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403" r:id="rId2"/>
    <p:sldId id="408" r:id="rId3"/>
    <p:sldId id="409" r:id="rId4"/>
    <p:sldId id="260" r:id="rId5"/>
    <p:sldId id="323" r:id="rId6"/>
    <p:sldId id="405" r:id="rId7"/>
    <p:sldId id="404" r:id="rId8"/>
    <p:sldId id="407" r:id="rId9"/>
    <p:sldId id="410" r:id="rId10"/>
    <p:sldId id="397" r:id="rId11"/>
    <p:sldId id="399" r:id="rId12"/>
    <p:sldId id="330" r:id="rId13"/>
    <p:sldId id="347" r:id="rId14"/>
    <p:sldId id="401" r:id="rId15"/>
    <p:sldId id="412" r:id="rId16"/>
    <p:sldId id="413" r:id="rId17"/>
    <p:sldId id="414" r:id="rId18"/>
    <p:sldId id="415" r:id="rId19"/>
    <p:sldId id="387" r:id="rId20"/>
    <p:sldId id="406" r:id="rId21"/>
    <p:sldId id="416" r:id="rId22"/>
    <p:sldId id="313" r:id="rId23"/>
    <p:sldId id="344" r:id="rId24"/>
    <p:sldId id="32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07227-B5D6-4731-8B68-95E4EC72E52F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793A1-6A7F-47B2-8E2E-54B4A84228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22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Hadron Physics </a:t>
            </a:r>
            <a:br>
              <a:rPr lang="en-US" dirty="0"/>
            </a:br>
            <a:r>
              <a:rPr lang="en-US" dirty="0"/>
              <a:t>in China and the Facilities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2756" y="3886200"/>
            <a:ext cx="98213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Zhengguo</a:t>
            </a:r>
            <a:r>
              <a:rPr lang="en-US" dirty="0"/>
              <a:t> Zhao</a:t>
            </a:r>
          </a:p>
          <a:p>
            <a:r>
              <a:rPr lang="en-US" dirty="0"/>
              <a:t>University of Science and Technology of China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5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3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9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84" y="50801"/>
            <a:ext cx="12147549" cy="7143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12/8/2012</a:t>
            </a:r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4C69B9CF-E335-4008-A251-B8F82775E69A}" type="slidenum">
              <a:rPr lang="zh-CN" altLang="en-US"/>
              <a:pPr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2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5268-E0D5-4651-8A0D-1EF637D06372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3864-3DE6-45C7-8017-4BF03FB6BB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5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67" y="50539"/>
            <a:ext cx="12147733" cy="71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Hadron Physics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767" y="1059769"/>
            <a:ext cx="11538807" cy="506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067" y="889795"/>
            <a:ext cx="121588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26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7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6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90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D0A6-09A5-644E-B6F7-9EED3B9AEA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Status of Z-pole Beam Polarization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2CE80-1C2A-B949-B838-7874A6C697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Zhe</a:t>
            </a:r>
            <a:r>
              <a:rPr lang="en-US" dirty="0"/>
              <a:t> </a:t>
            </a:r>
            <a:r>
              <a:rPr lang="en-US" dirty="0" err="1"/>
              <a:t>Duan</a:t>
            </a:r>
            <a:endParaRPr lang="en-US" dirty="0"/>
          </a:p>
          <a:p>
            <a:r>
              <a:rPr lang="en-US" dirty="0"/>
              <a:t>On behalf of CEPC Beam Polarization Working Group</a:t>
            </a:r>
          </a:p>
          <a:p>
            <a:r>
              <a:rPr lang="en-US" dirty="0"/>
              <a:t>2021. 04. 22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27DFD-C6DD-B343-8EF0-38C1AFC3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9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Where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now?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34D23FC-8C73-6343-86B9-1A09C643ECE4}"/>
              </a:ext>
            </a:extLst>
          </p:cNvPr>
          <p:cNvSpPr txBox="1"/>
          <p:nvPr/>
        </p:nvSpPr>
        <p:spPr>
          <a:xfrm>
            <a:off x="280416" y="1303513"/>
            <a:ext cx="12158800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>
              <a:spcBef>
                <a:spcPct val="20000"/>
              </a:spcBef>
            </a:pPr>
            <a:r>
              <a:rPr lang="en-US" altLang="zh-CN" sz="2400" b="1" u="sng" dirty="0"/>
              <a:t>Key</a:t>
            </a:r>
            <a:r>
              <a:rPr lang="zh-CN" altLang="en-US" sz="2400" b="1" u="sng" dirty="0"/>
              <a:t> </a:t>
            </a:r>
            <a:r>
              <a:rPr lang="en-US" altLang="zh-CN" sz="2400" b="1" u="sng" dirty="0"/>
              <a:t>items</a:t>
            </a:r>
            <a:r>
              <a:rPr lang="zh-CN" altLang="en-US" sz="2400" b="1" u="sng" dirty="0"/>
              <a:t> </a:t>
            </a:r>
            <a:r>
              <a:rPr lang="en-US" altLang="zh-CN" sz="2400" b="1" u="sng" dirty="0"/>
              <a:t>in</a:t>
            </a:r>
            <a:r>
              <a:rPr lang="zh-CN" altLang="en-US" sz="2400" b="1" u="sng" dirty="0"/>
              <a:t> </a:t>
            </a:r>
            <a:r>
              <a:rPr lang="en-US" altLang="zh-CN" sz="2400" b="1" u="sng" dirty="0"/>
              <a:t>Z-pole</a:t>
            </a:r>
            <a:r>
              <a:rPr lang="zh-CN" altLang="en-US" sz="2400" b="1" u="sng" dirty="0"/>
              <a:t> </a:t>
            </a:r>
            <a:r>
              <a:rPr lang="en-US" altLang="zh-CN" sz="2400" b="1" u="sng" dirty="0"/>
              <a:t>beam</a:t>
            </a:r>
            <a:r>
              <a:rPr lang="zh-CN" altLang="en-US" sz="2400" b="1" u="sng" dirty="0"/>
              <a:t> </a:t>
            </a:r>
            <a:r>
              <a:rPr lang="en-US" altLang="zh-CN" sz="2400" b="1" u="sng" dirty="0"/>
              <a:t>polarization</a:t>
            </a:r>
            <a:r>
              <a:rPr lang="zh-CN" altLang="en-US" sz="2400" b="1" u="sng" dirty="0"/>
              <a:t> </a:t>
            </a:r>
            <a:r>
              <a:rPr lang="en-US" altLang="zh-CN" sz="2400" b="1" u="sng" dirty="0"/>
              <a:t>design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Design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operation</a:t>
            </a:r>
            <a:r>
              <a:rPr lang="zh-CN" altLang="en-US" sz="2400" dirty="0"/>
              <a:t> </a:t>
            </a:r>
            <a:r>
              <a:rPr lang="en-US" altLang="zh-CN" sz="2400" dirty="0"/>
              <a:t>scheme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resonant</a:t>
            </a:r>
            <a:r>
              <a:rPr lang="zh-CN" altLang="en-US" sz="2400" dirty="0"/>
              <a:t> </a:t>
            </a:r>
            <a:r>
              <a:rPr lang="en-US" altLang="zh-CN" sz="2400" dirty="0"/>
              <a:t>depolarization-based</a:t>
            </a:r>
            <a:r>
              <a:rPr lang="zh-CN" altLang="en-US" sz="2400" dirty="0"/>
              <a:t> </a:t>
            </a:r>
            <a:r>
              <a:rPr lang="en-US" altLang="zh-CN" sz="2400" dirty="0"/>
              <a:t>energy</a:t>
            </a:r>
            <a:r>
              <a:rPr lang="zh-CN" altLang="en-US" sz="2400" dirty="0"/>
              <a:t> </a:t>
            </a:r>
            <a:r>
              <a:rPr lang="en-US" altLang="zh-CN" sz="2400" dirty="0"/>
              <a:t>calibration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en-US" altLang="zh-CN" sz="2400" dirty="0">
                <a:solidFill>
                  <a:srgbClr val="00B050"/>
                </a:solidFill>
              </a:rPr>
              <a:t>mid-term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indicator,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done</a:t>
            </a:r>
            <a:r>
              <a:rPr lang="en-US" altLang="zh-CN" sz="2400" dirty="0"/>
              <a:t>)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realization</a:t>
            </a:r>
            <a:r>
              <a:rPr lang="zh-CN" altLang="en-US" sz="2400" dirty="0"/>
              <a:t> </a:t>
            </a:r>
            <a:r>
              <a:rPr lang="en-US" altLang="zh-CN" sz="2400" dirty="0"/>
              <a:t>condition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beam</a:t>
            </a:r>
            <a:r>
              <a:rPr lang="zh-CN" altLang="en-US" sz="2400" dirty="0"/>
              <a:t> </a:t>
            </a:r>
            <a:r>
              <a:rPr lang="en-US" altLang="zh-CN" sz="2400" dirty="0"/>
              <a:t>polarization</a:t>
            </a:r>
            <a:r>
              <a:rPr lang="zh-CN" altLang="en-US" sz="2400" dirty="0"/>
              <a:t> </a:t>
            </a:r>
            <a:r>
              <a:rPr lang="en-US" altLang="zh-CN" sz="2400" dirty="0"/>
              <a:t>&gt;</a:t>
            </a:r>
            <a:r>
              <a:rPr lang="zh-CN" altLang="en-US" sz="2400" dirty="0"/>
              <a:t> </a:t>
            </a:r>
            <a:r>
              <a:rPr lang="en-US" altLang="zh-CN" sz="2400" dirty="0"/>
              <a:t>50%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simulated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en-US" altLang="zh-CN" sz="2400" dirty="0">
                <a:solidFill>
                  <a:srgbClr val="00B050"/>
                </a:solidFill>
              </a:rPr>
              <a:t>mid-term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indicator,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done</a:t>
            </a:r>
            <a:r>
              <a:rPr lang="en-US" altLang="zh-CN" sz="2400" dirty="0"/>
              <a:t>)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Design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rotators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collider</a:t>
            </a:r>
            <a:r>
              <a:rPr lang="zh-CN" altLang="en-US" sz="2400" dirty="0"/>
              <a:t> </a:t>
            </a:r>
            <a:r>
              <a:rPr lang="en-US" altLang="zh-CN" sz="2400" dirty="0"/>
              <a:t>ring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en-US" altLang="zh-CN" sz="2400" dirty="0">
                <a:solidFill>
                  <a:srgbClr val="FF0000"/>
                </a:solidFill>
              </a:rPr>
              <a:t>expected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to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be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delivered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by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end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of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2021</a:t>
            </a:r>
            <a:r>
              <a:rPr lang="en-US" altLang="zh-CN" sz="2400" dirty="0"/>
              <a:t>)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Design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Siberian</a:t>
            </a:r>
            <a:r>
              <a:rPr lang="zh-CN" altLang="en-US" sz="2400" dirty="0"/>
              <a:t> </a:t>
            </a:r>
            <a:r>
              <a:rPr lang="en-US" altLang="zh-CN" sz="2400" dirty="0"/>
              <a:t>snakes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booster</a:t>
            </a:r>
            <a:r>
              <a:rPr lang="zh-CN" altLang="en-US" sz="2400" dirty="0"/>
              <a:t> </a:t>
            </a:r>
            <a:r>
              <a:rPr lang="en-US" altLang="zh-CN" sz="2400" dirty="0"/>
              <a:t>ring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en-US" altLang="zh-CN" sz="2400" dirty="0">
                <a:solidFill>
                  <a:srgbClr val="FF0000"/>
                </a:solidFill>
              </a:rPr>
              <a:t>expected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to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be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delivered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by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end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of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2022</a:t>
            </a:r>
            <a:r>
              <a:rPr lang="en-US" altLang="zh-CN" sz="2400" dirty="0"/>
              <a:t>)</a:t>
            </a:r>
          </a:p>
          <a:p>
            <a:pPr lvl="1" defTabSz="457200">
              <a:spcBef>
                <a:spcPct val="20000"/>
              </a:spcBef>
            </a:pPr>
            <a:r>
              <a:rPr lang="en-US" altLang="zh-CN" sz="2400" b="1" u="sng" dirty="0"/>
              <a:t>After</a:t>
            </a:r>
            <a:r>
              <a:rPr lang="zh-CN" altLang="en-US" sz="2400" b="1" u="sng" dirty="0"/>
              <a:t> </a:t>
            </a:r>
            <a:r>
              <a:rPr lang="en-US" altLang="zh-CN" sz="2400" b="1" u="sng" dirty="0"/>
              <a:t>mid-term,</a:t>
            </a:r>
            <a:r>
              <a:rPr lang="zh-CN" altLang="en-US" sz="2400" b="1" u="sng" dirty="0"/>
              <a:t> </a:t>
            </a:r>
            <a:r>
              <a:rPr lang="en-US" altLang="zh-CN" sz="2400" b="1" u="sng" dirty="0"/>
              <a:t>we</a:t>
            </a:r>
            <a:r>
              <a:rPr lang="zh-CN" altLang="en-US" sz="2400" b="1" u="sng" dirty="0"/>
              <a:t> </a:t>
            </a:r>
            <a:r>
              <a:rPr lang="en-US" altLang="zh-CN" sz="2400" b="1" u="sng" dirty="0"/>
              <a:t>are</a:t>
            </a:r>
            <a:r>
              <a:rPr lang="zh-CN" altLang="en-US" sz="2400" b="1" u="sng" dirty="0"/>
              <a:t> </a:t>
            </a:r>
            <a:r>
              <a:rPr lang="en-US" altLang="zh-CN" sz="2400" b="1" u="sng" dirty="0"/>
              <a:t>focusing</a:t>
            </a:r>
            <a:r>
              <a:rPr lang="zh-CN" altLang="en-US" sz="2400" b="1" u="sng" dirty="0"/>
              <a:t> </a:t>
            </a:r>
            <a:r>
              <a:rPr lang="en-US" altLang="zh-CN" sz="2400" b="1" u="sng" dirty="0"/>
              <a:t>on</a:t>
            </a:r>
            <a:r>
              <a:rPr lang="zh-CN" altLang="en-US" sz="2400" b="1" u="sng" dirty="0"/>
              <a:t>  </a:t>
            </a:r>
            <a:endParaRPr lang="en-US" altLang="zh-CN" sz="2400" b="1" u="sng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Extensive</a:t>
            </a:r>
            <a:r>
              <a:rPr lang="zh-CN" altLang="en-US" sz="2400" dirty="0"/>
              <a:t> </a:t>
            </a:r>
            <a:r>
              <a:rPr lang="en-US" altLang="zh-CN" sz="2400" dirty="0"/>
              <a:t>simulations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equilibrium</a:t>
            </a:r>
            <a:r>
              <a:rPr lang="zh-CN" altLang="en-US" sz="2400" dirty="0"/>
              <a:t> </a:t>
            </a:r>
            <a:r>
              <a:rPr lang="en-US" altLang="zh-CN" sz="2400" dirty="0"/>
              <a:t>beam</a:t>
            </a:r>
            <a:r>
              <a:rPr lang="zh-CN" altLang="en-US" sz="2400" dirty="0"/>
              <a:t> </a:t>
            </a:r>
            <a:r>
              <a:rPr lang="en-US" altLang="zh-CN" sz="2400" dirty="0"/>
              <a:t>polarization</a:t>
            </a:r>
            <a:r>
              <a:rPr lang="zh-CN" altLang="en-US" sz="2400" dirty="0"/>
              <a:t> </a:t>
            </a:r>
            <a:r>
              <a:rPr lang="en-US" altLang="zh-CN" sz="2400" dirty="0"/>
              <a:t>at</a:t>
            </a:r>
            <a:r>
              <a:rPr lang="zh-CN" altLang="en-US" sz="2400" dirty="0"/>
              <a:t> </a:t>
            </a:r>
            <a:r>
              <a:rPr lang="en-US" altLang="zh-CN" sz="2400" dirty="0"/>
              <a:t>Z-pole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beyond</a:t>
            </a:r>
            <a:endParaRPr lang="en-HK" altLang="zh-CN" sz="2400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Design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optimization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rotators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collider</a:t>
            </a:r>
            <a:r>
              <a:rPr lang="zh-CN" altLang="en-US" sz="2400" dirty="0"/>
              <a:t> </a:t>
            </a:r>
            <a:r>
              <a:rPr lang="en-US" altLang="zh-CN" sz="2400" dirty="0"/>
              <a:t>rings</a:t>
            </a:r>
          </a:p>
        </p:txBody>
      </p:sp>
    </p:spTree>
    <p:extLst>
      <p:ext uri="{BB962C8B-B14F-4D97-AF65-F5344CB8AC3E}">
        <p14:creationId xmlns:p14="http://schemas.microsoft.com/office/powerpoint/2010/main" val="266763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Simulation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of the equilibrium beam polarization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34D23FC-8C73-6343-86B9-1A09C643ECE4}"/>
              </a:ext>
            </a:extLst>
          </p:cNvPr>
          <p:cNvSpPr txBox="1"/>
          <p:nvPr/>
        </p:nvSpPr>
        <p:spPr>
          <a:xfrm>
            <a:off x="11067" y="927947"/>
            <a:ext cx="12476886" cy="307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US" altLang="zh-CN" sz="2200" dirty="0"/>
              <a:t>There</a:t>
            </a:r>
            <a:r>
              <a:rPr lang="zh-CN" altLang="en-US" sz="2200" dirty="0"/>
              <a:t> </a:t>
            </a:r>
            <a:r>
              <a:rPr lang="en-US" altLang="zh-CN" sz="2200" dirty="0"/>
              <a:t>are</a:t>
            </a:r>
            <a:r>
              <a:rPr lang="zh-CN" altLang="en-US" sz="2200" dirty="0"/>
              <a:t> </a:t>
            </a:r>
            <a:r>
              <a:rPr lang="en-US" altLang="zh-CN" sz="2200" dirty="0"/>
              <a:t>still</a:t>
            </a:r>
            <a:r>
              <a:rPr lang="zh-CN" altLang="en-US" sz="2200" dirty="0"/>
              <a:t> </a:t>
            </a:r>
            <a:r>
              <a:rPr lang="en-US" altLang="zh-CN" sz="2200" dirty="0"/>
              <a:t>some</a:t>
            </a:r>
            <a:r>
              <a:rPr lang="zh-CN" altLang="en-US" sz="2200" dirty="0"/>
              <a:t> </a:t>
            </a:r>
            <a:r>
              <a:rPr lang="en-US" altLang="zh-CN" sz="2200" dirty="0"/>
              <a:t>open</a:t>
            </a:r>
            <a:r>
              <a:rPr lang="zh-CN" altLang="en-US" sz="2200" dirty="0"/>
              <a:t> </a:t>
            </a:r>
            <a:r>
              <a:rPr lang="en-US" altLang="zh-CN" sz="2200" dirty="0"/>
              <a:t>questions</a:t>
            </a:r>
            <a:r>
              <a:rPr lang="zh-CN" altLang="en-US" sz="2200" dirty="0"/>
              <a:t> </a:t>
            </a:r>
            <a:r>
              <a:rPr lang="en-US" altLang="zh-CN" sz="2200" dirty="0"/>
              <a:t>in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theories,</a:t>
            </a:r>
            <a:r>
              <a:rPr lang="zh-CN" altLang="en-US" sz="2200" dirty="0"/>
              <a:t> </a:t>
            </a:r>
            <a:r>
              <a:rPr lang="en-US" altLang="zh-CN" sz="2200" dirty="0"/>
              <a:t>measurements</a:t>
            </a:r>
            <a:r>
              <a:rPr lang="zh-CN" altLang="en-US" sz="2200" dirty="0"/>
              <a:t> </a:t>
            </a:r>
            <a:r>
              <a:rPr lang="en-US" altLang="zh-CN" sz="2200" dirty="0"/>
              <a:t>and</a:t>
            </a:r>
            <a:r>
              <a:rPr lang="zh-CN" altLang="en-US" sz="2200" dirty="0"/>
              <a:t> </a:t>
            </a:r>
            <a:r>
              <a:rPr lang="en-US" altLang="zh-CN" sz="2200" dirty="0"/>
              <a:t>simulations</a:t>
            </a:r>
            <a:r>
              <a:rPr lang="zh-CN" altLang="en-US" sz="2200" dirty="0"/>
              <a:t> </a:t>
            </a:r>
            <a:r>
              <a:rPr lang="en-US" altLang="zh-CN" sz="2200" dirty="0"/>
              <a:t>of</a:t>
            </a:r>
            <a:r>
              <a:rPr lang="zh-CN" altLang="en-US" sz="2200" dirty="0"/>
              <a:t> </a:t>
            </a:r>
            <a:r>
              <a:rPr lang="en-US" altLang="zh-CN" sz="2200" dirty="0"/>
              <a:t>beam</a:t>
            </a:r>
            <a:r>
              <a:rPr lang="zh-CN" altLang="en-US" sz="2200" dirty="0"/>
              <a:t> </a:t>
            </a:r>
            <a:r>
              <a:rPr lang="en-US" altLang="zh-CN" sz="2200" dirty="0"/>
              <a:t>self-polarization</a:t>
            </a:r>
            <a:r>
              <a:rPr lang="zh-CN" altLang="en-US" sz="2200" dirty="0"/>
              <a:t> </a:t>
            </a:r>
            <a:r>
              <a:rPr lang="en-US" altLang="zh-CN" sz="2200" dirty="0"/>
              <a:t>in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ultra-high</a:t>
            </a:r>
            <a:r>
              <a:rPr lang="zh-CN" altLang="en-US" sz="2200" dirty="0"/>
              <a:t> </a:t>
            </a:r>
            <a:r>
              <a:rPr lang="en-US" altLang="zh-CN" sz="2200" dirty="0"/>
              <a:t>energy</a:t>
            </a:r>
            <a:r>
              <a:rPr lang="zh-CN" altLang="en-US" sz="2200" dirty="0"/>
              <a:t> </a:t>
            </a:r>
            <a:r>
              <a:rPr lang="en-US" altLang="zh-CN" sz="2200" dirty="0"/>
              <a:t>domain</a:t>
            </a:r>
            <a:r>
              <a:rPr lang="zh-CN" altLang="en-US" sz="2200" dirty="0"/>
              <a:t>  </a:t>
            </a:r>
            <a:endParaRPr lang="en-US" altLang="zh-CN" sz="2200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200" dirty="0"/>
              <a:t>We</a:t>
            </a:r>
            <a:r>
              <a:rPr lang="zh-CN" altLang="en-US" sz="2200" dirty="0"/>
              <a:t> </a:t>
            </a:r>
            <a:r>
              <a:rPr lang="en-US" altLang="zh-CN" sz="2200" dirty="0"/>
              <a:t>converted</a:t>
            </a:r>
            <a:r>
              <a:rPr lang="zh-CN" altLang="en-US" sz="2200" dirty="0"/>
              <a:t> </a:t>
            </a:r>
            <a:r>
              <a:rPr lang="en-US" altLang="zh-CN" sz="2200" dirty="0"/>
              <a:t>realistic</a:t>
            </a:r>
            <a:r>
              <a:rPr lang="zh-CN" altLang="en-US" sz="2200" dirty="0"/>
              <a:t> </a:t>
            </a:r>
            <a:r>
              <a:rPr lang="en-US" altLang="zh-CN" sz="2200" dirty="0"/>
              <a:t>imperfect</a:t>
            </a:r>
            <a:r>
              <a:rPr lang="zh-CN" altLang="en-US" sz="2200" dirty="0"/>
              <a:t> </a:t>
            </a:r>
            <a:r>
              <a:rPr lang="en-US" altLang="zh-CN" sz="2200" dirty="0"/>
              <a:t>CEPC</a:t>
            </a:r>
            <a:r>
              <a:rPr lang="zh-CN" altLang="en-US" sz="2200" dirty="0"/>
              <a:t> </a:t>
            </a:r>
            <a:r>
              <a:rPr lang="en-US" altLang="zh-CN" sz="2200" dirty="0"/>
              <a:t>lattices</a:t>
            </a:r>
            <a:r>
              <a:rPr lang="zh-CN" altLang="en-US" sz="2200" dirty="0"/>
              <a:t> </a:t>
            </a:r>
            <a:r>
              <a:rPr lang="en-US" altLang="zh-CN" sz="2200" dirty="0"/>
              <a:t>after</a:t>
            </a:r>
            <a:r>
              <a:rPr lang="zh-CN" altLang="en-US" sz="2200" dirty="0"/>
              <a:t> </a:t>
            </a:r>
            <a:r>
              <a:rPr lang="en-US" altLang="zh-CN" sz="2200" dirty="0"/>
              <a:t>correction</a:t>
            </a:r>
            <a:r>
              <a:rPr lang="zh-CN" altLang="en-US" sz="2200" dirty="0"/>
              <a:t> </a:t>
            </a:r>
            <a:r>
              <a:rPr lang="en-US" altLang="zh-CN" sz="2200" dirty="0"/>
              <a:t>from</a:t>
            </a:r>
            <a:r>
              <a:rPr lang="zh-CN" altLang="en-US" sz="2200" dirty="0"/>
              <a:t> </a:t>
            </a:r>
            <a:r>
              <a:rPr lang="en-US" altLang="zh-CN" sz="2200" dirty="0"/>
              <a:t>SAD</a:t>
            </a:r>
            <a:r>
              <a:rPr lang="zh-CN" altLang="en-US" sz="2200" dirty="0"/>
              <a:t> </a:t>
            </a:r>
            <a:r>
              <a:rPr lang="en-US" altLang="zh-CN" sz="2200" dirty="0"/>
              <a:t>to</a:t>
            </a:r>
            <a:r>
              <a:rPr lang="zh-CN" altLang="en-US" sz="2200" dirty="0"/>
              <a:t> </a:t>
            </a:r>
            <a:r>
              <a:rPr lang="en-US" altLang="zh-CN" sz="2200" dirty="0"/>
              <a:t>BMAD/PTC</a:t>
            </a:r>
            <a:endParaRPr lang="en-HK" altLang="zh-CN" sz="2200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200" dirty="0"/>
              <a:t>Compared</a:t>
            </a:r>
            <a:r>
              <a:rPr lang="zh-CN" altLang="en-US" sz="2200" dirty="0"/>
              <a:t> </a:t>
            </a:r>
            <a:r>
              <a:rPr lang="en-US" altLang="zh-CN" sz="2200" dirty="0"/>
              <a:t>Monte-Carlo</a:t>
            </a:r>
            <a:r>
              <a:rPr lang="zh-CN" altLang="en-US" sz="2200" dirty="0"/>
              <a:t> </a:t>
            </a:r>
            <a:r>
              <a:rPr lang="en-US" altLang="zh-CN" sz="2200" dirty="0"/>
              <a:t>simulation</a:t>
            </a:r>
            <a:r>
              <a:rPr lang="zh-CN" altLang="en-US" sz="2200" dirty="0"/>
              <a:t> </a:t>
            </a:r>
            <a:r>
              <a:rPr lang="en-US" altLang="zh-CN" sz="2200" dirty="0"/>
              <a:t>results</a:t>
            </a:r>
            <a:r>
              <a:rPr lang="zh-CN" altLang="en-US" sz="2200" dirty="0"/>
              <a:t> </a:t>
            </a:r>
            <a:r>
              <a:rPr lang="en-US" altLang="zh-CN" sz="2200" dirty="0"/>
              <a:t>against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results</a:t>
            </a:r>
            <a:r>
              <a:rPr lang="zh-CN" altLang="en-US" sz="2200" dirty="0"/>
              <a:t> </a:t>
            </a:r>
            <a:r>
              <a:rPr lang="en-US" altLang="zh-CN" sz="2200" dirty="0"/>
              <a:t>of</a:t>
            </a:r>
            <a:r>
              <a:rPr lang="zh-CN" altLang="en-US" sz="2200" dirty="0"/>
              <a:t> </a:t>
            </a:r>
            <a:r>
              <a:rPr lang="en-US" altLang="zh-CN" sz="2200" dirty="0"/>
              <a:t>analytical</a:t>
            </a:r>
            <a:r>
              <a:rPr lang="zh-CN" altLang="en-US" sz="2200" dirty="0"/>
              <a:t> </a:t>
            </a:r>
            <a:r>
              <a:rPr lang="en-US" altLang="zh-CN" sz="2200" dirty="0"/>
              <a:t>formula</a:t>
            </a:r>
            <a:r>
              <a:rPr lang="zh-CN" altLang="en-US" sz="2200" dirty="0"/>
              <a:t> </a:t>
            </a:r>
            <a:r>
              <a:rPr lang="en-US" altLang="zh-CN" sz="2200" dirty="0"/>
              <a:t>from</a:t>
            </a:r>
            <a:r>
              <a:rPr lang="zh-CN" altLang="en-US" sz="2200" dirty="0"/>
              <a:t> </a:t>
            </a:r>
            <a:r>
              <a:rPr lang="en-US" altLang="zh-CN" sz="2200" dirty="0"/>
              <a:t>a</a:t>
            </a:r>
            <a:r>
              <a:rPr lang="zh-CN" altLang="en-US" sz="2200" dirty="0"/>
              <a:t> </a:t>
            </a:r>
            <a:r>
              <a:rPr lang="en-US" altLang="zh-CN" sz="2200" dirty="0"/>
              <a:t>simplified</a:t>
            </a:r>
            <a:r>
              <a:rPr lang="zh-CN" altLang="en-US" sz="2200" dirty="0"/>
              <a:t> </a:t>
            </a:r>
            <a:r>
              <a:rPr lang="en-US" altLang="zh-CN" sz="2200" dirty="0"/>
              <a:t>model</a:t>
            </a:r>
            <a:endParaRPr lang="en-HK" altLang="zh-CN" sz="2200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200" dirty="0"/>
              <a:t>Studied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dependence</a:t>
            </a:r>
            <a:r>
              <a:rPr lang="zh-CN" altLang="en-US" sz="2200" dirty="0"/>
              <a:t> </a:t>
            </a:r>
            <a:r>
              <a:rPr lang="en-US" altLang="zh-CN" sz="2200" dirty="0"/>
              <a:t>of</a:t>
            </a:r>
            <a:r>
              <a:rPr lang="zh-CN" altLang="en-US" sz="2200" dirty="0"/>
              <a:t> </a:t>
            </a:r>
            <a:r>
              <a:rPr lang="en-US" altLang="zh-CN" sz="2200" dirty="0"/>
              <a:t>equilibrium</a:t>
            </a:r>
            <a:r>
              <a:rPr lang="zh-CN" altLang="en-US" sz="2200" dirty="0"/>
              <a:t> </a:t>
            </a:r>
            <a:r>
              <a:rPr lang="en-US" altLang="zh-CN" sz="2200" dirty="0"/>
              <a:t>beam</a:t>
            </a:r>
            <a:r>
              <a:rPr lang="zh-CN" altLang="en-US" sz="2200" dirty="0"/>
              <a:t> </a:t>
            </a:r>
            <a:r>
              <a:rPr lang="en-US" altLang="zh-CN" sz="2200" dirty="0"/>
              <a:t>polarization</a:t>
            </a:r>
            <a:r>
              <a:rPr lang="zh-CN" altLang="en-US" sz="2200" dirty="0"/>
              <a:t> </a:t>
            </a:r>
            <a:r>
              <a:rPr lang="en-US" altLang="zh-CN" sz="2200" dirty="0"/>
              <a:t>on</a:t>
            </a:r>
            <a:r>
              <a:rPr lang="zh-CN" altLang="en-US" sz="2200" dirty="0"/>
              <a:t> </a:t>
            </a:r>
            <a:r>
              <a:rPr lang="en-US" altLang="zh-CN" sz="2200" dirty="0"/>
              <a:t>various</a:t>
            </a:r>
            <a:r>
              <a:rPr lang="zh-CN" altLang="en-US" sz="2200" dirty="0"/>
              <a:t> </a:t>
            </a:r>
            <a:r>
              <a:rPr lang="en-US" altLang="zh-CN" sz="2200" dirty="0"/>
              <a:t>parameters,</a:t>
            </a:r>
            <a:r>
              <a:rPr lang="zh-CN" altLang="en-US" sz="2200" dirty="0"/>
              <a:t> </a:t>
            </a:r>
            <a:r>
              <a:rPr lang="en-US" altLang="zh-CN" sz="2200" dirty="0"/>
              <a:t>like</a:t>
            </a:r>
            <a:r>
              <a:rPr lang="zh-CN" altLang="en-US" sz="2200" dirty="0"/>
              <a:t> </a:t>
            </a:r>
            <a:r>
              <a:rPr lang="en-US" altLang="zh-CN" sz="2200" dirty="0"/>
              <a:t>vertical</a:t>
            </a:r>
            <a:r>
              <a:rPr lang="zh-CN" altLang="en-US" sz="2200" dirty="0"/>
              <a:t> </a:t>
            </a:r>
            <a:r>
              <a:rPr lang="en-US" altLang="zh-CN" sz="2200" dirty="0"/>
              <a:t>beam</a:t>
            </a:r>
            <a:r>
              <a:rPr lang="zh-CN" altLang="en-US" sz="2200" dirty="0"/>
              <a:t> </a:t>
            </a:r>
            <a:r>
              <a:rPr lang="en-US" altLang="zh-CN" sz="2200" dirty="0"/>
              <a:t>emittance,</a:t>
            </a:r>
            <a:r>
              <a:rPr lang="zh-CN" altLang="en-US" sz="2200" dirty="0"/>
              <a:t> </a:t>
            </a:r>
            <a:r>
              <a:rPr lang="en-US" altLang="zh-CN" sz="2200" dirty="0"/>
              <a:t>beam</a:t>
            </a:r>
            <a:r>
              <a:rPr lang="zh-CN" altLang="en-US" sz="2200" dirty="0"/>
              <a:t> </a:t>
            </a:r>
            <a:r>
              <a:rPr lang="en-US" altLang="zh-CN" sz="2200" dirty="0"/>
              <a:t>energy</a:t>
            </a:r>
            <a:r>
              <a:rPr lang="zh-CN" altLang="en-US" sz="2200" dirty="0"/>
              <a:t> </a:t>
            </a:r>
            <a:r>
              <a:rPr lang="en-US" altLang="zh-CN" sz="2200" dirty="0"/>
              <a:t>spread,</a:t>
            </a:r>
            <a:r>
              <a:rPr lang="zh-CN" altLang="en-US" sz="2200" dirty="0"/>
              <a:t> </a:t>
            </a:r>
            <a:r>
              <a:rPr lang="en-US" altLang="zh-CN" sz="2200" dirty="0"/>
              <a:t>beam</a:t>
            </a:r>
            <a:r>
              <a:rPr lang="zh-CN" altLang="en-US" sz="2200" dirty="0"/>
              <a:t> </a:t>
            </a:r>
            <a:r>
              <a:rPr lang="en-US" altLang="zh-CN" sz="2200" dirty="0"/>
              <a:t>energy,</a:t>
            </a:r>
            <a:r>
              <a:rPr lang="zh-CN" altLang="en-US" sz="2200" dirty="0"/>
              <a:t> </a:t>
            </a:r>
            <a:r>
              <a:rPr lang="en-US" altLang="zh-CN" sz="2200" dirty="0"/>
              <a:t>synchrotron</a:t>
            </a:r>
            <a:r>
              <a:rPr lang="zh-CN" altLang="en-US" sz="2200" dirty="0"/>
              <a:t> </a:t>
            </a:r>
            <a:r>
              <a:rPr lang="en-US" altLang="zh-CN" sz="2200" dirty="0"/>
              <a:t>tunes</a:t>
            </a:r>
            <a:r>
              <a:rPr lang="zh-CN" altLang="en-US" sz="2200" dirty="0"/>
              <a:t> </a:t>
            </a:r>
            <a:r>
              <a:rPr lang="en-US" altLang="zh-CN" sz="2200" dirty="0"/>
              <a:t>…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200" dirty="0"/>
              <a:t>These</a:t>
            </a:r>
            <a:r>
              <a:rPr lang="zh-CN" altLang="en-US" sz="2200" dirty="0"/>
              <a:t> </a:t>
            </a:r>
            <a:r>
              <a:rPr lang="en-US" altLang="zh-CN" sz="2200" dirty="0"/>
              <a:t>studies</a:t>
            </a:r>
            <a:r>
              <a:rPr lang="zh-CN" altLang="en-US" sz="2200" dirty="0"/>
              <a:t> </a:t>
            </a:r>
            <a:r>
              <a:rPr lang="en-US" altLang="zh-CN" sz="2200" dirty="0"/>
              <a:t>help</a:t>
            </a:r>
            <a:r>
              <a:rPr lang="zh-CN" altLang="en-US" sz="2200" dirty="0"/>
              <a:t> </a:t>
            </a:r>
            <a:r>
              <a:rPr lang="en-US" altLang="zh-CN" sz="2200" dirty="0"/>
              <a:t>deepen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understanding</a:t>
            </a:r>
            <a:r>
              <a:rPr lang="zh-CN" altLang="en-US" sz="2200" dirty="0"/>
              <a:t> </a:t>
            </a:r>
            <a:r>
              <a:rPr lang="en-US" altLang="zh-CN" sz="2200" dirty="0"/>
              <a:t>of,</a:t>
            </a:r>
            <a:r>
              <a:rPr lang="zh-CN" altLang="en-US" sz="2200" dirty="0"/>
              <a:t> </a:t>
            </a:r>
            <a:r>
              <a:rPr lang="en-US" altLang="zh-CN" sz="2200" dirty="0"/>
              <a:t>a</a:t>
            </a:r>
            <a:r>
              <a:rPr lang="zh-CN" altLang="en-US" sz="2200" dirty="0"/>
              <a:t> </a:t>
            </a:r>
            <a:r>
              <a:rPr lang="en-US" altLang="zh-CN" sz="2200" dirty="0"/>
              <a:t>journal</a:t>
            </a:r>
            <a:r>
              <a:rPr lang="zh-CN" altLang="en-US" sz="2200" dirty="0"/>
              <a:t> </a:t>
            </a:r>
            <a:r>
              <a:rPr lang="en-US" altLang="zh-CN" sz="2200" dirty="0"/>
              <a:t>paper</a:t>
            </a:r>
            <a:r>
              <a:rPr lang="zh-CN" altLang="en-US" sz="2200" dirty="0"/>
              <a:t> </a:t>
            </a:r>
            <a:r>
              <a:rPr lang="en-US" altLang="zh-CN" sz="2200" dirty="0"/>
              <a:t>is</a:t>
            </a:r>
            <a:r>
              <a:rPr lang="zh-CN" altLang="en-US" sz="2200" dirty="0"/>
              <a:t> </a:t>
            </a:r>
            <a:r>
              <a:rPr lang="en-US" altLang="zh-CN" sz="2200" dirty="0"/>
              <a:t>in</a:t>
            </a:r>
            <a:r>
              <a:rPr lang="zh-CN" altLang="en-US" sz="2200" dirty="0"/>
              <a:t> </a:t>
            </a:r>
            <a:r>
              <a:rPr lang="en-US" altLang="zh-CN" sz="2200" dirty="0"/>
              <a:t>preparation.</a:t>
            </a:r>
          </a:p>
        </p:txBody>
      </p:sp>
      <p:pic>
        <p:nvPicPr>
          <p:cNvPr id="5" name="图片 3" descr="MC对比">
            <a:extLst>
              <a:ext uri="{FF2B5EF4-FFF2-40B4-BE49-F238E27FC236}">
                <a16:creationId xmlns:a16="http://schemas.microsoft.com/office/drawing/2014/main" id="{878956D3-8F11-2C46-98B0-C58683B566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70458" y="4016069"/>
            <a:ext cx="2967891" cy="2257315"/>
          </a:xfrm>
          <a:prstGeom prst="rect">
            <a:avLst/>
          </a:prstGeom>
        </p:spPr>
      </p:pic>
      <p:pic>
        <p:nvPicPr>
          <p:cNvPr id="6" name="图片 23" descr="P_with_sigEE (1)">
            <a:extLst>
              <a:ext uri="{FF2B5EF4-FFF2-40B4-BE49-F238E27FC236}">
                <a16:creationId xmlns:a16="http://schemas.microsoft.com/office/drawing/2014/main" id="{5CAE13EC-5CE0-5946-8FC7-3083C5F838E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87666" y="4060884"/>
            <a:ext cx="2624029" cy="2167683"/>
          </a:xfrm>
          <a:prstGeom prst="rect">
            <a:avLst/>
          </a:prstGeom>
        </p:spPr>
      </p:pic>
      <p:pic>
        <p:nvPicPr>
          <p:cNvPr id="8" name="内容占位符 6">
            <a:extLst>
              <a:ext uri="{FF2B5EF4-FFF2-40B4-BE49-F238E27FC236}">
                <a16:creationId xmlns:a16="http://schemas.microsoft.com/office/drawing/2014/main" id="{E06DCB68-8586-0A4B-93EA-7A3E1E482F1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9104" y="3981669"/>
            <a:ext cx="3300730" cy="2291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470970-AA36-C841-9D7A-81050640E863}"/>
              </a:ext>
            </a:extLst>
          </p:cNvPr>
          <p:cNvSpPr txBox="1"/>
          <p:nvPr/>
        </p:nvSpPr>
        <p:spPr>
          <a:xfrm>
            <a:off x="795490" y="6460993"/>
            <a:ext cx="246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80GeV,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MC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vs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analytical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E98FEE-2504-D541-92A7-24CB330E1332}"/>
              </a:ext>
            </a:extLst>
          </p:cNvPr>
          <p:cNvSpPr txBox="1"/>
          <p:nvPr/>
        </p:nvSpPr>
        <p:spPr>
          <a:xfrm>
            <a:off x="3939536" y="6460993"/>
            <a:ext cx="420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45GeV,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Polarization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vs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vertical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emittance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61171-F8F7-EF4D-9461-EEC6B336D2A2}"/>
              </a:ext>
            </a:extLst>
          </p:cNvPr>
          <p:cNvSpPr txBox="1"/>
          <p:nvPr/>
        </p:nvSpPr>
        <p:spPr>
          <a:xfrm>
            <a:off x="8281971" y="6248709"/>
            <a:ext cx="420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45GeV,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Polarization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vs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energy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spread</a:t>
            </a:r>
          </a:p>
          <a:p>
            <a:r>
              <a:rPr lang="en-US" altLang="zh-CN" dirty="0">
                <a:highlight>
                  <a:srgbClr val="FFFF00"/>
                </a:highlight>
              </a:rPr>
              <a:t>via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asymmetric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wigglers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21716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137E-5AC2-ED4D-B8C5-8B54E79A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442" y="0"/>
            <a:ext cx="9464040" cy="1061797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Spin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rotators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in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the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CEPC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CDR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lattice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2C15C-B067-BA4A-86B0-8D3E07F66D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13306"/>
                <a:ext cx="11923776" cy="2992085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altLang="zh-CN" sz="2600" b="1" u="sng" dirty="0"/>
                  <a:t>First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attempt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to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implement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spin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rotators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into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the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collider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ring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lattice</a:t>
                </a:r>
              </a:p>
              <a:p>
                <a:pPr lvl="1"/>
                <a:r>
                  <a:rPr lang="en-US" altLang="zh-CN" sz="2400" dirty="0"/>
                  <a:t>Solenoid spin rotators can be implemented at the first short straight sections next to IR</a:t>
                </a:r>
              </a:p>
              <a:p>
                <a:pPr lvl="1"/>
                <a:r>
                  <a:rPr lang="en-US" altLang="zh-CN" sz="2400" dirty="0">
                    <a:solidFill>
                      <a:schemeClr val="tx1"/>
                    </a:solidFill>
                  </a:rPr>
                  <a:t>Modified the ring layout 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bend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=15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mrad</m:t>
                    </m:r>
                  </m:oMath>
                </a14:m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sz="2200" dirty="0"/>
                  <a:t>Keep the IR geometry</a:t>
                </a:r>
              </a:p>
              <a:p>
                <a:pPr lvl="2"/>
                <a:r>
                  <a:rPr lang="en-US" altLang="zh-CN" sz="2200" dirty="0"/>
                  <a:t>Keep the transverse distance between e+ and e- rings  D=0.35m</a:t>
                </a:r>
              </a:p>
              <a:p>
                <a:pPr lvl="2"/>
                <a:r>
                  <a:rPr lang="en-US" altLang="zh-CN" sz="2200" dirty="0"/>
                  <a:t>Scale the bending angle before and after the short straight section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2C15C-B067-BA4A-86B0-8D3E07F66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13306"/>
                <a:ext cx="11923776" cy="2992085"/>
              </a:xfrm>
              <a:blipFill>
                <a:blip r:embed="rId2"/>
                <a:stretch>
                  <a:fillRect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0B8BDD3-52AE-0F4B-8F6A-C3DB9BCB0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89" y="4546928"/>
            <a:ext cx="3852584" cy="124697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397D65-0202-504E-9232-424BB8698E0F}"/>
              </a:ext>
            </a:extLst>
          </p:cNvPr>
          <p:cNvCxnSpPr>
            <a:cxnSpLocks/>
          </p:cNvCxnSpPr>
          <p:nvPr/>
        </p:nvCxnSpPr>
        <p:spPr>
          <a:xfrm>
            <a:off x="2103205" y="5248436"/>
            <a:ext cx="676333" cy="338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C732F8-C0D6-A144-80BF-E8939CB0AE8D}"/>
              </a:ext>
            </a:extLst>
          </p:cNvPr>
          <p:cNvCxnSpPr>
            <a:cxnSpLocks/>
          </p:cNvCxnSpPr>
          <p:nvPr/>
        </p:nvCxnSpPr>
        <p:spPr>
          <a:xfrm>
            <a:off x="3407228" y="5586136"/>
            <a:ext cx="0" cy="52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8588D20-70FD-9E46-AD0A-C441A8EE3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270" y="5621705"/>
            <a:ext cx="282503" cy="5811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0ECE65-42BA-A448-857F-BD1ECCB82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88" y="5041759"/>
            <a:ext cx="282503" cy="58114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EBB831-4E9D-C743-803B-3FC7CE06BADD}"/>
              </a:ext>
            </a:extLst>
          </p:cNvPr>
          <p:cNvCxnSpPr>
            <a:cxnSpLocks/>
          </p:cNvCxnSpPr>
          <p:nvPr/>
        </p:nvCxnSpPr>
        <p:spPr>
          <a:xfrm>
            <a:off x="1688881" y="5128713"/>
            <a:ext cx="0" cy="52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193B76F-EEC8-6E48-B35F-53F9214B5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775" y="4392672"/>
            <a:ext cx="3124578" cy="20591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4EA7B9-D678-E641-889D-78880C6CB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7353" y="4105391"/>
            <a:ext cx="3582949" cy="232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9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137E-5AC2-ED4D-B8C5-8B54E79A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442" y="1"/>
            <a:ext cx="9464040" cy="1024128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Spin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rotators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in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the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CEPC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CDR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lattice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2C15C-B067-BA4A-86B0-8D3E07F66D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24129"/>
                <a:ext cx="12192000" cy="2821307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altLang="zh-CN" sz="2600" b="1" u="sng" dirty="0"/>
                  <a:t>First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attempt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to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implement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spin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rotators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into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the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collider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ring</a:t>
                </a:r>
                <a:r>
                  <a:rPr lang="zh-CN" altLang="en-US" sz="2600" b="1" u="sng" dirty="0"/>
                  <a:t> </a:t>
                </a:r>
                <a:r>
                  <a:rPr lang="en-US" altLang="zh-CN" sz="2600" b="1" u="sng" dirty="0"/>
                  <a:t>lattice</a:t>
                </a:r>
                <a:endParaRPr lang="en-US" altLang="zh-CN" sz="2600" dirty="0"/>
              </a:p>
              <a:p>
                <a:pPr lvl="1"/>
                <a:r>
                  <a:rPr lang="en-US" altLang="zh-CN" sz="2400" dirty="0"/>
                  <a:t>Each spin rotator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SOL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𝑑𝑙</m:t>
                        </m:r>
                      </m:e>
                    </m:nary>
                    <m:r>
                      <a:rPr lang="en-US" altLang="zh-CN" sz="2400">
                        <a:latin typeface="Cambria Math" panose="02040503050406030204" pitchFamily="18" charset="0"/>
                      </a:rPr>
                      <m:t>≃</m:t>
                    </m: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240 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altLang="zh-CN" sz="2400" dirty="0"/>
              </a:p>
              <a:p>
                <a:pPr lvl="1"/>
                <a:r>
                  <a:rPr lang="en-US" altLang="zh-CN" sz="2400" dirty="0"/>
                  <a:t>Assume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each solenoid is 8 T, ~1.5m</a:t>
                </a:r>
              </a:p>
              <a:p>
                <a:pPr lvl="1"/>
                <a:r>
                  <a:rPr lang="en-US" altLang="zh-CN" sz="2400" dirty="0"/>
                  <a:t>Each unit cell contains two solenoids and matching quads, total length ~  10 m</a:t>
                </a:r>
              </a:p>
              <a:p>
                <a:pPr lvl="1"/>
                <a:r>
                  <a:rPr lang="en-US" altLang="zh-CN" sz="2400" dirty="0"/>
                  <a:t>Replace the existing drifts in the lattice by such unit cells</a:t>
                </a:r>
              </a:p>
              <a:p>
                <a:pPr lvl="1"/>
                <a:r>
                  <a:rPr lang="en-US" altLang="zh-CN" sz="2400" dirty="0">
                    <a:solidFill>
                      <a:schemeClr val="tx1"/>
                    </a:solidFill>
                  </a:rPr>
                  <a:t>Each spin rotator </a:t>
                </a:r>
                <a:r>
                  <a:rPr lang="en-US" altLang="zh-CN" sz="2400" dirty="0"/>
                  <a:t>consists  of 10 unit cells</a:t>
                </a:r>
                <a:endParaRPr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2C15C-B067-BA4A-86B0-8D3E07F66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24129"/>
                <a:ext cx="12192000" cy="2821307"/>
              </a:xfrm>
              <a:blipFill>
                <a:blip r:embed="rId2"/>
                <a:stretch>
                  <a:fillRect t="-8969" b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">
            <a:extLst>
              <a:ext uri="{FF2B5EF4-FFF2-40B4-BE49-F238E27FC236}">
                <a16:creationId xmlns:a16="http://schemas.microsoft.com/office/drawing/2014/main" id="{DBC35F01-89EC-D846-A946-C3685930335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7448" y="4480933"/>
            <a:ext cx="4584110" cy="8785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9F682F-3657-D147-A714-06CB4B54A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768" y="4480933"/>
            <a:ext cx="5117016" cy="169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3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66447"/>
            <a:ext cx="12147733" cy="7148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Spin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rotators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CEPC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CDR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lattice</a:t>
            </a:r>
            <a:endParaRPr lang="zh-CN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34D23FC-8C73-6343-86B9-1A09C643ECE4}"/>
              </a:ext>
            </a:extLst>
          </p:cNvPr>
          <p:cNvSpPr txBox="1"/>
          <p:nvPr/>
        </p:nvSpPr>
        <p:spPr>
          <a:xfrm>
            <a:off x="11066" y="977996"/>
            <a:ext cx="12180933" cy="256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>
              <a:spcBef>
                <a:spcPct val="20000"/>
              </a:spcBef>
            </a:pPr>
            <a:r>
              <a:rPr lang="en-US" altLang="zh-CN" sz="2600" b="1" u="sng" dirty="0"/>
              <a:t>First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attempt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to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implement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spin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rotators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into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the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collider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ring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lattice</a:t>
            </a:r>
            <a:endParaRPr lang="en-US" altLang="zh-CN" sz="2600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rotators</a:t>
            </a:r>
            <a:r>
              <a:rPr lang="zh-CN" altLang="en-US" sz="2400" dirty="0"/>
              <a:t> </a:t>
            </a:r>
            <a:r>
              <a:rPr lang="en-US" altLang="zh-CN" sz="2400" dirty="0"/>
              <a:t>do</a:t>
            </a:r>
            <a:r>
              <a:rPr lang="zh-CN" altLang="en-US" sz="2400" dirty="0"/>
              <a:t> </a:t>
            </a:r>
            <a:r>
              <a:rPr lang="en-US" altLang="zh-CN" sz="2400" dirty="0"/>
              <a:t>rotate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direction</a:t>
            </a:r>
            <a:r>
              <a:rPr lang="zh-CN" altLang="en-US" sz="2400" dirty="0"/>
              <a:t>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altLang="zh-CN" sz="2400" dirty="0"/>
              <a:t>expected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But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limited</a:t>
            </a:r>
            <a:r>
              <a:rPr lang="zh-CN" altLang="en-US" sz="2400" dirty="0"/>
              <a:t> </a:t>
            </a:r>
            <a:r>
              <a:rPr lang="en-US" altLang="zh-CN" sz="2400" dirty="0"/>
              <a:t>space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CDR</a:t>
            </a:r>
            <a:r>
              <a:rPr lang="zh-CN" altLang="en-US" sz="2400" dirty="0"/>
              <a:t> </a:t>
            </a:r>
            <a:r>
              <a:rPr lang="en-US" altLang="zh-CN" sz="2400" dirty="0"/>
              <a:t>lattice</a:t>
            </a:r>
            <a:r>
              <a:rPr lang="zh-CN" altLang="en-US" sz="2400" dirty="0"/>
              <a:t> </a:t>
            </a:r>
            <a:r>
              <a:rPr lang="en-US" altLang="zh-CN" sz="2400" dirty="0"/>
              <a:t>requires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very</a:t>
            </a:r>
            <a:r>
              <a:rPr lang="zh-CN" altLang="en-US" sz="2400" dirty="0"/>
              <a:t> </a:t>
            </a:r>
            <a:r>
              <a:rPr lang="en-US" altLang="zh-CN" sz="2400" dirty="0"/>
              <a:t>compact</a:t>
            </a:r>
            <a:r>
              <a:rPr lang="zh-CN" altLang="en-US" sz="2400" dirty="0"/>
              <a:t> </a:t>
            </a:r>
            <a:r>
              <a:rPr lang="en-US" altLang="zh-CN" sz="2400" dirty="0"/>
              <a:t>design,</a:t>
            </a:r>
            <a:r>
              <a:rPr lang="zh-CN" altLang="en-US" sz="2400" dirty="0"/>
              <a:t> </a:t>
            </a:r>
            <a:r>
              <a:rPr lang="en-US" altLang="zh-CN" sz="2400" dirty="0"/>
              <a:t>superconducting</a:t>
            </a:r>
            <a:r>
              <a:rPr lang="zh-CN" altLang="en-US" sz="2400" dirty="0"/>
              <a:t> </a:t>
            </a:r>
            <a:r>
              <a:rPr lang="en-US" altLang="zh-CN" sz="2400" dirty="0"/>
              <a:t>quadrupole</a:t>
            </a:r>
            <a:r>
              <a:rPr lang="zh-CN" altLang="en-US" sz="2400" dirty="0"/>
              <a:t> </a:t>
            </a:r>
            <a:r>
              <a:rPr lang="en-US" altLang="zh-CN" sz="2400" dirty="0"/>
              <a:t>magnets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necessary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local</a:t>
            </a:r>
            <a:r>
              <a:rPr lang="zh-CN" altLang="en-US" sz="2400" dirty="0"/>
              <a:t> </a:t>
            </a:r>
            <a:r>
              <a:rPr lang="en-US" altLang="zh-CN" sz="2400" dirty="0"/>
              <a:t>chromaticity</a:t>
            </a:r>
            <a:r>
              <a:rPr lang="zh-CN" altLang="en-US" sz="2400" dirty="0"/>
              <a:t> </a:t>
            </a:r>
            <a:r>
              <a:rPr lang="en-US" altLang="zh-CN" sz="2400" dirty="0"/>
              <a:t>contribution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rotator</a:t>
            </a:r>
            <a:r>
              <a:rPr lang="zh-CN" altLang="en-US" sz="2400" dirty="0"/>
              <a:t> </a:t>
            </a:r>
            <a:r>
              <a:rPr lang="en-US" altLang="zh-CN" sz="2400" dirty="0"/>
              <a:t>region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too</a:t>
            </a:r>
            <a:r>
              <a:rPr lang="zh-CN" altLang="en-US" sz="2400" dirty="0"/>
              <a:t> </a:t>
            </a:r>
            <a:r>
              <a:rPr lang="en-US" altLang="zh-CN" sz="2400" dirty="0"/>
              <a:t>large,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there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no</a:t>
            </a:r>
            <a:r>
              <a:rPr lang="zh-CN" altLang="en-US" sz="2400" dirty="0"/>
              <a:t> </a:t>
            </a:r>
            <a:r>
              <a:rPr lang="en-US" altLang="zh-CN" sz="2400" dirty="0"/>
              <a:t>dynamic</a:t>
            </a:r>
            <a:r>
              <a:rPr lang="zh-CN" altLang="en-US" sz="2400" dirty="0"/>
              <a:t> </a:t>
            </a:r>
            <a:r>
              <a:rPr lang="en-US" altLang="zh-CN" sz="2400" dirty="0"/>
              <a:t>aperture</a:t>
            </a:r>
            <a:r>
              <a:rPr lang="zh-CN" altLang="en-US" sz="2400" dirty="0"/>
              <a:t> </a:t>
            </a:r>
            <a:endParaRPr lang="en-HK" altLang="zh-CN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A6A00B-11EB-EB48-A765-492A8F283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4" y="4583576"/>
            <a:ext cx="3163764" cy="1853518"/>
          </a:xfrm>
          <a:prstGeom prst="rect">
            <a:avLst/>
          </a:prstGeom>
        </p:spPr>
      </p:pic>
      <p:pic>
        <p:nvPicPr>
          <p:cNvPr id="21" name="内容占位符 4">
            <a:extLst>
              <a:ext uri="{FF2B5EF4-FFF2-40B4-BE49-F238E27FC236}">
                <a16:creationId xmlns:a16="http://schemas.microsoft.com/office/drawing/2014/main" id="{FDC4B686-B859-C247-A20E-D0E7301B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96" y="4626270"/>
            <a:ext cx="3250030" cy="18108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2AF716-CB1A-D84B-80F9-7D91DAF87D84}"/>
              </a:ext>
            </a:extLst>
          </p:cNvPr>
          <p:cNvSpPr txBox="1"/>
          <p:nvPr/>
        </p:nvSpPr>
        <p:spPr>
          <a:xfrm>
            <a:off x="4742540" y="4776974"/>
            <a:ext cx="1683944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w/  spin rotators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E57724-7D6C-2F46-9C4E-F702D3FE4F29}"/>
              </a:ext>
            </a:extLst>
          </p:cNvPr>
          <p:cNvSpPr txBox="1"/>
          <p:nvPr/>
        </p:nvSpPr>
        <p:spPr>
          <a:xfrm>
            <a:off x="1241160" y="4776974"/>
            <a:ext cx="1683944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w/o  spin rotators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C925415-9D4D-E644-B513-D513663EF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526" y="5268272"/>
            <a:ext cx="5648474" cy="95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0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New design of spin rotators</a:t>
            </a:r>
            <a:endParaRPr lang="zh-CN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34D23FC-8C73-6343-86B9-1A09C643ECE4}"/>
              </a:ext>
            </a:extLst>
          </p:cNvPr>
          <p:cNvSpPr txBox="1"/>
          <p:nvPr/>
        </p:nvSpPr>
        <p:spPr>
          <a:xfrm>
            <a:off x="11066" y="977996"/>
            <a:ext cx="12180933" cy="315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>
              <a:spcBef>
                <a:spcPct val="20000"/>
              </a:spcBef>
            </a:pPr>
            <a:r>
              <a:rPr lang="en-US" altLang="zh-CN" sz="2600" b="1" u="sng" dirty="0"/>
              <a:t>Redesign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of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the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spin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rotators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and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implementation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into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lattice</a:t>
            </a:r>
            <a:r>
              <a:rPr lang="zh-CN" altLang="en-US" sz="2600" b="1" u="sng" dirty="0"/>
              <a:t> </a:t>
            </a:r>
            <a:endParaRPr lang="en-HK" altLang="zh-CN" sz="2600" b="1" u="sng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new</a:t>
            </a:r>
            <a:r>
              <a:rPr lang="zh-CN" altLang="en-US" sz="2400" dirty="0"/>
              <a:t> </a:t>
            </a:r>
            <a:r>
              <a:rPr lang="en-US" altLang="zh-CN" sz="2400" dirty="0"/>
              <a:t>version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CEPC</a:t>
            </a:r>
            <a:r>
              <a:rPr lang="zh-CN" altLang="en-US" sz="2400" dirty="0"/>
              <a:t> </a:t>
            </a:r>
            <a:r>
              <a:rPr lang="en-US" altLang="zh-CN" sz="2400" dirty="0"/>
              <a:t>lattice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under</a:t>
            </a:r>
            <a:r>
              <a:rPr lang="zh-CN" altLang="en-US" sz="2400" dirty="0"/>
              <a:t> </a:t>
            </a:r>
            <a:r>
              <a:rPr lang="en-US" altLang="zh-CN" sz="2400" dirty="0"/>
              <a:t>design</a:t>
            </a:r>
          </a:p>
          <a:p>
            <a:pPr marL="1200150" lvl="2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geometric</a:t>
            </a:r>
            <a:r>
              <a:rPr lang="zh-CN" altLang="en-US" sz="2400" dirty="0"/>
              <a:t> </a:t>
            </a:r>
            <a:r>
              <a:rPr lang="en-US" altLang="zh-CN" sz="2400" dirty="0"/>
              <a:t>requirement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built-in</a:t>
            </a:r>
          </a:p>
          <a:p>
            <a:pPr marL="1200150" lvl="2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space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~300m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reserved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rotator,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long</a:t>
            </a:r>
            <a:r>
              <a:rPr lang="zh-CN" altLang="en-US" sz="2400" dirty="0"/>
              <a:t> </a:t>
            </a:r>
            <a:r>
              <a:rPr lang="en-US" altLang="zh-CN" sz="2400" dirty="0"/>
              <a:t>straight</a:t>
            </a:r>
            <a:r>
              <a:rPr lang="zh-CN" altLang="en-US" sz="2400" dirty="0"/>
              <a:t> </a:t>
            </a:r>
            <a:r>
              <a:rPr lang="en-US" altLang="zh-CN" sz="2400" dirty="0"/>
              <a:t>section</a:t>
            </a:r>
            <a:r>
              <a:rPr lang="zh-CN" altLang="en-US" sz="2400" dirty="0"/>
              <a:t> </a:t>
            </a:r>
            <a:r>
              <a:rPr lang="en-US" altLang="zh-CN" sz="2400" dirty="0"/>
              <a:t>near</a:t>
            </a:r>
            <a:r>
              <a:rPr lang="zh-CN" altLang="en-US" sz="2400" dirty="0"/>
              <a:t> </a:t>
            </a:r>
            <a:r>
              <a:rPr lang="en-US" altLang="zh-CN" sz="2400" dirty="0"/>
              <a:t>IR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new</a:t>
            </a:r>
            <a:r>
              <a:rPr lang="zh-CN" altLang="en-US" sz="2400" dirty="0"/>
              <a:t> </a:t>
            </a:r>
            <a:r>
              <a:rPr lang="en-US" altLang="zh-CN" sz="2400" dirty="0"/>
              <a:t>modular</a:t>
            </a:r>
            <a:r>
              <a:rPr lang="zh-CN" altLang="en-US" sz="2400" dirty="0"/>
              <a:t> </a:t>
            </a:r>
            <a:r>
              <a:rPr lang="en-US" altLang="zh-CN" sz="2400" dirty="0"/>
              <a:t>design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rotator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also</a:t>
            </a:r>
            <a:r>
              <a:rPr lang="zh-CN" altLang="en-US" sz="2400" dirty="0"/>
              <a:t> </a:t>
            </a:r>
            <a:r>
              <a:rPr lang="en-US" altLang="zh-CN" sz="2400" dirty="0"/>
              <a:t>under</a:t>
            </a:r>
            <a:r>
              <a:rPr lang="zh-CN" altLang="en-US" sz="2400" dirty="0"/>
              <a:t> </a:t>
            </a:r>
            <a:r>
              <a:rPr lang="en-US" altLang="zh-CN" sz="2400" dirty="0"/>
              <a:t>way</a:t>
            </a:r>
          </a:p>
          <a:p>
            <a:pPr marL="1200150" lvl="2" indent="-285750" defTabSz="457200">
              <a:spcBef>
                <a:spcPct val="20000"/>
              </a:spcBef>
              <a:buFont typeface="Arial"/>
              <a:buChar char="–"/>
            </a:pPr>
            <a:endParaRPr lang="en-US" altLang="zh-CN" sz="2400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endParaRPr lang="en-HK" altLang="zh-CN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FB17FD-9D29-4942-9A17-EA418F028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78" y="3462529"/>
            <a:ext cx="8190472" cy="334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17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New design of spin rotators</a:t>
            </a:r>
            <a:endParaRPr lang="zh-CN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34D23FC-8C73-6343-86B9-1A09C643ECE4}"/>
              </a:ext>
            </a:extLst>
          </p:cNvPr>
          <p:cNvSpPr txBox="1"/>
          <p:nvPr/>
        </p:nvSpPr>
        <p:spPr>
          <a:xfrm>
            <a:off x="11067" y="977996"/>
            <a:ext cx="1010829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>
              <a:spcBef>
                <a:spcPct val="20000"/>
              </a:spcBef>
            </a:pPr>
            <a:r>
              <a:rPr lang="en-US" altLang="zh-CN" sz="2600" b="1" u="sng" dirty="0"/>
              <a:t>Redesign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of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the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spin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rotators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and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implementation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into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lattice</a:t>
            </a:r>
            <a:r>
              <a:rPr lang="zh-CN" altLang="en-US" sz="2600" b="1" u="sng" dirty="0"/>
              <a:t> </a:t>
            </a:r>
            <a:endParaRPr lang="en-HK" altLang="zh-CN" sz="2600" b="1" u="sng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Unit</a:t>
            </a:r>
            <a:r>
              <a:rPr lang="zh-CN" altLang="en-US" sz="2400" dirty="0"/>
              <a:t> </a:t>
            </a:r>
            <a:r>
              <a:rPr lang="en-US" altLang="zh-CN" sz="2400" dirty="0"/>
              <a:t>cell</a:t>
            </a:r>
            <a:r>
              <a:rPr lang="zh-CN" altLang="en-US" sz="2400" dirty="0"/>
              <a:t> </a:t>
            </a:r>
            <a:r>
              <a:rPr lang="en-US" altLang="zh-CN" sz="2400" dirty="0"/>
              <a:t>length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 err="1"/>
              <a:t>streched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10</a:t>
            </a:r>
            <a:r>
              <a:rPr lang="zh-CN" altLang="en-US" sz="2400" dirty="0"/>
              <a:t> </a:t>
            </a:r>
            <a:r>
              <a:rPr lang="en-US" altLang="zh-CN" sz="2400" dirty="0"/>
              <a:t>m</a:t>
            </a:r>
            <a:r>
              <a:rPr lang="zh-CN" altLang="en-US" sz="2400" dirty="0"/>
              <a:t>  </a:t>
            </a:r>
            <a:r>
              <a:rPr lang="en-US" altLang="zh-CN" sz="2400" dirty="0"/>
              <a:t>-&gt;</a:t>
            </a:r>
            <a:r>
              <a:rPr lang="zh-CN" altLang="en-US" sz="2400" dirty="0"/>
              <a:t> </a:t>
            </a:r>
            <a:r>
              <a:rPr lang="en-US" altLang="zh-CN" sz="2400" dirty="0"/>
              <a:t>25</a:t>
            </a:r>
            <a:r>
              <a:rPr lang="zh-CN" altLang="en-US" sz="2400" dirty="0"/>
              <a:t> </a:t>
            </a:r>
            <a:r>
              <a:rPr lang="en-US" altLang="zh-CN" sz="2400" dirty="0"/>
              <a:t>m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max</a:t>
            </a:r>
            <a:r>
              <a:rPr lang="zh-CN" altLang="en-US" sz="2400" dirty="0"/>
              <a:t> </a:t>
            </a:r>
            <a:r>
              <a:rPr lang="en-US" altLang="zh-CN" sz="2400" dirty="0"/>
              <a:t>gradient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quads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reduced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factor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10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Tuning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dedicated</a:t>
            </a:r>
            <a:r>
              <a:rPr lang="zh-CN" altLang="en-US" sz="2400" dirty="0"/>
              <a:t> </a:t>
            </a:r>
            <a:r>
              <a:rPr lang="en-US" altLang="zh-CN" sz="2400" dirty="0"/>
              <a:t>quads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realize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matching</a:t>
            </a:r>
            <a:r>
              <a:rPr lang="zh-CN" altLang="en-US" sz="2400" dirty="0"/>
              <a:t> </a:t>
            </a:r>
            <a:endParaRPr lang="en-HK" altLang="zh-CN" sz="2400" dirty="0"/>
          </a:p>
          <a:p>
            <a:pPr marL="1200150" lvl="2" indent="-285750" defTabSz="457200">
              <a:spcBef>
                <a:spcPct val="20000"/>
              </a:spcBef>
              <a:buFont typeface="Arial"/>
              <a:buChar char="–"/>
            </a:pPr>
            <a:endParaRPr lang="en-US" altLang="zh-CN" sz="2400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endParaRPr lang="en-HK" altLang="zh-C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16305-69E1-F843-8001-30408F21D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" y="4799965"/>
            <a:ext cx="5302885" cy="1800225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CF4D67E8-1B18-6B4C-8B71-D943D7CDD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0" y="4799965"/>
            <a:ext cx="5207000" cy="1931670"/>
          </a:xfrm>
          <a:prstGeom prst="rect">
            <a:avLst/>
          </a:prstGeom>
        </p:spPr>
      </p:pic>
      <p:cxnSp>
        <p:nvCxnSpPr>
          <p:cNvPr id="8" name="直接箭头连接符 4">
            <a:extLst>
              <a:ext uri="{FF2B5EF4-FFF2-40B4-BE49-F238E27FC236}">
                <a16:creationId xmlns:a16="http://schemas.microsoft.com/office/drawing/2014/main" id="{DC26DB0D-B92B-5B4A-8D6A-90E9FC23847E}"/>
              </a:ext>
            </a:extLst>
          </p:cNvPr>
          <p:cNvCxnSpPr/>
          <p:nvPr/>
        </p:nvCxnSpPr>
        <p:spPr>
          <a:xfrm flipV="1">
            <a:off x="5699760" y="5690235"/>
            <a:ext cx="1105535" cy="0"/>
          </a:xfrm>
          <a:prstGeom prst="straightConnector1">
            <a:avLst/>
          </a:prstGeom>
          <a:ln w="666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内容占位符 3">
            <a:extLst>
              <a:ext uri="{FF2B5EF4-FFF2-40B4-BE49-F238E27FC236}">
                <a16:creationId xmlns:a16="http://schemas.microsoft.com/office/drawing/2014/main" id="{4D77C79C-4746-2847-90DA-1CFA4FC1D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720" y="1728522"/>
            <a:ext cx="4398264" cy="2815411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F035D3A5-25A0-604F-999F-5BA7F9461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164" y="3136227"/>
            <a:ext cx="3299474" cy="8794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690DCE-74AB-F546-8F6A-BCF21D429DCC}"/>
              </a:ext>
            </a:extLst>
          </p:cNvPr>
          <p:cNvSpPr/>
          <p:nvPr/>
        </p:nvSpPr>
        <p:spPr>
          <a:xfrm>
            <a:off x="1765740" y="4167466"/>
            <a:ext cx="3640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Spin matching</a:t>
            </a:r>
            <a:r>
              <a:rPr lang="zh-CN" altLang="en-US" sz="2000" b="1" dirty="0"/>
              <a:t> </a:t>
            </a:r>
            <a:r>
              <a:rPr lang="en-US" altLang="zh-CN" sz="2000" b="1" dirty="0" err="1"/>
              <a:t>conditon</a:t>
            </a:r>
            <a:r>
              <a:rPr lang="en-US" altLang="zh-CN" sz="2000" b="1" dirty="0"/>
              <a:t>:  G</a:t>
            </a:r>
            <a:r>
              <a:rPr lang="en-US" altLang="zh-CN" sz="2000" b="1" baseline="-25000" dirty="0"/>
              <a:t>2</a:t>
            </a:r>
            <a:r>
              <a:rPr lang="zh-CN" altLang="en-US" sz="2000" b="1" baseline="-25000" dirty="0"/>
              <a:t>×</a:t>
            </a:r>
            <a:r>
              <a:rPr lang="en-US" altLang="zh-CN" sz="2000" b="1" baseline="-25000" dirty="0"/>
              <a:t>6</a:t>
            </a:r>
            <a:r>
              <a:rPr lang="en-US" altLang="zh-CN" sz="2000" b="1" dirty="0"/>
              <a:t>=0</a:t>
            </a:r>
          </a:p>
        </p:txBody>
      </p:sp>
    </p:spTree>
    <p:extLst>
      <p:ext uri="{BB962C8B-B14F-4D97-AF65-F5344CB8AC3E}">
        <p14:creationId xmlns:p14="http://schemas.microsoft.com/office/powerpoint/2010/main" val="1181685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New design of spin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rotators</a:t>
            </a:r>
            <a:endParaRPr lang="zh-CN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34D23FC-8C73-6343-86B9-1A09C643ECE4}"/>
              </a:ext>
            </a:extLst>
          </p:cNvPr>
          <p:cNvSpPr txBox="1"/>
          <p:nvPr/>
        </p:nvSpPr>
        <p:spPr>
          <a:xfrm>
            <a:off x="11066" y="977996"/>
            <a:ext cx="12180934" cy="219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>
              <a:spcBef>
                <a:spcPct val="20000"/>
              </a:spcBef>
            </a:pPr>
            <a:r>
              <a:rPr lang="en-US" altLang="zh-CN" sz="2600" b="1" u="sng" dirty="0"/>
              <a:t>Redesign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of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the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spin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rotators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and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implementation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into</a:t>
            </a:r>
            <a:r>
              <a:rPr lang="zh-CN" altLang="en-US" sz="2600" b="1" u="sng" dirty="0"/>
              <a:t> </a:t>
            </a:r>
            <a:r>
              <a:rPr lang="en-US" altLang="zh-CN" sz="2600" b="1" u="sng" dirty="0"/>
              <a:t>lattice</a:t>
            </a:r>
            <a:r>
              <a:rPr lang="zh-CN" altLang="en-US" sz="2600" b="1" u="sng" dirty="0"/>
              <a:t> </a:t>
            </a:r>
            <a:endParaRPr lang="en-HK" altLang="zh-CN" sz="2600" b="1" u="sng" dirty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Still,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local</a:t>
            </a:r>
            <a:r>
              <a:rPr lang="zh-CN" altLang="en-US" sz="2400" dirty="0"/>
              <a:t> </a:t>
            </a:r>
            <a:r>
              <a:rPr lang="en-US" altLang="zh-CN" sz="2400" dirty="0"/>
              <a:t>chromaticity</a:t>
            </a:r>
            <a:r>
              <a:rPr lang="zh-CN" altLang="en-US" sz="2400" dirty="0"/>
              <a:t> </a:t>
            </a:r>
            <a:r>
              <a:rPr lang="en-US" altLang="zh-CN" sz="2400" dirty="0"/>
              <a:t>contribution (</a:t>
            </a:r>
            <a:r>
              <a:rPr lang="en-US" altLang="zh-CN" sz="2400" b="1" dirty="0">
                <a:cs typeface="+mn-lt"/>
              </a:rPr>
              <a:t>∝ </a:t>
            </a:r>
            <a:r>
              <a:rPr lang="en-US" altLang="zh-CN" sz="2400" dirty="0"/>
              <a:t>K1*</a:t>
            </a:r>
            <a:r>
              <a:rPr lang="zh-CN" altLang="en-US" sz="2400" dirty="0"/>
              <a:t> </a:t>
            </a:r>
            <a:r>
              <a:rPr lang="el-GR" altLang="zh-CN" sz="2400" dirty="0"/>
              <a:t>β</a:t>
            </a:r>
            <a:r>
              <a:rPr lang="en-US" altLang="zh-CN" sz="2400" dirty="0"/>
              <a:t>)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very</a:t>
            </a:r>
            <a:r>
              <a:rPr lang="zh-CN" altLang="en-US" sz="2400" dirty="0"/>
              <a:t> </a:t>
            </a:r>
            <a:r>
              <a:rPr lang="en-US" altLang="zh-CN" sz="2400" dirty="0"/>
              <a:t>large,</a:t>
            </a:r>
            <a:r>
              <a:rPr lang="zh-CN" altLang="en-US" sz="2400" dirty="0"/>
              <a:t> </a:t>
            </a:r>
            <a:r>
              <a:rPr lang="en-US" altLang="zh-CN" sz="2400" dirty="0"/>
              <a:t>related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large</a:t>
            </a:r>
            <a:r>
              <a:rPr lang="zh-CN" altLang="en-US" sz="2400" dirty="0"/>
              <a:t> </a:t>
            </a:r>
            <a:r>
              <a:rPr lang="el-GR" altLang="zh-CN" sz="2400" dirty="0"/>
              <a:t>β</a:t>
            </a:r>
            <a:r>
              <a:rPr lang="en-US" altLang="zh-CN" sz="2400" dirty="0"/>
              <a:t>-functions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are trying to optimize the variation of </a:t>
            </a:r>
            <a:r>
              <a:rPr lang="el-GR" altLang="zh-CN" sz="2400" dirty="0"/>
              <a:t>β</a:t>
            </a:r>
            <a:r>
              <a:rPr lang="en-US" altLang="zh-CN" sz="2400" dirty="0"/>
              <a:t>-functions, perhaps the spin matching condition can be relaxed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endParaRPr lang="en-HK" altLang="zh-CN" sz="2400" dirty="0"/>
          </a:p>
        </p:txBody>
      </p:sp>
      <p:pic>
        <p:nvPicPr>
          <p:cNvPr id="9" name="内容占位符 5" descr="2">
            <a:extLst>
              <a:ext uri="{FF2B5EF4-FFF2-40B4-BE49-F238E27FC236}">
                <a16:creationId xmlns:a16="http://schemas.microsoft.com/office/drawing/2014/main" id="{D8B0E5EB-6371-1841-B35A-D927AA4E4B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42" t="3784" r="9042" b="5946"/>
          <a:stretch>
            <a:fillRect/>
          </a:stretch>
        </p:blipFill>
        <p:spPr>
          <a:xfrm>
            <a:off x="2920631" y="3763844"/>
            <a:ext cx="3670559" cy="3094156"/>
          </a:xfrm>
          <a:prstGeom prst="rect">
            <a:avLst/>
          </a:prstGeom>
        </p:spPr>
      </p:pic>
      <p:pic>
        <p:nvPicPr>
          <p:cNvPr id="11" name="图片 4" descr="1">
            <a:extLst>
              <a:ext uri="{FF2B5EF4-FFF2-40B4-BE49-F238E27FC236}">
                <a16:creationId xmlns:a16="http://schemas.microsoft.com/office/drawing/2014/main" id="{00F9F1DD-A5BD-B041-86B8-FF742A85E2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664" r="7045" b="7379"/>
          <a:stretch>
            <a:fillRect/>
          </a:stretch>
        </p:blipFill>
        <p:spPr>
          <a:xfrm>
            <a:off x="7579373" y="3763844"/>
            <a:ext cx="3657883" cy="3094156"/>
          </a:xfrm>
          <a:prstGeom prst="rect">
            <a:avLst/>
          </a:prstGeom>
        </p:spPr>
      </p:pic>
      <p:sp>
        <p:nvSpPr>
          <p:cNvPr id="12" name="文本框 5">
            <a:extLst>
              <a:ext uri="{FF2B5EF4-FFF2-40B4-BE49-F238E27FC236}">
                <a16:creationId xmlns:a16="http://schemas.microsoft.com/office/drawing/2014/main" id="{FDBA730C-58C1-CA48-BA52-52C7458D4FF1}"/>
              </a:ext>
            </a:extLst>
          </p:cNvPr>
          <p:cNvSpPr txBox="1"/>
          <p:nvPr/>
        </p:nvSpPr>
        <p:spPr>
          <a:xfrm>
            <a:off x="7140461" y="3272787"/>
            <a:ext cx="522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</a:rPr>
              <a:t>Soleniod</a:t>
            </a:r>
            <a:r>
              <a:rPr lang="en-US" altLang="zh-CN" sz="2000" dirty="0">
                <a:solidFill>
                  <a:srgbClr val="FF0000"/>
                </a:solidFill>
              </a:rPr>
              <a:t> unit cell </a:t>
            </a:r>
            <a:r>
              <a:rPr lang="en-US" altLang="zh-CN" sz="2000" dirty="0">
                <a:solidFill>
                  <a:schemeClr val="tx1"/>
                </a:solidFill>
              </a:rPr>
              <a:t>is replaced by transfer matrix</a:t>
            </a: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7914202E-D28F-5741-B92D-5E35B9C28366}"/>
              </a:ext>
            </a:extLst>
          </p:cNvPr>
          <p:cNvSpPr txBox="1"/>
          <p:nvPr/>
        </p:nvSpPr>
        <p:spPr>
          <a:xfrm>
            <a:off x="2499360" y="3272787"/>
            <a:ext cx="4544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O</a:t>
            </a:r>
            <a:r>
              <a:rPr lang="en-US" altLang="zh-CN" sz="2000" dirty="0"/>
              <a:t>ptics</a:t>
            </a:r>
            <a:r>
              <a:rPr lang="zh-CN" altLang="en-US" sz="2000" dirty="0"/>
              <a:t> </a:t>
            </a:r>
            <a:r>
              <a:rPr lang="en-US" altLang="zh-CN" sz="2000" dirty="0"/>
              <a:t>functions</a:t>
            </a:r>
            <a:r>
              <a:rPr lang="en-US" altLang="zh-CN" sz="2000" dirty="0">
                <a:solidFill>
                  <a:schemeClr val="tx1"/>
                </a:solidFill>
              </a:rPr>
              <a:t> in spin rotator</a:t>
            </a:r>
          </a:p>
        </p:txBody>
      </p:sp>
      <p:graphicFrame>
        <p:nvGraphicFramePr>
          <p:cNvPr id="14" name="表格 12">
            <a:extLst>
              <a:ext uri="{FF2B5EF4-FFF2-40B4-BE49-F238E27FC236}">
                <a16:creationId xmlns:a16="http://schemas.microsoft.com/office/drawing/2014/main" id="{9634FDA9-B794-E94B-B44D-53C7D3E9B692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6109586"/>
              </p:ext>
            </p:extLst>
          </p:nvPr>
        </p:nvGraphicFramePr>
        <p:xfrm>
          <a:off x="200400" y="4888991"/>
          <a:ext cx="2469648" cy="1207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48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 err="1"/>
                        <a:t>CHROMATICITY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8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-1810.049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-3238.241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32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C151-6F7B-9B45-B12E-7C6AE4C2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4722C-7BE2-B741-A717-31ABE52AF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Progress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mid-term</a:t>
            </a:r>
          </a:p>
          <a:p>
            <a:r>
              <a:rPr lang="en-US" altLang="zh-CN" dirty="0">
                <a:solidFill>
                  <a:srgbClr val="00B050"/>
                </a:solidFill>
              </a:rPr>
              <a:t>Summary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189A3-7D49-0941-963C-C3B5CEF8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43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Extensive</a:t>
            </a:r>
            <a:r>
              <a:rPr lang="zh-CN" altLang="en-US" sz="2400" dirty="0"/>
              <a:t> </a:t>
            </a:r>
            <a:r>
              <a:rPr lang="en-US" altLang="zh-CN" sz="2400" dirty="0"/>
              <a:t>simulations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equilibrium</a:t>
            </a:r>
            <a:r>
              <a:rPr lang="zh-CN" altLang="en-US" sz="2400" dirty="0"/>
              <a:t> </a:t>
            </a:r>
            <a:r>
              <a:rPr lang="en-US" altLang="zh-CN" sz="2400" dirty="0"/>
              <a:t>electron</a:t>
            </a:r>
            <a:r>
              <a:rPr lang="zh-CN" altLang="en-US" sz="2400" dirty="0"/>
              <a:t> </a:t>
            </a:r>
            <a:r>
              <a:rPr lang="en-US" altLang="zh-CN" sz="2400" dirty="0"/>
              <a:t>beam</a:t>
            </a:r>
            <a:r>
              <a:rPr lang="zh-CN" altLang="en-US" sz="2400" dirty="0"/>
              <a:t> </a:t>
            </a:r>
            <a:r>
              <a:rPr lang="en-US" altLang="zh-CN" sz="2400" dirty="0"/>
              <a:t>polarization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CEPC</a:t>
            </a:r>
            <a:r>
              <a:rPr lang="zh-CN" altLang="en-US" sz="2400" dirty="0"/>
              <a:t> </a:t>
            </a:r>
            <a:r>
              <a:rPr lang="en-US" altLang="zh-CN" sz="2400" dirty="0"/>
              <a:t>lattices</a:t>
            </a:r>
            <a:r>
              <a:rPr lang="zh-CN" altLang="en-US" sz="2400" dirty="0"/>
              <a:t> </a:t>
            </a:r>
            <a:r>
              <a:rPr lang="en-US" altLang="zh-CN" sz="2400" dirty="0"/>
              <a:t>have</a:t>
            </a:r>
            <a:r>
              <a:rPr lang="zh-CN" altLang="en-US" sz="2400" dirty="0"/>
              <a:t> </a:t>
            </a:r>
            <a:r>
              <a:rPr lang="en-US" altLang="zh-CN" sz="2400" dirty="0"/>
              <a:t>been</a:t>
            </a:r>
            <a:r>
              <a:rPr lang="zh-CN" altLang="en-US" sz="2400" dirty="0"/>
              <a:t> </a:t>
            </a:r>
            <a:r>
              <a:rPr lang="en-US" altLang="zh-CN" sz="2400" dirty="0"/>
              <a:t>launched,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journal</a:t>
            </a:r>
            <a:r>
              <a:rPr lang="zh-CN" altLang="en-US" sz="2400" dirty="0"/>
              <a:t> </a:t>
            </a:r>
            <a:r>
              <a:rPr lang="en-US" altLang="zh-CN" sz="2400" dirty="0"/>
              <a:t>paper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this</a:t>
            </a:r>
            <a:r>
              <a:rPr lang="zh-CN" altLang="en-US" sz="2400" dirty="0"/>
              <a:t> </a:t>
            </a:r>
            <a:r>
              <a:rPr lang="en-US" altLang="zh-CN" sz="2400" dirty="0"/>
              <a:t>work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preparation.</a:t>
            </a:r>
          </a:p>
          <a:p>
            <a:r>
              <a:rPr lang="en-US" altLang="zh-CN" sz="2400" dirty="0"/>
              <a:t>Solenoid-based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rotators</a:t>
            </a:r>
            <a:r>
              <a:rPr lang="zh-CN" altLang="en-US" sz="2400" dirty="0"/>
              <a:t> </a:t>
            </a:r>
            <a:r>
              <a:rPr lang="en-US" altLang="zh-CN" sz="2400" dirty="0"/>
              <a:t>were</a:t>
            </a:r>
            <a:r>
              <a:rPr lang="zh-CN" altLang="en-US" sz="2400" dirty="0"/>
              <a:t> </a:t>
            </a:r>
            <a:r>
              <a:rPr lang="en-US" altLang="zh-CN" sz="2400" dirty="0"/>
              <a:t>implemented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CEPC</a:t>
            </a:r>
            <a:r>
              <a:rPr lang="zh-CN" altLang="en-US" sz="2400" dirty="0"/>
              <a:t> </a:t>
            </a:r>
            <a:r>
              <a:rPr lang="en-US" altLang="zh-CN" sz="2400" dirty="0"/>
              <a:t>CDR</a:t>
            </a:r>
            <a:r>
              <a:rPr lang="zh-CN" altLang="en-US" sz="2400" dirty="0"/>
              <a:t> </a:t>
            </a:r>
            <a:r>
              <a:rPr lang="en-US" altLang="zh-CN" sz="2400" dirty="0"/>
              <a:t>lattices,</a:t>
            </a:r>
            <a:r>
              <a:rPr lang="zh-CN" altLang="en-US" sz="2400" dirty="0"/>
              <a:t> </a:t>
            </a:r>
            <a:r>
              <a:rPr lang="en-US" altLang="zh-CN" sz="2400" dirty="0"/>
              <a:t>they</a:t>
            </a:r>
            <a:r>
              <a:rPr lang="zh-CN" altLang="en-US" sz="2400" dirty="0"/>
              <a:t> </a:t>
            </a:r>
            <a:r>
              <a:rPr lang="en-US" altLang="zh-CN" sz="2400" dirty="0"/>
              <a:t>rotate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direction</a:t>
            </a:r>
            <a:r>
              <a:rPr lang="zh-CN" altLang="en-US" sz="2400" dirty="0"/>
              <a:t>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altLang="zh-CN" sz="2400" dirty="0"/>
              <a:t>expected,</a:t>
            </a:r>
            <a:r>
              <a:rPr lang="zh-CN" altLang="en-US" sz="2400" dirty="0"/>
              <a:t> </a:t>
            </a:r>
            <a:r>
              <a:rPr lang="en-US" altLang="zh-CN" sz="2400" dirty="0"/>
              <a:t>but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local</a:t>
            </a:r>
            <a:r>
              <a:rPr lang="zh-CN" altLang="en-US" sz="2400" dirty="0"/>
              <a:t> </a:t>
            </a:r>
            <a:r>
              <a:rPr lang="en-US" altLang="zh-CN" sz="2400" dirty="0"/>
              <a:t>chromaticity</a:t>
            </a:r>
            <a:r>
              <a:rPr lang="zh-CN" altLang="en-US" sz="2400" dirty="0"/>
              <a:t> </a:t>
            </a:r>
            <a:r>
              <a:rPr lang="en-US" altLang="zh-CN" sz="2400" dirty="0"/>
              <a:t>contribution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very</a:t>
            </a:r>
            <a:r>
              <a:rPr lang="zh-CN" altLang="en-US" sz="2400" dirty="0"/>
              <a:t> </a:t>
            </a:r>
            <a:r>
              <a:rPr lang="en-US" altLang="zh-CN" sz="2400" dirty="0"/>
              <a:t>large,</a:t>
            </a:r>
            <a:r>
              <a:rPr lang="zh-CN" altLang="en-US" sz="2400" dirty="0"/>
              <a:t> </a:t>
            </a:r>
            <a:r>
              <a:rPr lang="en-US" altLang="zh-CN" sz="2400" dirty="0"/>
              <a:t>this</a:t>
            </a:r>
            <a:r>
              <a:rPr lang="zh-CN" altLang="en-US" sz="2400" dirty="0"/>
              <a:t> </a:t>
            </a:r>
            <a:r>
              <a:rPr lang="en-US" altLang="zh-CN" sz="2400" dirty="0"/>
              <a:t>poses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major</a:t>
            </a:r>
            <a:r>
              <a:rPr lang="zh-CN" altLang="en-US" sz="2400" dirty="0"/>
              <a:t> </a:t>
            </a:r>
            <a:r>
              <a:rPr lang="en-US" altLang="zh-CN" sz="2400" dirty="0"/>
              <a:t>challenge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rotator</a:t>
            </a:r>
            <a:r>
              <a:rPr lang="zh-CN" altLang="en-US" sz="2400" dirty="0"/>
              <a:t> </a:t>
            </a:r>
            <a:r>
              <a:rPr lang="en-US" altLang="zh-CN" sz="2400" dirty="0"/>
              <a:t>design</a:t>
            </a:r>
            <a:r>
              <a:rPr lang="zh-CN" altLang="en-US" sz="2400" dirty="0"/>
              <a:t> </a:t>
            </a:r>
            <a:r>
              <a:rPr lang="en-US" altLang="zh-CN" sz="2400" dirty="0"/>
              <a:t>at</a:t>
            </a:r>
            <a:r>
              <a:rPr lang="zh-CN" altLang="en-US" sz="2400" dirty="0"/>
              <a:t> </a:t>
            </a:r>
            <a:r>
              <a:rPr lang="en-US" altLang="zh-CN" sz="2400" dirty="0"/>
              <a:t>such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high</a:t>
            </a:r>
            <a:r>
              <a:rPr lang="zh-CN" altLang="en-US" sz="2400" dirty="0"/>
              <a:t> </a:t>
            </a:r>
            <a:r>
              <a:rPr lang="en-US" altLang="zh-CN" sz="2400" dirty="0"/>
              <a:t>beam</a:t>
            </a:r>
            <a:r>
              <a:rPr lang="zh-CN" altLang="en-US" sz="2400" dirty="0"/>
              <a:t> </a:t>
            </a:r>
            <a:r>
              <a:rPr lang="en-US" altLang="zh-CN" sz="2400" dirty="0"/>
              <a:t>energy.</a:t>
            </a:r>
          </a:p>
          <a:p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new</a:t>
            </a:r>
            <a:r>
              <a:rPr lang="zh-CN" altLang="en-US" sz="2400" dirty="0"/>
              <a:t> </a:t>
            </a:r>
            <a:r>
              <a:rPr lang="en-US" altLang="zh-CN" sz="2400" dirty="0"/>
              <a:t>modular</a:t>
            </a:r>
            <a:r>
              <a:rPr lang="zh-CN" altLang="en-US" sz="2400" dirty="0"/>
              <a:t> </a:t>
            </a:r>
            <a:r>
              <a:rPr lang="en-US" altLang="zh-CN" sz="2400" dirty="0"/>
              <a:t>design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rotators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more</a:t>
            </a:r>
            <a:r>
              <a:rPr lang="zh-CN" altLang="en-US" sz="2400" dirty="0"/>
              <a:t> </a:t>
            </a:r>
            <a:r>
              <a:rPr lang="en-US" altLang="zh-CN" sz="2400" dirty="0"/>
              <a:t>relaxed</a:t>
            </a:r>
            <a:r>
              <a:rPr lang="zh-CN" altLang="en-US" sz="2400" dirty="0"/>
              <a:t> </a:t>
            </a:r>
            <a:r>
              <a:rPr lang="en-US" altLang="zh-CN" sz="2400" dirty="0"/>
              <a:t>quadrupole</a:t>
            </a:r>
            <a:r>
              <a:rPr lang="zh-CN" altLang="en-US" sz="2400" dirty="0"/>
              <a:t> </a:t>
            </a:r>
            <a:r>
              <a:rPr lang="en-US" altLang="zh-CN" sz="2400" dirty="0"/>
              <a:t>strengths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optimization</a:t>
            </a:r>
            <a:r>
              <a:rPr lang="zh-CN" altLang="en-US" sz="2400" dirty="0"/>
              <a:t> </a:t>
            </a:r>
            <a:r>
              <a:rPr lang="en-US" altLang="zh-CN" sz="2400" dirty="0"/>
              <a:t>towards</a:t>
            </a:r>
            <a:r>
              <a:rPr lang="zh-CN" altLang="en-US" sz="2400" dirty="0"/>
              <a:t> </a:t>
            </a:r>
            <a:r>
              <a:rPr lang="en-US" altLang="zh-CN" sz="2400" dirty="0"/>
              <a:t>smaller</a:t>
            </a:r>
            <a:r>
              <a:rPr lang="zh-CN" altLang="en-US" sz="2400" dirty="0"/>
              <a:t> </a:t>
            </a:r>
            <a:r>
              <a:rPr lang="en-US" altLang="zh-CN" sz="2400" dirty="0"/>
              <a:t>chromaticity</a:t>
            </a:r>
            <a:r>
              <a:rPr lang="zh-CN" altLang="en-US" sz="2400" dirty="0"/>
              <a:t> </a:t>
            </a:r>
            <a:r>
              <a:rPr lang="en-US" altLang="zh-CN" sz="2400" dirty="0"/>
              <a:t>contribution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under</a:t>
            </a:r>
            <a:r>
              <a:rPr lang="zh-CN" altLang="en-US" sz="2400" dirty="0"/>
              <a:t> </a:t>
            </a:r>
            <a:r>
              <a:rPr lang="en-US" altLang="zh-CN" sz="2400" dirty="0"/>
              <a:t>way.</a:t>
            </a:r>
            <a:r>
              <a:rPr lang="zh-CN" altLang="en-US" sz="2400" dirty="0"/>
              <a:t> </a:t>
            </a:r>
            <a:r>
              <a:rPr lang="en-US" altLang="zh-CN" sz="2400" dirty="0"/>
              <a:t>These</a:t>
            </a:r>
            <a:r>
              <a:rPr lang="zh-CN" altLang="en-US" sz="2400" dirty="0"/>
              <a:t> </a:t>
            </a:r>
            <a:r>
              <a:rPr lang="en-US" altLang="zh-CN" sz="2400" dirty="0"/>
              <a:t>will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implemented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new</a:t>
            </a:r>
            <a:r>
              <a:rPr lang="zh-CN" altLang="en-US" sz="2400" dirty="0"/>
              <a:t> </a:t>
            </a:r>
            <a:r>
              <a:rPr lang="en-US" altLang="zh-CN" sz="2400" dirty="0"/>
              <a:t>CEPC</a:t>
            </a:r>
            <a:r>
              <a:rPr lang="zh-CN" altLang="en-US" sz="2400" dirty="0"/>
              <a:t> </a:t>
            </a:r>
            <a:r>
              <a:rPr lang="en-US" altLang="zh-CN" sz="2400" dirty="0"/>
              <a:t>lattice</a:t>
            </a:r>
            <a:r>
              <a:rPr lang="zh-CN" altLang="en-US" sz="2400" dirty="0"/>
              <a:t> </a:t>
            </a:r>
            <a:r>
              <a:rPr lang="en-US" altLang="zh-CN" sz="2400" dirty="0"/>
              <a:t>when</a:t>
            </a:r>
            <a:r>
              <a:rPr lang="zh-CN" altLang="en-US" sz="2400" dirty="0"/>
              <a:t> </a:t>
            </a:r>
            <a:r>
              <a:rPr lang="en-US" altLang="zh-CN" sz="2400" dirty="0"/>
              <a:t>it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available.</a:t>
            </a:r>
          </a:p>
          <a:p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overall</a:t>
            </a:r>
            <a:r>
              <a:rPr lang="zh-CN" altLang="en-US" sz="2400" dirty="0"/>
              <a:t> </a:t>
            </a:r>
            <a:r>
              <a:rPr lang="en-US" altLang="zh-CN" sz="2400" dirty="0"/>
              <a:t>work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schedule,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more</a:t>
            </a:r>
            <a:r>
              <a:rPr lang="zh-CN" altLang="en-US" sz="2400" dirty="0"/>
              <a:t> </a:t>
            </a:r>
            <a:r>
              <a:rPr lang="en-US" altLang="zh-CN" sz="2400" dirty="0"/>
              <a:t>optimized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rotator</a:t>
            </a:r>
            <a:r>
              <a:rPr lang="zh-CN" altLang="en-US" sz="2400" dirty="0"/>
              <a:t> </a:t>
            </a:r>
            <a:r>
              <a:rPr lang="en-US" altLang="zh-CN" sz="2400" dirty="0"/>
              <a:t>design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expected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delivered</a:t>
            </a:r>
            <a:r>
              <a:rPr lang="zh-CN" altLang="en-US" sz="2400" dirty="0"/>
              <a:t> </a:t>
            </a:r>
            <a:r>
              <a:rPr lang="en-US" altLang="zh-CN" sz="2400" dirty="0"/>
              <a:t>before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end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2021.</a:t>
            </a:r>
          </a:p>
          <a:p>
            <a:r>
              <a:rPr lang="en-US" altLang="zh-CN" sz="2400" dirty="0"/>
              <a:t>The Siberian snakes in the booster shall follow a similar design as the spin rotators, the current work will pave the way for the next tasks. 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6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C151-6F7B-9B45-B12E-7C6AE4C2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4722C-7BE2-B741-A717-31ABE52AF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Progress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mid-term</a:t>
            </a:r>
          </a:p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189A3-7D49-0941-963C-C3B5CEF8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47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0970-36A2-6B46-BBF5-114B1C8E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Backup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7ACF3-5035-254C-9A37-8DADF4940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7F0E9-12D3-7C49-B06E-290B3136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30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E068-3D0E-9D4C-B693-73281641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Formulas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F8AB4-A542-2042-946F-65C212CB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8AE14A-6115-9246-9BAC-FA9F61E923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960" y="1427796"/>
                <a:ext cx="7889240" cy="12020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/>
                  <a:buNone/>
                </a:pPr>
                <a:r>
                  <a:rPr lang="en-US" altLang="zh-CN" sz="1800" u="sng" dirty="0"/>
                  <a:t>Beam</a:t>
                </a:r>
                <a:r>
                  <a:rPr lang="zh-CN" altLang="en-US" sz="1800" u="sng" dirty="0"/>
                  <a:t> </a:t>
                </a:r>
                <a:r>
                  <a:rPr lang="en-US" altLang="zh-CN" sz="1800" u="sng" dirty="0"/>
                  <a:t>polarization</a:t>
                </a:r>
                <a:r>
                  <a:rPr lang="zh-CN" altLang="en-US" sz="1800" u="sng" dirty="0"/>
                  <a:t> </a:t>
                </a:r>
                <a:r>
                  <a:rPr lang="en-US" altLang="zh-CN" sz="1800" u="sng" dirty="0"/>
                  <a:t>evolution in an electron storage ring between injections </a:t>
                </a:r>
                <a:endParaRPr lang="en-HK" altLang="zh-CN" sz="1800" u="sng" dirty="0"/>
              </a:p>
              <a:p>
                <a:pPr marL="457200" lvl="1" indent="0" algn="ctr">
                  <a:lnSpc>
                    <a:spcPct val="150000"/>
                  </a:lnSpc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ens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DK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DK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DK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600" dirty="0"/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𝐷𝐾</m:t>
                            </m:r>
                          </m:sub>
                        </m:sSub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𝐵𝐾𝑆</m:t>
                            </m:r>
                          </m:sub>
                        </m:sSub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dep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ens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DK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92%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𝐵𝐾𝑆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dep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8AE14A-6115-9246-9BAC-FA9F61E92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" y="1427796"/>
                <a:ext cx="7889240" cy="1202055"/>
              </a:xfrm>
              <a:prstGeom prst="rect">
                <a:avLst/>
              </a:prstGeom>
              <a:blipFill>
                <a:blip r:embed="rId2"/>
                <a:stretch>
                  <a:fillRect l="-643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6FA91B-3DDD-9F42-A306-3058CCFA4979}"/>
                  </a:ext>
                </a:extLst>
              </p:cNvPr>
              <p:cNvSpPr/>
              <p:nvPr/>
            </p:nvSpPr>
            <p:spPr>
              <a:xfrm>
                <a:off x="3184946" y="4272676"/>
                <a:ext cx="3745256" cy="1034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avg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ens</m:t>
                              </m:r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DK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DK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DK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6FA91B-3DDD-9F42-A306-3058CCFA4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946" y="4272676"/>
                <a:ext cx="3745256" cy="1034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7DA832F-EE2D-CE42-A9CE-64E84888F003}"/>
              </a:ext>
            </a:extLst>
          </p:cNvPr>
          <p:cNvSpPr txBox="1"/>
          <p:nvPr/>
        </p:nvSpPr>
        <p:spPr>
          <a:xfrm>
            <a:off x="11067" y="4237355"/>
            <a:ext cx="2757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Self-polarization: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e</a:t>
            </a:r>
            <a:r>
              <a:rPr lang="en-US" sz="2000" dirty="0">
                <a:solidFill>
                  <a:srgbClr val="FF0000"/>
                </a:solidFill>
              </a:rPr>
              <a:t>quilibrium beam polarization in the ring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37A799-43F6-A140-BBE2-B7F2268D0026}"/>
              </a:ext>
            </a:extLst>
          </p:cNvPr>
          <p:cNvCxnSpPr>
            <a:cxnSpLocks/>
          </p:cNvCxnSpPr>
          <p:nvPr/>
        </p:nvCxnSpPr>
        <p:spPr>
          <a:xfrm flipV="1">
            <a:off x="2174074" y="4606687"/>
            <a:ext cx="2030621" cy="16873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02F90A-34FC-194B-87D3-BC8E0A049AFA}"/>
              </a:ext>
            </a:extLst>
          </p:cNvPr>
          <p:cNvCxnSpPr>
            <a:cxnSpLocks/>
          </p:cNvCxnSpPr>
          <p:nvPr/>
        </p:nvCxnSpPr>
        <p:spPr>
          <a:xfrm flipH="1">
            <a:off x="6483750" y="4272676"/>
            <a:ext cx="1457324" cy="369332"/>
          </a:xfrm>
          <a:prstGeom prst="straightConnector1">
            <a:avLst/>
          </a:prstGeom>
          <a:ln w="158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87F3A0-6EEC-0440-9E8F-9625D4ECBE22}"/>
              </a:ext>
            </a:extLst>
          </p:cNvPr>
          <p:cNvSpPr txBox="1"/>
          <p:nvPr/>
        </p:nvSpPr>
        <p:spPr>
          <a:xfrm>
            <a:off x="8058987" y="4041327"/>
            <a:ext cx="374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432FF"/>
                </a:solidFill>
              </a:rPr>
              <a:t>Injected beam polarization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96B66E-3BEA-D24F-B55C-205A5431A984}"/>
              </a:ext>
            </a:extLst>
          </p:cNvPr>
          <p:cNvCxnSpPr>
            <a:cxnSpLocks/>
          </p:cNvCxnSpPr>
          <p:nvPr/>
        </p:nvCxnSpPr>
        <p:spPr>
          <a:xfrm flipH="1" flipV="1">
            <a:off x="6483750" y="5198846"/>
            <a:ext cx="876299" cy="54440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93D2E1-01D7-7843-83DB-994987808F47}"/>
              </a:ext>
            </a:extLst>
          </p:cNvPr>
          <p:cNvCxnSpPr>
            <a:cxnSpLocks/>
          </p:cNvCxnSpPr>
          <p:nvPr/>
        </p:nvCxnSpPr>
        <p:spPr>
          <a:xfrm flipH="1" flipV="1">
            <a:off x="4815654" y="5253018"/>
            <a:ext cx="2544395" cy="48821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E4B428-E976-6143-B162-4EDCC5A233F5}"/>
              </a:ext>
            </a:extLst>
          </p:cNvPr>
          <p:cNvSpPr txBox="1"/>
          <p:nvPr/>
        </p:nvSpPr>
        <p:spPr>
          <a:xfrm>
            <a:off x="7212412" y="5329772"/>
            <a:ext cx="4829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Competition between beam decay/injection</a:t>
            </a:r>
          </a:p>
          <a:p>
            <a:r>
              <a:rPr lang="en-US" sz="2000" dirty="0"/>
              <a:t>and polarization build-up in the 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83AB41-711C-E847-9C53-2A31AC0418EA}"/>
              </a:ext>
            </a:extLst>
          </p:cNvPr>
          <p:cNvSpPr/>
          <p:nvPr/>
        </p:nvSpPr>
        <p:spPr>
          <a:xfrm>
            <a:off x="314960" y="3338446"/>
            <a:ext cx="838007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u="sng" dirty="0"/>
              <a:t>Time-averaged beam polarization in an electron storage ring during top-up injection </a:t>
            </a:r>
            <a:endParaRPr lang="en-HK" altLang="zh-CN" u="sng" dirty="0"/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9AE2726B-CF59-9042-A862-4DC5FA8AA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667" y="1979587"/>
            <a:ext cx="2438581" cy="7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78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DE1D8-3AF2-6F40-BFD1-D1E5B5E7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Scaling with beam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D4828-7C7E-5643-9C32-541E68140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0" y="1016851"/>
            <a:ext cx="4447947" cy="2863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772803-00FF-8A43-B5EB-5B9335126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08" y="4706940"/>
            <a:ext cx="5880100" cy="73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4B02D3-1757-4146-B947-165005CA4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90" y="3931968"/>
            <a:ext cx="1873526" cy="73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2395AD-C380-8D4D-A97B-2C7F6AA8D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049" y="1098331"/>
            <a:ext cx="4550980" cy="27858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F4053E-AA44-A840-922D-D31029787E96}"/>
              </a:ext>
            </a:extLst>
          </p:cNvPr>
          <p:cNvSpPr txBox="1"/>
          <p:nvPr/>
        </p:nvSpPr>
        <p:spPr>
          <a:xfrm>
            <a:off x="7567448" y="914400"/>
            <a:ext cx="3636580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LEP measured beam polarization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2C4CDD-A550-FE42-B839-0C1C80F5EB5D}"/>
              </a:ext>
            </a:extLst>
          </p:cNvPr>
          <p:cNvSpPr txBox="1"/>
          <p:nvPr/>
        </p:nvSpPr>
        <p:spPr>
          <a:xfrm>
            <a:off x="4493173" y="3667704"/>
            <a:ext cx="4845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R. </a:t>
            </a:r>
            <a:r>
              <a:rPr lang="en-US" sz="1200" dirty="0" err="1"/>
              <a:t>Assmann</a:t>
            </a:r>
            <a:r>
              <a:rPr lang="en-US" sz="1200" dirty="0"/>
              <a:t>, et al, AIP Conference Proceeding, 570, 169 (2001).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1348CB-5210-DF48-9D18-EC938FD72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5229" y="4150914"/>
            <a:ext cx="2881018" cy="1848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6EBDDD-8824-774A-B715-0F3E55CE1198}"/>
                  </a:ext>
                </a:extLst>
              </p:cNvPr>
              <p:cNvSpPr txBox="1"/>
              <p:nvPr/>
            </p:nvSpPr>
            <p:spPr>
              <a:xfrm>
                <a:off x="9217575" y="5893615"/>
                <a:ext cx="54653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6EBDDD-8824-774A-B715-0F3E55CE1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575" y="5893615"/>
                <a:ext cx="546537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933FC091-F724-054C-B528-53E320F2EB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7448" y="4052618"/>
            <a:ext cx="393700" cy="49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96EB73-0877-B44A-A929-96DADF1B0E5D}"/>
                  </a:ext>
                </a:extLst>
              </p:cNvPr>
              <p:cNvSpPr txBox="1"/>
              <p:nvPr/>
            </p:nvSpPr>
            <p:spPr>
              <a:xfrm>
                <a:off x="1035708" y="5630235"/>
                <a:ext cx="64371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zh-CN" altLang="en-US" dirty="0"/>
                  <a:t> </a:t>
                </a:r>
                <a:r>
                  <a:rPr lang="en-US" dirty="0"/>
                  <a:t> </a:t>
                </a:r>
                <a:r>
                  <a:rPr lang="zh-CN" altLang="en-US" dirty="0"/>
                  <a:t>         </a:t>
                </a:r>
                <a:r>
                  <a:rPr lang="en-US" dirty="0"/>
                  <a:t>becomes </a:t>
                </a:r>
                <a:r>
                  <a:rPr lang="en-US" altLang="zh-CN" dirty="0"/>
                  <a:t>remarkable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higher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beam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energy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96EB73-0877-B44A-A929-96DADF1B0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08" y="5630235"/>
                <a:ext cx="6437147" cy="369332"/>
              </a:xfrm>
              <a:prstGeom prst="rect">
                <a:avLst/>
              </a:prstGeom>
              <a:blipFill>
                <a:blip r:embed="rId9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2CF50148-181A-4C48-9853-B708BF7CA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1300" y="5443540"/>
            <a:ext cx="462016" cy="5812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717A0E5-D738-624C-A977-8F3C46AA9334}"/>
              </a:ext>
            </a:extLst>
          </p:cNvPr>
          <p:cNvSpPr txBox="1"/>
          <p:nvPr/>
        </p:nvSpPr>
        <p:spPr>
          <a:xfrm>
            <a:off x="1408386" y="5999567"/>
            <a:ext cx="5633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 </a:t>
            </a:r>
            <a:r>
              <a:rPr lang="en-US" sz="1200" dirty="0" err="1"/>
              <a:t>Derbenev</a:t>
            </a:r>
            <a:r>
              <a:rPr lang="en-US" sz="1200" dirty="0"/>
              <a:t>, Kondratenko, </a:t>
            </a:r>
            <a:r>
              <a:rPr lang="en-US" sz="1200" dirty="0" err="1"/>
              <a:t>Skrinsky</a:t>
            </a:r>
            <a:r>
              <a:rPr lang="en-US" sz="1200" dirty="0"/>
              <a:t>,  PA 9 247, 1979.  [2]S. R. Mane, arXiv:1406.0561.</a:t>
            </a:r>
          </a:p>
        </p:txBody>
      </p:sp>
    </p:spTree>
    <p:extLst>
      <p:ext uri="{BB962C8B-B14F-4D97-AF65-F5344CB8AC3E}">
        <p14:creationId xmlns:p14="http://schemas.microsoft.com/office/powerpoint/2010/main" val="133692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137E-5AC2-ED4D-B8C5-8B54E79A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442" y="0"/>
            <a:ext cx="9464040" cy="903221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adjust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direction?</a:t>
            </a:r>
            <a:endParaRPr lang="en-US" dirty="0"/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2B5D3DF5-8893-0342-AC23-8A20182819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43850" y="5958840"/>
            <a:ext cx="4746880" cy="856679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5DC16B4-0AB3-5F44-9D58-B1C804054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7081" y="5239266"/>
            <a:ext cx="2853361" cy="1618734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B398C7-D714-9C49-B110-8C7EA0BC4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496" y="1672398"/>
            <a:ext cx="3429288" cy="1897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6D5B65-4144-D14C-9993-F2731BF36D86}"/>
                  </a:ext>
                </a:extLst>
              </p:cNvPr>
              <p:cNvSpPr/>
              <p:nvPr/>
            </p:nvSpPr>
            <p:spPr>
              <a:xfrm>
                <a:off x="444994" y="1428322"/>
                <a:ext cx="7857758" cy="4129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u="sng" dirty="0"/>
                  <a:t>Transverse</a:t>
                </a:r>
                <a:r>
                  <a:rPr lang="zh-CN" altLang="en-US" sz="2400" u="sng" dirty="0"/>
                  <a:t> </a:t>
                </a:r>
                <a:r>
                  <a:rPr lang="en-US" altLang="zh-CN" sz="2400" u="sng" dirty="0"/>
                  <a:t>magnetic field</a:t>
                </a:r>
                <a:r>
                  <a:rPr lang="zh-CN" altLang="en-US" sz="2400" u="sng" dirty="0"/>
                  <a:t> </a:t>
                </a:r>
                <a:r>
                  <a:rPr lang="en-US" altLang="zh-CN" sz="2400" dirty="0"/>
                  <a:t>(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Not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favored for CEPC energies</a:t>
                </a:r>
                <a:r>
                  <a:rPr lang="en-US" altLang="zh-CN" sz="2400" dirty="0"/>
                  <a:t>)</a:t>
                </a:r>
                <a:endParaRPr lang="en-HK" altLang="zh-CN" sz="2400" dirty="0"/>
              </a:p>
              <a:p>
                <a:pPr marL="742950" lvl="1" indent="-285750" defTabSz="457200">
                  <a:spcBef>
                    <a:spcPct val="20000"/>
                  </a:spcBef>
                  <a:buFont typeface="Arial"/>
                  <a:buChar char="–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nary>
                    <m:r>
                      <a:rPr lang="en-US" altLang="zh-CN" sz="2000">
                        <a:latin typeface="Cambria Math" panose="02040503050406030204" pitchFamily="18" charset="0"/>
                      </a:rPr>
                      <m:t>𝑑𝑙</m:t>
                    </m:r>
                  </m:oMath>
                </a14:m>
                <a:r>
                  <a:rPr lang="en-US" altLang="zh-CN" sz="2000" dirty="0"/>
                  <a:t> independent of energy (approximately) </a:t>
                </a:r>
              </a:p>
              <a:p>
                <a:pPr marL="742950" lvl="1" indent="-285750" defTabSz="457200">
                  <a:spcBef>
                    <a:spcPct val="20000"/>
                  </a:spcBef>
                  <a:buFont typeface="Arial"/>
                  <a:buChar char="–"/>
                </a:pPr>
                <a:r>
                  <a:rPr lang="en-US" altLang="zh-CN" sz="2000" dirty="0"/>
                  <a:t>Vertical orbit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excursion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∝1/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HK" sz="2000" dirty="0"/>
              </a:p>
              <a:p>
                <a:pPr marL="742950" lvl="1" indent="-285750" defTabSz="457200">
                  <a:spcBef>
                    <a:spcPct val="20000"/>
                  </a:spcBef>
                  <a:buFont typeface="Arial"/>
                  <a:buChar char="–"/>
                </a:pPr>
                <a:r>
                  <a:rPr lang="en-US" altLang="zh-CN" sz="2000" dirty="0"/>
                  <a:t>synchrotron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radiation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power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∝1/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zh-CN" sz="2000" dirty="0"/>
              </a:p>
              <a:p>
                <a:pPr marL="742950" lvl="1" indent="-285750" defTabSz="457200">
                  <a:spcBef>
                    <a:spcPct val="20000"/>
                  </a:spcBef>
                  <a:buFont typeface="Arial"/>
                  <a:buChar char="–"/>
                </a:pPr>
                <a:r>
                  <a:rPr lang="en-US" altLang="zh-CN" sz="2000" dirty="0"/>
                  <a:t>Examples: helical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dipole,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interleaved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H&amp;V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bends</a:t>
                </a:r>
              </a:p>
              <a:p>
                <a:endParaRPr lang="en-US" altLang="zh-CN" sz="1920" dirty="0"/>
              </a:p>
              <a:p>
                <a:r>
                  <a:rPr lang="en-US" altLang="zh-CN" sz="2400" u="sng" dirty="0"/>
                  <a:t>Longitudinal</a:t>
                </a:r>
                <a:r>
                  <a:rPr lang="zh-CN" altLang="en-US" sz="2400" u="sng" dirty="0"/>
                  <a:t> </a:t>
                </a:r>
                <a:r>
                  <a:rPr lang="en-US" altLang="zh-CN" sz="2400" u="sng" dirty="0"/>
                  <a:t>magnetic field</a:t>
                </a:r>
                <a:r>
                  <a:rPr lang="en-US" altLang="zh-CN" sz="2400" dirty="0"/>
                  <a:t>(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Under study</a:t>
                </a:r>
                <a:r>
                  <a:rPr lang="en-US" altLang="zh-CN" sz="2400" dirty="0"/>
                  <a:t>)</a:t>
                </a:r>
              </a:p>
              <a:p>
                <a:pPr marL="742950" lvl="1" indent="-285750" defTabSz="457200">
                  <a:spcBef>
                    <a:spcPct val="20000"/>
                  </a:spcBef>
                  <a:buFont typeface="Arial"/>
                  <a:buChar char="–"/>
                </a:pPr>
                <a:r>
                  <a:rPr lang="en-US" altLang="zh-CN" sz="2000" dirty="0"/>
                  <a:t>No orbit excursion, no radiation problem</a:t>
                </a:r>
              </a:p>
              <a:p>
                <a:pPr marL="742950" lvl="1" indent="-285750" defTabSz="457200">
                  <a:spcBef>
                    <a:spcPct val="20000"/>
                  </a:spcBef>
                  <a:buFont typeface="Arial"/>
                  <a:buChar char="–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nary>
                    <m:r>
                      <a:rPr lang="en-US" altLang="zh-CN" sz="2000">
                        <a:latin typeface="Cambria Math" panose="02040503050406030204" pitchFamily="18" charset="0"/>
                      </a:rPr>
                      <m:t>𝑑𝑙</m:t>
                    </m:r>
                  </m:oMath>
                </a14:m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∝1/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altLang="zh-CN" sz="2000" dirty="0"/>
              </a:p>
              <a:p>
                <a:pPr marL="742950" lvl="1" indent="-285750" defTabSz="457200">
                  <a:spcBef>
                    <a:spcPct val="20000"/>
                  </a:spcBef>
                  <a:buFont typeface="Arial"/>
                  <a:buChar char="–"/>
                </a:pPr>
                <a:r>
                  <a:rPr lang="en-US" altLang="zh-CN" sz="2000" dirty="0"/>
                  <a:t>Need quadrupoles to decouple the beam</a:t>
                </a:r>
              </a:p>
              <a:p>
                <a:pPr marL="411480" indent="-411480">
                  <a:buFont typeface="Arial" panose="020B0604020202020204" pitchFamily="34" charset="0"/>
                  <a:buChar char="•"/>
                </a:pPr>
                <a:endParaRPr lang="en-US" altLang="zh-CN" sz="192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6D5B65-4144-D14C-9993-F2731BF36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94" y="1428322"/>
                <a:ext cx="7857758" cy="4129657"/>
              </a:xfrm>
              <a:prstGeom prst="rect">
                <a:avLst/>
              </a:prstGeom>
              <a:blipFill>
                <a:blip r:embed="rId5"/>
                <a:stretch>
                  <a:fillRect l="-1129" t="-4281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14CB2573-A0B6-BD4B-B938-2412E523DFEA}"/>
              </a:ext>
            </a:extLst>
          </p:cNvPr>
          <p:cNvSpPr/>
          <p:nvPr/>
        </p:nvSpPr>
        <p:spPr>
          <a:xfrm>
            <a:off x="303255" y="964563"/>
            <a:ext cx="10454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Devices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to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rotate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spin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around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direction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horizontal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plane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by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certain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angle</a:t>
            </a:r>
            <a:r>
              <a:rPr lang="zh-CN" altLang="en-US" sz="2400" b="1" dirty="0"/>
              <a:t> </a:t>
            </a:r>
            <a:r>
              <a:rPr lang="el-GR" altLang="zh-CN" sz="2400" b="1" dirty="0"/>
              <a:t>θ</a:t>
            </a:r>
            <a:r>
              <a:rPr lang="zh-CN" altLang="en-US" sz="2400" b="1" dirty="0"/>
              <a:t> </a:t>
            </a:r>
            <a:endParaRPr lang="en-US" sz="2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F83454-9382-664A-89BA-82777C9B7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2795" y="3569450"/>
            <a:ext cx="3708990" cy="19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99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5771EFDE-CE95-C64E-8A11-E25DBE97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6" y="2351633"/>
            <a:ext cx="7543799" cy="45232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48AA0F-CB45-9342-A065-864ECB48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708524" cy="97142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Polarized e</a:t>
            </a:r>
            <a:r>
              <a:rPr lang="en-US" altLang="zh-CN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beam preparation in CEPC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164C96-7873-6A4A-BE42-AD0F6DF51DF5}"/>
              </a:ext>
            </a:extLst>
          </p:cNvPr>
          <p:cNvSpPr txBox="1"/>
          <p:nvPr/>
        </p:nvSpPr>
        <p:spPr>
          <a:xfrm>
            <a:off x="6672263" y="5013520"/>
            <a:ext cx="5519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Siberian snake is necessary in the booster to maintain a decent polarization through acceleration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0FC45CC-0036-BF47-8DFC-EF6BB3EDE6AB}"/>
              </a:ext>
            </a:extLst>
          </p:cNvPr>
          <p:cNvSpPr/>
          <p:nvPr/>
        </p:nvSpPr>
        <p:spPr>
          <a:xfrm>
            <a:off x="7309777" y="3333150"/>
            <a:ext cx="319747" cy="551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68BDA2-CDB8-4244-AFFA-14C60CEBAE60}"/>
              </a:ext>
            </a:extLst>
          </p:cNvPr>
          <p:cNvSpPr txBox="1"/>
          <p:nvPr/>
        </p:nvSpPr>
        <p:spPr>
          <a:xfrm>
            <a:off x="9060654" y="4270297"/>
            <a:ext cx="2426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Siberian snake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FA21BE9-BD59-9443-AAB8-6152BA8FF92F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7469652" y="3927988"/>
            <a:ext cx="1591002" cy="5423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19C97EA-6AD5-3E40-8992-8255FB6E963C}"/>
              </a:ext>
            </a:extLst>
          </p:cNvPr>
          <p:cNvSpPr txBox="1"/>
          <p:nvPr/>
        </p:nvSpPr>
        <p:spPr>
          <a:xfrm>
            <a:off x="1000126" y="3007753"/>
            <a:ext cx="18859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Electron</a:t>
            </a:r>
            <a:r>
              <a:rPr lang="zh-CN" altLang="en-US" sz="2000" dirty="0"/>
              <a:t> </a:t>
            </a:r>
            <a:r>
              <a:rPr lang="en-US" altLang="zh-CN" sz="2000" dirty="0"/>
              <a:t>gun</a:t>
            </a:r>
            <a:endParaRPr lang="en-US" sz="2000" dirty="0"/>
          </a:p>
        </p:txBody>
      </p:sp>
      <p:pic>
        <p:nvPicPr>
          <p:cNvPr id="42" name="Picture 3" descr="E:\50km_Circular_collider\Chou\CDR\CDR\CDR international review\Scheme4--V12.png">
            <a:extLst>
              <a:ext uri="{FF2B5EF4-FFF2-40B4-BE49-F238E27FC236}">
                <a16:creationId xmlns:a16="http://schemas.microsoft.com/office/drawing/2014/main" id="{FF2FE045-142A-054E-8D72-37D1A35BB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2" y="1068934"/>
            <a:ext cx="7720906" cy="14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urved Right Arrow 42">
            <a:extLst>
              <a:ext uri="{FF2B5EF4-FFF2-40B4-BE49-F238E27FC236}">
                <a16:creationId xmlns:a16="http://schemas.microsoft.com/office/drawing/2014/main" id="{D86793B0-9AB7-354D-9392-56FFEBE836D3}"/>
              </a:ext>
            </a:extLst>
          </p:cNvPr>
          <p:cNvSpPr/>
          <p:nvPr/>
        </p:nvSpPr>
        <p:spPr>
          <a:xfrm rot="682005">
            <a:off x="2638237" y="1442518"/>
            <a:ext cx="614362" cy="27987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6D0291-33E0-8E4C-9C46-78CE2A204FDB}"/>
              </a:ext>
            </a:extLst>
          </p:cNvPr>
          <p:cNvSpPr txBox="1"/>
          <p:nvPr/>
        </p:nvSpPr>
        <p:spPr>
          <a:xfrm>
            <a:off x="0" y="5343525"/>
            <a:ext cx="387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Replace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the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e+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damping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ring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by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a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e+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polarizing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ring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67039C6-8D1D-E244-800B-1884F04FCBC0}"/>
              </a:ext>
            </a:extLst>
          </p:cNvPr>
          <p:cNvSpPr txBox="1"/>
          <p:nvPr/>
        </p:nvSpPr>
        <p:spPr>
          <a:xfrm>
            <a:off x="7915275" y="1325563"/>
            <a:ext cx="217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Courtesy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Meng</a:t>
            </a:r>
            <a:r>
              <a:rPr lang="zh-CN" altLang="en-US" dirty="0"/>
              <a:t> </a:t>
            </a:r>
            <a:r>
              <a:rPr lang="en-US" altLang="zh-CN" dirty="0"/>
              <a:t>C.</a:t>
            </a:r>
            <a:endParaRPr lang="en-US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247A2E01-2585-3F43-BF07-A984D8E0EE38}"/>
              </a:ext>
            </a:extLst>
          </p:cNvPr>
          <p:cNvSpPr/>
          <p:nvPr/>
        </p:nvSpPr>
        <p:spPr>
          <a:xfrm>
            <a:off x="4535130" y="4541017"/>
            <a:ext cx="319747" cy="4739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FD13FC8-6CF6-5447-95A9-68013E8CD8D3}"/>
              </a:ext>
            </a:extLst>
          </p:cNvPr>
          <p:cNvSpPr/>
          <p:nvPr/>
        </p:nvSpPr>
        <p:spPr>
          <a:xfrm rot="17733173">
            <a:off x="3857627" y="5109190"/>
            <a:ext cx="319747" cy="4739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1A93835-447B-B142-B4B1-607FC580C2A1}"/>
              </a:ext>
            </a:extLst>
          </p:cNvPr>
          <p:cNvSpPr/>
          <p:nvPr/>
        </p:nvSpPr>
        <p:spPr>
          <a:xfrm rot="18389992">
            <a:off x="5711915" y="6014329"/>
            <a:ext cx="319747" cy="4739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7021DB9-BBC3-F049-A167-48772F35358F}"/>
              </a:ext>
            </a:extLst>
          </p:cNvPr>
          <p:cNvSpPr/>
          <p:nvPr/>
        </p:nvSpPr>
        <p:spPr>
          <a:xfrm rot="20777787">
            <a:off x="5087416" y="6423012"/>
            <a:ext cx="319747" cy="4739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FF5DDEE-1A40-8E40-BA32-AAEFDE0A9440}"/>
              </a:ext>
            </a:extLst>
          </p:cNvPr>
          <p:cNvCxnSpPr>
            <a:cxnSpLocks/>
          </p:cNvCxnSpPr>
          <p:nvPr/>
        </p:nvCxnSpPr>
        <p:spPr>
          <a:xfrm flipV="1">
            <a:off x="5586216" y="5521351"/>
            <a:ext cx="569318" cy="944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CCA11F3-5D24-FB4E-8FC7-9B1ADA6138ED}"/>
              </a:ext>
            </a:extLst>
          </p:cNvPr>
          <p:cNvCxnSpPr>
            <a:cxnSpLocks/>
          </p:cNvCxnSpPr>
          <p:nvPr/>
        </p:nvCxnSpPr>
        <p:spPr>
          <a:xfrm flipV="1">
            <a:off x="4386815" y="4270297"/>
            <a:ext cx="649018" cy="664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173A5E1-85D1-F146-9780-B0826EBD1834}"/>
              </a:ext>
            </a:extLst>
          </p:cNvPr>
          <p:cNvSpPr/>
          <p:nvPr/>
        </p:nvSpPr>
        <p:spPr>
          <a:xfrm>
            <a:off x="5442948" y="3535055"/>
            <a:ext cx="271813" cy="233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A005AE-C9C6-DF4A-8D45-242D4C62CEDE}"/>
              </a:ext>
            </a:extLst>
          </p:cNvPr>
          <p:cNvSpPr/>
          <p:nvPr/>
        </p:nvSpPr>
        <p:spPr>
          <a:xfrm>
            <a:off x="5386306" y="4187088"/>
            <a:ext cx="271813" cy="233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953B65-5EB8-3649-AD58-3CB696BBA91B}"/>
              </a:ext>
            </a:extLst>
          </p:cNvPr>
          <p:cNvSpPr txBox="1"/>
          <p:nvPr/>
        </p:nvSpPr>
        <p:spPr>
          <a:xfrm>
            <a:off x="5162056" y="2548460"/>
            <a:ext cx="174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rotators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3544C53-C7AC-7540-8F6E-0BA2FC99773D}"/>
              </a:ext>
            </a:extLst>
          </p:cNvPr>
          <p:cNvCxnSpPr>
            <a:cxnSpLocks/>
          </p:cNvCxnSpPr>
          <p:nvPr/>
        </p:nvCxnSpPr>
        <p:spPr>
          <a:xfrm flipV="1">
            <a:off x="5630533" y="2791272"/>
            <a:ext cx="424379" cy="1367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7EE423-892B-F245-B13E-3F55AD80B8CE}"/>
              </a:ext>
            </a:extLst>
          </p:cNvPr>
          <p:cNvCxnSpPr>
            <a:cxnSpLocks/>
          </p:cNvCxnSpPr>
          <p:nvPr/>
        </p:nvCxnSpPr>
        <p:spPr>
          <a:xfrm flipV="1">
            <a:off x="5630533" y="2805554"/>
            <a:ext cx="190635" cy="683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12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C151-6F7B-9B45-B12E-7C6AE4C2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4722C-7BE2-B741-A717-31ABE52AF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Introduction</a:t>
            </a:r>
          </a:p>
          <a:p>
            <a:r>
              <a:rPr lang="en-US" altLang="zh-CN" dirty="0"/>
              <a:t>Progress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mid-term</a:t>
            </a:r>
          </a:p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189A3-7D49-0941-963C-C3B5CEF8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4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2746-348B-934F-BD14-E6D9FAED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0"/>
            <a:ext cx="10972799" cy="1169248"/>
          </a:xfrm>
        </p:spPr>
        <p:txBody>
          <a:bodyPr>
            <a:normAutofit/>
          </a:bodyPr>
          <a:lstStyle/>
          <a:p>
            <a:r>
              <a:rPr lang="en-US" altLang="zh-CN" sz="3840" dirty="0">
                <a:solidFill>
                  <a:srgbClr val="FF0000"/>
                </a:solidFill>
              </a:rPr>
              <a:t>Motivation</a:t>
            </a:r>
            <a:r>
              <a:rPr lang="zh-CN" altLang="en-US" sz="3840" dirty="0">
                <a:solidFill>
                  <a:srgbClr val="FF0000"/>
                </a:solidFill>
              </a:rPr>
              <a:t> </a:t>
            </a:r>
            <a:r>
              <a:rPr lang="en-US" altLang="zh-CN" sz="3840" dirty="0">
                <a:solidFill>
                  <a:srgbClr val="FF0000"/>
                </a:solidFill>
              </a:rPr>
              <a:t>of</a:t>
            </a:r>
            <a:r>
              <a:rPr lang="zh-CN" altLang="en-US" sz="3840" dirty="0">
                <a:solidFill>
                  <a:srgbClr val="FF0000"/>
                </a:solidFill>
              </a:rPr>
              <a:t> </a:t>
            </a:r>
            <a:r>
              <a:rPr lang="en-US" altLang="zh-CN" sz="3840" dirty="0">
                <a:solidFill>
                  <a:srgbClr val="FF0000"/>
                </a:solidFill>
              </a:rPr>
              <a:t>CEPC</a:t>
            </a:r>
            <a:r>
              <a:rPr lang="zh-CN" altLang="en-US" sz="3840" dirty="0">
                <a:solidFill>
                  <a:srgbClr val="FF0000"/>
                </a:solidFill>
              </a:rPr>
              <a:t> </a:t>
            </a:r>
            <a:r>
              <a:rPr lang="en-US" altLang="zh-CN" sz="3840" dirty="0">
                <a:solidFill>
                  <a:srgbClr val="FF0000"/>
                </a:solidFill>
              </a:rPr>
              <a:t>Z-pole</a:t>
            </a:r>
            <a:r>
              <a:rPr lang="zh-CN" altLang="en-US" sz="3840" dirty="0">
                <a:solidFill>
                  <a:srgbClr val="FF0000"/>
                </a:solidFill>
              </a:rPr>
              <a:t> </a:t>
            </a:r>
            <a:r>
              <a:rPr lang="en-US" altLang="zh-CN" sz="3840" dirty="0">
                <a:solidFill>
                  <a:srgbClr val="FF0000"/>
                </a:solidFill>
              </a:rPr>
              <a:t>polarized</a:t>
            </a:r>
            <a:r>
              <a:rPr lang="zh-CN" altLang="en-US" sz="3840" dirty="0">
                <a:solidFill>
                  <a:srgbClr val="FF0000"/>
                </a:solidFill>
              </a:rPr>
              <a:t> </a:t>
            </a:r>
            <a:r>
              <a:rPr lang="en-US" altLang="zh-CN" sz="3840" dirty="0">
                <a:solidFill>
                  <a:srgbClr val="FF0000"/>
                </a:solidFill>
              </a:rPr>
              <a:t>beam</a:t>
            </a:r>
            <a:r>
              <a:rPr lang="zh-CN" altLang="en-US" sz="3840" dirty="0">
                <a:solidFill>
                  <a:srgbClr val="FF0000"/>
                </a:solidFill>
              </a:rPr>
              <a:t> </a:t>
            </a:r>
            <a:r>
              <a:rPr lang="en-US" altLang="zh-CN" sz="3840" dirty="0">
                <a:solidFill>
                  <a:srgbClr val="FF0000"/>
                </a:solidFill>
              </a:rPr>
              <a:t>program</a:t>
            </a:r>
            <a:endParaRPr lang="en-US" sz="3840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5CC984-BB76-444F-8F86-CA7C3D9A1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601"/>
            <a:ext cx="5332397" cy="34936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264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Vertically polarized beams in the arc</a:t>
            </a:r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Beam energy</a:t>
            </a:r>
            <a:r>
              <a:rPr lang="zh-CN" altLang="en-US" sz="2200" dirty="0"/>
              <a:t> </a:t>
            </a:r>
            <a:r>
              <a:rPr lang="en-US" altLang="zh-CN" sz="2200" dirty="0"/>
              <a:t>calibration via the resonant depolarization technique</a:t>
            </a:r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Essential for precision measurements of Z and W properties</a:t>
            </a:r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At least 5% ~ 10% vertical polarization, for both e+ and e- beams</a:t>
            </a:r>
          </a:p>
          <a:p>
            <a:pPr lvl="1"/>
            <a:endParaRPr lang="en-US" altLang="zh-CN" sz="2400" dirty="0">
              <a:solidFill>
                <a:srgbClr val="0432FF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26B659F-3130-BB44-8C30-D55ED5F1C71E}"/>
              </a:ext>
            </a:extLst>
          </p:cNvPr>
          <p:cNvSpPr txBox="1">
            <a:spLocks/>
          </p:cNvSpPr>
          <p:nvPr/>
        </p:nvSpPr>
        <p:spPr>
          <a:xfrm>
            <a:off x="6284102" y="1231954"/>
            <a:ext cx="5298298" cy="3493637"/>
          </a:xfrm>
          <a:prstGeom prst="rect">
            <a:avLst/>
          </a:prstGeom>
        </p:spPr>
        <p:txBody>
          <a:bodyPr vert="horz" lIns="109728" tIns="54864" rIns="109728" bIns="54864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600" b="1" u="sng" dirty="0"/>
              <a:t>Longitudinally polarized beams at IPs</a:t>
            </a: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/>
              <a:buChar char="–"/>
            </a:pPr>
            <a:r>
              <a:rPr lang="en-US" altLang="zh-CN" sz="2200" dirty="0">
                <a:latin typeface="+mn-lt"/>
                <a:cs typeface="+mn-cs"/>
              </a:rPr>
              <a:t>Beneficial to colliding beam physics programs at Z, W and Higgs</a:t>
            </a: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/>
              <a:buChar char="–"/>
            </a:pPr>
            <a:r>
              <a:rPr lang="en-US" altLang="zh-CN" sz="2200" dirty="0">
                <a:latin typeface="+mn-lt"/>
                <a:cs typeface="+mn-cs"/>
              </a:rPr>
              <a:t>Figure of merit:  Luminosity</a:t>
            </a:r>
            <a:r>
              <a:rPr lang="zh-CN" altLang="en-US" sz="2200" dirty="0">
                <a:latin typeface="+mn-lt"/>
                <a:cs typeface="+mn-cs"/>
              </a:rPr>
              <a:t> * </a:t>
            </a:r>
            <a:r>
              <a:rPr lang="en-US" altLang="zh-CN" sz="2200" dirty="0">
                <a:latin typeface="+mn-lt"/>
                <a:cs typeface="+mn-cs"/>
              </a:rPr>
              <a:t>f(</a:t>
            </a:r>
            <a:r>
              <a:rPr lang="zh-CN" altLang="en-US" sz="2200" dirty="0">
                <a:latin typeface="+mn-lt"/>
                <a:cs typeface="+mn-cs"/>
              </a:rPr>
              <a:t> </a:t>
            </a:r>
            <a:r>
              <a:rPr lang="en-US" altLang="zh-CN" sz="2200" dirty="0" err="1">
                <a:latin typeface="+mn-lt"/>
                <a:cs typeface="+mn-cs"/>
              </a:rPr>
              <a:t>Pe</a:t>
            </a:r>
            <a:r>
              <a:rPr lang="en-US" altLang="zh-CN" sz="2200" dirty="0">
                <a:latin typeface="+mn-lt"/>
                <a:cs typeface="+mn-cs"/>
              </a:rPr>
              <a:t>+,</a:t>
            </a:r>
            <a:r>
              <a:rPr lang="zh-CN" altLang="en-US" sz="2200" dirty="0">
                <a:latin typeface="+mn-lt"/>
                <a:cs typeface="+mn-cs"/>
              </a:rPr>
              <a:t> </a:t>
            </a:r>
            <a:r>
              <a:rPr lang="en-US" altLang="zh-CN" sz="2200" dirty="0" err="1">
                <a:latin typeface="+mn-lt"/>
                <a:cs typeface="+mn-cs"/>
              </a:rPr>
              <a:t>Pe</a:t>
            </a:r>
            <a:r>
              <a:rPr lang="en-US" altLang="zh-CN" sz="2200" dirty="0">
                <a:latin typeface="+mn-lt"/>
                <a:cs typeface="+mn-cs"/>
              </a:rPr>
              <a:t>-</a:t>
            </a:r>
            <a:r>
              <a:rPr lang="zh-CN" altLang="en-US" sz="2200" dirty="0">
                <a:latin typeface="+mn-lt"/>
                <a:cs typeface="+mn-cs"/>
              </a:rPr>
              <a:t> </a:t>
            </a:r>
            <a:r>
              <a:rPr lang="en-US" altLang="zh-CN" sz="2200" dirty="0">
                <a:latin typeface="+mn-lt"/>
                <a:cs typeface="+mn-cs"/>
              </a:rPr>
              <a:t>)</a:t>
            </a: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/>
              <a:buChar char="–"/>
            </a:pPr>
            <a:r>
              <a:rPr lang="en-US" altLang="zh-CN" sz="2200" dirty="0">
                <a:latin typeface="+mn-lt"/>
                <a:cs typeface="+mn-cs"/>
              </a:rPr>
              <a:t>~50% or more longitudinal polarization is desired, for one beam, or both beams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5FA2F7-9532-1C43-A92B-57D47E943DBC}"/>
              </a:ext>
            </a:extLst>
          </p:cNvPr>
          <p:cNvCxnSpPr>
            <a:cxnSpLocks/>
          </p:cNvCxnSpPr>
          <p:nvPr/>
        </p:nvCxnSpPr>
        <p:spPr>
          <a:xfrm>
            <a:off x="5962405" y="1200600"/>
            <a:ext cx="0" cy="492955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17FF3B1-641F-564E-88BF-B54E3A8B9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79" y="4725591"/>
            <a:ext cx="2518519" cy="12473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6159DE-385D-6744-8BC0-F1088157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969" y="4434566"/>
            <a:ext cx="1520518" cy="18293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EDD847B-4943-FA44-9D4A-F2BA760994A7}"/>
              </a:ext>
            </a:extLst>
          </p:cNvPr>
          <p:cNvSpPr txBox="1"/>
          <p:nvPr/>
        </p:nvSpPr>
        <p:spPr>
          <a:xfrm>
            <a:off x="956841" y="6361940"/>
            <a:ext cx="10385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Final deliverable: a detailed design report of polarized beam operation @ Z-pole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6FD17F-45CF-0347-BFD8-9125B00D3352}"/>
              </a:ext>
            </a:extLst>
          </p:cNvPr>
          <p:cNvSpPr txBox="1"/>
          <p:nvPr/>
        </p:nvSpPr>
        <p:spPr>
          <a:xfrm>
            <a:off x="2867078" y="6013777"/>
            <a:ext cx="32963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L. </a:t>
            </a:r>
            <a:r>
              <a:rPr lang="en-US" sz="1200" dirty="0" err="1"/>
              <a:t>Arnaudon</a:t>
            </a:r>
            <a:r>
              <a:rPr lang="en-US" sz="1200" dirty="0"/>
              <a:t>, et al., Z. Phys. C 66, 45-62 (1995).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77A28C-A815-5448-BA12-262024FAD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243" y="4185225"/>
            <a:ext cx="2647265" cy="177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2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35B9-B375-284F-9036-51F21927F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5" y="0"/>
            <a:ext cx="9464040" cy="1205294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Wish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list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and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key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C41E3-4CFE-3F44-A390-4BF228A97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92" y="1120282"/>
            <a:ext cx="9959053" cy="22778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sz="3360" b="1" u="sng" dirty="0"/>
              <a:t>Wish</a:t>
            </a:r>
            <a:r>
              <a:rPr lang="zh-CN" altLang="en-US" sz="3360" b="1" u="sng" dirty="0"/>
              <a:t> </a:t>
            </a:r>
            <a:r>
              <a:rPr lang="en-US" altLang="zh-CN" sz="3360" b="1" u="sng" dirty="0"/>
              <a:t>list</a:t>
            </a:r>
          </a:p>
          <a:p>
            <a:pPr lvl="1">
              <a:lnSpc>
                <a:spcPct val="120000"/>
              </a:lnSpc>
            </a:pPr>
            <a:r>
              <a:rPr lang="en-US" altLang="zh-CN" sz="2900" dirty="0"/>
              <a:t>A</a:t>
            </a:r>
            <a:r>
              <a:rPr lang="zh-CN" altLang="en-US" sz="2900" dirty="0"/>
              <a:t> </a:t>
            </a:r>
            <a:r>
              <a:rPr lang="en-US" altLang="zh-CN" sz="2900" dirty="0"/>
              <a:t>small</a:t>
            </a:r>
            <a:r>
              <a:rPr lang="zh-CN" altLang="en-US" sz="2900" dirty="0"/>
              <a:t> </a:t>
            </a:r>
            <a:r>
              <a:rPr lang="en-US" altLang="zh-CN" sz="2900" dirty="0"/>
              <a:t>fraction</a:t>
            </a:r>
            <a:r>
              <a:rPr lang="zh-CN" altLang="en-US" sz="2900" dirty="0"/>
              <a:t> </a:t>
            </a:r>
            <a:r>
              <a:rPr lang="en-US" altLang="zh-CN" sz="2900" dirty="0"/>
              <a:t>of</a:t>
            </a:r>
            <a:r>
              <a:rPr lang="zh-CN" altLang="en-US" sz="2900" dirty="0"/>
              <a:t> </a:t>
            </a:r>
            <a:r>
              <a:rPr lang="en-US" altLang="zh-CN" sz="2900" dirty="0"/>
              <a:t>non-colliding</a:t>
            </a:r>
            <a:r>
              <a:rPr lang="zh-CN" altLang="en-US" sz="2900" dirty="0"/>
              <a:t> </a:t>
            </a:r>
            <a:r>
              <a:rPr lang="en-US" altLang="zh-CN" sz="2900" dirty="0"/>
              <a:t>bunches</a:t>
            </a:r>
            <a:r>
              <a:rPr lang="zh-CN" altLang="en-US" sz="2900" dirty="0"/>
              <a:t> </a:t>
            </a:r>
            <a:r>
              <a:rPr lang="en-US" altLang="zh-CN" sz="2900" dirty="0"/>
              <a:t>with</a:t>
            </a:r>
            <a:r>
              <a:rPr lang="zh-CN" altLang="en-US" sz="2900" dirty="0"/>
              <a:t> </a:t>
            </a:r>
            <a:r>
              <a:rPr lang="en-US" altLang="zh-CN" sz="2900" dirty="0"/>
              <a:t>at</a:t>
            </a:r>
            <a:r>
              <a:rPr lang="zh-CN" altLang="en-US" sz="2900" dirty="0"/>
              <a:t> </a:t>
            </a:r>
            <a:r>
              <a:rPr lang="en-US" altLang="zh-CN" sz="2900" dirty="0"/>
              <a:t>least</a:t>
            </a:r>
            <a:r>
              <a:rPr lang="zh-CN" altLang="en-US" sz="2900" dirty="0"/>
              <a:t> </a:t>
            </a:r>
            <a:r>
              <a:rPr lang="en-US" altLang="zh-CN" sz="2900" dirty="0"/>
              <a:t>5%</a:t>
            </a:r>
            <a:r>
              <a:rPr lang="zh-CN" altLang="en-US" sz="2900" dirty="0"/>
              <a:t> </a:t>
            </a:r>
            <a:r>
              <a:rPr lang="en-US" altLang="zh-CN" sz="2900" dirty="0"/>
              <a:t>vertical</a:t>
            </a:r>
            <a:r>
              <a:rPr lang="zh-CN" altLang="en-US" sz="2900" dirty="0"/>
              <a:t> </a:t>
            </a:r>
            <a:r>
              <a:rPr lang="en-US" altLang="zh-CN" sz="2900" dirty="0"/>
              <a:t>polarization</a:t>
            </a:r>
            <a:r>
              <a:rPr lang="zh-CN" altLang="en-US" sz="2900" dirty="0"/>
              <a:t> </a:t>
            </a:r>
            <a:r>
              <a:rPr lang="en-US" altLang="zh-CN" sz="2900" dirty="0"/>
              <a:t>in</a:t>
            </a:r>
            <a:r>
              <a:rPr lang="zh-CN" altLang="en-US" sz="2900" dirty="0"/>
              <a:t> </a:t>
            </a:r>
            <a:r>
              <a:rPr lang="en-US" altLang="zh-CN" sz="2900" dirty="0"/>
              <a:t>the</a:t>
            </a:r>
            <a:r>
              <a:rPr lang="zh-CN" altLang="en-US" sz="2900" dirty="0"/>
              <a:t> </a:t>
            </a:r>
            <a:r>
              <a:rPr lang="en-US" altLang="zh-CN" sz="2900" dirty="0"/>
              <a:t>arc,</a:t>
            </a:r>
            <a:r>
              <a:rPr lang="zh-CN" altLang="en-US" sz="2900" dirty="0"/>
              <a:t> </a:t>
            </a:r>
            <a:r>
              <a:rPr lang="en-US" altLang="zh-CN" sz="2900" dirty="0"/>
              <a:t>depolarize</a:t>
            </a:r>
            <a:r>
              <a:rPr lang="zh-CN" altLang="en-US" sz="2900" dirty="0"/>
              <a:t> </a:t>
            </a:r>
            <a:r>
              <a:rPr lang="en-US" altLang="zh-CN" sz="2900" dirty="0"/>
              <a:t>one-by-one</a:t>
            </a:r>
            <a:r>
              <a:rPr lang="zh-CN" altLang="en-US" sz="2900" dirty="0"/>
              <a:t> </a:t>
            </a:r>
            <a:r>
              <a:rPr lang="en-US" altLang="zh-CN" sz="2900" dirty="0"/>
              <a:t>to</a:t>
            </a:r>
            <a:r>
              <a:rPr lang="zh-CN" altLang="en-US" sz="2900" dirty="0"/>
              <a:t> </a:t>
            </a:r>
            <a:r>
              <a:rPr lang="en-US" altLang="zh-CN" sz="2900" dirty="0"/>
              <a:t>carry</a:t>
            </a:r>
            <a:r>
              <a:rPr lang="zh-CN" altLang="en-US" sz="2900" dirty="0"/>
              <a:t> </a:t>
            </a:r>
            <a:r>
              <a:rPr lang="en-US" altLang="zh-CN" sz="2900" dirty="0"/>
              <a:t>out</a:t>
            </a:r>
            <a:r>
              <a:rPr lang="zh-CN" altLang="en-US" sz="2900" dirty="0"/>
              <a:t> </a:t>
            </a:r>
            <a:r>
              <a:rPr lang="en-US" altLang="zh-CN" sz="2900" dirty="0"/>
              <a:t>resonant</a:t>
            </a:r>
            <a:r>
              <a:rPr lang="zh-CN" altLang="en-US" sz="2900" dirty="0"/>
              <a:t> </a:t>
            </a:r>
            <a:r>
              <a:rPr lang="en-US" altLang="zh-CN" sz="2900" dirty="0"/>
              <a:t>depolarization measurements</a:t>
            </a:r>
          </a:p>
          <a:p>
            <a:pPr lvl="1"/>
            <a:r>
              <a:rPr lang="en-US" altLang="zh-CN" sz="2900" dirty="0"/>
              <a:t>All</a:t>
            </a:r>
            <a:r>
              <a:rPr lang="zh-CN" altLang="en-US" sz="2900" dirty="0"/>
              <a:t> </a:t>
            </a:r>
            <a:r>
              <a:rPr lang="en-US" altLang="zh-CN" sz="2900" dirty="0"/>
              <a:t>colliding</a:t>
            </a:r>
            <a:r>
              <a:rPr lang="zh-CN" altLang="en-US" sz="2900" dirty="0"/>
              <a:t> </a:t>
            </a:r>
            <a:r>
              <a:rPr lang="en-US" altLang="zh-CN" sz="2900" dirty="0"/>
              <a:t>bunches</a:t>
            </a:r>
            <a:r>
              <a:rPr lang="zh-CN" altLang="en-US" sz="2900" dirty="0"/>
              <a:t> </a:t>
            </a:r>
            <a:r>
              <a:rPr lang="en-US" altLang="zh-CN" sz="2900" dirty="0"/>
              <a:t>have</a:t>
            </a:r>
            <a:r>
              <a:rPr lang="zh-CN" altLang="en-US" sz="2900" dirty="0"/>
              <a:t> </a:t>
            </a:r>
            <a:r>
              <a:rPr lang="en-US" altLang="zh-CN" sz="2900" dirty="0"/>
              <a:t>&gt;</a:t>
            </a:r>
            <a:r>
              <a:rPr lang="zh-CN" altLang="en-US" sz="2900" dirty="0"/>
              <a:t> </a:t>
            </a:r>
            <a:r>
              <a:rPr lang="en-US" altLang="zh-CN" sz="2900" dirty="0"/>
              <a:t>50%</a:t>
            </a:r>
            <a:r>
              <a:rPr lang="zh-CN" altLang="en-US" sz="2900" dirty="0"/>
              <a:t> </a:t>
            </a:r>
            <a:r>
              <a:rPr lang="en-US" altLang="zh-CN" sz="2900" dirty="0"/>
              <a:t>time-averaged</a:t>
            </a:r>
            <a:r>
              <a:rPr lang="zh-CN" altLang="en-US" sz="2900" dirty="0"/>
              <a:t> </a:t>
            </a:r>
            <a:r>
              <a:rPr lang="en-US" altLang="zh-CN" sz="2900" dirty="0"/>
              <a:t>longitudinal</a:t>
            </a:r>
            <a:r>
              <a:rPr lang="zh-CN" altLang="en-US" sz="2900" dirty="0"/>
              <a:t> </a:t>
            </a:r>
            <a:r>
              <a:rPr lang="en-US" altLang="zh-CN" sz="2900" dirty="0"/>
              <a:t>polarization</a:t>
            </a:r>
            <a:r>
              <a:rPr lang="zh-CN" altLang="en-US" sz="2900" dirty="0"/>
              <a:t> </a:t>
            </a:r>
            <a:r>
              <a:rPr lang="en-US" altLang="zh-CN" sz="2900" dirty="0"/>
              <a:t>at</a:t>
            </a:r>
            <a:r>
              <a:rPr lang="zh-CN" altLang="en-US" sz="2900" dirty="0"/>
              <a:t> </a:t>
            </a:r>
            <a:r>
              <a:rPr lang="en-US" altLang="zh-CN" sz="2900" dirty="0"/>
              <a:t>IPs</a:t>
            </a:r>
            <a:r>
              <a:rPr lang="zh-CN" altLang="en-US" sz="2900" dirty="0"/>
              <a:t> </a:t>
            </a:r>
            <a:endParaRPr lang="en-HK" altLang="zh-CN" sz="2900" dirty="0"/>
          </a:p>
          <a:p>
            <a:pPr lvl="1"/>
            <a:r>
              <a:rPr lang="en-US" altLang="zh-CN" sz="2900" dirty="0"/>
              <a:t>Luminosity</a:t>
            </a:r>
            <a:r>
              <a:rPr lang="zh-CN" altLang="en-US" sz="2900" dirty="0"/>
              <a:t> </a:t>
            </a:r>
            <a:r>
              <a:rPr lang="en-US" altLang="zh-CN" sz="2900" dirty="0"/>
              <a:t>is</a:t>
            </a:r>
            <a:r>
              <a:rPr lang="zh-CN" altLang="en-US" sz="2900" dirty="0"/>
              <a:t> </a:t>
            </a:r>
            <a:r>
              <a:rPr lang="en-US" altLang="zh-CN" sz="2900" dirty="0"/>
              <a:t>not</a:t>
            </a:r>
            <a:r>
              <a:rPr lang="zh-CN" altLang="en-US" sz="2900" dirty="0"/>
              <a:t> </a:t>
            </a:r>
            <a:r>
              <a:rPr lang="en-US" altLang="zh-CN" sz="2900" dirty="0"/>
              <a:t>significantly</a:t>
            </a:r>
            <a:r>
              <a:rPr lang="zh-CN" altLang="en-US" sz="2900" dirty="0"/>
              <a:t> </a:t>
            </a:r>
            <a:r>
              <a:rPr lang="en-US" altLang="zh-CN" sz="2900" dirty="0"/>
              <a:t>affected</a:t>
            </a:r>
            <a:r>
              <a:rPr lang="zh-CN" altLang="en-US" sz="2900" dirty="0"/>
              <a:t> </a:t>
            </a:r>
            <a:endParaRPr lang="en-US" altLang="zh-CN" sz="2900" dirty="0"/>
          </a:p>
          <a:p>
            <a:pPr lvl="1"/>
            <a:r>
              <a:rPr lang="en-US" altLang="zh-CN" sz="2900" dirty="0"/>
              <a:t>Beam</a:t>
            </a:r>
            <a:r>
              <a:rPr lang="zh-CN" altLang="en-US" sz="2900" dirty="0"/>
              <a:t> </a:t>
            </a:r>
            <a:r>
              <a:rPr lang="en-US" altLang="zh-CN" sz="2900" dirty="0"/>
              <a:t>lifetime</a:t>
            </a:r>
            <a:r>
              <a:rPr lang="zh-CN" altLang="en-US" sz="2900" dirty="0"/>
              <a:t> </a:t>
            </a:r>
            <a:r>
              <a:rPr lang="en-US" altLang="zh-CN" sz="2900" dirty="0"/>
              <a:t>is</a:t>
            </a:r>
            <a:r>
              <a:rPr lang="zh-CN" altLang="en-US" sz="2900" dirty="0"/>
              <a:t> </a:t>
            </a:r>
            <a:r>
              <a:rPr lang="en-US" altLang="zh-CN" sz="2900" dirty="0"/>
              <a:t>sufficient</a:t>
            </a:r>
            <a:r>
              <a:rPr lang="zh-CN" altLang="en-US" sz="2900" dirty="0"/>
              <a:t> </a:t>
            </a:r>
            <a:r>
              <a:rPr lang="en-US" altLang="zh-CN" sz="2900" dirty="0"/>
              <a:t>long</a:t>
            </a:r>
            <a:r>
              <a:rPr lang="zh-CN" altLang="en-US" sz="2900" dirty="0"/>
              <a:t> </a:t>
            </a:r>
            <a:r>
              <a:rPr lang="en-US" altLang="zh-CN" sz="2900" dirty="0"/>
              <a:t>so</a:t>
            </a:r>
            <a:r>
              <a:rPr lang="zh-CN" altLang="en-US" sz="2900" dirty="0"/>
              <a:t> </a:t>
            </a:r>
            <a:r>
              <a:rPr lang="en-US" altLang="zh-CN" sz="2900" dirty="0"/>
              <a:t>that</a:t>
            </a:r>
            <a:r>
              <a:rPr lang="zh-CN" altLang="en-US" sz="2900" dirty="0"/>
              <a:t> </a:t>
            </a:r>
            <a:r>
              <a:rPr lang="en-US" altLang="zh-CN" sz="2900" dirty="0"/>
              <a:t>top-up</a:t>
            </a:r>
            <a:r>
              <a:rPr lang="zh-CN" altLang="en-US" sz="2900" dirty="0"/>
              <a:t> </a:t>
            </a:r>
            <a:r>
              <a:rPr lang="en-US" altLang="zh-CN" sz="2900" dirty="0"/>
              <a:t>injection</a:t>
            </a:r>
            <a:r>
              <a:rPr lang="zh-CN" altLang="en-US" sz="2900" dirty="0"/>
              <a:t> </a:t>
            </a:r>
            <a:r>
              <a:rPr lang="en-US" altLang="zh-CN" sz="2900" dirty="0"/>
              <a:t>is</a:t>
            </a:r>
            <a:r>
              <a:rPr lang="zh-CN" altLang="en-US" sz="2900" dirty="0"/>
              <a:t> </a:t>
            </a:r>
            <a:r>
              <a:rPr lang="en-US" altLang="zh-CN" sz="2900" dirty="0"/>
              <a:t>feasible</a:t>
            </a:r>
            <a:endParaRPr lang="en-US" sz="2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7EE35-76B1-6442-AE6B-4AC6C44DE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742" y="3468040"/>
            <a:ext cx="3095179" cy="3389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FEF472-D703-F241-BB2A-BC80359D5E16}"/>
              </a:ext>
            </a:extLst>
          </p:cNvPr>
          <p:cNvSpPr/>
          <p:nvPr/>
        </p:nvSpPr>
        <p:spPr>
          <a:xfrm rot="19535593">
            <a:off x="9463765" y="6191738"/>
            <a:ext cx="369625" cy="695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55FEE-9528-1347-A700-201D4686C4C9}"/>
              </a:ext>
            </a:extLst>
          </p:cNvPr>
          <p:cNvSpPr txBox="1"/>
          <p:nvPr/>
        </p:nvSpPr>
        <p:spPr>
          <a:xfrm>
            <a:off x="9377777" y="6359669"/>
            <a:ext cx="203349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60" dirty="0">
                <a:solidFill>
                  <a:srgbClr val="FFC000"/>
                </a:solidFill>
              </a:rPr>
              <a:t>polarimeter</a:t>
            </a:r>
            <a:endParaRPr lang="en-US" sz="2160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991651-6E42-6444-AD6F-26D64A82CD3F}"/>
              </a:ext>
            </a:extLst>
          </p:cNvPr>
          <p:cNvSpPr/>
          <p:nvPr/>
        </p:nvSpPr>
        <p:spPr>
          <a:xfrm rot="17997425">
            <a:off x="9898315" y="5730343"/>
            <a:ext cx="369625" cy="695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694B9-55AA-C340-91F2-7FF5EB6D33D4}"/>
              </a:ext>
            </a:extLst>
          </p:cNvPr>
          <p:cNvSpPr txBox="1"/>
          <p:nvPr/>
        </p:nvSpPr>
        <p:spPr>
          <a:xfrm>
            <a:off x="10083126" y="5595997"/>
            <a:ext cx="152628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60" dirty="0">
                <a:solidFill>
                  <a:srgbClr val="FF0000"/>
                </a:solidFill>
              </a:rPr>
              <a:t>depolarizer</a:t>
            </a:r>
            <a:endParaRPr lang="en-US" sz="216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904FC-60D7-474B-8699-CF28EB01681A}"/>
              </a:ext>
            </a:extLst>
          </p:cNvPr>
          <p:cNvSpPr txBox="1"/>
          <p:nvPr/>
        </p:nvSpPr>
        <p:spPr>
          <a:xfrm>
            <a:off x="718792" y="3737413"/>
            <a:ext cx="5658164" cy="262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/>
              <a:t>Key</a:t>
            </a:r>
            <a:r>
              <a:rPr lang="zh-CN" altLang="en-US" sz="2400" b="1" u="sng" dirty="0"/>
              <a:t> </a:t>
            </a:r>
            <a:r>
              <a:rPr lang="en-US" altLang="zh-CN" sz="2400" b="1" u="sng" dirty="0"/>
              <a:t>questions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000" dirty="0"/>
              <a:t>How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polarize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beams?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000" dirty="0"/>
              <a:t>How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adjust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  <a:r>
              <a:rPr lang="zh-CN" altLang="en-US" sz="2000" dirty="0"/>
              <a:t> </a:t>
            </a:r>
            <a:r>
              <a:rPr lang="en-US" altLang="zh-CN" sz="2000" dirty="0"/>
              <a:t>direction?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altLang="zh-CN" sz="2000" dirty="0"/>
              <a:t>How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reach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high</a:t>
            </a:r>
            <a:r>
              <a:rPr lang="zh-CN" altLang="en-US" sz="2000" dirty="0"/>
              <a:t> </a:t>
            </a:r>
            <a:r>
              <a:rPr lang="en-US" altLang="zh-CN" sz="2000" dirty="0"/>
              <a:t>luminosity,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high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reasonable</a:t>
            </a:r>
            <a:r>
              <a:rPr lang="zh-CN" altLang="en-US" sz="2000" dirty="0"/>
              <a:t> </a:t>
            </a:r>
            <a:r>
              <a:rPr lang="en-US" altLang="zh-CN" sz="2000" dirty="0"/>
              <a:t>beam</a:t>
            </a:r>
            <a:r>
              <a:rPr lang="zh-CN" altLang="en-US" sz="2000" dirty="0"/>
              <a:t> </a:t>
            </a:r>
            <a:r>
              <a:rPr lang="en-US" altLang="zh-CN" sz="2000" dirty="0"/>
              <a:t>lifetime</a:t>
            </a:r>
            <a:r>
              <a:rPr lang="en-US" altLang="zh-CN" sz="2280" dirty="0"/>
              <a:t>?</a:t>
            </a:r>
          </a:p>
          <a:p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6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F4136-F2E1-CC40-8141-115385257186}"/>
              </a:ext>
            </a:extLst>
          </p:cNvPr>
          <p:cNvSpPr txBox="1"/>
          <p:nvPr/>
        </p:nvSpPr>
        <p:spPr>
          <a:xfrm>
            <a:off x="9126104" y="3468040"/>
            <a:ext cx="172918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60" dirty="0">
                <a:solidFill>
                  <a:srgbClr val="0070C0"/>
                </a:solidFill>
              </a:rPr>
              <a:t>Spin</a:t>
            </a:r>
            <a:r>
              <a:rPr lang="zh-CN" altLang="en-US" sz="2160" dirty="0">
                <a:solidFill>
                  <a:srgbClr val="0070C0"/>
                </a:solidFill>
              </a:rPr>
              <a:t> </a:t>
            </a:r>
            <a:r>
              <a:rPr lang="en-US" altLang="zh-CN" sz="2160" dirty="0">
                <a:solidFill>
                  <a:srgbClr val="0070C0"/>
                </a:solidFill>
              </a:rPr>
              <a:t>rotators</a:t>
            </a:r>
            <a:endParaRPr lang="en-US" sz="2160" dirty="0">
              <a:solidFill>
                <a:srgbClr val="0070C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30F2333-6269-974C-9FB4-E9981D935307}"/>
              </a:ext>
            </a:extLst>
          </p:cNvPr>
          <p:cNvSpPr/>
          <p:nvPr/>
        </p:nvSpPr>
        <p:spPr>
          <a:xfrm>
            <a:off x="9820718" y="4255008"/>
            <a:ext cx="262408" cy="1584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C58F01-9E4D-1541-9FA4-099F7255B681}"/>
              </a:ext>
            </a:extLst>
          </p:cNvPr>
          <p:cNvSpPr txBox="1"/>
          <p:nvPr/>
        </p:nvSpPr>
        <p:spPr>
          <a:xfrm>
            <a:off x="10205559" y="4255008"/>
            <a:ext cx="165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Asymmetric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wigglers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2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4A12-1D7D-D645-99B2-6BF3E225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e+/e-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beam?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C3A56F-973C-1249-9851-9E5B83CD9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415101"/>
              </p:ext>
            </p:extLst>
          </p:nvPr>
        </p:nvGraphicFramePr>
        <p:xfrm>
          <a:off x="155215" y="1638349"/>
          <a:ext cx="7781778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315">
                  <a:extLst>
                    <a:ext uri="{9D8B030D-6E8A-4147-A177-3AD203B41FA5}">
                      <a16:colId xmlns:a16="http://schemas.microsoft.com/office/drawing/2014/main" val="3174727019"/>
                    </a:ext>
                  </a:extLst>
                </a:gridCol>
                <a:gridCol w="3088176">
                  <a:extLst>
                    <a:ext uri="{9D8B030D-6E8A-4147-A177-3AD203B41FA5}">
                      <a16:colId xmlns:a16="http://schemas.microsoft.com/office/drawing/2014/main" val="347856993"/>
                    </a:ext>
                  </a:extLst>
                </a:gridCol>
                <a:gridCol w="2541287">
                  <a:extLst>
                    <a:ext uri="{9D8B030D-6E8A-4147-A177-3AD203B41FA5}">
                      <a16:colId xmlns:a16="http://schemas.microsoft.com/office/drawing/2014/main" val="239578077"/>
                    </a:ext>
                  </a:extLst>
                </a:gridCol>
              </a:tblGrid>
              <a:tr h="27444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Non-colliding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bunches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Colliding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bunches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841743"/>
                  </a:ext>
                </a:extLst>
              </a:tr>
              <a:tr h="464207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Beam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lifetime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20~100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hours,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a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high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bunch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current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is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not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necessary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~2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hours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95727"/>
                  </a:ext>
                </a:extLst>
              </a:tr>
              <a:tr h="274445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Injection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frequency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Every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20~100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hours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Top-up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injection,</a:t>
                      </a:r>
                      <a:r>
                        <a:rPr lang="zh-CN" altLang="en-US" sz="2000" dirty="0"/>
                        <a:t>  </a:t>
                      </a:r>
                      <a:r>
                        <a:rPr lang="en-US" altLang="zh-CN" sz="2000" dirty="0"/>
                        <a:t>every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~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10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seconds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255269"/>
                  </a:ext>
                </a:extLst>
              </a:tr>
              <a:tr h="466556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Evolution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of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beam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polarization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Exponential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build-up</a:t>
                      </a:r>
                    </a:p>
                    <a:p>
                      <a:r>
                        <a:rPr lang="en-US" altLang="zh-CN" sz="2000" dirty="0"/>
                        <a:t>Time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scale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~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several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hundred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hours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Saw-tooth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near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the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level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of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injected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beam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polarization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37086"/>
                  </a:ext>
                </a:extLst>
              </a:tr>
              <a:tr h="274445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Usage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Resonant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depolarization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Colliding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beam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experiments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881836"/>
                  </a:ext>
                </a:extLst>
              </a:tr>
              <a:tr h="466556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Method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to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realize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desired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beam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polarization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Use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asymmetric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wigglers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to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reduce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self-polarization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build-up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Inject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polarized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beam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39776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C8B65-D00C-3047-8DC9-AFCFFD73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610BB0-2998-034C-A3FD-02A2721CD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92" y="2967374"/>
            <a:ext cx="4276167" cy="27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9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154C-1AB5-7643-8A99-70363562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" y="50539"/>
            <a:ext cx="12147733" cy="8870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Basic operation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6424-9184-FE49-AE00-538650F2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29" y="948095"/>
            <a:ext cx="11538807" cy="12771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3000" b="1" u="sng" dirty="0"/>
              <a:t>Baseline</a:t>
            </a:r>
            <a:r>
              <a:rPr lang="zh-CN" altLang="en-US" sz="3000" b="1" u="sng" dirty="0"/>
              <a:t> </a:t>
            </a:r>
            <a:r>
              <a:rPr lang="en-US" altLang="zh-CN" sz="3000" b="1" u="sng" dirty="0"/>
              <a:t>assumptions</a:t>
            </a:r>
            <a:r>
              <a:rPr lang="en-US" sz="3000" b="1" u="sng" dirty="0"/>
              <a:t>:</a:t>
            </a:r>
          </a:p>
          <a:p>
            <a:pPr lvl="1"/>
            <a:r>
              <a:rPr lang="en-US" sz="2400" dirty="0"/>
              <a:t>The injector can supply polarized e- beam</a:t>
            </a:r>
            <a:r>
              <a:rPr lang="zh-CN" altLang="en-US" sz="2400" dirty="0"/>
              <a:t> </a:t>
            </a:r>
            <a:r>
              <a:rPr lang="en-US" altLang="zh-CN" sz="2400" dirty="0"/>
              <a:t>(&gt;50%)</a:t>
            </a:r>
            <a:r>
              <a:rPr lang="en-US" sz="2400" dirty="0"/>
              <a:t>, and unpolarized e+ beam</a:t>
            </a:r>
          </a:p>
          <a:p>
            <a:pPr lvl="1"/>
            <a:r>
              <a:rPr lang="en-US" altLang="zh-CN" sz="2400" dirty="0"/>
              <a:t>Resonant</a:t>
            </a:r>
            <a:r>
              <a:rPr lang="zh-CN" altLang="en-US" sz="2400" dirty="0"/>
              <a:t> </a:t>
            </a:r>
            <a:r>
              <a:rPr lang="en-US" altLang="zh-CN" sz="2400" dirty="0"/>
              <a:t>depolarization</a:t>
            </a:r>
            <a:r>
              <a:rPr lang="zh-CN" altLang="en-US" sz="2400" dirty="0"/>
              <a:t> </a:t>
            </a:r>
            <a:r>
              <a:rPr lang="en-US" altLang="zh-CN" sz="2400" dirty="0"/>
              <a:t>requires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bunch</a:t>
            </a:r>
            <a:r>
              <a:rPr lang="zh-CN" altLang="en-US" sz="2400" dirty="0"/>
              <a:t> </a:t>
            </a:r>
            <a:r>
              <a:rPr lang="en-US" altLang="zh-CN" sz="2400" dirty="0"/>
              <a:t>polarization</a:t>
            </a:r>
            <a:r>
              <a:rPr lang="zh-CN" altLang="en-US" sz="2400" dirty="0"/>
              <a:t> </a:t>
            </a:r>
            <a:r>
              <a:rPr lang="en-US" altLang="zh-CN" sz="2400" dirty="0"/>
              <a:t>&gt;</a:t>
            </a:r>
            <a:r>
              <a:rPr lang="zh-CN" altLang="en-US" sz="2400" dirty="0"/>
              <a:t> </a:t>
            </a:r>
            <a:r>
              <a:rPr lang="en-US" altLang="zh-CN" sz="2400" dirty="0"/>
              <a:t>5%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83C45-7A21-1145-B960-A6AA5A49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14AACD-D084-9A48-BF7E-E62BE635B9ED}"/>
              </a:ext>
            </a:extLst>
          </p:cNvPr>
          <p:cNvCxnSpPr>
            <a:cxnSpLocks/>
          </p:cNvCxnSpPr>
          <p:nvPr/>
        </p:nvCxnSpPr>
        <p:spPr>
          <a:xfrm>
            <a:off x="1960134" y="4631300"/>
            <a:ext cx="8345347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55201E2-98F9-EC4A-8A41-AD826F69A98E}"/>
              </a:ext>
            </a:extLst>
          </p:cNvPr>
          <p:cNvSpPr txBox="1"/>
          <p:nvPr/>
        </p:nvSpPr>
        <p:spPr>
          <a:xfrm>
            <a:off x="154484" y="3836349"/>
            <a:ext cx="180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Resonant depolarization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40C3C-18E6-0B47-917B-85DC3657B692}"/>
              </a:ext>
            </a:extLst>
          </p:cNvPr>
          <p:cNvSpPr txBox="1"/>
          <p:nvPr/>
        </p:nvSpPr>
        <p:spPr>
          <a:xfrm>
            <a:off x="154484" y="4918455"/>
            <a:ext cx="180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Colliding beam</a:t>
            </a:r>
          </a:p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296D1F-7BB3-7140-80FC-18DDF551BFB2}"/>
              </a:ext>
            </a:extLst>
          </p:cNvPr>
          <p:cNvSpPr txBox="1"/>
          <p:nvPr/>
        </p:nvSpPr>
        <p:spPr>
          <a:xfrm>
            <a:off x="1137370" y="2467532"/>
            <a:ext cx="487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Inject ~100 </a:t>
            </a:r>
            <a:r>
              <a:rPr lang="en-US" altLang="zh-CN" dirty="0"/>
              <a:t>un</a:t>
            </a:r>
            <a:r>
              <a:rPr lang="en-US" dirty="0"/>
              <a:t>polarized non-colliding beams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20F264-EA95-3A4E-AC8E-801E8242672B}"/>
              </a:ext>
            </a:extLst>
          </p:cNvPr>
          <p:cNvCxnSpPr/>
          <p:nvPr/>
        </p:nvCxnSpPr>
        <p:spPr>
          <a:xfrm>
            <a:off x="2006434" y="3926172"/>
            <a:ext cx="0" cy="649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E7EADE9-8B81-AC43-B2EA-5C5A0941A629}"/>
              </a:ext>
            </a:extLst>
          </p:cNvPr>
          <p:cNvSpPr txBox="1"/>
          <p:nvPr/>
        </p:nvSpPr>
        <p:spPr>
          <a:xfrm>
            <a:off x="10153247" y="4675040"/>
            <a:ext cx="199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of operation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353AA7-C8BC-F24A-AFB6-2AE5823AD4DA}"/>
              </a:ext>
            </a:extLst>
          </p:cNvPr>
          <p:cNvCxnSpPr>
            <a:cxnSpLocks/>
          </p:cNvCxnSpPr>
          <p:nvPr/>
        </p:nvCxnSpPr>
        <p:spPr>
          <a:xfrm flipV="1">
            <a:off x="3119533" y="4690389"/>
            <a:ext cx="0" cy="8825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0201653-4344-2449-996A-30AC85E3CFA3}"/>
              </a:ext>
            </a:extLst>
          </p:cNvPr>
          <p:cNvSpPr txBox="1"/>
          <p:nvPr/>
        </p:nvSpPr>
        <p:spPr>
          <a:xfrm>
            <a:off x="2018009" y="5731819"/>
            <a:ext cx="581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Inject ~ 12000 polarized e- and unpolarized e+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colliding beam experiments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A0F138-1A95-7B49-82B5-BF90B14E3975}"/>
              </a:ext>
            </a:extLst>
          </p:cNvPr>
          <p:cNvCxnSpPr/>
          <p:nvPr/>
        </p:nvCxnSpPr>
        <p:spPr>
          <a:xfrm>
            <a:off x="32700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33D41A-9666-BE41-957B-B1686991B30B}"/>
              </a:ext>
            </a:extLst>
          </p:cNvPr>
          <p:cNvCxnSpPr/>
          <p:nvPr/>
        </p:nvCxnSpPr>
        <p:spPr>
          <a:xfrm>
            <a:off x="34224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EEA31E-D3BB-A24B-84DB-BDFE5C8BADDC}"/>
              </a:ext>
            </a:extLst>
          </p:cNvPr>
          <p:cNvCxnSpPr/>
          <p:nvPr/>
        </p:nvCxnSpPr>
        <p:spPr>
          <a:xfrm>
            <a:off x="35748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59ADF7-8006-1049-B9E7-B970A557B2B7}"/>
              </a:ext>
            </a:extLst>
          </p:cNvPr>
          <p:cNvCxnSpPr/>
          <p:nvPr/>
        </p:nvCxnSpPr>
        <p:spPr>
          <a:xfrm>
            <a:off x="37272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255D5A-5718-8C42-86EA-0D516EC67849}"/>
              </a:ext>
            </a:extLst>
          </p:cNvPr>
          <p:cNvCxnSpPr/>
          <p:nvPr/>
        </p:nvCxnSpPr>
        <p:spPr>
          <a:xfrm>
            <a:off x="38796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6D1A0C-47D1-3B41-9AE9-44BC0DF07DF6}"/>
              </a:ext>
            </a:extLst>
          </p:cNvPr>
          <p:cNvCxnSpPr/>
          <p:nvPr/>
        </p:nvCxnSpPr>
        <p:spPr>
          <a:xfrm>
            <a:off x="40320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498D53-EB8A-3E40-8C89-228E25897431}"/>
              </a:ext>
            </a:extLst>
          </p:cNvPr>
          <p:cNvCxnSpPr/>
          <p:nvPr/>
        </p:nvCxnSpPr>
        <p:spPr>
          <a:xfrm>
            <a:off x="41844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952731-948B-D744-BFD0-8AC82A586801}"/>
              </a:ext>
            </a:extLst>
          </p:cNvPr>
          <p:cNvCxnSpPr/>
          <p:nvPr/>
        </p:nvCxnSpPr>
        <p:spPr>
          <a:xfrm>
            <a:off x="43368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4161C9-7693-2B44-8AC7-8FE22DE125A2}"/>
              </a:ext>
            </a:extLst>
          </p:cNvPr>
          <p:cNvCxnSpPr/>
          <p:nvPr/>
        </p:nvCxnSpPr>
        <p:spPr>
          <a:xfrm>
            <a:off x="44892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2D60D2-0F85-FB44-803A-CFC36D1498D9}"/>
              </a:ext>
            </a:extLst>
          </p:cNvPr>
          <p:cNvCxnSpPr/>
          <p:nvPr/>
        </p:nvCxnSpPr>
        <p:spPr>
          <a:xfrm>
            <a:off x="46416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3727FF-9AFF-0348-A5C9-B7F0F79A7CD2}"/>
              </a:ext>
            </a:extLst>
          </p:cNvPr>
          <p:cNvCxnSpPr/>
          <p:nvPr/>
        </p:nvCxnSpPr>
        <p:spPr>
          <a:xfrm>
            <a:off x="47940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FB59B02-0E2B-F94A-B779-AC948C923504}"/>
              </a:ext>
            </a:extLst>
          </p:cNvPr>
          <p:cNvCxnSpPr/>
          <p:nvPr/>
        </p:nvCxnSpPr>
        <p:spPr>
          <a:xfrm>
            <a:off x="49464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00E994-08A4-1E44-BD30-E1962E12F47E}"/>
              </a:ext>
            </a:extLst>
          </p:cNvPr>
          <p:cNvCxnSpPr/>
          <p:nvPr/>
        </p:nvCxnSpPr>
        <p:spPr>
          <a:xfrm>
            <a:off x="50988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8EA539-9AB0-F749-B89E-9FC4B95C5378}"/>
              </a:ext>
            </a:extLst>
          </p:cNvPr>
          <p:cNvCxnSpPr/>
          <p:nvPr/>
        </p:nvCxnSpPr>
        <p:spPr>
          <a:xfrm>
            <a:off x="52512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956FFA-D919-CB4B-9E1C-EEF8BCE2D1D0}"/>
              </a:ext>
            </a:extLst>
          </p:cNvPr>
          <p:cNvCxnSpPr/>
          <p:nvPr/>
        </p:nvCxnSpPr>
        <p:spPr>
          <a:xfrm>
            <a:off x="54036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D1AEE3C-B2FA-C949-8A2A-26122F237D9D}"/>
              </a:ext>
            </a:extLst>
          </p:cNvPr>
          <p:cNvCxnSpPr/>
          <p:nvPr/>
        </p:nvCxnSpPr>
        <p:spPr>
          <a:xfrm>
            <a:off x="55560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B74B6C-C57D-D243-A13B-863AF394C68E}"/>
              </a:ext>
            </a:extLst>
          </p:cNvPr>
          <p:cNvCxnSpPr/>
          <p:nvPr/>
        </p:nvCxnSpPr>
        <p:spPr>
          <a:xfrm>
            <a:off x="57084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BE344E-6FDB-8242-BE72-C03C0B4EE581}"/>
              </a:ext>
            </a:extLst>
          </p:cNvPr>
          <p:cNvCxnSpPr/>
          <p:nvPr/>
        </p:nvCxnSpPr>
        <p:spPr>
          <a:xfrm>
            <a:off x="58608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D59AAD4-6FF6-DE4C-BF6F-64853DDC575D}"/>
              </a:ext>
            </a:extLst>
          </p:cNvPr>
          <p:cNvCxnSpPr/>
          <p:nvPr/>
        </p:nvCxnSpPr>
        <p:spPr>
          <a:xfrm>
            <a:off x="60132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8828D2C-8C6C-DE44-AA4D-57F2A18F7E34}"/>
              </a:ext>
            </a:extLst>
          </p:cNvPr>
          <p:cNvCxnSpPr/>
          <p:nvPr/>
        </p:nvCxnSpPr>
        <p:spPr>
          <a:xfrm>
            <a:off x="61656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AD6F5B-9AEE-6240-872A-E8E4A5461E77}"/>
              </a:ext>
            </a:extLst>
          </p:cNvPr>
          <p:cNvCxnSpPr/>
          <p:nvPr/>
        </p:nvCxnSpPr>
        <p:spPr>
          <a:xfrm>
            <a:off x="63180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2AFEA9A-864D-764B-82AD-94E913847D46}"/>
              </a:ext>
            </a:extLst>
          </p:cNvPr>
          <p:cNvCxnSpPr/>
          <p:nvPr/>
        </p:nvCxnSpPr>
        <p:spPr>
          <a:xfrm>
            <a:off x="64704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27227A-E9AA-B04C-8408-CD9ABD9C4D52}"/>
              </a:ext>
            </a:extLst>
          </p:cNvPr>
          <p:cNvCxnSpPr/>
          <p:nvPr/>
        </p:nvCxnSpPr>
        <p:spPr>
          <a:xfrm>
            <a:off x="6622808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5170695-3ADA-CE49-BF6E-1D7DB6F55084}"/>
              </a:ext>
            </a:extLst>
          </p:cNvPr>
          <p:cNvCxnSpPr/>
          <p:nvPr/>
        </p:nvCxnSpPr>
        <p:spPr>
          <a:xfrm>
            <a:off x="67674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5DA527-6519-BC43-9135-EBE52DA075B6}"/>
              </a:ext>
            </a:extLst>
          </p:cNvPr>
          <p:cNvCxnSpPr/>
          <p:nvPr/>
        </p:nvCxnSpPr>
        <p:spPr>
          <a:xfrm>
            <a:off x="69198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2B0268C-E298-7C42-85E6-EBA89F41D7C3}"/>
              </a:ext>
            </a:extLst>
          </p:cNvPr>
          <p:cNvCxnSpPr/>
          <p:nvPr/>
        </p:nvCxnSpPr>
        <p:spPr>
          <a:xfrm>
            <a:off x="70722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3452877-0A25-5B4A-B85B-E005B552941B}"/>
              </a:ext>
            </a:extLst>
          </p:cNvPr>
          <p:cNvCxnSpPr/>
          <p:nvPr/>
        </p:nvCxnSpPr>
        <p:spPr>
          <a:xfrm>
            <a:off x="72246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579D28-B8F8-2746-B42E-0A1E7B8742BB}"/>
              </a:ext>
            </a:extLst>
          </p:cNvPr>
          <p:cNvCxnSpPr/>
          <p:nvPr/>
        </p:nvCxnSpPr>
        <p:spPr>
          <a:xfrm>
            <a:off x="73770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E35DF91-60EE-4F4C-BDA8-66686634A3C2}"/>
              </a:ext>
            </a:extLst>
          </p:cNvPr>
          <p:cNvCxnSpPr/>
          <p:nvPr/>
        </p:nvCxnSpPr>
        <p:spPr>
          <a:xfrm>
            <a:off x="75294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031FD29-7AC0-1D4E-B2BB-543AC18ACD39}"/>
              </a:ext>
            </a:extLst>
          </p:cNvPr>
          <p:cNvCxnSpPr/>
          <p:nvPr/>
        </p:nvCxnSpPr>
        <p:spPr>
          <a:xfrm>
            <a:off x="76818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CD25533-4779-054F-A626-AA6B3D9DE01F}"/>
              </a:ext>
            </a:extLst>
          </p:cNvPr>
          <p:cNvCxnSpPr/>
          <p:nvPr/>
        </p:nvCxnSpPr>
        <p:spPr>
          <a:xfrm>
            <a:off x="78342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3213370-7EC3-1443-9D8E-52E9218F1183}"/>
              </a:ext>
            </a:extLst>
          </p:cNvPr>
          <p:cNvCxnSpPr/>
          <p:nvPr/>
        </p:nvCxnSpPr>
        <p:spPr>
          <a:xfrm>
            <a:off x="79866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829C8CE-C662-1B48-BDF9-DCDD47FB3824}"/>
              </a:ext>
            </a:extLst>
          </p:cNvPr>
          <p:cNvCxnSpPr/>
          <p:nvPr/>
        </p:nvCxnSpPr>
        <p:spPr>
          <a:xfrm>
            <a:off x="81390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F0A813F-122E-0544-86AB-348836CC1452}"/>
              </a:ext>
            </a:extLst>
          </p:cNvPr>
          <p:cNvCxnSpPr/>
          <p:nvPr/>
        </p:nvCxnSpPr>
        <p:spPr>
          <a:xfrm>
            <a:off x="82914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A5A972-DEDE-154B-9723-7255155EC937}"/>
              </a:ext>
            </a:extLst>
          </p:cNvPr>
          <p:cNvCxnSpPr/>
          <p:nvPr/>
        </p:nvCxnSpPr>
        <p:spPr>
          <a:xfrm>
            <a:off x="84438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83DF541-1A91-6D4C-B8FF-DD19CA717787}"/>
              </a:ext>
            </a:extLst>
          </p:cNvPr>
          <p:cNvCxnSpPr/>
          <p:nvPr/>
        </p:nvCxnSpPr>
        <p:spPr>
          <a:xfrm>
            <a:off x="85962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684318B-8E1D-5948-8AF3-DBB9BC6B4DCB}"/>
              </a:ext>
            </a:extLst>
          </p:cNvPr>
          <p:cNvCxnSpPr/>
          <p:nvPr/>
        </p:nvCxnSpPr>
        <p:spPr>
          <a:xfrm>
            <a:off x="87486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B5C5AF3-95AB-714B-8504-F196B8C9B6FC}"/>
              </a:ext>
            </a:extLst>
          </p:cNvPr>
          <p:cNvCxnSpPr/>
          <p:nvPr/>
        </p:nvCxnSpPr>
        <p:spPr>
          <a:xfrm>
            <a:off x="89010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D5D5F7B-F22F-684C-A09F-84AF06B682AA}"/>
              </a:ext>
            </a:extLst>
          </p:cNvPr>
          <p:cNvCxnSpPr/>
          <p:nvPr/>
        </p:nvCxnSpPr>
        <p:spPr>
          <a:xfrm>
            <a:off x="90534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C18E938-2AEE-6945-8378-75388F3C1325}"/>
              </a:ext>
            </a:extLst>
          </p:cNvPr>
          <p:cNvCxnSpPr/>
          <p:nvPr/>
        </p:nvCxnSpPr>
        <p:spPr>
          <a:xfrm>
            <a:off x="92058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BE8160E-2563-5247-8344-D60B67B52223}"/>
              </a:ext>
            </a:extLst>
          </p:cNvPr>
          <p:cNvCxnSpPr/>
          <p:nvPr/>
        </p:nvCxnSpPr>
        <p:spPr>
          <a:xfrm>
            <a:off x="93582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6278DF5-5CE7-2D4F-91CE-BD8FFBF17E5D}"/>
              </a:ext>
            </a:extLst>
          </p:cNvPr>
          <p:cNvCxnSpPr/>
          <p:nvPr/>
        </p:nvCxnSpPr>
        <p:spPr>
          <a:xfrm>
            <a:off x="95106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5BA0CC0-EA8B-BE4E-8F3A-604B356F4BB7}"/>
              </a:ext>
            </a:extLst>
          </p:cNvPr>
          <p:cNvCxnSpPr/>
          <p:nvPr/>
        </p:nvCxnSpPr>
        <p:spPr>
          <a:xfrm>
            <a:off x="96630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20DCE27-95A4-D74F-A3D9-9FB05F971A99}"/>
              </a:ext>
            </a:extLst>
          </p:cNvPr>
          <p:cNvCxnSpPr/>
          <p:nvPr/>
        </p:nvCxnSpPr>
        <p:spPr>
          <a:xfrm>
            <a:off x="98154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DF831AA-CD4F-364E-805B-912096BEBACF}"/>
              </a:ext>
            </a:extLst>
          </p:cNvPr>
          <p:cNvCxnSpPr/>
          <p:nvPr/>
        </p:nvCxnSpPr>
        <p:spPr>
          <a:xfrm>
            <a:off x="99678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50D5B05-9C77-5B47-ABD9-69C5579D1D33}"/>
              </a:ext>
            </a:extLst>
          </p:cNvPr>
          <p:cNvCxnSpPr/>
          <p:nvPr/>
        </p:nvCxnSpPr>
        <p:spPr>
          <a:xfrm>
            <a:off x="10120292" y="4631300"/>
            <a:ext cx="0" cy="335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DA92F7F-DD9A-184F-A30B-41B32124721D}"/>
              </a:ext>
            </a:extLst>
          </p:cNvPr>
          <p:cNvSpPr txBox="1"/>
          <p:nvPr/>
        </p:nvSpPr>
        <p:spPr>
          <a:xfrm>
            <a:off x="5780750" y="5026822"/>
            <a:ext cx="410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Top-up injection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2D16A62-7C10-8D4A-A5E9-72BB058C3090}"/>
              </a:ext>
            </a:extLst>
          </p:cNvPr>
          <p:cNvSpPr/>
          <p:nvPr/>
        </p:nvSpPr>
        <p:spPr>
          <a:xfrm>
            <a:off x="1907086" y="2787946"/>
            <a:ext cx="5012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Turn-on </a:t>
            </a:r>
            <a:r>
              <a:rPr lang="en-US" dirty="0" err="1"/>
              <a:t>asym</a:t>
            </a:r>
            <a:r>
              <a:rPr lang="en-US" dirty="0"/>
              <a:t>. wigglers to </a:t>
            </a:r>
            <a:r>
              <a:rPr lang="en-US" altLang="zh-CN" dirty="0"/>
              <a:t>boost</a:t>
            </a:r>
            <a:r>
              <a:rPr lang="zh-CN" altLang="en-US" dirty="0"/>
              <a:t> </a:t>
            </a:r>
            <a:r>
              <a:rPr lang="en-US" altLang="zh-CN" dirty="0"/>
              <a:t>self-</a:t>
            </a:r>
            <a:r>
              <a:rPr lang="en-US" dirty="0"/>
              <a:t>polariz</a:t>
            </a:r>
            <a:r>
              <a:rPr lang="en-US" altLang="zh-CN" dirty="0"/>
              <a:t>ation</a:t>
            </a: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220D017-FDBD-5542-ACCB-18909CF276EA}"/>
              </a:ext>
            </a:extLst>
          </p:cNvPr>
          <p:cNvCxnSpPr/>
          <p:nvPr/>
        </p:nvCxnSpPr>
        <p:spPr>
          <a:xfrm>
            <a:off x="2077809" y="3928098"/>
            <a:ext cx="0" cy="649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F46412E-6BF2-714A-99AC-909D77D1B323}"/>
              </a:ext>
            </a:extLst>
          </p:cNvPr>
          <p:cNvCxnSpPr/>
          <p:nvPr/>
        </p:nvCxnSpPr>
        <p:spPr>
          <a:xfrm>
            <a:off x="3096383" y="3926172"/>
            <a:ext cx="0" cy="649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3D57A3ED-9829-044D-9951-AEB2B63FE14B}"/>
              </a:ext>
            </a:extLst>
          </p:cNvPr>
          <p:cNvSpPr/>
          <p:nvPr/>
        </p:nvSpPr>
        <p:spPr>
          <a:xfrm>
            <a:off x="2211886" y="3123611"/>
            <a:ext cx="2733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Turn-off </a:t>
            </a:r>
            <a:r>
              <a:rPr lang="en-US" dirty="0" err="1"/>
              <a:t>asym</a:t>
            </a:r>
            <a:r>
              <a:rPr lang="en-US" dirty="0"/>
              <a:t>. wigglers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78F5C7B-2635-F14C-B1E6-FB37B3C327DF}"/>
              </a:ext>
            </a:extLst>
          </p:cNvPr>
          <p:cNvSpPr/>
          <p:nvPr/>
        </p:nvSpPr>
        <p:spPr>
          <a:xfrm>
            <a:off x="2087449" y="4069879"/>
            <a:ext cx="2733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~2 hours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096C0EE-6FDB-1445-A936-73EAE33E1E44}"/>
              </a:ext>
            </a:extLst>
          </p:cNvPr>
          <p:cNvCxnSpPr/>
          <p:nvPr/>
        </p:nvCxnSpPr>
        <p:spPr>
          <a:xfrm>
            <a:off x="7958986" y="4832383"/>
            <a:ext cx="185189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E17A64A-6D81-344F-8E70-7F03DE07640A}"/>
              </a:ext>
            </a:extLst>
          </p:cNvPr>
          <p:cNvCxnSpPr/>
          <p:nvPr/>
        </p:nvCxnSpPr>
        <p:spPr>
          <a:xfrm>
            <a:off x="7646750" y="4823780"/>
            <a:ext cx="185189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D5BFB25-9C74-0543-AF1C-20EBA3F026E0}"/>
              </a:ext>
            </a:extLst>
          </p:cNvPr>
          <p:cNvSpPr txBox="1"/>
          <p:nvPr/>
        </p:nvSpPr>
        <p:spPr>
          <a:xfrm>
            <a:off x="7664536" y="5057708"/>
            <a:ext cx="154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~10</a:t>
            </a:r>
            <a:r>
              <a:rPr lang="zh-CN" altLang="en-US" dirty="0"/>
              <a:t> </a:t>
            </a:r>
            <a:r>
              <a:rPr lang="en-US" altLang="zh-CN" dirty="0"/>
              <a:t>seconds</a:t>
            </a:r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B1BC23A-DB28-9A4B-BE66-CE24C348FDCA}"/>
              </a:ext>
            </a:extLst>
          </p:cNvPr>
          <p:cNvCxnSpPr/>
          <p:nvPr/>
        </p:nvCxnSpPr>
        <p:spPr>
          <a:xfrm>
            <a:off x="3175800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3104335-7884-434C-A508-CAB32577DEFD}"/>
              </a:ext>
            </a:extLst>
          </p:cNvPr>
          <p:cNvCxnSpPr/>
          <p:nvPr/>
        </p:nvCxnSpPr>
        <p:spPr>
          <a:xfrm>
            <a:off x="4641428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A0C3981-A530-2F46-808A-AE5DC0CCFAF6}"/>
              </a:ext>
            </a:extLst>
          </p:cNvPr>
          <p:cNvCxnSpPr/>
          <p:nvPr/>
        </p:nvCxnSpPr>
        <p:spPr>
          <a:xfrm>
            <a:off x="3908614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BE896B3-F8D0-C343-B570-FA6272DF8477}"/>
              </a:ext>
            </a:extLst>
          </p:cNvPr>
          <p:cNvCxnSpPr/>
          <p:nvPr/>
        </p:nvCxnSpPr>
        <p:spPr>
          <a:xfrm>
            <a:off x="5374242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A0BB6A6-BF35-E74F-9462-CACC7B99C271}"/>
              </a:ext>
            </a:extLst>
          </p:cNvPr>
          <p:cNvCxnSpPr/>
          <p:nvPr/>
        </p:nvCxnSpPr>
        <p:spPr>
          <a:xfrm>
            <a:off x="6839870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F175BD7-26FB-8A42-82D3-6984A51B8ADB}"/>
              </a:ext>
            </a:extLst>
          </p:cNvPr>
          <p:cNvCxnSpPr/>
          <p:nvPr/>
        </p:nvCxnSpPr>
        <p:spPr>
          <a:xfrm>
            <a:off x="6107056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CE4927C-F2CB-E146-83C2-CF6F22191801}"/>
              </a:ext>
            </a:extLst>
          </p:cNvPr>
          <p:cNvCxnSpPr/>
          <p:nvPr/>
        </p:nvCxnSpPr>
        <p:spPr>
          <a:xfrm>
            <a:off x="7572684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763AF9C-DD81-2A47-95C4-2F23A82F53DE}"/>
              </a:ext>
            </a:extLst>
          </p:cNvPr>
          <p:cNvCxnSpPr/>
          <p:nvPr/>
        </p:nvCxnSpPr>
        <p:spPr>
          <a:xfrm>
            <a:off x="9038315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5F77710-C667-4B45-920C-93097635242C}"/>
              </a:ext>
            </a:extLst>
          </p:cNvPr>
          <p:cNvCxnSpPr/>
          <p:nvPr/>
        </p:nvCxnSpPr>
        <p:spPr>
          <a:xfrm>
            <a:off x="8305498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166F8AB-1243-B143-85E2-D64B65FBB754}"/>
              </a:ext>
            </a:extLst>
          </p:cNvPr>
          <p:cNvCxnSpPr/>
          <p:nvPr/>
        </p:nvCxnSpPr>
        <p:spPr>
          <a:xfrm>
            <a:off x="9757828" y="425063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2218A405-28C1-7C4B-990C-793AFC655EBA}"/>
              </a:ext>
            </a:extLst>
          </p:cNvPr>
          <p:cNvSpPr txBox="1"/>
          <p:nvPr/>
        </p:nvSpPr>
        <p:spPr>
          <a:xfrm>
            <a:off x="4105318" y="3816408"/>
            <a:ext cx="431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Resonant</a:t>
            </a:r>
            <a:r>
              <a:rPr lang="zh-CN" altLang="en-US" dirty="0"/>
              <a:t> </a:t>
            </a:r>
            <a:r>
              <a:rPr lang="en-US" altLang="zh-CN" dirty="0"/>
              <a:t>depolarization</a:t>
            </a:r>
            <a:r>
              <a:rPr lang="zh-CN" altLang="en-US" dirty="0"/>
              <a:t> </a:t>
            </a:r>
            <a:r>
              <a:rPr lang="en-US" altLang="zh-CN" dirty="0"/>
              <a:t>measurements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43D9A96-2410-4A4E-A806-0D67A841A937}"/>
              </a:ext>
            </a:extLst>
          </p:cNvPr>
          <p:cNvSpPr txBox="1"/>
          <p:nvPr/>
        </p:nvSpPr>
        <p:spPr>
          <a:xfrm>
            <a:off x="6784782" y="4152135"/>
            <a:ext cx="1116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~10</a:t>
            </a:r>
            <a:r>
              <a:rPr lang="zh-CN" altLang="en-US" sz="1600" dirty="0"/>
              <a:t> </a:t>
            </a:r>
            <a:r>
              <a:rPr lang="en-US" altLang="zh-CN" sz="1600" dirty="0"/>
              <a:t>min</a:t>
            </a:r>
            <a:endParaRPr lang="en-US" sz="1600" dirty="0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21B11D6-0114-D44A-9ABE-5A58D46E070F}"/>
              </a:ext>
            </a:extLst>
          </p:cNvPr>
          <p:cNvCxnSpPr/>
          <p:nvPr/>
        </p:nvCxnSpPr>
        <p:spPr>
          <a:xfrm>
            <a:off x="7579372" y="4402894"/>
            <a:ext cx="185189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6CA7CFC-8AB9-BE4E-8A01-F6507594E74F}"/>
              </a:ext>
            </a:extLst>
          </p:cNvPr>
          <p:cNvCxnSpPr/>
          <p:nvPr/>
        </p:nvCxnSpPr>
        <p:spPr>
          <a:xfrm>
            <a:off x="6635367" y="4410916"/>
            <a:ext cx="185189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7D4C6C3-C987-8748-B83E-A72694355860}"/>
              </a:ext>
            </a:extLst>
          </p:cNvPr>
          <p:cNvCxnSpPr/>
          <p:nvPr/>
        </p:nvCxnSpPr>
        <p:spPr>
          <a:xfrm>
            <a:off x="2087449" y="4402894"/>
            <a:ext cx="1008934" cy="0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BBE6FA1-E556-8849-A87C-D21B4FDC7213}"/>
              </a:ext>
            </a:extLst>
          </p:cNvPr>
          <p:cNvCxnSpPr/>
          <p:nvPr/>
        </p:nvCxnSpPr>
        <p:spPr>
          <a:xfrm>
            <a:off x="9663092" y="3898163"/>
            <a:ext cx="0" cy="649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8FC2FABD-A6DB-EF43-BEE4-F4FFE10FBF60}"/>
              </a:ext>
            </a:extLst>
          </p:cNvPr>
          <p:cNvSpPr/>
          <p:nvPr/>
        </p:nvSpPr>
        <p:spPr>
          <a:xfrm>
            <a:off x="8008655" y="3154526"/>
            <a:ext cx="3758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Replenish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decayed</a:t>
            </a:r>
            <a:r>
              <a:rPr lang="zh-CN" altLang="en-US" dirty="0"/>
              <a:t> </a:t>
            </a:r>
            <a:r>
              <a:rPr lang="en-US" altLang="zh-CN" dirty="0"/>
              <a:t>unpolarized</a:t>
            </a:r>
            <a:r>
              <a:rPr lang="zh-CN" altLang="en-US" dirty="0"/>
              <a:t> </a:t>
            </a:r>
            <a:r>
              <a:rPr lang="en-US" altLang="zh-CN" dirty="0"/>
              <a:t>non-colliding</a:t>
            </a:r>
            <a:r>
              <a:rPr lang="zh-CN" altLang="en-US" dirty="0"/>
              <a:t> </a:t>
            </a:r>
            <a:r>
              <a:rPr lang="en-US" altLang="zh-CN" dirty="0"/>
              <a:t>bunch</a:t>
            </a:r>
            <a:r>
              <a:rPr lang="zh-CN" altLang="en-US" dirty="0"/>
              <a:t> </a:t>
            </a:r>
            <a:r>
              <a:rPr lang="en-US" altLang="zh-CN" dirty="0"/>
              <a:t>~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hour</a:t>
            </a:r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030BE00-4F12-CF40-A034-52CC3FE5EA0B}"/>
              </a:ext>
            </a:extLst>
          </p:cNvPr>
          <p:cNvSpPr/>
          <p:nvPr/>
        </p:nvSpPr>
        <p:spPr>
          <a:xfrm>
            <a:off x="8291492" y="57916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fill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hours</a:t>
            </a:r>
          </a:p>
          <a:p>
            <a:r>
              <a:rPr lang="en-US" altLang="zh-CN" dirty="0"/>
              <a:t>Unless</a:t>
            </a:r>
            <a:r>
              <a:rPr lang="zh-CN" altLang="en-US" dirty="0"/>
              <a:t> </a:t>
            </a:r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occurs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0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98BB5-7021-BC49-AEBE-5E2D6DE8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Injector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chain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supply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polarized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beams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A6544-A9DF-334C-8F37-4297AE54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59D9C-E949-4B4F-B8B3-8359E0FD3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7" y="921123"/>
            <a:ext cx="7321323" cy="3724724"/>
          </a:xfrm>
          <a:prstGeom prst="rect">
            <a:avLst/>
          </a:prstGeom>
        </p:spPr>
      </p:pic>
      <p:graphicFrame>
        <p:nvGraphicFramePr>
          <p:cNvPr id="6" name="表格 4">
            <a:extLst>
              <a:ext uri="{FF2B5EF4-FFF2-40B4-BE49-F238E27FC236}">
                <a16:creationId xmlns:a16="http://schemas.microsoft.com/office/drawing/2014/main" id="{381AD9D8-8F97-1541-94FE-5540FAF97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37590"/>
              </p:ext>
            </p:extLst>
          </p:nvPr>
        </p:nvGraphicFramePr>
        <p:xfrm>
          <a:off x="6496243" y="4170231"/>
          <a:ext cx="3865828" cy="26506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9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226"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Parameters of CEPC polarized electron</a:t>
                      </a:r>
                      <a:r>
                        <a:rPr lang="en-US" altLang="zh-CN" sz="1400" kern="100" baseline="0" dirty="0">
                          <a:effectLst/>
                          <a:latin typeface="+mn-lt"/>
                        </a:rPr>
                        <a:t> source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Gun</a:t>
                      </a:r>
                      <a:r>
                        <a:rPr lang="en-US" altLang="zh-CN" sz="1400" kern="100" baseline="0" dirty="0">
                          <a:effectLst/>
                          <a:latin typeface="+mn-lt"/>
                        </a:rPr>
                        <a:t> type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Photocathode DC Gun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Cathode</a:t>
                      </a:r>
                      <a:r>
                        <a:rPr lang="zh-CN" altLang="en-US" sz="140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material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latin typeface="+mn-lt"/>
                        </a:rPr>
                        <a:t>Super-lattice 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GaAs/</a:t>
                      </a:r>
                      <a:r>
                        <a:rPr lang="en-US" sz="1400" kern="100" dirty="0" err="1">
                          <a:effectLst/>
                          <a:latin typeface="+mn-lt"/>
                        </a:rPr>
                        <a:t>GaAsP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HV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150-200kV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QE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0.5%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Polarization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≥85% (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90%???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)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Electrons/bunch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2×10</a:t>
                      </a:r>
                      <a:r>
                        <a:rPr lang="en-US" sz="1400" kern="100" baseline="30000" dirty="0">
                          <a:effectLst/>
                          <a:latin typeface="+mn-lt"/>
                        </a:rPr>
                        <a:t>10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Repetition rate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100Hz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641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Drive laser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780nm</a:t>
                      </a:r>
                      <a:r>
                        <a:rPr lang="zh-CN" altLang="en-US" sz="140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(</a:t>
                      </a:r>
                      <a:r>
                        <a:rPr lang="zh-CN" sz="1400" kern="100" dirty="0">
                          <a:effectLst/>
                          <a:latin typeface="+mn-lt"/>
                        </a:rPr>
                        <a:t>±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20nm</a:t>
                      </a: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),</a:t>
                      </a:r>
                      <a:r>
                        <a:rPr lang="zh-CN" altLang="en-US" sz="140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10μJ@1ns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表格 4">
            <a:extLst>
              <a:ext uri="{FF2B5EF4-FFF2-40B4-BE49-F238E27FC236}">
                <a16:creationId xmlns:a16="http://schemas.microsoft.com/office/drawing/2014/main" id="{473445ED-3F46-4747-A507-A656A8FFF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051424"/>
              </p:ext>
            </p:extLst>
          </p:nvPr>
        </p:nvGraphicFramePr>
        <p:xfrm>
          <a:off x="780288" y="4621463"/>
          <a:ext cx="5145950" cy="216058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8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132">
                  <a:extLst>
                    <a:ext uri="{9D8B030D-6E8A-4147-A177-3AD203B41FA5}">
                      <a16:colId xmlns:a16="http://schemas.microsoft.com/office/drawing/2014/main" val="4230188965"/>
                    </a:ext>
                  </a:extLst>
                </a:gridCol>
              </a:tblGrid>
              <a:tr h="28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Parameter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ILC(TDR)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CLIC(3TeV)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CEPC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Electrons/</a:t>
                      </a:r>
                      <a:r>
                        <a:rPr lang="en-US" altLang="zh-CN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microbunch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2×10</a:t>
                      </a:r>
                      <a:r>
                        <a:rPr lang="en-US" sz="1400" kern="100" baseline="30000" dirty="0">
                          <a:effectLst/>
                        </a:rPr>
                        <a:t>10</a:t>
                      </a:r>
                      <a:endParaRPr lang="zh-CN" sz="1400" kern="100" baseline="300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0.6×10</a:t>
                      </a:r>
                      <a:r>
                        <a:rPr lang="en-US" altLang="zh-CN" sz="1400" kern="100" baseline="30000" dirty="0">
                          <a:effectLst/>
                        </a:rPr>
                        <a:t>10</a:t>
                      </a:r>
                      <a:endParaRPr lang="zh-CN" altLang="zh-CN" sz="1400" kern="100" baseline="300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&gt;0.94×10</a:t>
                      </a:r>
                      <a:r>
                        <a:rPr lang="en-US" altLang="zh-CN" sz="1400" b="1" kern="100" baseline="300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zh-CN" altLang="zh-CN" sz="1400" b="1" kern="100" baseline="300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Charge / </a:t>
                      </a:r>
                      <a:r>
                        <a:rPr lang="en-US" altLang="zh-CN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microbunch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3.2nC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sym typeface="Wingdings" panose="05000000000000000000" pitchFamily="2" charset="2"/>
                        </a:rPr>
                        <a:t>1nC</a:t>
                      </a:r>
                      <a:endParaRPr lang="zh-CN" sz="14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1.5nC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</a:t>
                      </a:r>
                      <a:r>
                        <a:rPr lang="en-US" altLang="zh-CN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microbunches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1312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312</a:t>
                      </a:r>
                      <a:endParaRPr lang="zh-CN" sz="14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60302157"/>
                  </a:ext>
                </a:extLst>
              </a:tr>
              <a:tr h="39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Macropulse</a:t>
                      </a: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repetition rate</a:t>
                      </a:r>
                      <a:endParaRPr lang="en-US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5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50</a:t>
                      </a:r>
                      <a:endParaRPr lang="zh-CN" sz="1400" b="0" kern="1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zh-CN" sz="1400" b="1" kern="100" baseline="300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current from gun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21</a:t>
                      </a:r>
                      <a:r>
                        <a:rPr lang="en-US" altLang="zh-CN" sz="1400" kern="100" dirty="0">
                          <a:effectLst/>
                        </a:rPr>
                        <a:t>μA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 15μA</a:t>
                      </a:r>
                      <a:endParaRPr lang="zh-CN" alt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 0.15μA</a:t>
                      </a:r>
                      <a:endParaRPr lang="zh-CN" alt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Polarization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&gt;80%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&gt;80%</a:t>
                      </a:r>
                      <a:endParaRPr lang="zh-CN" alt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&gt;80%</a:t>
                      </a:r>
                      <a:endParaRPr lang="zh-CN" alt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01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C151-6F7B-9B45-B12E-7C6AE4C2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4722C-7BE2-B741-A717-31ABE52AF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>
                <a:solidFill>
                  <a:srgbClr val="00B050"/>
                </a:solidFill>
              </a:rPr>
              <a:t>Progress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since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mid-term</a:t>
            </a:r>
          </a:p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189A3-7D49-0941-963C-C3B5CEF8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66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8ec47ec-44fc-4277-8815-de9e699ffee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64838</TotalTime>
  <Words>1617</Words>
  <Application>Microsoft Macintosh PowerPoint</Application>
  <PresentationFormat>Widescreen</PresentationFormat>
  <Paragraphs>249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等线</vt:lpstr>
      <vt:lpstr>宋体</vt:lpstr>
      <vt:lpstr>Arial</vt:lpstr>
      <vt:lpstr>Calibri</vt:lpstr>
      <vt:lpstr>Cambria Math</vt:lpstr>
      <vt:lpstr>Times New Roman</vt:lpstr>
      <vt:lpstr>Wingdings</vt:lpstr>
      <vt:lpstr>Office Theme</vt:lpstr>
      <vt:lpstr>Status of Z-pole Beam Polarization Study</vt:lpstr>
      <vt:lpstr>Outline</vt:lpstr>
      <vt:lpstr>Outline</vt:lpstr>
      <vt:lpstr>Motivation of CEPC Z-pole polarized beam program</vt:lpstr>
      <vt:lpstr>Wish list and key questions</vt:lpstr>
      <vt:lpstr>How to polarize the e+/e- beam?</vt:lpstr>
      <vt:lpstr>Basic operation scenario</vt:lpstr>
      <vt:lpstr>Injector chain to supply polarized beams</vt:lpstr>
      <vt:lpstr>Outline</vt:lpstr>
      <vt:lpstr>Where we are now?</vt:lpstr>
      <vt:lpstr>Simulation of the equilibrium beam polarization</vt:lpstr>
      <vt:lpstr>Spin rotators in the CEPC CDR lattice</vt:lpstr>
      <vt:lpstr>Spin rotators in the CEPC CDR lattice</vt:lpstr>
      <vt:lpstr>Spin rotators in the CEPC CDR lattice</vt:lpstr>
      <vt:lpstr>New design of spin rotators</vt:lpstr>
      <vt:lpstr>New design of spin rotators</vt:lpstr>
      <vt:lpstr>New design of spin rotators</vt:lpstr>
      <vt:lpstr>Outline</vt:lpstr>
      <vt:lpstr>Summary</vt:lpstr>
      <vt:lpstr>Backup</vt:lpstr>
      <vt:lpstr>Formulas</vt:lpstr>
      <vt:lpstr>Scaling with beam energy</vt:lpstr>
      <vt:lpstr>How to adjust the polarization direction?</vt:lpstr>
      <vt:lpstr>Polarized e+ beam preparation in CEPC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unknown</dc:creator>
  <cp:lastModifiedBy>DUAN ZHE</cp:lastModifiedBy>
  <cp:revision>587</cp:revision>
  <dcterms:created xsi:type="dcterms:W3CDTF">2019-04-22T02:12:31Z</dcterms:created>
  <dcterms:modified xsi:type="dcterms:W3CDTF">2021-04-22T02:46:22Z</dcterms:modified>
</cp:coreProperties>
</file>