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438" r:id="rId2"/>
    <p:sldId id="671" r:id="rId3"/>
    <p:sldId id="726" r:id="rId4"/>
    <p:sldId id="695" r:id="rId5"/>
    <p:sldId id="696" r:id="rId6"/>
    <p:sldId id="697" r:id="rId7"/>
    <p:sldId id="698" r:id="rId8"/>
    <p:sldId id="699" r:id="rId9"/>
    <p:sldId id="700" r:id="rId10"/>
    <p:sldId id="701" r:id="rId11"/>
    <p:sldId id="702" r:id="rId12"/>
    <p:sldId id="703" r:id="rId13"/>
    <p:sldId id="704" r:id="rId14"/>
    <p:sldId id="735" r:id="rId15"/>
    <p:sldId id="736" r:id="rId16"/>
    <p:sldId id="737" r:id="rId17"/>
    <p:sldId id="738" r:id="rId18"/>
    <p:sldId id="705" r:id="rId19"/>
    <p:sldId id="706" r:id="rId20"/>
    <p:sldId id="708" r:id="rId21"/>
    <p:sldId id="709" r:id="rId22"/>
    <p:sldId id="739" r:id="rId23"/>
    <p:sldId id="712" r:id="rId24"/>
    <p:sldId id="713" r:id="rId25"/>
    <p:sldId id="714" r:id="rId26"/>
    <p:sldId id="741" r:id="rId27"/>
    <p:sldId id="727" r:id="rId28"/>
    <p:sldId id="728" r:id="rId29"/>
    <p:sldId id="721" r:id="rId30"/>
    <p:sldId id="722" r:id="rId31"/>
    <p:sldId id="723" r:id="rId32"/>
    <p:sldId id="729" r:id="rId33"/>
    <p:sldId id="730" r:id="rId34"/>
    <p:sldId id="731" r:id="rId35"/>
    <p:sldId id="733" r:id="rId36"/>
    <p:sldId id="732" r:id="rId37"/>
    <p:sldId id="742" r:id="rId38"/>
    <p:sldId id="734" r:id="rId39"/>
    <p:sldId id="687" r:id="rId40"/>
    <p:sldId id="684" r:id="rId41"/>
    <p:sldId id="290" r:id="rId42"/>
  </p:sldIdLst>
  <p:sldSz cx="9144000" cy="6858000" type="screen4x3"/>
  <p:notesSz cx="6797675" cy="9926638"/>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00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09" autoAdjust="0"/>
    <p:restoredTop sz="94660"/>
  </p:normalViewPr>
  <p:slideViewPr>
    <p:cSldViewPr>
      <p:cViewPr varScale="1">
        <p:scale>
          <a:sx n="68" d="100"/>
          <a:sy n="68" d="100"/>
        </p:scale>
        <p:origin x="84" y="17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4687DBFB-ACE0-4E79-8808-385FCEFCB5B7}" type="datetimeFigureOut">
              <a:rPr lang="zh-CN" altLang="en-US" smtClean="0"/>
              <a:t>2021/4/22</a:t>
            </a:fld>
            <a:endParaRPr lang="zh-CN" altLang="en-US"/>
          </a:p>
        </p:txBody>
      </p:sp>
      <p:sp>
        <p:nvSpPr>
          <p:cNvPr id="4" name="页脚占位符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4" y="9428583"/>
            <a:ext cx="2945659" cy="496332"/>
          </a:xfrm>
          <a:prstGeom prst="rect">
            <a:avLst/>
          </a:prstGeom>
        </p:spPr>
        <p:txBody>
          <a:bodyPr vert="horz" lIns="91440" tIns="45720" rIns="91440" bIns="45720" rtlCol="0" anchor="b"/>
          <a:lstStyle>
            <a:lvl1pPr algn="r">
              <a:defRPr sz="1200"/>
            </a:lvl1pPr>
          </a:lstStyle>
          <a:p>
            <a:fld id="{0892393D-F701-47C2-9EFF-2C365D8DDB79}" type="slidenum">
              <a:rPr lang="zh-CN" altLang="en-US" smtClean="0"/>
              <a:t>‹#›</a:t>
            </a:fld>
            <a:endParaRPr lang="zh-CN" altLang="en-US"/>
          </a:p>
        </p:txBody>
      </p:sp>
    </p:spTree>
    <p:extLst>
      <p:ext uri="{BB962C8B-B14F-4D97-AF65-F5344CB8AC3E}">
        <p14:creationId xmlns:p14="http://schemas.microsoft.com/office/powerpoint/2010/main" val="31869277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50444" y="0"/>
            <a:ext cx="2945659" cy="496332"/>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026C558D-B080-46CB-A37C-768934525088}" type="datetimeFigureOut">
              <a:rPr lang="zh-CN" altLang="en-US"/>
              <a:pPr>
                <a:defRPr/>
              </a:pPr>
              <a:t>2021/4/22</a:t>
            </a:fld>
            <a:endParaRPr lang="zh-CN" altLang="en-US"/>
          </a:p>
        </p:txBody>
      </p:sp>
      <p:sp>
        <p:nvSpPr>
          <p:cNvPr id="4" name="幻灯片图像占位符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DE3ED4EB-D48F-4AD8-9AAC-BC93CF80A6A5}" type="slidenum">
              <a:rPr lang="zh-CN" altLang="en-US"/>
              <a:pPr>
                <a:defRPr/>
              </a:pPr>
              <a:t>‹#›</a:t>
            </a:fld>
            <a:endParaRPr lang="zh-CN" altLang="en-US"/>
          </a:p>
        </p:txBody>
      </p:sp>
    </p:spTree>
    <p:extLst>
      <p:ext uri="{BB962C8B-B14F-4D97-AF65-F5344CB8AC3E}">
        <p14:creationId xmlns:p14="http://schemas.microsoft.com/office/powerpoint/2010/main" val="38434011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3</a:t>
            </a:fld>
            <a:endParaRPr lang="zh-CN" altLang="en-US"/>
          </a:p>
        </p:txBody>
      </p:sp>
    </p:spTree>
    <p:extLst>
      <p:ext uri="{BB962C8B-B14F-4D97-AF65-F5344CB8AC3E}">
        <p14:creationId xmlns:p14="http://schemas.microsoft.com/office/powerpoint/2010/main" val="3119964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37</a:t>
            </a:fld>
            <a:endParaRPr lang="zh-CN" altLang="en-US"/>
          </a:p>
        </p:txBody>
      </p:sp>
    </p:spTree>
    <p:extLst>
      <p:ext uri="{BB962C8B-B14F-4D97-AF65-F5344CB8AC3E}">
        <p14:creationId xmlns:p14="http://schemas.microsoft.com/office/powerpoint/2010/main" val="1891216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39</a:t>
            </a:fld>
            <a:endParaRPr lang="zh-CN" altLang="en-US"/>
          </a:p>
        </p:txBody>
      </p:sp>
    </p:spTree>
    <p:extLst>
      <p:ext uri="{BB962C8B-B14F-4D97-AF65-F5344CB8AC3E}">
        <p14:creationId xmlns:p14="http://schemas.microsoft.com/office/powerpoint/2010/main" val="1148138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40</a:t>
            </a:fld>
            <a:endParaRPr lang="zh-CN" altLang="en-US"/>
          </a:p>
        </p:txBody>
      </p:sp>
    </p:spTree>
    <p:extLst>
      <p:ext uri="{BB962C8B-B14F-4D97-AF65-F5344CB8AC3E}">
        <p14:creationId xmlns:p14="http://schemas.microsoft.com/office/powerpoint/2010/main" val="1148138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80ED3A54-1904-4E17-84E8-BB4B350DC3A3}" type="datetime1">
              <a:rPr lang="zh-CN" altLang="en-US"/>
              <a:pPr>
                <a:defRPr/>
              </a:pPr>
              <a:t>2021/4/22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C22D90F-8D20-4013-A7B5-546066B0362C}" type="slidenum">
              <a:rPr lang="zh-CN" altLang="en-US"/>
              <a:pPr>
                <a:defRPr/>
              </a:pPr>
              <a:t>‹#›</a:t>
            </a:fld>
            <a:endParaRPr lang="zh-CN" altLang="en-US"/>
          </a:p>
        </p:txBody>
      </p:sp>
    </p:spTree>
    <p:extLst>
      <p:ext uri="{BB962C8B-B14F-4D97-AF65-F5344CB8AC3E}">
        <p14:creationId xmlns:p14="http://schemas.microsoft.com/office/powerpoint/2010/main" val="62243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EF32A55-595B-4F44-B581-04FD36FBDD8C}" type="datetime1">
              <a:rPr lang="zh-CN" altLang="en-US"/>
              <a:pPr>
                <a:defRPr/>
              </a:pPr>
              <a:t>2021/4/22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DD02241-F8B1-49C5-AD48-4205DFFF0DF8}" type="slidenum">
              <a:rPr lang="zh-CN" altLang="en-US"/>
              <a:pPr>
                <a:defRPr/>
              </a:pPr>
              <a:t>‹#›</a:t>
            </a:fld>
            <a:endParaRPr lang="zh-CN" altLang="en-US"/>
          </a:p>
        </p:txBody>
      </p:sp>
    </p:spTree>
    <p:extLst>
      <p:ext uri="{BB962C8B-B14F-4D97-AF65-F5344CB8AC3E}">
        <p14:creationId xmlns:p14="http://schemas.microsoft.com/office/powerpoint/2010/main" val="3280095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0EFFE94-4799-4926-9AA6-974A9816E3F5}" type="datetime1">
              <a:rPr lang="zh-CN" altLang="en-US"/>
              <a:pPr>
                <a:defRPr/>
              </a:pPr>
              <a:t>2021/4/22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702A648-6BBF-4411-9A4F-CE96B9DD1809}" type="slidenum">
              <a:rPr lang="zh-CN" altLang="en-US"/>
              <a:pPr>
                <a:defRPr/>
              </a:pPr>
              <a:t>‹#›</a:t>
            </a:fld>
            <a:endParaRPr lang="zh-CN" altLang="en-US"/>
          </a:p>
        </p:txBody>
      </p:sp>
    </p:spTree>
    <p:extLst>
      <p:ext uri="{BB962C8B-B14F-4D97-AF65-F5344CB8AC3E}">
        <p14:creationId xmlns:p14="http://schemas.microsoft.com/office/powerpoint/2010/main" val="276928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2B57AE6C-3C8B-4491-8DEC-66A76F65C630}" type="datetime1">
              <a:rPr lang="zh-CN" altLang="en-US"/>
              <a:pPr>
                <a:defRPr/>
              </a:pPr>
              <a:t>2021/4/22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4BEEA27-C98A-4D6E-B88E-6F0045E4FB59}" type="slidenum">
              <a:rPr lang="zh-CN" altLang="en-US"/>
              <a:pPr>
                <a:defRPr/>
              </a:pPr>
              <a:t>‹#›</a:t>
            </a:fld>
            <a:endParaRPr lang="zh-CN" altLang="en-US"/>
          </a:p>
        </p:txBody>
      </p:sp>
    </p:spTree>
    <p:extLst>
      <p:ext uri="{BB962C8B-B14F-4D97-AF65-F5344CB8AC3E}">
        <p14:creationId xmlns:p14="http://schemas.microsoft.com/office/powerpoint/2010/main" val="3644446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10A65F29-60A3-4066-B963-C100D2849938}" type="datetime1">
              <a:rPr lang="zh-CN" altLang="en-US"/>
              <a:pPr>
                <a:defRPr/>
              </a:pPr>
              <a:t>2021/4/22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3FFE8A5-05D8-4769-8E3F-EEA84A81994B}" type="slidenum">
              <a:rPr lang="zh-CN" altLang="en-US"/>
              <a:pPr>
                <a:defRPr/>
              </a:pPr>
              <a:t>‹#›</a:t>
            </a:fld>
            <a:endParaRPr lang="zh-CN" altLang="en-US"/>
          </a:p>
        </p:txBody>
      </p:sp>
    </p:spTree>
    <p:extLst>
      <p:ext uri="{BB962C8B-B14F-4D97-AF65-F5344CB8AC3E}">
        <p14:creationId xmlns:p14="http://schemas.microsoft.com/office/powerpoint/2010/main" val="68457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AFC77544-914E-40B4-B20F-2DACF109E5FA}" type="datetime1">
              <a:rPr lang="zh-CN" altLang="en-US"/>
              <a:pPr>
                <a:defRPr/>
              </a:pPr>
              <a:t>2021/4/22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FFDD9CA-8383-469B-9581-0D9B14342F10}" type="slidenum">
              <a:rPr lang="zh-CN" altLang="en-US"/>
              <a:pPr>
                <a:defRPr/>
              </a:pPr>
              <a:t>‹#›</a:t>
            </a:fld>
            <a:endParaRPr lang="zh-CN" altLang="en-US"/>
          </a:p>
        </p:txBody>
      </p:sp>
    </p:spTree>
    <p:extLst>
      <p:ext uri="{BB962C8B-B14F-4D97-AF65-F5344CB8AC3E}">
        <p14:creationId xmlns:p14="http://schemas.microsoft.com/office/powerpoint/2010/main" val="464542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84A18E5C-1A62-46C1-AA26-BC8C3E4D3267}" type="datetime1">
              <a:rPr lang="zh-CN" altLang="en-US"/>
              <a:pPr>
                <a:defRPr/>
              </a:pPr>
              <a:t>2021/4/22</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F11588BE-B011-41E5-9F1F-3575DA4BE413}" type="slidenum">
              <a:rPr lang="zh-CN" altLang="en-US"/>
              <a:pPr>
                <a:defRPr/>
              </a:pPr>
              <a:t>‹#›</a:t>
            </a:fld>
            <a:endParaRPr lang="zh-CN" altLang="en-US"/>
          </a:p>
        </p:txBody>
      </p:sp>
    </p:spTree>
    <p:extLst>
      <p:ext uri="{BB962C8B-B14F-4D97-AF65-F5344CB8AC3E}">
        <p14:creationId xmlns:p14="http://schemas.microsoft.com/office/powerpoint/2010/main" val="4214003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257D8D97-50B5-499D-9D7B-B2A11E855E85}" type="datetime1">
              <a:rPr lang="zh-CN" altLang="en-US"/>
              <a:pPr>
                <a:defRPr/>
              </a:pPr>
              <a:t>2021/4/22</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521683DF-D507-43F4-81CB-95BA739AB1EA}" type="slidenum">
              <a:rPr lang="zh-CN" altLang="en-US"/>
              <a:pPr>
                <a:defRPr/>
              </a:pPr>
              <a:t>‹#›</a:t>
            </a:fld>
            <a:endParaRPr lang="zh-CN" altLang="en-US"/>
          </a:p>
        </p:txBody>
      </p:sp>
    </p:spTree>
    <p:extLst>
      <p:ext uri="{BB962C8B-B14F-4D97-AF65-F5344CB8AC3E}">
        <p14:creationId xmlns:p14="http://schemas.microsoft.com/office/powerpoint/2010/main" val="163853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44E6E73A-3660-416E-8EB2-44838A593738}" type="datetime1">
              <a:rPr lang="zh-CN" altLang="en-US"/>
              <a:pPr>
                <a:defRPr/>
              </a:pPr>
              <a:t>2021/4/22</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8087F39C-DA07-4146-9BE6-BD889279E46C}" type="slidenum">
              <a:rPr lang="zh-CN" altLang="en-US"/>
              <a:pPr>
                <a:defRPr/>
              </a:pPr>
              <a:t>‹#›</a:t>
            </a:fld>
            <a:endParaRPr lang="zh-CN" altLang="en-US"/>
          </a:p>
        </p:txBody>
      </p:sp>
    </p:spTree>
    <p:extLst>
      <p:ext uri="{BB962C8B-B14F-4D97-AF65-F5344CB8AC3E}">
        <p14:creationId xmlns:p14="http://schemas.microsoft.com/office/powerpoint/2010/main" val="2139514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3F0F7EB4-2A4F-45E1-8FEF-5C493C7C2346}" type="datetime1">
              <a:rPr lang="zh-CN" altLang="en-US"/>
              <a:pPr>
                <a:defRPr/>
              </a:pPr>
              <a:t>2021/4/22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6E3654C-B73D-4C9B-A229-34ACFB827E4D}" type="slidenum">
              <a:rPr lang="zh-CN" altLang="en-US"/>
              <a:pPr>
                <a:defRPr/>
              </a:pPr>
              <a:t>‹#›</a:t>
            </a:fld>
            <a:endParaRPr lang="zh-CN" altLang="en-US"/>
          </a:p>
        </p:txBody>
      </p:sp>
    </p:spTree>
    <p:extLst>
      <p:ext uri="{BB962C8B-B14F-4D97-AF65-F5344CB8AC3E}">
        <p14:creationId xmlns:p14="http://schemas.microsoft.com/office/powerpoint/2010/main" val="618773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4F251A15-BF9C-4CC2-93EB-129534A89A57}" type="datetime1">
              <a:rPr lang="zh-CN" altLang="en-US"/>
              <a:pPr>
                <a:defRPr/>
              </a:pPr>
              <a:t>2021/4/22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54B01335-BBCB-4139-A816-7BD1F02F478F}" type="slidenum">
              <a:rPr lang="zh-CN" altLang="en-US"/>
              <a:pPr>
                <a:defRPr/>
              </a:pPr>
              <a:t>‹#›</a:t>
            </a:fld>
            <a:endParaRPr lang="zh-CN" altLang="en-US"/>
          </a:p>
        </p:txBody>
      </p:sp>
    </p:spTree>
    <p:extLst>
      <p:ext uri="{BB962C8B-B14F-4D97-AF65-F5344CB8AC3E}">
        <p14:creationId xmlns:p14="http://schemas.microsoft.com/office/powerpoint/2010/main" val="2298607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EFF06AB4-B2EC-44ED-92C7-503B65F8638E}" type="datetime1">
              <a:rPr lang="zh-CN" altLang="en-US"/>
              <a:pPr>
                <a:defRPr/>
              </a:pPr>
              <a:t>2021/4/22</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F15536B3-966F-41F4-9BC4-AD498C85DBE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xml"/><Relationship Id="rId7" Type="http://schemas.openxmlformats.org/officeDocument/2006/relationships/image" Target="../media/image2.wmf"/><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6.bin"/><Relationship Id="rId5" Type="http://schemas.openxmlformats.org/officeDocument/2006/relationships/image" Target="../media/image1.wmf"/><Relationship Id="rId10" Type="http://schemas.openxmlformats.org/officeDocument/2006/relationships/oleObject" Target="../embeddings/oleObject5.bin"/><Relationship Id="rId4" Type="http://schemas.openxmlformats.org/officeDocument/2006/relationships/oleObject" Target="../embeddings/oleObject1.bin"/><Relationship Id="rId9"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3.xml"/><Relationship Id="rId7" Type="http://schemas.openxmlformats.org/officeDocument/2006/relationships/image" Target="../media/image2.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8.bin"/><Relationship Id="rId5" Type="http://schemas.openxmlformats.org/officeDocument/2006/relationships/image" Target="../media/image1.wmf"/><Relationship Id="rId4" Type="http://schemas.openxmlformats.org/officeDocument/2006/relationships/oleObject" Target="../embeddings/oleObject7.bin"/><Relationship Id="rId9" Type="http://schemas.openxmlformats.org/officeDocument/2006/relationships/oleObject" Target="../embeddings/oleObject10.bin"/></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标题 1"/>
          <p:cNvSpPr>
            <a:spLocks noGrp="1"/>
          </p:cNvSpPr>
          <p:nvPr>
            <p:ph type="title"/>
          </p:nvPr>
        </p:nvSpPr>
        <p:spPr>
          <a:xfrm>
            <a:off x="360000" y="1080000"/>
            <a:ext cx="8280000" cy="4680000"/>
          </a:xfrm>
        </p:spPr>
        <p:txBody>
          <a:bodyPr/>
          <a:lstStyle/>
          <a:p>
            <a:pPr lvl="1" eaLnBrk="1" hangingPunct="1">
              <a:lnSpc>
                <a:spcPts val="5000"/>
              </a:lnSpc>
              <a:spcBef>
                <a:spcPts val="3000"/>
              </a:spcBef>
              <a:spcAft>
                <a:spcPts val="3000"/>
              </a:spcAft>
            </a:pPr>
            <a:r>
              <a:rPr lang="en-US" altLang="zh-CN" sz="3600" b="1" dirty="0" smtClean="0">
                <a:solidFill>
                  <a:schemeClr val="tx2"/>
                </a:solidFill>
                <a:latin typeface="Times New Roman" pitchFamily="18" charset="0"/>
                <a:cs typeface="Times New Roman" pitchFamily="18" charset="0"/>
              </a:rPr>
              <a:t>Progress </a:t>
            </a:r>
            <a:r>
              <a:rPr lang="en-US" altLang="zh-CN" sz="3600" b="1" dirty="0">
                <a:solidFill>
                  <a:schemeClr val="tx2"/>
                </a:solidFill>
                <a:latin typeface="Times New Roman" pitchFamily="18" charset="0"/>
                <a:cs typeface="Times New Roman" pitchFamily="18" charset="0"/>
              </a:rPr>
              <a:t>of </a:t>
            </a:r>
            <a:r>
              <a:rPr lang="en-US" altLang="zh-CN" sz="3600" b="1" dirty="0" smtClean="0">
                <a:solidFill>
                  <a:schemeClr val="tx2"/>
                </a:solidFill>
                <a:latin typeface="Times New Roman" pitchFamily="18" charset="0"/>
                <a:cs typeface="Times New Roman" pitchFamily="18" charset="0"/>
              </a:rPr>
              <a:t>prototype of electrostatic separator for </a:t>
            </a:r>
            <a:r>
              <a:rPr lang="en-US" altLang="zh-CN" sz="4000" b="1" dirty="0">
                <a:solidFill>
                  <a:schemeClr val="tx2"/>
                </a:solidFill>
                <a:latin typeface="Times New Roman" pitchFamily="18" charset="0"/>
                <a:cs typeface="Times New Roman" pitchFamily="18" charset="0"/>
              </a:rPr>
              <a:t>CEPC </a:t>
            </a:r>
            <a:r>
              <a:rPr lang="en-US" altLang="zh-CN" sz="4000" b="1" dirty="0" smtClean="0">
                <a:solidFill>
                  <a:schemeClr val="tx2"/>
                </a:solidFill>
                <a:latin typeface="Times New Roman" pitchFamily="18" charset="0"/>
                <a:cs typeface="Times New Roman" pitchFamily="18" charset="0"/>
              </a:rPr>
              <a:t/>
            </a:r>
            <a:br>
              <a:rPr lang="en-US" altLang="zh-CN" sz="4000" b="1" dirty="0" smtClean="0">
                <a:solidFill>
                  <a:schemeClr val="tx2"/>
                </a:solidFill>
                <a:latin typeface="Times New Roman" pitchFamily="18" charset="0"/>
                <a:cs typeface="Times New Roman" pitchFamily="18" charset="0"/>
              </a:rPr>
            </a:br>
            <a:r>
              <a:rPr lang="en-US" altLang="zh-CN" sz="3600" b="1" dirty="0">
                <a:solidFill>
                  <a:schemeClr val="tx2"/>
                </a:solidFill>
                <a:latin typeface="Times New Roman" pitchFamily="18" charset="0"/>
                <a:cs typeface="Times New Roman" pitchFamily="18" charset="0"/>
              </a:rPr>
              <a:t/>
            </a:r>
            <a:br>
              <a:rPr lang="en-US" altLang="zh-CN" sz="3600" b="1" dirty="0">
                <a:solidFill>
                  <a:schemeClr val="tx2"/>
                </a:solidFill>
                <a:latin typeface="Times New Roman" pitchFamily="18" charset="0"/>
                <a:cs typeface="Times New Roman" pitchFamily="18" charset="0"/>
              </a:rPr>
            </a:br>
            <a:r>
              <a:rPr lang="en-US" altLang="zh-CN" sz="2800" b="1" dirty="0" smtClean="0">
                <a:latin typeface="Times New Roman" pitchFamily="18" charset="0"/>
                <a:cs typeface="Times New Roman" pitchFamily="18" charset="0"/>
              </a:rPr>
              <a:t>Bin Chen</a:t>
            </a:r>
            <a:r>
              <a:rPr lang="en-US" altLang="zh-CN" sz="2000" b="1" dirty="0" smtClean="0">
                <a:latin typeface="Times New Roman" pitchFamily="18" charset="0"/>
                <a:cs typeface="Times New Roman" pitchFamily="18" charset="0"/>
              </a:rPr>
              <a:t/>
            </a:r>
            <a:br>
              <a:rPr lang="en-US" altLang="zh-CN" sz="2000" b="1" dirty="0" smtClean="0">
                <a:latin typeface="Times New Roman" pitchFamily="18" charset="0"/>
                <a:cs typeface="Times New Roman" pitchFamily="18" charset="0"/>
              </a:rPr>
            </a:br>
            <a:r>
              <a:rPr lang="en-US" altLang="zh-CN" sz="2800" b="1" dirty="0" smtClean="0">
                <a:solidFill>
                  <a:srgbClr val="FF0000"/>
                </a:solidFill>
                <a:latin typeface="Times New Roman" panose="02020603050405020304" pitchFamily="18" charset="0"/>
                <a:cs typeface="Times New Roman" panose="02020603050405020304" pitchFamily="18" charset="0"/>
              </a:rPr>
              <a:t>CEPC MOST2 </a:t>
            </a:r>
            <a:r>
              <a:rPr lang="en-US" altLang="zh-CN" sz="2800" b="1" dirty="0">
                <a:solidFill>
                  <a:srgbClr val="FF0000"/>
                </a:solidFill>
                <a:latin typeface="Times New Roman" panose="02020603050405020304" pitchFamily="18" charset="0"/>
                <a:cs typeface="Times New Roman" panose="02020603050405020304" pitchFamily="18" charset="0"/>
              </a:rPr>
              <a:t>Project </a:t>
            </a:r>
            <a:r>
              <a:rPr lang="en-US" altLang="zh-CN" sz="2800" b="1" dirty="0" smtClean="0">
                <a:solidFill>
                  <a:srgbClr val="FF0000"/>
                </a:solidFill>
                <a:latin typeface="Times New Roman" panose="02020603050405020304" pitchFamily="18" charset="0"/>
                <a:cs typeface="Times New Roman" panose="02020603050405020304" pitchFamily="18" charset="0"/>
              </a:rPr>
              <a:t>2021 Annual Meeting</a:t>
            </a:r>
            <a:r>
              <a:rPr lang="en-US" altLang="zh-CN" sz="3200" b="1" dirty="0" smtClean="0">
                <a:solidFill>
                  <a:srgbClr val="FF0000"/>
                </a:solidFill>
                <a:latin typeface="Times New Roman" panose="02020603050405020304" pitchFamily="18" charset="0"/>
                <a:cs typeface="Times New Roman" panose="02020603050405020304" pitchFamily="18" charset="0"/>
              </a:rPr>
              <a:t/>
            </a:r>
            <a:br>
              <a:rPr lang="en-US" altLang="zh-CN" sz="3200" b="1" dirty="0" smtClean="0">
                <a:solidFill>
                  <a:srgbClr val="FF0000"/>
                </a:solidFill>
                <a:latin typeface="Times New Roman" panose="02020603050405020304" pitchFamily="18" charset="0"/>
                <a:cs typeface="Times New Roman" panose="02020603050405020304" pitchFamily="18" charset="0"/>
              </a:rPr>
            </a:br>
            <a:r>
              <a:rPr lang="en-US" altLang="zh-CN" sz="2400" b="1" dirty="0" smtClean="0">
                <a:solidFill>
                  <a:srgbClr val="FF0000"/>
                </a:solidFill>
                <a:latin typeface="Times New Roman" panose="02020603050405020304" pitchFamily="18" charset="0"/>
                <a:cs typeface="Times New Roman" panose="02020603050405020304" pitchFamily="18" charset="0"/>
              </a:rPr>
              <a:t> (Apr 22) 2021</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26439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High </a:t>
            </a:r>
            <a:r>
              <a:rPr lang="en-US" altLang="zh-CN" sz="2000" b="1" dirty="0">
                <a:latin typeface="Times New Roman" panose="02020603050405020304" pitchFamily="18" charset="0"/>
                <a:cs typeface="Times New Roman" panose="02020603050405020304" pitchFamily="18" charset="0"/>
              </a:rPr>
              <a:t>voltage feedthrough</a:t>
            </a:r>
          </a:p>
          <a:p>
            <a:pPr marL="0" lvl="1" indent="0" eaLnBrk="1" hangingPunct="1">
              <a:spcBef>
                <a:spcPts val="600"/>
              </a:spcBef>
              <a:spcAft>
                <a:spcPts val="0"/>
              </a:spcAft>
              <a:buClr>
                <a:srgbClr val="FF0000"/>
              </a:buClr>
              <a:buSzPct val="80000"/>
              <a:buNone/>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0" lvl="1" indent="0" eaLnBrk="1" hangingPunct="1">
              <a:spcBef>
                <a:spcPts val="600"/>
              </a:spcBef>
              <a:spcAft>
                <a:spcPts val="0"/>
              </a:spcAft>
              <a:buClr>
                <a:srgbClr val="FF0000"/>
              </a:buClr>
              <a:buSzPct val="80000"/>
              <a:buNone/>
              <a:defRPr/>
            </a:pPr>
            <a:endParaRPr lang="en-US" altLang="zh-CN" sz="2000" b="1" dirty="0" smtClean="0">
              <a:latin typeface="Times New Roman" panose="02020603050405020304" pitchFamily="18" charset="0"/>
              <a:cs typeface="Times New Roman" panose="02020603050405020304"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The maximum electric field </a:t>
            </a:r>
            <a:r>
              <a:rPr lang="en-US" altLang="zh-CN" sz="1800" dirty="0" smtClean="0">
                <a:latin typeface="Times New Roman" pitchFamily="18" charset="0"/>
                <a:cs typeface="Times New Roman" pitchFamily="18" charset="0"/>
              </a:rPr>
              <a:t>(@±</a:t>
            </a:r>
            <a:r>
              <a:rPr lang="en-US" altLang="zh-CN" sz="1800" dirty="0">
                <a:latin typeface="Times New Roman" pitchFamily="18" charset="0"/>
                <a:cs typeface="Times New Roman" pitchFamily="18" charset="0"/>
              </a:rPr>
              <a:t>135kV) appears on the </a:t>
            </a:r>
            <a:r>
              <a:rPr lang="en-US" altLang="zh-CN" sz="1800" dirty="0" smtClean="0">
                <a:latin typeface="Times New Roman" pitchFamily="18" charset="0"/>
                <a:cs typeface="Times New Roman" pitchFamily="18" charset="0"/>
              </a:rPr>
              <a:t>edge of the </a:t>
            </a:r>
            <a:r>
              <a:rPr lang="en-US" altLang="zh-CN" sz="1800" dirty="0">
                <a:latin typeface="Times New Roman" pitchFamily="18" charset="0"/>
                <a:cs typeface="Times New Roman" pitchFamily="18" charset="0"/>
              </a:rPr>
              <a:t>electrode, which is less than 80kV/cm</a:t>
            </a:r>
            <a:r>
              <a:rPr lang="en-US" altLang="zh-CN" sz="1800" dirty="0" smtClean="0">
                <a:latin typeface="Times New Roman" pitchFamily="18" charset="0"/>
                <a:cs typeface="Times New Roman" pitchFamily="18" charset="0"/>
              </a:rPr>
              <a:t>. The </a:t>
            </a:r>
            <a:r>
              <a:rPr lang="en-US" altLang="zh-CN" sz="1800" dirty="0">
                <a:latin typeface="Times New Roman" pitchFamily="18" charset="0"/>
                <a:cs typeface="Times New Roman" pitchFamily="18" charset="0"/>
              </a:rPr>
              <a:t>electric field at the triple point is less than 78kV/cm, which is safe in </a:t>
            </a:r>
            <a:r>
              <a:rPr lang="en-US" altLang="zh-CN" sz="1800" dirty="0" smtClean="0">
                <a:latin typeface="Times New Roman" pitchFamily="18" charset="0"/>
                <a:cs typeface="Times New Roman" pitchFamily="18" charset="0"/>
              </a:rPr>
              <a:t>vacuum. Ceramic </a:t>
            </a:r>
            <a:r>
              <a:rPr lang="en-US" altLang="zh-CN" sz="1800" dirty="0">
                <a:latin typeface="Times New Roman" pitchFamily="18" charset="0"/>
                <a:cs typeface="Times New Roman" pitchFamily="18" charset="0"/>
              </a:rPr>
              <a:t>surface </a:t>
            </a:r>
            <a:r>
              <a:rPr lang="en-US" altLang="zh-CN" sz="1800" dirty="0" err="1" smtClean="0">
                <a:latin typeface="Times New Roman" pitchFamily="18" charset="0"/>
                <a:cs typeface="Times New Roman" pitchFamily="18" charset="0"/>
              </a:rPr>
              <a:t>creepage</a:t>
            </a:r>
            <a:r>
              <a:rPr lang="en-US" altLang="zh-CN" sz="1800" dirty="0" smtClean="0">
                <a:latin typeface="Times New Roman" pitchFamily="18" charset="0"/>
                <a:cs typeface="Times New Roman" pitchFamily="18" charset="0"/>
              </a:rPr>
              <a:t> </a:t>
            </a:r>
            <a:r>
              <a:rPr lang="en-US" altLang="zh-CN" sz="1800" dirty="0">
                <a:latin typeface="Times New Roman" pitchFamily="18" charset="0"/>
                <a:cs typeface="Times New Roman" pitchFamily="18" charset="0"/>
              </a:rPr>
              <a:t>distance is also in the safe range.</a:t>
            </a: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图片 2"/>
          <p:cNvPicPr>
            <a:picLocks noChangeAspect="1"/>
          </p:cNvPicPr>
          <p:nvPr/>
        </p:nvPicPr>
        <p:blipFill>
          <a:blip r:embed="rId2"/>
          <a:srcRect t="2899"/>
          <a:stretch>
            <a:fillRect/>
          </a:stretch>
        </p:blipFill>
        <p:spPr>
          <a:xfrm>
            <a:off x="1440000" y="1259998"/>
            <a:ext cx="6120000" cy="4062426"/>
          </a:xfrm>
          <a:prstGeom prst="rect">
            <a:avLst/>
          </a:prstGeom>
          <a:noFill/>
          <a:ln w="12700" cmpd="sng">
            <a:solidFill>
              <a:schemeClr val="accent1">
                <a:shade val="50000"/>
              </a:schemeClr>
            </a:solidFill>
            <a:prstDash val="solid"/>
          </a:ln>
        </p:spPr>
      </p:pic>
    </p:spTree>
    <p:extLst>
      <p:ext uri="{BB962C8B-B14F-4D97-AF65-F5344CB8AC3E}">
        <p14:creationId xmlns:p14="http://schemas.microsoft.com/office/powerpoint/2010/main" val="35928904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Manufacturing</a:t>
            </a:r>
            <a:r>
              <a:rPr lang="en-US" altLang="zh-CN" sz="2000" b="1" dirty="0">
                <a:latin typeface="Times New Roman" panose="02020603050405020304" pitchFamily="18" charset="0"/>
                <a:cs typeface="Times New Roman" panose="02020603050405020304" pitchFamily="18" charset="0"/>
              </a:rPr>
              <a:t> </a:t>
            </a:r>
            <a:r>
              <a:rPr lang="en-US" altLang="zh-CN" sz="2000" b="1" dirty="0" smtClean="0">
                <a:latin typeface="Times New Roman" panose="02020603050405020304" pitchFamily="18" charset="0"/>
                <a:cs typeface="Times New Roman" panose="02020603050405020304" pitchFamily="18" charset="0"/>
              </a:rPr>
              <a:t>process - UHV </a:t>
            </a:r>
            <a:r>
              <a:rPr lang="en-US" altLang="zh-CN" sz="2000" b="1" dirty="0">
                <a:latin typeface="Times New Roman" panose="02020603050405020304" pitchFamily="18" charset="0"/>
                <a:cs typeface="Times New Roman" panose="02020603050405020304" pitchFamily="18" charset="0"/>
              </a:rPr>
              <a:t>tank </a:t>
            </a: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0" lvl="1" indent="0" eaLnBrk="1" hangingPunct="1">
              <a:spcBef>
                <a:spcPts val="600"/>
              </a:spcBef>
              <a:spcAft>
                <a:spcPts val="0"/>
              </a:spcAft>
              <a:buClr>
                <a:srgbClr val="FF0000"/>
              </a:buClr>
              <a:buSzPct val="80000"/>
              <a:buNone/>
              <a:defRPr/>
            </a:pPr>
            <a:endParaRPr lang="en-US" altLang="zh-CN" sz="2000" b="1" dirty="0" smtClean="0">
              <a:latin typeface="Times New Roman" panose="02020603050405020304" pitchFamily="18" charset="0"/>
              <a:cs typeface="Times New Roman" panose="02020603050405020304"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vacuum chamber is polished and the leak detection is completed</a:t>
            </a:r>
          </a:p>
          <a:p>
            <a:pPr marL="361225" lvl="1" indent="0" eaLnBrk="1" hangingPunct="1">
              <a:spcBef>
                <a:spcPts val="600"/>
              </a:spcBef>
              <a:spcAft>
                <a:spcPts val="0"/>
              </a:spcAft>
              <a:buClr>
                <a:srgbClr val="FF0000"/>
              </a:buClr>
              <a:buSzPct val="80000"/>
              <a:buNone/>
              <a:defRPr/>
            </a:pPr>
            <a:endParaRPr lang="en-US" altLang="zh-CN" sz="1800" dirty="0" smtClean="0">
              <a:solidFill>
                <a:srgbClr val="FF0000"/>
              </a:solidFill>
              <a:latin typeface="Times New Roman" pitchFamily="18" charset="0"/>
              <a:cs typeface="Times New Roman" pitchFamily="18" charset="0"/>
            </a:endParaRP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图片 6" descr="C:\Users\12914\AppData\Local\Microsoft\Windows\INetCache\Content.Word\487e2fdb23acb90d74833426e96c35d.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79998" y="1259999"/>
            <a:ext cx="2972776" cy="3960000"/>
          </a:xfrm>
          <a:prstGeom prst="rect">
            <a:avLst/>
          </a:prstGeom>
          <a:noFill/>
          <a:ln>
            <a:noFill/>
          </a:ln>
        </p:spPr>
      </p:pic>
      <p:pic>
        <p:nvPicPr>
          <p:cNvPr id="9" name="图片 8" descr="C:\Users\12914\Desktop\2df16c0214fd40cb3ce2bf372dc439b.jpg"/>
          <p:cNvPicPr>
            <a:picLocks noChangeAspect="1"/>
          </p:cNvPicPr>
          <p:nvPr/>
        </p:nvPicPr>
        <p:blipFill rotWithShape="1">
          <a:blip r:embed="rId3" cstate="print">
            <a:extLst>
              <a:ext uri="{28A0092B-C50C-407E-A947-70E740481C1C}">
                <a14:useLocalDpi xmlns:a14="http://schemas.microsoft.com/office/drawing/2010/main" val="0"/>
              </a:ext>
            </a:extLst>
          </a:blip>
          <a:srcRect l="12929" t="19025" r="-1930"/>
          <a:stretch/>
        </p:blipFill>
        <p:spPr bwMode="auto">
          <a:xfrm>
            <a:off x="3240000" y="1260000"/>
            <a:ext cx="5806487" cy="3960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35113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Manufacturing</a:t>
            </a:r>
            <a:r>
              <a:rPr lang="en-US" altLang="zh-CN" sz="2000" b="1" dirty="0">
                <a:latin typeface="Times New Roman" panose="02020603050405020304" pitchFamily="18" charset="0"/>
                <a:cs typeface="Times New Roman" panose="02020603050405020304" pitchFamily="18" charset="0"/>
              </a:rPr>
              <a:t> </a:t>
            </a:r>
            <a:r>
              <a:rPr lang="en-US" altLang="zh-CN" sz="2000" b="1" dirty="0" smtClean="0">
                <a:latin typeface="Times New Roman" panose="02020603050405020304" pitchFamily="18" charset="0"/>
                <a:cs typeface="Times New Roman" panose="02020603050405020304" pitchFamily="18" charset="0"/>
              </a:rPr>
              <a:t>process – Electrode</a:t>
            </a: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0" lvl="1" indent="0" eaLnBrk="1" hangingPunct="1">
              <a:spcBef>
                <a:spcPts val="600"/>
              </a:spcBef>
              <a:spcAft>
                <a:spcPts val="0"/>
              </a:spcAft>
              <a:buClr>
                <a:srgbClr val="FF0000"/>
              </a:buClr>
              <a:buSzPct val="80000"/>
              <a:buNone/>
              <a:defRPr/>
            </a:pPr>
            <a:endParaRPr lang="en-US" altLang="zh-CN" sz="2000" b="1" dirty="0" smtClean="0">
              <a:latin typeface="Times New Roman" panose="02020603050405020304" pitchFamily="18" charset="0"/>
              <a:cs typeface="Times New Roman" panose="02020603050405020304" pitchFamily="18" charset="0"/>
            </a:endParaRPr>
          </a:p>
          <a:p>
            <a:pPr marL="361225" lvl="1" indent="0" eaLnBrk="1" hangingPunct="1">
              <a:spcBef>
                <a:spcPts val="600"/>
              </a:spcBef>
              <a:spcAft>
                <a:spcPts val="0"/>
              </a:spcAft>
              <a:buClr>
                <a:srgbClr val="FF0000"/>
              </a:buClr>
              <a:buSzPct val="80000"/>
              <a:buNone/>
              <a:defRPr/>
            </a:pPr>
            <a:endParaRPr lang="en-US" altLang="zh-CN" sz="1800" dirty="0" smtClean="0">
              <a:solidFill>
                <a:srgbClr val="FF0000"/>
              </a:solidFill>
              <a:latin typeface="Times New Roman" pitchFamily="18" charset="0"/>
              <a:cs typeface="Times New Roman" pitchFamily="18" charset="0"/>
            </a:endParaRP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2" descr="0a36b273be39212813cff8425cf47ec"/>
          <p:cNvPicPr>
            <a:picLocks noChangeAspect="1" noChangeArrowheads="1"/>
          </p:cNvPicPr>
          <p:nvPr/>
        </p:nvPicPr>
        <p:blipFill>
          <a:blip r:embed="rId2" cstate="print">
            <a:extLst>
              <a:ext uri="{28A0092B-C50C-407E-A947-70E740481C1C}">
                <a14:useLocalDpi xmlns:a14="http://schemas.microsoft.com/office/drawing/2010/main" val="0"/>
              </a:ext>
            </a:extLst>
          </a:blip>
          <a:srcRect l="32788" r="24333" b="8832"/>
          <a:stretch>
            <a:fillRect/>
          </a:stretch>
        </p:blipFill>
        <p:spPr bwMode="auto">
          <a:xfrm rot="16200000">
            <a:off x="1980000" y="-360000"/>
            <a:ext cx="1799328" cy="50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ecbc33ceb6c72133370a918328af50f"/>
          <p:cNvPicPr>
            <a:picLocks noChangeAspect="1" noChangeArrowheads="1"/>
          </p:cNvPicPr>
          <p:nvPr/>
        </p:nvPicPr>
        <p:blipFill>
          <a:blip r:embed="rId3">
            <a:extLst>
              <a:ext uri="{28A0092B-C50C-407E-A947-70E740481C1C}">
                <a14:useLocalDpi xmlns:a14="http://schemas.microsoft.com/office/drawing/2010/main" val="0"/>
              </a:ext>
            </a:extLst>
          </a:blip>
          <a:srcRect l="13080" r="11707" b="10989"/>
          <a:stretch>
            <a:fillRect/>
          </a:stretch>
        </p:blipFill>
        <p:spPr bwMode="auto">
          <a:xfrm rot="-5400000">
            <a:off x="1440000" y="2700000"/>
            <a:ext cx="2880000" cy="45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descr="C:\Users\12914\AppData\Local\Microsoft\Windows\INetCache\Content.Word\微信图片_202008120854527.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760000" y="3960000"/>
            <a:ext cx="3240000" cy="2483367"/>
          </a:xfrm>
          <a:prstGeom prst="rect">
            <a:avLst/>
          </a:prstGeom>
          <a:noFill/>
          <a:ln>
            <a:noFill/>
          </a:ln>
        </p:spPr>
      </p:pic>
      <p:pic>
        <p:nvPicPr>
          <p:cNvPr id="13" name="图片 12" descr="C:\Users\12914\Desktop\5b3fdc3445eea0fc57d5122ea0f2753.jpg"/>
          <p:cNvPicPr>
            <a:picLocks noChangeAspect="1"/>
          </p:cNvPicPr>
          <p:nvPr/>
        </p:nvPicPr>
        <p:blipFill rotWithShape="1">
          <a:blip r:embed="rId5" cstate="print">
            <a:extLst>
              <a:ext uri="{28A0092B-C50C-407E-A947-70E740481C1C}">
                <a14:useLocalDpi xmlns:a14="http://schemas.microsoft.com/office/drawing/2010/main" val="0"/>
              </a:ext>
            </a:extLst>
          </a:blip>
          <a:srcRect t="8494"/>
          <a:stretch/>
        </p:blipFill>
        <p:spPr bwMode="auto">
          <a:xfrm>
            <a:off x="5760000" y="900000"/>
            <a:ext cx="3240000" cy="2542674"/>
          </a:xfrm>
          <a:prstGeom prst="rect">
            <a:avLst/>
          </a:prstGeom>
          <a:noFill/>
          <a:ln>
            <a:noFill/>
          </a:ln>
          <a:extLst>
            <a:ext uri="{53640926-AAD7-44D8-BBD7-CCE9431645EC}">
              <a14:shadowObscured xmlns:a14="http://schemas.microsoft.com/office/drawing/2010/main"/>
            </a:ext>
          </a:extLst>
        </p:spPr>
      </p:pic>
      <p:sp>
        <p:nvSpPr>
          <p:cNvPr id="12" name="矩形 11"/>
          <p:cNvSpPr/>
          <p:nvPr/>
        </p:nvSpPr>
        <p:spPr>
          <a:xfrm>
            <a:off x="2160000" y="3060000"/>
            <a:ext cx="1080000" cy="360000"/>
          </a:xfrm>
          <a:prstGeom prst="rect">
            <a:avLst/>
          </a:prstGeom>
        </p:spPr>
        <p:txBody>
          <a:bodyPr wrap="none">
            <a:spAutoFit/>
          </a:bodyPr>
          <a:lstStyle/>
          <a:p>
            <a:pPr marL="0" lvl="1" indent="0" eaLnBrk="1" hangingPunct="1">
              <a:spcBef>
                <a:spcPts val="600"/>
              </a:spcBef>
              <a:spcAft>
                <a:spcPts val="0"/>
              </a:spcAft>
              <a:buClr>
                <a:srgbClr val="FF0000"/>
              </a:buClr>
              <a:buSzPct val="80000"/>
              <a:buNone/>
              <a:defRPr/>
            </a:pPr>
            <a:r>
              <a:rPr lang="en-US" altLang="zh-CN" sz="1400" dirty="0">
                <a:latin typeface="Times New Roman" panose="02020603050405020304" pitchFamily="18" charset="0"/>
                <a:cs typeface="Times New Roman" panose="02020603050405020304" pitchFamily="18" charset="0"/>
              </a:rPr>
              <a:t>Titanium rod</a:t>
            </a:r>
            <a:endParaRPr lang="en-US" altLang="zh-CN" sz="1400" b="1" dirty="0">
              <a:latin typeface="Times New Roman" panose="02020603050405020304" pitchFamily="18" charset="0"/>
              <a:cs typeface="Times New Roman" panose="02020603050405020304" pitchFamily="18" charset="0"/>
            </a:endParaRPr>
          </a:p>
        </p:txBody>
      </p:sp>
      <p:sp>
        <p:nvSpPr>
          <p:cNvPr id="14" name="矩形 13"/>
          <p:cNvSpPr/>
          <p:nvPr/>
        </p:nvSpPr>
        <p:spPr>
          <a:xfrm>
            <a:off x="1800000" y="6479999"/>
            <a:ext cx="1800000" cy="360000"/>
          </a:xfrm>
          <a:prstGeom prst="rect">
            <a:avLst/>
          </a:prstGeom>
        </p:spPr>
        <p:txBody>
          <a:bodyPr>
            <a:spAutoFit/>
          </a:bodyPr>
          <a:lstStyle/>
          <a:p>
            <a:r>
              <a:rPr lang="en-US" altLang="zh-CN" sz="1400" dirty="0">
                <a:solidFill>
                  <a:srgbClr val="333333"/>
                </a:solidFill>
                <a:latin typeface="Times New Roman" panose="02020603050405020304" pitchFamily="18" charset="0"/>
                <a:cs typeface="Times New Roman" panose="02020603050405020304" pitchFamily="18" charset="0"/>
              </a:rPr>
              <a:t>main electrode plate</a:t>
            </a:r>
            <a:endParaRPr lang="zh-CN" altLang="en-US" sz="1400" dirty="0">
              <a:solidFill>
                <a:srgbClr val="333333"/>
              </a:solidFill>
              <a:latin typeface="Times New Roman" panose="02020603050405020304" pitchFamily="18" charset="0"/>
              <a:cs typeface="Times New Roman" panose="02020603050405020304" pitchFamily="18" charset="0"/>
            </a:endParaRPr>
          </a:p>
        </p:txBody>
      </p:sp>
      <p:sp>
        <p:nvSpPr>
          <p:cNvPr id="15" name="矩形 14"/>
          <p:cNvSpPr/>
          <p:nvPr/>
        </p:nvSpPr>
        <p:spPr>
          <a:xfrm>
            <a:off x="6480000" y="3420000"/>
            <a:ext cx="1441420" cy="288000"/>
          </a:xfrm>
          <a:prstGeom prst="rect">
            <a:avLst/>
          </a:prstGeom>
        </p:spPr>
        <p:txBody>
          <a:bodyPr wrap="none">
            <a:spAutoFit/>
          </a:bodyPr>
          <a:lstStyle/>
          <a:p>
            <a:r>
              <a:rPr lang="en-US" altLang="zh-CN" sz="1400" dirty="0" smtClean="0">
                <a:latin typeface="Times New Roman" panose="02020603050405020304" pitchFamily="18" charset="0"/>
                <a:cs typeface="Times New Roman" panose="02020603050405020304" pitchFamily="18" charset="0"/>
              </a:rPr>
              <a:t>Ends of </a:t>
            </a:r>
            <a:r>
              <a:rPr lang="en-US" altLang="zh-CN" sz="1400" dirty="0">
                <a:solidFill>
                  <a:srgbClr val="333333"/>
                </a:solidFill>
                <a:latin typeface="Times New Roman" panose="02020603050405020304" pitchFamily="18" charset="0"/>
                <a:cs typeface="Times New Roman" panose="02020603050405020304" pitchFamily="18" charset="0"/>
              </a:rPr>
              <a:t>electrode</a:t>
            </a:r>
            <a:endParaRPr lang="zh-CN" altLang="en-US" sz="1400" dirty="0">
              <a:latin typeface="Times New Roman" panose="02020603050405020304" pitchFamily="18" charset="0"/>
              <a:cs typeface="Times New Roman" panose="02020603050405020304" pitchFamily="18" charset="0"/>
            </a:endParaRPr>
          </a:p>
        </p:txBody>
      </p:sp>
      <p:sp>
        <p:nvSpPr>
          <p:cNvPr id="16" name="矩形 15"/>
          <p:cNvSpPr/>
          <p:nvPr/>
        </p:nvSpPr>
        <p:spPr>
          <a:xfrm>
            <a:off x="6120000" y="6480000"/>
            <a:ext cx="2160000" cy="360000"/>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Titanium </a:t>
            </a:r>
            <a:r>
              <a:rPr lang="en-US" altLang="zh-CN" sz="1400" dirty="0" smtClean="0">
                <a:latin typeface="Times New Roman" panose="02020603050405020304" pitchFamily="18" charset="0"/>
                <a:cs typeface="Times New Roman" panose="02020603050405020304" pitchFamily="18" charset="0"/>
              </a:rPr>
              <a:t>mounting </a:t>
            </a:r>
            <a:r>
              <a:rPr lang="en-US" altLang="zh-CN" sz="1400" dirty="0">
                <a:latin typeface="Times New Roman" panose="02020603050405020304" pitchFamily="18" charset="0"/>
                <a:cs typeface="Times New Roman" panose="02020603050405020304" pitchFamily="18" charset="0"/>
              </a:rPr>
              <a:t>flange</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42106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Manufacturing</a:t>
            </a:r>
            <a:r>
              <a:rPr lang="en-US" altLang="zh-CN" sz="2000" b="1" dirty="0">
                <a:latin typeface="Times New Roman" panose="02020603050405020304" pitchFamily="18" charset="0"/>
                <a:cs typeface="Times New Roman" panose="02020603050405020304" pitchFamily="18" charset="0"/>
              </a:rPr>
              <a:t> </a:t>
            </a:r>
            <a:r>
              <a:rPr lang="en-US" altLang="zh-CN" sz="2000" b="1" dirty="0" smtClean="0">
                <a:latin typeface="Times New Roman" panose="02020603050405020304" pitchFamily="18" charset="0"/>
                <a:cs typeface="Times New Roman" panose="02020603050405020304" pitchFamily="18" charset="0"/>
              </a:rPr>
              <a:t>process – Electrode</a:t>
            </a: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61225" lvl="1" indent="0" eaLnBrk="1" hangingPunct="1">
              <a:spcBef>
                <a:spcPts val="600"/>
              </a:spcBef>
              <a:spcAft>
                <a:spcPts val="0"/>
              </a:spcAft>
              <a:buClr>
                <a:srgbClr val="FF0000"/>
              </a:buClr>
              <a:buSzPct val="80000"/>
              <a:buNone/>
              <a:defRPr/>
            </a:pPr>
            <a:endParaRPr lang="en-US" altLang="zh-CN" sz="1800" dirty="0" smtClean="0">
              <a:solidFill>
                <a:srgbClr val="FF0000"/>
              </a:solidFill>
              <a:latin typeface="Times New Roman" pitchFamily="18" charset="0"/>
              <a:cs typeface="Times New Roman" pitchFamily="18" charset="0"/>
            </a:endParaRP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00" y="1260000"/>
            <a:ext cx="3600000" cy="4800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00" y="1260000"/>
            <a:ext cx="3600000" cy="4800000"/>
          </a:xfrm>
          <a:prstGeom prst="rect">
            <a:avLst/>
          </a:prstGeom>
        </p:spPr>
      </p:pic>
      <p:sp>
        <p:nvSpPr>
          <p:cNvPr id="4" name="矩形 3"/>
          <p:cNvSpPr/>
          <p:nvPr/>
        </p:nvSpPr>
        <p:spPr>
          <a:xfrm>
            <a:off x="5760000" y="6119999"/>
            <a:ext cx="1440000" cy="360000"/>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Electrode probe</a:t>
            </a:r>
            <a:endParaRPr lang="zh-CN" altLang="en-US" sz="1400" dirty="0">
              <a:latin typeface="Times New Roman" panose="02020603050405020304" pitchFamily="18" charset="0"/>
              <a:cs typeface="Times New Roman" panose="02020603050405020304" pitchFamily="18" charset="0"/>
            </a:endParaRPr>
          </a:p>
        </p:txBody>
      </p:sp>
      <p:sp>
        <p:nvSpPr>
          <p:cNvPr id="6" name="矩形 5"/>
          <p:cNvSpPr/>
          <p:nvPr/>
        </p:nvSpPr>
        <p:spPr>
          <a:xfrm>
            <a:off x="720000" y="6120000"/>
            <a:ext cx="3960000" cy="288000"/>
          </a:xfrm>
          <a:prstGeom prst="rect">
            <a:avLst/>
          </a:prstGeom>
        </p:spPr>
        <p:txBody>
          <a:bodyPr wrap="none">
            <a:spAutoFit/>
          </a:bodyPr>
          <a:lstStyle/>
          <a:p>
            <a:pPr marL="0" lvl="1" indent="0" eaLnBrk="1" hangingPunct="1">
              <a:spcBef>
                <a:spcPts val="600"/>
              </a:spcBef>
              <a:spcAft>
                <a:spcPts val="0"/>
              </a:spcAft>
              <a:buClr>
                <a:srgbClr val="FF0000"/>
              </a:buClr>
              <a:buSzPct val="80000"/>
              <a:buNone/>
              <a:defRPr/>
            </a:pPr>
            <a:r>
              <a:rPr lang="en-US" altLang="zh-CN" sz="1400" dirty="0">
                <a:latin typeface="Times New Roman" panose="02020603050405020304" pitchFamily="18" charset="0"/>
              </a:rPr>
              <a:t>Electrode probe outside insulated sleeve (Teflon)</a:t>
            </a:r>
          </a:p>
        </p:txBody>
      </p:sp>
    </p:spTree>
    <p:extLst>
      <p:ext uri="{BB962C8B-B14F-4D97-AF65-F5344CB8AC3E}">
        <p14:creationId xmlns:p14="http://schemas.microsoft.com/office/powerpoint/2010/main" val="17036483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The </a:t>
            </a:r>
            <a:r>
              <a:rPr lang="en-US" altLang="zh-CN" sz="2000" b="1" dirty="0">
                <a:latin typeface="Times New Roman" panose="02020603050405020304" pitchFamily="18" charset="0"/>
                <a:cs typeface="Times New Roman" panose="02020603050405020304" pitchFamily="18" charset="0"/>
              </a:rPr>
              <a:t>welding </a:t>
            </a:r>
            <a:r>
              <a:rPr lang="en-US" altLang="zh-CN" sz="2000" b="1" dirty="0" smtClean="0">
                <a:latin typeface="Times New Roman" panose="02020603050405020304" pitchFamily="18" charset="0"/>
                <a:cs typeface="Times New Roman" panose="02020603050405020304" pitchFamily="18" charset="0"/>
              </a:rPr>
              <a:t>procedure </a:t>
            </a:r>
            <a:r>
              <a:rPr lang="en-US" altLang="zh-CN" sz="2000" b="1" dirty="0">
                <a:latin typeface="Times New Roman" panose="02020603050405020304" pitchFamily="18" charset="0"/>
                <a:cs typeface="Times New Roman" panose="02020603050405020304" pitchFamily="18" charset="0"/>
              </a:rPr>
              <a:t>– Electrode </a:t>
            </a: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61225" lvl="1" indent="0" eaLnBrk="1" hangingPunct="1">
              <a:spcBef>
                <a:spcPts val="600"/>
              </a:spcBef>
              <a:spcAft>
                <a:spcPts val="0"/>
              </a:spcAft>
              <a:buClr>
                <a:srgbClr val="FF0000"/>
              </a:buClr>
              <a:buSzPct val="80000"/>
              <a:buNone/>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Welding </a:t>
            </a:r>
            <a:r>
              <a:rPr lang="en-US" altLang="zh-CN" sz="1800" dirty="0">
                <a:latin typeface="Times New Roman" pitchFamily="18" charset="0"/>
                <a:cs typeface="Times New Roman" pitchFamily="18" charset="0"/>
              </a:rPr>
              <a:t>the </a:t>
            </a:r>
            <a:r>
              <a:rPr lang="en-US" altLang="zh-CN" sz="1800" dirty="0" smtClean="0">
                <a:latin typeface="Times New Roman" panose="02020603050405020304" pitchFamily="18" charset="0"/>
                <a:cs typeface="Times New Roman" panose="02020603050405020304" pitchFamily="18" charset="0"/>
              </a:rPr>
              <a:t>electrode probe with </a:t>
            </a:r>
            <a:r>
              <a:rPr lang="en-US" altLang="zh-CN" sz="1800" dirty="0">
                <a:latin typeface="Times New Roman" pitchFamily="18" charset="0"/>
                <a:cs typeface="Times New Roman" pitchFamily="18" charset="0"/>
              </a:rPr>
              <a:t>the installation flange, and check for leakage after welding</a:t>
            </a:r>
            <a:r>
              <a:rPr lang="en-US" altLang="zh-CN" sz="1800" dirty="0" smtClean="0">
                <a:latin typeface="Times New Roman" pitchFamily="18" charset="0"/>
                <a:cs typeface="Times New Roman" pitchFamily="18" charset="0"/>
              </a:rPr>
              <a:t>.</a:t>
            </a: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The installation flange </a:t>
            </a:r>
            <a:r>
              <a:rPr lang="en-US" altLang="zh-CN" sz="1800" dirty="0" smtClean="0">
                <a:latin typeface="Times New Roman" pitchFamily="18" charset="0"/>
                <a:cs typeface="Times New Roman" pitchFamily="18" charset="0"/>
              </a:rPr>
              <a:t>with probe is </a:t>
            </a:r>
            <a:r>
              <a:rPr lang="en-US" altLang="zh-CN" sz="1800" dirty="0">
                <a:latin typeface="Times New Roman" pitchFamily="18" charset="0"/>
                <a:cs typeface="Times New Roman" pitchFamily="18" charset="0"/>
              </a:rPr>
              <a:t>welded to the cover </a:t>
            </a:r>
            <a:r>
              <a:rPr lang="en-US" altLang="zh-CN" sz="1800" dirty="0" smtClean="0">
                <a:latin typeface="Times New Roman" pitchFamily="18" charset="0"/>
                <a:cs typeface="Times New Roman" pitchFamily="18" charset="0"/>
              </a:rPr>
              <a:t>of the electrode plate.</a:t>
            </a: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stretch>
            <a:fillRect/>
          </a:stretch>
        </p:blipFill>
        <p:spPr>
          <a:xfrm>
            <a:off x="2160000" y="1260000"/>
            <a:ext cx="4275000" cy="1800000"/>
          </a:xfrm>
          <a:prstGeom prst="rect">
            <a:avLst/>
          </a:prstGeom>
        </p:spPr>
      </p:pic>
      <p:pic>
        <p:nvPicPr>
          <p:cNvPr id="11" name="图片 10"/>
          <p:cNvPicPr/>
          <p:nvPr/>
        </p:nvPicPr>
        <p:blipFill>
          <a:blip r:embed="rId3"/>
          <a:stretch>
            <a:fillRect/>
          </a:stretch>
        </p:blipFill>
        <p:spPr>
          <a:xfrm>
            <a:off x="2160000" y="3780000"/>
            <a:ext cx="4350216" cy="2254989"/>
          </a:xfrm>
          <a:prstGeom prst="rect">
            <a:avLst/>
          </a:prstGeom>
        </p:spPr>
      </p:pic>
    </p:spTree>
    <p:extLst>
      <p:ext uri="{BB962C8B-B14F-4D97-AF65-F5344CB8AC3E}">
        <p14:creationId xmlns:p14="http://schemas.microsoft.com/office/powerpoint/2010/main" val="31614889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The </a:t>
            </a:r>
            <a:r>
              <a:rPr lang="en-US" altLang="zh-CN" sz="2000" b="1" dirty="0">
                <a:latin typeface="Times New Roman" panose="02020603050405020304" pitchFamily="18" charset="0"/>
                <a:cs typeface="Times New Roman" panose="02020603050405020304" pitchFamily="18" charset="0"/>
              </a:rPr>
              <a:t>welding </a:t>
            </a:r>
            <a:r>
              <a:rPr lang="en-US" altLang="zh-CN" sz="2000" b="1" dirty="0" smtClean="0">
                <a:latin typeface="Times New Roman" panose="02020603050405020304" pitchFamily="18" charset="0"/>
                <a:cs typeface="Times New Roman" panose="02020603050405020304" pitchFamily="18" charset="0"/>
              </a:rPr>
              <a:t>procedure </a:t>
            </a:r>
            <a:r>
              <a:rPr lang="en-US" altLang="zh-CN" sz="2000" b="1" dirty="0">
                <a:latin typeface="Times New Roman" panose="02020603050405020304" pitchFamily="18" charset="0"/>
                <a:cs typeface="Times New Roman" panose="02020603050405020304" pitchFamily="18" charset="0"/>
              </a:rPr>
              <a:t>– Electrode </a:t>
            </a: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61225" lvl="1" indent="0" eaLnBrk="1" hangingPunct="1">
              <a:spcBef>
                <a:spcPts val="600"/>
              </a:spcBef>
              <a:spcAft>
                <a:spcPts val="0"/>
              </a:spcAft>
              <a:buClr>
                <a:srgbClr val="FF0000"/>
              </a:buClr>
              <a:buSzPct val="80000"/>
              <a:buNone/>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The installation flange </a:t>
            </a:r>
            <a:r>
              <a:rPr lang="en-US" altLang="zh-CN" sz="1800" dirty="0" smtClean="0">
                <a:latin typeface="Times New Roman" pitchFamily="18" charset="0"/>
                <a:cs typeface="Times New Roman" pitchFamily="18" charset="0"/>
              </a:rPr>
              <a:t>of supports is </a:t>
            </a:r>
            <a:r>
              <a:rPr lang="en-US" altLang="zh-CN" sz="1800" dirty="0">
                <a:latin typeface="Times New Roman" pitchFamily="18" charset="0"/>
                <a:cs typeface="Times New Roman" pitchFamily="18" charset="0"/>
              </a:rPr>
              <a:t>welded to the cover of the electrode plate.</a:t>
            </a:r>
            <a:endParaRPr lang="zh-CN" altLang="en-US"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main electrode </a:t>
            </a:r>
            <a:r>
              <a:rPr lang="en-US" altLang="zh-CN" sz="1800" dirty="0" smtClean="0">
                <a:latin typeface="Times New Roman" pitchFamily="18" charset="0"/>
                <a:cs typeface="Times New Roman" pitchFamily="18" charset="0"/>
              </a:rPr>
              <a:t>plate </a:t>
            </a:r>
            <a:r>
              <a:rPr lang="en-US" altLang="zh-CN" sz="1800" dirty="0">
                <a:latin typeface="Times New Roman" pitchFamily="18" charset="0"/>
                <a:cs typeface="Times New Roman" pitchFamily="18" charset="0"/>
              </a:rPr>
              <a:t>and </a:t>
            </a: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cover </a:t>
            </a:r>
            <a:r>
              <a:rPr lang="en-US" altLang="zh-CN" sz="1800" dirty="0" smtClean="0">
                <a:latin typeface="Times New Roman" pitchFamily="18" charset="0"/>
                <a:cs typeface="Times New Roman" pitchFamily="18" charset="0"/>
              </a:rPr>
              <a:t>are welded together, </a:t>
            </a:r>
            <a:r>
              <a:rPr lang="en-US" altLang="zh-CN" sz="1800" dirty="0">
                <a:latin typeface="Times New Roman" pitchFamily="18" charset="0"/>
                <a:cs typeface="Times New Roman" pitchFamily="18" charset="0"/>
              </a:rPr>
              <a:t>leakage </a:t>
            </a:r>
            <a:r>
              <a:rPr lang="en-US" altLang="zh-CN" sz="1800" dirty="0" smtClean="0">
                <a:latin typeface="Times New Roman" pitchFamily="18" charset="0"/>
                <a:cs typeface="Times New Roman" pitchFamily="18" charset="0"/>
              </a:rPr>
              <a:t>detection.</a:t>
            </a: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图片 7"/>
          <p:cNvPicPr/>
          <p:nvPr/>
        </p:nvPicPr>
        <p:blipFill rotWithShape="1">
          <a:blip r:embed="rId2"/>
          <a:srcRect l="7577" r="13635"/>
          <a:stretch/>
        </p:blipFill>
        <p:spPr>
          <a:xfrm>
            <a:off x="2520000" y="1080000"/>
            <a:ext cx="3744416" cy="2160240"/>
          </a:xfrm>
          <a:prstGeom prst="rect">
            <a:avLst/>
          </a:prstGeom>
        </p:spPr>
      </p:pic>
      <p:pic>
        <p:nvPicPr>
          <p:cNvPr id="9" name="图片 8" descr="C:\Users\12914\Desktop\静电分离器总2.jpg"/>
          <p:cNvPicPr>
            <a:picLocks noChangeAspect="1"/>
          </p:cNvPicPr>
          <p:nvPr/>
        </p:nvPicPr>
        <p:blipFill rotWithShape="1">
          <a:blip r:embed="rId3" cstate="print">
            <a:extLst>
              <a:ext uri="{28A0092B-C50C-407E-A947-70E740481C1C}">
                <a14:useLocalDpi xmlns:a14="http://schemas.microsoft.com/office/drawing/2010/main" val="0"/>
              </a:ext>
            </a:extLst>
          </a:blip>
          <a:srcRect t="9218" b="15109"/>
          <a:stretch/>
        </p:blipFill>
        <p:spPr bwMode="auto">
          <a:xfrm>
            <a:off x="1440000" y="3780000"/>
            <a:ext cx="6184440" cy="2520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57226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The </a:t>
            </a:r>
            <a:r>
              <a:rPr lang="en-US" altLang="zh-CN" sz="2000" b="1" dirty="0">
                <a:latin typeface="Times New Roman" panose="02020603050405020304" pitchFamily="18" charset="0"/>
                <a:cs typeface="Times New Roman" panose="02020603050405020304" pitchFamily="18" charset="0"/>
              </a:rPr>
              <a:t>welding </a:t>
            </a:r>
            <a:r>
              <a:rPr lang="en-US" altLang="zh-CN" sz="2000" b="1" dirty="0" smtClean="0">
                <a:latin typeface="Times New Roman" panose="02020603050405020304" pitchFamily="18" charset="0"/>
                <a:cs typeface="Times New Roman" panose="02020603050405020304" pitchFamily="18" charset="0"/>
              </a:rPr>
              <a:t>procedure </a:t>
            </a:r>
            <a:r>
              <a:rPr lang="en-US" altLang="zh-CN" sz="2000" b="1" dirty="0">
                <a:latin typeface="Times New Roman" panose="02020603050405020304" pitchFamily="18" charset="0"/>
                <a:cs typeface="Times New Roman" panose="02020603050405020304" pitchFamily="18" charset="0"/>
              </a:rPr>
              <a:t>– Electrode </a:t>
            </a: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61225" lvl="1" indent="0" eaLnBrk="1" hangingPunct="1">
              <a:spcBef>
                <a:spcPts val="600"/>
              </a:spcBef>
              <a:spcAft>
                <a:spcPts val="0"/>
              </a:spcAft>
              <a:buClr>
                <a:srgbClr val="FF0000"/>
              </a:buClr>
              <a:buSzPct val="80000"/>
              <a:buNone/>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The </a:t>
            </a:r>
            <a:r>
              <a:rPr lang="en-US" altLang="zh-CN" sz="1800" dirty="0" smtClean="0">
                <a:latin typeface="Times New Roman" pitchFamily="18" charset="0"/>
                <a:cs typeface="Times New Roman" pitchFamily="18" charset="0"/>
              </a:rPr>
              <a:t>main </a:t>
            </a:r>
            <a:r>
              <a:rPr lang="en-US" altLang="zh-CN" sz="1800" dirty="0">
                <a:latin typeface="Times New Roman" pitchFamily="18" charset="0"/>
                <a:cs typeface="Times New Roman" pitchFamily="18" charset="0"/>
              </a:rPr>
              <a:t>electrode plate was welded with the titanium </a:t>
            </a:r>
            <a:r>
              <a:rPr lang="en-US" altLang="zh-CN" sz="1800" dirty="0" smtClean="0">
                <a:latin typeface="Times New Roman" pitchFamily="18" charset="0"/>
                <a:cs typeface="Times New Roman" pitchFamily="18" charset="0"/>
              </a:rPr>
              <a:t>rod.</a:t>
            </a:r>
            <a:endParaRPr lang="zh-CN" altLang="en-US"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The </a:t>
            </a:r>
            <a:r>
              <a:rPr lang="en-US" altLang="zh-CN" sz="1800" dirty="0" smtClean="0">
                <a:latin typeface="Times New Roman" pitchFamily="18" charset="0"/>
                <a:cs typeface="Times New Roman" pitchFamily="18" charset="0"/>
              </a:rPr>
              <a:t>curved </a:t>
            </a:r>
            <a:r>
              <a:rPr lang="en-US" altLang="zh-CN" sz="1800" dirty="0">
                <a:latin typeface="Times New Roman" pitchFamily="18" charset="0"/>
                <a:cs typeface="Times New Roman" pitchFamily="18" charset="0"/>
              </a:rPr>
              <a:t>plate at both </a:t>
            </a:r>
            <a:r>
              <a:rPr lang="en-US" altLang="zh-CN" sz="1800" dirty="0" smtClean="0">
                <a:latin typeface="Times New Roman" pitchFamily="18" charset="0"/>
                <a:cs typeface="Times New Roman" pitchFamily="18" charset="0"/>
              </a:rPr>
              <a:t>ends of the electrode </a:t>
            </a:r>
            <a:r>
              <a:rPr lang="en-US" altLang="zh-CN" sz="1800" dirty="0">
                <a:latin typeface="Times New Roman" pitchFamily="18" charset="0"/>
                <a:cs typeface="Times New Roman" pitchFamily="18" charset="0"/>
              </a:rPr>
              <a:t>is welded to the titanium rod, and the angle of the curved surface is corrected after </a:t>
            </a:r>
            <a:r>
              <a:rPr lang="en-US" altLang="zh-CN" sz="1800" dirty="0" smtClean="0">
                <a:latin typeface="Times New Roman" pitchFamily="18" charset="0"/>
                <a:cs typeface="Times New Roman" pitchFamily="18" charset="0"/>
              </a:rPr>
              <a:t>welding.</a:t>
            </a: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图片 6" descr="C:\Users\12914\Desktop\3.jpg"/>
          <p:cNvPicPr/>
          <p:nvPr/>
        </p:nvPicPr>
        <p:blipFill rotWithShape="1">
          <a:blip r:embed="rId2" cstate="print">
            <a:extLst>
              <a:ext uri="{28A0092B-C50C-407E-A947-70E740481C1C}">
                <a14:useLocalDpi xmlns:a14="http://schemas.microsoft.com/office/drawing/2010/main" val="0"/>
              </a:ext>
            </a:extLst>
          </a:blip>
          <a:srcRect l="11579" t="29350" r="5263" b="30055"/>
          <a:stretch/>
        </p:blipFill>
        <p:spPr bwMode="auto">
          <a:xfrm>
            <a:off x="1440000" y="1080000"/>
            <a:ext cx="5688632" cy="2160000"/>
          </a:xfrm>
          <a:prstGeom prst="rect">
            <a:avLst/>
          </a:prstGeom>
          <a:noFill/>
          <a:ln>
            <a:noFill/>
          </a:ln>
          <a:extLst>
            <a:ext uri="{53640926-AAD7-44D8-BBD7-CCE9431645EC}">
              <a14:shadowObscured xmlns:a14="http://schemas.microsoft.com/office/drawing/2010/main"/>
            </a:ext>
          </a:extLst>
        </p:spPr>
      </p:pic>
      <p:pic>
        <p:nvPicPr>
          <p:cNvPr id="10" name="图片 9"/>
          <p:cNvPicPr>
            <a:picLocks noChangeAspect="1"/>
          </p:cNvPicPr>
          <p:nvPr/>
        </p:nvPicPr>
        <p:blipFill rotWithShape="1">
          <a:blip r:embed="rId3"/>
          <a:srcRect t="10112"/>
          <a:stretch/>
        </p:blipFill>
        <p:spPr bwMode="auto">
          <a:xfrm>
            <a:off x="2520000" y="3780000"/>
            <a:ext cx="3519463" cy="234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035989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The </a:t>
            </a:r>
            <a:r>
              <a:rPr lang="en-US" altLang="zh-CN" sz="2000" b="1" dirty="0">
                <a:latin typeface="Times New Roman" panose="02020603050405020304" pitchFamily="18" charset="0"/>
                <a:cs typeface="Times New Roman" panose="02020603050405020304" pitchFamily="18" charset="0"/>
              </a:rPr>
              <a:t>welding </a:t>
            </a:r>
            <a:r>
              <a:rPr lang="en-US" altLang="zh-CN" sz="2000" b="1" dirty="0" smtClean="0">
                <a:latin typeface="Times New Roman" panose="02020603050405020304" pitchFamily="18" charset="0"/>
                <a:cs typeface="Times New Roman" panose="02020603050405020304" pitchFamily="18" charset="0"/>
              </a:rPr>
              <a:t>procedure </a:t>
            </a:r>
            <a:r>
              <a:rPr lang="en-US" altLang="zh-CN" sz="2000" b="1" dirty="0">
                <a:latin typeface="Times New Roman" panose="02020603050405020304" pitchFamily="18" charset="0"/>
                <a:cs typeface="Times New Roman" panose="02020603050405020304" pitchFamily="18" charset="0"/>
              </a:rPr>
              <a:t>– Electrode </a:t>
            </a: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61225" lvl="1" indent="0" eaLnBrk="1" hangingPunct="1">
              <a:spcBef>
                <a:spcPts val="600"/>
              </a:spcBef>
              <a:spcAft>
                <a:spcPts val="0"/>
              </a:spcAft>
              <a:buClr>
                <a:srgbClr val="FF0000"/>
              </a:buClr>
              <a:buSzPct val="80000"/>
              <a:buNone/>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curved</a:t>
            </a:r>
            <a:r>
              <a:rPr lang="en-US" altLang="zh-CN" sz="1800" dirty="0" smtClean="0">
                <a:latin typeface="Times New Roman" pitchFamily="18" charset="0"/>
                <a:cs typeface="Times New Roman" pitchFamily="18" charset="0"/>
              </a:rPr>
              <a:t> </a:t>
            </a:r>
            <a:r>
              <a:rPr lang="en-US" altLang="zh-CN" sz="1800" dirty="0">
                <a:latin typeface="Times New Roman" pitchFamily="18" charset="0"/>
                <a:cs typeface="Times New Roman" pitchFamily="18" charset="0"/>
              </a:rPr>
              <a:t>plate at both ends is welded with the main electrode plate, and corrected after </a:t>
            </a:r>
            <a:r>
              <a:rPr lang="en-US" altLang="zh-CN" sz="1800" dirty="0" smtClean="0">
                <a:latin typeface="Times New Roman" pitchFamily="18" charset="0"/>
                <a:cs typeface="Times New Roman" pitchFamily="18" charset="0"/>
              </a:rPr>
              <a:t>welding.</a:t>
            </a: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The </a:t>
            </a:r>
            <a:r>
              <a:rPr lang="en-US" altLang="zh-CN" sz="1800" dirty="0" smtClean="0">
                <a:latin typeface="Times New Roman" pitchFamily="18" charset="0"/>
                <a:cs typeface="Times New Roman" pitchFamily="18" charset="0"/>
              </a:rPr>
              <a:t>whole </a:t>
            </a:r>
            <a:r>
              <a:rPr lang="en-US" altLang="zh-CN" sz="1800" dirty="0">
                <a:latin typeface="Times New Roman" pitchFamily="18" charset="0"/>
                <a:cs typeface="Times New Roman" pitchFamily="18" charset="0"/>
              </a:rPr>
              <a:t>electrode plate is polished</a:t>
            </a:r>
            <a:endParaRPr lang="zh-CN" altLang="en-US"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a:stretch>
            <a:fillRect/>
          </a:stretch>
        </p:blipFill>
        <p:spPr>
          <a:xfrm>
            <a:off x="1440000" y="1260000"/>
            <a:ext cx="6120000" cy="3060000"/>
          </a:xfrm>
          <a:prstGeom prst="rect">
            <a:avLst/>
          </a:prstGeom>
        </p:spPr>
      </p:pic>
    </p:spTree>
    <p:extLst>
      <p:ext uri="{BB962C8B-B14F-4D97-AF65-F5344CB8AC3E}">
        <p14:creationId xmlns:p14="http://schemas.microsoft.com/office/powerpoint/2010/main" val="14139411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The </a:t>
            </a:r>
            <a:r>
              <a:rPr lang="en-US" altLang="zh-CN" sz="2000" b="1" dirty="0">
                <a:latin typeface="Times New Roman" panose="02020603050405020304" pitchFamily="18" charset="0"/>
                <a:cs typeface="Times New Roman" panose="02020603050405020304" pitchFamily="18" charset="0"/>
              </a:rPr>
              <a:t>welding </a:t>
            </a:r>
            <a:r>
              <a:rPr lang="en-US" altLang="zh-CN" sz="2000" b="1" dirty="0" smtClean="0">
                <a:latin typeface="Times New Roman" panose="02020603050405020304" pitchFamily="18" charset="0"/>
                <a:cs typeface="Times New Roman" panose="02020603050405020304" pitchFamily="18" charset="0"/>
              </a:rPr>
              <a:t>procedure </a:t>
            </a:r>
            <a:r>
              <a:rPr lang="en-US" altLang="zh-CN" sz="2000" b="1" dirty="0">
                <a:latin typeface="Times New Roman" panose="02020603050405020304" pitchFamily="18" charset="0"/>
                <a:cs typeface="Times New Roman" panose="02020603050405020304" pitchFamily="18" charset="0"/>
              </a:rPr>
              <a:t>– Electrode </a:t>
            </a: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main electrode </a:t>
            </a:r>
            <a:r>
              <a:rPr lang="en-US" altLang="zh-CN" sz="1800" dirty="0" smtClean="0">
                <a:latin typeface="Times New Roman" pitchFamily="18" charset="0"/>
                <a:cs typeface="Times New Roman" pitchFamily="18" charset="0"/>
              </a:rPr>
              <a:t>plate </a:t>
            </a:r>
            <a:r>
              <a:rPr lang="en-US" altLang="zh-CN" sz="1800" dirty="0">
                <a:latin typeface="Times New Roman" pitchFamily="18" charset="0"/>
                <a:cs typeface="Times New Roman" pitchFamily="18" charset="0"/>
              </a:rPr>
              <a:t>and </a:t>
            </a:r>
            <a:r>
              <a:rPr lang="en-US" altLang="zh-CN" sz="1800" dirty="0" smtClean="0">
                <a:latin typeface="Times New Roman" pitchFamily="18" charset="0"/>
                <a:cs typeface="Times New Roman" pitchFamily="18" charset="0"/>
              </a:rPr>
              <a:t>the cover plate was welded </a:t>
            </a:r>
            <a:r>
              <a:rPr lang="en-US" altLang="zh-CN" sz="1800" dirty="0">
                <a:latin typeface="Times New Roman" pitchFamily="18" charset="0"/>
                <a:cs typeface="Times New Roman" pitchFamily="18" charset="0"/>
              </a:rPr>
              <a:t>together, </a:t>
            </a:r>
            <a:r>
              <a:rPr lang="en-US" altLang="zh-CN" sz="1800" dirty="0" smtClean="0">
                <a:latin typeface="Times New Roman" pitchFamily="18" charset="0"/>
                <a:cs typeface="Times New Roman" pitchFamily="18" charset="0"/>
              </a:rPr>
              <a:t>then </a:t>
            </a:r>
            <a:r>
              <a:rPr lang="en-US" altLang="zh-CN" sz="1800" dirty="0">
                <a:latin typeface="Times New Roman" pitchFamily="18" charset="0"/>
                <a:cs typeface="Times New Roman" pitchFamily="18" charset="0"/>
              </a:rPr>
              <a:t>leak detection and water pressure test.</a:t>
            </a: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图片 8" descr="C:\Users\12914\Desktop\b67b983c1e2d416801ca9094ce60b78.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00" y="1440000"/>
            <a:ext cx="5040000" cy="3780000"/>
          </a:xfrm>
          <a:prstGeom prst="rect">
            <a:avLst/>
          </a:prstGeom>
          <a:noFill/>
          <a:ln>
            <a:noFill/>
          </a:ln>
        </p:spPr>
      </p:pic>
      <p:pic>
        <p:nvPicPr>
          <p:cNvPr id="10" name="图片 9" descr="C:\Users\12914\Desktop\2ad4f2a76527e911578d8cf30532530.jpg"/>
          <p:cNvPicPr>
            <a:picLocks noChangeAspect="1"/>
          </p:cNvPicPr>
          <p:nvPr/>
        </p:nvPicPr>
        <p:blipFill rotWithShape="1">
          <a:blip r:embed="rId3" cstate="print">
            <a:extLst>
              <a:ext uri="{28A0092B-C50C-407E-A947-70E740481C1C}">
                <a14:useLocalDpi xmlns:a14="http://schemas.microsoft.com/office/drawing/2010/main" val="0"/>
              </a:ext>
            </a:extLst>
          </a:blip>
          <a:srcRect t="17182" b="5792"/>
          <a:stretch/>
        </p:blipFill>
        <p:spPr bwMode="auto">
          <a:xfrm rot="5400000">
            <a:off x="5040000" y="2160000"/>
            <a:ext cx="4680000" cy="27021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34180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The </a:t>
            </a:r>
            <a:r>
              <a:rPr lang="en-US" altLang="zh-CN" sz="2000" b="1" dirty="0">
                <a:latin typeface="Times New Roman" panose="02020603050405020304" pitchFamily="18" charset="0"/>
                <a:cs typeface="Times New Roman" panose="02020603050405020304" pitchFamily="18" charset="0"/>
              </a:rPr>
              <a:t>welding </a:t>
            </a:r>
            <a:r>
              <a:rPr lang="en-US" altLang="zh-CN" sz="2000" b="1" dirty="0" smtClean="0">
                <a:latin typeface="Times New Roman" panose="02020603050405020304" pitchFamily="18" charset="0"/>
                <a:cs typeface="Times New Roman" panose="02020603050405020304" pitchFamily="18" charset="0"/>
              </a:rPr>
              <a:t>procedure </a:t>
            </a:r>
            <a:r>
              <a:rPr lang="en-US" altLang="zh-CN" sz="2000" b="1" dirty="0">
                <a:latin typeface="Times New Roman" panose="02020603050405020304" pitchFamily="18" charset="0"/>
                <a:cs typeface="Times New Roman" panose="02020603050405020304" pitchFamily="18" charset="0"/>
              </a:rPr>
              <a:t>– Electrode </a:t>
            </a: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The main electrode plate </a:t>
            </a:r>
            <a:r>
              <a:rPr lang="en-US" altLang="zh-CN" sz="1800" dirty="0" smtClean="0">
                <a:latin typeface="Times New Roman" pitchFamily="18" charset="0"/>
                <a:cs typeface="Times New Roman" pitchFamily="18" charset="0"/>
              </a:rPr>
              <a:t>was </a:t>
            </a:r>
            <a:r>
              <a:rPr lang="en-US" altLang="zh-CN" sz="1800" dirty="0">
                <a:latin typeface="Times New Roman" pitchFamily="18" charset="0"/>
                <a:cs typeface="Times New Roman" pitchFamily="18" charset="0"/>
              </a:rPr>
              <a:t>welded </a:t>
            </a:r>
            <a:r>
              <a:rPr lang="en-US" altLang="zh-CN" sz="1800" dirty="0" smtClean="0">
                <a:latin typeface="Times New Roman" pitchFamily="18" charset="0"/>
                <a:cs typeface="Times New Roman" pitchFamily="18" charset="0"/>
              </a:rPr>
              <a:t>with </a:t>
            </a:r>
            <a:r>
              <a:rPr lang="en-US" altLang="zh-CN" sz="1800" dirty="0">
                <a:latin typeface="Times New Roman" pitchFamily="18" charset="0"/>
                <a:cs typeface="Times New Roman" pitchFamily="18" charset="0"/>
              </a:rPr>
              <a:t>the titanium rod</a:t>
            </a: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The electrode probe </a:t>
            </a:r>
            <a:r>
              <a:rPr lang="en-US" altLang="zh-CN" sz="1800" dirty="0">
                <a:latin typeface="Times New Roman" pitchFamily="18" charset="0"/>
                <a:cs typeface="Times New Roman" pitchFamily="18" charset="0"/>
              </a:rPr>
              <a:t>was welded to the mounting flange on the main electrode plate and the leak detection was performed.</a:t>
            </a: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图片 6" descr="C:\Users\12914\Desktop\f64d61b8c85baaa44bb901d027f3c00.jpg"/>
          <p:cNvPicPr/>
          <p:nvPr/>
        </p:nvPicPr>
        <p:blipFill>
          <a:blip r:embed="rId2" cstate="print">
            <a:extLst>
              <a:ext uri="{28A0092B-C50C-407E-A947-70E740481C1C}">
                <a14:useLocalDpi xmlns:a14="http://schemas.microsoft.com/office/drawing/2010/main" val="0"/>
              </a:ext>
            </a:extLst>
          </a:blip>
          <a:srcRect l="36676" r="20668"/>
          <a:stretch>
            <a:fillRect/>
          </a:stretch>
        </p:blipFill>
        <p:spPr>
          <a:xfrm rot="5400000">
            <a:off x="3506074" y="-1337721"/>
            <a:ext cx="2252980" cy="7033895"/>
          </a:xfrm>
          <a:prstGeom prst="rect">
            <a:avLst/>
          </a:prstGeom>
          <a:noFill/>
          <a:ln>
            <a:noFill/>
          </a:ln>
        </p:spPr>
      </p:pic>
      <p:pic>
        <p:nvPicPr>
          <p:cNvPr id="8" name="图片 7" descr="C:\Users\12914\Desktop\07f936195f866fa4309c3e36d714cae.jpg"/>
          <p:cNvPicPr/>
          <p:nvPr/>
        </p:nvPicPr>
        <p:blipFill>
          <a:blip r:embed="rId3" cstate="print">
            <a:extLst>
              <a:ext uri="{28A0092B-C50C-407E-A947-70E740481C1C}">
                <a14:useLocalDpi xmlns:a14="http://schemas.microsoft.com/office/drawing/2010/main" val="0"/>
              </a:ext>
            </a:extLst>
          </a:blip>
          <a:srcRect l="32143" r="22522"/>
          <a:stretch>
            <a:fillRect/>
          </a:stretch>
        </p:blipFill>
        <p:spPr>
          <a:xfrm rot="5400000">
            <a:off x="3435589" y="1093745"/>
            <a:ext cx="2394585" cy="7034530"/>
          </a:xfrm>
          <a:prstGeom prst="rect">
            <a:avLst/>
          </a:prstGeom>
          <a:noFill/>
          <a:ln>
            <a:noFill/>
          </a:ln>
        </p:spPr>
      </p:pic>
    </p:spTree>
    <p:extLst>
      <p:ext uri="{BB962C8B-B14F-4D97-AF65-F5344CB8AC3E}">
        <p14:creationId xmlns:p14="http://schemas.microsoft.com/office/powerpoint/2010/main" val="14294240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3200" b="1" dirty="0" smtClean="0">
                <a:latin typeface="Times New Roman" panose="02020603050405020304" pitchFamily="18" charset="0"/>
                <a:cs typeface="Times New Roman" pitchFamily="18" charset="0"/>
              </a:rPr>
              <a:t>Outline</a:t>
            </a:r>
            <a:endParaRPr lang="en-US" altLang="zh-CN" sz="3200" b="1" dirty="0">
              <a:latin typeface="Times New Roman" panose="02020603050405020304" pitchFamily="18" charset="0"/>
              <a:cs typeface="Times New Roman" pitchFamily="18" charset="0"/>
            </a:endParaRPr>
          </a:p>
        </p:txBody>
      </p:sp>
      <p:sp>
        <p:nvSpPr>
          <p:cNvPr id="1029" name="内容占位符 2"/>
          <p:cNvSpPr>
            <a:spLocks noGrp="1"/>
          </p:cNvSpPr>
          <p:nvPr>
            <p:ph idx="1"/>
          </p:nvPr>
        </p:nvSpPr>
        <p:spPr>
          <a:xfrm>
            <a:off x="360000" y="720000"/>
            <a:ext cx="8280000" cy="540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 </a:t>
            </a:r>
          </a:p>
          <a:p>
            <a:pPr marL="1080000" lvl="2" indent="-360000">
              <a:spcBef>
                <a:spcPts val="600"/>
              </a:spcBef>
              <a:spcAft>
                <a:spcPts val="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cs typeface="Times New Roman" pitchFamily="18" charset="0"/>
              </a:rPr>
              <a:t>Design improvements</a:t>
            </a:r>
          </a:p>
          <a:p>
            <a:pPr marL="1080000" lvl="2" indent="-360000">
              <a:spcBef>
                <a:spcPts val="600"/>
              </a:spcBef>
              <a:spcAft>
                <a:spcPts val="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cs typeface="Times New Roman" pitchFamily="18" charset="0"/>
              </a:rPr>
              <a:t>Manufacturing process</a:t>
            </a:r>
          </a:p>
          <a:p>
            <a:pPr marL="1080000" lvl="2" indent="-360000">
              <a:spcBef>
                <a:spcPts val="600"/>
              </a:spcBef>
              <a:spcAft>
                <a:spcPts val="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cs typeface="Times New Roman" pitchFamily="18" charset="0"/>
              </a:rPr>
              <a:t>Installation </a:t>
            </a:r>
            <a:r>
              <a:rPr lang="en-US" altLang="zh-CN" sz="1800" dirty="0" smtClean="0">
                <a:latin typeface="Times New Roman" panose="02020603050405020304" pitchFamily="18" charset="0"/>
                <a:cs typeface="Times New Roman" pitchFamily="18" charset="0"/>
              </a:rPr>
              <a:t>process</a:t>
            </a:r>
          </a:p>
          <a:p>
            <a:pPr marL="1080000" lvl="2" indent="-360000">
              <a:spcBef>
                <a:spcPts val="600"/>
              </a:spcBef>
              <a:spcAft>
                <a:spcPts val="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cs typeface="Times New Roman" pitchFamily="18" charset="0"/>
              </a:rPr>
              <a:t>Precision High Voltage Power Supply</a:t>
            </a:r>
          </a:p>
          <a:p>
            <a:pPr marL="1080000" lvl="2" indent="-360000">
              <a:spcBef>
                <a:spcPts val="600"/>
              </a:spcBef>
              <a:spcAft>
                <a:spcPts val="0"/>
              </a:spcAft>
              <a:buClr>
                <a:srgbClr val="002060"/>
              </a:buClr>
              <a:buSzPct val="80000"/>
              <a:buFont typeface="Wingdings" panose="05000000000000000000" pitchFamily="2" charset="2"/>
              <a:buChar char="n"/>
              <a:defRPr/>
            </a:pPr>
            <a:r>
              <a:rPr lang="en-US" altLang="zh-CN" sz="1800" dirty="0" smtClean="0">
                <a:latin typeface="Times New Roman" panose="02020603050405020304" pitchFamily="18" charset="0"/>
                <a:cs typeface="Times New Roman" pitchFamily="18" charset="0"/>
              </a:rPr>
              <a:t>Factory </a:t>
            </a:r>
            <a:r>
              <a:rPr lang="en-US" altLang="zh-CN" sz="1800" dirty="0">
                <a:latin typeface="Times New Roman" panose="02020603050405020304" pitchFamily="18" charset="0"/>
                <a:cs typeface="Times New Roman" pitchFamily="18" charset="0"/>
              </a:rPr>
              <a:t>test</a:t>
            </a:r>
          </a:p>
          <a:p>
            <a:pPr marL="358775" lvl="1" indent="-358775" eaLnBrk="1" hangingPunct="1">
              <a:spcBef>
                <a:spcPts val="600"/>
              </a:spcBef>
              <a:spcAft>
                <a:spcPts val="0"/>
              </a:spcAft>
              <a:buClr>
                <a:srgbClr val="FF0000"/>
              </a:buClr>
              <a:buSzPct val="80000"/>
              <a:buFont typeface="Wingdings" pitchFamily="2" charset="2"/>
              <a:buChar char="n"/>
              <a:defRPr/>
            </a:pPr>
            <a:r>
              <a:rPr lang="en-US" altLang="zh-CN" sz="2400" b="1" dirty="0">
                <a:latin typeface="Times New Roman" panose="02020603050405020304" pitchFamily="18" charset="0"/>
                <a:cs typeface="Times New Roman" pitchFamily="18" charset="0"/>
              </a:rPr>
              <a:t>Next plan</a:t>
            </a:r>
          </a:p>
          <a:p>
            <a:pPr marL="358775" lvl="1" indent="-358775" eaLnBrk="1" hangingPunct="1">
              <a:spcBef>
                <a:spcPts val="600"/>
              </a:spcBef>
              <a:spcAft>
                <a:spcPts val="0"/>
              </a:spcAft>
              <a:buClr>
                <a:srgbClr val="FF0000"/>
              </a:buClr>
              <a:buSzPct val="80000"/>
              <a:buFont typeface="Wingdings" pitchFamily="2" charset="2"/>
              <a:buChar char="n"/>
              <a:defRPr/>
            </a:pPr>
            <a:r>
              <a:rPr lang="en-US" altLang="zh-CN" sz="2400" b="1" dirty="0" smtClean="0">
                <a:latin typeface="Times New Roman" panose="02020603050405020304" pitchFamily="18" charset="0"/>
                <a:cs typeface="Times New Roman" pitchFamily="18" charset="0"/>
              </a:rPr>
              <a:t>Summery</a:t>
            </a:r>
          </a:p>
          <a:p>
            <a:pPr marL="0" lvl="1" indent="0" eaLnBrk="1" hangingPunct="1">
              <a:spcBef>
                <a:spcPts val="600"/>
              </a:spcBef>
              <a:spcAft>
                <a:spcPts val="0"/>
              </a:spcAft>
              <a:buClr>
                <a:srgbClr val="FF0000"/>
              </a:buClr>
              <a:buSzPct val="80000"/>
              <a:buNone/>
              <a:defRPr/>
            </a:pPr>
            <a:endParaRPr lang="zh-CN" altLang="en-US" sz="2400" b="1" dirty="0">
              <a:latin typeface="Times New Roman" panose="02020603050405020304"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79311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Ceramic </a:t>
            </a:r>
            <a:r>
              <a:rPr lang="en-US" altLang="zh-CN" sz="2000" b="1" dirty="0">
                <a:latin typeface="Times New Roman" panose="02020603050405020304" pitchFamily="18" charset="0"/>
                <a:cs typeface="Times New Roman" panose="02020603050405020304" pitchFamily="18" charset="0"/>
              </a:rPr>
              <a:t>processing</a:t>
            </a:r>
          </a:p>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dirty="0">
                <a:latin typeface="Times New Roman" panose="02020603050405020304" pitchFamily="18" charset="0"/>
                <a:cs typeface="Times New Roman" panose="02020603050405020304" pitchFamily="18" charset="0"/>
              </a:rPr>
              <a:t>Ceramic processing is a major problem encountered in this project, and it is also the main factor leading to the delay of the project schedule</a:t>
            </a:r>
            <a:r>
              <a:rPr lang="en-US" altLang="zh-CN" sz="2000" dirty="0" smtClean="0">
                <a:latin typeface="Times New Roman" panose="02020603050405020304" pitchFamily="18" charset="0"/>
                <a:cs typeface="Times New Roman" panose="02020603050405020304" pitchFamily="18" charset="0"/>
              </a:rPr>
              <a:t>.</a:t>
            </a: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ceramic sintering, glazing, metallization and welding of the </a:t>
            </a:r>
            <a:r>
              <a:rPr lang="en-US" altLang="zh-CN" sz="1800" dirty="0" smtClean="0">
                <a:latin typeface="Times New Roman" pitchFamily="18" charset="0"/>
                <a:cs typeface="Times New Roman" pitchFamily="18" charset="0"/>
              </a:rPr>
              <a:t>support </a:t>
            </a:r>
            <a:r>
              <a:rPr lang="en-US" altLang="zh-CN" sz="1800" dirty="0">
                <a:latin typeface="Times New Roman" pitchFamily="18" charset="0"/>
                <a:cs typeface="Times New Roman" pitchFamily="18" charset="0"/>
              </a:rPr>
              <a:t>parts were carried out smoothly.</a:t>
            </a: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图片 8" descr="8efc33cb3f6c3ff4f0e1b9fc75782da"/>
          <p:cNvPicPr>
            <a:picLocks noChangeAspect="1"/>
          </p:cNvPicPr>
          <p:nvPr/>
        </p:nvPicPr>
        <p:blipFill>
          <a:blip r:embed="rId2"/>
          <a:stretch>
            <a:fillRect/>
          </a:stretch>
        </p:blipFill>
        <p:spPr>
          <a:xfrm>
            <a:off x="5400001" y="1800000"/>
            <a:ext cx="3104505" cy="4140000"/>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00" y="2088000"/>
            <a:ext cx="5040000" cy="3780000"/>
          </a:xfrm>
          <a:prstGeom prst="rect">
            <a:avLst/>
          </a:prstGeom>
        </p:spPr>
      </p:pic>
    </p:spTree>
    <p:extLst>
      <p:ext uri="{BB962C8B-B14F-4D97-AF65-F5344CB8AC3E}">
        <p14:creationId xmlns:p14="http://schemas.microsoft.com/office/powerpoint/2010/main" val="8203217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dirty="0" smtClean="0">
                <a:latin typeface="Times New Roman" panose="02020603050405020304" pitchFamily="18" charset="0"/>
                <a:cs typeface="Times New Roman" panose="02020603050405020304" pitchFamily="18" charset="0"/>
              </a:rPr>
              <a:t>high </a:t>
            </a:r>
            <a:r>
              <a:rPr lang="en-US" altLang="zh-CN" sz="2000" dirty="0">
                <a:latin typeface="Times New Roman" panose="02020603050405020304" pitchFamily="18" charset="0"/>
                <a:cs typeface="Times New Roman" panose="02020603050405020304" pitchFamily="18" charset="0"/>
              </a:rPr>
              <a:t>voltage /</a:t>
            </a:r>
            <a:r>
              <a:rPr lang="en-US" altLang="zh-CN" sz="2000" dirty="0" smtClean="0">
                <a:latin typeface="Times New Roman" panose="02020603050405020304" pitchFamily="18" charset="0"/>
                <a:cs typeface="Times New Roman" panose="02020603050405020304" pitchFamily="18" charset="0"/>
              </a:rPr>
              <a:t>coolant feedthrough ceramic column processing </a:t>
            </a:r>
            <a:r>
              <a:rPr lang="en-US" altLang="zh-CN" sz="2000" dirty="0">
                <a:latin typeface="Times New Roman" panose="02020603050405020304" pitchFamily="18" charset="0"/>
                <a:cs typeface="Times New Roman" panose="02020603050405020304" pitchFamily="18" charset="0"/>
              </a:rPr>
              <a:t>encountered many </a:t>
            </a:r>
            <a:r>
              <a:rPr lang="en-US" altLang="zh-CN" sz="2000" dirty="0" smtClean="0">
                <a:latin typeface="Times New Roman" panose="02020603050405020304" pitchFamily="18" charset="0"/>
                <a:cs typeface="Times New Roman" panose="02020603050405020304" pitchFamily="18" charset="0"/>
              </a:rPr>
              <a:t>problems</a:t>
            </a:r>
            <a:endParaRPr lang="en-US" altLang="zh-CN" sz="2000" b="1" dirty="0" smtClean="0">
              <a:latin typeface="Times New Roman" panose="02020603050405020304" pitchFamily="18" charset="0"/>
              <a:cs typeface="Times New Roman" panose="02020603050405020304"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(1) cracking: Ceramic root cracking occurs in the process of sintering, After many </a:t>
            </a:r>
            <a:r>
              <a:rPr lang="en-US" altLang="zh-CN" sz="1800" dirty="0" smtClean="0">
                <a:latin typeface="Times New Roman" pitchFamily="18" charset="0"/>
                <a:cs typeface="Times New Roman" pitchFamily="18" charset="0"/>
              </a:rPr>
              <a:t>tests, sintering success.</a:t>
            </a: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(2) drop the glaze: Ceramics deglaze in the process of glazing.</a:t>
            </a: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(3) welding: after ceramic metallization, there is leakage after welding with titanium ring. After modifying the </a:t>
            </a:r>
            <a:r>
              <a:rPr lang="en-US" altLang="zh-CN" sz="1800" dirty="0" smtClean="0">
                <a:latin typeface="Times New Roman" pitchFamily="18" charset="0"/>
                <a:cs typeface="Times New Roman" pitchFamily="18" charset="0"/>
              </a:rPr>
              <a:t>titanium </a:t>
            </a:r>
            <a:r>
              <a:rPr lang="en-US" altLang="zh-CN" sz="1800" dirty="0">
                <a:latin typeface="Times New Roman" pitchFamily="18" charset="0"/>
                <a:cs typeface="Times New Roman" pitchFamily="18" charset="0"/>
              </a:rPr>
              <a:t>ring, the welding is successful.</a:t>
            </a: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图片 9" descr="1612232962(1)"/>
          <p:cNvPicPr>
            <a:picLocks noChangeAspect="1"/>
          </p:cNvPicPr>
          <p:nvPr/>
        </p:nvPicPr>
        <p:blipFill>
          <a:blip r:embed="rId2"/>
          <a:stretch>
            <a:fillRect/>
          </a:stretch>
        </p:blipFill>
        <p:spPr>
          <a:xfrm>
            <a:off x="360000" y="3240000"/>
            <a:ext cx="3634852" cy="3240000"/>
          </a:xfrm>
          <a:prstGeom prst="rect">
            <a:avLst/>
          </a:prstGeom>
        </p:spPr>
      </p:pic>
      <p:pic>
        <p:nvPicPr>
          <p:cNvPr id="11" name="图片 10"/>
          <p:cNvPicPr>
            <a:picLocks noChangeAspect="1"/>
          </p:cNvPicPr>
          <p:nvPr/>
        </p:nvPicPr>
        <p:blipFill>
          <a:blip r:embed="rId3"/>
          <a:stretch>
            <a:fillRect/>
          </a:stretch>
        </p:blipFill>
        <p:spPr>
          <a:xfrm>
            <a:off x="4320000" y="3240000"/>
            <a:ext cx="2268001" cy="3240000"/>
          </a:xfrm>
          <a:prstGeom prst="rect">
            <a:avLst/>
          </a:prstGeom>
          <a:noFill/>
          <a:ln>
            <a:noFill/>
          </a:ln>
        </p:spPr>
      </p:pic>
      <p:pic>
        <p:nvPicPr>
          <p:cNvPr id="8" name="图片 7" descr="C:\Users\12914\Desktop\5f9b1bbd84855ed9190ee9e1a3c5315.jpg"/>
          <p:cNvPicPr>
            <a:picLocks noChangeAspect="1"/>
          </p:cNvPicPr>
          <p:nvPr/>
        </p:nvPicPr>
        <p:blipFill rotWithShape="1">
          <a:blip r:embed="rId4" cstate="print">
            <a:extLst>
              <a:ext uri="{28A0092B-C50C-407E-A947-70E740481C1C}">
                <a14:useLocalDpi xmlns:a14="http://schemas.microsoft.com/office/drawing/2010/main" val="0"/>
              </a:ext>
            </a:extLst>
          </a:blip>
          <a:srcRect l="11239" r="13362"/>
          <a:stretch/>
        </p:blipFill>
        <p:spPr bwMode="auto">
          <a:xfrm>
            <a:off x="6840000" y="3240000"/>
            <a:ext cx="1907073" cy="3240000"/>
          </a:xfrm>
          <a:prstGeom prst="rect">
            <a:avLst/>
          </a:prstGeom>
          <a:noFill/>
          <a:ln>
            <a:noFill/>
          </a:ln>
        </p:spPr>
      </p:pic>
    </p:spTree>
    <p:extLst>
      <p:ext uri="{BB962C8B-B14F-4D97-AF65-F5344CB8AC3E}">
        <p14:creationId xmlns:p14="http://schemas.microsoft.com/office/powerpoint/2010/main" val="26372452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Installation </a:t>
            </a:r>
            <a:r>
              <a:rPr lang="en-US" altLang="zh-CN" sz="2000" b="1" dirty="0">
                <a:latin typeface="Times New Roman" panose="02020603050405020304" pitchFamily="18" charset="0"/>
                <a:cs typeface="Times New Roman" panose="02020603050405020304" pitchFamily="18" charset="0"/>
              </a:rPr>
              <a:t>process </a:t>
            </a:r>
            <a:endParaRPr lang="en-US" altLang="zh-CN" sz="2000" b="1" dirty="0" smtClean="0">
              <a:latin typeface="Times New Roman" panose="02020603050405020304" pitchFamily="18" charset="0"/>
              <a:cs typeface="Times New Roman" panose="02020603050405020304"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Because the space in the vacuum chamber is very small. There are many components to be installed inside and the structure of the components is complex</a:t>
            </a:r>
            <a:r>
              <a:rPr lang="en-US" altLang="zh-CN" sz="1800" dirty="0" smtClean="0">
                <a:latin typeface="Times New Roman" pitchFamily="18" charset="0"/>
                <a:cs typeface="Times New Roman" pitchFamily="18" charset="0"/>
              </a:rPr>
              <a:t>. So </a:t>
            </a:r>
            <a:r>
              <a:rPr lang="en-US" altLang="zh-CN" sz="1800" dirty="0">
                <a:latin typeface="Times New Roman" pitchFamily="18" charset="0"/>
                <a:cs typeface="Times New Roman" pitchFamily="18" charset="0"/>
              </a:rPr>
              <a:t>the overall installation of the equipment needs extra care. </a:t>
            </a: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installation steps are as follows:</a:t>
            </a:r>
            <a:endParaRPr lang="zh-CN" altLang="zh-CN" sz="1800" dirty="0">
              <a:latin typeface="Times New Roman" pitchFamily="18" charset="0"/>
              <a:cs typeface="Times New Roman" pitchFamily="18" charset="0"/>
            </a:endParaRP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图片 9" descr="C:\Users\12914\Desktop\81662690f7f621a8877d339e865babd.jpg"/>
          <p:cNvPicPr>
            <a:picLocks noChangeAspect="1"/>
          </p:cNvPicPr>
          <p:nvPr/>
        </p:nvPicPr>
        <p:blipFill rotWithShape="1">
          <a:blip r:embed="rId2" cstate="print">
            <a:extLst>
              <a:ext uri="{28A0092B-C50C-407E-A947-70E740481C1C}">
                <a14:useLocalDpi xmlns:a14="http://schemas.microsoft.com/office/drawing/2010/main" val="0"/>
              </a:ext>
            </a:extLst>
          </a:blip>
          <a:srcRect t="30888"/>
          <a:stretch/>
        </p:blipFill>
        <p:spPr bwMode="auto">
          <a:xfrm>
            <a:off x="1620000" y="3780000"/>
            <a:ext cx="6120000" cy="27590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924902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Installation </a:t>
            </a:r>
            <a:r>
              <a:rPr lang="en-US" altLang="zh-CN" sz="2000" b="1" dirty="0">
                <a:latin typeface="Times New Roman" panose="02020603050405020304" pitchFamily="18" charset="0"/>
                <a:cs typeface="Times New Roman" panose="02020603050405020304" pitchFamily="18" charset="0"/>
              </a:rPr>
              <a:t>process </a:t>
            </a:r>
            <a:endParaRPr lang="en-US" altLang="zh-CN" sz="2000" b="1" dirty="0" smtClean="0">
              <a:latin typeface="Times New Roman" panose="02020603050405020304" pitchFamily="18" charset="0"/>
              <a:cs typeface="Times New Roman" panose="02020603050405020304"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1</a:t>
            </a:r>
            <a:r>
              <a:rPr lang="en-US" altLang="zh-CN" sz="1800" dirty="0">
                <a:latin typeface="Times New Roman" pitchFamily="18" charset="0"/>
                <a:cs typeface="Times New Roman" pitchFamily="18" charset="0"/>
              </a:rPr>
              <a:t>. Install main electrode plate 1, adjust and fix the position of the main electrode plate 1, as shown in the figure</a:t>
            </a: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a:stretch>
            <a:fillRect/>
          </a:stretch>
        </p:blipFill>
        <p:spPr>
          <a:xfrm>
            <a:off x="1800000" y="1692000"/>
            <a:ext cx="5220000" cy="1265436"/>
          </a:xfrm>
          <a:prstGeom prst="rect">
            <a:avLst/>
          </a:prstGeom>
        </p:spPr>
      </p:pic>
      <p:pic>
        <p:nvPicPr>
          <p:cNvPr id="10" name="图片 9"/>
          <p:cNvPicPr>
            <a:picLocks noChangeAspect="1"/>
          </p:cNvPicPr>
          <p:nvPr/>
        </p:nvPicPr>
        <p:blipFill>
          <a:blip r:embed="rId3"/>
          <a:stretch>
            <a:fillRect/>
          </a:stretch>
        </p:blipFill>
        <p:spPr>
          <a:xfrm>
            <a:off x="1800000" y="2952000"/>
            <a:ext cx="5220000" cy="2239475"/>
          </a:xfrm>
          <a:prstGeom prst="rect">
            <a:avLst/>
          </a:prstGeom>
        </p:spPr>
      </p:pic>
      <p:pic>
        <p:nvPicPr>
          <p:cNvPr id="11" name="图片 10"/>
          <p:cNvPicPr>
            <a:picLocks noChangeAspect="1"/>
          </p:cNvPicPr>
          <p:nvPr/>
        </p:nvPicPr>
        <p:blipFill>
          <a:blip r:embed="rId4"/>
          <a:stretch>
            <a:fillRect/>
          </a:stretch>
        </p:blipFill>
        <p:spPr>
          <a:xfrm>
            <a:off x="1801217" y="5184000"/>
            <a:ext cx="5220000" cy="1582580"/>
          </a:xfrm>
          <a:prstGeom prst="rect">
            <a:avLst/>
          </a:prstGeom>
        </p:spPr>
      </p:pic>
    </p:spTree>
    <p:extLst>
      <p:ext uri="{BB962C8B-B14F-4D97-AF65-F5344CB8AC3E}">
        <p14:creationId xmlns:p14="http://schemas.microsoft.com/office/powerpoint/2010/main" val="29439558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Installation </a:t>
            </a:r>
            <a:r>
              <a:rPr lang="en-US" altLang="zh-CN" sz="2000" b="1" dirty="0">
                <a:latin typeface="Times New Roman" panose="02020603050405020304" pitchFamily="18" charset="0"/>
                <a:cs typeface="Times New Roman" panose="02020603050405020304" pitchFamily="18" charset="0"/>
              </a:rPr>
              <a:t>process </a:t>
            </a:r>
            <a:endParaRPr lang="en-US" altLang="zh-CN" sz="2000" b="1" dirty="0" smtClean="0">
              <a:latin typeface="Times New Roman" panose="02020603050405020304" pitchFamily="18" charset="0"/>
              <a:cs typeface="Times New Roman" panose="02020603050405020304"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2. The cavity body is reversed 180°, the main electrode plate 2 is installed, adjust </a:t>
            </a:r>
            <a:r>
              <a:rPr lang="en-US" altLang="zh-CN" sz="1800" dirty="0">
                <a:latin typeface="Times New Roman" pitchFamily="18" charset="0"/>
                <a:cs typeface="Times New Roman" pitchFamily="18" charset="0"/>
              </a:rPr>
              <a:t>and fix the position of the main electrode </a:t>
            </a:r>
            <a:r>
              <a:rPr lang="en-US" altLang="zh-CN" sz="1800" dirty="0" smtClean="0">
                <a:latin typeface="Times New Roman" pitchFamily="18" charset="0"/>
                <a:cs typeface="Times New Roman" pitchFamily="18" charset="0"/>
              </a:rPr>
              <a:t>plate.</a:t>
            </a: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a:stretch>
            <a:fillRect/>
          </a:stretch>
        </p:blipFill>
        <p:spPr>
          <a:xfrm>
            <a:off x="1800000" y="2808000"/>
            <a:ext cx="5220000" cy="2756954"/>
          </a:xfrm>
          <a:prstGeom prst="rect">
            <a:avLst/>
          </a:prstGeom>
        </p:spPr>
      </p:pic>
      <p:pic>
        <p:nvPicPr>
          <p:cNvPr id="13" name="图片 12"/>
          <p:cNvPicPr>
            <a:picLocks noChangeAspect="1"/>
          </p:cNvPicPr>
          <p:nvPr/>
        </p:nvPicPr>
        <p:blipFill>
          <a:blip r:embed="rId3"/>
          <a:stretch>
            <a:fillRect/>
          </a:stretch>
        </p:blipFill>
        <p:spPr>
          <a:xfrm>
            <a:off x="1800000" y="5544000"/>
            <a:ext cx="5220000" cy="1290556"/>
          </a:xfrm>
          <a:prstGeom prst="rect">
            <a:avLst/>
          </a:prstGeom>
        </p:spPr>
      </p:pic>
      <p:pic>
        <p:nvPicPr>
          <p:cNvPr id="14" name="图片 13"/>
          <p:cNvPicPr>
            <a:picLocks noChangeAspect="1"/>
          </p:cNvPicPr>
          <p:nvPr/>
        </p:nvPicPr>
        <p:blipFill>
          <a:blip r:embed="rId4"/>
          <a:stretch>
            <a:fillRect/>
          </a:stretch>
        </p:blipFill>
        <p:spPr>
          <a:xfrm>
            <a:off x="1800000" y="1692000"/>
            <a:ext cx="5220000" cy="1114086"/>
          </a:xfrm>
          <a:prstGeom prst="rect">
            <a:avLst/>
          </a:prstGeom>
        </p:spPr>
      </p:pic>
    </p:spTree>
    <p:extLst>
      <p:ext uri="{BB962C8B-B14F-4D97-AF65-F5344CB8AC3E}">
        <p14:creationId xmlns:p14="http://schemas.microsoft.com/office/powerpoint/2010/main" val="6123819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Installation </a:t>
            </a:r>
            <a:r>
              <a:rPr lang="en-US" altLang="zh-CN" sz="2000" b="1" dirty="0">
                <a:latin typeface="Times New Roman" panose="02020603050405020304" pitchFamily="18" charset="0"/>
                <a:cs typeface="Times New Roman" panose="02020603050405020304" pitchFamily="18" charset="0"/>
              </a:rPr>
              <a:t>process </a:t>
            </a:r>
            <a:endParaRPr lang="en-US" altLang="zh-CN" sz="2000" b="1" dirty="0" smtClean="0">
              <a:latin typeface="Times New Roman" panose="02020603050405020304" pitchFamily="18" charset="0"/>
              <a:cs typeface="Times New Roman" panose="02020603050405020304"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3</a:t>
            </a:r>
            <a:r>
              <a:rPr lang="en-US" altLang="zh-CN" sz="1800" dirty="0">
                <a:latin typeface="Times New Roman" pitchFamily="18" charset="0"/>
                <a:cs typeface="Times New Roman" pitchFamily="18" charset="0"/>
              </a:rPr>
              <a:t>. The overall cavity is reversed by 180</a:t>
            </a:r>
            <a:r>
              <a:rPr lang="en-US" altLang="zh-CN" sz="1800" dirty="0" smtClean="0">
                <a:latin typeface="Times New Roman" pitchFamily="18" charset="0"/>
                <a:cs typeface="Times New Roman" pitchFamily="18" charset="0"/>
              </a:rPr>
              <a:t>°, </a:t>
            </a:r>
            <a:r>
              <a:rPr lang="en-US" altLang="zh-CN" sz="1800" dirty="0">
                <a:latin typeface="Times New Roman" pitchFamily="18" charset="0"/>
                <a:cs typeface="Times New Roman" pitchFamily="18" charset="0"/>
              </a:rPr>
              <a:t>and the position of the </a:t>
            </a:r>
            <a:r>
              <a:rPr lang="en-US" altLang="zh-CN" sz="1800" dirty="0" smtClean="0">
                <a:latin typeface="Times New Roman" pitchFamily="18" charset="0"/>
                <a:cs typeface="Times New Roman" pitchFamily="18" charset="0"/>
              </a:rPr>
              <a:t>electrode </a:t>
            </a:r>
            <a:r>
              <a:rPr lang="en-US" altLang="zh-CN" sz="1800" dirty="0">
                <a:latin typeface="Times New Roman" pitchFamily="18" charset="0"/>
                <a:cs typeface="Times New Roman" pitchFamily="18" charset="0"/>
              </a:rPr>
              <a:t>plate 1 is adjusted and </a:t>
            </a:r>
            <a:r>
              <a:rPr lang="en-US" altLang="zh-CN" sz="1800" dirty="0" smtClean="0">
                <a:latin typeface="Times New Roman" pitchFamily="18" charset="0"/>
                <a:cs typeface="Times New Roman" pitchFamily="18" charset="0"/>
              </a:rPr>
              <a:t>fixed.</a:t>
            </a: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a:stretch>
            <a:fillRect/>
          </a:stretch>
        </p:blipFill>
        <p:spPr>
          <a:xfrm>
            <a:off x="1080000" y="1800000"/>
            <a:ext cx="7200000" cy="1747171"/>
          </a:xfrm>
          <a:prstGeom prst="rect">
            <a:avLst/>
          </a:prstGeom>
        </p:spPr>
      </p:pic>
    </p:spTree>
    <p:extLst>
      <p:ext uri="{BB962C8B-B14F-4D97-AF65-F5344CB8AC3E}">
        <p14:creationId xmlns:p14="http://schemas.microsoft.com/office/powerpoint/2010/main" val="22401444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Installation </a:t>
            </a:r>
            <a:r>
              <a:rPr lang="en-US" altLang="zh-CN" sz="2000" b="1" dirty="0">
                <a:latin typeface="Times New Roman" panose="02020603050405020304" pitchFamily="18" charset="0"/>
                <a:cs typeface="Times New Roman" panose="02020603050405020304" pitchFamily="18" charset="0"/>
              </a:rPr>
              <a:t>process </a:t>
            </a:r>
            <a:endParaRPr lang="en-US" altLang="zh-CN" sz="2000" b="1" dirty="0" smtClean="0">
              <a:latin typeface="Times New Roman" panose="02020603050405020304" pitchFamily="18" charset="0"/>
              <a:cs typeface="Times New Roman" panose="02020603050405020304"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图片 7" descr="C:\Users\12914\Desktop\c8e8534d98359ff0fc27d94e8b34cfe.jpg"/>
          <p:cNvPicPr>
            <a:picLocks/>
          </p:cNvPicPr>
          <p:nvPr/>
        </p:nvPicPr>
        <p:blipFill>
          <a:blip r:embed="rId2" cstate="print">
            <a:extLst>
              <a:ext uri="{28A0092B-C50C-407E-A947-70E740481C1C}">
                <a14:useLocalDpi xmlns:a14="http://schemas.microsoft.com/office/drawing/2010/main" val="0"/>
              </a:ext>
            </a:extLst>
          </a:blip>
          <a:srcRect l="23308" r="24511"/>
          <a:stretch>
            <a:fillRect/>
          </a:stretch>
        </p:blipFill>
        <p:spPr>
          <a:xfrm rot="5400000">
            <a:off x="2160000" y="2160000"/>
            <a:ext cx="2520000" cy="6120000"/>
          </a:xfrm>
          <a:prstGeom prst="rect">
            <a:avLst/>
          </a:prstGeom>
          <a:noFill/>
          <a:ln>
            <a:noFill/>
          </a:ln>
        </p:spPr>
      </p:pic>
      <p:pic>
        <p:nvPicPr>
          <p:cNvPr id="10" name="图片 9" descr="C:\Users\12914\Desktop\4fac8c3c6d37a3cdc611334a6a4400d.jp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a:xfrm>
            <a:off x="6660000" y="1800000"/>
            <a:ext cx="2340000" cy="4680000"/>
          </a:xfrm>
          <a:prstGeom prst="rect">
            <a:avLst/>
          </a:prstGeom>
          <a:noFill/>
          <a:ln>
            <a:noFill/>
          </a:ln>
        </p:spPr>
      </p:pic>
      <p:sp>
        <p:nvSpPr>
          <p:cNvPr id="9" name="矩形 8"/>
          <p:cNvSpPr/>
          <p:nvPr/>
        </p:nvSpPr>
        <p:spPr>
          <a:xfrm>
            <a:off x="1620000" y="6480000"/>
            <a:ext cx="3960000" cy="360000"/>
          </a:xfrm>
          <a:prstGeom prst="rect">
            <a:avLst/>
          </a:prstGeom>
        </p:spPr>
        <p:txBody>
          <a:bodyPr wrap="square">
            <a:spAutoFit/>
          </a:bodyPr>
          <a:lstStyle/>
          <a:p>
            <a:pPr marL="0" lvl="1"/>
            <a:r>
              <a:rPr lang="en-US" altLang="zh-CN" sz="1400" dirty="0">
                <a:latin typeface="Times New Roman" panose="02020603050405020304" pitchFamily="18" charset="0"/>
                <a:cs typeface="Times New Roman" panose="02020603050405020304" pitchFamily="18" charset="0"/>
              </a:rPr>
              <a:t>Main Plate mounting bracket and moving trolley</a:t>
            </a:r>
          </a:p>
          <a:p>
            <a:endParaRPr lang="zh-CN" altLang="en-US" sz="1400" dirty="0">
              <a:latin typeface="Times New Roman" panose="02020603050405020304" pitchFamily="18" charset="0"/>
              <a:cs typeface="Times New Roman" panose="02020603050405020304" pitchFamily="18" charset="0"/>
            </a:endParaRPr>
          </a:p>
        </p:txBody>
      </p:sp>
      <p:pic>
        <p:nvPicPr>
          <p:cNvPr id="11" name="图片 10" descr="C:\Users\12914\Desktop\微信图片_20210202085916.jpg"/>
          <p:cNvPicPr/>
          <p:nvPr/>
        </p:nvPicPr>
        <p:blipFill>
          <a:blip r:embed="rId4" cstate="print">
            <a:extLst>
              <a:ext uri="{28A0092B-C50C-407E-A947-70E740481C1C}">
                <a14:useLocalDpi xmlns:a14="http://schemas.microsoft.com/office/drawing/2010/main" val="0"/>
              </a:ext>
            </a:extLst>
          </a:blip>
          <a:srcRect t="7910" r="27155" b="48396"/>
          <a:stretch>
            <a:fillRect/>
          </a:stretch>
        </p:blipFill>
        <p:spPr>
          <a:xfrm>
            <a:off x="1260000" y="1116000"/>
            <a:ext cx="3156585" cy="2524760"/>
          </a:xfrm>
          <a:prstGeom prst="rect">
            <a:avLst/>
          </a:prstGeom>
          <a:noFill/>
          <a:ln>
            <a:noFill/>
          </a:ln>
        </p:spPr>
      </p:pic>
      <p:sp>
        <p:nvSpPr>
          <p:cNvPr id="12" name="矩形 11"/>
          <p:cNvSpPr/>
          <p:nvPr/>
        </p:nvSpPr>
        <p:spPr>
          <a:xfrm>
            <a:off x="1800000" y="3600000"/>
            <a:ext cx="1800000" cy="360000"/>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Chamber rotary tooling</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39622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3200" b="1" dirty="0" smtClean="0">
                <a:latin typeface="Times New Roman" panose="02020603050405020304" pitchFamily="18" charset="0"/>
                <a:cs typeface="Times New Roman" pitchFamily="18" charset="0"/>
              </a:rPr>
              <a:t>Precision High Voltage Power Supply</a:t>
            </a:r>
            <a:endParaRPr lang="en-US" altLang="zh-CN" sz="3200" b="1" dirty="0">
              <a:latin typeface="Times New Roman" panose="02020603050405020304" pitchFamily="18" charset="0"/>
              <a:cs typeface="Times New Roman" pitchFamily="18" charset="0"/>
            </a:endParaRPr>
          </a:p>
        </p:txBody>
      </p:sp>
      <p:sp>
        <p:nvSpPr>
          <p:cNvPr id="1029" name="内容占位符 2"/>
          <p:cNvSpPr>
            <a:spLocks noGrp="1"/>
          </p:cNvSpPr>
          <p:nvPr>
            <p:ph idx="1"/>
          </p:nvPr>
        </p:nvSpPr>
        <p:spPr>
          <a:xfrm>
            <a:off x="360000" y="720000"/>
            <a:ext cx="8280000" cy="6120000"/>
          </a:xfrm>
        </p:spPr>
        <p:txBody>
          <a:bodyPr/>
          <a:lstStyle/>
          <a:p>
            <a:pPr marL="360000" indent="-360000">
              <a:spcBef>
                <a:spcPts val="300"/>
              </a:spcBef>
            </a:pPr>
            <a:r>
              <a:rPr lang="en-US" altLang="zh-CN" sz="1800" dirty="0">
                <a:latin typeface="Times New Roman" panose="02020603050405020304" pitchFamily="18" charset="0"/>
                <a:cs typeface="Times New Roman" panose="02020603050405020304" pitchFamily="18" charset="0"/>
              </a:rPr>
              <a:t>Including : two HV supplies of maximum </a:t>
            </a:r>
            <a:r>
              <a:rPr lang="en-US" altLang="zh-CN" sz="1800" dirty="0" smtClean="0">
                <a:latin typeface="Times New Roman" panose="02020603050405020304" pitchFamily="18" charset="0"/>
                <a:cs typeface="Times New Roman" panose="02020603050405020304" pitchFamily="18" charset="0"/>
              </a:rPr>
              <a:t>150kV– </a:t>
            </a:r>
            <a:r>
              <a:rPr lang="en-US" altLang="zh-CN" sz="1800" dirty="0">
                <a:latin typeface="Times New Roman" panose="02020603050405020304" pitchFamily="18" charset="0"/>
                <a:cs typeface="Times New Roman" panose="02020603050405020304" pitchFamily="18" charset="0"/>
              </a:rPr>
              <a:t>one positive and one negative polarity</a:t>
            </a:r>
            <a:r>
              <a:rPr lang="en-US" altLang="zh-CN" sz="1800" dirty="0" smtClean="0">
                <a:latin typeface="Times New Roman" panose="02020603050405020304" pitchFamily="18" charset="0"/>
                <a:cs typeface="Times New Roman" panose="02020603050405020304" pitchFamily="18" charset="0"/>
              </a:rPr>
              <a:t>.</a:t>
            </a:r>
          </a:p>
          <a:p>
            <a:pPr marL="360000" indent="-360000">
              <a:spcBef>
                <a:spcPts val="300"/>
              </a:spcBef>
            </a:pPr>
            <a:r>
              <a:rPr lang="en-US" altLang="zh-CN" sz="1800" dirty="0">
                <a:latin typeface="Times New Roman" panose="02020603050405020304" pitchFamily="18" charset="0"/>
                <a:cs typeface="Times New Roman" panose="02020603050405020304" pitchFamily="18" charset="0"/>
              </a:rPr>
              <a:t>Voltage margin for conditioning</a:t>
            </a:r>
          </a:p>
          <a:p>
            <a:pPr marL="360000" indent="-360000">
              <a:spcBef>
                <a:spcPts val="300"/>
              </a:spcBef>
            </a:pPr>
            <a:r>
              <a:rPr lang="en-US" altLang="zh-CN" sz="1800" dirty="0">
                <a:latin typeface="Times New Roman" panose="02020603050405020304" pitchFamily="18" charset="0"/>
                <a:cs typeface="Times New Roman" panose="02020603050405020304" pitchFamily="18" charset="0"/>
              </a:rPr>
              <a:t>An imported high-voltage power supply was ordered in November 2019.</a:t>
            </a:r>
          </a:p>
          <a:p>
            <a:pPr marL="360000" indent="-360000">
              <a:spcBef>
                <a:spcPts val="300"/>
              </a:spcBef>
            </a:pPr>
            <a:r>
              <a:rPr lang="en-US" altLang="zh-CN" sz="1800" dirty="0">
                <a:latin typeface="Times New Roman" panose="02020603050405020304" pitchFamily="18" charset="0"/>
                <a:cs typeface="Times New Roman" panose="02020603050405020304" pitchFamily="18" charset="0"/>
              </a:rPr>
              <a:t>A domestic high voltage power supply was ordered in </a:t>
            </a:r>
            <a:r>
              <a:rPr lang="en-US" altLang="zh-CN" sz="1800" dirty="0" smtClean="0">
                <a:latin typeface="Times New Roman" panose="02020603050405020304" pitchFamily="18" charset="0"/>
                <a:cs typeface="Times New Roman" panose="02020603050405020304" pitchFamily="18" charset="0"/>
              </a:rPr>
              <a:t>March 2020.</a:t>
            </a:r>
            <a:endParaRPr lang="en-US" altLang="zh-CN" sz="1800" dirty="0">
              <a:latin typeface="Times New Roman" panose="02020603050405020304" pitchFamily="18" charset="0"/>
              <a:cs typeface="Times New Roman" panose="02020603050405020304" pitchFamily="18" charset="0"/>
            </a:endParaRPr>
          </a:p>
          <a:p>
            <a:pPr marL="360000" indent="-360000">
              <a:spcBef>
                <a:spcPts val="300"/>
              </a:spcBef>
            </a:pPr>
            <a:endParaRPr lang="en-US" altLang="zh-CN" sz="1800" dirty="0">
              <a:latin typeface="Times New Roman" panose="02020603050405020304" pitchFamily="18" charset="0"/>
              <a:cs typeface="Times New Roman" panose="02020603050405020304"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07874" name="Picture 2" descr="D:\_CEPC\_ok 02-国家重点研发计划-MOST\_ok-MOST采购\高压电源\150kV 1.5mA\仪器样本彩页\PNC1500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000" y="3600000"/>
            <a:ext cx="4864942" cy="288000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3">
            <a:extLst>
              <a:ext uri="{FF2B5EF4-FFF2-40B4-BE49-F238E27FC236}">
                <a16:creationId xmlns:a16="http://schemas.microsoft.com/office/drawing/2014/main" id="{B1D6A624-7AF5-46ED-BF7E-71F2523294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0000" y="3960000"/>
            <a:ext cx="2862067"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表格 6"/>
          <p:cNvGraphicFramePr>
            <a:graphicFrameLocks noGrp="1"/>
          </p:cNvGraphicFramePr>
          <p:nvPr>
            <p:extLst/>
          </p:nvPr>
        </p:nvGraphicFramePr>
        <p:xfrm>
          <a:off x="1763688" y="2396575"/>
          <a:ext cx="5390562" cy="1202433"/>
        </p:xfrm>
        <a:graphic>
          <a:graphicData uri="http://schemas.openxmlformats.org/drawingml/2006/table">
            <a:tbl>
              <a:tblPr firstRow="1" bandRow="1">
                <a:tableStyleId>{5C22544A-7EE6-4342-B048-85BDC9FD1C3A}</a:tableStyleId>
              </a:tblPr>
              <a:tblGrid>
                <a:gridCol w="1157126">
                  <a:extLst>
                    <a:ext uri="{9D8B030D-6E8A-4147-A177-3AD203B41FA5}">
                      <a16:colId xmlns:a16="http://schemas.microsoft.com/office/drawing/2014/main" val="20000"/>
                    </a:ext>
                  </a:extLst>
                </a:gridCol>
                <a:gridCol w="1029051">
                  <a:extLst>
                    <a:ext uri="{9D8B030D-6E8A-4147-A177-3AD203B41FA5}">
                      <a16:colId xmlns:a16="http://schemas.microsoft.com/office/drawing/2014/main" val="20001"/>
                    </a:ext>
                  </a:extLst>
                </a:gridCol>
                <a:gridCol w="943296">
                  <a:extLst>
                    <a:ext uri="{9D8B030D-6E8A-4147-A177-3AD203B41FA5}">
                      <a16:colId xmlns:a16="http://schemas.microsoft.com/office/drawing/2014/main" val="20002"/>
                    </a:ext>
                  </a:extLst>
                </a:gridCol>
                <a:gridCol w="1372068">
                  <a:extLst>
                    <a:ext uri="{9D8B030D-6E8A-4147-A177-3AD203B41FA5}">
                      <a16:colId xmlns:a16="http://schemas.microsoft.com/office/drawing/2014/main" val="20003"/>
                    </a:ext>
                  </a:extLst>
                </a:gridCol>
                <a:gridCol w="889021">
                  <a:extLst>
                    <a:ext uri="{9D8B030D-6E8A-4147-A177-3AD203B41FA5}">
                      <a16:colId xmlns:a16="http://schemas.microsoft.com/office/drawing/2014/main" val="20004"/>
                    </a:ext>
                  </a:extLst>
                </a:gridCol>
              </a:tblGrid>
              <a:tr h="288033">
                <a:tc>
                  <a:txBody>
                    <a:bodyPr/>
                    <a:lstStyle/>
                    <a:p>
                      <a:pPr marL="0" algn="l" defTabSz="914400" rtl="0" eaLnBrk="1" latinLnBrk="0" hangingPunct="1"/>
                      <a:endParaRPr lang="zh-CN" altLang="en-US" sz="1200" b="1" kern="1200" dirty="0">
                        <a:solidFill>
                          <a:srgbClr val="FF0000"/>
                        </a:solidFill>
                        <a:latin typeface="Times New Roman" panose="02020603050405020304" pitchFamily="18" charset="0"/>
                        <a:ea typeface="+mn-ea"/>
                        <a:cs typeface="Times New Roman" panose="02020603050405020304" pitchFamily="18" charset="0"/>
                      </a:endParaRPr>
                    </a:p>
                  </a:txBody>
                  <a:tcPr/>
                </a:tc>
                <a:tc>
                  <a:txBody>
                    <a:bodyPr/>
                    <a:lstStyle/>
                    <a:p>
                      <a:pPr marL="0" algn="l" defTabSz="914400" rtl="0" eaLnBrk="1" latinLnBrk="0" hangingPunct="1"/>
                      <a:r>
                        <a:rPr lang="en-US" altLang="zh-CN" sz="1200" b="1" kern="1200" dirty="0" err="1" smtClean="0">
                          <a:solidFill>
                            <a:srgbClr val="FF0000"/>
                          </a:solidFill>
                          <a:latin typeface="Times New Roman" panose="02020603050405020304" pitchFamily="18" charset="0"/>
                          <a:ea typeface="+mn-ea"/>
                          <a:cs typeface="Times New Roman" panose="02020603050405020304" pitchFamily="18" charset="0"/>
                        </a:rPr>
                        <a:t>Unom</a:t>
                      </a:r>
                      <a:endParaRPr lang="zh-CN" altLang="en-US" sz="1200" b="1" kern="1200" dirty="0">
                        <a:solidFill>
                          <a:srgbClr val="FF0000"/>
                        </a:solidFill>
                        <a:latin typeface="Times New Roman" panose="02020603050405020304" pitchFamily="18" charset="0"/>
                        <a:ea typeface="+mn-ea"/>
                        <a:cs typeface="Times New Roman" panose="02020603050405020304" pitchFamily="18" charset="0"/>
                      </a:endParaRPr>
                    </a:p>
                  </a:txBody>
                  <a:tcPr/>
                </a:tc>
                <a:tc>
                  <a:txBody>
                    <a:bodyPr/>
                    <a:lstStyle/>
                    <a:p>
                      <a:pPr marL="0" algn="l" defTabSz="914400" rtl="0" eaLnBrk="1" latinLnBrk="0" hangingPunct="1"/>
                      <a:r>
                        <a:rPr lang="en-US" altLang="zh-CN" sz="1200" b="1" kern="1200" dirty="0" err="1" smtClean="0">
                          <a:solidFill>
                            <a:srgbClr val="FF0000"/>
                          </a:solidFill>
                          <a:latin typeface="Times New Roman" panose="02020603050405020304" pitchFamily="18" charset="0"/>
                          <a:ea typeface="+mn-ea"/>
                          <a:cs typeface="Times New Roman" panose="02020603050405020304" pitchFamily="18" charset="0"/>
                        </a:rPr>
                        <a:t>Inom</a:t>
                      </a:r>
                      <a:r>
                        <a:rPr lang="en-US" altLang="zh-CN" sz="1200" b="1" kern="1200" dirty="0" smtClean="0">
                          <a:solidFill>
                            <a:srgbClr val="FF0000"/>
                          </a:solidFill>
                          <a:latin typeface="Times New Roman" panose="02020603050405020304" pitchFamily="18" charset="0"/>
                          <a:ea typeface="+mn-ea"/>
                          <a:cs typeface="Times New Roman" panose="02020603050405020304" pitchFamily="18" charset="0"/>
                        </a:rPr>
                        <a:t> </a:t>
                      </a:r>
                      <a:endParaRPr lang="zh-CN" altLang="en-US" sz="1200" b="1" kern="1200" dirty="0">
                        <a:solidFill>
                          <a:srgbClr val="FF0000"/>
                        </a:solidFill>
                        <a:latin typeface="Times New Roman" panose="02020603050405020304" pitchFamily="18" charset="0"/>
                        <a:ea typeface="+mn-ea"/>
                        <a:cs typeface="Times New Roman" panose="02020603050405020304" pitchFamily="18" charset="0"/>
                      </a:endParaRPr>
                    </a:p>
                  </a:txBody>
                  <a:tcPr/>
                </a:tc>
                <a:tc>
                  <a:txBody>
                    <a:bodyPr/>
                    <a:lstStyle/>
                    <a:p>
                      <a:pPr marL="0" algn="l" defTabSz="914400" rtl="0" eaLnBrk="1" latinLnBrk="0" hangingPunct="1"/>
                      <a:r>
                        <a:rPr lang="en-US" altLang="zh-CN" sz="1200" b="1" kern="1200" dirty="0" smtClean="0">
                          <a:solidFill>
                            <a:srgbClr val="FF0000"/>
                          </a:solidFill>
                          <a:latin typeface="Times New Roman" panose="02020603050405020304" pitchFamily="18" charset="0"/>
                          <a:ea typeface="+mn-ea"/>
                          <a:cs typeface="Times New Roman" panose="02020603050405020304" pitchFamily="18" charset="0"/>
                        </a:rPr>
                        <a:t>Residual ripple</a:t>
                      </a:r>
                      <a:endParaRPr lang="zh-CN" altLang="en-US" sz="1200" b="1" kern="1200" dirty="0">
                        <a:solidFill>
                          <a:srgbClr val="FF0000"/>
                        </a:solidFill>
                        <a:latin typeface="Times New Roman" panose="02020603050405020304" pitchFamily="18" charset="0"/>
                        <a:ea typeface="+mn-ea"/>
                        <a:cs typeface="Times New Roman" panose="02020603050405020304" pitchFamily="18" charset="0"/>
                      </a:endParaRPr>
                    </a:p>
                  </a:txBody>
                  <a:tcPr/>
                </a:tc>
                <a:tc>
                  <a:txBody>
                    <a:bodyPr/>
                    <a:lstStyle/>
                    <a:p>
                      <a:pPr marL="0" algn="l" defTabSz="914400" rtl="0" eaLnBrk="1" latinLnBrk="0" hangingPunct="1"/>
                      <a:r>
                        <a:rPr lang="en-US" altLang="zh-CN" sz="1200" b="1" kern="1200" dirty="0" smtClean="0">
                          <a:solidFill>
                            <a:srgbClr val="FF0000"/>
                          </a:solidFill>
                          <a:latin typeface="Times New Roman" panose="02020603050405020304" pitchFamily="18" charset="0"/>
                          <a:ea typeface="+mn-ea"/>
                          <a:cs typeface="Times New Roman" panose="02020603050405020304" pitchFamily="18" charset="0"/>
                        </a:rPr>
                        <a:t>Stability</a:t>
                      </a:r>
                      <a:endParaRPr lang="zh-CN" altLang="en-US" sz="1200" b="1" kern="1200" dirty="0">
                        <a:solidFill>
                          <a:srgbClr val="FF0000"/>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00"/>
                  </a:ext>
                </a:extLst>
              </a:tr>
              <a:tr h="398437">
                <a:tc>
                  <a:txBody>
                    <a:bodyPr/>
                    <a:lstStyle/>
                    <a:p>
                      <a:pPr algn="l"/>
                      <a:r>
                        <a:rPr lang="en-US" altLang="zh-CN" sz="1200" b="1" dirty="0" err="1" smtClean="0">
                          <a:latin typeface="Times New Roman" panose="02020603050405020304" pitchFamily="18" charset="0"/>
                          <a:cs typeface="Times New Roman" panose="02020603050405020304" pitchFamily="18" charset="0"/>
                        </a:rPr>
                        <a:t>Heinzinger</a:t>
                      </a:r>
                      <a:endParaRPr lang="en-US" altLang="zh-CN" sz="1200" b="1" dirty="0" smtClean="0">
                        <a:latin typeface="Times New Roman" panose="02020603050405020304" pitchFamily="18" charset="0"/>
                        <a:cs typeface="Times New Roman" panose="02020603050405020304" pitchFamily="18" charset="0"/>
                      </a:endParaRPr>
                    </a:p>
                    <a:p>
                      <a:pPr algn="l"/>
                      <a:r>
                        <a:rPr lang="en-US" altLang="zh-CN" sz="1200" dirty="0" smtClean="0">
                          <a:solidFill>
                            <a:srgbClr val="FF0000"/>
                          </a:solidFill>
                          <a:latin typeface="Times New Roman" panose="02020603050405020304" pitchFamily="18" charset="0"/>
                          <a:cs typeface="Times New Roman" panose="02020603050405020304" pitchFamily="18" charset="0"/>
                        </a:rPr>
                        <a:t>import</a:t>
                      </a:r>
                      <a:endParaRPr lang="zh-CN" altLang="en-US" sz="12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l"/>
                      <a:r>
                        <a:rPr lang="en-US" altLang="zh-CN" sz="1200" dirty="0" smtClean="0">
                          <a:solidFill>
                            <a:srgbClr val="FF0000"/>
                          </a:solidFill>
                          <a:latin typeface="Times New Roman" panose="02020603050405020304" pitchFamily="18" charset="0"/>
                          <a:cs typeface="Times New Roman" panose="02020603050405020304" pitchFamily="18" charset="0"/>
                        </a:rPr>
                        <a:t>150kV</a:t>
                      </a:r>
                      <a:endParaRPr lang="zh-CN" altLang="en-US" sz="12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l"/>
                      <a:r>
                        <a:rPr lang="en-US" altLang="zh-CN" sz="1200" dirty="0" smtClean="0">
                          <a:solidFill>
                            <a:srgbClr val="FF0000"/>
                          </a:solidFill>
                          <a:latin typeface="Times New Roman" panose="02020603050405020304" pitchFamily="18" charset="0"/>
                          <a:cs typeface="Times New Roman" panose="02020603050405020304" pitchFamily="18" charset="0"/>
                        </a:rPr>
                        <a:t>1.5mA</a:t>
                      </a:r>
                      <a:endParaRPr lang="zh-CN" altLang="en-US" sz="12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rgbClr val="FF0000"/>
                          </a:solidFill>
                          <a:effectLst/>
                          <a:latin typeface="Times New Roman" panose="02020603050405020304" pitchFamily="18" charset="0"/>
                          <a:ea typeface="+mn-ea"/>
                          <a:cs typeface="Times New Roman" panose="02020603050405020304" pitchFamily="18" charset="0"/>
                        </a:rPr>
                        <a:t>1</a:t>
                      </a:r>
                      <a:r>
                        <a:rPr lang="zh-CN" altLang="zh-CN" sz="1200" kern="1200" dirty="0" smtClean="0">
                          <a:solidFill>
                            <a:srgbClr val="FF0000"/>
                          </a:solidFill>
                          <a:effectLst/>
                          <a:latin typeface="Times New Roman" panose="02020603050405020304" pitchFamily="18" charset="0"/>
                          <a:ea typeface="+mn-ea"/>
                          <a:cs typeface="Times New Roman" panose="02020603050405020304" pitchFamily="18" charset="0"/>
                        </a:rPr>
                        <a:t>ⅹ</a:t>
                      </a:r>
                      <a:r>
                        <a:rPr lang="en-US" altLang="zh-CN" sz="1200" kern="1200" dirty="0" smtClean="0">
                          <a:solidFill>
                            <a:srgbClr val="FF0000"/>
                          </a:solidFill>
                          <a:effectLst/>
                          <a:latin typeface="Times New Roman" panose="02020603050405020304" pitchFamily="18" charset="0"/>
                          <a:ea typeface="+mn-ea"/>
                          <a:cs typeface="Times New Roman" panose="02020603050405020304" pitchFamily="18" charset="0"/>
                        </a:rPr>
                        <a:t>10</a:t>
                      </a:r>
                      <a:r>
                        <a:rPr lang="en-US" altLang="zh-CN" sz="1200" kern="1200" baseline="30000" dirty="0" smtClean="0">
                          <a:solidFill>
                            <a:srgbClr val="FF0000"/>
                          </a:solidFill>
                          <a:effectLst/>
                          <a:latin typeface="Times New Roman" panose="02020603050405020304" pitchFamily="18" charset="0"/>
                          <a:ea typeface="+mn-ea"/>
                          <a:cs typeface="Times New Roman" panose="02020603050405020304" pitchFamily="18" charset="0"/>
                        </a:rPr>
                        <a:t>-4</a:t>
                      </a:r>
                      <a:endParaRPr lang="ko-KR" altLang="en-US" sz="1200" kern="1200" dirty="0" smtClean="0">
                        <a:solidFill>
                          <a:srgbClr val="FF0000"/>
                        </a:solidFill>
                        <a:latin typeface="Times New Roman" panose="02020603050405020304" pitchFamily="18" charset="0"/>
                        <a:ea typeface="+mn-ea"/>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rgbClr val="FF0000"/>
                          </a:solidFill>
                          <a:effectLst/>
                          <a:latin typeface="Times New Roman" panose="02020603050405020304" pitchFamily="18" charset="0"/>
                          <a:ea typeface="+mn-ea"/>
                          <a:cs typeface="Times New Roman" panose="02020603050405020304" pitchFamily="18" charset="0"/>
                        </a:rPr>
                        <a:t>1</a:t>
                      </a:r>
                      <a:r>
                        <a:rPr lang="zh-CN" altLang="zh-CN" sz="1200" kern="1200" dirty="0" smtClean="0">
                          <a:solidFill>
                            <a:srgbClr val="FF0000"/>
                          </a:solidFill>
                          <a:effectLst/>
                          <a:latin typeface="Times New Roman" panose="02020603050405020304" pitchFamily="18" charset="0"/>
                          <a:ea typeface="+mn-ea"/>
                          <a:cs typeface="Times New Roman" panose="02020603050405020304" pitchFamily="18" charset="0"/>
                        </a:rPr>
                        <a:t>ⅹ</a:t>
                      </a:r>
                      <a:r>
                        <a:rPr lang="en-US" altLang="zh-CN" sz="1200" kern="1200" dirty="0" smtClean="0">
                          <a:solidFill>
                            <a:srgbClr val="FF0000"/>
                          </a:solidFill>
                          <a:effectLst/>
                          <a:latin typeface="Times New Roman" panose="02020603050405020304" pitchFamily="18" charset="0"/>
                          <a:ea typeface="+mn-ea"/>
                          <a:cs typeface="Times New Roman" panose="02020603050405020304" pitchFamily="18" charset="0"/>
                        </a:rPr>
                        <a:t>10</a:t>
                      </a:r>
                      <a:r>
                        <a:rPr lang="en-US" altLang="zh-CN" sz="1200" kern="1200" baseline="30000" dirty="0" smtClean="0">
                          <a:solidFill>
                            <a:srgbClr val="FF0000"/>
                          </a:solidFill>
                          <a:effectLst/>
                          <a:latin typeface="Times New Roman" panose="02020603050405020304" pitchFamily="18" charset="0"/>
                          <a:ea typeface="+mn-ea"/>
                          <a:cs typeface="Times New Roman" panose="02020603050405020304" pitchFamily="18" charset="0"/>
                        </a:rPr>
                        <a:t>-4</a:t>
                      </a:r>
                      <a:endParaRPr lang="ko-KR" altLang="en-US" sz="1200" kern="1200" dirty="0" smtClean="0">
                        <a:solidFill>
                          <a:srgbClr val="FF0000"/>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01"/>
                  </a:ext>
                </a:extLst>
              </a:tr>
              <a:tr h="398437">
                <a:tc>
                  <a:txBody>
                    <a:bodyPr/>
                    <a:lstStyle/>
                    <a:p>
                      <a:pPr algn="l"/>
                      <a:r>
                        <a:rPr lang="en-US" altLang="zh-CN" sz="1200" b="1" dirty="0" err="1" smtClean="0">
                          <a:latin typeface="Times New Roman" panose="02020603050405020304" pitchFamily="18" charset="0"/>
                          <a:cs typeface="Times New Roman" panose="02020603050405020304" pitchFamily="18" charset="0"/>
                        </a:rPr>
                        <a:t>Wisman</a:t>
                      </a:r>
                      <a:endParaRPr lang="en-US" altLang="zh-CN" sz="1200" b="1" dirty="0" smtClean="0">
                        <a:latin typeface="Times New Roman" panose="02020603050405020304" pitchFamily="18" charset="0"/>
                        <a:cs typeface="Times New Roman" panose="02020603050405020304" pitchFamily="18" charset="0"/>
                      </a:endParaRPr>
                    </a:p>
                    <a:p>
                      <a:pPr algn="l"/>
                      <a:r>
                        <a:rPr lang="en-US" altLang="zh-CN" sz="1200" dirty="0" smtClean="0">
                          <a:solidFill>
                            <a:srgbClr val="FF0000"/>
                          </a:solidFill>
                          <a:latin typeface="Times New Roman" panose="02020603050405020304" pitchFamily="18" charset="0"/>
                          <a:cs typeface="Times New Roman" panose="02020603050405020304" pitchFamily="18" charset="0"/>
                        </a:rPr>
                        <a:t>domestic</a:t>
                      </a:r>
                      <a:endParaRPr lang="zh-CN" altLang="en-US" sz="1200" dirty="0" smtClean="0">
                        <a:solidFill>
                          <a:srgbClr val="FF0000"/>
                        </a:solidFill>
                        <a:latin typeface="Times New Roman" panose="02020603050405020304" pitchFamily="18" charset="0"/>
                        <a:cs typeface="Times New Roman" panose="02020603050405020304" pitchFamily="18" charset="0"/>
                      </a:endParaRPr>
                    </a:p>
                  </a:txBody>
                  <a:tcPr/>
                </a:tc>
                <a:tc>
                  <a:txBody>
                    <a:bodyPr/>
                    <a:lstStyle/>
                    <a:p>
                      <a:pPr algn="l"/>
                      <a:r>
                        <a:rPr lang="en-US" altLang="zh-CN" sz="1200" dirty="0" smtClean="0">
                          <a:solidFill>
                            <a:srgbClr val="FF0000"/>
                          </a:solidFill>
                          <a:latin typeface="Times New Roman" panose="02020603050405020304" pitchFamily="18" charset="0"/>
                          <a:cs typeface="Times New Roman" panose="02020603050405020304" pitchFamily="18" charset="0"/>
                        </a:rPr>
                        <a:t>150kV</a:t>
                      </a:r>
                      <a:endParaRPr lang="zh-CN" altLang="en-US" sz="12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l"/>
                      <a:r>
                        <a:rPr lang="en-US" altLang="zh-CN" sz="1200" dirty="0" smtClean="0">
                          <a:solidFill>
                            <a:srgbClr val="FF0000"/>
                          </a:solidFill>
                          <a:latin typeface="Times New Roman" panose="02020603050405020304" pitchFamily="18" charset="0"/>
                          <a:cs typeface="Times New Roman" panose="02020603050405020304" pitchFamily="18" charset="0"/>
                        </a:rPr>
                        <a:t>4mA</a:t>
                      </a:r>
                      <a:endParaRPr lang="zh-CN" altLang="en-US" sz="12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rgbClr val="FF0000"/>
                          </a:solidFill>
                          <a:effectLst/>
                          <a:latin typeface="Times New Roman" panose="02020603050405020304" pitchFamily="18" charset="0"/>
                          <a:ea typeface="+mn-ea"/>
                          <a:cs typeface="Times New Roman" panose="02020603050405020304" pitchFamily="18" charset="0"/>
                        </a:rPr>
                        <a:t>1</a:t>
                      </a:r>
                      <a:r>
                        <a:rPr lang="zh-CN" altLang="zh-CN" sz="1200" kern="1200" dirty="0" smtClean="0">
                          <a:solidFill>
                            <a:srgbClr val="FF0000"/>
                          </a:solidFill>
                          <a:effectLst/>
                          <a:latin typeface="Times New Roman" panose="02020603050405020304" pitchFamily="18" charset="0"/>
                          <a:ea typeface="+mn-ea"/>
                          <a:cs typeface="Times New Roman" panose="02020603050405020304" pitchFamily="18" charset="0"/>
                        </a:rPr>
                        <a:t>ⅹ</a:t>
                      </a:r>
                      <a:r>
                        <a:rPr lang="en-US" altLang="zh-CN" sz="1200" kern="1200" dirty="0" smtClean="0">
                          <a:solidFill>
                            <a:srgbClr val="FF0000"/>
                          </a:solidFill>
                          <a:effectLst/>
                          <a:latin typeface="Times New Roman" panose="02020603050405020304" pitchFamily="18" charset="0"/>
                          <a:ea typeface="+mn-ea"/>
                          <a:cs typeface="Times New Roman" panose="02020603050405020304" pitchFamily="18" charset="0"/>
                        </a:rPr>
                        <a:t>10</a:t>
                      </a:r>
                      <a:r>
                        <a:rPr lang="en-US" altLang="zh-CN" sz="1200" kern="1200" baseline="30000" dirty="0" smtClean="0">
                          <a:solidFill>
                            <a:srgbClr val="FF0000"/>
                          </a:solidFill>
                          <a:effectLst/>
                          <a:latin typeface="Times New Roman" panose="02020603050405020304" pitchFamily="18" charset="0"/>
                          <a:ea typeface="+mn-ea"/>
                          <a:cs typeface="Times New Roman" panose="02020603050405020304" pitchFamily="18" charset="0"/>
                        </a:rPr>
                        <a:t>-4</a:t>
                      </a:r>
                      <a:endParaRPr lang="ko-KR" altLang="en-US" sz="1200" kern="1200" dirty="0" smtClean="0">
                        <a:solidFill>
                          <a:srgbClr val="FF0000"/>
                        </a:solidFill>
                        <a:latin typeface="Times New Roman" panose="02020603050405020304" pitchFamily="18" charset="0"/>
                        <a:ea typeface="+mn-ea"/>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rgbClr val="FF0000"/>
                          </a:solidFill>
                          <a:effectLst/>
                          <a:latin typeface="Times New Roman" panose="02020603050405020304" pitchFamily="18" charset="0"/>
                          <a:ea typeface="+mn-ea"/>
                          <a:cs typeface="Times New Roman" panose="02020603050405020304" pitchFamily="18" charset="0"/>
                        </a:rPr>
                        <a:t>1</a:t>
                      </a:r>
                      <a:r>
                        <a:rPr lang="zh-CN" altLang="zh-CN" sz="1200" kern="1200" dirty="0" smtClean="0">
                          <a:solidFill>
                            <a:srgbClr val="FF0000"/>
                          </a:solidFill>
                          <a:effectLst/>
                          <a:latin typeface="Times New Roman" panose="02020603050405020304" pitchFamily="18" charset="0"/>
                          <a:ea typeface="+mn-ea"/>
                          <a:cs typeface="Times New Roman" panose="02020603050405020304" pitchFamily="18" charset="0"/>
                        </a:rPr>
                        <a:t>ⅹ</a:t>
                      </a:r>
                      <a:r>
                        <a:rPr lang="en-US" altLang="zh-CN" sz="1200" kern="1200" dirty="0" smtClean="0">
                          <a:solidFill>
                            <a:srgbClr val="FF0000"/>
                          </a:solidFill>
                          <a:effectLst/>
                          <a:latin typeface="Times New Roman" panose="02020603050405020304" pitchFamily="18" charset="0"/>
                          <a:ea typeface="+mn-ea"/>
                          <a:cs typeface="Times New Roman" panose="02020603050405020304" pitchFamily="18" charset="0"/>
                        </a:rPr>
                        <a:t>10</a:t>
                      </a:r>
                      <a:r>
                        <a:rPr lang="en-US" altLang="zh-CN" sz="1200" kern="1200" baseline="30000" dirty="0" smtClean="0">
                          <a:solidFill>
                            <a:srgbClr val="FF0000"/>
                          </a:solidFill>
                          <a:effectLst/>
                          <a:latin typeface="Times New Roman" panose="02020603050405020304" pitchFamily="18" charset="0"/>
                          <a:ea typeface="+mn-ea"/>
                          <a:cs typeface="Times New Roman" panose="02020603050405020304" pitchFamily="18" charset="0"/>
                        </a:rPr>
                        <a:t>-4</a:t>
                      </a:r>
                      <a:endParaRPr lang="ko-KR" altLang="en-US" sz="1200" kern="1200" dirty="0" smtClean="0">
                        <a:solidFill>
                          <a:srgbClr val="FF0000"/>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334481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3200" b="1" dirty="0" smtClean="0">
                <a:latin typeface="Times New Roman" panose="02020603050405020304" pitchFamily="18" charset="0"/>
                <a:cs typeface="Times New Roman" pitchFamily="18" charset="0"/>
              </a:rPr>
              <a:t>Precision </a:t>
            </a:r>
            <a:r>
              <a:rPr lang="en-US" altLang="zh-CN" sz="3200" b="1" dirty="0">
                <a:latin typeface="Times New Roman" panose="02020603050405020304" pitchFamily="18" charset="0"/>
                <a:cs typeface="Times New Roman" pitchFamily="18" charset="0"/>
              </a:rPr>
              <a:t>High Voltage Power Supply</a:t>
            </a:r>
          </a:p>
        </p:txBody>
      </p:sp>
      <p:sp>
        <p:nvSpPr>
          <p:cNvPr id="1029" name="内容占位符 2"/>
          <p:cNvSpPr>
            <a:spLocks noGrp="1"/>
          </p:cNvSpPr>
          <p:nvPr>
            <p:ph idx="1"/>
          </p:nvPr>
        </p:nvSpPr>
        <p:spPr>
          <a:xfrm>
            <a:off x="360000" y="720000"/>
            <a:ext cx="8280000" cy="6120000"/>
          </a:xfrm>
        </p:spPr>
        <p:txBody>
          <a:bodyPr/>
          <a:lstStyle/>
          <a:p>
            <a:pPr marL="360000" lvl="1" indent="0" eaLnBrk="1" hangingPunct="1">
              <a:spcBef>
                <a:spcPts val="600"/>
              </a:spcBef>
              <a:spcAft>
                <a:spcPts val="600"/>
              </a:spcAft>
              <a:buClr>
                <a:srgbClr val="002060"/>
              </a:buClr>
              <a:buSzPct val="80000"/>
              <a:buNone/>
              <a:defRPr/>
            </a:pPr>
            <a:r>
              <a:rPr lang="en-US" altLang="zh-CN" sz="1800" dirty="0">
                <a:latin typeface="Times New Roman" panose="02020603050405020304" pitchFamily="18" charset="0"/>
                <a:cs typeface="Times New Roman" pitchFamily="18" charset="0"/>
              </a:rPr>
              <a:t>To generate the high voltage, the</a:t>
            </a:r>
            <a:r>
              <a:rPr lang="zh-CN" altLang="en-US" sz="1800" dirty="0">
                <a:latin typeface="Times New Roman" panose="02020603050405020304" pitchFamily="18" charset="0"/>
                <a:cs typeface="Times New Roman" pitchFamily="18" charset="0"/>
              </a:rPr>
              <a:t> </a:t>
            </a:r>
            <a:r>
              <a:rPr lang="en-US" altLang="zh-CN" sz="1800" dirty="0">
                <a:latin typeface="Times New Roman" panose="02020603050405020304" pitchFamily="18" charset="0"/>
                <a:cs typeface="Times New Roman" pitchFamily="18" charset="0"/>
              </a:rPr>
              <a:t>rectified mains voltage is converted to rectangular alternating current of approx.</a:t>
            </a:r>
            <a:r>
              <a:rPr lang="zh-CN" altLang="en-US" sz="1800" dirty="0">
                <a:latin typeface="Times New Roman" panose="02020603050405020304" pitchFamily="18" charset="0"/>
                <a:cs typeface="Times New Roman" pitchFamily="18" charset="0"/>
              </a:rPr>
              <a:t> </a:t>
            </a:r>
            <a:r>
              <a:rPr lang="en-US" altLang="zh-CN" sz="1800" dirty="0" smtClean="0">
                <a:latin typeface="Times New Roman" panose="02020603050405020304" pitchFamily="18" charset="0"/>
                <a:cs typeface="Times New Roman" pitchFamily="18" charset="0"/>
              </a:rPr>
              <a:t>20 </a:t>
            </a:r>
            <a:r>
              <a:rPr lang="en-US" altLang="zh-CN" sz="1800" dirty="0">
                <a:latin typeface="Times New Roman" panose="02020603050405020304" pitchFamily="18" charset="0"/>
                <a:cs typeface="Times New Roman" pitchFamily="18" charset="0"/>
              </a:rPr>
              <a:t>kHz and </a:t>
            </a:r>
            <a:r>
              <a:rPr lang="en-US" altLang="zh-CN" sz="1800" dirty="0" smtClean="0">
                <a:latin typeface="Times New Roman" panose="02020603050405020304" pitchFamily="18" charset="0"/>
                <a:cs typeface="Times New Roman" pitchFamily="18" charset="0"/>
              </a:rPr>
              <a:t>fed </a:t>
            </a:r>
            <a:r>
              <a:rPr lang="en-US" altLang="zh-CN" sz="1800" dirty="0">
                <a:latin typeface="Times New Roman" panose="02020603050405020304" pitchFamily="18" charset="0"/>
                <a:cs typeface="Times New Roman" pitchFamily="18" charset="0"/>
              </a:rPr>
              <a:t>into a high-voltage transformer. Afterwards the voltage is</a:t>
            </a:r>
            <a:r>
              <a:rPr lang="zh-CN" altLang="en-US" sz="1800" dirty="0">
                <a:latin typeface="Times New Roman" panose="02020603050405020304" pitchFamily="18" charset="0"/>
                <a:cs typeface="Times New Roman" pitchFamily="18" charset="0"/>
              </a:rPr>
              <a:t> </a:t>
            </a:r>
            <a:r>
              <a:rPr lang="en-US" altLang="zh-CN" sz="1800" dirty="0">
                <a:latin typeface="Times New Roman" panose="02020603050405020304" pitchFamily="18" charset="0"/>
                <a:cs typeface="Times New Roman" pitchFamily="18" charset="0"/>
              </a:rPr>
              <a:t>multiplied and rectified in a subsequent multi-stage converter cascade. The</a:t>
            </a:r>
            <a:r>
              <a:rPr lang="zh-CN" altLang="en-US" sz="1800" dirty="0">
                <a:latin typeface="Times New Roman" panose="02020603050405020304" pitchFamily="18" charset="0"/>
                <a:cs typeface="Times New Roman" pitchFamily="18" charset="0"/>
              </a:rPr>
              <a:t> </a:t>
            </a:r>
            <a:r>
              <a:rPr lang="en-US" altLang="zh-CN" sz="1800" dirty="0">
                <a:latin typeface="Times New Roman" panose="02020603050405020304" pitchFamily="18" charset="0"/>
                <a:cs typeface="Times New Roman" pitchFamily="18" charset="0"/>
              </a:rPr>
              <a:t>generated high voltage is corrected in a high-voltage filter. </a:t>
            </a:r>
            <a:endParaRPr lang="zh-CN" altLang="en-US" sz="1800" dirty="0">
              <a:latin typeface="Times New Roman" panose="02020603050405020304"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000" y="2160000"/>
            <a:ext cx="6202703" cy="4320000"/>
          </a:xfrm>
          <a:prstGeom prst="rect">
            <a:avLst/>
          </a:prstGeom>
        </p:spPr>
      </p:pic>
      <p:sp>
        <p:nvSpPr>
          <p:cNvPr id="2" name="矩形 1"/>
          <p:cNvSpPr/>
          <p:nvPr/>
        </p:nvSpPr>
        <p:spPr>
          <a:xfrm>
            <a:off x="3600000" y="6480000"/>
            <a:ext cx="3240000" cy="288000"/>
          </a:xfrm>
          <a:prstGeom prst="rect">
            <a:avLst/>
          </a:prstGeom>
        </p:spPr>
        <p:txBody>
          <a:bodyPr wrap="none">
            <a:spAutoFit/>
          </a:bodyPr>
          <a:lstStyle/>
          <a:p>
            <a:r>
              <a:rPr lang="en-US" altLang="zh-CN" sz="1400" dirty="0" smtClean="0">
                <a:latin typeface="Times New Roman" panose="02020603050405020304" pitchFamily="18" charset="0"/>
                <a:cs typeface="Times New Roman" panose="02020603050405020304" pitchFamily="18" charset="0"/>
              </a:rPr>
              <a:t>Topology of high voltage power supply</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75657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3200" b="1" dirty="0">
                <a:latin typeface="Times New Roman" panose="02020603050405020304" pitchFamily="18" charset="0"/>
                <a:cs typeface="Times New Roman" pitchFamily="18" charset="0"/>
              </a:rPr>
              <a:t>Precision High Voltage Power Supply</a:t>
            </a: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08898" name="Picture 2" descr="D:\temp\20200916-咸阳威思曼\IMG_20200916_1537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00" y="4140000"/>
            <a:ext cx="336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内容占位符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80000" y="720000"/>
            <a:ext cx="2430000" cy="3240000"/>
          </a:xfr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0000" y="1080000"/>
            <a:ext cx="4050000" cy="5400000"/>
          </a:xfrm>
          <a:prstGeom prst="rect">
            <a:avLst/>
          </a:prstGeom>
        </p:spPr>
      </p:pic>
      <p:sp>
        <p:nvSpPr>
          <p:cNvPr id="6" name="矩形 5"/>
          <p:cNvSpPr/>
          <p:nvPr/>
        </p:nvSpPr>
        <p:spPr>
          <a:xfrm>
            <a:off x="4883026" y="2492896"/>
            <a:ext cx="2062424" cy="369332"/>
          </a:xfrm>
          <a:prstGeom prst="rect">
            <a:avLst/>
          </a:prstGeom>
        </p:spPr>
        <p:txBody>
          <a:bodyPr wrap="none">
            <a:spAutoFit/>
          </a:bodyPr>
          <a:lstStyle/>
          <a:p>
            <a:r>
              <a:rPr lang="zh-CN" altLang="en-US" b="1" dirty="0">
                <a:solidFill>
                  <a:srgbClr val="FF0000"/>
                </a:solidFill>
                <a:sym typeface="+mn-ea"/>
              </a:rPr>
              <a:t>威</a:t>
            </a:r>
            <a:r>
              <a:rPr lang="zh-CN" altLang="en-US" b="1" dirty="0" smtClean="0">
                <a:solidFill>
                  <a:srgbClr val="FF0000"/>
                </a:solidFill>
                <a:sym typeface="+mn-ea"/>
              </a:rPr>
              <a:t>思</a:t>
            </a:r>
            <a:r>
              <a:rPr lang="zh-CN" altLang="en-US" b="1" dirty="0">
                <a:solidFill>
                  <a:srgbClr val="FF0000"/>
                </a:solidFill>
                <a:sym typeface="+mn-ea"/>
              </a:rPr>
              <a:t>曼分压器</a:t>
            </a:r>
            <a:r>
              <a:rPr lang="en-US" altLang="zh-CN" b="1" dirty="0">
                <a:solidFill>
                  <a:srgbClr val="FF0000"/>
                </a:solidFill>
                <a:sym typeface="+mn-ea"/>
              </a:rPr>
              <a:t>RVD</a:t>
            </a:r>
            <a:endParaRPr lang="zh-CN" altLang="en-US" b="1" dirty="0">
              <a:solidFill>
                <a:srgbClr val="FF0000"/>
              </a:solidFill>
            </a:endParaRPr>
          </a:p>
        </p:txBody>
      </p:sp>
    </p:spTree>
    <p:extLst>
      <p:ext uri="{BB962C8B-B14F-4D97-AF65-F5344CB8AC3E}">
        <p14:creationId xmlns:p14="http://schemas.microsoft.com/office/powerpoint/2010/main" val="1158121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221"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09282" name="Equation" r:id="rId4" imgW="428207" imgH="666100" progId="">
                  <p:embed/>
                </p:oleObj>
              </mc:Choice>
              <mc:Fallback>
                <p:oleObj name="Equation" r:id="rId4" imgW="428207" imgH="666100" progId="">
                  <p:embed/>
                  <p:pic>
                    <p:nvPicPr>
                      <p:cNvPr id="92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2"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09283" name="Equation" r:id="rId6" imgW="428207" imgH="666100" progId="">
                  <p:embed/>
                </p:oleObj>
              </mc:Choice>
              <mc:Fallback>
                <p:oleObj name="Equation" r:id="rId6" imgW="428207" imgH="666100" progId="">
                  <p:embed/>
                  <p:pic>
                    <p:nvPicPr>
                      <p:cNvPr id="92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2400" b="1" dirty="0">
                <a:latin typeface="Times New Roman" pitchFamily="18" charset="0"/>
                <a:cs typeface="Times New Roman" pitchFamily="18" charset="0"/>
              </a:rPr>
              <a:t>Prototype development of electrostatic separator</a:t>
            </a:r>
          </a:p>
        </p:txBody>
      </p:sp>
      <p:sp>
        <p:nvSpPr>
          <p:cNvPr id="25" name="内容占位符 2"/>
          <p:cNvSpPr txBox="1">
            <a:spLocks/>
          </p:cNvSpPr>
          <p:nvPr/>
        </p:nvSpPr>
        <p:spPr>
          <a:xfrm>
            <a:off x="360000" y="720000"/>
            <a:ext cx="8280000" cy="612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eaLnBrk="1" hangingPunct="1">
              <a:spcBef>
                <a:spcPts val="0"/>
              </a:spcBef>
              <a:spcAft>
                <a:spcPts val="1200"/>
              </a:spcAft>
              <a:buNone/>
              <a:defRPr/>
            </a:pPr>
            <a:endParaRPr lang="en-US" altLang="zh-CN" sz="2000" dirty="0" smtClean="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2000" dirty="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2000" dirty="0" smtClean="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2000" dirty="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2000" dirty="0" smtClean="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2000" dirty="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2000" dirty="0" smtClean="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2000" dirty="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1800" dirty="0" smtClean="0">
              <a:latin typeface="Times New Roman" panose="02020603050405020304" pitchFamily="18" charset="0"/>
              <a:cs typeface="Times New Roman" pitchFamily="18" charset="0"/>
            </a:endParaRPr>
          </a:p>
          <a:p>
            <a:pPr marL="457200" lvl="1" indent="0" eaLnBrk="1" hangingPunct="1">
              <a:spcBef>
                <a:spcPts val="600"/>
              </a:spcBef>
              <a:spcAft>
                <a:spcPts val="600"/>
              </a:spcAft>
              <a:buNone/>
              <a:defRPr/>
            </a:pPr>
            <a:endParaRPr lang="en-US" altLang="zh-CN" sz="1800" dirty="0">
              <a:latin typeface="Times New Roman" panose="02020603050405020304" pitchFamily="18" charset="0"/>
              <a:cs typeface="Times New Roman" pitchFamily="18" charset="0"/>
            </a:endParaRPr>
          </a:p>
          <a:p>
            <a:pPr marL="457200" lvl="1" indent="0" eaLnBrk="1" hangingPunct="1">
              <a:spcBef>
                <a:spcPts val="600"/>
              </a:spcBef>
              <a:spcAft>
                <a:spcPts val="600"/>
              </a:spcAft>
              <a:buNone/>
              <a:defRPr/>
            </a:pPr>
            <a:r>
              <a:rPr lang="en-US" altLang="zh-CN" sz="1800" b="1" dirty="0" smtClean="0">
                <a:latin typeface="Times New Roman" panose="02020603050405020304" pitchFamily="18" charset="0"/>
                <a:cs typeface="Times New Roman" panose="02020603050405020304" pitchFamily="18" charset="0"/>
              </a:rPr>
              <a:t>A </a:t>
            </a:r>
            <a:r>
              <a:rPr lang="en-US" altLang="zh-CN" sz="1800" b="1" dirty="0">
                <a:latin typeface="Times New Roman" panose="02020603050405020304" pitchFamily="18" charset="0"/>
                <a:cs typeface="Times New Roman" panose="02020603050405020304" pitchFamily="18" charset="0"/>
              </a:rPr>
              <a:t>separator unit </a:t>
            </a:r>
            <a:r>
              <a:rPr lang="en-US" altLang="zh-CN" sz="1800" b="1" dirty="0" smtClean="0">
                <a:latin typeface="Times New Roman" panose="02020603050405020304" pitchFamily="18" charset="0"/>
                <a:cs typeface="Times New Roman" panose="02020603050405020304" pitchFamily="18" charset="0"/>
              </a:rPr>
              <a:t>including: </a:t>
            </a:r>
            <a:r>
              <a:rPr lang="en-US" altLang="zh-CN" sz="1800" dirty="0" smtClean="0">
                <a:solidFill>
                  <a:srgbClr val="0070C0"/>
                </a:solidFill>
                <a:latin typeface="Times New Roman" panose="02020603050405020304" pitchFamily="18" charset="0"/>
                <a:cs typeface="Times New Roman" pitchFamily="18" charset="0"/>
              </a:rPr>
              <a:t>1</a:t>
            </a:r>
            <a:r>
              <a:rPr lang="en-US" altLang="zh-CN" sz="1800" dirty="0">
                <a:solidFill>
                  <a:srgbClr val="0070C0"/>
                </a:solidFill>
                <a:latin typeface="Times New Roman" panose="02020603050405020304" pitchFamily="18" charset="0"/>
                <a:cs typeface="Times New Roman" pitchFamily="18" charset="0"/>
              </a:rPr>
              <a:t>.</a:t>
            </a:r>
            <a:r>
              <a:rPr lang="en-US" altLang="zh-CN" sz="1800" dirty="0">
                <a:latin typeface="Times New Roman" panose="02020603050405020304" pitchFamily="18" charset="0"/>
                <a:cs typeface="Times New Roman" pitchFamily="18" charset="0"/>
              </a:rPr>
              <a:t> Vacuum </a:t>
            </a:r>
            <a:r>
              <a:rPr lang="en-US" altLang="zh-CN" sz="1800" dirty="0" smtClean="0">
                <a:latin typeface="Times New Roman" panose="02020603050405020304" pitchFamily="18" charset="0"/>
                <a:cs typeface="Times New Roman" pitchFamily="18" charset="0"/>
              </a:rPr>
              <a:t>chamber (5 </a:t>
            </a:r>
            <a:r>
              <a:rPr lang="en-US" altLang="zh-CN" sz="1800" dirty="0">
                <a:latin typeface="Times New Roman" panose="02020603050405020304" pitchFamily="18" charset="0"/>
                <a:cs typeface="Times New Roman" pitchFamily="18" charset="0"/>
              </a:rPr>
              <a:t>straight through chambers, 2 cone tubes and 2 pump </a:t>
            </a:r>
            <a:r>
              <a:rPr lang="en-US" altLang="zh-CN" sz="1800" dirty="0" smtClean="0">
                <a:latin typeface="Times New Roman" panose="02020603050405020304" pitchFamily="18" charset="0"/>
                <a:cs typeface="Times New Roman" pitchFamily="18" charset="0"/>
              </a:rPr>
              <a:t>chambers); </a:t>
            </a:r>
            <a:r>
              <a:rPr lang="en-US" altLang="zh-CN" sz="1800" dirty="0">
                <a:solidFill>
                  <a:srgbClr val="0070C0"/>
                </a:solidFill>
                <a:latin typeface="Times New Roman" panose="02020603050405020304" pitchFamily="18" charset="0"/>
                <a:cs typeface="Times New Roman" pitchFamily="18" charset="0"/>
              </a:rPr>
              <a:t>2.</a:t>
            </a:r>
            <a:r>
              <a:rPr lang="en-US" altLang="zh-CN" sz="1800" dirty="0">
                <a:latin typeface="Times New Roman" panose="02020603050405020304" pitchFamily="18" charset="0"/>
                <a:cs typeface="Times New Roman" pitchFamily="18" charset="0"/>
              </a:rPr>
              <a:t> a pair of electrodes</a:t>
            </a:r>
            <a:r>
              <a:rPr lang="en-US" altLang="zh-CN" sz="1800" dirty="0" smtClean="0">
                <a:latin typeface="Times New Roman" panose="02020603050405020304" pitchFamily="18" charset="0"/>
                <a:cs typeface="Times New Roman" pitchFamily="18" charset="0"/>
              </a:rPr>
              <a:t>; </a:t>
            </a:r>
            <a:r>
              <a:rPr lang="en-US" altLang="zh-CN" sz="1800" dirty="0" smtClean="0">
                <a:solidFill>
                  <a:srgbClr val="0070C0"/>
                </a:solidFill>
                <a:latin typeface="Times New Roman" panose="02020603050405020304" pitchFamily="18" charset="0"/>
                <a:cs typeface="Times New Roman" pitchFamily="18" charset="0"/>
              </a:rPr>
              <a:t>3</a:t>
            </a:r>
            <a:r>
              <a:rPr lang="en-US" altLang="zh-CN" sz="1800" dirty="0">
                <a:solidFill>
                  <a:srgbClr val="0070C0"/>
                </a:solidFill>
                <a:latin typeface="Times New Roman" panose="02020603050405020304" pitchFamily="18" charset="0"/>
                <a:cs typeface="Times New Roman" pitchFamily="18" charset="0"/>
              </a:rPr>
              <a:t>. </a:t>
            </a:r>
            <a:r>
              <a:rPr lang="en-US" altLang="zh-CN" sz="1800" dirty="0">
                <a:latin typeface="Times New Roman" panose="02020603050405020304" pitchFamily="18" charset="0"/>
                <a:cs typeface="Times New Roman" pitchFamily="18" charset="0"/>
              </a:rPr>
              <a:t>2 ground electrodes</a:t>
            </a:r>
            <a:r>
              <a:rPr lang="en-US" altLang="zh-CN" sz="1800" dirty="0" smtClean="0">
                <a:latin typeface="Times New Roman" panose="02020603050405020304" pitchFamily="18" charset="0"/>
                <a:cs typeface="Times New Roman" pitchFamily="18" charset="0"/>
              </a:rPr>
              <a:t>; </a:t>
            </a:r>
            <a:r>
              <a:rPr lang="en-US" altLang="zh-CN" sz="1800" dirty="0" smtClean="0">
                <a:solidFill>
                  <a:srgbClr val="0070C0"/>
                </a:solidFill>
                <a:latin typeface="Times New Roman" panose="02020603050405020304" pitchFamily="18" charset="0"/>
                <a:cs typeface="Times New Roman" pitchFamily="18" charset="0"/>
              </a:rPr>
              <a:t>4.</a:t>
            </a:r>
            <a:r>
              <a:rPr lang="en-US" altLang="zh-CN" sz="1800" dirty="0" smtClean="0">
                <a:latin typeface="Times New Roman" panose="02020603050405020304" pitchFamily="18" charset="0"/>
                <a:cs typeface="Times New Roman" pitchFamily="18" charset="0"/>
              </a:rPr>
              <a:t> </a:t>
            </a:r>
            <a:r>
              <a:rPr lang="en-US" altLang="zh-CN" sz="1800" dirty="0">
                <a:latin typeface="Times New Roman" panose="02020603050405020304" pitchFamily="18" charset="0"/>
                <a:cs typeface="Times New Roman" pitchFamily="18" charset="0"/>
              </a:rPr>
              <a:t>4 groups of </a:t>
            </a:r>
            <a:r>
              <a:rPr lang="en-US" altLang="zh-CN" sz="1800" dirty="0" smtClean="0">
                <a:latin typeface="Times New Roman" panose="02020603050405020304" pitchFamily="18" charset="0"/>
                <a:cs typeface="Times New Roman" pitchFamily="18" charset="0"/>
              </a:rPr>
              <a:t>insulation </a:t>
            </a:r>
            <a:r>
              <a:rPr lang="en-US" altLang="zh-CN" sz="1800" dirty="0">
                <a:latin typeface="Times New Roman" panose="02020603050405020304" pitchFamily="18" charset="0"/>
                <a:cs typeface="Times New Roman" pitchFamily="18" charset="0"/>
              </a:rPr>
              <a:t>metal-ceramic </a:t>
            </a:r>
            <a:r>
              <a:rPr lang="en-US" altLang="zh-CN" sz="1800" dirty="0" smtClean="0">
                <a:latin typeface="Times New Roman" panose="02020603050405020304" pitchFamily="18" charset="0"/>
                <a:cs typeface="Times New Roman" pitchFamily="18" charset="0"/>
              </a:rPr>
              <a:t>support; </a:t>
            </a:r>
            <a:r>
              <a:rPr lang="en-US" altLang="zh-CN" sz="1800" dirty="0" smtClean="0">
                <a:solidFill>
                  <a:srgbClr val="0070C0"/>
                </a:solidFill>
                <a:latin typeface="Times New Roman" panose="02020603050405020304" pitchFamily="18" charset="0"/>
                <a:cs typeface="Times New Roman" pitchFamily="18" charset="0"/>
              </a:rPr>
              <a:t>5</a:t>
            </a:r>
            <a:r>
              <a:rPr lang="en-US" altLang="zh-CN" sz="1800" dirty="0">
                <a:solidFill>
                  <a:srgbClr val="0070C0"/>
                </a:solidFill>
                <a:latin typeface="Times New Roman" panose="02020603050405020304" pitchFamily="18" charset="0"/>
                <a:cs typeface="Times New Roman" pitchFamily="18" charset="0"/>
              </a:rPr>
              <a:t>.</a:t>
            </a:r>
            <a:r>
              <a:rPr lang="en-US" altLang="zh-CN" sz="1800" dirty="0">
                <a:latin typeface="Times New Roman" panose="02020603050405020304" pitchFamily="18" charset="0"/>
                <a:cs typeface="Times New Roman" pitchFamily="18" charset="0"/>
              </a:rPr>
              <a:t> 4 groups of high voltage feedthrough</a:t>
            </a:r>
            <a:r>
              <a:rPr lang="en-US" altLang="zh-CN" sz="1800" dirty="0" smtClean="0">
                <a:latin typeface="Times New Roman" panose="02020603050405020304" pitchFamily="18" charset="0"/>
                <a:cs typeface="Times New Roman" pitchFamily="18" charset="0"/>
              </a:rPr>
              <a:t>; </a:t>
            </a:r>
            <a:r>
              <a:rPr lang="en-US" altLang="zh-CN" sz="1800" dirty="0" smtClean="0">
                <a:solidFill>
                  <a:srgbClr val="0070C0"/>
                </a:solidFill>
                <a:latin typeface="Times New Roman" panose="02020603050405020304" pitchFamily="18" charset="0"/>
                <a:cs typeface="Times New Roman" pitchFamily="18" charset="0"/>
              </a:rPr>
              <a:t>6</a:t>
            </a:r>
            <a:r>
              <a:rPr lang="en-US" altLang="zh-CN" sz="1800" dirty="0">
                <a:solidFill>
                  <a:srgbClr val="0070C0"/>
                </a:solidFill>
                <a:latin typeface="Times New Roman" panose="02020603050405020304" pitchFamily="18" charset="0"/>
                <a:cs typeface="Times New Roman" pitchFamily="18" charset="0"/>
              </a:rPr>
              <a:t>.</a:t>
            </a:r>
            <a:r>
              <a:rPr lang="en-US" altLang="zh-CN" sz="1800" dirty="0">
                <a:latin typeface="Times New Roman" panose="02020603050405020304" pitchFamily="18" charset="0"/>
                <a:cs typeface="Times New Roman" pitchFamily="18" charset="0"/>
              </a:rPr>
              <a:t> 2 sets of vacuum system (including ion pump, sublimation pump and gauge</a:t>
            </a:r>
            <a:r>
              <a:rPr lang="en-US" altLang="zh-CN" sz="1800" dirty="0" smtClean="0">
                <a:latin typeface="Times New Roman" panose="02020603050405020304" pitchFamily="18" charset="0"/>
                <a:cs typeface="Times New Roman" pitchFamily="18" charset="0"/>
              </a:rPr>
              <a:t>); </a:t>
            </a:r>
            <a:r>
              <a:rPr lang="en-US" altLang="zh-CN" sz="1800" dirty="0" smtClean="0">
                <a:solidFill>
                  <a:srgbClr val="0070C0"/>
                </a:solidFill>
                <a:latin typeface="Times New Roman" panose="02020603050405020304" pitchFamily="18" charset="0"/>
                <a:cs typeface="Times New Roman" pitchFamily="18" charset="0"/>
              </a:rPr>
              <a:t>7</a:t>
            </a:r>
            <a:r>
              <a:rPr lang="en-US" altLang="zh-CN" sz="1800" dirty="0">
                <a:solidFill>
                  <a:srgbClr val="0070C0"/>
                </a:solidFill>
                <a:latin typeface="Times New Roman" panose="02020603050405020304" pitchFamily="18" charset="0"/>
                <a:cs typeface="Times New Roman" pitchFamily="18" charset="0"/>
              </a:rPr>
              <a:t>.</a:t>
            </a:r>
            <a:r>
              <a:rPr lang="en-US" altLang="zh-CN" sz="1800" dirty="0">
                <a:latin typeface="Times New Roman" panose="02020603050405020304" pitchFamily="18" charset="0"/>
                <a:cs typeface="Times New Roman" pitchFamily="18" charset="0"/>
              </a:rPr>
              <a:t>  </a:t>
            </a:r>
            <a:r>
              <a:rPr lang="en-US" altLang="zh-CN" sz="1800" dirty="0" smtClean="0">
                <a:latin typeface="Times New Roman" panose="02020603050405020304" pitchFamily="18" charset="0"/>
                <a:cs typeface="Times New Roman" pitchFamily="18" charset="0"/>
              </a:rPr>
              <a:t>support </a:t>
            </a:r>
            <a:r>
              <a:rPr lang="en-US" altLang="zh-CN" sz="1800" dirty="0">
                <a:latin typeface="Times New Roman" panose="02020603050405020304" pitchFamily="18" charset="0"/>
                <a:cs typeface="Times New Roman" pitchFamily="18" charset="0"/>
              </a:rPr>
              <a:t>platform.</a:t>
            </a: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smtClean="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graphicFrame>
        <p:nvGraphicFramePr>
          <p:cNvPr id="8" name="Object 5"/>
          <p:cNvGraphicFramePr>
            <a:graphicFrameLocks noChangeAspect="1"/>
          </p:cNvGraphicFramePr>
          <p:nvPr>
            <p:extLst/>
          </p:nvPr>
        </p:nvGraphicFramePr>
        <p:xfrm>
          <a:off x="4168000" y="3740900"/>
          <a:ext cx="914400" cy="179388"/>
        </p:xfrm>
        <a:graphic>
          <a:graphicData uri="http://schemas.openxmlformats.org/presentationml/2006/ole">
            <mc:AlternateContent xmlns:mc="http://schemas.openxmlformats.org/markup-compatibility/2006">
              <mc:Choice xmlns:v="urn:schemas-microsoft-com:vml" Requires="v">
                <p:oleObj spid="_x0000_s209284" name="Equation" r:id="rId8" imgW="428207" imgH="666100" progId="">
                  <p:embed/>
                </p:oleObj>
              </mc:Choice>
              <mc:Fallback>
                <p:oleObj name="Equation" r:id="rId8" imgW="428207" imgH="666100" progId="">
                  <p:embed/>
                  <p:pic>
                    <p:nvPicPr>
                      <p:cNvPr id="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8000" y="374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6"/>
          <p:cNvGraphicFramePr>
            <a:graphicFrameLocks noChangeAspect="1"/>
          </p:cNvGraphicFramePr>
          <p:nvPr>
            <p:extLst/>
          </p:nvPr>
        </p:nvGraphicFramePr>
        <p:xfrm>
          <a:off x="3917175" y="3753600"/>
          <a:ext cx="914400" cy="179388"/>
        </p:xfrm>
        <a:graphic>
          <a:graphicData uri="http://schemas.openxmlformats.org/presentationml/2006/ole">
            <mc:AlternateContent xmlns:mc="http://schemas.openxmlformats.org/markup-compatibility/2006">
              <mc:Choice xmlns:v="urn:schemas-microsoft-com:vml" Requires="v">
                <p:oleObj spid="_x0000_s209285" name="Equation" r:id="rId9" imgW="428207" imgH="666100" progId="">
                  <p:embed/>
                </p:oleObj>
              </mc:Choice>
              <mc:Fallback>
                <p:oleObj name="Equation" r:id="rId9" imgW="428207" imgH="666100" progId="">
                  <p:embed/>
                  <p:pic>
                    <p:nvPicPr>
                      <p:cNvPr id="9"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7175" y="375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09286" name="Equation" r:id="rId10" imgW="428207" imgH="666100" progId="">
                  <p:embed/>
                </p:oleObj>
              </mc:Choice>
              <mc:Fallback>
                <p:oleObj name="Equation" r:id="rId10" imgW="428207" imgH="666100" progId="">
                  <p:embed/>
                  <p:pic>
                    <p:nvPicPr>
                      <p:cNvPr id="2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09287" name="Equation" r:id="rId11" imgW="428207" imgH="666100" progId="">
                  <p:embed/>
                </p:oleObj>
              </mc:Choice>
              <mc:Fallback>
                <p:oleObj name="Equation" r:id="rId11" imgW="428207" imgH="666100" progId="">
                  <p:embed/>
                  <p:pic>
                    <p:nvPicPr>
                      <p:cNvPr id="2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矩形 3"/>
          <p:cNvSpPr/>
          <p:nvPr/>
        </p:nvSpPr>
        <p:spPr>
          <a:xfrm>
            <a:off x="2520000" y="4679999"/>
            <a:ext cx="3600000" cy="288000"/>
          </a:xfrm>
          <a:prstGeom prst="rect">
            <a:avLst/>
          </a:prstGeom>
        </p:spPr>
        <p:txBody>
          <a:bodyPr wrap="square">
            <a:spAutoFit/>
          </a:bodyPr>
          <a:lstStyle/>
          <a:p>
            <a:pPr lvl="1">
              <a:spcBef>
                <a:spcPts val="0"/>
              </a:spcBef>
              <a:spcAft>
                <a:spcPts val="1200"/>
              </a:spcAft>
              <a:defRPr/>
            </a:pPr>
            <a:r>
              <a:rPr lang="en-US" altLang="zh-CN" sz="1200" dirty="0">
                <a:latin typeface="Times New Roman" panose="02020603050405020304" pitchFamily="18" charset="0"/>
                <a:cs typeface="Times New Roman" panose="02020603050405020304" pitchFamily="18" charset="0"/>
              </a:rPr>
              <a:t>structure drawing of </a:t>
            </a:r>
            <a:r>
              <a:rPr lang="en-US" altLang="zh-CN" sz="1200" dirty="0" smtClean="0">
                <a:latin typeface="Times New Roman" panose="02020603050405020304" pitchFamily="18" charset="0"/>
                <a:cs typeface="Times New Roman" panose="02020603050405020304" pitchFamily="18" charset="0"/>
              </a:rPr>
              <a:t>Electrostatic Separator </a:t>
            </a:r>
            <a:endParaRPr lang="en-US" altLang="zh-CN" sz="1200" dirty="0">
              <a:latin typeface="Times New Roman" panose="02020603050405020304" pitchFamily="18" charset="0"/>
              <a:cs typeface="Times New Roman" panose="02020603050405020304" pitchFamily="18" charset="0"/>
            </a:endParaRPr>
          </a:p>
        </p:txBody>
      </p:sp>
      <p:pic>
        <p:nvPicPr>
          <p:cNvPr id="17" name="图片 16"/>
          <p:cNvPicPr>
            <a:picLocks noChangeAspect="1"/>
          </p:cNvPicPr>
          <p:nvPr/>
        </p:nvPicPr>
        <p:blipFill>
          <a:blip r:embed="rId12"/>
          <a:stretch>
            <a:fillRect/>
          </a:stretch>
        </p:blipFill>
        <p:spPr>
          <a:xfrm>
            <a:off x="1440000" y="720000"/>
            <a:ext cx="6840000" cy="3924589"/>
          </a:xfrm>
          <a:prstGeom prst="rect">
            <a:avLst/>
          </a:prstGeom>
        </p:spPr>
      </p:pic>
    </p:spTree>
    <p:extLst>
      <p:ext uri="{BB962C8B-B14F-4D97-AF65-F5344CB8AC3E}">
        <p14:creationId xmlns:p14="http://schemas.microsoft.com/office/powerpoint/2010/main" val="31584168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3200" b="1" dirty="0">
                <a:latin typeface="Times New Roman" panose="02020603050405020304" pitchFamily="18" charset="0"/>
                <a:cs typeface="Times New Roman" pitchFamily="18" charset="0"/>
              </a:rPr>
              <a:t>Precision High Voltage Power Supply</a:t>
            </a: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000" y="720000"/>
            <a:ext cx="2700000" cy="3600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00" y="1080000"/>
            <a:ext cx="3840000" cy="28800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0000" y="4500000"/>
            <a:ext cx="2880000" cy="2160000"/>
          </a:xfrm>
          <a:prstGeom prst="rect">
            <a:avLst/>
          </a:prstGeom>
        </p:spPr>
      </p:pic>
      <p:pic>
        <p:nvPicPr>
          <p:cNvPr id="7" name="内容占位符 6"/>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040000" y="4500000"/>
            <a:ext cx="2879999" cy="2160000"/>
          </a:xfrm>
        </p:spPr>
      </p:pic>
    </p:spTree>
    <p:extLst>
      <p:ext uri="{BB962C8B-B14F-4D97-AF65-F5344CB8AC3E}">
        <p14:creationId xmlns:p14="http://schemas.microsoft.com/office/powerpoint/2010/main" val="7723070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3200" b="1" dirty="0">
                <a:latin typeface="Times New Roman" panose="02020603050405020304" pitchFamily="18" charset="0"/>
                <a:cs typeface="Times New Roman" pitchFamily="18" charset="0"/>
              </a:rPr>
              <a:t>Precision High Voltage Power Supply</a:t>
            </a: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08898" name="Picture 2" descr="D:\temp\20200916-咸阳威思曼\IMG_20200916_1537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000" y="720000"/>
            <a:ext cx="4320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208899" name="Picture 3" descr="D:\temp\20200916-咸阳威思曼\IMG_20200916_1537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00" y="1080000"/>
            <a:ext cx="384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08900" name="Picture 4" descr="D:\temp\20200916-咸阳威思曼\IMG_20200916_153744.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040000" y="4500000"/>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8901" name="Picture 5" descr="D:\temp\20200916-咸阳威思曼\IMG_20200916_1539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0000" y="4500000"/>
            <a:ext cx="288000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4694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Factory test</a:t>
            </a:r>
            <a:endParaRPr lang="en-US" altLang="zh-CN" sz="2000" b="1" dirty="0">
              <a:latin typeface="Times New Roman" panose="02020603050405020304" pitchFamily="18" charset="0"/>
              <a:cs typeface="Times New Roman" panose="02020603050405020304" pitchFamily="18" charset="0"/>
            </a:endParaRP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descr="8f372f2503c79c0c60a3fc73d5dfe1b"/>
          <p:cNvPicPr>
            <a:picLocks noChangeAspect="1" noChangeArrowheads="1"/>
          </p:cNvPicPr>
          <p:nvPr/>
        </p:nvPicPr>
        <p:blipFill rotWithShape="1">
          <a:blip r:embed="rId2">
            <a:extLst>
              <a:ext uri="{28A0092B-C50C-407E-A947-70E740481C1C}">
                <a14:useLocalDpi xmlns:a14="http://schemas.microsoft.com/office/drawing/2010/main" val="0"/>
              </a:ext>
            </a:extLst>
          </a:blip>
          <a:srcRect t="15798" b="21384"/>
          <a:stretch/>
        </p:blipFill>
        <p:spPr bwMode="auto">
          <a:xfrm>
            <a:off x="1440000" y="1620000"/>
            <a:ext cx="6480000" cy="305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01519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Factory test</a:t>
            </a:r>
            <a:endParaRPr lang="en-US" altLang="zh-CN" sz="2000" b="1" dirty="0">
              <a:latin typeface="Times New Roman" panose="02020603050405020304" pitchFamily="18" charset="0"/>
              <a:cs typeface="Times New Roman" panose="02020603050405020304"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System </a:t>
            </a:r>
            <a:r>
              <a:rPr lang="en-US" altLang="zh-CN" sz="1800" dirty="0">
                <a:latin typeface="Times New Roman" pitchFamily="18" charset="0"/>
                <a:cs typeface="Times New Roman" pitchFamily="18" charset="0"/>
              </a:rPr>
              <a:t>vacuum leak detection</a:t>
            </a: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2" descr="ff571741e6f3353ddb49dbad38128d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000" y="1620000"/>
            <a:ext cx="3240000" cy="242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ea8b8c4b97199a98a3d09ccfa4b3e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00" y="1620000"/>
            <a:ext cx="3240000" cy="243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000" y="4320000"/>
            <a:ext cx="3240000" cy="2430000"/>
          </a:xfrm>
          <a:prstGeom prst="rect">
            <a:avLst/>
          </a:prstGeom>
        </p:spPr>
      </p:pic>
      <p:sp>
        <p:nvSpPr>
          <p:cNvPr id="2" name="矩形 1"/>
          <p:cNvSpPr/>
          <p:nvPr/>
        </p:nvSpPr>
        <p:spPr>
          <a:xfrm>
            <a:off x="4320000" y="5040000"/>
            <a:ext cx="4680000" cy="540000"/>
          </a:xfrm>
          <a:prstGeom prst="rect">
            <a:avLst/>
          </a:prstGeom>
        </p:spPr>
        <p:txBody>
          <a:bodyPr wrap="none">
            <a:spAutoFit/>
          </a:bodyPr>
          <a:lstStyle/>
          <a:p>
            <a:r>
              <a:rPr lang="en-US" altLang="zh-CN" sz="2000" b="1" dirty="0">
                <a:latin typeface="Times New Roman" panose="02020603050405020304" charset="0"/>
                <a:cs typeface="Times New Roman" panose="02020603050405020304" charset="0"/>
              </a:rPr>
              <a:t>vacuum leakage rate </a:t>
            </a:r>
            <a:r>
              <a:rPr lang="en-US" altLang="zh-CN" sz="2000" b="1" dirty="0" smtClean="0">
                <a:latin typeface="Times New Roman" panose="02020603050405020304" charset="0"/>
                <a:cs typeface="Times New Roman" panose="02020603050405020304" charset="0"/>
              </a:rPr>
              <a:t>≤2x10-13Pa.m3/s</a:t>
            </a:r>
            <a:endParaRPr lang="en-US" altLang="en-US" sz="2000" b="1" dirty="0">
              <a:latin typeface="Times New Roman" panose="02020603050405020304" charset="0"/>
              <a:cs typeface="Times New Roman" panose="02020603050405020304" charset="0"/>
            </a:endParaRPr>
          </a:p>
          <a:p>
            <a:endParaRPr lang="zh-CN" altLang="en-US" sz="2000" dirty="0"/>
          </a:p>
        </p:txBody>
      </p:sp>
    </p:spTree>
    <p:extLst>
      <p:ext uri="{BB962C8B-B14F-4D97-AF65-F5344CB8AC3E}">
        <p14:creationId xmlns:p14="http://schemas.microsoft.com/office/powerpoint/2010/main" val="26883250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Factory test</a:t>
            </a:r>
            <a:endParaRPr lang="en-US" altLang="zh-CN" sz="2000" b="1" dirty="0">
              <a:latin typeface="Times New Roman" panose="02020603050405020304" pitchFamily="18" charset="0"/>
              <a:cs typeface="Times New Roman" panose="02020603050405020304"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system was vacuum baked </a:t>
            </a:r>
            <a:r>
              <a:rPr lang="en-US" altLang="zh-CN" sz="1800" dirty="0" smtClean="0">
                <a:latin typeface="Times New Roman" pitchFamily="18" charset="0"/>
                <a:cs typeface="Times New Roman" pitchFamily="18" charset="0"/>
              </a:rPr>
              <a:t>for </a:t>
            </a:r>
            <a:r>
              <a:rPr lang="en-US" altLang="zh-CN" sz="1800" dirty="0">
                <a:latin typeface="Times New Roman" pitchFamily="18" charset="0"/>
                <a:cs typeface="Times New Roman" pitchFamily="18" charset="0"/>
              </a:rPr>
              <a:t>a </a:t>
            </a:r>
            <a:r>
              <a:rPr lang="en-US" altLang="zh-CN" sz="1800" dirty="0" smtClean="0">
                <a:latin typeface="Times New Roman" pitchFamily="18" charset="0"/>
                <a:cs typeface="Times New Roman" pitchFamily="18" charset="0"/>
              </a:rPr>
              <a:t>week (up to </a:t>
            </a:r>
            <a:r>
              <a:rPr lang="en-US" altLang="zh-CN" sz="1800" dirty="0">
                <a:latin typeface="Times New Roman" panose="02020603050405020304" pitchFamily="18" charset="0"/>
                <a:cs typeface="Times New Roman" pitchFamily="18" charset="0"/>
              </a:rPr>
              <a:t>150 </a:t>
            </a:r>
            <a:r>
              <a:rPr lang="en-US" altLang="zh-CN" sz="1600" dirty="0" smtClean="0">
                <a:latin typeface="Times New Roman" panose="02020603050405020304" pitchFamily="18" charset="0"/>
                <a:ea typeface="宋体"/>
                <a:cs typeface="Times New Roman" panose="02020603050405020304" pitchFamily="18" charset="0"/>
              </a:rPr>
              <a:t>℃</a:t>
            </a:r>
            <a:r>
              <a:rPr lang="en-US" altLang="zh-CN" sz="1800" dirty="0" smtClean="0">
                <a:latin typeface="Times New Roman" pitchFamily="18" charset="0"/>
                <a:cs typeface="Times New Roman" pitchFamily="18" charset="0"/>
              </a:rPr>
              <a:t>) </a:t>
            </a:r>
            <a:endParaRPr lang="en-US" altLang="zh-CN" sz="1800" dirty="0">
              <a:latin typeface="Times New Roman" pitchFamily="18" charset="0"/>
              <a:cs typeface="Times New Roman" pitchFamily="18" charset="0"/>
            </a:endParaRP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图片 8" descr="C:\Users\12914\Desktop\f97a4646d7f45acf25d7e6ca55c7a9a.jpg"/>
          <p:cNvPicPr>
            <a:picLocks noChangeAspect="1"/>
          </p:cNvPicPr>
          <p:nvPr/>
        </p:nvPicPr>
        <p:blipFill rotWithShape="1">
          <a:blip r:embed="rId2" cstate="print">
            <a:extLst>
              <a:ext uri="{28A0092B-C50C-407E-A947-70E740481C1C}">
                <a14:useLocalDpi xmlns:a14="http://schemas.microsoft.com/office/drawing/2010/main" val="0"/>
              </a:ext>
            </a:extLst>
          </a:blip>
          <a:srcRect t="200" b="25897"/>
          <a:stretch/>
        </p:blipFill>
        <p:spPr bwMode="auto">
          <a:xfrm>
            <a:off x="1980000" y="1980000"/>
            <a:ext cx="5040000" cy="279255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51689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Factory test</a:t>
            </a:r>
            <a:endParaRPr lang="en-US" altLang="zh-CN" sz="2000" b="1" dirty="0">
              <a:latin typeface="Times New Roman" panose="02020603050405020304" pitchFamily="18" charset="0"/>
              <a:cs typeface="Times New Roman" panose="02020603050405020304"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system </a:t>
            </a:r>
            <a:r>
              <a:rPr lang="en-US" altLang="zh-CN" sz="1800" dirty="0" smtClean="0">
                <a:latin typeface="Times New Roman" pitchFamily="18" charset="0"/>
                <a:cs typeface="Times New Roman" pitchFamily="18" charset="0"/>
              </a:rPr>
              <a:t>was </a:t>
            </a:r>
            <a:r>
              <a:rPr lang="en-US" altLang="zh-CN" sz="1800" dirty="0">
                <a:latin typeface="Times New Roman" pitchFamily="18" charset="0"/>
                <a:cs typeface="Times New Roman" pitchFamily="18" charset="0"/>
              </a:rPr>
              <a:t>vacuumed after baking </a:t>
            </a: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图片 5" descr="C:\Users\12914\Desktop\d8c600614fb81d8bc2a51673c071645.jpg"/>
          <p:cNvPicPr>
            <a:picLocks noChangeAspect="1"/>
          </p:cNvPicPr>
          <p:nvPr/>
        </p:nvPicPr>
        <p:blipFill rotWithShape="1">
          <a:blip r:embed="rId2" cstate="print">
            <a:extLst>
              <a:ext uri="{28A0092B-C50C-407E-A947-70E740481C1C}">
                <a14:useLocalDpi xmlns:a14="http://schemas.microsoft.com/office/drawing/2010/main" val="0"/>
              </a:ext>
            </a:extLst>
          </a:blip>
          <a:srcRect b="24395"/>
          <a:stretch/>
        </p:blipFill>
        <p:spPr bwMode="auto">
          <a:xfrm>
            <a:off x="4860032" y="2160000"/>
            <a:ext cx="3600000" cy="2092465"/>
          </a:xfrm>
          <a:prstGeom prst="rect">
            <a:avLst/>
          </a:prstGeom>
          <a:noFill/>
          <a:ln>
            <a:noFill/>
          </a:ln>
          <a:extLst>
            <a:ext uri="{53640926-AAD7-44D8-BBD7-CCE9431645EC}">
              <a14:shadowObscured xmlns:a14="http://schemas.microsoft.com/office/drawing/2010/main"/>
            </a:ext>
          </a:ex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00" y="1980000"/>
            <a:ext cx="3960000" cy="2970000"/>
          </a:xfrm>
          <a:prstGeom prst="rect">
            <a:avLst/>
          </a:prstGeom>
        </p:spPr>
      </p:pic>
      <p:sp>
        <p:nvSpPr>
          <p:cNvPr id="8" name="矩形 7"/>
          <p:cNvSpPr/>
          <p:nvPr/>
        </p:nvSpPr>
        <p:spPr>
          <a:xfrm>
            <a:off x="3240000" y="5400000"/>
            <a:ext cx="3600000" cy="540000"/>
          </a:xfrm>
          <a:prstGeom prst="rect">
            <a:avLst/>
          </a:prstGeom>
        </p:spPr>
        <p:txBody>
          <a:bodyPr wrap="none">
            <a:spAutoFit/>
          </a:bodyPr>
          <a:lstStyle/>
          <a:p>
            <a:r>
              <a:rPr lang="en-US" altLang="zh-CN" sz="2000" b="1" dirty="0">
                <a:latin typeface="Times New Roman" panose="02020603050405020304" charset="0"/>
                <a:cs typeface="Times New Roman" panose="02020603050405020304" charset="0"/>
              </a:rPr>
              <a:t>vacuum pressure: </a:t>
            </a:r>
            <a:r>
              <a:rPr lang="en-US" altLang="zh-CN" sz="2000" b="1" dirty="0" smtClean="0">
                <a:latin typeface="Times New Roman" panose="02020603050405020304" charset="0"/>
                <a:cs typeface="Times New Roman" panose="02020603050405020304" charset="0"/>
              </a:rPr>
              <a:t>1.3x10-8Pa</a:t>
            </a:r>
            <a:endParaRPr lang="en-US" altLang="en-US" sz="2000" b="1" dirty="0">
              <a:latin typeface="Times New Roman" panose="02020603050405020304" charset="0"/>
              <a:cs typeface="Times New Roman" panose="02020603050405020304" charset="0"/>
            </a:endParaRPr>
          </a:p>
          <a:p>
            <a:endParaRPr lang="en-US" altLang="en-US" sz="2000" b="1" dirty="0">
              <a:latin typeface="Times New Roman" panose="02020603050405020304" charset="0"/>
              <a:cs typeface="Times New Roman" panose="02020603050405020304" charset="0"/>
            </a:endParaRPr>
          </a:p>
          <a:p>
            <a:endParaRPr lang="zh-CN" altLang="en-US" sz="2000" dirty="0"/>
          </a:p>
        </p:txBody>
      </p:sp>
    </p:spTree>
    <p:extLst>
      <p:ext uri="{BB962C8B-B14F-4D97-AF65-F5344CB8AC3E}">
        <p14:creationId xmlns:p14="http://schemas.microsoft.com/office/powerpoint/2010/main" val="40664370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Factory test</a:t>
            </a:r>
            <a:endParaRPr lang="en-US" altLang="zh-CN" sz="2000" b="1" dirty="0">
              <a:latin typeface="Times New Roman" panose="02020603050405020304" pitchFamily="18" charset="0"/>
              <a:cs typeface="Times New Roman" panose="02020603050405020304"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High </a:t>
            </a:r>
            <a:r>
              <a:rPr lang="en-US" altLang="zh-CN" sz="1800" dirty="0">
                <a:latin typeface="Times New Roman" pitchFamily="18" charset="0"/>
                <a:cs typeface="Times New Roman" pitchFamily="18" charset="0"/>
              </a:rPr>
              <a:t>voltage </a:t>
            </a:r>
            <a:r>
              <a:rPr lang="en-US" altLang="zh-CN" sz="1800" dirty="0" smtClean="0">
                <a:latin typeface="Times New Roman" pitchFamily="18" charset="0"/>
                <a:cs typeface="Times New Roman" pitchFamily="18" charset="0"/>
              </a:rPr>
              <a:t>test</a:t>
            </a: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The voltage was increased to 108kV. Due to the arc occurred at the air side of feedthrough, two power supplies failed to use. The damaged power supplies have been returned to the factory for repair</a:t>
            </a: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22700" b="39500"/>
          <a:stretch/>
        </p:blipFill>
        <p:spPr>
          <a:xfrm>
            <a:off x="360000" y="1440000"/>
            <a:ext cx="4680000" cy="3147500"/>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0000" y="1080000"/>
            <a:ext cx="3600000" cy="4800000"/>
          </a:xfrm>
          <a:prstGeom prst="rect">
            <a:avLst/>
          </a:prstGeom>
        </p:spPr>
      </p:pic>
    </p:spTree>
    <p:extLst>
      <p:ext uri="{BB962C8B-B14F-4D97-AF65-F5344CB8AC3E}">
        <p14:creationId xmlns:p14="http://schemas.microsoft.com/office/powerpoint/2010/main" val="37739351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Factory test</a:t>
            </a:r>
            <a:endParaRPr lang="en-US" altLang="zh-CN" sz="2000" b="1" dirty="0">
              <a:latin typeface="Times New Roman" panose="02020603050405020304" pitchFamily="18" charset="0"/>
              <a:cs typeface="Times New Roman" panose="02020603050405020304"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R</a:t>
            </a:r>
            <a:r>
              <a:rPr lang="en-US" altLang="zh-CN" sz="1800" dirty="0" smtClean="0">
                <a:latin typeface="Times New Roman" pitchFamily="18" charset="0"/>
                <a:cs typeface="Times New Roman" pitchFamily="18" charset="0"/>
              </a:rPr>
              <a:t>eason</a:t>
            </a:r>
            <a:r>
              <a:rPr lang="en-US" altLang="zh-CN" sz="1800" dirty="0">
                <a:latin typeface="Times New Roman" pitchFamily="18" charset="0"/>
                <a:cs typeface="Times New Roman" pitchFamily="18" charset="0"/>
              </a:rPr>
              <a:t>:  1. The insulation performance decreases due to the high air humidity (70%) of the test site; </a:t>
            </a:r>
            <a:r>
              <a:rPr lang="en-US" altLang="zh-CN" sz="1800" dirty="0" smtClean="0">
                <a:latin typeface="Times New Roman" pitchFamily="18" charset="0"/>
                <a:cs typeface="Times New Roman" pitchFamily="18" charset="0"/>
              </a:rPr>
              <a:t>2</a:t>
            </a:r>
            <a:r>
              <a:rPr lang="en-US" altLang="zh-CN" sz="1800" dirty="0">
                <a:latin typeface="Times New Roman" pitchFamily="18" charset="0"/>
                <a:cs typeface="Times New Roman" pitchFamily="18" charset="0"/>
              </a:rPr>
              <a:t>. The ceramic surface is polluted during assembly, resulting in a decline in insulation performance</a:t>
            </a:r>
            <a:r>
              <a:rPr lang="en-US" altLang="zh-CN" sz="1800" dirty="0" smtClean="0">
                <a:latin typeface="Times New Roman" pitchFamily="18" charset="0"/>
                <a:cs typeface="Times New Roman" pitchFamily="18" charset="0"/>
              </a:rPr>
              <a:t>.</a:t>
            </a: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Improvement scheme : 1. Carry out cleaning and sandblasting of ceramic </a:t>
            </a:r>
            <a:r>
              <a:rPr lang="en-US" altLang="zh-CN" sz="1800" dirty="0" smtClean="0">
                <a:latin typeface="Times New Roman" pitchFamily="18" charset="0"/>
                <a:cs typeface="Times New Roman" pitchFamily="18" charset="0"/>
              </a:rPr>
              <a:t>parts;  2. carve </a:t>
            </a:r>
            <a:r>
              <a:rPr lang="en-US" altLang="zh-CN" sz="1800" dirty="0">
                <a:latin typeface="Times New Roman" pitchFamily="18" charset="0"/>
                <a:cs typeface="Times New Roman" pitchFamily="18" charset="0"/>
              </a:rPr>
              <a:t>annular groove on the outer surface of ceramic parts to increase the </a:t>
            </a:r>
            <a:r>
              <a:rPr lang="en-US" altLang="zh-CN" sz="1800" dirty="0" err="1">
                <a:latin typeface="Times New Roman" pitchFamily="18" charset="0"/>
                <a:cs typeface="Times New Roman" pitchFamily="18" charset="0"/>
              </a:rPr>
              <a:t>creepage</a:t>
            </a:r>
            <a:r>
              <a:rPr lang="en-US" altLang="zh-CN" sz="1800" dirty="0">
                <a:latin typeface="Times New Roman" pitchFamily="18" charset="0"/>
                <a:cs typeface="Times New Roman" pitchFamily="18" charset="0"/>
              </a:rPr>
              <a:t> distance</a:t>
            </a:r>
            <a:r>
              <a:rPr lang="en-US" altLang="zh-CN" sz="1800" dirty="0" smtClean="0">
                <a:latin typeface="Times New Roman" pitchFamily="18" charset="0"/>
                <a:cs typeface="Times New Roman" pitchFamily="18" charset="0"/>
              </a:rPr>
              <a:t>; 2</a:t>
            </a:r>
            <a:r>
              <a:rPr lang="en-US" altLang="zh-CN" sz="1800" dirty="0">
                <a:latin typeface="Times New Roman" pitchFamily="18" charset="0"/>
                <a:cs typeface="Times New Roman" pitchFamily="18" charset="0"/>
              </a:rPr>
              <a:t>. </a:t>
            </a:r>
            <a:r>
              <a:rPr lang="en-US" altLang="zh-CN" sz="1800" dirty="0" smtClean="0">
                <a:latin typeface="Times New Roman" pitchFamily="18" charset="0"/>
                <a:cs typeface="Times New Roman" pitchFamily="18" charset="0"/>
              </a:rPr>
              <a:t>Electrode </a:t>
            </a:r>
            <a:r>
              <a:rPr lang="en-US" altLang="zh-CN" sz="1800" dirty="0">
                <a:latin typeface="Times New Roman" pitchFamily="18" charset="0"/>
                <a:cs typeface="Times New Roman" pitchFamily="18" charset="0"/>
              </a:rPr>
              <a:t>probe is coated with insulation bushing and sealed </a:t>
            </a:r>
            <a:r>
              <a:rPr lang="en-US" altLang="zh-CN" sz="1800">
                <a:latin typeface="Times New Roman" pitchFamily="18" charset="0"/>
                <a:cs typeface="Times New Roman" pitchFamily="18" charset="0"/>
              </a:rPr>
              <a:t>to </a:t>
            </a:r>
            <a:r>
              <a:rPr lang="en-US" altLang="zh-CN" sz="1800" smtClean="0">
                <a:latin typeface="Times New Roman" pitchFamily="18" charset="0"/>
                <a:cs typeface="Times New Roman" pitchFamily="18" charset="0"/>
              </a:rPr>
              <a:t>block </a:t>
            </a:r>
            <a:r>
              <a:rPr lang="en-US" altLang="zh-CN" sz="1800" dirty="0">
                <a:latin typeface="Times New Roman" pitchFamily="18" charset="0"/>
                <a:cs typeface="Times New Roman" pitchFamily="18" charset="0"/>
              </a:rPr>
              <a:t>the </a:t>
            </a:r>
            <a:r>
              <a:rPr lang="en-US" altLang="zh-CN" sz="1800" dirty="0" err="1">
                <a:latin typeface="Times New Roman" pitchFamily="18" charset="0"/>
                <a:cs typeface="Times New Roman" pitchFamily="18" charset="0"/>
              </a:rPr>
              <a:t>creepage</a:t>
            </a:r>
            <a:r>
              <a:rPr lang="en-US" altLang="zh-CN" sz="1800" dirty="0">
                <a:latin typeface="Times New Roman" pitchFamily="18" charset="0"/>
                <a:cs typeface="Times New Roman" pitchFamily="18" charset="0"/>
              </a:rPr>
              <a:t> path on the </a:t>
            </a:r>
            <a:r>
              <a:rPr lang="en-US" altLang="zh-CN" sz="1800" dirty="0" smtClean="0">
                <a:latin typeface="Times New Roman" pitchFamily="18" charset="0"/>
                <a:cs typeface="Times New Roman" pitchFamily="18" charset="0"/>
              </a:rPr>
              <a:t>air </a:t>
            </a:r>
            <a:r>
              <a:rPr lang="en-US" altLang="zh-CN" sz="1800" dirty="0">
                <a:latin typeface="Times New Roman" pitchFamily="18" charset="0"/>
                <a:cs typeface="Times New Roman" pitchFamily="18" charset="0"/>
              </a:rPr>
              <a:t>side of </a:t>
            </a:r>
            <a:r>
              <a:rPr lang="en-US" altLang="zh-CN" sz="1800" dirty="0" smtClean="0">
                <a:latin typeface="Times New Roman" pitchFamily="18" charset="0"/>
                <a:cs typeface="Times New Roman" pitchFamily="18" charset="0"/>
              </a:rPr>
              <a:t>the HV feedthrough.</a:t>
            </a: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4689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Factory </a:t>
            </a:r>
            <a:r>
              <a:rPr lang="en-US" altLang="zh-CN" sz="2000" b="1" dirty="0">
                <a:latin typeface="Times New Roman" panose="02020603050405020304" pitchFamily="18" charset="0"/>
                <a:cs typeface="Times New Roman" panose="02020603050405020304" pitchFamily="18" charset="0"/>
              </a:rPr>
              <a:t>test results</a:t>
            </a: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8" name="表格 7"/>
          <p:cNvGraphicFramePr/>
          <p:nvPr>
            <p:custDataLst>
              <p:tags r:id="rId1"/>
            </p:custDataLst>
            <p:extLst>
              <p:ext uri="{D42A27DB-BD31-4B8C-83A1-F6EECF244321}">
                <p14:modId xmlns:p14="http://schemas.microsoft.com/office/powerpoint/2010/main" val="1969113640"/>
              </p:ext>
            </p:extLst>
          </p:nvPr>
        </p:nvGraphicFramePr>
        <p:xfrm>
          <a:off x="683569" y="1772816"/>
          <a:ext cx="7798762" cy="2088232"/>
        </p:xfrm>
        <a:graphic>
          <a:graphicData uri="http://schemas.openxmlformats.org/drawingml/2006/table">
            <a:tbl>
              <a:tblPr firstRow="1" bandRow="1">
                <a:tableStyleId>{5940675A-B579-460E-94D1-54222C63F5DA}</a:tableStyleId>
              </a:tblPr>
              <a:tblGrid>
                <a:gridCol w="565109">
                  <a:extLst>
                    <a:ext uri="{9D8B030D-6E8A-4147-A177-3AD203B41FA5}">
                      <a16:colId xmlns:a16="http://schemas.microsoft.com/office/drawing/2014/main" val="20000"/>
                    </a:ext>
                  </a:extLst>
                </a:gridCol>
                <a:gridCol w="2004959">
                  <a:extLst>
                    <a:ext uri="{9D8B030D-6E8A-4147-A177-3AD203B41FA5}">
                      <a16:colId xmlns:a16="http://schemas.microsoft.com/office/drawing/2014/main" val="20001"/>
                    </a:ext>
                  </a:extLst>
                </a:gridCol>
                <a:gridCol w="2974547">
                  <a:extLst>
                    <a:ext uri="{9D8B030D-6E8A-4147-A177-3AD203B41FA5}">
                      <a16:colId xmlns:a16="http://schemas.microsoft.com/office/drawing/2014/main" val="20002"/>
                    </a:ext>
                  </a:extLst>
                </a:gridCol>
                <a:gridCol w="2254147">
                  <a:extLst>
                    <a:ext uri="{9D8B030D-6E8A-4147-A177-3AD203B41FA5}">
                      <a16:colId xmlns:a16="http://schemas.microsoft.com/office/drawing/2014/main" val="20003"/>
                    </a:ext>
                  </a:extLst>
                </a:gridCol>
              </a:tblGrid>
              <a:tr h="410171">
                <a:tc>
                  <a:txBody>
                    <a:bodyPr/>
                    <a:lstStyle/>
                    <a:p>
                      <a:pPr algn="ctr">
                        <a:buNone/>
                      </a:pPr>
                      <a:endParaRPr lang="en-US" altLang="en-US" sz="16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altLang="zh-CN" sz="1600" b="1" dirty="0" smtClean="0">
                          <a:latin typeface="Times New Roman" pitchFamily="18" charset="0"/>
                          <a:cs typeface="Times New Roman" pitchFamily="18" charset="0"/>
                        </a:rPr>
                        <a:t>Parameters</a:t>
                      </a:r>
                      <a:endParaRPr lang="en-US" altLang="en-US" sz="16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600" b="1" kern="1200" dirty="0" smtClean="0">
                          <a:solidFill>
                            <a:schemeClr val="tx1"/>
                          </a:solidFill>
                          <a:latin typeface="Times New Roman" pitchFamily="18" charset="0"/>
                          <a:ea typeface="+mn-ea"/>
                          <a:cs typeface="Times New Roman" pitchFamily="18" charset="0"/>
                        </a:rPr>
                        <a:t>Target</a:t>
                      </a:r>
                      <a:endParaRPr lang="en-US" altLang="en-US" sz="1600" b="1" kern="1200" dirty="0">
                        <a:solidFill>
                          <a:schemeClr val="tx1"/>
                        </a:solidFill>
                        <a:latin typeface="Times New Roman" pitchFamily="18" charset="0"/>
                        <a:ea typeface="+mn-ea"/>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altLang="zh-CN" sz="1600" b="1" kern="1200" dirty="0" smtClean="0">
                          <a:solidFill>
                            <a:schemeClr val="tx1"/>
                          </a:solidFill>
                          <a:latin typeface="Times New Roman" pitchFamily="18" charset="0"/>
                          <a:ea typeface="+mn-ea"/>
                          <a:cs typeface="Times New Roman" pitchFamily="18" charset="0"/>
                        </a:rPr>
                        <a:t>Test results</a:t>
                      </a:r>
                      <a:endParaRPr lang="zh-CN" altLang="en-US" sz="1600" b="1" kern="1200" dirty="0">
                        <a:solidFill>
                          <a:schemeClr val="tx1"/>
                        </a:solidFill>
                        <a:latin typeface="Times New Roman" pitchFamily="18" charset="0"/>
                        <a:ea typeface="+mn-ea"/>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7363">
                <a:tc>
                  <a:txBody>
                    <a:bodyPr/>
                    <a:lstStyle/>
                    <a:p>
                      <a:pPr algn="ctr">
                        <a:buNone/>
                      </a:pPr>
                      <a:r>
                        <a:rPr lang="en-US" sz="1600" b="1">
                          <a:latin typeface="Times New Roman" panose="02020603050405020304" charset="0"/>
                          <a:cs typeface="Times New Roman" panose="02020603050405020304" charset="0"/>
                        </a:rPr>
                        <a:t>1</a:t>
                      </a:r>
                      <a:endParaRPr lang="en-US" altLang="en-US" sz="1600" b="1">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algn="l" defTabSz="914400" rtl="0" eaLnBrk="1" fontAlgn="ctr" latinLnBrk="0" hangingPunct="1">
                        <a:buNone/>
                      </a:pPr>
                      <a:r>
                        <a:rPr lang="en-US" altLang="zh-CN" sz="1600" b="1"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vacuum leakage rate </a:t>
                      </a:r>
                      <a:endParaRPr lang="en-US" altLang="en-US" sz="1600" b="1"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defTabSz="914400" eaLnBrk="0" fontAlgn="base" latinLnBrk="0" hangingPunct="0">
                        <a:spcBef>
                          <a:spcPct val="0"/>
                        </a:spcBef>
                        <a:spcAft>
                          <a:spcPct val="0"/>
                        </a:spcAft>
                        <a:buFont typeface="Arial" panose="020B0604020202020204" pitchFamily="34" charset="0"/>
                        <a:buNone/>
                      </a:pPr>
                      <a:r>
                        <a:rPr lang="en-US" altLang="zh-CN" sz="1600" b="1" i="0" u="none" kern="1200" baseline="0" dirty="0" smtClean="0">
                          <a:solidFill>
                            <a:schemeClr val="tx1"/>
                          </a:solidFill>
                          <a:latin typeface="Times New Roman" panose="02020603050405020304" charset="0"/>
                          <a:ea typeface="+mn-ea"/>
                          <a:cs typeface="Times New Roman" panose="02020603050405020304" charset="0"/>
                        </a:rPr>
                        <a:t>≤1x10-10Pa.m3/s</a:t>
                      </a:r>
                      <a:endParaRPr lang="en-US" altLang="en-US" sz="1600" b="1" i="0" u="none" kern="1200" baseline="0" dirty="0">
                        <a:solidFill>
                          <a:schemeClr val="tx1"/>
                        </a:solidFill>
                        <a:latin typeface="Times New Roman" panose="02020603050405020304" charset="0"/>
                        <a:ea typeface="+mn-ea"/>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altLang="zh-CN" sz="1600" b="1" dirty="0" smtClean="0">
                          <a:solidFill>
                            <a:srgbClr val="3333FF"/>
                          </a:solidFill>
                          <a:latin typeface="Times New Roman" panose="02020603050405020304" charset="0"/>
                          <a:ea typeface="Times New Roman" panose="02020603050405020304" charset="0"/>
                          <a:cs typeface="Times New Roman" panose="02020603050405020304" charset="0"/>
                        </a:rPr>
                        <a:t>2</a:t>
                      </a:r>
                      <a:r>
                        <a:rPr lang="en-US" altLang="en-US" sz="1600" b="1" dirty="0" smtClean="0">
                          <a:solidFill>
                            <a:srgbClr val="3333FF"/>
                          </a:solidFill>
                          <a:latin typeface="Times New Roman" panose="02020603050405020304" charset="0"/>
                          <a:ea typeface="Times New Roman" panose="02020603050405020304" charset="0"/>
                          <a:cs typeface="Times New Roman" panose="02020603050405020304" charset="0"/>
                        </a:rPr>
                        <a:t>×10-</a:t>
                      </a:r>
                      <a:r>
                        <a:rPr lang="en-US" altLang="zh-CN" sz="1600" b="1" dirty="0" smtClean="0">
                          <a:solidFill>
                            <a:srgbClr val="3333FF"/>
                          </a:solidFill>
                          <a:latin typeface="Times New Roman" panose="02020603050405020304" charset="0"/>
                          <a:ea typeface="Times New Roman" panose="02020603050405020304" charset="0"/>
                          <a:cs typeface="Times New Roman" panose="02020603050405020304" charset="0"/>
                        </a:rPr>
                        <a:t>13</a:t>
                      </a:r>
                      <a:r>
                        <a:rPr lang="en-US" altLang="en-US" sz="1600" b="1" dirty="0" smtClean="0">
                          <a:solidFill>
                            <a:srgbClr val="3333FF"/>
                          </a:solidFill>
                          <a:latin typeface="Times New Roman" panose="02020603050405020304" charset="0"/>
                          <a:ea typeface="Times New Roman" panose="02020603050405020304" charset="0"/>
                          <a:cs typeface="Times New Roman" panose="02020603050405020304" charset="0"/>
                        </a:rPr>
                        <a:t>Pa·m3/s</a:t>
                      </a:r>
                      <a:endParaRPr lang="en-US" altLang="en-US" sz="1600" b="1" dirty="0">
                        <a:solidFill>
                          <a:srgbClr val="3333FF"/>
                        </a:solidFill>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7363">
                <a:tc>
                  <a:txBody>
                    <a:bodyPr/>
                    <a:lstStyle/>
                    <a:p>
                      <a:pPr algn="ctr">
                        <a:buNone/>
                      </a:pPr>
                      <a:r>
                        <a:rPr lang="en-US" sz="1600" b="1" dirty="0">
                          <a:latin typeface="宋体" panose="02010600030101010101" pitchFamily="2" charset="-122"/>
                          <a:ea typeface="宋体" panose="02010600030101010101" pitchFamily="2" charset="-122"/>
                          <a:cs typeface="宋体" panose="02010600030101010101" pitchFamily="2" charset="-122"/>
                        </a:rPr>
                        <a:t>2</a:t>
                      </a:r>
                      <a:endParaRPr lang="en-US" altLang="en-US" sz="16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fontAlgn="ctr"/>
                      <a:r>
                        <a:rPr lang="en-US" altLang="zh-CN" sz="1600" b="1" u="none" strike="noStrike" dirty="0" smtClean="0">
                          <a:effectLst/>
                          <a:latin typeface="Times New Roman" panose="02020603050405020304" pitchFamily="18" charset="0"/>
                          <a:cs typeface="Times New Roman" panose="02020603050405020304" pitchFamily="18" charset="0"/>
                        </a:rPr>
                        <a:t>Nominal vacuum pressure</a:t>
                      </a:r>
                      <a:endParaRPr lang="zh-CN" alt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defTabSz="914400" eaLnBrk="0" fontAlgn="base" latinLnBrk="0" hangingPunct="0">
                        <a:spcBef>
                          <a:spcPct val="0"/>
                        </a:spcBef>
                        <a:spcAft>
                          <a:spcPct val="0"/>
                        </a:spcAft>
                        <a:buFont typeface="Arial" panose="020B0604020202020204" pitchFamily="34" charset="0"/>
                        <a:buNone/>
                      </a:pPr>
                      <a:r>
                        <a:rPr lang="en-US" altLang="zh-CN" sz="1600" b="1" i="0" u="none" kern="1200" baseline="0" dirty="0" smtClean="0">
                          <a:solidFill>
                            <a:schemeClr val="tx1"/>
                          </a:solidFill>
                          <a:latin typeface="Times New Roman" panose="02020603050405020304" charset="0"/>
                          <a:ea typeface="+mn-ea"/>
                          <a:cs typeface="Times New Roman" panose="02020603050405020304" charset="0"/>
                        </a:rPr>
                        <a:t>≤5x10-8Pa(</a:t>
                      </a:r>
                      <a:r>
                        <a:rPr lang="en-US" altLang="zh-CN" sz="1600" b="1" i="0" u="none" kern="1200" baseline="0" dirty="0" err="1" smtClean="0">
                          <a:solidFill>
                            <a:schemeClr val="tx1"/>
                          </a:solidFill>
                          <a:latin typeface="Times New Roman" panose="02020603050405020304" charset="0"/>
                          <a:ea typeface="+mn-ea"/>
                          <a:cs typeface="Times New Roman" panose="02020603050405020304" charset="0"/>
                        </a:rPr>
                        <a:t>烘烤后</a:t>
                      </a:r>
                      <a:r>
                        <a:rPr lang="en-US" altLang="zh-CN" sz="1600" b="1" i="0" u="none" kern="1200" baseline="0" dirty="0" smtClean="0">
                          <a:solidFill>
                            <a:schemeClr val="tx1"/>
                          </a:solidFill>
                          <a:latin typeface="Times New Roman" panose="02020603050405020304" charset="0"/>
                          <a:ea typeface="+mn-ea"/>
                          <a:cs typeface="Times New Roman" panose="02020603050405020304" charset="0"/>
                        </a:rPr>
                        <a:t>)</a:t>
                      </a:r>
                      <a:endParaRPr lang="en-US" altLang="en-US" sz="1600" b="1" i="0" u="none" kern="1200" baseline="0" dirty="0">
                        <a:solidFill>
                          <a:schemeClr val="tx1"/>
                        </a:solidFill>
                        <a:latin typeface="Times New Roman" panose="02020603050405020304" charset="0"/>
                        <a:ea typeface="+mn-ea"/>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altLang="zh-CN" sz="1600" b="1" dirty="0" smtClean="0">
                          <a:solidFill>
                            <a:srgbClr val="3333FF"/>
                          </a:solidFill>
                          <a:latin typeface="Times New Roman" panose="02020603050405020304" charset="0"/>
                          <a:ea typeface="Times New Roman" panose="02020603050405020304" charset="0"/>
                          <a:cs typeface="Times New Roman" panose="02020603050405020304" charset="0"/>
                        </a:rPr>
                        <a:t>1.3</a:t>
                      </a:r>
                      <a:r>
                        <a:rPr lang="en-US" altLang="en-US" sz="1600" b="1" dirty="0" smtClean="0">
                          <a:solidFill>
                            <a:srgbClr val="3333FF"/>
                          </a:solidFill>
                          <a:latin typeface="Times New Roman" panose="02020603050405020304" charset="0"/>
                          <a:ea typeface="Times New Roman" panose="02020603050405020304" charset="0"/>
                          <a:cs typeface="Times New Roman" panose="02020603050405020304" charset="0"/>
                        </a:rPr>
                        <a:t>×10-</a:t>
                      </a:r>
                      <a:r>
                        <a:rPr lang="en-US" altLang="zh-CN" sz="1600" b="1" dirty="0" smtClean="0">
                          <a:solidFill>
                            <a:srgbClr val="3333FF"/>
                          </a:solidFill>
                          <a:latin typeface="Times New Roman" panose="02020603050405020304" charset="0"/>
                          <a:ea typeface="Times New Roman" panose="02020603050405020304" charset="0"/>
                          <a:cs typeface="Times New Roman" panose="02020603050405020304" charset="0"/>
                        </a:rPr>
                        <a:t>8</a:t>
                      </a:r>
                      <a:r>
                        <a:rPr lang="en-US" altLang="en-US" sz="1600" b="1" dirty="0" smtClean="0">
                          <a:solidFill>
                            <a:srgbClr val="3333FF"/>
                          </a:solidFill>
                          <a:latin typeface="Times New Roman" panose="02020603050405020304" charset="0"/>
                          <a:ea typeface="Times New Roman" panose="02020603050405020304" charset="0"/>
                          <a:cs typeface="Times New Roman" panose="02020603050405020304" charset="0"/>
                        </a:rPr>
                        <a:t>Pa</a:t>
                      </a:r>
                    </a:p>
                    <a:p>
                      <a:pPr marL="0" marR="0" lvl="0" indent="0" algn="ctr" defTabSz="914400" eaLnBrk="0" fontAlgn="base" latinLnBrk="0" hangingPunct="0">
                        <a:lnSpc>
                          <a:spcPct val="100000"/>
                        </a:lnSpc>
                        <a:spcBef>
                          <a:spcPct val="0"/>
                        </a:spcBef>
                        <a:spcAft>
                          <a:spcPct val="0"/>
                        </a:spcAft>
                        <a:buClrTx/>
                        <a:buSzTx/>
                        <a:buFont typeface="Arial" panose="020B0604020202020204" pitchFamily="34" charset="0"/>
                        <a:buNone/>
                        <a:tabLst/>
                        <a:defRPr/>
                      </a:pPr>
                      <a:r>
                        <a:rPr lang="en-US" altLang="zh-CN" sz="1600" b="1" dirty="0" smtClean="0">
                          <a:solidFill>
                            <a:srgbClr val="3333FF"/>
                          </a:solidFill>
                          <a:latin typeface="Times New Roman" panose="02020603050405020304" charset="0"/>
                          <a:ea typeface="Times New Roman" panose="02020603050405020304" charset="0"/>
                          <a:cs typeface="Times New Roman" panose="02020603050405020304" charset="0"/>
                        </a:rPr>
                        <a:t>3.9</a:t>
                      </a:r>
                      <a:r>
                        <a:rPr lang="en-US" altLang="en-US" sz="1600" b="1" dirty="0" smtClean="0">
                          <a:solidFill>
                            <a:srgbClr val="3333FF"/>
                          </a:solidFill>
                          <a:latin typeface="Times New Roman" panose="02020603050405020304" charset="0"/>
                          <a:ea typeface="Times New Roman" panose="02020603050405020304" charset="0"/>
                          <a:cs typeface="Times New Roman" panose="02020603050405020304" charset="0"/>
                        </a:rPr>
                        <a:t>×10-</a:t>
                      </a:r>
                      <a:r>
                        <a:rPr lang="en-US" altLang="zh-CN" sz="1600" b="1" dirty="0" smtClean="0">
                          <a:solidFill>
                            <a:srgbClr val="3333FF"/>
                          </a:solidFill>
                          <a:latin typeface="Times New Roman" panose="02020603050405020304" charset="0"/>
                          <a:ea typeface="Times New Roman" panose="02020603050405020304" charset="0"/>
                          <a:cs typeface="Times New Roman" panose="02020603050405020304" charset="0"/>
                        </a:rPr>
                        <a:t>8</a:t>
                      </a:r>
                      <a:r>
                        <a:rPr lang="en-US" altLang="en-US" sz="1600" b="1" dirty="0" smtClean="0">
                          <a:solidFill>
                            <a:srgbClr val="3333FF"/>
                          </a:solidFill>
                          <a:latin typeface="Times New Roman" panose="02020603050405020304" charset="0"/>
                          <a:ea typeface="Times New Roman" panose="02020603050405020304" charset="0"/>
                          <a:cs typeface="Times New Roman" panose="02020603050405020304" charset="0"/>
                        </a:rPr>
                        <a:t>Pa</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3335">
                <a:tc>
                  <a:txBody>
                    <a:bodyPr/>
                    <a:lstStyle/>
                    <a:p>
                      <a:pPr algn="ctr">
                        <a:buNone/>
                      </a:pPr>
                      <a:r>
                        <a:rPr lang="en-US" altLang="zh-CN" sz="1600" b="1" dirty="0" smtClean="0">
                          <a:latin typeface="宋体" panose="02010600030101010101" pitchFamily="2" charset="-122"/>
                          <a:ea typeface="宋体" panose="02010600030101010101" pitchFamily="2" charset="-122"/>
                          <a:cs typeface="宋体" panose="02010600030101010101" pitchFamily="2" charset="-122"/>
                        </a:rPr>
                        <a:t>3</a:t>
                      </a:r>
                      <a:endParaRPr lang="en-US" altLang="en-US" sz="16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fontAlgn="ctr"/>
                      <a:r>
                        <a:rPr lang="en-US" altLang="zh-CN" sz="1600" b="1" u="none" strike="noStrike" dirty="0" smtClean="0">
                          <a:effectLst/>
                          <a:latin typeface="Times New Roman" panose="02020603050405020304" pitchFamily="18" charset="0"/>
                          <a:cs typeface="Times New Roman" panose="02020603050405020304" pitchFamily="18" charset="0"/>
                        </a:rPr>
                        <a:t>Maximum conditioning voltage</a:t>
                      </a:r>
                      <a:endParaRPr lang="zh-CN" alt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defTabSz="914400" eaLnBrk="0" fontAlgn="base" latinLnBrk="0" hangingPunct="0">
                        <a:spcBef>
                          <a:spcPct val="0"/>
                        </a:spcBef>
                        <a:spcAft>
                          <a:spcPct val="0"/>
                        </a:spcAft>
                        <a:buFont typeface="Arial" panose="020B0604020202020204" pitchFamily="34" charset="0"/>
                        <a:buNone/>
                      </a:pPr>
                      <a:r>
                        <a:rPr lang="en-US" altLang="zh-CN" sz="1600" b="1" i="0" u="none" kern="1200" baseline="0" dirty="0" smtClean="0">
                          <a:solidFill>
                            <a:schemeClr val="tx1"/>
                          </a:solidFill>
                          <a:latin typeface="Times New Roman" panose="02020603050405020304" charset="0"/>
                          <a:ea typeface="+mn-ea"/>
                          <a:cs typeface="Times New Roman" panose="02020603050405020304" charset="0"/>
                        </a:rPr>
                        <a:t>±135KV，稳定工作8小时无故障打火，真空度≤5x10-8Pa</a:t>
                      </a:r>
                      <a:endParaRPr lang="en-US" altLang="en-US" sz="1600" b="1" i="0" u="none" kern="1200" baseline="0" dirty="0">
                        <a:solidFill>
                          <a:schemeClr val="tx1"/>
                        </a:solidFill>
                        <a:latin typeface="Times New Roman" panose="02020603050405020304" charset="0"/>
                        <a:ea typeface="+mn-ea"/>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zh-CN" altLang="en-US" sz="1600" b="1" dirty="0" smtClean="0">
                          <a:solidFill>
                            <a:srgbClr val="3333FF"/>
                          </a:solidFill>
                          <a:latin typeface="Times New Roman" panose="02020603050405020304" charset="0"/>
                          <a:ea typeface="Times New Roman" panose="02020603050405020304" charset="0"/>
                          <a:cs typeface="Times New Roman" panose="02020603050405020304" charset="0"/>
                        </a:rPr>
                        <a:t>－</a:t>
                      </a:r>
                      <a:r>
                        <a:rPr lang="en-US" altLang="zh-CN" sz="1600" b="1" dirty="0" smtClean="0">
                          <a:solidFill>
                            <a:srgbClr val="3333FF"/>
                          </a:solidFill>
                          <a:latin typeface="Times New Roman" panose="02020603050405020304" charset="0"/>
                          <a:ea typeface="Times New Roman" panose="02020603050405020304" charset="0"/>
                          <a:cs typeface="Times New Roman" panose="02020603050405020304" charset="0"/>
                        </a:rPr>
                        <a:t>108KV</a:t>
                      </a:r>
                    </a:p>
                    <a:p>
                      <a:pPr algn="ctr">
                        <a:buNone/>
                      </a:pPr>
                      <a:r>
                        <a:rPr lang="zh-CN" altLang="en-US" sz="1600" b="1" dirty="0" smtClean="0">
                          <a:solidFill>
                            <a:srgbClr val="3333FF"/>
                          </a:solidFill>
                          <a:latin typeface="Times New Roman" panose="02020603050405020304" charset="0"/>
                          <a:ea typeface="Times New Roman" panose="02020603050405020304" charset="0"/>
                          <a:cs typeface="Times New Roman" panose="02020603050405020304" charset="0"/>
                        </a:rPr>
                        <a:t>＋</a:t>
                      </a:r>
                      <a:r>
                        <a:rPr lang="en-US" altLang="zh-CN" sz="1600" b="1" dirty="0" smtClean="0">
                          <a:solidFill>
                            <a:srgbClr val="3333FF"/>
                          </a:solidFill>
                          <a:latin typeface="Times New Roman" panose="02020603050405020304" charset="0"/>
                          <a:ea typeface="Times New Roman" panose="02020603050405020304" charset="0"/>
                          <a:cs typeface="Times New Roman" panose="02020603050405020304" charset="0"/>
                        </a:rPr>
                        <a:t>97.6KV</a:t>
                      </a:r>
                      <a:endParaRPr lang="en-US" altLang="en-US" sz="1600" b="1" dirty="0">
                        <a:solidFill>
                          <a:srgbClr val="3333FF"/>
                        </a:solidFill>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061196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221"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06130" name="Equation" r:id="rId4" imgW="428207" imgH="666100" progId="">
                  <p:embed/>
                </p:oleObj>
              </mc:Choice>
              <mc:Fallback>
                <p:oleObj name="Equation" r:id="rId4" imgW="428207" imgH="6661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2"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06131" name="Equation" r:id="rId6" imgW="428207" imgH="666100" progId="">
                  <p:embed/>
                </p:oleObj>
              </mc:Choice>
              <mc:Fallback>
                <p:oleObj name="Equation" r:id="rId6" imgW="428207" imgH="6661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marL="0" lvl="1" eaLnBrk="1" hangingPunct="1">
              <a:buClr>
                <a:srgbClr val="FF0000"/>
              </a:buClr>
              <a:buSzPct val="80000"/>
              <a:defRPr/>
            </a:pPr>
            <a:r>
              <a:rPr lang="en-US" altLang="zh-CN" sz="2400" b="1" dirty="0">
                <a:latin typeface="Times New Roman" pitchFamily="18" charset="0"/>
                <a:cs typeface="Times New Roman" pitchFamily="18" charset="0"/>
              </a:rPr>
              <a:t>Project next plan</a:t>
            </a:r>
          </a:p>
        </p:txBody>
      </p:sp>
      <p:sp>
        <p:nvSpPr>
          <p:cNvPr id="25" name="内容占位符 2"/>
          <p:cNvSpPr txBox="1">
            <a:spLocks/>
          </p:cNvSpPr>
          <p:nvPr/>
        </p:nvSpPr>
        <p:spPr>
          <a:xfrm>
            <a:off x="360000" y="720000"/>
            <a:ext cx="8280000" cy="612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0" lvl="1" indent="-360000">
              <a:spcBef>
                <a:spcPts val="300"/>
              </a:spcBef>
              <a:buFont typeface="Arial" charset="0"/>
              <a:buChar char="•"/>
            </a:pPr>
            <a:r>
              <a:rPr lang="en-US" altLang="zh-CN" sz="1800" dirty="0">
                <a:latin typeface="Times New Roman" pitchFamily="18" charset="0"/>
                <a:cs typeface="Times New Roman" pitchFamily="18" charset="0"/>
              </a:rPr>
              <a:t>After the improvement by Feedthrough, the separator will be delivered to the IHEP for testing.</a:t>
            </a:r>
          </a:p>
          <a:p>
            <a:pPr marL="360000" indent="-360000">
              <a:spcBef>
                <a:spcPts val="300"/>
              </a:spcBef>
            </a:pPr>
            <a:endParaRPr lang="en-US" altLang="zh-CN" sz="1800" dirty="0" smtClean="0">
              <a:latin typeface="Times New Roman" panose="02020603050405020304" pitchFamily="18" charset="0"/>
              <a:cs typeface="Times New Roman" panose="02020603050405020304" pitchFamily="18" charset="0"/>
            </a:endParaRPr>
          </a:p>
          <a:p>
            <a:pPr marL="360000" indent="-360000">
              <a:spcBef>
                <a:spcPts val="300"/>
              </a:spcBef>
            </a:pPr>
            <a:r>
              <a:rPr lang="en-US" altLang="zh-CN" sz="1800" dirty="0" smtClean="0">
                <a:latin typeface="Times New Roman" panose="02020603050405020304" pitchFamily="18" charset="0"/>
                <a:cs typeface="Times New Roman" panose="02020603050405020304" pitchFamily="18" charset="0"/>
              </a:rPr>
              <a:t>The </a:t>
            </a:r>
            <a:r>
              <a:rPr lang="en-US" altLang="zh-CN" sz="1800" dirty="0">
                <a:latin typeface="Times New Roman" panose="02020603050405020304" pitchFamily="18" charset="0"/>
                <a:cs typeface="Times New Roman" panose="02020603050405020304" pitchFamily="18" charset="0"/>
              </a:rPr>
              <a:t>electrostatic separator will be further experimented with high voltage, and the cooling system and high order mode absorption will be optimized</a:t>
            </a:r>
            <a:r>
              <a:rPr lang="en-US" altLang="zh-CN" sz="1800" dirty="0" smtClean="0">
                <a:latin typeface="Times New Roman" panose="02020603050405020304" pitchFamily="18" charset="0"/>
                <a:cs typeface="Times New Roman" panose="02020603050405020304" pitchFamily="18" charset="0"/>
              </a:rPr>
              <a:t>.</a:t>
            </a:r>
          </a:p>
          <a:p>
            <a:pPr marL="360000" indent="-360000">
              <a:spcBef>
                <a:spcPts val="300"/>
              </a:spcBef>
            </a:pPr>
            <a:endParaRPr lang="en-US" altLang="zh-CN" sz="1800" dirty="0">
              <a:latin typeface="Times New Roman" panose="02020603050405020304" pitchFamily="18" charset="0"/>
              <a:cs typeface="Times New Roman" panose="02020603050405020304" pitchFamily="18" charset="0"/>
            </a:endParaRPr>
          </a:p>
          <a:p>
            <a:pPr marL="360000" indent="-360000">
              <a:spcBef>
                <a:spcPts val="300"/>
              </a:spcBef>
            </a:pPr>
            <a:r>
              <a:rPr lang="en-US" altLang="zh-CN" sz="1800" dirty="0">
                <a:latin typeface="Times New Roman" panose="02020603050405020304" pitchFamily="18" charset="0"/>
                <a:cs typeface="Times New Roman" panose="02020603050405020304" pitchFamily="18" charset="0"/>
              </a:rPr>
              <a:t>Finally, finishing high voltage testing of the prototype, to achieve the final indicators. </a:t>
            </a:r>
            <a:endParaRPr lang="en-US" altLang="zh-CN" sz="1800" dirty="0" smtClean="0">
              <a:latin typeface="Times New Roman" panose="02020603050405020304" pitchFamily="18" charset="0"/>
              <a:cs typeface="Times New Roman" panose="02020603050405020304" pitchFamily="18" charset="0"/>
            </a:endParaRPr>
          </a:p>
          <a:p>
            <a:pPr marL="360000" indent="-360000">
              <a:spcBef>
                <a:spcPts val="300"/>
              </a:spcBef>
            </a:pPr>
            <a:endParaRPr lang="en-US" altLang="zh-CN" sz="1800" dirty="0">
              <a:latin typeface="Times New Roman" panose="02020603050405020304" pitchFamily="18" charset="0"/>
              <a:cs typeface="Times New Roman" panose="02020603050405020304" pitchFamily="18" charset="0"/>
            </a:endParaRPr>
          </a:p>
          <a:p>
            <a:pPr marL="360000" indent="-360000">
              <a:spcBef>
                <a:spcPts val="300"/>
              </a:spcBef>
            </a:pPr>
            <a:endParaRPr lang="en-US" altLang="zh-CN" sz="1800" dirty="0" smtClean="0">
              <a:latin typeface="Times New Roman" panose="02020603050405020304" pitchFamily="18" charset="0"/>
              <a:cs typeface="Times New Roman" panose="02020603050405020304" pitchFamily="18" charset="0"/>
            </a:endParaRPr>
          </a:p>
          <a:p>
            <a:pPr marL="360000" indent="-360000">
              <a:spcBef>
                <a:spcPts val="300"/>
              </a:spcBef>
            </a:pPr>
            <a:endParaRPr lang="en-US" altLang="zh-CN" sz="1800" dirty="0">
              <a:latin typeface="Times New Roman" panose="02020603050405020304" pitchFamily="18" charset="0"/>
              <a:cs typeface="Times New Roman" panose="02020603050405020304" pitchFamily="18" charset="0"/>
            </a:endParaRPr>
          </a:p>
          <a:p>
            <a:pPr marL="360000" lvl="1" indent="-360000">
              <a:lnSpc>
                <a:spcPct val="150000"/>
              </a:lnSpc>
              <a:spcBef>
                <a:spcPts val="300"/>
              </a:spcBef>
              <a:buClr>
                <a:srgbClr val="FF0000"/>
              </a:buClr>
              <a:buSzPct val="80000"/>
              <a:buFont typeface="Arial" charset="0"/>
              <a:buChar char="•"/>
              <a:defRPr/>
            </a:pPr>
            <a:endParaRPr lang="en-US" altLang="zh-CN" sz="1800" dirty="0"/>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graphicFrame>
        <p:nvGraphicFramePr>
          <p:cNvPr id="26"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06132" name="Equation" r:id="rId8" imgW="428207" imgH="666100" progId="">
                  <p:embed/>
                </p:oleObj>
              </mc:Choice>
              <mc:Fallback>
                <p:oleObj name="Equation" r:id="rId8" imgW="428207" imgH="6661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06133" name="Equation" r:id="rId9" imgW="428207" imgH="666100" progId="">
                  <p:embed/>
                </p:oleObj>
              </mc:Choice>
              <mc:Fallback>
                <p:oleObj name="Equation" r:id="rId9" imgW="428207" imgH="6661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292435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a:latin typeface="Times New Roman" panose="02020603050405020304" pitchFamily="18" charset="0"/>
                <a:cs typeface="Times New Roman" panose="02020603050405020304" pitchFamily="18" charset="0"/>
              </a:rPr>
              <a:t>Design </a:t>
            </a:r>
            <a:r>
              <a:rPr lang="en-US" altLang="zh-CN" sz="2000" b="1" dirty="0" smtClean="0">
                <a:latin typeface="Times New Roman" panose="02020603050405020304" pitchFamily="18" charset="0"/>
                <a:cs typeface="Times New Roman" panose="02020603050405020304" pitchFamily="18" charset="0"/>
              </a:rPr>
              <a:t>improvements</a:t>
            </a: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stretch>
            <a:fillRect/>
          </a:stretch>
        </p:blipFill>
        <p:spPr>
          <a:xfrm>
            <a:off x="360000" y="1080005"/>
            <a:ext cx="8640000" cy="2483213"/>
          </a:xfrm>
          <a:prstGeom prst="rect">
            <a:avLst/>
          </a:prstGeom>
        </p:spPr>
      </p:pic>
      <p:pic>
        <p:nvPicPr>
          <p:cNvPr id="6" name="图片 5"/>
          <p:cNvPicPr>
            <a:picLocks noChangeAspect="1"/>
          </p:cNvPicPr>
          <p:nvPr/>
        </p:nvPicPr>
        <p:blipFill>
          <a:blip r:embed="rId3"/>
          <a:stretch>
            <a:fillRect/>
          </a:stretch>
        </p:blipFill>
        <p:spPr>
          <a:xfrm>
            <a:off x="360000" y="3420000"/>
            <a:ext cx="8640000" cy="3318099"/>
          </a:xfrm>
          <a:prstGeom prst="rect">
            <a:avLst/>
          </a:prstGeom>
        </p:spPr>
      </p:pic>
    </p:spTree>
    <p:extLst>
      <p:ext uri="{BB962C8B-B14F-4D97-AF65-F5344CB8AC3E}">
        <p14:creationId xmlns:p14="http://schemas.microsoft.com/office/powerpoint/2010/main" val="30647219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2400" b="1" dirty="0">
                <a:latin typeface="Times New Roman" pitchFamily="18" charset="0"/>
                <a:cs typeface="Times New Roman" pitchFamily="18" charset="0"/>
              </a:rPr>
              <a:t>Summary</a:t>
            </a:r>
          </a:p>
        </p:txBody>
      </p:sp>
      <p:sp>
        <p:nvSpPr>
          <p:cNvPr id="25" name="内容占位符 2"/>
          <p:cNvSpPr txBox="1">
            <a:spLocks/>
          </p:cNvSpPr>
          <p:nvPr/>
        </p:nvSpPr>
        <p:spPr>
          <a:xfrm>
            <a:off x="360000" y="720000"/>
            <a:ext cx="8280000" cy="612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600"/>
              </a:spcBef>
              <a:spcAft>
                <a:spcPts val="120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Improved the </a:t>
            </a:r>
            <a:r>
              <a:rPr lang="en-US" altLang="zh-CN" sz="1800" dirty="0">
                <a:latin typeface="Times New Roman" pitchFamily="18" charset="0"/>
                <a:cs typeface="Times New Roman" pitchFamily="18" charset="0"/>
              </a:rPr>
              <a:t>cooling loop of </a:t>
            </a: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electrodes</a:t>
            </a:r>
            <a:r>
              <a:rPr lang="en-US" altLang="zh-CN" sz="1800" dirty="0" smtClean="0">
                <a:latin typeface="Times New Roman" pitchFamily="18" charset="0"/>
                <a:cs typeface="Times New Roman" pitchFamily="18" charset="0"/>
              </a:rPr>
              <a:t>. </a:t>
            </a:r>
            <a:endParaRPr lang="zh-CN" altLang="zh-CN" sz="1800" dirty="0">
              <a:latin typeface="Times New Roman" pitchFamily="18" charset="0"/>
              <a:cs typeface="Times New Roman" pitchFamily="18" charset="0"/>
            </a:endParaRPr>
          </a:p>
          <a:p>
            <a:pPr marL="358775" lvl="1" indent="-358775" eaLnBrk="1" hangingPunct="1">
              <a:spcBef>
                <a:spcPts val="600"/>
              </a:spcBef>
              <a:spcAft>
                <a:spcPts val="120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The structure of the insulation metal-ceramic </a:t>
            </a:r>
            <a:r>
              <a:rPr lang="en-US" altLang="zh-CN" sz="1800" dirty="0" smtClean="0">
                <a:latin typeface="Times New Roman" pitchFamily="18" charset="0"/>
                <a:cs typeface="Times New Roman" pitchFamily="18" charset="0"/>
              </a:rPr>
              <a:t>support and </a:t>
            </a:r>
            <a:r>
              <a:rPr lang="en-US" altLang="zh-CN" sz="1800" dirty="0">
                <a:latin typeface="Times New Roman" panose="02020603050405020304" pitchFamily="18" charset="0"/>
                <a:cs typeface="Times New Roman" pitchFamily="18" charset="0"/>
              </a:rPr>
              <a:t>of high voltage feedthrough </a:t>
            </a:r>
            <a:r>
              <a:rPr lang="en-US" altLang="zh-CN" sz="1800" dirty="0" smtClean="0">
                <a:latin typeface="Times New Roman" pitchFamily="18" charset="0"/>
                <a:cs typeface="Times New Roman" pitchFamily="18" charset="0"/>
              </a:rPr>
              <a:t>is </a:t>
            </a:r>
            <a:r>
              <a:rPr lang="en-US" altLang="zh-CN" sz="1800" dirty="0">
                <a:latin typeface="Times New Roman" pitchFamily="18" charset="0"/>
                <a:cs typeface="Times New Roman" pitchFamily="18" charset="0"/>
              </a:rPr>
              <a:t>optimized and the electric field simulation is carried out.</a:t>
            </a:r>
          </a:p>
          <a:p>
            <a:pPr marL="358775" lvl="1" indent="-358775" eaLnBrk="1" hangingPunct="1">
              <a:spcBef>
                <a:spcPts val="600"/>
              </a:spcBef>
              <a:spcAft>
                <a:spcPts val="1200"/>
              </a:spcAft>
              <a:buClr>
                <a:srgbClr val="FF0000"/>
              </a:buClr>
              <a:buSzPct val="80000"/>
              <a:buFont typeface="Wingdings" pitchFamily="2" charset="2"/>
              <a:buChar char="n"/>
              <a:defRPr/>
            </a:pPr>
            <a:r>
              <a:rPr lang="en-US" altLang="zh-CN" sz="1800" dirty="0" smtClean="0">
                <a:latin typeface="Times New Roman" panose="02020603050405020304" pitchFamily="18" charset="0"/>
                <a:cs typeface="Times New Roman" pitchFamily="18" charset="0"/>
              </a:rPr>
              <a:t>All </a:t>
            </a:r>
            <a:r>
              <a:rPr lang="en-US" altLang="zh-CN" sz="1800" dirty="0">
                <a:latin typeface="Times New Roman" panose="02020603050405020304" pitchFamily="18" charset="0"/>
                <a:cs typeface="Times New Roman" pitchFamily="18" charset="0"/>
              </a:rPr>
              <a:t>the components </a:t>
            </a:r>
            <a:r>
              <a:rPr lang="en-US" altLang="zh-CN" sz="1800" dirty="0" smtClean="0">
                <a:latin typeface="Times New Roman" panose="02020603050405020304" pitchFamily="18" charset="0"/>
                <a:cs typeface="Times New Roman" pitchFamily="18" charset="0"/>
              </a:rPr>
              <a:t>of the separator have </a:t>
            </a:r>
            <a:r>
              <a:rPr lang="en-US" altLang="zh-CN" sz="1800" dirty="0">
                <a:latin typeface="Times New Roman" panose="02020603050405020304" pitchFamily="18" charset="0"/>
                <a:cs typeface="Times New Roman" pitchFamily="18" charset="0"/>
              </a:rPr>
              <a:t>been </a:t>
            </a:r>
            <a:r>
              <a:rPr lang="en-US" altLang="zh-CN" sz="1800" dirty="0" smtClean="0">
                <a:latin typeface="Times New Roman" panose="02020603050405020304" pitchFamily="18" charset="0"/>
                <a:cs typeface="Times New Roman" pitchFamily="18" charset="0"/>
              </a:rPr>
              <a:t>machined.</a:t>
            </a:r>
            <a:endParaRPr lang="en-US" altLang="zh-CN" sz="1800" dirty="0">
              <a:latin typeface="Times New Roman" panose="02020603050405020304" pitchFamily="18" charset="0"/>
              <a:cs typeface="Times New Roman" pitchFamily="18" charset="0"/>
            </a:endParaRPr>
          </a:p>
          <a:p>
            <a:pPr marL="358775" lvl="1" indent="-358775" eaLnBrk="1" hangingPunct="1">
              <a:spcBef>
                <a:spcPts val="600"/>
              </a:spcBef>
              <a:spcAft>
                <a:spcPts val="120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overall installation of the separator was completed</a:t>
            </a:r>
          </a:p>
          <a:p>
            <a:pPr marL="358775" lvl="1" indent="-358775" eaLnBrk="1" hangingPunct="1">
              <a:spcBef>
                <a:spcPts val="600"/>
              </a:spcBef>
              <a:spcAft>
                <a:spcPts val="120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The factory test shows that the vacuum reaches the target</a:t>
            </a:r>
          </a:p>
          <a:p>
            <a:pPr marL="358775" lvl="1" indent="-358775" eaLnBrk="1" hangingPunct="1">
              <a:spcBef>
                <a:spcPts val="600"/>
              </a:spcBef>
              <a:spcAft>
                <a:spcPts val="120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Due to the </a:t>
            </a:r>
            <a:r>
              <a:rPr lang="en-US" altLang="zh-CN" sz="1800" dirty="0" smtClean="0">
                <a:latin typeface="Times New Roman" pitchFamily="18" charset="0"/>
                <a:cs typeface="Times New Roman" pitchFamily="18" charset="0"/>
              </a:rPr>
              <a:t>arc </a:t>
            </a:r>
            <a:r>
              <a:rPr lang="en-US" altLang="zh-CN" sz="1800" dirty="0">
                <a:latin typeface="Times New Roman" pitchFamily="18" charset="0"/>
                <a:cs typeface="Times New Roman" pitchFamily="18" charset="0"/>
              </a:rPr>
              <a:t>of the high voltage test, two power supplies failed to be </a:t>
            </a:r>
            <a:r>
              <a:rPr lang="en-US" altLang="zh-CN" sz="1800" dirty="0" smtClean="0">
                <a:latin typeface="Times New Roman" pitchFamily="18" charset="0"/>
                <a:cs typeface="Times New Roman" pitchFamily="18" charset="0"/>
              </a:rPr>
              <a:t>used. </a:t>
            </a:r>
            <a:r>
              <a:rPr lang="en-US" altLang="zh-CN" sz="1800" dirty="0">
                <a:latin typeface="Times New Roman" pitchFamily="18" charset="0"/>
                <a:cs typeface="Times New Roman" pitchFamily="18" charset="0"/>
              </a:rPr>
              <a:t>After the improvement by Feedthrough, </a:t>
            </a:r>
            <a:r>
              <a:rPr lang="en-US" altLang="zh-CN" sz="1800" dirty="0" smtClean="0">
                <a:latin typeface="Times New Roman" pitchFamily="18" charset="0"/>
                <a:cs typeface="Times New Roman" pitchFamily="18" charset="0"/>
              </a:rPr>
              <a:t>the separator </a:t>
            </a:r>
            <a:r>
              <a:rPr lang="en-US" altLang="zh-CN" sz="1800" dirty="0">
                <a:latin typeface="Times New Roman" pitchFamily="18" charset="0"/>
                <a:cs typeface="Times New Roman" pitchFamily="18" charset="0"/>
              </a:rPr>
              <a:t>will be delivered to the </a:t>
            </a:r>
            <a:r>
              <a:rPr lang="en-US" altLang="zh-CN" sz="1800" dirty="0" smtClean="0">
                <a:latin typeface="Times New Roman" pitchFamily="18" charset="0"/>
                <a:cs typeface="Times New Roman" pitchFamily="18" charset="0"/>
              </a:rPr>
              <a:t>IHEP for testing.</a:t>
            </a:r>
            <a:endParaRPr lang="en-US" altLang="zh-CN" sz="1800" dirty="0">
              <a:latin typeface="Times New Roman" pitchFamily="18" charset="0"/>
              <a:cs typeface="Times New Roman" pitchFamily="18" charset="0"/>
            </a:endParaRPr>
          </a:p>
          <a:p>
            <a:pPr marL="0" lvl="1" indent="0" eaLnBrk="1" hangingPunct="1">
              <a:spcBef>
                <a:spcPts val="600"/>
              </a:spcBef>
              <a:spcAft>
                <a:spcPts val="600"/>
              </a:spcAft>
              <a:buClr>
                <a:srgbClr val="FF0000"/>
              </a:buClr>
              <a:buSzPct val="80000"/>
              <a:buNone/>
              <a:defRPr/>
            </a:pPr>
            <a:endParaRPr lang="en-US" altLang="zh-CN" sz="1800" dirty="0">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spTree>
    <p:extLst>
      <p:ext uri="{BB962C8B-B14F-4D97-AF65-F5344CB8AC3E}">
        <p14:creationId xmlns:p14="http://schemas.microsoft.com/office/powerpoint/2010/main" val="26723016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WordArt 5"/>
          <p:cNvSpPr>
            <a:spLocks noChangeArrowheads="1" noChangeShapeType="1" noTextEdit="1"/>
          </p:cNvSpPr>
          <p:nvPr/>
        </p:nvSpPr>
        <p:spPr bwMode="auto">
          <a:xfrm>
            <a:off x="2520000" y="2160000"/>
            <a:ext cx="3600000" cy="1800000"/>
          </a:xfrm>
          <a:prstGeom prst="rect">
            <a:avLst/>
          </a:prstGeom>
        </p:spPr>
        <p:txBody>
          <a:bodyPr wrap="none" fromWordArt="1">
            <a:prstTxWarp prst="textDeflate">
              <a:avLst>
                <a:gd name="adj" fmla="val 26227"/>
              </a:avLst>
            </a:prstTxWarp>
          </a:bodyPr>
          <a:lstStyle/>
          <a:p>
            <a:pPr algn="ctr"/>
            <a:r>
              <a:rPr lang="en-US" altLang="zh-CN" sz="3600" kern="10" dirty="0">
                <a:ln w="9525">
                  <a:solidFill>
                    <a:srgbClr val="000000"/>
                  </a:solidFill>
                  <a:round/>
                  <a:headEnd/>
                  <a:tailEnd/>
                </a:ln>
                <a:solidFill>
                  <a:srgbClr val="000000"/>
                </a:solidFill>
                <a:latin typeface="宋体"/>
                <a:ea typeface="宋体"/>
              </a:rPr>
              <a:t>Thank You!</a:t>
            </a:r>
            <a:endParaRPr lang="zh-CN" altLang="en-US" sz="3600" kern="10" dirty="0">
              <a:ln w="9525">
                <a:solidFill>
                  <a:srgbClr val="000000"/>
                </a:solidFill>
                <a:round/>
                <a:headEnd/>
                <a:tailEnd/>
              </a:ln>
              <a:solidFill>
                <a:srgbClr val="000000"/>
              </a:solidFill>
              <a:latin typeface="宋体"/>
              <a:ea typeface="宋体"/>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development of electrostatic separator</a:t>
            </a:r>
            <a:endParaRPr lang="en-US" altLang="zh-CN" sz="2400" b="1" dirty="0">
              <a:latin typeface="Times New Roman" panose="02020603050405020304" pitchFamily="18" charset="0"/>
              <a:cs typeface="Times New Roman" pitchFamily="18" charset="0"/>
            </a:endParaRP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Coolant </a:t>
            </a:r>
            <a:r>
              <a:rPr lang="en-US" altLang="zh-CN" sz="2000" b="1" dirty="0">
                <a:latin typeface="Times New Roman" panose="02020603050405020304" pitchFamily="18" charset="0"/>
                <a:cs typeface="Times New Roman" panose="02020603050405020304" pitchFamily="18" charset="0"/>
              </a:rPr>
              <a:t>loop in electrode plate</a:t>
            </a:r>
          </a:p>
          <a:p>
            <a:pPr marL="358775" lvl="1" indent="-358775" eaLnBrk="1" hangingPunct="1">
              <a:spcBef>
                <a:spcPts val="600"/>
              </a:spcBef>
              <a:spcAft>
                <a:spcPts val="0"/>
              </a:spcAft>
              <a:buClr>
                <a:srgbClr val="FF0000"/>
              </a:buClr>
              <a:buSzPct val="80000"/>
              <a:buFont typeface="Wingdings" pitchFamily="2" charset="2"/>
              <a:buChar char="n"/>
              <a:defRPr/>
            </a:pPr>
            <a:endParaRPr lang="zh-CN" altLang="en-US" sz="2000" b="1" dirty="0">
              <a:latin typeface="Times New Roman" panose="02020603050405020304" pitchFamily="18" charset="0"/>
              <a:cs typeface="Times New Roman" panose="02020603050405020304"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a:stretch>
            <a:fillRect/>
          </a:stretch>
        </p:blipFill>
        <p:spPr>
          <a:xfrm>
            <a:off x="360000" y="1080000"/>
            <a:ext cx="5760000" cy="2623393"/>
          </a:xfrm>
          <a:prstGeom prst="rect">
            <a:avLst/>
          </a:prstGeom>
        </p:spPr>
      </p:pic>
      <p:pic>
        <p:nvPicPr>
          <p:cNvPr id="9" name="图片 8"/>
          <p:cNvPicPr>
            <a:picLocks noChangeAspect="1"/>
          </p:cNvPicPr>
          <p:nvPr/>
        </p:nvPicPr>
        <p:blipFill>
          <a:blip r:embed="rId3"/>
          <a:srcRect l="31253" r="31923"/>
          <a:stretch>
            <a:fillRect/>
          </a:stretch>
        </p:blipFill>
        <p:spPr>
          <a:xfrm>
            <a:off x="360000" y="3960005"/>
            <a:ext cx="5760000" cy="2568223"/>
          </a:xfrm>
          <a:prstGeom prst="rect">
            <a:avLst/>
          </a:prstGeom>
        </p:spPr>
      </p:pic>
      <p:sp>
        <p:nvSpPr>
          <p:cNvPr id="2" name="矩形 1"/>
          <p:cNvSpPr/>
          <p:nvPr/>
        </p:nvSpPr>
        <p:spPr>
          <a:xfrm>
            <a:off x="6480000" y="1080000"/>
            <a:ext cx="2340000" cy="3960000"/>
          </a:xfrm>
          <a:prstGeom prst="rect">
            <a:avLst/>
          </a:prstGeom>
        </p:spPr>
        <p:txBody>
          <a:bodyPr wrap="square">
            <a:spAutoFit/>
          </a:bodyPr>
          <a:lstStyle/>
          <a:p>
            <a:pPr>
              <a:spcBef>
                <a:spcPts val="600"/>
              </a:spcBef>
              <a:spcAft>
                <a:spcPts val="600"/>
              </a:spcAft>
            </a:pPr>
            <a:r>
              <a:rPr lang="en-US" altLang="zh-CN" dirty="0">
                <a:solidFill>
                  <a:srgbClr val="333333"/>
                </a:solidFill>
                <a:latin typeface="Times New Roman" panose="02020603050405020304" pitchFamily="18" charset="0"/>
                <a:cs typeface="Times New Roman" panose="02020603050405020304" pitchFamily="18" charset="0"/>
              </a:rPr>
              <a:t>In order to improve the cooling </a:t>
            </a:r>
            <a:r>
              <a:rPr lang="en-US" altLang="zh-CN" dirty="0" smtClean="0">
                <a:solidFill>
                  <a:srgbClr val="333333"/>
                </a:solidFill>
                <a:latin typeface="Times New Roman" panose="02020603050405020304" pitchFamily="18" charset="0"/>
                <a:cs typeface="Times New Roman" panose="02020603050405020304" pitchFamily="18" charset="0"/>
              </a:rPr>
              <a:t>efficiency, </a:t>
            </a:r>
            <a:r>
              <a:rPr lang="en-US" altLang="zh-CN" dirty="0">
                <a:solidFill>
                  <a:srgbClr val="333333"/>
                </a:solidFill>
                <a:latin typeface="Times New Roman" panose="02020603050405020304" pitchFamily="18" charset="0"/>
                <a:cs typeface="Times New Roman" panose="02020603050405020304" pitchFamily="18" charset="0"/>
              </a:rPr>
              <a:t>the cooling circuit of the plate was </a:t>
            </a:r>
            <a:r>
              <a:rPr lang="en-US" altLang="zh-CN" dirty="0" smtClean="0">
                <a:solidFill>
                  <a:srgbClr val="333333"/>
                </a:solidFill>
                <a:latin typeface="Times New Roman" panose="02020603050405020304" pitchFamily="18" charset="0"/>
                <a:cs typeface="Times New Roman" panose="02020603050405020304" pitchFamily="18" charset="0"/>
              </a:rPr>
              <a:t>improved. </a:t>
            </a:r>
          </a:p>
          <a:p>
            <a:pPr>
              <a:spcBef>
                <a:spcPts val="600"/>
              </a:spcBef>
              <a:spcAft>
                <a:spcPts val="600"/>
              </a:spcAft>
            </a:pPr>
            <a:r>
              <a:rPr lang="en-US" altLang="zh-CN" dirty="0" smtClean="0">
                <a:solidFill>
                  <a:srgbClr val="333333"/>
                </a:solidFill>
                <a:latin typeface="Times New Roman" panose="02020603050405020304" pitchFamily="18" charset="0"/>
                <a:cs typeface="Times New Roman" panose="02020603050405020304" pitchFamily="18" charset="0"/>
              </a:rPr>
              <a:t>Two </a:t>
            </a:r>
            <a:r>
              <a:rPr lang="en-US" altLang="zh-CN" dirty="0">
                <a:solidFill>
                  <a:srgbClr val="333333"/>
                </a:solidFill>
                <a:latin typeface="Times New Roman" panose="02020603050405020304" pitchFamily="18" charset="0"/>
                <a:cs typeface="Times New Roman" panose="02020603050405020304" pitchFamily="18" charset="0"/>
              </a:rPr>
              <a:t>groups of high voltage feedthrough are added. </a:t>
            </a:r>
            <a:endParaRPr lang="en-US" altLang="zh-CN" dirty="0" smtClean="0">
              <a:solidFill>
                <a:srgbClr val="333333"/>
              </a:solidFill>
              <a:latin typeface="Times New Roman" panose="02020603050405020304" pitchFamily="18" charset="0"/>
              <a:cs typeface="Times New Roman" panose="02020603050405020304" pitchFamily="18" charset="0"/>
            </a:endParaRPr>
          </a:p>
          <a:p>
            <a:pPr>
              <a:spcBef>
                <a:spcPts val="600"/>
              </a:spcBef>
              <a:spcAft>
                <a:spcPts val="600"/>
              </a:spcAft>
            </a:pPr>
            <a:r>
              <a:rPr lang="en-US" altLang="zh-CN" dirty="0" smtClean="0">
                <a:solidFill>
                  <a:srgbClr val="333333"/>
                </a:solidFill>
                <a:latin typeface="Times New Roman" panose="02020603050405020304" pitchFamily="18" charset="0"/>
                <a:cs typeface="Times New Roman" panose="02020603050405020304" pitchFamily="18" charset="0"/>
              </a:rPr>
              <a:t>The </a:t>
            </a:r>
            <a:r>
              <a:rPr lang="en-US" altLang="zh-CN" dirty="0">
                <a:solidFill>
                  <a:srgbClr val="333333"/>
                </a:solidFill>
                <a:latin typeface="Times New Roman" panose="02020603050405020304" pitchFamily="18" charset="0"/>
                <a:cs typeface="Times New Roman" panose="02020603050405020304" pitchFamily="18" charset="0"/>
              </a:rPr>
              <a:t>coolant feed pipe and high voltage feed pipe adopt the same pipe. Coolant comes in at one end and </a:t>
            </a:r>
            <a:r>
              <a:rPr lang="en-US" altLang="zh-CN" dirty="0" smtClean="0">
                <a:solidFill>
                  <a:srgbClr val="333333"/>
                </a:solidFill>
                <a:latin typeface="Times New Roman" panose="02020603050405020304" pitchFamily="18" charset="0"/>
                <a:cs typeface="Times New Roman" panose="02020603050405020304" pitchFamily="18" charset="0"/>
              </a:rPr>
              <a:t>goes </a:t>
            </a:r>
            <a:r>
              <a:rPr lang="en-US" altLang="zh-CN" dirty="0">
                <a:solidFill>
                  <a:srgbClr val="333333"/>
                </a:solidFill>
                <a:latin typeface="Times New Roman" panose="02020603050405020304" pitchFamily="18" charset="0"/>
                <a:cs typeface="Times New Roman" panose="02020603050405020304" pitchFamily="18" charset="0"/>
              </a:rPr>
              <a:t>out at the other.</a:t>
            </a:r>
            <a:endParaRPr lang="zh-CN" altLang="en-US"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782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HV </a:t>
            </a:r>
            <a:r>
              <a:rPr lang="en-US" altLang="zh-CN" sz="2000" b="1" dirty="0">
                <a:latin typeface="Times New Roman" panose="02020603050405020304" pitchFamily="18" charset="0"/>
                <a:cs typeface="Times New Roman" panose="02020603050405020304" pitchFamily="18" charset="0"/>
              </a:rPr>
              <a:t>metal-ceramic </a:t>
            </a:r>
            <a:r>
              <a:rPr lang="en-US" altLang="zh-CN" sz="2000" b="1" dirty="0" smtClean="0">
                <a:latin typeface="Times New Roman" panose="02020603050405020304" pitchFamily="18" charset="0"/>
                <a:cs typeface="Times New Roman" panose="02020603050405020304" pitchFamily="18" charset="0"/>
              </a:rPr>
              <a:t>support</a:t>
            </a: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0" lvl="1" indent="0" eaLnBrk="1" hangingPunct="1">
              <a:spcBef>
                <a:spcPts val="600"/>
              </a:spcBef>
              <a:spcAft>
                <a:spcPts val="0"/>
              </a:spcAft>
              <a:buClr>
                <a:srgbClr val="FF0000"/>
              </a:buClr>
              <a:buSzPct val="80000"/>
              <a:buNone/>
              <a:defRPr/>
            </a:pPr>
            <a:endParaRPr lang="en-US" altLang="zh-CN" sz="2000" b="1" dirty="0" smtClean="0">
              <a:latin typeface="Times New Roman" panose="02020603050405020304" pitchFamily="18" charset="0"/>
              <a:cs typeface="Times New Roman" panose="02020603050405020304"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ceramic parts are made of 95% alumina ceramics.</a:t>
            </a: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The ceramic ends are metallized , and the pure titanium</a:t>
            </a:r>
            <a:r>
              <a:rPr lang="en-US" altLang="zh-CN" sz="1800" dirty="0" smtClean="0">
                <a:latin typeface="Times New Roman" pitchFamily="18" charset="0"/>
                <a:cs typeface="Times New Roman" pitchFamily="18" charset="0"/>
              </a:rPr>
              <a:t> </a:t>
            </a:r>
            <a:r>
              <a:rPr lang="en-US" altLang="zh-CN" sz="1800" dirty="0">
                <a:latin typeface="Times New Roman" pitchFamily="18" charset="0"/>
                <a:cs typeface="Times New Roman" pitchFamily="18" charset="0"/>
              </a:rPr>
              <a:t>flanges are welded for fixation, which has the advantage of high mechanical strength.</a:t>
            </a: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srcRect t="6966"/>
          <a:stretch>
            <a:fillRect/>
          </a:stretch>
        </p:blipFill>
        <p:spPr>
          <a:xfrm>
            <a:off x="360000" y="1260000"/>
            <a:ext cx="5760000" cy="3825131"/>
          </a:xfrm>
          <a:prstGeom prst="rect">
            <a:avLst/>
          </a:prstGeom>
        </p:spPr>
      </p:pic>
      <p:pic>
        <p:nvPicPr>
          <p:cNvPr id="8" name="图片 7"/>
          <p:cNvPicPr>
            <a:picLocks noChangeAspect="1"/>
          </p:cNvPicPr>
          <p:nvPr/>
        </p:nvPicPr>
        <p:blipFill>
          <a:blip r:embed="rId3"/>
          <a:stretch>
            <a:fillRect/>
          </a:stretch>
        </p:blipFill>
        <p:spPr>
          <a:xfrm rot="5400000">
            <a:off x="5580000" y="1800000"/>
            <a:ext cx="3905639" cy="2880000"/>
          </a:xfrm>
          <a:prstGeom prst="rect">
            <a:avLst/>
          </a:prstGeom>
        </p:spPr>
      </p:pic>
    </p:spTree>
    <p:extLst>
      <p:ext uri="{BB962C8B-B14F-4D97-AF65-F5344CB8AC3E}">
        <p14:creationId xmlns:p14="http://schemas.microsoft.com/office/powerpoint/2010/main" val="24382460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HV </a:t>
            </a:r>
            <a:r>
              <a:rPr lang="en-US" altLang="zh-CN" sz="2000" b="1" dirty="0">
                <a:latin typeface="Times New Roman" panose="02020603050405020304" pitchFamily="18" charset="0"/>
                <a:cs typeface="Times New Roman" panose="02020603050405020304" pitchFamily="18" charset="0"/>
              </a:rPr>
              <a:t>metal-ceramic </a:t>
            </a:r>
            <a:r>
              <a:rPr lang="en-US" altLang="zh-CN" sz="2000" b="1" dirty="0" smtClean="0">
                <a:latin typeface="Times New Roman" panose="02020603050405020304" pitchFamily="18" charset="0"/>
                <a:cs typeface="Times New Roman" panose="02020603050405020304" pitchFamily="18" charset="0"/>
              </a:rPr>
              <a:t>support</a:t>
            </a: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0" lvl="1" indent="0" eaLnBrk="1" hangingPunct="1">
              <a:spcBef>
                <a:spcPts val="600"/>
              </a:spcBef>
              <a:spcAft>
                <a:spcPts val="0"/>
              </a:spcAft>
              <a:buClr>
                <a:srgbClr val="FF0000"/>
              </a:buClr>
              <a:buSzPct val="80000"/>
              <a:buNone/>
              <a:defRPr/>
            </a:pPr>
            <a:endParaRPr lang="en-US" altLang="zh-CN" sz="2000" b="1" dirty="0" smtClean="0">
              <a:latin typeface="Times New Roman" panose="02020603050405020304" pitchFamily="18" charset="0"/>
              <a:cs typeface="Times New Roman" panose="02020603050405020304"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electric field design of ceramic-metal-vacuum triple point is the key </a:t>
            </a:r>
            <a:r>
              <a:rPr lang="en-US" altLang="zh-CN" sz="1800" dirty="0" smtClean="0">
                <a:latin typeface="Times New Roman" pitchFamily="18" charset="0"/>
                <a:cs typeface="Times New Roman" pitchFamily="18" charset="0"/>
              </a:rPr>
              <a:t>point.</a:t>
            </a: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electric field on </a:t>
            </a: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edge of the electrode is </a:t>
            </a:r>
            <a:r>
              <a:rPr lang="en-US" altLang="zh-CN" sz="1800" dirty="0">
                <a:latin typeface="Times New Roman" pitchFamily="18" charset="0"/>
                <a:cs typeface="Times New Roman" pitchFamily="18" charset="0"/>
              </a:rPr>
              <a:t>less than 80kV/cm, which belongs to the safe range in vacuum.</a:t>
            </a: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图片 4"/>
          <p:cNvPicPr>
            <a:picLocks noChangeAspect="1"/>
          </p:cNvPicPr>
          <p:nvPr/>
        </p:nvPicPr>
        <p:blipFill>
          <a:blip r:embed="rId2"/>
          <a:stretch>
            <a:fillRect/>
          </a:stretch>
        </p:blipFill>
        <p:spPr>
          <a:xfrm>
            <a:off x="1440001" y="1080000"/>
            <a:ext cx="5760000" cy="4304281"/>
          </a:xfrm>
          <a:prstGeom prst="rect">
            <a:avLst/>
          </a:prstGeom>
          <a:noFill/>
          <a:ln>
            <a:noFill/>
          </a:ln>
        </p:spPr>
      </p:pic>
      <p:cxnSp>
        <p:nvCxnSpPr>
          <p:cNvPr id="10" name="直接箭头连接符 9"/>
          <p:cNvCxnSpPr/>
          <p:nvPr/>
        </p:nvCxnSpPr>
        <p:spPr>
          <a:xfrm flipH="1">
            <a:off x="4860000" y="1692000"/>
            <a:ext cx="720000" cy="1080000"/>
          </a:xfrm>
          <a:prstGeom prst="straightConnector1">
            <a:avLst/>
          </a:prstGeom>
          <a:ln w="1270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400000" y="1440000"/>
            <a:ext cx="720000" cy="360000"/>
          </a:xfrm>
          <a:prstGeom prst="rect">
            <a:avLst/>
          </a:prstGeom>
          <a:noFill/>
        </p:spPr>
        <p:txBody>
          <a:bodyPr wrap="none" rtlCol="0" anchor="t">
            <a:spAutoFit/>
          </a:bodyPr>
          <a:lstStyle/>
          <a:p>
            <a:r>
              <a:rPr lang="en-US" altLang="zh-CN" sz="1600" dirty="0">
                <a:latin typeface="Times New Roman" panose="02020603050405020304" charset="0"/>
                <a:sym typeface="+mn-ea"/>
              </a:rPr>
              <a:t>R13.87</a:t>
            </a:r>
            <a:endParaRPr lang="zh-CN" altLang="en-US" sz="1600" dirty="0"/>
          </a:p>
        </p:txBody>
      </p:sp>
    </p:spTree>
    <p:extLst>
      <p:ext uri="{BB962C8B-B14F-4D97-AF65-F5344CB8AC3E}">
        <p14:creationId xmlns:p14="http://schemas.microsoft.com/office/powerpoint/2010/main" val="17097398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HV </a:t>
            </a:r>
            <a:r>
              <a:rPr lang="en-US" altLang="zh-CN" sz="2000" b="1" dirty="0">
                <a:latin typeface="Times New Roman" panose="02020603050405020304" pitchFamily="18" charset="0"/>
                <a:cs typeface="Times New Roman" panose="02020603050405020304" pitchFamily="18" charset="0"/>
              </a:rPr>
              <a:t>metal-ceramic </a:t>
            </a:r>
            <a:r>
              <a:rPr lang="en-US" altLang="zh-CN" sz="2000" b="1" dirty="0" smtClean="0">
                <a:latin typeface="Times New Roman" panose="02020603050405020304" pitchFamily="18" charset="0"/>
                <a:cs typeface="Times New Roman" panose="02020603050405020304" pitchFamily="18" charset="0"/>
              </a:rPr>
              <a:t>support</a:t>
            </a: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0" lvl="1" indent="0" eaLnBrk="1" hangingPunct="1">
              <a:spcBef>
                <a:spcPts val="600"/>
              </a:spcBef>
              <a:spcAft>
                <a:spcPts val="0"/>
              </a:spcAft>
              <a:buClr>
                <a:srgbClr val="FF0000"/>
              </a:buClr>
              <a:buSzPct val="80000"/>
              <a:buNone/>
              <a:defRPr/>
            </a:pPr>
            <a:endParaRPr lang="en-US" altLang="zh-CN" sz="2000" b="1" dirty="0" smtClean="0">
              <a:latin typeface="Times New Roman" panose="02020603050405020304" pitchFamily="18" charset="0"/>
              <a:cs typeface="Times New Roman" panose="02020603050405020304"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electric field of the triple point is less than 70kV/cm, which is belongs to the safe range</a:t>
            </a:r>
            <a:r>
              <a:rPr lang="en-US" altLang="zh-CN" sz="1800" dirty="0" smtClean="0">
                <a:latin typeface="Times New Roman" pitchFamily="18" charset="0"/>
                <a:cs typeface="Times New Roman" pitchFamily="18" charset="0"/>
              </a:rPr>
              <a:t>. According </a:t>
            </a:r>
            <a:r>
              <a:rPr lang="en-US" altLang="zh-CN" sz="1800" dirty="0">
                <a:latin typeface="Times New Roman" pitchFamily="18" charset="0"/>
                <a:cs typeface="Times New Roman" pitchFamily="18" charset="0"/>
              </a:rPr>
              <a:t>to general experience, the average field intensity of flashover in atmosphere is about 3kV/cm, and it is greater than this value in vacuum. We take the insulation distance of ceramic surface as 50cm, which can reach 150kV.</a:t>
            </a: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图片 6"/>
          <p:cNvPicPr>
            <a:picLocks noChangeAspect="1"/>
          </p:cNvPicPr>
          <p:nvPr/>
        </p:nvPicPr>
        <p:blipFill>
          <a:blip r:embed="rId2"/>
          <a:stretch>
            <a:fillRect/>
          </a:stretch>
        </p:blipFill>
        <p:spPr>
          <a:xfrm>
            <a:off x="1620000" y="1260000"/>
            <a:ext cx="5400000" cy="3965236"/>
          </a:xfrm>
          <a:prstGeom prst="rect">
            <a:avLst/>
          </a:prstGeom>
          <a:noFill/>
          <a:ln>
            <a:noFill/>
          </a:ln>
        </p:spPr>
      </p:pic>
      <p:cxnSp>
        <p:nvCxnSpPr>
          <p:cNvPr id="12" name="直接箭头连接符 11"/>
          <p:cNvCxnSpPr/>
          <p:nvPr/>
        </p:nvCxnSpPr>
        <p:spPr>
          <a:xfrm flipH="1">
            <a:off x="6264000" y="2052000"/>
            <a:ext cx="972000" cy="1080000"/>
          </a:xfrm>
          <a:prstGeom prst="straightConnector1">
            <a:avLst/>
          </a:prstGeom>
          <a:ln w="1270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H="1">
            <a:off x="6480000" y="2880000"/>
            <a:ext cx="720090" cy="360045"/>
          </a:xfrm>
          <a:prstGeom prst="straightConnector1">
            <a:avLst/>
          </a:prstGeom>
          <a:ln w="1270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a:off x="6480000" y="3600000"/>
            <a:ext cx="720090" cy="360045"/>
          </a:xfrm>
          <a:prstGeom prst="straightConnector1">
            <a:avLst/>
          </a:prstGeom>
          <a:ln w="1270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a:off x="6552000" y="1260000"/>
            <a:ext cx="720090" cy="360045"/>
          </a:xfrm>
          <a:prstGeom prst="straightConnector1">
            <a:avLst/>
          </a:prstGeom>
          <a:ln w="1270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7199999" y="1080000"/>
            <a:ext cx="900000" cy="360000"/>
          </a:xfrm>
          <a:prstGeom prst="rect">
            <a:avLst/>
          </a:prstGeom>
          <a:noFill/>
        </p:spPr>
        <p:txBody>
          <a:bodyPr wrap="none" rtlCol="0" anchor="t">
            <a:spAutoFit/>
          </a:bodyPr>
          <a:lstStyle/>
          <a:p>
            <a:r>
              <a:rPr lang="en-US" altLang="zh-CN" sz="1600" dirty="0" smtClean="0">
                <a:latin typeface="Times New Roman" panose="02020603050405020304" charset="0"/>
                <a:sym typeface="+mn-ea"/>
              </a:rPr>
              <a:t>Vacuum</a:t>
            </a:r>
          </a:p>
        </p:txBody>
      </p:sp>
      <p:cxnSp>
        <p:nvCxnSpPr>
          <p:cNvPr id="20" name="直接箭头连接符 19"/>
          <p:cNvCxnSpPr/>
          <p:nvPr/>
        </p:nvCxnSpPr>
        <p:spPr>
          <a:xfrm>
            <a:off x="3600000" y="1620000"/>
            <a:ext cx="360000" cy="432000"/>
          </a:xfrm>
          <a:prstGeom prst="straightConnector1">
            <a:avLst/>
          </a:prstGeom>
          <a:ln w="1270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2700000" y="1296000"/>
            <a:ext cx="1080000" cy="576000"/>
          </a:xfrm>
          <a:prstGeom prst="rect">
            <a:avLst/>
          </a:prstGeom>
          <a:noFill/>
        </p:spPr>
        <p:txBody>
          <a:bodyPr wrap="none" rtlCol="0" anchor="t">
            <a:spAutoFit/>
          </a:bodyPr>
          <a:lstStyle/>
          <a:p>
            <a:r>
              <a:rPr lang="en-US" altLang="zh-CN" sz="1600" dirty="0" smtClean="0">
                <a:latin typeface="Times New Roman" panose="02020603050405020304" charset="0"/>
                <a:sym typeface="+mn-ea"/>
              </a:rPr>
              <a:t>UHV tank</a:t>
            </a:r>
            <a:endParaRPr lang="zh-CN" altLang="en-US" sz="1600" dirty="0">
              <a:latin typeface="Times New Roman" panose="02020603050405020304" charset="0"/>
              <a:sym typeface="+mn-ea"/>
            </a:endParaRPr>
          </a:p>
          <a:p>
            <a:r>
              <a:rPr lang="zh-CN" altLang="en-US" sz="1600" dirty="0" smtClean="0">
                <a:latin typeface="Times New Roman" panose="02020603050405020304" charset="0"/>
                <a:sym typeface="+mn-ea"/>
              </a:rPr>
              <a:t>（</a:t>
            </a:r>
            <a:r>
              <a:rPr lang="en-US" altLang="zh-CN" sz="1600" dirty="0" smtClean="0">
                <a:latin typeface="Times New Roman" panose="02020603050405020304" charset="0"/>
                <a:sym typeface="+mn-ea"/>
              </a:rPr>
              <a:t>metal</a:t>
            </a:r>
            <a:r>
              <a:rPr lang="zh-CN" altLang="en-US" sz="1600" dirty="0" smtClean="0">
                <a:latin typeface="Times New Roman" panose="02020603050405020304" charset="0"/>
                <a:sym typeface="+mn-ea"/>
              </a:rPr>
              <a:t>）</a:t>
            </a:r>
            <a:endParaRPr lang="zh-CN" altLang="en-US" sz="1600" dirty="0"/>
          </a:p>
        </p:txBody>
      </p:sp>
      <p:sp>
        <p:nvSpPr>
          <p:cNvPr id="22" name="文本框 21"/>
          <p:cNvSpPr txBox="1"/>
          <p:nvPr/>
        </p:nvSpPr>
        <p:spPr>
          <a:xfrm>
            <a:off x="7200000" y="1800000"/>
            <a:ext cx="1080000" cy="360000"/>
          </a:xfrm>
          <a:prstGeom prst="rect">
            <a:avLst/>
          </a:prstGeom>
          <a:noFill/>
        </p:spPr>
        <p:txBody>
          <a:bodyPr wrap="none" rtlCol="0" anchor="t">
            <a:spAutoFit/>
          </a:bodyPr>
          <a:lstStyle/>
          <a:p>
            <a:r>
              <a:rPr lang="en-US" altLang="zh-CN" sz="1600" dirty="0" smtClean="0">
                <a:latin typeface="Times New Roman" pitchFamily="18" charset="0"/>
                <a:cs typeface="Times New Roman" pitchFamily="18" charset="0"/>
              </a:rPr>
              <a:t>Triple </a:t>
            </a:r>
            <a:r>
              <a:rPr lang="en-US" altLang="zh-CN" sz="1600" dirty="0">
                <a:latin typeface="Times New Roman" pitchFamily="18" charset="0"/>
                <a:cs typeface="Times New Roman" pitchFamily="18" charset="0"/>
              </a:rPr>
              <a:t>point</a:t>
            </a:r>
            <a:endParaRPr lang="en-US" altLang="zh-CN" sz="1600" dirty="0" smtClean="0">
              <a:latin typeface="Times New Roman" panose="02020603050405020304" charset="0"/>
              <a:sym typeface="+mn-ea"/>
            </a:endParaRPr>
          </a:p>
        </p:txBody>
      </p:sp>
      <p:sp>
        <p:nvSpPr>
          <p:cNvPr id="23" name="文本框 22"/>
          <p:cNvSpPr txBox="1"/>
          <p:nvPr/>
        </p:nvSpPr>
        <p:spPr>
          <a:xfrm>
            <a:off x="7199999" y="2700000"/>
            <a:ext cx="900000" cy="360000"/>
          </a:xfrm>
          <a:prstGeom prst="rect">
            <a:avLst/>
          </a:prstGeom>
          <a:noFill/>
        </p:spPr>
        <p:txBody>
          <a:bodyPr wrap="none" rtlCol="0" anchor="t">
            <a:spAutoFit/>
          </a:bodyPr>
          <a:lstStyle/>
          <a:p>
            <a:r>
              <a:rPr lang="en-US" altLang="zh-CN" sz="1600" dirty="0" smtClean="0">
                <a:latin typeface="Times New Roman" pitchFamily="18" charset="0"/>
                <a:cs typeface="Times New Roman" pitchFamily="18" charset="0"/>
              </a:rPr>
              <a:t>Ceramic</a:t>
            </a:r>
            <a:endParaRPr lang="en-US" altLang="zh-CN" sz="1600" dirty="0">
              <a:latin typeface="Times New Roman" pitchFamily="18" charset="0"/>
              <a:cs typeface="Times New Roman" pitchFamily="18" charset="0"/>
              <a:sym typeface="+mn-ea"/>
            </a:endParaRPr>
          </a:p>
        </p:txBody>
      </p:sp>
      <p:sp>
        <p:nvSpPr>
          <p:cNvPr id="24" name="文本框 23"/>
          <p:cNvSpPr txBox="1"/>
          <p:nvPr/>
        </p:nvSpPr>
        <p:spPr>
          <a:xfrm>
            <a:off x="7200000" y="3420000"/>
            <a:ext cx="720000" cy="360000"/>
          </a:xfrm>
          <a:prstGeom prst="rect">
            <a:avLst/>
          </a:prstGeom>
          <a:noFill/>
        </p:spPr>
        <p:txBody>
          <a:bodyPr wrap="none" rtlCol="0" anchor="t">
            <a:spAutoFit/>
          </a:bodyPr>
          <a:lstStyle/>
          <a:p>
            <a:r>
              <a:rPr lang="en-US" altLang="zh-CN" sz="1600" dirty="0" smtClean="0">
                <a:latin typeface="Times New Roman" panose="02020603050405020304" charset="0"/>
                <a:sym typeface="+mn-ea"/>
              </a:rPr>
              <a:t>Metal</a:t>
            </a:r>
          </a:p>
        </p:txBody>
      </p:sp>
    </p:spTree>
    <p:extLst>
      <p:ext uri="{BB962C8B-B14F-4D97-AF65-F5344CB8AC3E}">
        <p14:creationId xmlns:p14="http://schemas.microsoft.com/office/powerpoint/2010/main" val="38620859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2000" b="1" dirty="0" smtClean="0">
                <a:latin typeface="Times New Roman" panose="02020603050405020304" pitchFamily="18" charset="0"/>
                <a:cs typeface="Times New Roman" panose="02020603050405020304" pitchFamily="18" charset="0"/>
              </a:rPr>
              <a:t>High </a:t>
            </a:r>
            <a:r>
              <a:rPr lang="en-US" altLang="zh-CN" sz="2000" b="1" dirty="0">
                <a:latin typeface="Times New Roman" panose="02020603050405020304" pitchFamily="18" charset="0"/>
                <a:cs typeface="Times New Roman" panose="02020603050405020304" pitchFamily="18" charset="0"/>
              </a:rPr>
              <a:t>voltage feedthrough</a:t>
            </a:r>
          </a:p>
          <a:p>
            <a:pPr marL="0" lvl="1" indent="0" eaLnBrk="1" hangingPunct="1">
              <a:spcBef>
                <a:spcPts val="600"/>
              </a:spcBef>
              <a:spcAft>
                <a:spcPts val="0"/>
              </a:spcAft>
              <a:buClr>
                <a:srgbClr val="FF0000"/>
              </a:buClr>
              <a:buSzPct val="80000"/>
              <a:buNone/>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a:latin typeface="Times New Roman" panose="02020603050405020304" pitchFamily="18" charset="0"/>
              <a:cs typeface="Times New Roman" panose="02020603050405020304"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2000" b="1" dirty="0" smtClean="0">
              <a:latin typeface="Times New Roman" panose="02020603050405020304" pitchFamily="18" charset="0"/>
              <a:cs typeface="Times New Roman" panose="02020603050405020304" pitchFamily="18" charset="0"/>
            </a:endParaRPr>
          </a:p>
          <a:p>
            <a:pPr marL="0" lvl="1" indent="0" eaLnBrk="1" hangingPunct="1">
              <a:spcBef>
                <a:spcPts val="600"/>
              </a:spcBef>
              <a:spcAft>
                <a:spcPts val="0"/>
              </a:spcAft>
              <a:buClr>
                <a:srgbClr val="FF0000"/>
              </a:buClr>
              <a:buSzPct val="80000"/>
              <a:buNone/>
              <a:defRPr/>
            </a:pPr>
            <a:endParaRPr lang="en-US" altLang="zh-CN" sz="2000" b="1" dirty="0" smtClean="0">
              <a:latin typeface="Times New Roman" panose="02020603050405020304" pitchFamily="18" charset="0"/>
              <a:cs typeface="Times New Roman" panose="02020603050405020304"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insulating part is made of alumina ceramic, both ends are metallized, and the sleeve is sealed with pure titanium flange.</a:t>
            </a: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coolant loop is machined on the main electrode for adequate cooling.</a:t>
            </a: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rot="5400000">
            <a:off x="5580000" y="1620000"/>
            <a:ext cx="3960000" cy="3125905"/>
          </a:xfrm>
          <a:prstGeom prst="rect">
            <a:avLst/>
          </a:prstGeom>
        </p:spPr>
      </p:pic>
      <p:pic>
        <p:nvPicPr>
          <p:cNvPr id="10" name="图片 9"/>
          <p:cNvPicPr>
            <a:picLocks noChangeAspect="1"/>
          </p:cNvPicPr>
          <p:nvPr/>
        </p:nvPicPr>
        <p:blipFill>
          <a:blip r:embed="rId3"/>
          <a:srcRect r="8392" b="8114"/>
          <a:stretch>
            <a:fillRect/>
          </a:stretch>
        </p:blipFill>
        <p:spPr>
          <a:xfrm>
            <a:off x="180000" y="1080000"/>
            <a:ext cx="5760000" cy="3898633"/>
          </a:xfrm>
          <a:prstGeom prst="rect">
            <a:avLst/>
          </a:prstGeom>
        </p:spPr>
      </p:pic>
    </p:spTree>
    <p:extLst>
      <p:ext uri="{BB962C8B-B14F-4D97-AF65-F5344CB8AC3E}">
        <p14:creationId xmlns:p14="http://schemas.microsoft.com/office/powerpoint/2010/main" val="10744411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17db086c-9c4a-4d12-aca2-1467956f298d}"/>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12323</TotalTime>
  <Words>1658</Words>
  <Application>Microsoft Office PowerPoint</Application>
  <PresentationFormat>全屏显示(4:3)</PresentationFormat>
  <Paragraphs>423</Paragraphs>
  <Slides>41</Slides>
  <Notes>4</Notes>
  <HiddenSlides>0</HiddenSlides>
  <MMClips>0</MMClips>
  <ScaleCrop>false</ScaleCrop>
  <HeadingPairs>
    <vt:vector size="8" baseType="variant">
      <vt:variant>
        <vt:lpstr>已用的字体</vt:lpstr>
      </vt:variant>
      <vt:variant>
        <vt:i4>5</vt:i4>
      </vt:variant>
      <vt:variant>
        <vt:lpstr>主题</vt:lpstr>
      </vt:variant>
      <vt:variant>
        <vt:i4>1</vt:i4>
      </vt:variant>
      <vt:variant>
        <vt:lpstr>嵌入 OLE 服务器</vt:lpstr>
      </vt:variant>
      <vt:variant>
        <vt:i4>1</vt:i4>
      </vt:variant>
      <vt:variant>
        <vt:lpstr>幻灯片标题</vt:lpstr>
      </vt:variant>
      <vt:variant>
        <vt:i4>41</vt:i4>
      </vt:variant>
    </vt:vector>
  </HeadingPairs>
  <TitlesOfParts>
    <vt:vector size="48" baseType="lpstr">
      <vt:lpstr>宋体</vt:lpstr>
      <vt:lpstr>Arial</vt:lpstr>
      <vt:lpstr>Calibri</vt:lpstr>
      <vt:lpstr>Times New Roman</vt:lpstr>
      <vt:lpstr>Wingdings</vt:lpstr>
      <vt:lpstr>Office 主题</vt:lpstr>
      <vt:lpstr>Equation</vt:lpstr>
      <vt:lpstr>Progress of prototype of electrostatic separator for CEPC   Bin Chen CEPC MOST2 Project 2021 Annual Meeting  (Apr 22) 2021</vt:lpstr>
      <vt:lpstr>Outline</vt:lpstr>
      <vt:lpstr>PowerPoint 演示文稿</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Precision High Voltage Power Supply</vt:lpstr>
      <vt:lpstr>Precision High Voltage Power Supply</vt:lpstr>
      <vt:lpstr>Precision High Voltage Power Supply</vt:lpstr>
      <vt:lpstr>Precision High Voltage Power Supply</vt:lpstr>
      <vt:lpstr>Precision High Voltage Power Supply</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CEPC Lattice Layout (tentative as of April 30, 2014)</dc:title>
  <dc:creator>chengj</dc:creator>
  <cp:lastModifiedBy>lenovo</cp:lastModifiedBy>
  <cp:revision>1074</cp:revision>
  <cp:lastPrinted>2021-04-21T06:22:45Z</cp:lastPrinted>
  <dcterms:created xsi:type="dcterms:W3CDTF">2014-08-05T02:42:36Z</dcterms:created>
  <dcterms:modified xsi:type="dcterms:W3CDTF">2021-04-22T00:48:03Z</dcterms:modified>
</cp:coreProperties>
</file>