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9"/>
  </p:notesMasterIdLst>
  <p:sldIdLst>
    <p:sldId id="298" r:id="rId2"/>
    <p:sldId id="290" r:id="rId3"/>
    <p:sldId id="299" r:id="rId4"/>
    <p:sldId id="305" r:id="rId5"/>
    <p:sldId id="291" r:id="rId6"/>
    <p:sldId id="296" r:id="rId7"/>
    <p:sldId id="300" r:id="rId8"/>
    <p:sldId id="297" r:id="rId9"/>
    <p:sldId id="301" r:id="rId10"/>
    <p:sldId id="306" r:id="rId11"/>
    <p:sldId id="307" r:id="rId12"/>
    <p:sldId id="308" r:id="rId13"/>
    <p:sldId id="309" r:id="rId14"/>
    <p:sldId id="293" r:id="rId15"/>
    <p:sldId id="304" r:id="rId16"/>
    <p:sldId id="310" r:id="rId17"/>
    <p:sldId id="311" r:id="rId1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2111" autoAdjust="0"/>
  </p:normalViewPr>
  <p:slideViewPr>
    <p:cSldViewPr>
      <p:cViewPr varScale="1">
        <p:scale>
          <a:sx n="120" d="100"/>
          <a:sy n="120" d="100"/>
        </p:scale>
        <p:origin x="5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8901E-F8BD-43BB-B3A9-22BF967FAF2A}" type="datetimeFigureOut">
              <a:rPr lang="zh-CN" altLang="en-US" smtClean="0"/>
              <a:t>2021/4/19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E6819-5B3E-46D7-A41A-F94EFE2191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788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E6819-5B3E-46D7-A41A-F94EFE21914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694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 smtClean="0"/>
              <a:t>Design one type of PCB, with connect both on the left side and right side for cascading.</a:t>
            </a:r>
          </a:p>
          <a:p>
            <a:r>
              <a:rPr lang="en-US" altLang="zh-CN" sz="1200" dirty="0" smtClean="0"/>
              <a:t>3 SP2E is mounted on one PCB and each chip is responsible for the area of 6 x 6 scintillators.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E6819-5B3E-46D7-A41A-F94EFE21914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072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 flipV="1">
            <a:off x="0" y="3571875"/>
            <a:ext cx="9144000" cy="46038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l">
              <a:defRPr sz="4800" b="1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l">
              <a:buNone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1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9C8CC30-F76A-464E-B0AE-A6FD1E43C66B}" type="datetime1">
              <a:rPr lang="zh-CN" altLang="en-US"/>
              <a:pPr>
                <a:defRPr/>
              </a:pPr>
              <a:t>2021/4/19</a:t>
            </a:fld>
            <a:endParaRPr lang="en-US" altLang="zh-CN" dirty="0"/>
          </a:p>
        </p:txBody>
      </p:sp>
      <p:sp>
        <p:nvSpPr>
          <p:cNvPr id="12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675E1F1-DD73-479F-A7A1-773690241D7D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1946790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BB326-8CB3-4B7B-8E14-E951D1AF819E}" type="datetime1">
              <a:rPr lang="zh-CN" altLang="en-US">
                <a:solidFill>
                  <a:prstClr val="black"/>
                </a:solidFill>
              </a:rPr>
              <a:pPr>
                <a:defRPr/>
              </a:pPr>
              <a:t>2021/4/19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9702E-6EFF-424A-9F16-A184A5A4656C}" type="slidenum">
              <a:rPr lang="en-US" altLang="zh-CN">
                <a:solidFill>
                  <a:prstClr val="black"/>
                </a:solidFill>
              </a:rPr>
              <a:pPr/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72646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C0D89-8961-4B0D-99C8-17872191AB6D}" type="datetime1">
              <a:rPr lang="zh-CN" altLang="en-US">
                <a:solidFill>
                  <a:prstClr val="black"/>
                </a:solidFill>
              </a:rPr>
              <a:pPr>
                <a:defRPr/>
              </a:pPr>
              <a:t>2021/4/19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AFACE0-DE5A-4A10-A0DB-9DCBBFAC5C73}" type="slidenum">
              <a:rPr lang="en-US" altLang="zh-CN">
                <a:solidFill>
                  <a:prstClr val="black"/>
                </a:solidFill>
              </a:rPr>
              <a:pPr/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8619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SzPct val="70000"/>
              <a:buFont typeface="宋体" pitchFamily="2" charset="-122"/>
              <a:buChar char="◇"/>
              <a:defRPr/>
            </a:lvl2pPr>
            <a:extLst/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>
          <a:xfrm>
            <a:off x="7572375" y="6408738"/>
            <a:ext cx="10747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15A3A-9213-43D5-8FCE-161F3EC011B2}" type="datetime1">
              <a:rPr lang="zh-CN" altLang="en-US">
                <a:solidFill>
                  <a:prstClr val="black"/>
                </a:solidFill>
              </a:rPr>
              <a:pPr>
                <a:defRPr/>
              </a:pPr>
              <a:t>2021/4/19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59F91-715E-4CA3-9356-63EE0492BF41}" type="slidenum">
              <a:rPr lang="en-US" altLang="zh-CN">
                <a:solidFill>
                  <a:prstClr val="black"/>
                </a:solidFill>
              </a:rPr>
              <a:pPr/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57819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燕尾形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燕尾形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4759F72-DD34-4130-9258-565D6200FE9D}" type="datetime1">
              <a:rPr lang="zh-CN" altLang="en-US">
                <a:solidFill>
                  <a:prstClr val="white"/>
                </a:solidFill>
              </a:rPr>
              <a:pPr>
                <a:defRPr/>
              </a:pPr>
              <a:t>2021/4/19</a:t>
            </a:fld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C1466-5021-4E64-A8C1-8DEB1B72E2DD}" type="slidenum">
              <a:rPr lang="en-US" altLang="zh-CN">
                <a:solidFill>
                  <a:prstClr val="white"/>
                </a:solidFill>
              </a:rPr>
              <a:pPr/>
              <a:t>‹#›</a:t>
            </a:fld>
            <a:endParaRPr lang="en-US" altLang="zh-C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9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659F838-1AD5-4177-9E13-F4764A4C9044}" type="datetime1">
              <a:rPr lang="zh-CN" altLang="en-US">
                <a:solidFill>
                  <a:prstClr val="white"/>
                </a:solidFill>
              </a:rPr>
              <a:pPr>
                <a:defRPr/>
              </a:pPr>
              <a:t>2021/4/19</a:t>
            </a:fld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76F5E-ED8E-463B-8C4D-132334E5DE08}" type="slidenum">
              <a:rPr lang="en-US" altLang="zh-CN">
                <a:solidFill>
                  <a:prstClr val="white"/>
                </a:solidFill>
              </a:rPr>
              <a:pPr/>
              <a:t>‹#›</a:t>
            </a:fld>
            <a:endParaRPr lang="en-US" altLang="zh-C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48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D244087-8AA7-45F8-A5C2-75368CD866D2}" type="datetime1">
              <a:rPr lang="zh-CN" altLang="en-US">
                <a:solidFill>
                  <a:prstClr val="black"/>
                </a:solidFill>
              </a:rPr>
              <a:pPr>
                <a:defRPr/>
              </a:pPr>
              <a:t>2021/4/19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20A90-7A10-4E29-AED0-6D47E0B2AE9D}" type="slidenum">
              <a:rPr lang="en-US" altLang="zh-CN">
                <a:solidFill>
                  <a:prstClr val="black"/>
                </a:solidFill>
              </a:rPr>
              <a:pPr/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306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175211C-BBB8-4845-965F-C40CF7B51B3F}" type="datetime1">
              <a:rPr lang="zh-CN" altLang="en-US">
                <a:solidFill>
                  <a:prstClr val="white"/>
                </a:solidFill>
              </a:rPr>
              <a:pPr>
                <a:defRPr/>
              </a:pPr>
              <a:t>2021/4/19</a:t>
            </a:fld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CCC23-2C2E-4919-82FE-D764D77D976D}" type="slidenum">
              <a:rPr lang="en-US" altLang="zh-CN">
                <a:solidFill>
                  <a:prstClr val="white"/>
                </a:solidFill>
              </a:rPr>
              <a:pPr/>
              <a:t>‹#›</a:t>
            </a:fld>
            <a:endParaRPr lang="en-US" altLang="zh-C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543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3C725-6DB8-4718-BBFB-9C842D8D09CE}" type="datetime1">
              <a:rPr lang="zh-CN" altLang="en-US">
                <a:solidFill>
                  <a:prstClr val="black"/>
                </a:solidFill>
              </a:rPr>
              <a:pPr>
                <a:defRPr/>
              </a:pPr>
              <a:t>2021/4/19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7CAEEC-C0B3-4E7E-B66A-317A69EF5957}" type="slidenum">
              <a:rPr lang="en-US" altLang="zh-CN">
                <a:solidFill>
                  <a:prstClr val="black"/>
                </a:solidFill>
              </a:rPr>
              <a:pPr/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75942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7202349-2B1C-499C-995B-6056577EFE91}" type="datetime1">
              <a:rPr lang="zh-CN" altLang="en-US">
                <a:solidFill>
                  <a:prstClr val="black"/>
                </a:solidFill>
              </a:rPr>
              <a:pPr>
                <a:defRPr/>
              </a:pPr>
              <a:t>2021/4/19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0041B-A971-4DF4-979B-180BE26C92A5}" type="slidenum">
              <a:rPr lang="en-US" altLang="zh-CN">
                <a:solidFill>
                  <a:prstClr val="black"/>
                </a:solidFill>
              </a:rPr>
              <a:pPr/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022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Arial" charset="0"/>
              <a:ea typeface="宋体" charset="-122"/>
            </a:endParaRPr>
          </a:p>
        </p:txBody>
      </p:sp>
      <p:sp>
        <p:nvSpPr>
          <p:cNvPr id="6" name="任意多边形 13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直角三角形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燕尾形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燕尾形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FAA3FB5-77FB-47C8-8926-DFB1697C4BAD}" type="datetime1">
              <a:rPr lang="zh-CN" altLang="en-US">
                <a:solidFill>
                  <a:prstClr val="white"/>
                </a:solidFill>
              </a:rPr>
              <a:pPr>
                <a:defRPr/>
              </a:pPr>
              <a:t>2021/4/19</a:t>
            </a:fld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13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9575A-7100-4348-9AB6-3DC49CD23889}" type="slidenum">
              <a:rPr lang="en-US" altLang="zh-CN">
                <a:solidFill>
                  <a:prstClr val="white"/>
                </a:solidFill>
              </a:rPr>
              <a:pPr/>
              <a:t>‹#›</a:t>
            </a:fld>
            <a:endParaRPr lang="en-US" altLang="zh-C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508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357188" y="203200"/>
            <a:ext cx="8229600" cy="796925"/>
          </a:xfrm>
          <a:prstGeom prst="rect">
            <a:avLst/>
          </a:prstGeom>
          <a:noFill/>
        </p:spPr>
        <p:txBody>
          <a:bodyPr vert="horz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027" name="文本占位符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7072313" y="6408738"/>
            <a:ext cx="157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ACDF92-8A97-4AE3-AEDE-A8931EF90074}" type="datetime1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2021/4/19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3913188" y="6408738"/>
            <a:ext cx="3159125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>
                <a:solidFill>
                  <a:prstClr val="black"/>
                </a:solidFill>
              </a:rPr>
              <a:t>中国科学技术大学   博士论文答辩</a:t>
            </a:r>
            <a:endParaRPr lang="en-US" altLang="zh-CN" dirty="0">
              <a:solidFill>
                <a:prstClr val="black"/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96C23D-8FA7-4383-A979-5C84FD3A0394}" type="slidenum">
              <a:rPr lang="en-US" altLang="zh-CN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42875" y="0"/>
            <a:ext cx="36513" cy="685800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1071563"/>
            <a:ext cx="9144000" cy="46037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00034" y="6500834"/>
            <a:ext cx="3679212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0" b="1" cap="all" dirty="0">
                <a:ln w="9000" cmpd="sng">
                  <a:solidFill>
                    <a:srgbClr val="39639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39639D">
                        <a:shade val="20000"/>
                        <a:satMod val="245000"/>
                      </a:srgbClr>
                    </a:gs>
                    <a:gs pos="43000">
                      <a:srgbClr val="39639D">
                        <a:satMod val="255000"/>
                      </a:srgbClr>
                    </a:gs>
                    <a:gs pos="48000">
                      <a:srgbClr val="39639D">
                        <a:shade val="85000"/>
                        <a:satMod val="255000"/>
                      </a:srgbClr>
                    </a:gs>
                    <a:gs pos="100000">
                      <a:srgbClr val="39639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6350" stA="60000" endA="900" endPos="60000" dist="60007" dir="5400000" sy="-100000" algn="bl" rotWithShape="0"/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University of Science and Technology of China</a:t>
            </a:r>
            <a:endParaRPr lang="zh-CN" altLang="en-US" sz="1000" b="1" cap="all" dirty="0">
              <a:ln w="9000" cmpd="sng">
                <a:solidFill>
                  <a:srgbClr val="39639D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39639D">
                      <a:shade val="20000"/>
                      <a:satMod val="245000"/>
                    </a:srgbClr>
                  </a:gs>
                  <a:gs pos="43000">
                    <a:srgbClr val="39639D">
                      <a:satMod val="255000"/>
                    </a:srgbClr>
                  </a:gs>
                  <a:gs pos="48000">
                    <a:srgbClr val="39639D">
                      <a:shade val="85000"/>
                      <a:satMod val="255000"/>
                    </a:srgbClr>
                  </a:gs>
                  <a:gs pos="100000">
                    <a:srgbClr val="39639D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6350" stA="60000" endA="900" endPos="60000" dist="60007" dir="5400000" sy="-100000" algn="bl" rotWithShape="0"/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841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random/>
  </p:transition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altLang="en-US" sz="4400" b="1" kern="1200" dirty="0">
          <a:solidFill>
            <a:srgbClr val="000066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Arial" pitchFamily="34" charset="0"/>
          <a:ea typeface="+mn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Arial" charset="0"/>
          <a:ea typeface="黑体" pitchFamily="49" charset="-122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Arial" charset="0"/>
          <a:ea typeface="黑体" pitchFamily="49" charset="-122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Arial" charset="0"/>
          <a:ea typeface="黑体" pitchFamily="49" charset="-122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Arial" charset="0"/>
          <a:ea typeface="黑体" pitchFamily="49" charset="-122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Lucida Sans Unicode" pitchFamily="34" charset="0"/>
          <a:ea typeface="黑体" pitchFamily="49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Lucida Sans Unicode" pitchFamily="34" charset="0"/>
          <a:ea typeface="黑体" pitchFamily="49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Lucida Sans Unicode" pitchFamily="34" charset="0"/>
          <a:ea typeface="黑体" pitchFamily="49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Lucida Sans Unicode" pitchFamily="34" charset="0"/>
          <a:ea typeface="黑体" pitchFamily="49" charset="-122"/>
        </a:defRPr>
      </a:lvl9pPr>
      <a:extLst/>
    </p:titleStyle>
    <p:bodyStyle>
      <a:lvl1pPr marL="365125" indent="-255588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0713" indent="-228600" algn="l" rtl="0" eaLnBrk="1" fontAlgn="base" hangingPunct="1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lang="zh-CN" altLang="en-US" sz="23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58838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430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3716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mp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69586" y="902548"/>
            <a:ext cx="7772400" cy="1224135"/>
          </a:xfrm>
        </p:spPr>
        <p:txBody>
          <a:bodyPr/>
          <a:lstStyle/>
          <a:p>
            <a:pPr algn="ctr"/>
            <a:r>
              <a:rPr lang="en-US" altLang="zh-CN" sz="3600" dirty="0"/>
              <a:t>Status of readout electronics</a:t>
            </a:r>
            <a:br>
              <a:rPr lang="en-US" altLang="zh-CN" sz="3600" dirty="0"/>
            </a:br>
            <a:r>
              <a:rPr lang="en-US" altLang="zh-CN" sz="3600" dirty="0"/>
              <a:t> and HBU development</a:t>
            </a:r>
            <a:endParaRPr lang="zh-CN" altLang="en-US" sz="36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5800" y="2431124"/>
            <a:ext cx="7772400" cy="2577988"/>
          </a:xfrm>
        </p:spPr>
        <p:txBody>
          <a:bodyPr/>
          <a:lstStyle/>
          <a:p>
            <a:pPr algn="ctr"/>
            <a:r>
              <a:rPr lang="en-US" altLang="zh-CN" b="1" dirty="0"/>
              <a:t>Zhongtao Shen</a:t>
            </a:r>
          </a:p>
          <a:p>
            <a:pPr algn="ctr"/>
            <a:r>
              <a:rPr lang="en-US" altLang="zh-CN" sz="1800" b="1" dirty="0"/>
              <a:t>University of Science and Technology of China</a:t>
            </a:r>
          </a:p>
          <a:p>
            <a:pPr algn="ctr"/>
            <a:r>
              <a:rPr lang="en-US" altLang="zh-CN" sz="1800" b="1" dirty="0"/>
              <a:t>On behalf of the CEPC calorimeter working group</a:t>
            </a:r>
          </a:p>
          <a:p>
            <a:pPr algn="ctr"/>
            <a:endParaRPr lang="en-US" altLang="zh-CN" sz="1800" dirty="0"/>
          </a:p>
          <a:p>
            <a:pPr algn="ctr"/>
            <a:endParaRPr lang="en-US" altLang="zh-CN" sz="1800" dirty="0"/>
          </a:p>
          <a:p>
            <a:pPr algn="ctr"/>
            <a:r>
              <a:rPr lang="en-US" altLang="zh-CN" sz="1800" dirty="0"/>
              <a:t>MOST CEPC Project 2021 Annual Meeting</a:t>
            </a:r>
          </a:p>
          <a:p>
            <a:pPr algn="ctr"/>
            <a:r>
              <a:rPr lang="en-US" altLang="zh-CN" sz="1800" dirty="0"/>
              <a:t>Beijing, April 2021</a:t>
            </a:r>
            <a:endParaRPr lang="zh-CN" altLang="en-US" sz="18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C8CC30-F76A-464E-B0AE-A6FD1E43C66B}" type="datetime1">
              <a:rPr lang="zh-CN" altLang="en-US" smtClean="0"/>
              <a:pPr>
                <a:defRPr/>
              </a:pPr>
              <a:t>2021/4/19</a:t>
            </a:fld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E1F1-DD73-479F-A7A1-773690241D7D}" type="slidenum">
              <a:rPr lang="en-US" altLang="zh-CN" smtClean="0"/>
              <a:pPr/>
              <a:t>1</a:t>
            </a:fld>
            <a:endParaRPr lang="en-US" altLang="zh-CN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194804"/>
            <a:ext cx="1972060" cy="1161290"/>
          </a:xfrm>
          <a:prstGeom prst="rect">
            <a:avLst/>
          </a:prstGeom>
        </p:spPr>
      </p:pic>
      <p:pic>
        <p:nvPicPr>
          <p:cNvPr id="7" name="图片 13" descr="未命名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313553"/>
            <a:ext cx="1008112" cy="101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86" y="5535893"/>
            <a:ext cx="2520280" cy="568404"/>
          </a:xfrm>
          <a:prstGeom prst="rect">
            <a:avLst/>
          </a:prstGeom>
        </p:spPr>
      </p:pic>
      <p:pic>
        <p:nvPicPr>
          <p:cNvPr id="10" name="图片 9" descr="屏幕剪辑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283891"/>
            <a:ext cx="1080120" cy="104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23995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22099" y="1462588"/>
            <a:ext cx="3783754" cy="4525962"/>
          </a:xfrm>
        </p:spPr>
        <p:txBody>
          <a:bodyPr/>
          <a:lstStyle/>
          <a:p>
            <a:r>
              <a:rPr lang="en-US" altLang="zh-CN" sz="2000" dirty="0"/>
              <a:t>Frame of HBU board</a:t>
            </a:r>
          </a:p>
          <a:p>
            <a:pPr lvl="1"/>
            <a:r>
              <a:rPr lang="en-US" altLang="zh-CN" sz="1800" dirty="0"/>
              <a:t>Divided to 3 sub boards(786mm x 240mm)</a:t>
            </a:r>
          </a:p>
          <a:p>
            <a:pPr lvl="1"/>
            <a:r>
              <a:rPr lang="en-US" altLang="zh-CN" sz="1800" dirty="0"/>
              <a:t>Using flexible board to combine 3 sub board</a:t>
            </a:r>
          </a:p>
          <a:p>
            <a:pPr lvl="1"/>
            <a:r>
              <a:rPr lang="en-US" altLang="zh-CN" sz="1800" dirty="0"/>
              <a:t>Every HBU board is coupled with 1 </a:t>
            </a:r>
            <a:r>
              <a:rPr lang="en-US" altLang="zh-CN" sz="1800" dirty="0" smtClean="0"/>
              <a:t>DIF </a:t>
            </a:r>
            <a:endParaRPr lang="en-US" altLang="zh-CN" sz="1800" dirty="0"/>
          </a:p>
          <a:p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HBU design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115A3A-9213-43D5-8FCE-161F3EC011B2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2021/4/20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715E-4CA3-9356-63EE0492BF41}" type="slidenum">
              <a:rPr lang="en-US" altLang="zh-CN" smtClean="0">
                <a:solidFill>
                  <a:prstClr val="black"/>
                </a:solidFill>
              </a:rPr>
              <a:pPr/>
              <a:t>10</a:t>
            </a:fld>
            <a:endParaRPr lang="en-US" altLang="zh-CN">
              <a:solidFill>
                <a:prstClr val="black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 t="2354" r="2490" b="1358"/>
          <a:stretch/>
        </p:blipFill>
        <p:spPr>
          <a:xfrm>
            <a:off x="3943012" y="1372054"/>
            <a:ext cx="5070813" cy="503668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5457734" y="3664185"/>
            <a:ext cx="790575" cy="3597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367392" y="5216760"/>
            <a:ext cx="790575" cy="3597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5462642" y="2291507"/>
            <a:ext cx="790575" cy="3597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>
            <a:stCxn id="15" idx="2"/>
          </p:cNvCxnSpPr>
          <p:nvPr/>
        </p:nvCxnSpPr>
        <p:spPr>
          <a:xfrm flipH="1">
            <a:off x="3044925" y="2471404"/>
            <a:ext cx="2417717" cy="2647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>
            <a:off x="3044925" y="3890396"/>
            <a:ext cx="2417718" cy="12430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 flipV="1">
            <a:off x="3044925" y="5126410"/>
            <a:ext cx="2303167" cy="2870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1346773" y="4890033"/>
            <a:ext cx="1833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Flexible board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394587" y="5931632"/>
            <a:ext cx="132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DIF board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513576" y="947356"/>
            <a:ext cx="1952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HBU sub board</a:t>
            </a:r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4372973" y="1286805"/>
            <a:ext cx="4255285" cy="12501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4536975" y="1576064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zh-CN" alt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239738" y="295612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zh-CN" alt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499487" y="4243305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zh-CN" alt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707865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63372" y="1325585"/>
            <a:ext cx="8229600" cy="1155774"/>
          </a:xfrm>
        </p:spPr>
        <p:txBody>
          <a:bodyPr/>
          <a:lstStyle/>
          <a:p>
            <a:r>
              <a:rPr lang="en-US" altLang="zh-CN" sz="2400" dirty="0"/>
              <a:t>Besides the function of signal readout, electronics calibration, light calibration and temperature monitor is also implemented on HBU.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/>
              <a:t>Electronic </a:t>
            </a:r>
            <a:r>
              <a:rPr lang="en-US" altLang="zh-CN" sz="3600" dirty="0" smtClean="0"/>
              <a:t>&amp; LED calibration system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115A3A-9213-43D5-8FCE-161F3EC011B2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2021/4/20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715E-4CA3-9356-63EE0492BF41}" type="slidenum">
              <a:rPr lang="en-US" altLang="zh-CN" smtClean="0">
                <a:solidFill>
                  <a:prstClr val="black"/>
                </a:solidFill>
              </a:rPr>
              <a:pPr/>
              <a:t>11</a:t>
            </a:fld>
            <a:endParaRPr lang="en-US" altLang="zh-CN">
              <a:solidFill>
                <a:prstClr val="black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45232" y="2591868"/>
            <a:ext cx="3970784" cy="1518921"/>
            <a:chOff x="6177717" y="1162997"/>
            <a:chExt cx="5434199" cy="209498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77717" y="1162997"/>
              <a:ext cx="5434199" cy="2094985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7620000" y="1162997"/>
              <a:ext cx="296091" cy="308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740" y="2348880"/>
            <a:ext cx="2303374" cy="189689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858946" y="2951244"/>
            <a:ext cx="1033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igh gain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45673" y="3605217"/>
            <a:ext cx="966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low gain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98499" y="4608934"/>
            <a:ext cx="3723035" cy="1778936"/>
            <a:chOff x="251259" y="3087465"/>
            <a:chExt cx="6219759" cy="2783198"/>
          </a:xfrm>
        </p:grpSpPr>
        <p:pic>
          <p:nvPicPr>
            <p:cNvPr id="15" name="Picture 2" descr="驱动电路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259" y="3087465"/>
              <a:ext cx="6219759" cy="2783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矩形 15"/>
            <p:cNvSpPr/>
            <p:nvPr/>
          </p:nvSpPr>
          <p:spPr>
            <a:xfrm>
              <a:off x="278674" y="3272131"/>
              <a:ext cx="470263" cy="2388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2220686" y="3087465"/>
              <a:ext cx="383177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3065417" y="3272131"/>
              <a:ext cx="557349" cy="1235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3024867" y="3437571"/>
              <a:ext cx="557349" cy="1235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1471613" y="3651935"/>
              <a:ext cx="511866" cy="162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985963" y="4576763"/>
              <a:ext cx="685800" cy="166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2914650" y="3780127"/>
              <a:ext cx="509588" cy="159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3128963" y="4165155"/>
              <a:ext cx="438150" cy="1020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217817" y="5678061"/>
              <a:ext cx="557349" cy="1487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4676775" y="5639168"/>
              <a:ext cx="690563" cy="187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5600700" y="5195888"/>
              <a:ext cx="870318" cy="348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959964" y="6224072"/>
            <a:ext cx="3864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mtClean="0">
                <a:latin typeface="Calibri" panose="020F0502020204030204" pitchFamily="34" charset="0"/>
                <a:cs typeface="Calibri" panose="020F0502020204030204" pitchFamily="34" charset="0"/>
              </a:rPr>
              <a:t>Light Calibration System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361201" y="4100130"/>
            <a:ext cx="3062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Electrical </a:t>
            </a:r>
            <a:r>
              <a:rPr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Calibration System </a:t>
            </a:r>
            <a:endParaRPr lang="zh-CN" altLang="en-US" dirty="0"/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5"/>
          <a:srcRect l="51778" t="38222" r="14698" b="29905"/>
          <a:stretch/>
        </p:blipFill>
        <p:spPr>
          <a:xfrm>
            <a:off x="5628385" y="4407553"/>
            <a:ext cx="2299063" cy="2185851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5088761" y="5206560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LED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449395" y="5206560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SiPM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028947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>
                <a:latin typeface="Calibri" panose="020F0502020204030204" pitchFamily="34" charset="0"/>
                <a:cs typeface="Calibri" panose="020F0502020204030204" pitchFamily="34" charset="0"/>
              </a:rPr>
              <a:t>Signal Integrity </a:t>
            </a:r>
            <a:r>
              <a:rPr lang="en-US" altLang="zh-CN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Synchronization</a:t>
            </a:r>
            <a:endParaRPr lang="zh-CN" altLang="en-US" sz="40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115A3A-9213-43D5-8FCE-161F3EC011B2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2021/4/20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715E-4CA3-9356-63EE0492BF41}" type="slidenum">
              <a:rPr lang="en-US" altLang="zh-CN" smtClean="0">
                <a:solidFill>
                  <a:prstClr val="black"/>
                </a:solidFill>
              </a:rPr>
              <a:pPr/>
              <a:t>12</a:t>
            </a:fld>
            <a:endParaRPr lang="en-US" altLang="zh-CN">
              <a:solidFill>
                <a:prstClr val="black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919693"/>
            <a:ext cx="5525395" cy="3356314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4837211" y="2894757"/>
            <a:ext cx="2216170" cy="14192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2818301" y="2255192"/>
            <a:ext cx="1175624" cy="26874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3361226" y="4942632"/>
            <a:ext cx="28575" cy="7715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5935968" y="4313982"/>
            <a:ext cx="101783" cy="13895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1566276" y="5652068"/>
            <a:ext cx="2768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Using fan out buffers to</a:t>
            </a:r>
          </a:p>
          <a:p>
            <a:r>
              <a:rPr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ensure </a:t>
            </a:r>
            <a:r>
              <a:rPr lang="en-US" altLang="zh-CN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LVDS signal integrity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65862" y="5724106"/>
            <a:ext cx="2942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Select different delay line to </a:t>
            </a: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nsure </a:t>
            </a:r>
            <a:r>
              <a:rPr lang="en-US" altLang="zh-CN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 synchronization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等腰三角形 12"/>
          <p:cNvSpPr/>
          <p:nvPr/>
        </p:nvSpPr>
        <p:spPr>
          <a:xfrm rot="16200000">
            <a:off x="7282392" y="3234812"/>
            <a:ext cx="688787" cy="726074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7212190" y="3179988"/>
            <a:ext cx="936442" cy="8357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/>
          <p:nvPr/>
        </p:nvCxnSpPr>
        <p:spPr>
          <a:xfrm flipH="1" flipV="1">
            <a:off x="7644258" y="1811323"/>
            <a:ext cx="62810" cy="13814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5382150" y="1164992"/>
            <a:ext cx="3527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Using high output current buffer to </a:t>
            </a: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nsure </a:t>
            </a:r>
            <a:r>
              <a:rPr lang="en-US" altLang="zh-CN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single-ended signal integrity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306576" y="3394777"/>
            <a:ext cx="77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buffer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574487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1875854"/>
          </a:xfrm>
        </p:spPr>
        <p:txBody>
          <a:bodyPr/>
          <a:lstStyle/>
          <a:p>
            <a:r>
              <a:rPr lang="en-US" altLang="zh-CN" sz="2000" dirty="0"/>
              <a:t>Mechanical </a:t>
            </a:r>
            <a:r>
              <a:rPr lang="en-US" altLang="zh-CN" sz="2000" dirty="0" smtClean="0"/>
              <a:t>support should be used to avoid PCB warping.</a:t>
            </a:r>
          </a:p>
          <a:p>
            <a:r>
              <a:rPr lang="en-US" altLang="zh-CN" sz="2000" dirty="0" smtClean="0"/>
              <a:t>Some mechanical simulation has been made. The thicker the rib is, the more support it can provide.</a:t>
            </a:r>
          </a:p>
          <a:p>
            <a:r>
              <a:rPr lang="en-US" altLang="zh-CN" sz="2000" dirty="0" smtClean="0"/>
              <a:t>More support structure will be attempted. And a tradeoff will be made between the PCB warping and the rib thickness.</a:t>
            </a:r>
            <a:endParaRPr lang="zh-CN" altLang="en-US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Mechanical support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115A3A-9213-43D5-8FCE-161F3EC011B2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2021/4/20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715E-4CA3-9356-63EE0492BF41}" type="slidenum">
              <a:rPr lang="en-US" altLang="zh-CN" smtClean="0">
                <a:solidFill>
                  <a:prstClr val="black"/>
                </a:solidFill>
              </a:rPr>
              <a:pPr/>
              <a:t>13</a:t>
            </a:fld>
            <a:endParaRPr lang="en-US" altLang="zh-CN">
              <a:solidFill>
                <a:prstClr val="black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92274"/>
            <a:ext cx="3394720" cy="15768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941168"/>
            <a:ext cx="3394720" cy="1576886"/>
          </a:xfrm>
          <a:prstGeom prst="rect">
            <a:avLst/>
          </a:prstGeom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728037"/>
              </p:ext>
            </p:extLst>
          </p:nvPr>
        </p:nvGraphicFramePr>
        <p:xfrm>
          <a:off x="4007768" y="3292274"/>
          <a:ext cx="5006058" cy="3225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3029">
                  <a:extLst>
                    <a:ext uri="{9D8B030D-6E8A-4147-A177-3AD203B41FA5}">
                      <a16:colId xmlns:a16="http://schemas.microsoft.com/office/drawing/2014/main" val="1956670064"/>
                    </a:ext>
                  </a:extLst>
                </a:gridCol>
                <a:gridCol w="2503029">
                  <a:extLst>
                    <a:ext uri="{9D8B030D-6E8A-4147-A177-3AD203B41FA5}">
                      <a16:colId xmlns:a16="http://schemas.microsoft.com/office/drawing/2014/main" val="1392595380"/>
                    </a:ext>
                  </a:extLst>
                </a:gridCol>
              </a:tblGrid>
              <a:tr h="53763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Thickness</a:t>
                      </a:r>
                      <a:r>
                        <a:rPr lang="en-US" altLang="zh-CN" sz="1600" baseline="0" dirty="0" smtClean="0"/>
                        <a:t> of rib/mm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Deformation/mm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5231920"/>
                  </a:ext>
                </a:extLst>
              </a:tr>
              <a:tr h="53763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5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0.51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5307020"/>
                  </a:ext>
                </a:extLst>
              </a:tr>
              <a:tr h="53763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6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0.34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1582799"/>
                  </a:ext>
                </a:extLst>
              </a:tr>
              <a:tr h="53763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7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0.2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7969818"/>
                  </a:ext>
                </a:extLst>
              </a:tr>
              <a:tr h="53763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8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0.13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9778193"/>
                  </a:ext>
                </a:extLst>
              </a:tr>
              <a:tr h="53763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9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0.099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6439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4921769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DAQ system development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115A3A-9213-43D5-8FCE-161F3EC011B2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2021/4/19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715E-4CA3-9356-63EE0492BF41}" type="slidenum">
              <a:rPr lang="en-US" altLang="zh-CN" smtClean="0">
                <a:solidFill>
                  <a:prstClr val="black"/>
                </a:solidFill>
              </a:rPr>
              <a:pPr/>
              <a:t>14</a:t>
            </a:fld>
            <a:endParaRPr lang="en-US" altLang="zh-CN">
              <a:solidFill>
                <a:prstClr val="black"/>
              </a:solidFill>
            </a:endParaRPr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783456"/>
              </p:ext>
            </p:extLst>
          </p:nvPr>
        </p:nvGraphicFramePr>
        <p:xfrm>
          <a:off x="4745883" y="3212976"/>
          <a:ext cx="3972638" cy="3005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Visio" r:id="rId3" imgW="15611526" imgH="11811000" progId="Visio.Drawing.15">
                  <p:embed/>
                </p:oleObj>
              </mc:Choice>
              <mc:Fallback>
                <p:oleObj name="Visio" r:id="rId3" imgW="15611526" imgH="1181100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45883" y="3212976"/>
                        <a:ext cx="3972638" cy="3005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内容占位符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679" y="3230828"/>
            <a:ext cx="2748600" cy="272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809217" y="5983861"/>
            <a:ext cx="3173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 of the FELIX system</a:t>
            </a:r>
            <a:endParaRPr lang="zh-CN" alt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030466" y="5978518"/>
            <a:ext cx="3173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ECAL DAQ system</a:t>
            </a:r>
            <a:endParaRPr lang="zh-CN" alt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1481137"/>
            <a:ext cx="8229600" cy="2163887"/>
          </a:xfrm>
        </p:spPr>
        <p:txBody>
          <a:bodyPr/>
          <a:lstStyle/>
          <a:p>
            <a:r>
              <a:rPr lang="en-US" altLang="zh-CN" sz="1800" dirty="0"/>
              <a:t>FELIX</a:t>
            </a:r>
            <a:r>
              <a:rPr lang="zh-CN" altLang="en-US" sz="1800" dirty="0"/>
              <a:t>（</a:t>
            </a:r>
            <a:r>
              <a:rPr lang="en-US" altLang="zh-CN" sz="1800" dirty="0" err="1"/>
              <a:t>FrontEnd</a:t>
            </a:r>
            <a:r>
              <a:rPr lang="en-US" altLang="zh-CN" sz="1800" dirty="0"/>
              <a:t> </a:t>
            </a:r>
            <a:r>
              <a:rPr lang="en-US" altLang="zh-CN" sz="1800" dirty="0" err="1"/>
              <a:t>LInk</a:t>
            </a:r>
            <a:r>
              <a:rPr lang="en-US" altLang="zh-CN" sz="1800" dirty="0"/>
              <a:t> </a:t>
            </a:r>
            <a:r>
              <a:rPr lang="en-US" altLang="zh-CN" sz="1800" dirty="0" err="1"/>
              <a:t>eXchange</a:t>
            </a:r>
            <a:r>
              <a:rPr lang="zh-CN" altLang="en-US" sz="1800" dirty="0"/>
              <a:t>）</a:t>
            </a:r>
            <a:r>
              <a:rPr lang="en-US" altLang="zh-CN" sz="1800" dirty="0"/>
              <a:t>is the DAQ system used in the ATLAS upgrade. And EUDAQ is a DAQ system developed by CALICE group for PFA calorimeter.</a:t>
            </a:r>
          </a:p>
          <a:p>
            <a:r>
              <a:rPr lang="en-US" altLang="zh-CN" sz="1800" dirty="0"/>
              <a:t>Reference these two system, we developed a DAQ system friendly to the PFA calorimeters and successfully used in the ECAL prototype.</a:t>
            </a:r>
          </a:p>
          <a:p>
            <a:endParaRPr lang="en-US" altLang="zh-CN" sz="1800" dirty="0"/>
          </a:p>
        </p:txBody>
      </p:sp>
    </p:spTree>
    <p:extLst>
      <p:ext uri="{BB962C8B-B14F-4D97-AF65-F5344CB8AC3E}">
        <p14:creationId xmlns:p14="http://schemas.microsoft.com/office/powerpoint/2010/main" val="619487987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2091878"/>
          </a:xfrm>
        </p:spPr>
        <p:txBody>
          <a:bodyPr/>
          <a:lstStyle/>
          <a:p>
            <a:r>
              <a:rPr lang="en-US" altLang="zh-CN" sz="2000" dirty="0"/>
              <a:t>The system consists of a FELIX card, the DAQ board, the DIF (Data Interface) boards and the end units (EBU or HBU).</a:t>
            </a:r>
          </a:p>
          <a:p>
            <a:r>
              <a:rPr lang="en-US" altLang="zh-CN" sz="2000" dirty="0"/>
              <a:t>The DAQ board, the DIF board, firmware and software are developed and successfully used in ECAL prototype</a:t>
            </a:r>
            <a:r>
              <a:rPr lang="en-US" altLang="zh-CN" sz="2400" dirty="0"/>
              <a:t>.</a:t>
            </a:r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DAQ system development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115A3A-9213-43D5-8FCE-161F3EC011B2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2021/4/19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715E-4CA3-9356-63EE0492BF41}" type="slidenum">
              <a:rPr lang="en-US" altLang="zh-CN" smtClean="0">
                <a:solidFill>
                  <a:prstClr val="black"/>
                </a:solidFill>
              </a:rPr>
              <a:pPr/>
              <a:t>15</a:t>
            </a:fld>
            <a:endParaRPr lang="en-US" altLang="zh-CN">
              <a:solidFill>
                <a:prstClr val="black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698" y="3429000"/>
            <a:ext cx="3578840" cy="260554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050356" y="6034547"/>
            <a:ext cx="3173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DAQ board</a:t>
            </a:r>
            <a:endParaRPr lang="zh-CN" alt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26324" y="5911600"/>
            <a:ext cx="3173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 board</a:t>
            </a:r>
            <a:endParaRPr lang="zh-CN" alt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6669" y="3714719"/>
            <a:ext cx="2285753" cy="17143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" y="3861048"/>
            <a:ext cx="2768571" cy="132891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2675" y="6034547"/>
            <a:ext cx="3173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FELIX Card (VC709)</a:t>
            </a:r>
            <a:endParaRPr lang="zh-CN" alt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545415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2235894"/>
          </a:xfrm>
        </p:spPr>
        <p:txBody>
          <a:bodyPr/>
          <a:lstStyle/>
          <a:p>
            <a:r>
              <a:rPr lang="en-US" altLang="zh-CN" sz="2400" dirty="0" smtClean="0"/>
              <a:t>To test the </a:t>
            </a:r>
            <a:r>
              <a:rPr lang="en-US" altLang="zh-CN" sz="2400" dirty="0" err="1" smtClean="0"/>
              <a:t>SiPM</a:t>
            </a:r>
            <a:r>
              <a:rPr lang="en-US" altLang="zh-CN" sz="2400" dirty="0" smtClean="0"/>
              <a:t> performance, a batch test platform is develop.</a:t>
            </a:r>
          </a:p>
          <a:p>
            <a:r>
              <a:rPr lang="en-US" altLang="zh-CN" sz="2400" dirty="0" smtClean="0"/>
              <a:t>Test item</a:t>
            </a:r>
          </a:p>
          <a:p>
            <a:pPr lvl="1"/>
            <a:r>
              <a:rPr lang="en-US" altLang="zh-CN" sz="2000" dirty="0"/>
              <a:t> V-I curve</a:t>
            </a:r>
          </a:p>
          <a:p>
            <a:pPr lvl="1"/>
            <a:r>
              <a:rPr lang="en-US" altLang="zh-CN" sz="2000" dirty="0"/>
              <a:t>Dark count rate</a:t>
            </a:r>
          </a:p>
          <a:p>
            <a:pPr lvl="1"/>
            <a:r>
              <a:rPr lang="en-US" altLang="zh-CN" sz="2000" dirty="0"/>
              <a:t>LED spectrum </a:t>
            </a:r>
            <a:r>
              <a:rPr lang="en-US" altLang="zh-CN" sz="2000" dirty="0" smtClean="0"/>
              <a:t>measurement</a:t>
            </a: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SiPM</a:t>
            </a:r>
            <a:r>
              <a:rPr lang="en-US" altLang="zh-CN" dirty="0" smtClean="0"/>
              <a:t> test platform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115A3A-9213-43D5-8FCE-161F3EC011B2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2021/4/20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715E-4CA3-9356-63EE0492BF41}" type="slidenum">
              <a:rPr lang="en-US" altLang="zh-CN" smtClean="0">
                <a:solidFill>
                  <a:prstClr val="black"/>
                </a:solidFill>
              </a:rPr>
              <a:pPr/>
              <a:t>16</a:t>
            </a:fld>
            <a:endParaRPr lang="en-US" altLang="zh-CN">
              <a:solidFill>
                <a:prstClr val="black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79" y="4368066"/>
            <a:ext cx="3592915" cy="1800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65104"/>
            <a:ext cx="2376264" cy="17821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365104"/>
            <a:ext cx="2365271" cy="17739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192" y="2263050"/>
            <a:ext cx="4472288" cy="171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03044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1800" dirty="0"/>
              <a:t>ASIC selection</a:t>
            </a:r>
          </a:p>
          <a:p>
            <a:pPr lvl="1"/>
            <a:r>
              <a:rPr lang="en-US" altLang="zh-CN" sz="1400" dirty="0"/>
              <a:t>Finished.</a:t>
            </a:r>
          </a:p>
          <a:p>
            <a:pPr lvl="1"/>
            <a:r>
              <a:rPr lang="en-US" altLang="zh-CN" sz="1400" dirty="0"/>
              <a:t>Spiroc-2E as baseline and KLauS-6 as option</a:t>
            </a:r>
            <a:r>
              <a:rPr lang="en-US" altLang="zh-CN" sz="1400" dirty="0" smtClean="0"/>
              <a:t>.</a:t>
            </a:r>
          </a:p>
          <a:p>
            <a:pPr lvl="1"/>
            <a:r>
              <a:rPr lang="en-US" altLang="zh-CN" sz="1400" dirty="0" smtClean="0"/>
              <a:t>400 Spiroc-2E has been booked for the prototype.</a:t>
            </a:r>
            <a:endParaRPr lang="en-US" altLang="zh-CN" sz="1400" dirty="0"/>
          </a:p>
          <a:p>
            <a:r>
              <a:rPr lang="en-US" altLang="zh-CN" sz="1800" dirty="0"/>
              <a:t>Readout electronics design</a:t>
            </a:r>
          </a:p>
          <a:p>
            <a:pPr lvl="1"/>
            <a:r>
              <a:rPr lang="en-US" altLang="zh-CN" sz="1400" dirty="0" smtClean="0"/>
              <a:t>The HBU_V1 has been designed and tested, and the electronics performance is good.</a:t>
            </a:r>
          </a:p>
          <a:p>
            <a:pPr lvl="1"/>
            <a:r>
              <a:rPr lang="en-US" altLang="zh-CN" sz="1400" dirty="0" smtClean="0"/>
              <a:t>Mechanical design is ongoing and plan to be finished in June.</a:t>
            </a:r>
          </a:p>
          <a:p>
            <a:pPr lvl="1"/>
            <a:r>
              <a:rPr lang="en-US" altLang="zh-CN" sz="1400" dirty="0" smtClean="0"/>
              <a:t>HBU_V2, which is suitable to the mechanical structure will be design and tested in </a:t>
            </a:r>
            <a:r>
              <a:rPr lang="en-US" altLang="zh-CN" sz="1400" dirty="0" err="1" smtClean="0"/>
              <a:t>Augest</a:t>
            </a:r>
            <a:r>
              <a:rPr lang="en-US" altLang="zh-CN" sz="1400" dirty="0" smtClean="0"/>
              <a:t>.</a:t>
            </a:r>
          </a:p>
          <a:p>
            <a:pPr lvl="1"/>
            <a:r>
              <a:rPr lang="en-US" altLang="zh-CN" sz="1400" dirty="0" smtClean="0"/>
              <a:t>Mass production will begin in September.</a:t>
            </a:r>
            <a:endParaRPr lang="en-US" altLang="zh-CN" sz="1400" dirty="0"/>
          </a:p>
          <a:p>
            <a:r>
              <a:rPr lang="en-US" altLang="zh-CN" sz="1800" dirty="0" smtClean="0"/>
              <a:t>DAQ </a:t>
            </a:r>
            <a:r>
              <a:rPr lang="en-US" altLang="zh-CN" sz="1800" dirty="0"/>
              <a:t>system design</a:t>
            </a:r>
          </a:p>
          <a:p>
            <a:pPr lvl="1"/>
            <a:r>
              <a:rPr lang="en-US" altLang="zh-CN" sz="1400" dirty="0"/>
              <a:t>Finished.</a:t>
            </a:r>
          </a:p>
          <a:p>
            <a:pPr lvl="1"/>
            <a:r>
              <a:rPr lang="en-US" altLang="zh-CN" sz="1400" dirty="0"/>
              <a:t>DAQ board, DIF board, Hardware and software are all finished and the system is verified in ECAL prototype.</a:t>
            </a: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 &amp; plan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115A3A-9213-43D5-8FCE-161F3EC011B2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2021/4/20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715E-4CA3-9356-63EE0492BF41}" type="slidenum">
              <a:rPr lang="en-US" altLang="zh-CN" smtClean="0">
                <a:solidFill>
                  <a:prstClr val="black"/>
                </a:solidFill>
              </a:rPr>
              <a:pPr/>
              <a:t>17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929647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AHCAL prototype &amp; Readout structure</a:t>
            </a:r>
          </a:p>
          <a:p>
            <a:r>
              <a:rPr lang="en-US" altLang="zh-CN" dirty="0" smtClean="0"/>
              <a:t>ASIC </a:t>
            </a:r>
            <a:r>
              <a:rPr lang="en-US" altLang="zh-CN" dirty="0"/>
              <a:t>selection &amp; test</a:t>
            </a:r>
          </a:p>
          <a:p>
            <a:r>
              <a:rPr lang="en-US" altLang="zh-CN" dirty="0"/>
              <a:t>HBU design</a:t>
            </a:r>
          </a:p>
          <a:p>
            <a:r>
              <a:rPr lang="en-US" altLang="zh-CN" dirty="0"/>
              <a:t>DAQ system </a:t>
            </a:r>
            <a:r>
              <a:rPr lang="en-US" altLang="zh-CN" dirty="0" smtClean="0"/>
              <a:t>development</a:t>
            </a:r>
          </a:p>
          <a:p>
            <a:r>
              <a:rPr lang="en-US" altLang="zh-CN" dirty="0" err="1" smtClean="0"/>
              <a:t>SiPM</a:t>
            </a:r>
            <a:r>
              <a:rPr lang="en-US" altLang="zh-CN" dirty="0" smtClean="0"/>
              <a:t> test platform</a:t>
            </a:r>
            <a:endParaRPr lang="en-US" altLang="zh-CN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115A3A-9213-43D5-8FCE-161F3EC011B2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2021/4/19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715E-4CA3-9356-63EE0492BF41}" type="slidenum">
              <a:rPr lang="en-US" altLang="zh-CN" smtClean="0">
                <a:solidFill>
                  <a:prstClr val="black"/>
                </a:solidFill>
              </a:rPr>
              <a:pPr/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173304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57189" y="1401763"/>
            <a:ext cx="8745880" cy="4403501"/>
          </a:xfrm>
        </p:spPr>
        <p:txBody>
          <a:bodyPr/>
          <a:lstStyle/>
          <a:p>
            <a:r>
              <a:rPr lang="en-US" altLang="zh-CN" sz="1800" dirty="0"/>
              <a:t>The AHCAL prototype is task3 of MOST2, for exploring the techniques of CEPC PFA HCAL.</a:t>
            </a:r>
          </a:p>
          <a:p>
            <a:r>
              <a:rPr lang="en-US" altLang="zh-CN" sz="1800" dirty="0"/>
              <a:t>The prototype is optimized to a 40-layer sampling calorimeter. And each layer consists of one-layer </a:t>
            </a:r>
            <a:r>
              <a:rPr lang="en-US" altLang="zh-CN" sz="1800" dirty="0" smtClean="0"/>
              <a:t>20 </a:t>
            </a:r>
            <a:r>
              <a:rPr lang="en-US" altLang="zh-CN" sz="1800" dirty="0"/>
              <a:t>mm Fe as absorber, one-layer scintillators as sampler and one-layer PCB with </a:t>
            </a:r>
            <a:r>
              <a:rPr lang="en-US" altLang="zh-CN" sz="1800" dirty="0" err="1"/>
              <a:t>SiPMs</a:t>
            </a:r>
            <a:r>
              <a:rPr lang="en-US" altLang="zh-CN" sz="1800" dirty="0"/>
              <a:t> for signal readout.</a:t>
            </a:r>
          </a:p>
          <a:p>
            <a:r>
              <a:rPr lang="en-US" altLang="zh-CN" sz="1800" dirty="0"/>
              <a:t>Cross section of prototype: 72 cm x 72 cm</a:t>
            </a:r>
            <a:br>
              <a:rPr lang="en-US" altLang="zh-CN" sz="1800" dirty="0"/>
            </a:br>
            <a:r>
              <a:rPr lang="en-US" altLang="zh-CN" sz="1800" dirty="0"/>
              <a:t>Scintillator cell size: 4 cm x 4 cm</a:t>
            </a:r>
            <a:br>
              <a:rPr lang="en-US" altLang="zh-CN" sz="1800" dirty="0"/>
            </a:br>
            <a:r>
              <a:rPr lang="en-US" altLang="zh-CN" sz="1800" dirty="0"/>
              <a:t>There are 18 x 18 readout channels per layer and 12,960 channels for the prototype.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AHCAL prototype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115A3A-9213-43D5-8FCE-161F3EC011B2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2021/4/19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715E-4CA3-9356-63EE0492BF41}" type="slidenum">
              <a:rPr lang="en-US" altLang="zh-CN" smtClean="0">
                <a:solidFill>
                  <a:prstClr val="black"/>
                </a:solidFill>
              </a:rPr>
              <a:pPr/>
              <a:t>3</a:t>
            </a:fld>
            <a:endParaRPr lang="en-US" altLang="zh-CN">
              <a:solidFill>
                <a:prstClr val="black"/>
              </a:solidFill>
            </a:endParaRPr>
          </a:p>
        </p:txBody>
      </p:sp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673354" y="4089753"/>
            <a:ext cx="3489423" cy="2110428"/>
            <a:chOff x="4648200" y="1144722"/>
            <a:chExt cx="4470042" cy="2703513"/>
          </a:xfrm>
        </p:grpSpPr>
        <p:pic>
          <p:nvPicPr>
            <p:cNvPr id="7" name="内容占位符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144722"/>
              <a:ext cx="4470042" cy="2549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椭圆 3"/>
            <p:cNvSpPr>
              <a:spLocks noChangeArrowheads="1"/>
            </p:cNvSpPr>
            <p:nvPr/>
          </p:nvSpPr>
          <p:spPr bwMode="auto">
            <a:xfrm>
              <a:off x="6684317" y="3321060"/>
              <a:ext cx="935683" cy="527175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435543" y="3986669"/>
            <a:ext cx="4394926" cy="2227358"/>
            <a:chOff x="4252187" y="3771475"/>
            <a:chExt cx="4394926" cy="2227358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9603" y="3771475"/>
              <a:ext cx="2577510" cy="2227358"/>
            </a:xfrm>
            <a:prstGeom prst="rect">
              <a:avLst/>
            </a:prstGeom>
          </p:spPr>
        </p:pic>
        <p:cxnSp>
          <p:nvCxnSpPr>
            <p:cNvPr id="14" name="直接连接符 13"/>
            <p:cNvCxnSpPr/>
            <p:nvPr/>
          </p:nvCxnSpPr>
          <p:spPr>
            <a:xfrm flipH="1" flipV="1">
              <a:off x="5637555" y="4293096"/>
              <a:ext cx="432048" cy="17442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 flipV="1">
              <a:off x="5610661" y="4622682"/>
              <a:ext cx="432048" cy="17442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 flipV="1">
              <a:off x="5610661" y="5058751"/>
              <a:ext cx="432048" cy="17442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4358521" y="4076542"/>
              <a:ext cx="12521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200" b="1" dirty="0">
                  <a:solidFill>
                    <a:srgbClr val="FF0000"/>
                  </a:solidFill>
                  <a:latin typeface="+mn-ea"/>
                </a:rPr>
                <a:t>absorber</a:t>
              </a:r>
              <a:endParaRPr lang="zh-CN" altLang="en-US" sz="1200" b="1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411469" y="4436098"/>
              <a:ext cx="12521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200" b="1" dirty="0">
                  <a:solidFill>
                    <a:srgbClr val="FF0000"/>
                  </a:solidFill>
                  <a:latin typeface="+mn-ea"/>
                </a:rPr>
                <a:t>scintillator</a:t>
              </a:r>
              <a:endParaRPr lang="zh-CN" altLang="en-US" sz="1200" b="1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252187" y="4881341"/>
              <a:ext cx="13796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200" b="1" dirty="0">
                  <a:solidFill>
                    <a:srgbClr val="FF0000"/>
                  </a:solidFill>
                  <a:latin typeface="+mn-ea"/>
                </a:rPr>
                <a:t>PCB with </a:t>
              </a:r>
              <a:r>
                <a:rPr lang="en-US" altLang="zh-CN" sz="1200" b="1" dirty="0" err="1">
                  <a:solidFill>
                    <a:srgbClr val="FF0000"/>
                  </a:solidFill>
                  <a:latin typeface="+mn-ea"/>
                </a:rPr>
                <a:t>SiPM</a:t>
              </a:r>
              <a:endParaRPr lang="zh-CN" altLang="en-US" sz="1200" b="1" dirty="0">
                <a:solidFill>
                  <a:srgbClr val="FF0000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8916230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Readout structure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115A3A-9213-43D5-8FCE-161F3EC011B2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2021/4/19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715E-4CA3-9356-63EE0492BF41}" type="slidenum">
              <a:rPr lang="en-US" altLang="zh-CN" smtClean="0">
                <a:solidFill>
                  <a:prstClr val="black"/>
                </a:solidFill>
              </a:rPr>
              <a:pPr/>
              <a:t>4</a:t>
            </a:fld>
            <a:endParaRPr lang="en-US" altLang="zh-CN">
              <a:solidFill>
                <a:prstClr val="black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926" y="1484784"/>
            <a:ext cx="6200449" cy="4825454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1187624" y="4797152"/>
            <a:ext cx="2160240" cy="1611586"/>
          </a:xfrm>
          <a:prstGeom prst="ellipse">
            <a:avLst/>
          </a:prstGeom>
          <a:noFill/>
          <a:ln w="254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131840" y="1130796"/>
            <a:ext cx="2160240" cy="2514228"/>
          </a:xfrm>
          <a:prstGeom prst="ellipse">
            <a:avLst/>
          </a:prstGeom>
          <a:noFill/>
          <a:ln w="254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547664" y="3506700"/>
            <a:ext cx="1512168" cy="1074428"/>
          </a:xfrm>
          <a:prstGeom prst="ellipse">
            <a:avLst/>
          </a:prstGeom>
          <a:noFill/>
          <a:ln w="254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495046" y="1057788"/>
            <a:ext cx="2208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DAQ System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0" y="6255735"/>
            <a:ext cx="2027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HCAL Base Unit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-108520" y="4312493"/>
            <a:ext cx="2027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 Interface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8313524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39552" y="1156501"/>
            <a:ext cx="8229600" cy="2730141"/>
          </a:xfrm>
        </p:spPr>
        <p:txBody>
          <a:bodyPr/>
          <a:lstStyle/>
          <a:p>
            <a:r>
              <a:rPr lang="en-US" altLang="zh-CN" sz="2400" dirty="0"/>
              <a:t>Demands:</a:t>
            </a:r>
          </a:p>
          <a:p>
            <a:pPr lvl="1"/>
            <a:r>
              <a:rPr lang="en-US" altLang="zh-CN" sz="2000" dirty="0"/>
              <a:t>Low power and high integration</a:t>
            </a:r>
          </a:p>
          <a:p>
            <a:pPr lvl="1"/>
            <a:r>
              <a:rPr lang="en-US" altLang="zh-CN" sz="2000" dirty="0"/>
              <a:t>Dynamic range: </a:t>
            </a:r>
            <a:br>
              <a:rPr lang="en-US" altLang="zh-CN" sz="2000" dirty="0"/>
            </a:br>
            <a:r>
              <a:rPr lang="en-US" altLang="zh-CN" sz="2000" dirty="0"/>
              <a:t>30 </a:t>
            </a:r>
            <a:r>
              <a:rPr lang="en-US" altLang="zh-CN" sz="2000" dirty="0" err="1"/>
              <a:t>fC</a:t>
            </a:r>
            <a:r>
              <a:rPr lang="en-US" altLang="zh-CN" sz="2000" dirty="0"/>
              <a:t> ~ 150 </a:t>
            </a:r>
            <a:r>
              <a:rPr lang="en-US" altLang="zh-CN" sz="2000" dirty="0" err="1"/>
              <a:t>pC</a:t>
            </a:r>
            <a:r>
              <a:rPr lang="en-US" altLang="zh-CN" sz="2000" dirty="0"/>
              <a:t> (1 </a:t>
            </a:r>
            <a:r>
              <a:rPr lang="en-US" altLang="zh-CN" sz="2000" dirty="0" err="1"/>
              <a:t>p.e.</a:t>
            </a:r>
            <a:r>
              <a:rPr lang="en-US" altLang="zh-CN" sz="2000" dirty="0"/>
              <a:t> ~ 250 MIP)</a:t>
            </a:r>
            <a:br>
              <a:rPr lang="en-US" altLang="zh-CN" sz="2000" dirty="0"/>
            </a:br>
            <a:r>
              <a:rPr lang="en-US" altLang="zh-CN" sz="2000" dirty="0" err="1"/>
              <a:t>SiPM</a:t>
            </a:r>
            <a:r>
              <a:rPr lang="en-US" altLang="zh-CN" sz="2000" dirty="0"/>
              <a:t> gain: 2 x 10</a:t>
            </a:r>
            <a:r>
              <a:rPr lang="en-US" altLang="zh-CN" sz="2000" baseline="30000" dirty="0"/>
              <a:t>5</a:t>
            </a:r>
            <a:r>
              <a:rPr lang="en-US" altLang="zh-CN" sz="2000" dirty="0"/>
              <a:t>, L.Y. = 20 </a:t>
            </a:r>
            <a:r>
              <a:rPr lang="en-US" altLang="zh-CN" sz="2000" dirty="0" err="1"/>
              <a:t>p.e.</a:t>
            </a:r>
            <a:r>
              <a:rPr lang="en-US" altLang="zh-CN" sz="2000" dirty="0"/>
              <a:t>/MIP</a:t>
            </a:r>
          </a:p>
          <a:p>
            <a:pPr lvl="1"/>
            <a:r>
              <a:rPr lang="en-US" altLang="zh-CN" sz="2000" dirty="0"/>
              <a:t>Input voltage adjustment (Input DAC)</a:t>
            </a:r>
          </a:p>
          <a:p>
            <a:pPr lvl="1"/>
            <a:r>
              <a:rPr lang="en-US" altLang="zh-CN" sz="2000" dirty="0"/>
              <a:t>Time measurement</a:t>
            </a:r>
          </a:p>
          <a:p>
            <a:pPr lvl="1"/>
            <a:r>
              <a:rPr lang="en-US" altLang="zh-CN" sz="2000" dirty="0"/>
              <a:t>Digital output</a:t>
            </a:r>
            <a:endParaRPr lang="zh-CN" altLang="en-US" sz="2000" dirty="0"/>
          </a:p>
          <a:p>
            <a:pPr lvl="1"/>
            <a:endParaRPr lang="en-US" altLang="zh-CN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ASIC selection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115A3A-9213-43D5-8FCE-161F3EC011B2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2021/4/19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715E-4CA3-9356-63EE0492BF41}" type="slidenum">
              <a:rPr lang="en-US" altLang="zh-CN" smtClean="0">
                <a:solidFill>
                  <a:prstClr val="black"/>
                </a:solidFill>
              </a:rPr>
              <a:pPr/>
              <a:t>5</a:t>
            </a:fld>
            <a:endParaRPr lang="en-US" altLang="zh-CN">
              <a:solidFill>
                <a:prstClr val="black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210475"/>
              </p:ext>
            </p:extLst>
          </p:nvPr>
        </p:nvGraphicFramePr>
        <p:xfrm>
          <a:off x="613681" y="3952509"/>
          <a:ext cx="8216788" cy="2278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6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3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28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85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51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16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ASIC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Channel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Input</a:t>
                      </a:r>
                      <a:r>
                        <a:rPr lang="en-US" altLang="zh-CN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DAC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Dynamic</a:t>
                      </a:r>
                      <a:r>
                        <a:rPr lang="en-US" altLang="zh-CN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Range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  <a:r>
                        <a:rPr lang="en-US" altLang="zh-CN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Measure</a:t>
                      </a:r>
                    </a:p>
                    <a:p>
                      <a:pPr algn="ctr"/>
                      <a:r>
                        <a:rPr lang="en-US" altLang="zh-CN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(bin/</a:t>
                      </a:r>
                      <a:r>
                        <a:rPr lang="en-US" altLang="zh-CN" sz="14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</a:t>
                      </a:r>
                      <a:r>
                        <a:rPr lang="en-US" altLang="zh-CN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Output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</a:t>
                      </a:r>
                    </a:p>
                    <a:p>
                      <a:pPr algn="ctr"/>
                      <a:r>
                        <a:rPr lang="zh-CN" alt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（</a:t>
                      </a:r>
                      <a:r>
                        <a:rPr lang="en-US" altLang="zh-CN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mW</a:t>
                      </a:r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altLang="zh-CN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zh-CN" alt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98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SPIROC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fC~300 </a:t>
                      </a:r>
                      <a:r>
                        <a:rPr lang="en-US" altLang="zh-CN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pC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Digital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6.5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98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PETIROC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 fC~400 </a:t>
                      </a:r>
                      <a:r>
                        <a:rPr lang="en-US" altLang="zh-CN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pC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Digital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98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CITIROC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 to 400 </a:t>
                      </a:r>
                      <a:r>
                        <a:rPr lang="en-US" altLang="zh-CN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pC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--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Analog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--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98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VATA64-HDR16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fC~12 </a:t>
                      </a:r>
                      <a:r>
                        <a:rPr lang="en-US" altLang="zh-CN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pC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--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Analog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--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KlauS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 fC~450 </a:t>
                      </a:r>
                      <a:r>
                        <a:rPr lang="en-US" altLang="zh-CN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pC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Digital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3.6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椭圆 13"/>
          <p:cNvSpPr/>
          <p:nvPr/>
        </p:nvSpPr>
        <p:spPr>
          <a:xfrm>
            <a:off x="3832520" y="4797152"/>
            <a:ext cx="1459560" cy="328689"/>
          </a:xfrm>
          <a:prstGeom prst="ellipse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732240" y="5125841"/>
            <a:ext cx="883496" cy="328689"/>
          </a:xfrm>
          <a:prstGeom prst="ellipse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6732240" y="5533384"/>
            <a:ext cx="883496" cy="328689"/>
          </a:xfrm>
          <a:prstGeom prst="ellipse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567765" y="442782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567765" y="586207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√</a:t>
            </a:r>
          </a:p>
        </p:txBody>
      </p:sp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07" y="1265990"/>
            <a:ext cx="3347864" cy="23501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20272" y="3147331"/>
            <a:ext cx="839846" cy="187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altLang="zh-CN" sz="1200" dirty="0">
                <a:latin typeface="+mn-ea"/>
              </a:rPr>
              <a:t>ASIC</a:t>
            </a:r>
            <a:endParaRPr lang="zh-CN" altLang="en-US" sz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10807268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屏幕剪辑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424" y="2788027"/>
            <a:ext cx="2930263" cy="1661417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168387" y="4449444"/>
            <a:ext cx="2910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S.P. spectrum of S13360-1325PE</a:t>
            </a:r>
            <a:endParaRPr lang="zh-CN" alt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1481138"/>
            <a:ext cx="5429700" cy="4525962"/>
          </a:xfrm>
        </p:spPr>
        <p:txBody>
          <a:bodyPr/>
          <a:lstStyle/>
          <a:p>
            <a:r>
              <a:rPr lang="en-US" altLang="zh-CN" sz="1800" dirty="0"/>
              <a:t>A chip developed by Omega group for </a:t>
            </a:r>
            <a:r>
              <a:rPr lang="en-US" altLang="zh-CN" sz="1800" dirty="0" err="1"/>
              <a:t>SiPM</a:t>
            </a:r>
            <a:r>
              <a:rPr lang="en-US" altLang="zh-CN" sz="1800" dirty="0"/>
              <a:t> signal readout, especially for PFA calorimeter.</a:t>
            </a:r>
          </a:p>
          <a:p>
            <a:r>
              <a:rPr lang="en-US" altLang="zh-CN" sz="1800" dirty="0"/>
              <a:t>Developed a one-chip test board based on Spiroc-2E. </a:t>
            </a:r>
          </a:p>
          <a:p>
            <a:r>
              <a:rPr lang="en-US" altLang="zh-CN" sz="1800" dirty="0"/>
              <a:t>The function of the chip was learned and the performance was tested.</a:t>
            </a:r>
          </a:p>
          <a:p>
            <a:r>
              <a:rPr lang="en-US" altLang="zh-CN" sz="1800" dirty="0"/>
              <a:t>Tested with different </a:t>
            </a:r>
            <a:r>
              <a:rPr lang="en-US" altLang="zh-CN" sz="1800" dirty="0" err="1"/>
              <a:t>SiPMs</a:t>
            </a:r>
            <a:r>
              <a:rPr lang="en-US" altLang="zh-CN" sz="1800" dirty="0"/>
              <a:t>.</a:t>
            </a:r>
          </a:p>
          <a:p>
            <a:endParaRPr lang="en-US" altLang="zh-CN" sz="2000" dirty="0"/>
          </a:p>
          <a:p>
            <a:endParaRPr lang="en-US" altLang="zh-CN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Spiroc-2E</a:t>
            </a:r>
            <a:r>
              <a:rPr lang="en-US" altLang="zh-CN" sz="3600" dirty="0" smtClean="0"/>
              <a:t> test board</a:t>
            </a:r>
            <a:endParaRPr lang="zh-CN" altLang="en-US" sz="36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115A3A-9213-43D5-8FCE-161F3EC011B2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2021/4/19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715E-4CA3-9356-63EE0492BF41}" type="slidenum">
              <a:rPr lang="en-US" altLang="zh-CN" smtClean="0">
                <a:solidFill>
                  <a:prstClr val="black"/>
                </a:solidFill>
              </a:rPr>
              <a:pPr/>
              <a:t>6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39552" y="5869365"/>
            <a:ext cx="2090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Board with one chip</a:t>
            </a:r>
            <a:endParaRPr lang="zh-CN" alt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8" y="3631325"/>
            <a:ext cx="2302892" cy="196604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717032"/>
            <a:ext cx="2827067" cy="212030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149281" y="5869365"/>
            <a:ext cx="2845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gain &amp; Low gain response</a:t>
            </a:r>
            <a:endParaRPr lang="zh-CN" alt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" r="5857"/>
          <a:stretch/>
        </p:blipFill>
        <p:spPr>
          <a:xfrm>
            <a:off x="5773464" y="1052736"/>
            <a:ext cx="3240361" cy="158061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168387" y="2602716"/>
            <a:ext cx="2845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S.P. spectrum of S12572-025P</a:t>
            </a:r>
            <a:endParaRPr lang="zh-CN" alt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7063" y="4797152"/>
            <a:ext cx="1990624" cy="1359609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6025891" y="6107190"/>
            <a:ext cx="3130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S.P. spectrum of NDL 22-1313-15S</a:t>
            </a:r>
            <a:endParaRPr lang="zh-CN" alt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189565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1800" dirty="0"/>
              <a:t>Based on Spiroc-2E, several readout systems have been successfully developed, including the ECAL prototype readout system and the batch test </a:t>
            </a:r>
            <a:r>
              <a:rPr lang="en-US" altLang="zh-CN" sz="1800" dirty="0" smtClean="0"/>
              <a:t>platform</a:t>
            </a:r>
            <a:r>
              <a:rPr lang="en-US" altLang="zh-CN" sz="1800" dirty="0"/>
              <a:t>.</a:t>
            </a:r>
            <a:endParaRPr lang="en-US" altLang="zh-CN" sz="1800" dirty="0"/>
          </a:p>
          <a:p>
            <a:r>
              <a:rPr lang="en-US" altLang="zh-CN" sz="1800" dirty="0"/>
              <a:t>Spiroc-2E proves to be a good solution for AHCAL prototype and we have many experiences in using it. So it’s the baseline for AHCAL prototype readout system.</a:t>
            </a:r>
          </a:p>
          <a:p>
            <a:r>
              <a:rPr lang="en-US" altLang="zh-CN" sz="1800" dirty="0" smtClean="0"/>
              <a:t>The </a:t>
            </a:r>
            <a:r>
              <a:rPr lang="en-US" altLang="zh-CN" sz="1800" dirty="0"/>
              <a:t>Spiroc-2E </a:t>
            </a:r>
            <a:r>
              <a:rPr lang="en-US" altLang="zh-CN" sz="1800" dirty="0" smtClean="0"/>
              <a:t>supply was interrupted since 2019 for the </a:t>
            </a:r>
            <a:r>
              <a:rPr lang="en-US" altLang="zh-CN" sz="1800" dirty="0"/>
              <a:t>packaging company went </a:t>
            </a:r>
            <a:r>
              <a:rPr lang="en-US" altLang="zh-CN" sz="1800" dirty="0" smtClean="0"/>
              <a:t>bankrupt. The Omega fixed the problem and resume providing chips in Nov. 2020. And 400 chips have been booked for AHCAL prototype, which will be shipped to china recently.</a:t>
            </a:r>
            <a:endParaRPr lang="zh-CN" altLang="en-US" sz="18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Spiroc-2E-based design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115A3A-9213-43D5-8FCE-161F3EC011B2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2021/4/20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715E-4CA3-9356-63EE0492BF41}" type="slidenum">
              <a:rPr lang="en-US" altLang="zh-CN" smtClean="0">
                <a:solidFill>
                  <a:prstClr val="black"/>
                </a:solidFill>
              </a:rPr>
              <a:pPr/>
              <a:t>7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5291" y="6226303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ECAL prototype readout </a:t>
            </a:r>
            <a:r>
              <a:rPr lang="en-US" altLang="zh-CN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zh-CN" alt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751512" y="6186790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Chips received in Nov. 2020</a:t>
            </a:r>
            <a:endParaRPr lang="zh-CN" alt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064011" y="4178510"/>
            <a:ext cx="1763518" cy="2351357"/>
          </a:xfrm>
          <a:prstGeom prst="rect">
            <a:avLst/>
          </a:prstGeom>
        </p:spPr>
      </p:pic>
      <p:grpSp>
        <p:nvGrpSpPr>
          <p:cNvPr id="19" name="组合 18"/>
          <p:cNvGrpSpPr>
            <a:grpSpLocks noChangeAspect="1"/>
          </p:cNvGrpSpPr>
          <p:nvPr/>
        </p:nvGrpSpPr>
        <p:grpSpPr>
          <a:xfrm>
            <a:off x="684753" y="4550387"/>
            <a:ext cx="4526679" cy="1274277"/>
            <a:chOff x="539552" y="3212976"/>
            <a:chExt cx="7704856" cy="2168946"/>
          </a:xfrm>
        </p:grpSpPr>
        <p:pic>
          <p:nvPicPr>
            <p:cNvPr id="20" name="内容占位符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70" r="83565" b="12662"/>
            <a:stretch/>
          </p:blipFill>
          <p:spPr>
            <a:xfrm>
              <a:off x="539552" y="3212976"/>
              <a:ext cx="1403650" cy="2168946"/>
            </a:xfrm>
            <a:prstGeom prst="rect">
              <a:avLst/>
            </a:prstGeom>
          </p:spPr>
        </p:pic>
        <p:pic>
          <p:nvPicPr>
            <p:cNvPr id="21" name="内容占位符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92" t="27170" r="49870" b="12662"/>
            <a:stretch/>
          </p:blipFill>
          <p:spPr>
            <a:xfrm>
              <a:off x="3289397" y="3479289"/>
              <a:ext cx="2025604" cy="1636319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216" y="3388040"/>
              <a:ext cx="1728192" cy="1727568"/>
            </a:xfrm>
            <a:prstGeom prst="rect">
              <a:avLst/>
            </a:prstGeom>
          </p:spPr>
        </p:pic>
        <p:sp>
          <p:nvSpPr>
            <p:cNvPr id="23" name="右箭头 22"/>
            <p:cNvSpPr/>
            <p:nvPr/>
          </p:nvSpPr>
          <p:spPr>
            <a:xfrm>
              <a:off x="2318575" y="4149080"/>
              <a:ext cx="648072" cy="4320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右箭头 23"/>
            <p:cNvSpPr/>
            <p:nvPr/>
          </p:nvSpPr>
          <p:spPr>
            <a:xfrm>
              <a:off x="5637751" y="4081424"/>
              <a:ext cx="648072" cy="4320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9151512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57188" y="1264760"/>
            <a:ext cx="8507288" cy="4525962"/>
          </a:xfrm>
        </p:spPr>
        <p:txBody>
          <a:bodyPr/>
          <a:lstStyle/>
          <a:p>
            <a:r>
              <a:rPr lang="en-US" altLang="zh-CN" sz="1800" dirty="0" err="1"/>
              <a:t>KLauS</a:t>
            </a:r>
            <a:r>
              <a:rPr lang="en-US" altLang="zh-CN" sz="1800" dirty="0"/>
              <a:t> is an option for AHCAL thanks to its better noise performance and shorter dead time.</a:t>
            </a:r>
          </a:p>
          <a:p>
            <a:r>
              <a:rPr lang="en-US" altLang="zh-CN" sz="1800" dirty="0"/>
              <a:t>Developed a one-chip test board based on Spiroc-2E. The function of the chip was learned and the performance was tested.</a:t>
            </a:r>
          </a:p>
          <a:p>
            <a:r>
              <a:rPr lang="en-US" altLang="zh-CN" sz="1800" dirty="0"/>
              <a:t>Because the chip correction is complicated, we can’t use it to read </a:t>
            </a:r>
            <a:r>
              <a:rPr lang="en-US" altLang="zh-CN" sz="1800" dirty="0" err="1"/>
              <a:t>SiPM</a:t>
            </a:r>
            <a:r>
              <a:rPr lang="en-US" altLang="zh-CN" sz="1800" dirty="0"/>
              <a:t> signals now. (The chip developer is plan to come to China to help us solve the problem recently.)</a:t>
            </a:r>
          </a:p>
          <a:p>
            <a:r>
              <a:rPr lang="en-US" altLang="zh-CN" sz="1800" dirty="0"/>
              <a:t>Despite its advantages, the </a:t>
            </a:r>
            <a:r>
              <a:rPr lang="en-US" altLang="zh-CN" sz="1800" dirty="0" err="1"/>
              <a:t>KLauS</a:t>
            </a:r>
            <a:r>
              <a:rPr lang="en-US" altLang="zh-CN" sz="1800" dirty="0"/>
              <a:t> chip is not the mature one, so its only an option for AHCAL. Also expensive than Spiroc-2E.</a:t>
            </a:r>
          </a:p>
          <a:p>
            <a:endParaRPr lang="en-US" altLang="zh-CN" sz="18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KLauS-5 test board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115A3A-9213-43D5-8FCE-161F3EC011B2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2021/4/19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715E-4CA3-9356-63EE0492BF41}" type="slidenum">
              <a:rPr lang="en-US" altLang="zh-CN" smtClean="0">
                <a:solidFill>
                  <a:prstClr val="black"/>
                </a:solidFill>
              </a:rPr>
              <a:pPr/>
              <a:t>8</a:t>
            </a:fld>
            <a:endParaRPr lang="en-US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>
            <a:grpSpLocks noChangeAspect="1"/>
          </p:cNvGrpSpPr>
          <p:nvPr/>
        </p:nvGrpSpPr>
        <p:grpSpPr>
          <a:xfrm>
            <a:off x="1763688" y="4063810"/>
            <a:ext cx="1944216" cy="1943290"/>
            <a:chOff x="6238771" y="4026659"/>
            <a:chExt cx="2462627" cy="246145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64"/>
            <a:stretch/>
          </p:blipFill>
          <p:spPr>
            <a:xfrm>
              <a:off x="6238771" y="4026659"/>
              <a:ext cx="2462627" cy="2461454"/>
            </a:xfrm>
            <a:prstGeom prst="rect">
              <a:avLst/>
            </a:prstGeom>
          </p:spPr>
        </p:pic>
        <p:sp>
          <p:nvSpPr>
            <p:cNvPr id="8" name="椭圆 7"/>
            <p:cNvSpPr/>
            <p:nvPr/>
          </p:nvSpPr>
          <p:spPr>
            <a:xfrm>
              <a:off x="7609549" y="5093041"/>
              <a:ext cx="379440" cy="328689"/>
            </a:xfrm>
            <a:prstGeom prst="ellipse">
              <a:avLst/>
            </a:prstGeom>
            <a:noFill/>
            <a:ln w="25400" cmpd="sng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596336" y="5375861"/>
              <a:ext cx="8947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KLauS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1683072" y="6055357"/>
            <a:ext cx="2105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Board with one chip</a:t>
            </a:r>
            <a:endParaRPr lang="zh-CN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35" y="4241446"/>
            <a:ext cx="3456861" cy="173203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824446" y="6000934"/>
            <a:ext cx="2845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gain &amp; Low gain response</a:t>
            </a:r>
            <a:endParaRPr lang="zh-CN" alt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655839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/>
              <a:t>HBU</a:t>
            </a:r>
          </a:p>
          <a:p>
            <a:pPr lvl="1"/>
            <a:r>
              <a:rPr lang="en-US" altLang="zh-CN" sz="2000" dirty="0"/>
              <a:t>Active area: 72 cm x 72 cm</a:t>
            </a:r>
          </a:p>
          <a:p>
            <a:pPr lvl="1"/>
            <a:r>
              <a:rPr lang="en-US" altLang="zh-CN" sz="2000" dirty="0"/>
              <a:t>Scintillator size: 4 cm x 4 cm</a:t>
            </a:r>
          </a:p>
          <a:p>
            <a:pPr lvl="1"/>
            <a:r>
              <a:rPr lang="en-US" altLang="zh-CN" sz="2000" dirty="0"/>
              <a:t>18 x 18 readout channel per layer</a:t>
            </a:r>
          </a:p>
          <a:p>
            <a:r>
              <a:rPr lang="en-US" altLang="zh-CN" sz="2400" dirty="0" smtClean="0"/>
              <a:t>A </a:t>
            </a:r>
            <a:r>
              <a:rPr lang="en-US" altLang="zh-CN" sz="2400" dirty="0"/>
              <a:t>PCB up to 72 cm x 72 </a:t>
            </a:r>
            <a:r>
              <a:rPr lang="en-US" altLang="zh-CN" sz="2400" dirty="0" smtClean="0"/>
              <a:t>cm </a:t>
            </a:r>
            <a:r>
              <a:rPr lang="en-US" altLang="zh-CN" sz="2400" dirty="0"/>
              <a:t>is not able to </a:t>
            </a:r>
            <a:r>
              <a:rPr lang="en-US" altLang="zh-CN" sz="2400" dirty="0" smtClean="0"/>
              <a:t>be manufactured </a:t>
            </a:r>
            <a:r>
              <a:rPr lang="en-US" altLang="zh-CN" sz="2400" dirty="0"/>
              <a:t>or </a:t>
            </a:r>
            <a:r>
              <a:rPr lang="en-US" altLang="zh-CN" sz="2400" dirty="0" smtClean="0"/>
              <a:t>soldered. HBU m</a:t>
            </a:r>
            <a:r>
              <a:rPr lang="en-US" altLang="zh-CN" sz="2400" dirty="0" smtClean="0"/>
              <a:t>ust </a:t>
            </a:r>
            <a:r>
              <a:rPr lang="en-US" altLang="zh-CN" sz="2400" dirty="0"/>
              <a:t>be divided into several </a:t>
            </a:r>
            <a:r>
              <a:rPr lang="en-US" altLang="zh-CN" sz="2400" dirty="0" smtClean="0"/>
              <a:t>PCBs.</a:t>
            </a:r>
          </a:p>
          <a:p>
            <a:r>
              <a:rPr lang="en-US" altLang="zh-CN" sz="2400" dirty="0" smtClean="0"/>
              <a:t>For the </a:t>
            </a:r>
            <a:r>
              <a:rPr lang="en-US" altLang="zh-CN" sz="2400" dirty="0"/>
              <a:t>large </a:t>
            </a:r>
            <a:r>
              <a:rPr lang="en-US" altLang="zh-CN" sz="2400" dirty="0" smtClean="0"/>
              <a:t>PCB size</a:t>
            </a:r>
            <a:r>
              <a:rPr lang="en-US" altLang="zh-CN" sz="2400" dirty="0"/>
              <a:t>, signal </a:t>
            </a:r>
            <a:r>
              <a:rPr lang="en-US" altLang="zh-CN" sz="2400" dirty="0" smtClean="0"/>
              <a:t>integrity, synchronization and mechanical design should be considered. </a:t>
            </a:r>
            <a:endParaRPr lang="en-US" altLang="zh-CN" sz="2400" dirty="0" smtClean="0"/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HBU design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115A3A-9213-43D5-8FCE-161F3EC011B2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2021/4/20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715E-4CA3-9356-63EE0492BF41}" type="slidenum">
              <a:rPr lang="en-US" altLang="zh-CN" smtClean="0">
                <a:solidFill>
                  <a:prstClr val="black"/>
                </a:solidFill>
              </a:rPr>
              <a:pPr/>
              <a:t>9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466936"/>
      </p:ext>
    </p:extLst>
  </p:cSld>
  <p:clrMapOvr>
    <a:masterClrMapping/>
  </p:clrMapOvr>
  <p:transition>
    <p:rand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5_聚合">
  <a:themeElements>
    <a:clrScheme name="聚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聚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TC3.potx" id="{F509ED45-DA60-4D73-BE3C-8872F62DA548}" vid="{30F61801-C22B-459A-96E9-4B4C74BBDD6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聚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聚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聚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聚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USTC3</Template>
  <TotalTime>4394</TotalTime>
  <Words>1151</Words>
  <Application>Microsoft Office PowerPoint</Application>
  <PresentationFormat>全屏显示(4:3)</PresentationFormat>
  <Paragraphs>222</Paragraphs>
  <Slides>17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黑体</vt:lpstr>
      <vt:lpstr>宋体</vt:lpstr>
      <vt:lpstr>微软雅黑</vt:lpstr>
      <vt:lpstr>Arial</vt:lpstr>
      <vt:lpstr>Calibri</vt:lpstr>
      <vt:lpstr>Lucida Sans Unicode</vt:lpstr>
      <vt:lpstr>Verdana</vt:lpstr>
      <vt:lpstr>Wingdings 2</vt:lpstr>
      <vt:lpstr>Wingdings 3</vt:lpstr>
      <vt:lpstr>5_聚合</vt:lpstr>
      <vt:lpstr>Visio</vt:lpstr>
      <vt:lpstr>Status of readout electronics  and HBU development</vt:lpstr>
      <vt:lpstr>Outline</vt:lpstr>
      <vt:lpstr>AHCAL prototype</vt:lpstr>
      <vt:lpstr>Readout structure</vt:lpstr>
      <vt:lpstr>ASIC selection</vt:lpstr>
      <vt:lpstr>Spiroc-2E test board</vt:lpstr>
      <vt:lpstr>Spiroc-2E-based design</vt:lpstr>
      <vt:lpstr>KLauS-5 test board</vt:lpstr>
      <vt:lpstr>HBU design</vt:lpstr>
      <vt:lpstr>HBU design</vt:lpstr>
      <vt:lpstr>Electronic &amp; LED calibration system</vt:lpstr>
      <vt:lpstr>Signal Integrity and Synchronization</vt:lpstr>
      <vt:lpstr>Mechanical support</vt:lpstr>
      <vt:lpstr>DAQ system development</vt:lpstr>
      <vt:lpstr>DAQ system development</vt:lpstr>
      <vt:lpstr>SiPM test platform</vt:lpstr>
      <vt:lpstr>Summary &amp; plan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henzt shen</dc:creator>
  <cp:lastModifiedBy>henzt shen</cp:lastModifiedBy>
  <cp:revision>263</cp:revision>
  <dcterms:created xsi:type="dcterms:W3CDTF">2018-07-10T21:32:59Z</dcterms:created>
  <dcterms:modified xsi:type="dcterms:W3CDTF">2021-04-19T17:18:15Z</dcterms:modified>
</cp:coreProperties>
</file>