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305" r:id="rId2"/>
    <p:sldId id="360" r:id="rId3"/>
    <p:sldId id="368" r:id="rId4"/>
    <p:sldId id="356" r:id="rId5"/>
    <p:sldId id="288" r:id="rId6"/>
    <p:sldId id="355" r:id="rId7"/>
    <p:sldId id="304" r:id="rId8"/>
    <p:sldId id="366" r:id="rId9"/>
    <p:sldId id="369" r:id="rId10"/>
    <p:sldId id="330" r:id="rId11"/>
    <p:sldId id="332" r:id="rId12"/>
    <p:sldId id="333" r:id="rId13"/>
    <p:sldId id="334" r:id="rId14"/>
    <p:sldId id="336" r:id="rId15"/>
    <p:sldId id="335" r:id="rId16"/>
    <p:sldId id="338" r:id="rId17"/>
    <p:sldId id="313" r:id="rId18"/>
    <p:sldId id="370" r:id="rId19"/>
    <p:sldId id="364" r:id="rId20"/>
    <p:sldId id="314" r:id="rId21"/>
    <p:sldId id="318" r:id="rId22"/>
    <p:sldId id="321" r:id="rId23"/>
    <p:sldId id="319" r:id="rId24"/>
    <p:sldId id="322" r:id="rId25"/>
    <p:sldId id="320" r:id="rId26"/>
    <p:sldId id="371" r:id="rId27"/>
    <p:sldId id="272" r:id="rId28"/>
    <p:sldId id="273" r:id="rId29"/>
    <p:sldId id="274" r:id="rId30"/>
    <p:sldId id="279" r:id="rId31"/>
    <p:sldId id="276" r:id="rId32"/>
    <p:sldId id="367" r:id="rId33"/>
    <p:sldId id="372" r:id="rId34"/>
    <p:sldId id="340" r:id="rId35"/>
    <p:sldId id="373" r:id="rId36"/>
    <p:sldId id="261" r:id="rId37"/>
    <p:sldId id="262" r:id="rId38"/>
    <p:sldId id="374" r:id="rId39"/>
    <p:sldId id="299" r:id="rId40"/>
    <p:sldId id="257" r:id="rId41"/>
    <p:sldId id="342" r:id="rId42"/>
    <p:sldId id="344" r:id="rId43"/>
    <p:sldId id="275" r:id="rId44"/>
    <p:sldId id="345" r:id="rId45"/>
    <p:sldId id="286" r:id="rId46"/>
    <p:sldId id="277" r:id="rId47"/>
    <p:sldId id="280" r:id="rId48"/>
    <p:sldId id="278" r:id="rId49"/>
    <p:sldId id="281" r:id="rId50"/>
    <p:sldId id="287" r:id="rId51"/>
    <p:sldId id="290" r:id="rId52"/>
    <p:sldId id="291" r:id="rId53"/>
    <p:sldId id="293" r:id="rId54"/>
    <p:sldId id="294" r:id="rId55"/>
    <p:sldId id="296" r:id="rId56"/>
    <p:sldId id="292" r:id="rId57"/>
    <p:sldId id="298" r:id="rId58"/>
    <p:sldId id="375" r:id="rId59"/>
    <p:sldId id="365" r:id="rId60"/>
    <p:sldId id="297" r:id="rId61"/>
    <p:sldId id="362"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4DD"/>
    <a:srgbClr val="9BB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2380" autoAdjust="0"/>
  </p:normalViewPr>
  <p:slideViewPr>
    <p:cSldViewPr snapToGrid="0">
      <p:cViewPr varScale="1">
        <p:scale>
          <a:sx n="79" d="100"/>
          <a:sy n="79" d="100"/>
        </p:scale>
        <p:origin x="152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2D2E9-9874-4E90-8983-5F2EA2EBB469}" type="datetimeFigureOut">
              <a:rPr lang="zh-CN" altLang="en-US" smtClean="0"/>
              <a:t>2021/7/9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69695-9A50-4FA1-9BB0-F09C12163109}" type="slidenum">
              <a:rPr lang="zh-CN" altLang="en-US" smtClean="0"/>
              <a:t>‹#›</a:t>
            </a:fld>
            <a:endParaRPr lang="zh-CN" altLang="en-US"/>
          </a:p>
        </p:txBody>
      </p:sp>
    </p:spTree>
    <p:extLst>
      <p:ext uri="{BB962C8B-B14F-4D97-AF65-F5344CB8AC3E}">
        <p14:creationId xmlns:p14="http://schemas.microsoft.com/office/powerpoint/2010/main" val="81054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所谓的运动学的奇异点是说对于费曼圈图而言，当运动学量具有某种关系时，圈图出现奇异。这种奇异的出现会在初末态的不变质量谱上形成增强，进而干扰我们对是否存在新的共振态结构的判定。我们称这种增强为“运动学”的，实际上是在强调其发生与否以及其典型的特征与具体的动力学机制一般来说没有关系，除了少数情况外。</a:t>
            </a:r>
            <a:endParaRPr lang="en-US" altLang="zh-CN" dirty="0"/>
          </a:p>
          <a:p>
            <a:endParaRPr lang="en-US" altLang="zh-CN" dirty="0"/>
          </a:p>
          <a:p>
            <a:r>
              <a:rPr lang="zh-CN" altLang="en-US" dirty="0"/>
              <a:t>对奇异点出现的条件的系统的研究是由朗道给出的。其出发点是考虑一个</a:t>
            </a:r>
            <a:r>
              <a:rPr lang="en-US" altLang="zh-CN" dirty="0"/>
              <a:t>l</a:t>
            </a:r>
            <a:r>
              <a:rPr lang="zh-CN" altLang="en-US" dirty="0"/>
              <a:t>圈</a:t>
            </a:r>
            <a:r>
              <a:rPr lang="en-US" altLang="zh-CN" dirty="0"/>
              <a:t>N</a:t>
            </a:r>
            <a:r>
              <a:rPr lang="zh-CN" altLang="en-US" dirty="0"/>
              <a:t>个传播子的圈积分。这里</a:t>
            </a:r>
            <a:r>
              <a:rPr lang="en-US" altLang="zh-CN" dirty="0"/>
              <a:t>k</a:t>
            </a:r>
            <a:r>
              <a:rPr lang="zh-CN" altLang="en-US" dirty="0"/>
              <a:t>是独立的积分变量，</a:t>
            </a:r>
            <a:r>
              <a:rPr lang="en-US" altLang="zh-CN" dirty="0"/>
              <a:t>alpha</a:t>
            </a:r>
            <a:r>
              <a:rPr lang="zh-CN" altLang="en-US" dirty="0"/>
              <a:t>则是费曼参数。费曼参数化后，分母可以写成一个有关积分变量</a:t>
            </a:r>
            <a:r>
              <a:rPr lang="en-US" altLang="zh-CN" dirty="0"/>
              <a:t>k</a:t>
            </a:r>
            <a:r>
              <a:rPr lang="zh-CN" altLang="en-US" dirty="0"/>
              <a:t>的二次型，而通过平移过后，这个二次型总是可以是齐次的。</a:t>
            </a:r>
            <a:r>
              <a:rPr lang="en-US" altLang="zh-CN" dirty="0"/>
              <a:t>【</a:t>
            </a:r>
            <a:r>
              <a:rPr lang="zh-CN" altLang="en-US" dirty="0"/>
              <a:t>介绍</a:t>
            </a:r>
            <a:r>
              <a:rPr lang="en-US" altLang="zh-CN" dirty="0" err="1"/>
              <a:t>b,c,p</a:t>
            </a:r>
            <a:r>
              <a:rPr lang="en-US" altLang="zh-CN" dirty="0"/>
              <a:t>】</a:t>
            </a:r>
          </a:p>
          <a:p>
            <a:endParaRPr lang="en-US" altLang="zh-CN" dirty="0"/>
          </a:p>
          <a:p>
            <a:r>
              <a:rPr lang="zh-CN" altLang="en-US" dirty="0"/>
              <a:t>重复使用这个式子积掉平移后的动量</a:t>
            </a:r>
            <a:r>
              <a:rPr lang="en-US" altLang="zh-CN" dirty="0"/>
              <a:t>k’,</a:t>
            </a:r>
            <a:r>
              <a:rPr lang="zh-CN" altLang="en-US" dirty="0"/>
              <a:t>则得到</a:t>
            </a:r>
            <a:endParaRPr lang="en-US" altLang="zh-CN" dirty="0"/>
          </a:p>
          <a:p>
            <a:endParaRPr lang="en-US" altLang="zh-CN" dirty="0"/>
          </a:p>
          <a:p>
            <a:endParaRPr lang="en-US" altLang="zh-CN" dirty="0"/>
          </a:p>
        </p:txBody>
      </p:sp>
      <p:sp>
        <p:nvSpPr>
          <p:cNvPr id="4" name="灯片编号占位符 3"/>
          <p:cNvSpPr>
            <a:spLocks noGrp="1"/>
          </p:cNvSpPr>
          <p:nvPr>
            <p:ph type="sldNum" sz="quarter" idx="10"/>
          </p:nvPr>
        </p:nvSpPr>
        <p:spPr/>
        <p:txBody>
          <a:bodyPr/>
          <a:lstStyle/>
          <a:p>
            <a:fld id="{1D818107-9134-46BD-9DDE-B4D95D7A34EA}" type="slidenum">
              <a:rPr lang="zh-CN" altLang="en-US" smtClean="0"/>
              <a:t>5</a:t>
            </a:fld>
            <a:endParaRPr lang="zh-CN" altLang="en-US"/>
          </a:p>
        </p:txBody>
      </p:sp>
    </p:spTree>
    <p:extLst>
      <p:ext uri="{BB962C8B-B14F-4D97-AF65-F5344CB8AC3E}">
        <p14:creationId xmlns:p14="http://schemas.microsoft.com/office/powerpoint/2010/main" val="392310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如果粒子的质量合适，朗道方程就有解。这个解告诉我们当外线动量在某些值的时候，圈图会出现奇异。</a:t>
                </a:r>
                <a:endParaRPr lang="en-US" altLang="zh-CN" dirty="0"/>
              </a:p>
              <a:p>
                <a:endParaRPr lang="en-US" altLang="zh-CN" dirty="0"/>
              </a:p>
              <a:p>
                <a:r>
                  <a:rPr lang="zh-CN" altLang="en-US" dirty="0"/>
                  <a:t>但是奇异并不一定意味着发散，也可能是支点。朗道的这篇文章其实也给出了当外线运动学量，比如</a:t>
                </a:r>
                <a:r>
                  <a:rPr lang="en-US" altLang="zh-CN" dirty="0"/>
                  <a:t>s</a:t>
                </a:r>
                <a:r>
                  <a:rPr lang="zh-CN" altLang="en-US" dirty="0"/>
                  <a:t>趋近于奇异点</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oMath>
                </a14:m>
                <a:r>
                  <a:rPr lang="zh-CN" altLang="en-US" dirty="0"/>
                  <a:t>时，振幅是按照怎样的方式变得奇异的。</a:t>
                </a:r>
                <a:endParaRPr lang="en-US" altLang="zh-CN" dirty="0"/>
              </a:p>
              <a:p>
                <a:endParaRPr lang="en-US" altLang="zh-CN" dirty="0"/>
              </a:p>
              <a:p>
                <a:r>
                  <a:rPr lang="en-US" altLang="zh-CN" dirty="0"/>
                  <a:t>【</a:t>
                </a:r>
                <a:r>
                  <a:rPr lang="zh-CN" altLang="en-US" dirty="0"/>
                  <a:t>介绍不同的</a:t>
                </a:r>
                <a:r>
                  <a:rPr lang="en-US" altLang="zh-CN" dirty="0"/>
                  <a:t>N</a:t>
                </a:r>
                <a:r>
                  <a:rPr lang="zh-CN" altLang="en-US" dirty="0"/>
                  <a:t>的情况，同时说明奇异性不会无休止上升</a:t>
                </a:r>
                <a:r>
                  <a:rPr lang="en-US" altLang="zh-CN" dirty="0"/>
                  <a:t>】</a:t>
                </a:r>
              </a:p>
            </p:txBody>
          </p:sp>
        </mc:Choice>
        <mc:Fallback xmlns="">
          <p:sp>
            <p:nvSpPr>
              <p:cNvPr id="3" name="备注占位符 2"/>
              <p:cNvSpPr>
                <a:spLocks noGrp="1"/>
              </p:cNvSpPr>
              <p:nvPr>
                <p:ph type="body" idx="1"/>
              </p:nvPr>
            </p:nvSpPr>
            <p:spPr/>
            <p:txBody>
              <a:bodyPr/>
              <a:lstStyle/>
              <a:p>
                <a:r>
                  <a:rPr lang="zh-CN" altLang="en-US" dirty="0" smtClean="0"/>
                  <a:t>如果粒子的质量合适，朗道方程就有解。这个解告诉我们当外线动量在某些值的时候，圈图会出现奇异。</a:t>
                </a:r>
                <a:endParaRPr lang="en-US" altLang="zh-CN" dirty="0" smtClean="0"/>
              </a:p>
              <a:p>
                <a:endParaRPr lang="en-US" altLang="zh-CN" dirty="0" smtClean="0"/>
              </a:p>
              <a:p>
                <a:r>
                  <a:rPr lang="zh-CN" altLang="en-US" dirty="0" smtClean="0"/>
                  <a:t>但是奇异并不一定意味着发散，也可能是支点。朗道的这篇文章其实也给出了当外线运动学量，比如</a:t>
                </a:r>
                <a:r>
                  <a:rPr lang="en-US" altLang="zh-CN" dirty="0" smtClean="0"/>
                  <a:t>s</a:t>
                </a:r>
                <a:r>
                  <a:rPr lang="zh-CN" altLang="en-US" dirty="0" smtClean="0"/>
                  <a:t>趋近于奇异点</a:t>
                </a:r>
                <a:r>
                  <a:rPr lang="en-US" altLang="zh-CN" b="0" i="0" smtClean="0">
                    <a:latin typeface="Cambria Math" panose="02040503050406030204" pitchFamily="18" charset="0"/>
                  </a:rPr>
                  <a:t>𝑠_0</a:t>
                </a:r>
                <a:r>
                  <a:rPr lang="zh-CN" altLang="en-US" dirty="0" smtClean="0"/>
                  <a:t>时，振幅是按照怎样的方式变得奇异的。</a:t>
                </a:r>
                <a:endParaRPr lang="en-US" altLang="zh-CN" dirty="0" smtClean="0"/>
              </a:p>
              <a:p>
                <a:endParaRPr lang="en-US" altLang="zh-CN" dirty="0" smtClean="0"/>
              </a:p>
              <a:p>
                <a:r>
                  <a:rPr lang="en-US" altLang="zh-CN" dirty="0" smtClean="0"/>
                  <a:t>【</a:t>
                </a:r>
                <a:r>
                  <a:rPr lang="zh-CN" altLang="en-US" dirty="0" smtClean="0"/>
                  <a:t>介绍不同的</a:t>
                </a:r>
                <a:r>
                  <a:rPr lang="en-US" altLang="zh-CN" dirty="0" smtClean="0"/>
                  <a:t>N</a:t>
                </a:r>
                <a:r>
                  <a:rPr lang="zh-CN" altLang="en-US" dirty="0" smtClean="0"/>
                  <a:t>的情况，同时说明奇异性不会无休止上升</a:t>
                </a:r>
                <a:r>
                  <a:rPr lang="en-US" altLang="zh-CN" dirty="0" smtClean="0"/>
                  <a:t>】</a:t>
                </a:r>
              </a:p>
            </p:txBody>
          </p:sp>
        </mc:Fallback>
      </mc:AlternateContent>
      <p:sp>
        <p:nvSpPr>
          <p:cNvPr id="4" name="灯片编号占位符 3"/>
          <p:cNvSpPr>
            <a:spLocks noGrp="1"/>
          </p:cNvSpPr>
          <p:nvPr>
            <p:ph type="sldNum" sz="quarter" idx="10"/>
          </p:nvPr>
        </p:nvSpPr>
        <p:spPr/>
        <p:txBody>
          <a:bodyPr/>
          <a:lstStyle/>
          <a:p>
            <a:fld id="{1D818107-9134-46BD-9DDE-B4D95D7A34EA}" type="slidenum">
              <a:rPr lang="zh-CN" altLang="en-US" smtClean="0"/>
              <a:t>7</a:t>
            </a:fld>
            <a:endParaRPr lang="zh-CN" altLang="en-US"/>
          </a:p>
        </p:txBody>
      </p:sp>
    </p:spTree>
    <p:extLst>
      <p:ext uri="{BB962C8B-B14F-4D97-AF65-F5344CB8AC3E}">
        <p14:creationId xmlns:p14="http://schemas.microsoft.com/office/powerpoint/2010/main" val="225151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en-US" altLang="zh-CN" dirty="0"/>
              </a:p>
            </p:txBody>
          </p:sp>
        </mc:Choice>
        <mc:Fallback xmlns="">
          <p:sp>
            <p:nvSpPr>
              <p:cNvPr id="3" name="备注占位符 2"/>
              <p:cNvSpPr>
                <a:spLocks noGrp="1"/>
              </p:cNvSpPr>
              <p:nvPr>
                <p:ph type="body" idx="1"/>
              </p:nvPr>
            </p:nvSpPr>
            <p:spPr/>
            <p:txBody>
              <a:bodyPr/>
              <a:lstStyle/>
              <a:p>
                <a:r>
                  <a:rPr lang="zh-CN" altLang="en-US" dirty="0" smtClean="0"/>
                  <a:t>如果粒子的质量合适，朗道方程就有解。这个解告诉我们当外线动量在某些值的时候，圈图会出现奇异。</a:t>
                </a:r>
                <a:endParaRPr lang="en-US" altLang="zh-CN" dirty="0" smtClean="0"/>
              </a:p>
              <a:p>
                <a:endParaRPr lang="en-US" altLang="zh-CN" dirty="0" smtClean="0"/>
              </a:p>
              <a:p>
                <a:r>
                  <a:rPr lang="zh-CN" altLang="en-US" dirty="0" smtClean="0"/>
                  <a:t>但是奇异并不一定意味着发散，也可能是支点。朗道的这篇文章其实也给出了当外线运动学量，比如</a:t>
                </a:r>
                <a:r>
                  <a:rPr lang="en-US" altLang="zh-CN" dirty="0" smtClean="0"/>
                  <a:t>s</a:t>
                </a:r>
                <a:r>
                  <a:rPr lang="zh-CN" altLang="en-US" dirty="0" smtClean="0"/>
                  <a:t>趋近于奇异点</a:t>
                </a:r>
                <a:r>
                  <a:rPr lang="en-US" altLang="zh-CN" b="0" i="0" smtClean="0">
                    <a:latin typeface="Cambria Math" panose="02040503050406030204" pitchFamily="18" charset="0"/>
                  </a:rPr>
                  <a:t>𝑠_0</a:t>
                </a:r>
                <a:r>
                  <a:rPr lang="zh-CN" altLang="en-US" dirty="0" smtClean="0"/>
                  <a:t>时，振幅是按照怎样的方式变得奇异的。</a:t>
                </a:r>
                <a:endParaRPr lang="en-US" altLang="zh-CN" dirty="0" smtClean="0"/>
              </a:p>
              <a:p>
                <a:endParaRPr lang="en-US" altLang="zh-CN" dirty="0" smtClean="0"/>
              </a:p>
              <a:p>
                <a:r>
                  <a:rPr lang="en-US" altLang="zh-CN" dirty="0" smtClean="0"/>
                  <a:t>【</a:t>
                </a:r>
                <a:r>
                  <a:rPr lang="zh-CN" altLang="en-US" dirty="0" smtClean="0"/>
                  <a:t>介绍不同的</a:t>
                </a:r>
                <a:r>
                  <a:rPr lang="en-US" altLang="zh-CN" dirty="0" smtClean="0"/>
                  <a:t>N</a:t>
                </a:r>
                <a:r>
                  <a:rPr lang="zh-CN" altLang="en-US" dirty="0" smtClean="0"/>
                  <a:t>的情况，同时说明奇异性不会无休止上升</a:t>
                </a:r>
                <a:r>
                  <a:rPr lang="en-US" altLang="zh-CN" dirty="0" smtClean="0"/>
                  <a:t>】</a:t>
                </a:r>
              </a:p>
            </p:txBody>
          </p:sp>
        </mc:Fallback>
      </mc:AlternateContent>
      <p:sp>
        <p:nvSpPr>
          <p:cNvPr id="4" name="灯片编号占位符 3"/>
          <p:cNvSpPr>
            <a:spLocks noGrp="1"/>
          </p:cNvSpPr>
          <p:nvPr>
            <p:ph type="sldNum" sz="quarter" idx="10"/>
          </p:nvPr>
        </p:nvSpPr>
        <p:spPr/>
        <p:txBody>
          <a:bodyPr/>
          <a:lstStyle/>
          <a:p>
            <a:fld id="{1D818107-9134-46BD-9DDE-B4D95D7A34EA}" type="slidenum">
              <a:rPr lang="zh-CN" altLang="en-US" smtClean="0"/>
              <a:t>8</a:t>
            </a:fld>
            <a:endParaRPr lang="zh-CN" altLang="en-US"/>
          </a:p>
        </p:txBody>
      </p:sp>
    </p:spTree>
    <p:extLst>
      <p:ext uri="{BB962C8B-B14F-4D97-AF65-F5344CB8AC3E}">
        <p14:creationId xmlns:p14="http://schemas.microsoft.com/office/powerpoint/2010/main" val="309979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869695-9A50-4FA1-9BB0-F09C12163109}" type="slidenum">
              <a:rPr lang="zh-CN" altLang="en-US" smtClean="0"/>
              <a:t>29</a:t>
            </a:fld>
            <a:endParaRPr lang="zh-CN" altLang="en-US"/>
          </a:p>
        </p:txBody>
      </p:sp>
    </p:spTree>
    <p:extLst>
      <p:ext uri="{BB962C8B-B14F-4D97-AF65-F5344CB8AC3E}">
        <p14:creationId xmlns:p14="http://schemas.microsoft.com/office/powerpoint/2010/main" val="43427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B7B1759-A470-4FD5-A39E-28F32EB2C110}" type="datetimeFigureOut">
              <a:rPr lang="zh-CN" altLang="en-US" smtClean="0"/>
              <a:t>2021/7/9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99D9BD-B581-48BB-B678-899D2752A550}" type="slidenum">
              <a:rPr lang="zh-CN" altLang="en-US" smtClean="0"/>
              <a:t>‹#›</a:t>
            </a:fld>
            <a:endParaRPr lang="zh-CN" altLang="en-US"/>
          </a:p>
        </p:txBody>
      </p:sp>
    </p:spTree>
    <p:extLst>
      <p:ext uri="{BB962C8B-B14F-4D97-AF65-F5344CB8AC3E}">
        <p14:creationId xmlns:p14="http://schemas.microsoft.com/office/powerpoint/2010/main" val="347529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B7B1759-A470-4FD5-A39E-28F32EB2C110}" type="datetimeFigureOut">
              <a:rPr lang="zh-CN" altLang="en-US" smtClean="0"/>
              <a:t>2021/7/9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99D9BD-B581-48BB-B678-899D2752A550}" type="slidenum">
              <a:rPr lang="zh-CN" altLang="en-US" smtClean="0"/>
              <a:t>‹#›</a:t>
            </a:fld>
            <a:endParaRPr lang="zh-CN" altLang="en-US"/>
          </a:p>
        </p:txBody>
      </p:sp>
    </p:spTree>
    <p:extLst>
      <p:ext uri="{BB962C8B-B14F-4D97-AF65-F5344CB8AC3E}">
        <p14:creationId xmlns:p14="http://schemas.microsoft.com/office/powerpoint/2010/main" val="159133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B7B1759-A470-4FD5-A39E-28F32EB2C110}" type="datetimeFigureOut">
              <a:rPr lang="zh-CN" altLang="en-US" smtClean="0"/>
              <a:t>2021/7/9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99D9BD-B581-48BB-B678-899D2752A550}" type="slidenum">
              <a:rPr lang="zh-CN" altLang="en-US" smtClean="0"/>
              <a:t>‹#›</a:t>
            </a:fld>
            <a:endParaRPr lang="zh-CN" altLang="en-US"/>
          </a:p>
        </p:txBody>
      </p:sp>
    </p:spTree>
    <p:extLst>
      <p:ext uri="{BB962C8B-B14F-4D97-AF65-F5344CB8AC3E}">
        <p14:creationId xmlns:p14="http://schemas.microsoft.com/office/powerpoint/2010/main" val="154382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B7B1759-A470-4FD5-A39E-28F32EB2C110}" type="datetimeFigureOut">
              <a:rPr lang="zh-CN" altLang="en-US" smtClean="0"/>
              <a:t>2021/7/9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99D9BD-B581-48BB-B678-899D2752A550}" type="slidenum">
              <a:rPr lang="zh-CN" altLang="en-US" smtClean="0"/>
              <a:t>‹#›</a:t>
            </a:fld>
            <a:endParaRPr lang="zh-CN" altLang="en-US"/>
          </a:p>
        </p:txBody>
      </p:sp>
    </p:spTree>
    <p:extLst>
      <p:ext uri="{BB962C8B-B14F-4D97-AF65-F5344CB8AC3E}">
        <p14:creationId xmlns:p14="http://schemas.microsoft.com/office/powerpoint/2010/main" val="153354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B7B1759-A470-4FD5-A39E-28F32EB2C110}" type="datetimeFigureOut">
              <a:rPr lang="zh-CN" altLang="en-US" smtClean="0"/>
              <a:t>2021/7/9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99D9BD-B581-48BB-B678-899D2752A550}" type="slidenum">
              <a:rPr lang="zh-CN" altLang="en-US" smtClean="0"/>
              <a:t>‹#›</a:t>
            </a:fld>
            <a:endParaRPr lang="zh-CN" altLang="en-US"/>
          </a:p>
        </p:txBody>
      </p:sp>
    </p:spTree>
    <p:extLst>
      <p:ext uri="{BB962C8B-B14F-4D97-AF65-F5344CB8AC3E}">
        <p14:creationId xmlns:p14="http://schemas.microsoft.com/office/powerpoint/2010/main" val="179171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B7B1759-A470-4FD5-A39E-28F32EB2C110}" type="datetimeFigureOut">
              <a:rPr lang="zh-CN" altLang="en-US" smtClean="0"/>
              <a:t>2021/7/9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299D9BD-B581-48BB-B678-899D2752A550}" type="slidenum">
              <a:rPr lang="zh-CN" altLang="en-US" smtClean="0"/>
              <a:t>‹#›</a:t>
            </a:fld>
            <a:endParaRPr lang="zh-CN" altLang="en-US"/>
          </a:p>
        </p:txBody>
      </p:sp>
    </p:spTree>
    <p:extLst>
      <p:ext uri="{BB962C8B-B14F-4D97-AF65-F5344CB8AC3E}">
        <p14:creationId xmlns:p14="http://schemas.microsoft.com/office/powerpoint/2010/main" val="168456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B7B1759-A470-4FD5-A39E-28F32EB2C110}" type="datetimeFigureOut">
              <a:rPr lang="zh-CN" altLang="en-US" smtClean="0"/>
              <a:t>2021/7/9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299D9BD-B581-48BB-B678-899D2752A550}" type="slidenum">
              <a:rPr lang="zh-CN" altLang="en-US" smtClean="0"/>
              <a:t>‹#›</a:t>
            </a:fld>
            <a:endParaRPr lang="zh-CN" altLang="en-US"/>
          </a:p>
        </p:txBody>
      </p:sp>
    </p:spTree>
    <p:extLst>
      <p:ext uri="{BB962C8B-B14F-4D97-AF65-F5344CB8AC3E}">
        <p14:creationId xmlns:p14="http://schemas.microsoft.com/office/powerpoint/2010/main" val="302760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B7B1759-A470-4FD5-A39E-28F32EB2C110}" type="datetimeFigureOut">
              <a:rPr lang="zh-CN" altLang="en-US" smtClean="0"/>
              <a:t>2021/7/9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299D9BD-B581-48BB-B678-899D2752A550}" type="slidenum">
              <a:rPr lang="zh-CN" altLang="en-US" smtClean="0"/>
              <a:t>‹#›</a:t>
            </a:fld>
            <a:endParaRPr lang="zh-CN" altLang="en-US"/>
          </a:p>
        </p:txBody>
      </p:sp>
    </p:spTree>
    <p:extLst>
      <p:ext uri="{BB962C8B-B14F-4D97-AF65-F5344CB8AC3E}">
        <p14:creationId xmlns:p14="http://schemas.microsoft.com/office/powerpoint/2010/main" val="347319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B1759-A470-4FD5-A39E-28F32EB2C110}" type="datetimeFigureOut">
              <a:rPr lang="zh-CN" altLang="en-US" smtClean="0"/>
              <a:t>2021/7/9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299D9BD-B581-48BB-B678-899D2752A550}" type="slidenum">
              <a:rPr lang="zh-CN" altLang="en-US" smtClean="0"/>
              <a:t>‹#›</a:t>
            </a:fld>
            <a:endParaRPr lang="zh-CN" altLang="en-US"/>
          </a:p>
        </p:txBody>
      </p:sp>
    </p:spTree>
    <p:extLst>
      <p:ext uri="{BB962C8B-B14F-4D97-AF65-F5344CB8AC3E}">
        <p14:creationId xmlns:p14="http://schemas.microsoft.com/office/powerpoint/2010/main" val="135458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B7B1759-A470-4FD5-A39E-28F32EB2C110}" type="datetimeFigureOut">
              <a:rPr lang="zh-CN" altLang="en-US" smtClean="0"/>
              <a:t>2021/7/9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299D9BD-B581-48BB-B678-899D2752A550}" type="slidenum">
              <a:rPr lang="zh-CN" altLang="en-US" smtClean="0"/>
              <a:t>‹#›</a:t>
            </a:fld>
            <a:endParaRPr lang="zh-CN" altLang="en-US"/>
          </a:p>
        </p:txBody>
      </p:sp>
    </p:spTree>
    <p:extLst>
      <p:ext uri="{BB962C8B-B14F-4D97-AF65-F5344CB8AC3E}">
        <p14:creationId xmlns:p14="http://schemas.microsoft.com/office/powerpoint/2010/main" val="36923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B7B1759-A470-4FD5-A39E-28F32EB2C110}" type="datetimeFigureOut">
              <a:rPr lang="zh-CN" altLang="en-US" smtClean="0"/>
              <a:t>2021/7/9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299D9BD-B581-48BB-B678-899D2752A550}" type="slidenum">
              <a:rPr lang="zh-CN" altLang="en-US" smtClean="0"/>
              <a:t>‹#›</a:t>
            </a:fld>
            <a:endParaRPr lang="zh-CN" altLang="en-US"/>
          </a:p>
        </p:txBody>
      </p:sp>
    </p:spTree>
    <p:extLst>
      <p:ext uri="{BB962C8B-B14F-4D97-AF65-F5344CB8AC3E}">
        <p14:creationId xmlns:p14="http://schemas.microsoft.com/office/powerpoint/2010/main" val="220351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B1759-A470-4FD5-A39E-28F32EB2C110}" type="datetimeFigureOut">
              <a:rPr lang="zh-CN" altLang="en-US" smtClean="0"/>
              <a:t>2021/7/9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9D9BD-B581-48BB-B678-899D2752A550}" type="slidenum">
              <a:rPr lang="zh-CN" altLang="en-US" smtClean="0"/>
              <a:t>‹#›</a:t>
            </a:fld>
            <a:endParaRPr lang="zh-CN" altLang="en-US"/>
          </a:p>
        </p:txBody>
      </p:sp>
    </p:spTree>
    <p:extLst>
      <p:ext uri="{BB962C8B-B14F-4D97-AF65-F5344CB8AC3E}">
        <p14:creationId xmlns:p14="http://schemas.microsoft.com/office/powerpoint/2010/main" val="2820981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3.png"/><Relationship Id="rId2" Type="http://schemas.openxmlformats.org/officeDocument/2006/relationships/image" Target="../media/image43.tmp"/><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4.tmp"/></Relationships>
</file>

<file path=ppt/slides/_rels/slide11.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120.png"/><Relationship Id="rId4" Type="http://schemas.openxmlformats.org/officeDocument/2006/relationships/image" Target="../media/image46.tmp"/></Relationships>
</file>

<file path=ppt/slides/_rels/slide12.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3.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160.png"/></Relationships>
</file>

<file path=ppt/slides/_rels/slide14.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128.png"/><Relationship Id="rId1" Type="http://schemas.openxmlformats.org/officeDocument/2006/relationships/slideLayout" Target="../slideLayouts/slideLayout2.xml"/><Relationship Id="rId4" Type="http://schemas.openxmlformats.org/officeDocument/2006/relationships/image" Target="../media/image48.tmp"/></Relationships>
</file>

<file path=ppt/slides/_rels/slide15.xml.rels><?xml version="1.0" encoding="UTF-8" standalone="yes"?>
<Relationships xmlns="http://schemas.openxmlformats.org/package/2006/relationships"><Relationship Id="rId3" Type="http://schemas.openxmlformats.org/officeDocument/2006/relationships/image" Target="../media/image1111.png"/><Relationship Id="rId2" Type="http://schemas.openxmlformats.org/officeDocument/2006/relationships/image" Target="../media/image49.tmp"/><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50.tmp"/></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tmp"/><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13" Type="http://schemas.openxmlformats.org/officeDocument/2006/relationships/image" Target="../media/image122.png"/><Relationship Id="rId18" Type="http://schemas.openxmlformats.org/officeDocument/2006/relationships/image" Target="../media/image59.png"/><Relationship Id="rId3" Type="http://schemas.openxmlformats.org/officeDocument/2006/relationships/image" Target="../media/image52.tmp"/><Relationship Id="rId7" Type="http://schemas.openxmlformats.org/officeDocument/2006/relationships/image" Target="../media/image54.tmp"/><Relationship Id="rId12" Type="http://schemas.openxmlformats.org/officeDocument/2006/relationships/image" Target="../media/image121.png"/><Relationship Id="rId17" Type="http://schemas.openxmlformats.org/officeDocument/2006/relationships/image" Target="../media/image1290.png"/><Relationship Id="rId2" Type="http://schemas.openxmlformats.org/officeDocument/2006/relationships/image" Target="../media/image902.png"/><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00.png"/><Relationship Id="rId5" Type="http://schemas.openxmlformats.org/officeDocument/2006/relationships/image" Target="../media/image48.png"/><Relationship Id="rId15" Type="http://schemas.openxmlformats.org/officeDocument/2006/relationships/image" Target="../media/image1240.png"/><Relationship Id="rId10" Type="http://schemas.openxmlformats.org/officeDocument/2006/relationships/image" Target="../media/image1190.png"/><Relationship Id="rId4" Type="http://schemas.openxmlformats.org/officeDocument/2006/relationships/image" Target="../media/image53.tmp"/><Relationship Id="rId9" Type="http://schemas.openxmlformats.org/officeDocument/2006/relationships/image" Target="../media/image1180.png"/><Relationship Id="rId14" Type="http://schemas.openxmlformats.org/officeDocument/2006/relationships/image" Target="../media/image123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7.tmp"/><Relationship Id="rId7"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60.tmp"/><Relationship Id="rId5" Type="http://schemas.openxmlformats.org/officeDocument/2006/relationships/image" Target="../media/image59.tmp"/><Relationship Id="rId10" Type="http://schemas.openxmlformats.org/officeDocument/2006/relationships/image" Target="../media/image65.png"/><Relationship Id="rId4" Type="http://schemas.openxmlformats.org/officeDocument/2006/relationships/image" Target="../media/image58.tmp"/><Relationship Id="rId9" Type="http://schemas.openxmlformats.org/officeDocument/2006/relationships/image" Target="../media/image470.png"/></Relationships>
</file>

<file path=ppt/slides/_rels/slide2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2.tmp"/><Relationship Id="rId7" Type="http://schemas.openxmlformats.org/officeDocument/2006/relationships/image" Target="../media/image71.png"/><Relationship Id="rId2" Type="http://schemas.openxmlformats.org/officeDocument/2006/relationships/image" Target="../media/image61.tmp"/><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1.png"/><Relationship Id="rId1" Type="http://schemas.openxmlformats.org/officeDocument/2006/relationships/slideLayout" Target="../slideLayouts/slideLayout2.xml"/><Relationship Id="rId4" Type="http://schemas.openxmlformats.org/officeDocument/2006/relationships/image" Target="../media/image63.tmp"/></Relationships>
</file>

<file path=ppt/slides/_rels/slide23.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image" Target="../media/image64.tmp"/><Relationship Id="rId1" Type="http://schemas.openxmlformats.org/officeDocument/2006/relationships/slideLayout" Target="../slideLayouts/slideLayout2.xml"/><Relationship Id="rId5" Type="http://schemas.openxmlformats.org/officeDocument/2006/relationships/image" Target="../media/image552.png"/><Relationship Id="rId4" Type="http://schemas.openxmlformats.org/officeDocument/2006/relationships/image" Target="../media/image541.png"/></Relationships>
</file>

<file path=ppt/slides/_rels/slide24.xml.rels><?xml version="1.0" encoding="UTF-8" standalone="yes"?>
<Relationships xmlns="http://schemas.openxmlformats.org/package/2006/relationships"><Relationship Id="rId2" Type="http://schemas.openxmlformats.org/officeDocument/2006/relationships/image" Target="../media/image66.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image" Target="../media/image67.tmp"/><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82.png"/><Relationship Id="rId5" Type="http://schemas.openxmlformats.org/officeDocument/2006/relationships/image" Target="../media/image169.png"/><Relationship Id="rId10" Type="http://schemas.openxmlformats.org/officeDocument/2006/relationships/image" Target="../media/image174.png"/><Relationship Id="rId4" Type="http://schemas.openxmlformats.org/officeDocument/2006/relationships/image" Target="../media/image168.png"/><Relationship Id="rId9" Type="http://schemas.openxmlformats.org/officeDocument/2006/relationships/image" Target="../media/image173.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77.tmp"/></Relationships>
</file>

<file path=ppt/slides/_rels/slide28.xml.rels><?xml version="1.0" encoding="UTF-8" standalone="yes"?>
<Relationships xmlns="http://schemas.openxmlformats.org/package/2006/relationships"><Relationship Id="rId8" Type="http://schemas.openxmlformats.org/officeDocument/2006/relationships/image" Target="../media/image600.png"/><Relationship Id="rId3" Type="http://schemas.openxmlformats.org/officeDocument/2006/relationships/image" Target="../media/image79.tmp"/><Relationship Id="rId7" Type="http://schemas.openxmlformats.org/officeDocument/2006/relationships/image" Target="../media/image590.png"/><Relationship Id="rId2" Type="http://schemas.openxmlformats.org/officeDocument/2006/relationships/image" Target="../media/image78.tmp"/><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570.png"/><Relationship Id="rId10"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3.png"/></Relationships>
</file>

<file path=ppt/slides/_rels/slide29.xml.rels><?xml version="1.0" encoding="UTF-8" standalone="yes"?>
<Relationships xmlns="http://schemas.openxmlformats.org/package/2006/relationships"><Relationship Id="rId13" Type="http://schemas.openxmlformats.org/officeDocument/2006/relationships/image" Target="../media/image66.png"/><Relationship Id="rId3" Type="http://schemas.openxmlformats.org/officeDocument/2006/relationships/image" Target="../media/image64.png"/><Relationship Id="rId12" Type="http://schemas.openxmlformats.org/officeDocument/2006/relationships/image" Target="../media/image80.tmp"/><Relationship Id="rId2" Type="http://schemas.openxmlformats.org/officeDocument/2006/relationships/notesSlide" Target="../notesSlides/notesSlide4.xml"/><Relationship Id="rId1" Type="http://schemas.openxmlformats.org/officeDocument/2006/relationships/slideLayout" Target="../slideLayouts/slideLayout2.xml"/><Relationship Id="rId11" Type="http://schemas.openxmlformats.org/officeDocument/2006/relationships/image" Target="../media/image580.png"/><Relationship Id="rId10" Type="http://schemas.openxmlformats.org/officeDocument/2006/relationships/image" Target="../media/image551.png"/><Relationship Id="rId1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660.png"/><Relationship Id="rId3" Type="http://schemas.openxmlformats.org/officeDocument/2006/relationships/image" Target="../media/image442.png"/><Relationship Id="rId7" Type="http://schemas.openxmlformats.org/officeDocument/2006/relationships/image" Target="../media/image89.png"/><Relationship Id="rId2" Type="http://schemas.openxmlformats.org/officeDocument/2006/relationships/image" Target="../media/image422.png"/><Relationship Id="rId1" Type="http://schemas.openxmlformats.org/officeDocument/2006/relationships/slideLayout" Target="../slideLayouts/slideLayout2.xml"/><Relationship Id="rId6" Type="http://schemas.openxmlformats.org/officeDocument/2006/relationships/image" Target="../media/image86.tmp"/><Relationship Id="rId11" Type="http://schemas.openxmlformats.org/officeDocument/2006/relationships/image" Target="../media/image690.png"/><Relationship Id="rId5" Type="http://schemas.openxmlformats.org/officeDocument/2006/relationships/image" Target="../media/image85.png"/><Relationship Id="rId10" Type="http://schemas.openxmlformats.org/officeDocument/2006/relationships/image" Target="../media/image680.png"/><Relationship Id="rId4" Type="http://schemas.openxmlformats.org/officeDocument/2006/relationships/image" Target="../media/image81.png"/><Relationship Id="rId9" Type="http://schemas.openxmlformats.org/officeDocument/2006/relationships/image" Target="../media/image671.png"/></Relationships>
</file>

<file path=ppt/slides/_rels/slide31.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image" Target="../media/image91.tmp"/><Relationship Id="rId7" Type="http://schemas.openxmlformats.org/officeDocument/2006/relationships/image" Target="../media/image730.png"/><Relationship Id="rId2" Type="http://schemas.openxmlformats.org/officeDocument/2006/relationships/image" Target="../media/image90.tmp"/><Relationship Id="rId1" Type="http://schemas.openxmlformats.org/officeDocument/2006/relationships/slideLayout" Target="../slideLayouts/slideLayout2.xml"/><Relationship Id="rId4" Type="http://schemas.openxmlformats.org/officeDocument/2006/relationships/image" Target="../media/image550.png"/><Relationship Id="rId9" Type="http://schemas.openxmlformats.org/officeDocument/2006/relationships/image" Target="../media/image92.png"/></Relationships>
</file>

<file path=ppt/slides/_rels/slide32.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s>
</file>

<file path=ppt/slides/_rels/slide3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107.tmp"/><Relationship Id="rId7" Type="http://schemas.openxmlformats.org/officeDocument/2006/relationships/image" Target="../media/image610.png"/><Relationship Id="rId2" Type="http://schemas.openxmlformats.org/officeDocument/2006/relationships/image" Target="../media/image210.png"/><Relationship Id="rId1" Type="http://schemas.openxmlformats.org/officeDocument/2006/relationships/slideLayout" Target="../slideLayouts/slideLayout1.xml"/><Relationship Id="rId6" Type="http://schemas.openxmlformats.org/officeDocument/2006/relationships/image" Target="../media/image510.png"/><Relationship Id="rId5" Type="http://schemas.openxmlformats.org/officeDocument/2006/relationships/image" Target="../media/image411.png"/><Relationship Id="rId4" Type="http://schemas.openxmlformats.org/officeDocument/2006/relationships/image" Target="../media/image108.tmp"/></Relationships>
</file>

<file path=ppt/slides/_rels/slide3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9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60.png"/><Relationship Id="rId2" Type="http://schemas.openxmlformats.org/officeDocument/2006/relationships/image" Target="../media/image10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211.png"/><Relationship Id="rId7" Type="http://schemas.openxmlformats.org/officeDocument/2006/relationships/image" Target="../media/image250.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40.png"/><Relationship Id="rId11" Type="http://schemas.openxmlformats.org/officeDocument/2006/relationships/image" Target="../media/image290.png"/><Relationship Id="rId5" Type="http://schemas.openxmlformats.org/officeDocument/2006/relationships/image" Target="../media/image230.png"/><Relationship Id="rId10" Type="http://schemas.openxmlformats.org/officeDocument/2006/relationships/image" Target="../media/image280.png"/><Relationship Id="rId4" Type="http://schemas.openxmlformats.org/officeDocument/2006/relationships/image" Target="../media/image220.png"/><Relationship Id="rId9" Type="http://schemas.openxmlformats.org/officeDocument/2006/relationships/image" Target="../media/image270.png"/></Relationships>
</file>

<file path=ppt/slides/_rels/slide41.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32.png"/><Relationship Id="rId7" Type="http://schemas.openxmlformats.org/officeDocument/2006/relationships/image" Target="../media/image175.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931.png"/><Relationship Id="rId11" Type="http://schemas.openxmlformats.org/officeDocument/2006/relationships/image" Target="../media/image312.png"/><Relationship Id="rId5" Type="http://schemas.openxmlformats.org/officeDocument/2006/relationships/image" Target="../media/image151.png"/><Relationship Id="rId10" Type="http://schemas.openxmlformats.org/officeDocument/2006/relationships/image" Target="../media/image301.png"/><Relationship Id="rId4" Type="http://schemas.openxmlformats.org/officeDocument/2006/relationships/image" Target="../media/image142.png"/><Relationship Id="rId9" Type="http://schemas.openxmlformats.org/officeDocument/2006/relationships/image" Target="../media/image190.png"/></Relationships>
</file>

<file path=ppt/slides/_rels/slide42.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130.png"/><Relationship Id="rId7" Type="http://schemas.openxmlformats.org/officeDocument/2006/relationships/image" Target="../media/image1700.png"/><Relationship Id="rId2" Type="http://schemas.openxmlformats.org/officeDocument/2006/relationships/image" Target="../media/image1201.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400.png"/><Relationship Id="rId9" Type="http://schemas.openxmlformats.org/officeDocument/2006/relationships/image" Target="../media/image941.png"/></Relationships>
</file>

<file path=ppt/slides/_rels/slide4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1.tmp"/><Relationship Id="rId1" Type="http://schemas.openxmlformats.org/officeDocument/2006/relationships/slideLayout" Target="../slideLayouts/slideLayout2.xml"/><Relationship Id="rId5" Type="http://schemas.openxmlformats.org/officeDocument/2006/relationships/image" Target="../media/image612.png"/><Relationship Id="rId4" Type="http://schemas.openxmlformats.org/officeDocument/2006/relationships/image" Target="../media/image320.png"/></Relationships>
</file>

<file path=ppt/slides/_rels/slide44.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111.png"/><Relationship Id="rId7" Type="http://schemas.openxmlformats.org/officeDocument/2006/relationships/image" Target="../media/image340.png"/><Relationship Id="rId2" Type="http://schemas.openxmlformats.org/officeDocument/2006/relationships/image" Target="../media/image112.tmp"/><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113.tmp"/><Relationship Id="rId10" Type="http://schemas.openxmlformats.org/officeDocument/2006/relationships/image" Target="../media/image114.png"/><Relationship Id="rId4" Type="http://schemas.openxmlformats.org/officeDocument/2006/relationships/image" Target="../media/image300.png"/><Relationship Id="rId9" Type="http://schemas.openxmlformats.org/officeDocument/2006/relationships/image" Target="../media/image350.png"/></Relationships>
</file>

<file path=ppt/slides/_rels/slide45.xml.rels><?xml version="1.0" encoding="UTF-8" standalone="yes"?>
<Relationships xmlns="http://schemas.openxmlformats.org/package/2006/relationships"><Relationship Id="rId8" Type="http://schemas.openxmlformats.org/officeDocument/2006/relationships/image" Target="../media/image441.png"/><Relationship Id="rId3" Type="http://schemas.openxmlformats.org/officeDocument/2006/relationships/image" Target="../media/image390.png"/><Relationship Id="rId7" Type="http://schemas.openxmlformats.org/officeDocument/2006/relationships/image" Target="../media/image431.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421.png"/><Relationship Id="rId11" Type="http://schemas.openxmlformats.org/officeDocument/2006/relationships/image" Target="../media/image471.png"/><Relationship Id="rId5" Type="http://schemas.openxmlformats.org/officeDocument/2006/relationships/image" Target="../media/image412.png"/><Relationship Id="rId10" Type="http://schemas.openxmlformats.org/officeDocument/2006/relationships/image" Target="../media/image462.png"/><Relationship Id="rId4" Type="http://schemas.openxmlformats.org/officeDocument/2006/relationships/image" Target="../media/image114.tmp"/><Relationship Id="rId9" Type="http://schemas.openxmlformats.org/officeDocument/2006/relationships/image" Target="../media/image451.png"/></Relationships>
</file>

<file path=ppt/slides/_rels/slide46.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115.tmp"/><Relationship Id="rId7" Type="http://schemas.openxmlformats.org/officeDocument/2006/relationships/image" Target="../media/image440.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420.png"/><Relationship Id="rId4" Type="http://schemas.openxmlformats.org/officeDocument/2006/relationships/image" Target="../media/image410.png"/></Relationships>
</file>

<file path=ppt/slides/_rels/slide47.xml.rels><?xml version="1.0" encoding="UTF-8" standalone="yes"?>
<Relationships xmlns="http://schemas.openxmlformats.org/package/2006/relationships"><Relationship Id="rId3" Type="http://schemas.openxmlformats.org/officeDocument/2006/relationships/image" Target="../media/image116.tmp"/><Relationship Id="rId7" Type="http://schemas.openxmlformats.org/officeDocument/2006/relationships/image" Target="../media/image540.pn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52.png"/><Relationship Id="rId4" Type="http://schemas.openxmlformats.org/officeDocument/2006/relationships/image" Target="../media/image480.png"/></Relationships>
</file>

<file path=ppt/slides/_rels/slide48.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image" Target="../media/image129.png"/><Relationship Id="rId1" Type="http://schemas.openxmlformats.org/officeDocument/2006/relationships/slideLayout" Target="../slideLayouts/slideLayout2.xml"/><Relationship Id="rId4" Type="http://schemas.openxmlformats.org/officeDocument/2006/relationships/image" Target="../media/image117.tmp"/></Relationships>
</file>

<file path=ppt/slides/_rels/slide49.xml.rels><?xml version="1.0" encoding="UTF-8" standalone="yes"?>
<Relationships xmlns="http://schemas.openxmlformats.org/package/2006/relationships"><Relationship Id="rId3" Type="http://schemas.openxmlformats.org/officeDocument/2006/relationships/image" Target="../media/image118.tmp"/><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119.tmp"/><Relationship Id="rId4" Type="http://schemas.openxmlformats.org/officeDocument/2006/relationships/image" Target="../media/image601.pn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0.png"/></Relationships>
</file>

<file path=ppt/slides/_rels/slide50.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36.png"/><Relationship Id="rId7" Type="http://schemas.openxmlformats.org/officeDocument/2006/relationships/image" Target="../media/image670.png"/><Relationship Id="rId2" Type="http://schemas.openxmlformats.org/officeDocument/2006/relationships/image" Target="../media/image114.tmp"/><Relationship Id="rId1" Type="http://schemas.openxmlformats.org/officeDocument/2006/relationships/slideLayout" Target="../slideLayouts/slideLayout2.xml"/><Relationship Id="rId6" Type="http://schemas.openxmlformats.org/officeDocument/2006/relationships/image" Target="../media/image661.png"/><Relationship Id="rId5" Type="http://schemas.openxmlformats.org/officeDocument/2006/relationships/image" Target="../media/image650.png"/><Relationship Id="rId4" Type="http://schemas.openxmlformats.org/officeDocument/2006/relationships/image" Target="../media/image640.png"/></Relationships>
</file>

<file path=ppt/slides/_rels/slide5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6.tmp"/><Relationship Id="rId7" Type="http://schemas.openxmlformats.org/officeDocument/2006/relationships/image" Target="../media/image611.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790.png"/><Relationship Id="rId5" Type="http://schemas.openxmlformats.org/officeDocument/2006/relationships/image" Target="../media/image780.png"/><Relationship Id="rId10" Type="http://schemas.openxmlformats.org/officeDocument/2006/relationships/image" Target="../media/image691.png"/><Relationship Id="rId4" Type="http://schemas.openxmlformats.org/officeDocument/2006/relationships/image" Target="../media/image139.png"/><Relationship Id="rId9" Type="http://schemas.openxmlformats.org/officeDocument/2006/relationships/image" Target="../media/image811.png"/></Relationships>
</file>

<file path=ppt/slides/_rels/slide5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28.tmp"/><Relationship Id="rId7" Type="http://schemas.openxmlformats.org/officeDocument/2006/relationships/image" Target="../media/image890.png"/><Relationship Id="rId2" Type="http://schemas.openxmlformats.org/officeDocument/2006/relationships/image" Target="../media/image127.tmp"/><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30.tmp"/><Relationship Id="rId4" Type="http://schemas.openxmlformats.org/officeDocument/2006/relationships/image" Target="../media/image129.tmp"/></Relationships>
</file>

<file path=ppt/slides/_rels/slide53.xml.rels><?xml version="1.0" encoding="UTF-8" standalone="yes"?>
<Relationships xmlns="http://schemas.openxmlformats.org/package/2006/relationships"><Relationship Id="rId8" Type="http://schemas.openxmlformats.org/officeDocument/2006/relationships/image" Target="../media/image760.png"/><Relationship Id="rId3" Type="http://schemas.openxmlformats.org/officeDocument/2006/relationships/image" Target="../media/image711.png"/><Relationship Id="rId7" Type="http://schemas.openxmlformats.org/officeDocument/2006/relationships/image" Target="../media/image750.png"/><Relationship Id="rId2" Type="http://schemas.openxmlformats.org/officeDocument/2006/relationships/image" Target="../media/image131.tmp"/><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7300.png"/><Relationship Id="rId4" Type="http://schemas.openxmlformats.org/officeDocument/2006/relationships/image" Target="../media/image920.png"/><Relationship Id="rId9" Type="http://schemas.openxmlformats.org/officeDocument/2006/relationships/image" Target="../media/image146.png"/></Relationships>
</file>

<file path=ppt/slides/_rels/slide54.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810.png"/><Relationship Id="rId2" Type="http://schemas.openxmlformats.org/officeDocument/2006/relationships/image" Target="../media/image132.tmp"/><Relationship Id="rId1" Type="http://schemas.openxmlformats.org/officeDocument/2006/relationships/slideLayout" Target="../slideLayouts/slideLayout2.xml"/><Relationship Id="rId6" Type="http://schemas.openxmlformats.org/officeDocument/2006/relationships/image" Target="../media/image800.png"/><Relationship Id="rId5" Type="http://schemas.openxmlformats.org/officeDocument/2006/relationships/image" Target="../media/image801.png"/><Relationship Id="rId4" Type="http://schemas.openxmlformats.org/officeDocument/2006/relationships/image" Target="../media/image940.png"/></Relationships>
</file>

<file path=ppt/slides/_rels/slide55.xml.rels><?xml version="1.0" encoding="UTF-8" standalone="yes"?>
<Relationships xmlns="http://schemas.openxmlformats.org/package/2006/relationships"><Relationship Id="rId8" Type="http://schemas.openxmlformats.org/officeDocument/2006/relationships/image" Target="../media/image135.tmp"/><Relationship Id="rId3" Type="http://schemas.openxmlformats.org/officeDocument/2006/relationships/image" Target="../media/image133.tmp"/><Relationship Id="rId7" Type="http://schemas.openxmlformats.org/officeDocument/2006/relationships/image" Target="../media/image820.png"/><Relationship Id="rId2"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980.png"/><Relationship Id="rId5" Type="http://schemas.openxmlformats.org/officeDocument/2006/relationships/image" Target="../media/image134.png"/><Relationship Id="rId10" Type="http://schemas.openxmlformats.org/officeDocument/2006/relationships/image" Target="../media/image135.png"/><Relationship Id="rId4" Type="http://schemas.openxmlformats.org/officeDocument/2006/relationships/image" Target="../media/image960.png"/><Relationship Id="rId9" Type="http://schemas.openxmlformats.org/officeDocument/2006/relationships/image" Target="../media/image1340.png"/></Relationships>
</file>

<file path=ppt/slides/_rels/slide56.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6.tmp"/><Relationship Id="rId7" Type="http://schemas.openxmlformats.org/officeDocument/2006/relationships/image" Target="../media/image137.tmp"/><Relationship Id="rId12" Type="http://schemas.openxmlformats.org/officeDocument/2006/relationships/image" Target="../media/image140.png"/><Relationship Id="rId2" Type="http://schemas.openxmlformats.org/officeDocument/2006/relationships/image" Target="../media/image154.png"/><Relationship Id="rId1" Type="http://schemas.openxmlformats.org/officeDocument/2006/relationships/slideLayout" Target="../slideLayouts/slideLayout2.xml"/><Relationship Id="rId6" Type="http://schemas.openxmlformats.org/officeDocument/2006/relationships/image" Target="../media/image881.png"/><Relationship Id="rId11" Type="http://schemas.openxmlformats.org/officeDocument/2006/relationships/image" Target="../media/image880.png"/><Relationship Id="rId5" Type="http://schemas.openxmlformats.org/officeDocument/2006/relationships/image" Target="../media/image871.png"/><Relationship Id="rId10" Type="http://schemas.openxmlformats.org/officeDocument/2006/relationships/image" Target="../media/image870.png"/><Relationship Id="rId4" Type="http://schemas.openxmlformats.org/officeDocument/2006/relationships/image" Target="../media/image860.png"/><Relationship Id="rId9" Type="http://schemas.openxmlformats.org/officeDocument/2006/relationships/image" Target="../media/image112.png"/></Relationships>
</file>

<file path=ppt/slides/_rels/slide57.xml.rels><?xml version="1.0" encoding="UTF-8" standalone="yes"?>
<Relationships xmlns="http://schemas.openxmlformats.org/package/2006/relationships"><Relationship Id="rId3" Type="http://schemas.openxmlformats.org/officeDocument/2006/relationships/image" Target="../media/image154.png"/><Relationship Id="rId7" Type="http://schemas.openxmlformats.org/officeDocument/2006/relationships/image" Target="../media/image930.png"/><Relationship Id="rId2" Type="http://schemas.openxmlformats.org/officeDocument/2006/relationships/image" Target="../media/image139.tmp"/><Relationship Id="rId1" Type="http://schemas.openxmlformats.org/officeDocument/2006/relationships/slideLayout" Target="../slideLayouts/slideLayout2.xml"/><Relationship Id="rId6" Type="http://schemas.openxmlformats.org/officeDocument/2006/relationships/image" Target="../media/image1250.png"/><Relationship Id="rId5" Type="http://schemas.openxmlformats.org/officeDocument/2006/relationships/image" Target="../media/image140.tmp"/><Relationship Id="rId4" Type="http://schemas.openxmlformats.org/officeDocument/2006/relationships/image" Target="../media/image1161.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image" Target="../media/image31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25" Type="http://schemas.openxmlformats.org/officeDocument/2006/relationships/image" Target="../media/image31.png"/><Relationship Id="rId33" Type="http://schemas.openxmlformats.org/officeDocument/2006/relationships/image" Target="../media/image39.png"/><Relationship Id="rId2" Type="http://schemas.openxmlformats.org/officeDocument/2006/relationships/notesSlide" Target="../notesSlides/notesSlide3.xml"/><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2.xml"/><Relationship Id="rId24" Type="http://schemas.openxmlformats.org/officeDocument/2006/relationships/image" Target="../media/image30.png"/><Relationship Id="rId32" Type="http://schemas.openxmlformats.org/officeDocument/2006/relationships/image" Target="../media/image38.png"/><Relationship Id="rId5" Type="http://schemas.openxmlformats.org/officeDocument/2006/relationships/image" Target="../media/image11.png"/><Relationship Id="rId23" Type="http://schemas.openxmlformats.org/officeDocument/2006/relationships/image" Target="../media/image29.png"/><Relationship Id="rId28" Type="http://schemas.openxmlformats.org/officeDocument/2006/relationships/image" Target="../media/image34.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9C319F-2799-4325-AAC0-F066E57E2B20}"/>
              </a:ext>
            </a:extLst>
          </p:cNvPr>
          <p:cNvSpPr>
            <a:spLocks noGrp="1"/>
          </p:cNvSpPr>
          <p:nvPr>
            <p:ph type="ctrTitle"/>
          </p:nvPr>
        </p:nvSpPr>
        <p:spPr>
          <a:xfrm>
            <a:off x="668720" y="1354783"/>
            <a:ext cx="7806559" cy="1555039"/>
          </a:xfrm>
        </p:spPr>
        <p:txBody>
          <a:bodyPr>
            <a:normAutofit/>
          </a:bodyPr>
          <a:lstStyle/>
          <a:p>
            <a:r>
              <a:rPr lang="en-US" altLang="zh-CN" sz="4800" b="0" i="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Study of the light pseudoscalar and axial-vector meson spectra</a:t>
            </a:r>
            <a:endParaRPr lang="zh-CN" altLang="en-US" sz="48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5B50FECD-14F9-41CF-8E13-F21D7F0607BE}"/>
              </a:ext>
            </a:extLst>
          </p:cNvPr>
          <p:cNvSpPr/>
          <p:nvPr/>
        </p:nvSpPr>
        <p:spPr>
          <a:xfrm>
            <a:off x="1772149" y="3154680"/>
            <a:ext cx="5599697" cy="870751"/>
          </a:xfrm>
          <a:prstGeom prst="rect">
            <a:avLst/>
          </a:prstGeom>
        </p:spPr>
        <p:txBody>
          <a:bodyPr wrap="square">
            <a:spAutoFit/>
          </a:bodyPr>
          <a:lstStyle/>
          <a:p>
            <a:pPr algn="ctr">
              <a:lnSpc>
                <a:spcPct val="150000"/>
              </a:lnSpc>
            </a:pPr>
            <a:r>
              <a:rPr lang="en-US" altLang="zh-CN" dirty="0">
                <a:latin typeface="Times New Roman" panose="02020603050405020304" pitchFamily="18" charset="0"/>
                <a:ea typeface="楷体" panose="02010609060101010101" pitchFamily="49" charset="-122"/>
                <a:cs typeface="Times New Roman" panose="02020603050405020304" pitchFamily="18" charset="0"/>
              </a:rPr>
              <a:t>Meng-</a:t>
            </a:r>
            <a:r>
              <a:rPr lang="en-US" altLang="zh-CN" dirty="0" err="1">
                <a:latin typeface="Times New Roman" panose="02020603050405020304" pitchFamily="18" charset="0"/>
                <a:ea typeface="楷体" panose="02010609060101010101" pitchFamily="49" charset="-122"/>
                <a:cs typeface="Times New Roman" panose="02020603050405020304" pitchFamily="18" charset="0"/>
              </a:rPr>
              <a:t>chuan</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Du</a:t>
            </a: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杜蒙川</a:t>
            </a:r>
            <a:r>
              <a:rPr lang="en-US" altLang="zh-CN" dirty="0">
                <a:latin typeface="楷体" panose="02010609060101010101" pitchFamily="49" charset="-122"/>
                <a:ea typeface="楷体" panose="02010609060101010101" pitchFamily="49" charset="-122"/>
              </a:rPr>
              <a:t>)</a:t>
            </a:r>
          </a:p>
          <a:p>
            <a:pPr algn="ctr">
              <a:lnSpc>
                <a:spcPct val="150000"/>
              </a:lnSpc>
            </a:pPr>
            <a:r>
              <a:rPr lang="en-US" altLang="zh-CN" dirty="0">
                <a:latin typeface="Times New Roman" panose="02020603050405020304" pitchFamily="18" charset="0"/>
                <a:ea typeface="楷体" panose="02010609060101010101" pitchFamily="49" charset="-122"/>
                <a:cs typeface="Times New Roman" panose="02020603050405020304" pitchFamily="18" charset="0"/>
              </a:rPr>
              <a:t>In collaboration with Prof. </a:t>
            </a:r>
            <a:r>
              <a:rPr lang="en-US" altLang="zh-CN" dirty="0" err="1">
                <a:latin typeface="Times New Roman" panose="02020603050405020304" pitchFamily="18" charset="0"/>
                <a:ea typeface="楷体" panose="02010609060101010101" pitchFamily="49" charset="-122"/>
                <a:cs typeface="Times New Roman" panose="02020603050405020304" pitchFamily="18" charset="0"/>
              </a:rPr>
              <a:t>Qiang</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Zhao </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赵强</a:t>
            </a:r>
            <a:r>
              <a:rPr lang="en-US" altLang="zh-CN" dirty="0">
                <a:latin typeface="楷体" panose="02010609060101010101" pitchFamily="49" charset="-122"/>
                <a:ea typeface="楷体" panose="02010609060101010101" pitchFamily="49" charset="-122"/>
              </a:rPr>
              <a:t>)</a:t>
            </a:r>
          </a:p>
        </p:txBody>
      </p:sp>
      <p:pic>
        <p:nvPicPr>
          <p:cNvPr id="4" name="图片 3">
            <a:extLst>
              <a:ext uri="{FF2B5EF4-FFF2-40B4-BE49-F238E27FC236}">
                <a16:creationId xmlns:a16="http://schemas.microsoft.com/office/drawing/2014/main" id="{205F523B-F930-42D1-B37B-7475E71EE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9048" y="4137804"/>
            <a:ext cx="1385900" cy="1385900"/>
          </a:xfrm>
          <a:prstGeom prst="rect">
            <a:avLst/>
          </a:prstGeom>
        </p:spPr>
      </p:pic>
      <p:sp>
        <p:nvSpPr>
          <p:cNvPr id="5" name="矩形 4">
            <a:extLst>
              <a:ext uri="{FF2B5EF4-FFF2-40B4-BE49-F238E27FC236}">
                <a16:creationId xmlns:a16="http://schemas.microsoft.com/office/drawing/2014/main" id="{369DD01B-CE67-4487-A498-683880BAA385}"/>
              </a:ext>
            </a:extLst>
          </p:cNvPr>
          <p:cNvSpPr/>
          <p:nvPr/>
        </p:nvSpPr>
        <p:spPr>
          <a:xfrm>
            <a:off x="2981643" y="5900264"/>
            <a:ext cx="3185487" cy="646331"/>
          </a:xfrm>
          <a:prstGeom prst="rect">
            <a:avLst/>
          </a:prstGeom>
        </p:spPr>
        <p:txBody>
          <a:bodyPr wrap="none">
            <a:spAutoFit/>
          </a:bodyPr>
          <a:lstStyle/>
          <a:p>
            <a:pPr algn="ctr"/>
            <a:r>
              <a:rPr lang="zh-CN" altLang="en-US" dirty="0">
                <a:latin typeface="楷体" panose="02010609060101010101" pitchFamily="49" charset="-122"/>
                <a:ea typeface="楷体" panose="02010609060101010101" pitchFamily="49" charset="-122"/>
              </a:rPr>
              <a:t>轻强子谱国际协同研究研讨会</a:t>
            </a:r>
            <a:endParaRPr lang="en-US" altLang="zh-CN" dirty="0">
              <a:latin typeface="楷体" panose="02010609060101010101" pitchFamily="49" charset="-122"/>
              <a:ea typeface="楷体" panose="02010609060101010101" pitchFamily="49" charset="-122"/>
            </a:endParaRPr>
          </a:p>
          <a:p>
            <a:pPr algn="ctr"/>
            <a:r>
              <a:rPr lang="en-US" altLang="zh-CN" dirty="0">
                <a:latin typeface="楷体" panose="02010609060101010101" pitchFamily="49" charset="-122"/>
                <a:ea typeface="楷体" panose="02010609060101010101" pitchFamily="49" charset="-122"/>
              </a:rPr>
              <a:t>2021</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9</a:t>
            </a:r>
            <a:r>
              <a:rPr lang="zh-CN" altLang="en-US" dirty="0">
                <a:latin typeface="楷体" panose="02010609060101010101" pitchFamily="49" charset="-122"/>
                <a:ea typeface="楷体" panose="02010609060101010101" pitchFamily="49" charset="-122"/>
              </a:rPr>
              <a:t>日，高能所</a:t>
            </a:r>
            <a:endParaRPr lang="en-US" altLang="zh-CN"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76810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E9955D6-162E-4147-B426-B3271988586A}"/>
              </a:ext>
            </a:extLst>
          </p:cNvPr>
          <p:cNvSpPr>
            <a:spLocks noGrp="1"/>
          </p:cNvSpPr>
          <p:nvPr>
            <p:ph type="sldNum" sz="quarter" idx="12"/>
          </p:nvPr>
        </p:nvSpPr>
        <p:spPr/>
        <p:txBody>
          <a:bodyPr/>
          <a:lstStyle/>
          <a:p>
            <a:fld id="{70EF8BD8-B3DE-4E24-B474-47D0FF4D57CA}" type="slidenum">
              <a:rPr lang="zh-CN" altLang="en-US" smtClean="0"/>
              <a:t>10</a:t>
            </a:fld>
            <a:endParaRPr lang="zh-CN" altLang="en-US"/>
          </a:p>
        </p:txBody>
      </p:sp>
      <p:pic>
        <p:nvPicPr>
          <p:cNvPr id="6" name="图片 5">
            <a:extLst>
              <a:ext uri="{FF2B5EF4-FFF2-40B4-BE49-F238E27FC236}">
                <a16:creationId xmlns:a16="http://schemas.microsoft.com/office/drawing/2014/main" id="{8BB6DC33-74BF-42AA-94C8-836DEA25A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82" y="1106905"/>
            <a:ext cx="3837174" cy="4315327"/>
          </a:xfrm>
          <a:prstGeom prst="rect">
            <a:avLst/>
          </a:prstGeom>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2322D721-206C-49CA-BF33-6B7AC6F40A04}"/>
                  </a:ext>
                </a:extLst>
              </p:cNvPr>
              <p:cNvSpPr txBox="1"/>
              <p:nvPr/>
            </p:nvSpPr>
            <p:spPr>
              <a:xfrm>
                <a:off x="904152" y="630107"/>
                <a:ext cx="3289683" cy="369332"/>
              </a:xfrm>
              <a:prstGeom prst="rect">
                <a:avLst/>
              </a:prstGeom>
              <a:noFill/>
            </p:spPr>
            <p:txBody>
              <a:bodyPr wrap="none" lIns="0" tIns="0" rIns="0" bIns="0" rtlCol="0">
                <a:spAutoFit/>
              </a:bodyPr>
              <a:lstStyle/>
              <a:p>
                <a:r>
                  <a:rPr lang="en-US" altLang="zh-CN" sz="2400" b="0" dirty="0">
                    <a:latin typeface="Times New Roman" panose="02020603050405020304" pitchFamily="18" charset="0"/>
                    <a:cs typeface="Times New Roman" panose="02020603050405020304" pitchFamily="18" charset="0"/>
                  </a:rPr>
                  <a:t>MARKIII</a:t>
                </a:r>
                <a:r>
                  <a:rPr lang="en-US" altLang="zh-CN" sz="2000" b="0" dirty="0"/>
                  <a:t>  </a:t>
                </a:r>
                <a14:m>
                  <m:oMath xmlns:m="http://schemas.openxmlformats.org/officeDocument/2006/math">
                    <m:r>
                      <a:rPr lang="en-US" altLang="zh-CN" sz="2000" b="0" i="1" smtClean="0">
                        <a:latin typeface="Cambria Math" panose="02040503050406030204" pitchFamily="18" charset="0"/>
                      </a:rPr>
                      <m:t>𝐽</m:t>
                    </m:r>
                    <m:r>
                      <m:rPr>
                        <m:lit/>
                      </m:rP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𝛾</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𝐾</m:t>
                        </m:r>
                      </m:e>
                      <m:sub>
                        <m:r>
                          <a:rPr lang="en-US" altLang="zh-CN" sz="2000" b="0" i="1" smtClean="0">
                            <a:latin typeface="Cambria Math" panose="02040503050406030204" pitchFamily="18" charset="0"/>
                          </a:rPr>
                          <m:t>𝑠</m:t>
                        </m:r>
                      </m:sub>
                      <m:sup>
                        <m:r>
                          <a:rPr lang="en-US" altLang="zh-CN" sz="2000" b="0" i="1" smtClean="0">
                            <a:latin typeface="Cambria Math" panose="02040503050406030204" pitchFamily="18" charset="0"/>
                          </a:rPr>
                          <m:t>0</m:t>
                        </m:r>
                      </m:sup>
                    </m:sSub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𝐾</m:t>
                        </m:r>
                      </m:e>
                      <m:sup>
                        <m:r>
                          <a:rPr lang="en-US" altLang="zh-CN" sz="2000" b="0" i="1" smtClean="0">
                            <a:latin typeface="Cambria Math" panose="02040503050406030204" pitchFamily="18" charset="0"/>
                          </a:rPr>
                          <m:t>±</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𝜋</m:t>
                        </m:r>
                      </m:e>
                      <m:sup>
                        <m:r>
                          <a:rPr lang="en-US" altLang="zh-CN" sz="2000" b="0" i="1" smtClean="0">
                            <a:latin typeface="Cambria Math" panose="02040503050406030204" pitchFamily="18" charset="0"/>
                          </a:rPr>
                          <m:t>∓</m:t>
                        </m:r>
                      </m:sup>
                    </m:sSup>
                  </m:oMath>
                </a14:m>
                <a:r>
                  <a:rPr lang="zh-CN" altLang="en-US" dirty="0">
                    <a:latin typeface="Times New Roman" panose="02020603050405020304" pitchFamily="18" charset="0"/>
                    <a:cs typeface="Times New Roman" panose="02020603050405020304" pitchFamily="18" charset="0"/>
                  </a:rPr>
                  <a:t> </a:t>
                </a:r>
              </a:p>
            </p:txBody>
          </p:sp>
        </mc:Choice>
        <mc:Fallback xmlns="">
          <p:sp>
            <p:nvSpPr>
              <p:cNvPr id="11" name="文本框 10">
                <a:extLst>
                  <a:ext uri="{FF2B5EF4-FFF2-40B4-BE49-F238E27FC236}">
                    <a16:creationId xmlns:a16="http://schemas.microsoft.com/office/drawing/2014/main" id="{2322D721-206C-49CA-BF33-6B7AC6F40A04}"/>
                  </a:ext>
                </a:extLst>
              </p:cNvPr>
              <p:cNvSpPr txBox="1">
                <a:spLocks noRot="1" noChangeAspect="1" noMove="1" noResize="1" noEditPoints="1" noAdjustHandles="1" noChangeArrowheads="1" noChangeShapeType="1" noTextEdit="1"/>
              </p:cNvSpPr>
              <p:nvPr/>
            </p:nvSpPr>
            <p:spPr>
              <a:xfrm>
                <a:off x="904152" y="630107"/>
                <a:ext cx="3289683" cy="369332"/>
              </a:xfrm>
              <a:prstGeom prst="rect">
                <a:avLst/>
              </a:prstGeom>
              <a:blipFill>
                <a:blip r:embed="rId3"/>
                <a:stretch>
                  <a:fillRect l="-5556" t="-24590" b="-49180"/>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D77F4AA5-C431-40CC-911A-D01D74630A2D}"/>
              </a:ext>
            </a:extLst>
          </p:cNvPr>
          <p:cNvSpPr txBox="1"/>
          <p:nvPr/>
        </p:nvSpPr>
        <p:spPr>
          <a:xfrm>
            <a:off x="176050" y="6413699"/>
            <a:ext cx="7900737" cy="307777"/>
          </a:xfrm>
          <a:prstGeom prst="rect">
            <a:avLst/>
          </a:prstGeom>
          <a:noFill/>
        </p:spPr>
        <p:txBody>
          <a:bodyPr wrap="square" rtlCol="0">
            <a:spAutoFit/>
          </a:bodyPr>
          <a:lstStyle/>
          <a:p>
            <a:r>
              <a:rPr lang="fr-FR" altLang="zh-CN" sz="1400" dirty="0">
                <a:solidFill>
                  <a:schemeClr val="accent1">
                    <a:lumMod val="75000"/>
                  </a:schemeClr>
                </a:solidFill>
                <a:latin typeface="Times New Roman" panose="02020603050405020304" pitchFamily="18" charset="0"/>
                <a:cs typeface="Times New Roman" panose="02020603050405020304" pitchFamily="18" charset="0"/>
              </a:rPr>
              <a:t>Z. Bai et al. (MARK-III Collaboration), Phys. Rev. Lett. 65,</a:t>
            </a:r>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2507 (1990).</a:t>
            </a:r>
            <a:endParaRPr lang="zh-CN" altLang="en-US" sz="1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D2060807-2145-4D75-8F98-A4A77A5B2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112" y="489284"/>
            <a:ext cx="3705069" cy="5402001"/>
          </a:xfrm>
          <a:prstGeom prst="rect">
            <a:avLst/>
          </a:prstGeom>
        </p:spPr>
      </p:pic>
      <p:grpSp>
        <p:nvGrpSpPr>
          <p:cNvPr id="20" name="组合 19">
            <a:extLst>
              <a:ext uri="{FF2B5EF4-FFF2-40B4-BE49-F238E27FC236}">
                <a16:creationId xmlns:a16="http://schemas.microsoft.com/office/drawing/2014/main" id="{7CD7FC3A-5D4A-4508-B50D-5205A7D4A2C0}"/>
              </a:ext>
            </a:extLst>
          </p:cNvPr>
          <p:cNvGrpSpPr/>
          <p:nvPr/>
        </p:nvGrpSpPr>
        <p:grpSpPr>
          <a:xfrm>
            <a:off x="5879432" y="2334126"/>
            <a:ext cx="360948" cy="2318085"/>
            <a:chOff x="5879432" y="2334126"/>
            <a:chExt cx="360948" cy="2318085"/>
          </a:xfrm>
        </p:grpSpPr>
        <p:cxnSp>
          <p:nvCxnSpPr>
            <p:cNvPr id="17" name="直接连接符 16">
              <a:extLst>
                <a:ext uri="{FF2B5EF4-FFF2-40B4-BE49-F238E27FC236}">
                  <a16:creationId xmlns:a16="http://schemas.microsoft.com/office/drawing/2014/main" id="{E8FCAE39-5911-4D63-B88C-866BEBACD94F}"/>
                </a:ext>
              </a:extLst>
            </p:cNvPr>
            <p:cNvCxnSpPr/>
            <p:nvPr/>
          </p:nvCxnSpPr>
          <p:spPr>
            <a:xfrm>
              <a:off x="5879432" y="3216442"/>
              <a:ext cx="0" cy="1435769"/>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1DFEFDA-A6D5-4E67-A14E-DC903F5623CE}"/>
                </a:ext>
              </a:extLst>
            </p:cNvPr>
            <p:cNvCxnSpPr>
              <a:cxnSpLocks/>
            </p:cNvCxnSpPr>
            <p:nvPr/>
          </p:nvCxnSpPr>
          <p:spPr>
            <a:xfrm>
              <a:off x="6240380" y="2334126"/>
              <a:ext cx="0" cy="2318085"/>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5D06913-7AD0-45F7-BDEC-1AFC86CD6C0F}"/>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The </a:t>
                </a:r>
                <a14:m>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𝜂</m:t>
                    </m:r>
                    <m:d>
                      <m:dPr>
                        <m:ctrlPr>
                          <a:rPr lang="en-US" altLang="zh-CN" sz="2400" b="0" i="1" smtClean="0">
                            <a:latin typeface="Cambria Math" panose="02040503050406030204" pitchFamily="18" charset="0"/>
                            <a:cs typeface="Times New Roman" panose="02020603050405020304" pitchFamily="18" charset="0"/>
                          </a:rPr>
                        </m:ctrlPr>
                      </m:dPr>
                      <m:e>
                        <m:r>
                          <a:rPr lang="en-US" altLang="zh-CN" sz="2400" b="0" i="1" smtClean="0">
                            <a:latin typeface="Cambria Math" panose="02040503050406030204" pitchFamily="18" charset="0"/>
                            <a:cs typeface="Times New Roman" panose="02020603050405020304" pitchFamily="18" charset="0"/>
                          </a:rPr>
                          <m:t>1405</m:t>
                        </m:r>
                        <m:r>
                          <m:rPr>
                            <m:lit/>
                          </m:rP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1475</m:t>
                        </m:r>
                      </m:e>
                    </m:d>
                  </m:oMath>
                </a14:m>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puzzle</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B5D06913-7AD0-45F7-BDEC-1AFC86CD6C0F}"/>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5"/>
                <a:stretch>
                  <a:fillRect t="-10526"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03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B681ABD-2FD4-47C2-A362-C14D38D7EA33}"/>
              </a:ext>
            </a:extLst>
          </p:cNvPr>
          <p:cNvSpPr>
            <a:spLocks noGrp="1"/>
          </p:cNvSpPr>
          <p:nvPr>
            <p:ph type="sldNum" sz="quarter" idx="12"/>
          </p:nvPr>
        </p:nvSpPr>
        <p:spPr/>
        <p:txBody>
          <a:bodyPr/>
          <a:lstStyle/>
          <a:p>
            <a:fld id="{70EF8BD8-B3DE-4E24-B474-47D0FF4D57CA}" type="slidenum">
              <a:rPr lang="zh-CN" altLang="en-US" smtClean="0"/>
              <a:t>11</a:t>
            </a:fld>
            <a:endParaRPr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2761C20-6CF1-4C2E-88A9-D9EABDFAE27D}"/>
                  </a:ext>
                </a:extLst>
              </p:cNvPr>
              <p:cNvSpPr txBox="1"/>
              <p:nvPr/>
            </p:nvSpPr>
            <p:spPr>
              <a:xfrm>
                <a:off x="425022" y="232413"/>
                <a:ext cx="3831883" cy="430887"/>
              </a:xfrm>
              <a:prstGeom prst="rect">
                <a:avLst/>
              </a:prstGeom>
              <a:noFill/>
            </p:spPr>
            <p:txBody>
              <a:bodyPr wrap="none" lIns="0" tIns="0" rIns="0" bIns="0" rtlCol="0">
                <a:spAutoFit/>
              </a:bodyPr>
              <a:lstStyle/>
              <a:p>
                <a:r>
                  <a:rPr lang="en-US" altLang="zh-CN" sz="2800" dirty="0">
                    <a:latin typeface="Times New Roman" panose="02020603050405020304" pitchFamily="18" charset="0"/>
                    <a:cs typeface="Times New Roman" panose="02020603050405020304" pitchFamily="18" charset="0"/>
                  </a:rPr>
                  <a:t>DM2</a:t>
                </a:r>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rPr>
                      <m:t>𝐽</m:t>
                    </m:r>
                    <m:r>
                      <m:rPr>
                        <m:lit/>
                      </m:rP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𝛾</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𝐾</m:t>
                        </m:r>
                      </m:e>
                      <m:sub>
                        <m:r>
                          <a:rPr lang="en-US" altLang="zh-CN" sz="2000" b="0" i="1" smtClean="0">
                            <a:latin typeface="Cambria Math" panose="02040503050406030204" pitchFamily="18" charset="0"/>
                          </a:rPr>
                          <m:t>𝑠</m:t>
                        </m:r>
                      </m:sub>
                      <m:sup>
                        <m:r>
                          <a:rPr lang="en-US" altLang="zh-CN" sz="2000" b="0" i="1" smtClean="0">
                            <a:latin typeface="Cambria Math" panose="02040503050406030204" pitchFamily="18" charset="0"/>
                          </a:rPr>
                          <m:t>0</m:t>
                        </m:r>
                      </m:sup>
                    </m:sSub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𝐾</m:t>
                        </m:r>
                      </m:e>
                      <m:sup>
                        <m:r>
                          <a:rPr lang="en-US" altLang="zh-CN" sz="2000" b="0" i="1" smtClean="0">
                            <a:latin typeface="Cambria Math" panose="02040503050406030204" pitchFamily="18" charset="0"/>
                          </a:rPr>
                          <m:t>±</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𝜋</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 </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𝐾</m:t>
                        </m:r>
                      </m:e>
                      <m:sup>
                        <m:r>
                          <a:rPr lang="en-US" altLang="zh-CN" sz="2000" b="0" i="1" smtClean="0">
                            <a:latin typeface="Cambria Math" panose="02040503050406030204" pitchFamily="18" charset="0"/>
                          </a:rPr>
                          <m:t>+</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𝐾</m:t>
                        </m:r>
                      </m:e>
                      <m:sup>
                        <m:r>
                          <a:rPr lang="en-US" altLang="zh-CN" sz="2000" b="0" i="1" smtClean="0">
                            <a:latin typeface="Cambria Math" panose="02040503050406030204" pitchFamily="18" charset="0"/>
                          </a:rPr>
                          <m:t>−</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𝜋</m:t>
                        </m:r>
                      </m:e>
                      <m:sup>
                        <m:r>
                          <a:rPr lang="en-US" altLang="zh-CN" sz="2000" b="0" i="1" smtClean="0">
                            <a:latin typeface="Cambria Math" panose="02040503050406030204" pitchFamily="18" charset="0"/>
                          </a:rPr>
                          <m:t>0</m:t>
                        </m:r>
                      </m:sup>
                    </m:sSup>
                  </m:oMath>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02761C20-6CF1-4C2E-88A9-D9EABDFAE27D}"/>
                  </a:ext>
                </a:extLst>
              </p:cNvPr>
              <p:cNvSpPr txBox="1">
                <a:spLocks noRot="1" noChangeAspect="1" noMove="1" noResize="1" noEditPoints="1" noAdjustHandles="1" noChangeArrowheads="1" noChangeShapeType="1" noTextEdit="1"/>
              </p:cNvSpPr>
              <p:nvPr/>
            </p:nvSpPr>
            <p:spPr>
              <a:xfrm>
                <a:off x="425022" y="232413"/>
                <a:ext cx="3831883" cy="430887"/>
              </a:xfrm>
              <a:prstGeom prst="rect">
                <a:avLst/>
              </a:prstGeom>
              <a:blipFill>
                <a:blip r:embed="rId2"/>
                <a:stretch>
                  <a:fillRect l="-5732" t="-25352" b="-49296"/>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0050DD72-C32B-4B02-8978-1B3D82A13225}"/>
              </a:ext>
            </a:extLst>
          </p:cNvPr>
          <p:cNvSpPr txBox="1"/>
          <p:nvPr/>
        </p:nvSpPr>
        <p:spPr>
          <a:xfrm>
            <a:off x="425022" y="6471698"/>
            <a:ext cx="7323221" cy="307777"/>
          </a:xfrm>
          <a:prstGeom prst="rect">
            <a:avLst/>
          </a:prstGeom>
          <a:noFill/>
        </p:spPr>
        <p:txBody>
          <a:bodyPr wrap="square" rtlCol="0">
            <a:spAutoFit/>
          </a:bodyPr>
          <a:lstStyle/>
          <a:p>
            <a:r>
              <a:rPr lang="fr-FR" altLang="zh-CN" sz="1400" dirty="0">
                <a:solidFill>
                  <a:schemeClr val="accent1">
                    <a:lumMod val="75000"/>
                  </a:schemeClr>
                </a:solidFill>
                <a:latin typeface="Times New Roman" panose="02020603050405020304" pitchFamily="18" charset="0"/>
                <a:cs typeface="Times New Roman" panose="02020603050405020304" pitchFamily="18" charset="0"/>
              </a:rPr>
              <a:t>J. E. Augustin et al. (DM2 Collaboration), Phys. Rev. D 46,</a:t>
            </a:r>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1951 (1992).</a:t>
            </a:r>
            <a:endParaRPr lang="zh-CN" altLang="en-US" sz="1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1851C055-2FB7-4117-9B6D-46227BB6E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011" y="88604"/>
            <a:ext cx="3700105" cy="6210073"/>
          </a:xfrm>
          <a:prstGeom prst="rect">
            <a:avLst/>
          </a:prstGeom>
        </p:spPr>
      </p:pic>
      <p:pic>
        <p:nvPicPr>
          <p:cNvPr id="12" name="图片 11">
            <a:extLst>
              <a:ext uri="{FF2B5EF4-FFF2-40B4-BE49-F238E27FC236}">
                <a16:creationId xmlns:a16="http://schemas.microsoft.com/office/drawing/2014/main" id="{31B3708C-83CB-4EF4-818E-160BE5159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84" y="1700464"/>
            <a:ext cx="4450824" cy="3229802"/>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3E2898E-8230-43FC-A123-9E3D12CE680D}"/>
                  </a:ext>
                </a:extLst>
              </p:cNvPr>
              <p:cNvSpPr txBox="1"/>
              <p:nvPr/>
            </p:nvSpPr>
            <p:spPr>
              <a:xfrm>
                <a:off x="486884" y="1064684"/>
                <a:ext cx="4273606"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Fitting results from coupled </a:t>
                </a:r>
                <a14:m>
                  <m:oMath xmlns:m="http://schemas.openxmlformats.org/officeDocument/2006/math">
                    <m:r>
                      <a:rPr lang="en-US" altLang="zh-CN" b="0" i="1" smtClean="0">
                        <a:latin typeface="Cambria Math" panose="02040503050406030204" pitchFamily="18" charset="0"/>
                      </a:rPr>
                      <m:t>𝐾</m:t>
                    </m:r>
                    <m:r>
                      <a:rPr lang="en-US" altLang="zh-CN" b="0" i="1" smtClean="0">
                        <a:latin typeface="Cambria Math" panose="02040503050406030204" pitchFamily="18" charset="0"/>
                      </a:rPr>
                      <m:t> </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r>
                      <a:rPr lang="en-US" altLang="zh-CN" b="0" i="1" smtClean="0">
                        <a:latin typeface="Cambria Math" panose="02040503050406030204" pitchFamily="18" charset="0"/>
                      </a:rPr>
                      <m:t>𝜋</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channels:</a:t>
                </a:r>
                <a:endParaRPr lang="zh-CN" altLang="en-US"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93E2898E-8230-43FC-A123-9E3D12CE680D}"/>
                  </a:ext>
                </a:extLst>
              </p:cNvPr>
              <p:cNvSpPr txBox="1">
                <a:spLocks noRot="1" noChangeAspect="1" noMove="1" noResize="1" noEditPoints="1" noAdjustHandles="1" noChangeArrowheads="1" noChangeShapeType="1" noTextEdit="1"/>
              </p:cNvSpPr>
              <p:nvPr/>
            </p:nvSpPr>
            <p:spPr>
              <a:xfrm>
                <a:off x="486884" y="1064684"/>
                <a:ext cx="4273606" cy="369332"/>
              </a:xfrm>
              <a:prstGeom prst="rect">
                <a:avLst/>
              </a:prstGeom>
              <a:blipFill>
                <a:blip r:embed="rId5"/>
                <a:stretch>
                  <a:fillRect l="-1284" t="-10000" r="-285" b="-26667"/>
                </a:stretch>
              </a:blipFill>
            </p:spPr>
            <p:txBody>
              <a:bodyPr/>
              <a:lstStyle/>
              <a:p>
                <a:r>
                  <a:rPr lang="zh-CN" altLang="en-US">
                    <a:noFill/>
                  </a:rPr>
                  <a:t> </a:t>
                </a:r>
              </a:p>
            </p:txBody>
          </p:sp>
        </mc:Fallback>
      </mc:AlternateContent>
      <p:grpSp>
        <p:nvGrpSpPr>
          <p:cNvPr id="18" name="组合 17">
            <a:extLst>
              <a:ext uri="{FF2B5EF4-FFF2-40B4-BE49-F238E27FC236}">
                <a16:creationId xmlns:a16="http://schemas.microsoft.com/office/drawing/2014/main" id="{972849C4-5A8E-4265-B441-085D41502D70}"/>
              </a:ext>
            </a:extLst>
          </p:cNvPr>
          <p:cNvGrpSpPr/>
          <p:nvPr/>
        </p:nvGrpSpPr>
        <p:grpSpPr>
          <a:xfrm>
            <a:off x="6593305" y="352926"/>
            <a:ext cx="72190" cy="3665621"/>
            <a:chOff x="6593305" y="352926"/>
            <a:chExt cx="72190" cy="3665621"/>
          </a:xfrm>
        </p:grpSpPr>
        <p:cxnSp>
          <p:nvCxnSpPr>
            <p:cNvPr id="15" name="直接连接符 14">
              <a:extLst>
                <a:ext uri="{FF2B5EF4-FFF2-40B4-BE49-F238E27FC236}">
                  <a16:creationId xmlns:a16="http://schemas.microsoft.com/office/drawing/2014/main" id="{42B435A0-4622-4D14-9C34-FB427B555981}"/>
                </a:ext>
              </a:extLst>
            </p:cNvPr>
            <p:cNvCxnSpPr/>
            <p:nvPr/>
          </p:nvCxnSpPr>
          <p:spPr>
            <a:xfrm>
              <a:off x="6665495" y="352926"/>
              <a:ext cx="0" cy="180473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8BF2952A-6F5C-476D-B3AF-5A635D813803}"/>
                </a:ext>
              </a:extLst>
            </p:cNvPr>
            <p:cNvCxnSpPr>
              <a:cxnSpLocks/>
            </p:cNvCxnSpPr>
            <p:nvPr/>
          </p:nvCxnSpPr>
          <p:spPr>
            <a:xfrm>
              <a:off x="6593305" y="1860884"/>
              <a:ext cx="0" cy="2157663"/>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61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8386802-6167-4A34-B0BC-E7933A7BA9FC}"/>
              </a:ext>
            </a:extLst>
          </p:cNvPr>
          <p:cNvSpPr>
            <a:spLocks noGrp="1"/>
          </p:cNvSpPr>
          <p:nvPr>
            <p:ph type="sldNum" sz="quarter" idx="12"/>
          </p:nvPr>
        </p:nvSpPr>
        <p:spPr/>
        <p:txBody>
          <a:bodyPr/>
          <a:lstStyle/>
          <a:p>
            <a:fld id="{70EF8BD8-B3DE-4E24-B474-47D0FF4D57CA}" type="slidenum">
              <a:rPr lang="zh-CN" altLang="en-US" smtClean="0"/>
              <a:t>12</a:t>
            </a:fld>
            <a:endParaRPr lang="zh-CN" altLang="en-US"/>
          </a:p>
        </p:txBody>
      </p:sp>
      <p:sp>
        <p:nvSpPr>
          <p:cNvPr id="5" name="矩形 4">
            <a:extLst>
              <a:ext uri="{FF2B5EF4-FFF2-40B4-BE49-F238E27FC236}">
                <a16:creationId xmlns:a16="http://schemas.microsoft.com/office/drawing/2014/main" id="{1A7290FC-7671-4AA2-899A-0B14A2B656FC}"/>
              </a:ext>
            </a:extLst>
          </p:cNvPr>
          <p:cNvSpPr/>
          <p:nvPr/>
        </p:nvSpPr>
        <p:spPr>
          <a:xfrm>
            <a:off x="805113" y="870450"/>
            <a:ext cx="7908758" cy="1894749"/>
          </a:xfrm>
          <a:prstGeom prst="rect">
            <a:avLst/>
          </a:prstGeom>
        </p:spPr>
        <p:txBody>
          <a:bodyPr wrap="square">
            <a:spAutoFit/>
          </a:bodyPr>
          <a:lstStyle/>
          <a:p>
            <a:pPr>
              <a:lnSpc>
                <a:spcPct val="150000"/>
              </a:lnSpc>
            </a:pPr>
            <a:r>
              <a:rPr lang="fr-FR" altLang="zh-CN" sz="1600" dirty="0">
                <a:latin typeface="Times New Roman" panose="02020603050405020304" pitchFamily="18" charset="0"/>
                <a:cs typeface="Times New Roman" panose="02020603050405020304" pitchFamily="18" charset="0"/>
              </a:rPr>
              <a:t>[1]J. E. Augustin et al. (DM2 Collaboration), Phys. Rev. D 42,</a:t>
            </a:r>
            <a:r>
              <a:rPr lang="en-US" altLang="zh-CN" sz="1600" dirty="0">
                <a:latin typeface="Times New Roman" panose="02020603050405020304" pitchFamily="18" charset="0"/>
                <a:cs typeface="Times New Roman" panose="02020603050405020304" pitchFamily="18" charset="0"/>
              </a:rPr>
              <a:t>10 (1990).</a:t>
            </a:r>
          </a:p>
          <a:p>
            <a:pPr>
              <a:lnSpc>
                <a:spcPct val="150000"/>
              </a:lnSpc>
            </a:pPr>
            <a:r>
              <a:rPr lang="fr-FR" altLang="zh-CN" sz="1600" dirty="0">
                <a:latin typeface="Times New Roman" panose="02020603050405020304" pitchFamily="18" charset="0"/>
                <a:cs typeface="Times New Roman" panose="02020603050405020304" pitchFamily="18" charset="0"/>
              </a:rPr>
              <a:t>[2]A. Bertin et al. (OBELIX Collaboration), Phys. Lett. B 361,</a:t>
            </a:r>
            <a:r>
              <a:rPr lang="en-US" altLang="zh-CN" sz="1600" dirty="0">
                <a:latin typeface="Times New Roman" panose="02020603050405020304" pitchFamily="18" charset="0"/>
                <a:cs typeface="Times New Roman" panose="02020603050405020304" pitchFamily="18" charset="0"/>
              </a:rPr>
              <a:t>187 (1995).</a:t>
            </a:r>
          </a:p>
          <a:p>
            <a:pPr>
              <a:lnSpc>
                <a:spcPct val="150000"/>
              </a:lnSpc>
            </a:pPr>
            <a:r>
              <a:rPr lang="fr-FR" altLang="zh-CN" sz="1600" dirty="0">
                <a:latin typeface="Times New Roman" panose="02020603050405020304" pitchFamily="18" charset="0"/>
                <a:cs typeface="Times New Roman" panose="02020603050405020304" pitchFamily="18" charset="0"/>
              </a:rPr>
              <a:t>[3]A. Bertin et al. (OBELIX Collaboration), Phys. Lett. B 400,</a:t>
            </a:r>
            <a:r>
              <a:rPr lang="en-US" altLang="zh-CN" sz="1600" dirty="0">
                <a:latin typeface="Times New Roman" panose="02020603050405020304" pitchFamily="18" charset="0"/>
                <a:cs typeface="Times New Roman" panose="02020603050405020304" pitchFamily="18" charset="0"/>
              </a:rPr>
              <a:t>226 (1997).</a:t>
            </a:r>
          </a:p>
          <a:p>
            <a:pPr>
              <a:lnSpc>
                <a:spcPct val="150000"/>
              </a:lnSpc>
            </a:pPr>
            <a:r>
              <a:rPr lang="fr-FR" altLang="zh-CN" sz="1600" dirty="0">
                <a:latin typeface="Times New Roman" panose="02020603050405020304" pitchFamily="18" charset="0"/>
                <a:cs typeface="Times New Roman" panose="02020603050405020304" pitchFamily="18" charset="0"/>
              </a:rPr>
              <a:t>[4]C. Cicalo et al. (OBELIX Collaboration), Phys. Lett. B 462,</a:t>
            </a:r>
            <a:r>
              <a:rPr lang="en-US" altLang="zh-CN" sz="1600" dirty="0">
                <a:latin typeface="Times New Roman" panose="02020603050405020304" pitchFamily="18" charset="0"/>
                <a:cs typeface="Times New Roman" panose="02020603050405020304" pitchFamily="18" charset="0"/>
              </a:rPr>
              <a:t>453 (1999).</a:t>
            </a:r>
          </a:p>
          <a:p>
            <a:pPr>
              <a:lnSpc>
                <a:spcPct val="150000"/>
              </a:lnSpc>
            </a:pPr>
            <a:r>
              <a:rPr lang="fr-FR" altLang="zh-CN" sz="1600" dirty="0">
                <a:latin typeface="Times New Roman" panose="02020603050405020304" pitchFamily="18" charset="0"/>
                <a:cs typeface="Times New Roman" panose="02020603050405020304" pitchFamily="18" charset="0"/>
              </a:rPr>
              <a:t>[5]J. Z. Bai et al. (BES Collaboration), Phys. Lett. B 594, 47</a:t>
            </a:r>
            <a:r>
              <a:rPr lang="en-US" altLang="zh-CN" sz="1600" dirty="0">
                <a:latin typeface="Times New Roman" panose="02020603050405020304" pitchFamily="18" charset="0"/>
                <a:cs typeface="Times New Roman" panose="02020603050405020304" pitchFamily="18" charset="0"/>
              </a:rPr>
              <a:t>(2004).</a:t>
            </a:r>
          </a:p>
        </p:txBody>
      </p:sp>
      <p:sp>
        <p:nvSpPr>
          <p:cNvPr id="6" name="文本框 5">
            <a:extLst>
              <a:ext uri="{FF2B5EF4-FFF2-40B4-BE49-F238E27FC236}">
                <a16:creationId xmlns:a16="http://schemas.microsoft.com/office/drawing/2014/main" id="{10E6BD8B-59C3-4F66-89B4-A8BB18078CDB}"/>
              </a:ext>
            </a:extLst>
          </p:cNvPr>
          <p:cNvSpPr txBox="1"/>
          <p:nvPr/>
        </p:nvSpPr>
        <p:spPr>
          <a:xfrm>
            <a:off x="376990" y="248653"/>
            <a:ext cx="1901483"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Other studies:</a:t>
            </a:r>
            <a:endParaRPr lang="zh-CN"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D4BD92F-DE30-4C43-95D5-5571DDDA20BE}"/>
                  </a:ext>
                </a:extLst>
              </p:cNvPr>
              <p:cNvSpPr txBox="1"/>
              <p:nvPr/>
            </p:nvSpPr>
            <p:spPr>
              <a:xfrm>
                <a:off x="628650" y="4507588"/>
                <a:ext cx="7687176" cy="161582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Low statistics and simple parametrization</a:t>
                </a:r>
                <a:endParaRPr lang="en-US" altLang="zh-CN" dirty="0"/>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 In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0</m:t>
                        </m:r>
                      </m:e>
                      <m:sup>
                        <m:r>
                          <a:rPr lang="en-US" altLang="zh-CN" i="1">
                            <a:latin typeface="Cambria Math" panose="02040503050406030204" pitchFamily="18" charset="0"/>
                          </a:rPr>
                          <m:t>− +</m:t>
                        </m:r>
                      </m:sup>
                    </m:sSup>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wave, peak positions are different.</a:t>
                </a: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Contradiction, even in PDG.</a:t>
                </a:r>
                <a:endParaRPr lang="en-US" altLang="zh-CN" sz="1600" dirty="0"/>
              </a:p>
              <a:p>
                <a:pPr marL="342900" indent="-342900">
                  <a:buAutoNum type="arabicPeriod"/>
                </a:pPr>
                <a:endParaRPr lang="zh-CN" altLang="en-US" dirty="0"/>
              </a:p>
            </p:txBody>
          </p:sp>
        </mc:Choice>
        <mc:Fallback xmlns="">
          <p:sp>
            <p:nvSpPr>
              <p:cNvPr id="7" name="文本框 6">
                <a:extLst>
                  <a:ext uri="{FF2B5EF4-FFF2-40B4-BE49-F238E27FC236}">
                    <a16:creationId xmlns:a16="http://schemas.microsoft.com/office/drawing/2014/main" id="{AD4BD92F-DE30-4C43-95D5-5571DDDA20BE}"/>
                  </a:ext>
                </a:extLst>
              </p:cNvPr>
              <p:cNvSpPr txBox="1">
                <a:spLocks noRot="1" noChangeAspect="1" noMove="1" noResize="1" noEditPoints="1" noAdjustHandles="1" noChangeArrowheads="1" noChangeShapeType="1" noTextEdit="1"/>
              </p:cNvSpPr>
              <p:nvPr/>
            </p:nvSpPr>
            <p:spPr>
              <a:xfrm>
                <a:off x="628650" y="4507588"/>
                <a:ext cx="7687176" cy="1615827"/>
              </a:xfrm>
              <a:prstGeom prst="rect">
                <a:avLst/>
              </a:prstGeom>
              <a:blipFill>
                <a:blip r:embed="rId2"/>
                <a:stretch>
                  <a:fillRect l="-4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62073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F5C034C-E5DB-407C-9372-A3CD210CFDA1}"/>
              </a:ext>
            </a:extLst>
          </p:cNvPr>
          <p:cNvSpPr>
            <a:spLocks noGrp="1"/>
          </p:cNvSpPr>
          <p:nvPr>
            <p:ph type="sldNum" sz="quarter" idx="12"/>
          </p:nvPr>
        </p:nvSpPr>
        <p:spPr/>
        <p:txBody>
          <a:bodyPr/>
          <a:lstStyle/>
          <a:p>
            <a:fld id="{70EF8BD8-B3DE-4E24-B474-47D0FF4D57CA}" type="slidenum">
              <a:rPr lang="zh-CN" altLang="en-US" smtClean="0"/>
              <a:t>13</a:t>
            </a:fld>
            <a:endParaRPr lang="zh-CN" altLang="en-US"/>
          </a:p>
        </p:txBody>
      </p:sp>
      <p:sp>
        <p:nvSpPr>
          <p:cNvPr id="5" name="矩形 4">
            <a:extLst>
              <a:ext uri="{FF2B5EF4-FFF2-40B4-BE49-F238E27FC236}">
                <a16:creationId xmlns:a16="http://schemas.microsoft.com/office/drawing/2014/main" id="{78F2A662-1C91-4A14-95E5-D8E70EA38CA6}"/>
              </a:ext>
            </a:extLst>
          </p:cNvPr>
          <p:cNvSpPr/>
          <p:nvPr/>
        </p:nvSpPr>
        <p:spPr>
          <a:xfrm>
            <a:off x="181592" y="1009113"/>
            <a:ext cx="7395411" cy="1815882"/>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[1] L. </a:t>
            </a:r>
            <a:r>
              <a:rPr lang="en-US" altLang="zh-CN" sz="1400" dirty="0" err="1">
                <a:latin typeface="Times New Roman" panose="02020603050405020304" pitchFamily="18" charset="0"/>
                <a:cs typeface="Times New Roman" panose="02020603050405020304" pitchFamily="18" charset="0"/>
              </a:rPr>
              <a:t>Faddeev</a:t>
            </a:r>
            <a:r>
              <a:rPr lang="en-US" altLang="zh-CN" sz="1400" dirty="0">
                <a:latin typeface="Times New Roman" panose="02020603050405020304" pitchFamily="18" charset="0"/>
                <a:cs typeface="Times New Roman" panose="02020603050405020304" pitchFamily="18" charset="0"/>
              </a:rPr>
              <a:t>, A. J. Niemi, and U. </a:t>
            </a:r>
            <a:r>
              <a:rPr lang="en-US" altLang="zh-CN" sz="1400" dirty="0" err="1">
                <a:latin typeface="Times New Roman" panose="02020603050405020304" pitchFamily="18" charset="0"/>
                <a:cs typeface="Times New Roman" panose="02020603050405020304" pitchFamily="18" charset="0"/>
              </a:rPr>
              <a:t>Wiedner</a:t>
            </a:r>
            <a:r>
              <a:rPr lang="en-US" altLang="zh-CN" sz="1400" dirty="0">
                <a:latin typeface="Times New Roman" panose="02020603050405020304" pitchFamily="18" charset="0"/>
                <a:cs typeface="Times New Roman" panose="02020603050405020304" pitchFamily="18" charset="0"/>
              </a:rPr>
              <a:t>, Phys. Rev. D 70,114033 (2004).</a:t>
            </a:r>
          </a:p>
          <a:p>
            <a:r>
              <a:rPr lang="en-US" altLang="zh-CN" sz="1400" dirty="0">
                <a:latin typeface="Times New Roman" panose="02020603050405020304" pitchFamily="18" charset="0"/>
                <a:cs typeface="Times New Roman" panose="02020603050405020304" pitchFamily="18" charset="0"/>
              </a:rPr>
              <a:t>[2] J. F. Donoghue, K. Johnson, and B. A. Li, Phys. Lett. 99B,416 (1981).</a:t>
            </a:r>
          </a:p>
          <a:p>
            <a:r>
              <a:rPr lang="en-US" altLang="zh-CN" sz="1400" dirty="0">
                <a:latin typeface="Times New Roman" panose="02020603050405020304" pitchFamily="18" charset="0"/>
                <a:cs typeface="Times New Roman" panose="02020603050405020304" pitchFamily="18" charset="0"/>
              </a:rPr>
              <a:t>[3] F. E. Close and S. Monaghan, Phys. Rev. D 23, 2098 (1981).</a:t>
            </a:r>
          </a:p>
          <a:p>
            <a:r>
              <a:rPr lang="en-US" altLang="zh-CN" sz="1400" dirty="0">
                <a:latin typeface="Times New Roman" panose="02020603050405020304" pitchFamily="18" charset="0"/>
                <a:cs typeface="Times New Roman" panose="02020603050405020304" pitchFamily="18" charset="0"/>
              </a:rPr>
              <a:t>[4] T. Barnes, F. E. Close, and S. Monaghan, Phys. Lett. 110B,159 (1982).</a:t>
            </a:r>
          </a:p>
          <a:p>
            <a:r>
              <a:rPr lang="en-US" altLang="zh-CN" sz="1400" dirty="0">
                <a:latin typeface="Times New Roman" panose="02020603050405020304" pitchFamily="18" charset="0"/>
                <a:cs typeface="Times New Roman" panose="02020603050405020304" pitchFamily="18" charset="0"/>
              </a:rPr>
              <a:t>[5] F. E. Close, Rep. Prog. Phys. 51, 833 (1988).</a:t>
            </a:r>
          </a:p>
          <a:p>
            <a:r>
              <a:rPr lang="en-US" altLang="zh-CN" sz="1400" dirty="0">
                <a:latin typeface="Times New Roman" panose="02020603050405020304" pitchFamily="18" charset="0"/>
                <a:cs typeface="Times New Roman" panose="02020603050405020304" pitchFamily="18" charset="0"/>
              </a:rPr>
              <a:t>[6] C. </a:t>
            </a:r>
            <a:r>
              <a:rPr lang="en-US" altLang="zh-CN" sz="1400" dirty="0" err="1">
                <a:latin typeface="Times New Roman" panose="02020603050405020304" pitchFamily="18" charset="0"/>
                <a:cs typeface="Times New Roman" panose="02020603050405020304" pitchFamily="18" charset="0"/>
              </a:rPr>
              <a:t>Amsler</a:t>
            </a:r>
            <a:r>
              <a:rPr lang="en-US" altLang="zh-CN" sz="1400" dirty="0">
                <a:latin typeface="Times New Roman" panose="02020603050405020304" pitchFamily="18" charset="0"/>
                <a:cs typeface="Times New Roman" panose="02020603050405020304" pitchFamily="18" charset="0"/>
              </a:rPr>
              <a:t> and N. A. </a:t>
            </a:r>
            <a:r>
              <a:rPr lang="en-US" altLang="zh-CN" sz="1400" dirty="0" err="1">
                <a:latin typeface="Times New Roman" panose="02020603050405020304" pitchFamily="18" charset="0"/>
                <a:cs typeface="Times New Roman" panose="02020603050405020304" pitchFamily="18" charset="0"/>
              </a:rPr>
              <a:t>Tornqvist</a:t>
            </a:r>
            <a:r>
              <a:rPr lang="en-US" altLang="zh-CN" sz="1400" dirty="0">
                <a:latin typeface="Times New Roman" panose="02020603050405020304" pitchFamily="18" charset="0"/>
                <a:cs typeface="Times New Roman" panose="02020603050405020304" pitchFamily="18" charset="0"/>
              </a:rPr>
              <a:t>, Phys. Rep. 389, 61 (2004).</a:t>
            </a:r>
          </a:p>
          <a:p>
            <a:r>
              <a:rPr lang="en-US" altLang="zh-CN" sz="1400" dirty="0">
                <a:latin typeface="Times New Roman" panose="02020603050405020304" pitchFamily="18" charset="0"/>
                <a:cs typeface="Times New Roman" panose="02020603050405020304" pitchFamily="18" charset="0"/>
              </a:rPr>
              <a:t>[7] A. </a:t>
            </a:r>
            <a:r>
              <a:rPr lang="en-US" altLang="zh-CN" sz="1400" dirty="0" err="1">
                <a:latin typeface="Times New Roman" panose="02020603050405020304" pitchFamily="18" charset="0"/>
                <a:cs typeface="Times New Roman" panose="02020603050405020304" pitchFamily="18" charset="0"/>
              </a:rPr>
              <a:t>Masoni</a:t>
            </a:r>
            <a:r>
              <a:rPr lang="en-US" altLang="zh-CN" sz="1400" dirty="0">
                <a:latin typeface="Times New Roman" panose="02020603050405020304" pitchFamily="18" charset="0"/>
                <a:cs typeface="Times New Roman" panose="02020603050405020304" pitchFamily="18" charset="0"/>
              </a:rPr>
              <a:t>, C. Cicalo, and G. L. </a:t>
            </a:r>
            <a:r>
              <a:rPr lang="en-US" altLang="zh-CN" sz="1400" dirty="0" err="1">
                <a:latin typeface="Times New Roman" panose="02020603050405020304" pitchFamily="18" charset="0"/>
                <a:cs typeface="Times New Roman" panose="02020603050405020304" pitchFamily="18" charset="0"/>
              </a:rPr>
              <a:t>Usai</a:t>
            </a:r>
            <a:r>
              <a:rPr lang="en-US" altLang="zh-CN" sz="1400" dirty="0">
                <a:latin typeface="Times New Roman" panose="02020603050405020304" pitchFamily="18" charset="0"/>
                <a:cs typeface="Times New Roman" panose="02020603050405020304" pitchFamily="18" charset="0"/>
              </a:rPr>
              <a:t>, J. Phys. G 32, R293(2006).</a:t>
            </a:r>
          </a:p>
          <a:p>
            <a:r>
              <a:rPr lang="en-US" altLang="zh-CN" sz="1400" dirty="0">
                <a:latin typeface="Times New Roman" panose="02020603050405020304" pitchFamily="18" charset="0"/>
                <a:cs typeface="Times New Roman" panose="02020603050405020304" pitchFamily="18" charset="0"/>
              </a:rPr>
              <a:t>[8] E. </a:t>
            </a:r>
            <a:r>
              <a:rPr lang="en-US" altLang="zh-CN" sz="1400" dirty="0" err="1">
                <a:latin typeface="Times New Roman" panose="02020603050405020304" pitchFamily="18" charset="0"/>
                <a:cs typeface="Times New Roman" panose="02020603050405020304" pitchFamily="18" charset="0"/>
              </a:rPr>
              <a:t>Klempt</a:t>
            </a:r>
            <a:r>
              <a:rPr lang="en-US" altLang="zh-CN" sz="1400" dirty="0">
                <a:latin typeface="Times New Roman" panose="02020603050405020304" pitchFamily="18" charset="0"/>
                <a:cs typeface="Times New Roman" panose="02020603050405020304" pitchFamily="18" charset="0"/>
              </a:rPr>
              <a:t> and A. Zaitsev, Phys. Rep. 454, 1 (2007).</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8D71154-07DE-45EF-8AF3-375A04789242}"/>
                  </a:ext>
                </a:extLst>
              </p:cNvPr>
              <p:cNvSpPr txBox="1"/>
              <p:nvPr/>
            </p:nvSpPr>
            <p:spPr>
              <a:xfrm>
                <a:off x="721895" y="268498"/>
                <a:ext cx="5850769" cy="400110"/>
              </a:xfrm>
              <a:prstGeom prst="rect">
                <a:avLst/>
              </a:prstGeom>
              <a:noFill/>
            </p:spPr>
            <p:txBody>
              <a:bodyPr wrap="none" rtlCol="0">
                <a:spAutoFit/>
              </a:bodyPr>
              <a:lstStyle/>
              <a:p>
                <a14:m>
                  <m:oMath xmlns:m="http://schemas.openxmlformats.org/officeDocument/2006/math">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(1405)</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as a candidate of </a:t>
                </a:r>
                <a:r>
                  <a:rPr lang="en-US" altLang="zh-CN" sz="2000" dirty="0" err="1">
                    <a:latin typeface="Times New Roman" panose="02020603050405020304" pitchFamily="18" charset="0"/>
                    <a:cs typeface="Times New Roman" panose="02020603050405020304" pitchFamily="18" charset="0"/>
                  </a:rPr>
                  <a:t>pseudoscalar</a:t>
                </a:r>
                <a:r>
                  <a:rPr lang="en-US" altLang="zh-CN" sz="2000" dirty="0">
                    <a:latin typeface="Times New Roman" panose="02020603050405020304" pitchFamily="18" charset="0"/>
                    <a:cs typeface="Times New Roman" panose="02020603050405020304" pitchFamily="18" charset="0"/>
                  </a:rPr>
                  <a:t> glueball[1-8]? </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C8D71154-07DE-45EF-8AF3-375A04789242}"/>
                  </a:ext>
                </a:extLst>
              </p:cNvPr>
              <p:cNvSpPr txBox="1">
                <a:spLocks noRot="1" noChangeAspect="1" noMove="1" noResize="1" noEditPoints="1" noAdjustHandles="1" noChangeArrowheads="1" noChangeShapeType="1" noTextEdit="1"/>
              </p:cNvSpPr>
              <p:nvPr/>
            </p:nvSpPr>
            <p:spPr>
              <a:xfrm>
                <a:off x="721895" y="268498"/>
                <a:ext cx="5850769" cy="400110"/>
              </a:xfrm>
              <a:prstGeom prst="rect">
                <a:avLst/>
              </a:prstGeom>
              <a:blipFill>
                <a:blip r:embed="rId2"/>
                <a:stretch>
                  <a:fillRect t="-7576" r="-104" b="-25758"/>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C63D068D-4D74-4479-A309-F0A525CFF494}"/>
              </a:ext>
            </a:extLst>
          </p:cNvPr>
          <p:cNvSpPr txBox="1"/>
          <p:nvPr/>
        </p:nvSpPr>
        <p:spPr>
          <a:xfrm>
            <a:off x="721895" y="3122628"/>
            <a:ext cx="3201517"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LQCD calculated mass[9-14]</a:t>
            </a:r>
            <a:endParaRPr lang="zh-CN" altLang="en-US" sz="2000" dirty="0">
              <a:latin typeface="Times New Roman" panose="02020603050405020304" pitchFamily="18" charset="0"/>
              <a:cs typeface="Times New Roman" panose="02020603050405020304" pitchFamily="18" charset="0"/>
            </a:endParaRPr>
          </a:p>
        </p:txBody>
      </p:sp>
      <p:grpSp>
        <p:nvGrpSpPr>
          <p:cNvPr id="12" name="组合 11">
            <a:extLst>
              <a:ext uri="{FF2B5EF4-FFF2-40B4-BE49-F238E27FC236}">
                <a16:creationId xmlns:a16="http://schemas.microsoft.com/office/drawing/2014/main" id="{A92B7D83-938D-45EE-9888-5BE0B6297F91}"/>
              </a:ext>
            </a:extLst>
          </p:cNvPr>
          <p:cNvGrpSpPr/>
          <p:nvPr/>
        </p:nvGrpSpPr>
        <p:grpSpPr>
          <a:xfrm>
            <a:off x="1153470" y="3911800"/>
            <a:ext cx="6565283" cy="424463"/>
            <a:chOff x="1580190" y="4981074"/>
            <a:chExt cx="6565283" cy="424463"/>
          </a:xfrm>
        </p:grpSpPr>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046AA3A6-8CBE-44E5-BE19-A1BC863BCA1D}"/>
                    </a:ext>
                  </a:extLst>
                </p:cNvPr>
                <p:cNvSpPr txBox="1"/>
                <p:nvPr/>
              </p:nvSpPr>
              <p:spPr>
                <a:xfrm>
                  <a:off x="1580190" y="5005427"/>
                  <a:ext cx="183447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i="1" smtClean="0">
                                <a:solidFill>
                                  <a:schemeClr val="tx1"/>
                                </a:solidFill>
                                <a:latin typeface="Cambria Math" panose="02040503050406030204" pitchFamily="18" charset="0"/>
                              </a:rPr>
                            </m:ctrlPr>
                          </m:sSupPr>
                          <m:e>
                            <m:r>
                              <a:rPr lang="en-US" altLang="zh-CN" sz="2000" i="1">
                                <a:solidFill>
                                  <a:schemeClr val="tx1"/>
                                </a:solidFill>
                                <a:latin typeface="Cambria Math" panose="02040503050406030204" pitchFamily="18" charset="0"/>
                              </a:rPr>
                              <m:t>0</m:t>
                            </m:r>
                          </m:e>
                          <m:sup>
                            <m:r>
                              <a:rPr lang="en-US" altLang="zh-CN" sz="2000" i="1">
                                <a:solidFill>
                                  <a:schemeClr val="tx1"/>
                                </a:solidFill>
                                <a:latin typeface="Cambria Math" panose="02040503050406030204" pitchFamily="18" charset="0"/>
                              </a:rPr>
                              <m:t>++</m:t>
                            </m:r>
                          </m:sup>
                        </m:sSup>
                        <m:r>
                          <a:rPr lang="en-US" altLang="zh-CN" sz="2000" i="1">
                            <a:solidFill>
                              <a:schemeClr val="tx1"/>
                            </a:solidFill>
                            <a:latin typeface="Cambria Math" panose="02040503050406030204" pitchFamily="18" charset="0"/>
                          </a:rPr>
                          <m:t>: 1.5∼1.7</m:t>
                        </m:r>
                      </m:oMath>
                    </m:oMathPara>
                  </a14:m>
                  <a:endParaRPr lang="zh-CN" altLang="en-US" sz="2000" i="1" dirty="0">
                    <a:solidFill>
                      <a:srgbClr val="0000FF"/>
                    </a:solidFill>
                    <a:latin typeface="Cambria Math" panose="02040503050406030204" pitchFamily="18" charset="0"/>
                  </a:endParaRPr>
                </a:p>
              </p:txBody>
            </p:sp>
          </mc:Choice>
          <mc:Fallback xmlns="">
            <p:sp>
              <p:nvSpPr>
                <p:cNvPr id="8" name="文本框 7">
                  <a:extLst>
                    <a:ext uri="{FF2B5EF4-FFF2-40B4-BE49-F238E27FC236}">
                      <a16:creationId xmlns:a16="http://schemas.microsoft.com/office/drawing/2014/main" id="{046AA3A6-8CBE-44E5-BE19-A1BC863BCA1D}"/>
                    </a:ext>
                  </a:extLst>
                </p:cNvPr>
                <p:cNvSpPr txBox="1">
                  <a:spLocks noRot="1" noChangeAspect="1" noMove="1" noResize="1" noEditPoints="1" noAdjustHandles="1" noChangeArrowheads="1" noChangeShapeType="1" noTextEdit="1"/>
                </p:cNvSpPr>
                <p:nvPr/>
              </p:nvSpPr>
              <p:spPr>
                <a:xfrm>
                  <a:off x="1580190" y="5005427"/>
                  <a:ext cx="1834477" cy="40011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E29D055A-6B92-4206-A6CE-31AD8E5BCB20}"/>
                    </a:ext>
                  </a:extLst>
                </p:cNvPr>
                <p:cNvSpPr txBox="1"/>
                <p:nvPr/>
              </p:nvSpPr>
              <p:spPr>
                <a:xfrm>
                  <a:off x="3994485" y="4981074"/>
                  <a:ext cx="17783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i="1" smtClean="0">
                                <a:solidFill>
                                  <a:schemeClr val="tx1"/>
                                </a:solidFill>
                                <a:latin typeface="Cambria Math" panose="02040503050406030204" pitchFamily="18" charset="0"/>
                              </a:rPr>
                            </m:ctrlPr>
                          </m:sSupPr>
                          <m:e>
                            <m:r>
                              <a:rPr lang="en-US" altLang="zh-CN" sz="2000" i="1">
                                <a:solidFill>
                                  <a:schemeClr val="tx1"/>
                                </a:solidFill>
                                <a:latin typeface="Cambria Math" panose="02040503050406030204" pitchFamily="18" charset="0"/>
                              </a:rPr>
                              <m:t>2</m:t>
                            </m:r>
                          </m:e>
                          <m:sup>
                            <m:r>
                              <a:rPr lang="en-US" altLang="zh-CN" sz="2000" i="1">
                                <a:solidFill>
                                  <a:schemeClr val="tx1"/>
                                </a:solidFill>
                                <a:latin typeface="Cambria Math" panose="02040503050406030204" pitchFamily="18" charset="0"/>
                              </a:rPr>
                              <m:t>++</m:t>
                            </m:r>
                          </m:sup>
                        </m:sSup>
                        <m:r>
                          <a:rPr lang="en-US" altLang="zh-CN" sz="2000" i="1">
                            <a:solidFill>
                              <a:schemeClr val="tx1"/>
                            </a:solidFill>
                            <a:latin typeface="Cambria Math" panose="02040503050406030204" pitchFamily="18" charset="0"/>
                          </a:rPr>
                          <m:t>:2.2∼2.3</m:t>
                        </m:r>
                      </m:oMath>
                    </m:oMathPara>
                  </a14:m>
                  <a:endParaRPr lang="zh-CN" altLang="en-US" sz="2000" i="1" dirty="0">
                    <a:solidFill>
                      <a:srgbClr val="0000FF"/>
                    </a:solidFill>
                    <a:latin typeface="Cambria Math" panose="02040503050406030204" pitchFamily="18" charset="0"/>
                  </a:endParaRPr>
                </a:p>
              </p:txBody>
            </p:sp>
          </mc:Choice>
          <mc:Fallback xmlns="">
            <p:sp>
              <p:nvSpPr>
                <p:cNvPr id="9" name="文本框 8">
                  <a:extLst>
                    <a:ext uri="{FF2B5EF4-FFF2-40B4-BE49-F238E27FC236}">
                      <a16:creationId xmlns:a16="http://schemas.microsoft.com/office/drawing/2014/main" id="{E29D055A-6B92-4206-A6CE-31AD8E5BCB20}"/>
                    </a:ext>
                  </a:extLst>
                </p:cNvPr>
                <p:cNvSpPr txBox="1">
                  <a:spLocks noRot="1" noChangeAspect="1" noMove="1" noResize="1" noEditPoints="1" noAdjustHandles="1" noChangeArrowheads="1" noChangeShapeType="1" noTextEdit="1"/>
                </p:cNvSpPr>
                <p:nvPr/>
              </p:nvSpPr>
              <p:spPr>
                <a:xfrm>
                  <a:off x="3994485" y="4981074"/>
                  <a:ext cx="1778372" cy="40011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F1D37458-E0B8-4191-B43C-BE2D9C5DD5E8}"/>
                    </a:ext>
                  </a:extLst>
                </p:cNvPr>
                <p:cNvSpPr txBox="1"/>
                <p:nvPr/>
              </p:nvSpPr>
              <p:spPr>
                <a:xfrm>
                  <a:off x="6352675" y="4981074"/>
                  <a:ext cx="179279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0</m:t>
                            </m:r>
                          </m:e>
                          <m:sup>
                            <m:r>
                              <a:rPr lang="en-US" altLang="zh-CN" sz="2000" b="0" i="1" smtClean="0">
                                <a:solidFill>
                                  <a:srgbClr val="FF0000"/>
                                </a:solidFill>
                                <a:latin typeface="Cambria Math" panose="02040503050406030204" pitchFamily="18" charset="0"/>
                              </a:rPr>
                              <m:t>−+</m:t>
                            </m:r>
                          </m:sup>
                        </m:sSup>
                        <m:r>
                          <a:rPr lang="en-US" altLang="zh-CN" sz="2000" b="0" i="1" smtClean="0">
                            <a:solidFill>
                              <a:srgbClr val="FF0000"/>
                            </a:solidFill>
                            <a:latin typeface="Cambria Math" panose="02040503050406030204" pitchFamily="18" charset="0"/>
                          </a:rPr>
                          <m:t>:2.4∼2.6</m:t>
                        </m:r>
                      </m:oMath>
                    </m:oMathPara>
                  </a14:m>
                  <a:endParaRPr lang="zh-CN" altLang="en-US" dirty="0"/>
                </a:p>
              </p:txBody>
            </p:sp>
          </mc:Choice>
          <mc:Fallback xmlns="">
            <p:sp>
              <p:nvSpPr>
                <p:cNvPr id="10" name="文本框 9">
                  <a:extLst>
                    <a:ext uri="{FF2B5EF4-FFF2-40B4-BE49-F238E27FC236}">
                      <a16:creationId xmlns:a16="http://schemas.microsoft.com/office/drawing/2014/main" id="{F1D37458-E0B8-4191-B43C-BE2D9C5DD5E8}"/>
                    </a:ext>
                  </a:extLst>
                </p:cNvPr>
                <p:cNvSpPr txBox="1">
                  <a:spLocks noRot="1" noChangeAspect="1" noMove="1" noResize="1" noEditPoints="1" noAdjustHandles="1" noChangeArrowheads="1" noChangeShapeType="1" noTextEdit="1"/>
                </p:cNvSpPr>
                <p:nvPr/>
              </p:nvSpPr>
              <p:spPr>
                <a:xfrm>
                  <a:off x="6352675" y="4981074"/>
                  <a:ext cx="1792798" cy="400110"/>
                </a:xfrm>
                <a:prstGeom prst="rect">
                  <a:avLst/>
                </a:prstGeom>
                <a:blipFill>
                  <a:blip r:embed="rId5"/>
                  <a:stretch>
                    <a:fillRect/>
                  </a:stretch>
                </a:blipFill>
              </p:spPr>
              <p:txBody>
                <a:bodyPr/>
                <a:lstStyle/>
                <a:p>
                  <a:r>
                    <a:rPr lang="zh-CN" altLang="en-US">
                      <a:noFill/>
                    </a:rPr>
                    <a:t> </a:t>
                  </a:r>
                </a:p>
              </p:txBody>
            </p:sp>
          </mc:Fallback>
        </mc:AlternateContent>
      </p:grpSp>
      <p:sp>
        <p:nvSpPr>
          <p:cNvPr id="11" name="文本框 10">
            <a:extLst>
              <a:ext uri="{FF2B5EF4-FFF2-40B4-BE49-F238E27FC236}">
                <a16:creationId xmlns:a16="http://schemas.microsoft.com/office/drawing/2014/main" id="{BBB943E9-59FD-4118-95BD-64F2FA449A6B}"/>
              </a:ext>
            </a:extLst>
          </p:cNvPr>
          <p:cNvSpPr txBox="1"/>
          <p:nvPr/>
        </p:nvSpPr>
        <p:spPr>
          <a:xfrm>
            <a:off x="181592" y="4725326"/>
            <a:ext cx="9256295" cy="1600438"/>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[9] C. J. Morningstar and M. J. </a:t>
            </a:r>
            <a:r>
              <a:rPr lang="en-US" altLang="zh-CN" sz="1400" dirty="0" err="1">
                <a:latin typeface="Times New Roman" panose="02020603050405020304" pitchFamily="18" charset="0"/>
                <a:cs typeface="Times New Roman" panose="02020603050405020304" pitchFamily="18" charset="0"/>
              </a:rPr>
              <a:t>Peardon</a:t>
            </a:r>
            <a:r>
              <a:rPr lang="en-US" altLang="zh-CN" sz="1400" dirty="0">
                <a:latin typeface="Times New Roman" panose="02020603050405020304" pitchFamily="18" charset="0"/>
                <a:cs typeface="Times New Roman" panose="02020603050405020304" pitchFamily="18" charset="0"/>
              </a:rPr>
              <a:t>, Phys. Rev. D 60,034509 (1999).</a:t>
            </a:r>
          </a:p>
          <a:p>
            <a:r>
              <a:rPr lang="nl-NL" altLang="zh-CN" sz="1400" dirty="0">
                <a:latin typeface="Times New Roman" panose="02020603050405020304" pitchFamily="18" charset="0"/>
                <a:cs typeface="Times New Roman" panose="02020603050405020304" pitchFamily="18" charset="0"/>
              </a:rPr>
              <a:t>[10] G. S. Bali, K. Schilling, A. Hulsebos, A. C. Irving, C.</a:t>
            </a:r>
            <a:r>
              <a:rPr lang="en-US" altLang="zh-CN" sz="1400" dirty="0">
                <a:latin typeface="Times New Roman" panose="02020603050405020304" pitchFamily="18" charset="0"/>
                <a:cs typeface="Times New Roman" panose="02020603050405020304" pitchFamily="18" charset="0"/>
              </a:rPr>
              <a:t>Michael, and P.W. Stephenson (UKQCD Collaboration),</a:t>
            </a:r>
          </a:p>
          <a:p>
            <a:r>
              <a:rPr lang="en-US" altLang="zh-CN" sz="1400" dirty="0">
                <a:latin typeface="Times New Roman" panose="02020603050405020304" pitchFamily="18" charset="0"/>
                <a:cs typeface="Times New Roman" panose="02020603050405020304" pitchFamily="18" charset="0"/>
              </a:rPr>
              <a:t>Phys. Lett. B 309, 378 (1993).</a:t>
            </a:r>
          </a:p>
          <a:p>
            <a:r>
              <a:rPr lang="en-US" altLang="zh-CN" sz="1400" dirty="0">
                <a:latin typeface="Times New Roman" panose="02020603050405020304" pitchFamily="18" charset="0"/>
                <a:cs typeface="Times New Roman" panose="02020603050405020304" pitchFamily="18" charset="0"/>
              </a:rPr>
              <a:t>[11] Y. Chen et al., Phys. Rev. D 73, 014516 (2006).</a:t>
            </a:r>
          </a:p>
          <a:p>
            <a:r>
              <a:rPr lang="en-US" altLang="zh-CN" sz="1400" dirty="0">
                <a:latin typeface="Times New Roman" panose="02020603050405020304" pitchFamily="18" charset="0"/>
                <a:cs typeface="Times New Roman" panose="02020603050405020304" pitchFamily="18" charset="0"/>
              </a:rPr>
              <a:t>[12] A. Chowdhury, A. </a:t>
            </a:r>
            <a:r>
              <a:rPr lang="en-US" altLang="zh-CN" sz="1400" dirty="0" err="1">
                <a:latin typeface="Times New Roman" panose="02020603050405020304" pitchFamily="18" charset="0"/>
                <a:cs typeface="Times New Roman" panose="02020603050405020304" pitchFamily="18" charset="0"/>
              </a:rPr>
              <a:t>Harindranath</a:t>
            </a:r>
            <a:r>
              <a:rPr lang="en-US" altLang="zh-CN" sz="1400" dirty="0">
                <a:latin typeface="Times New Roman" panose="02020603050405020304" pitchFamily="18" charset="0"/>
                <a:cs typeface="Times New Roman" panose="02020603050405020304" pitchFamily="18" charset="0"/>
              </a:rPr>
              <a:t>, and J. </a:t>
            </a:r>
            <a:r>
              <a:rPr lang="en-US" altLang="zh-CN" sz="1400" dirty="0" err="1">
                <a:latin typeface="Times New Roman" panose="02020603050405020304" pitchFamily="18" charset="0"/>
                <a:cs typeface="Times New Roman" panose="02020603050405020304" pitchFamily="18" charset="0"/>
              </a:rPr>
              <a:t>Maiti</a:t>
            </a:r>
            <a:r>
              <a:rPr lang="en-US" altLang="zh-CN" sz="1400" dirty="0">
                <a:latin typeface="Times New Roman" panose="02020603050405020304" pitchFamily="18" charset="0"/>
                <a:cs typeface="Times New Roman" panose="02020603050405020304" pitchFamily="18" charset="0"/>
              </a:rPr>
              <a:t>, Phys. Rev. D91, 074507 (2015).</a:t>
            </a:r>
          </a:p>
          <a:p>
            <a:r>
              <a:rPr lang="en-US" altLang="zh-CN" sz="1400" dirty="0">
                <a:latin typeface="Times New Roman" panose="02020603050405020304" pitchFamily="18" charset="0"/>
                <a:cs typeface="Times New Roman" panose="02020603050405020304" pitchFamily="18" charset="0"/>
              </a:rPr>
              <a:t>[13] C. M. Richards, A. C. Irving, E. B. Gregory, and C. </a:t>
            </a:r>
            <a:r>
              <a:rPr lang="en-US" altLang="zh-CN" sz="1400" dirty="0" err="1">
                <a:latin typeface="Times New Roman" panose="02020603050405020304" pitchFamily="18" charset="0"/>
                <a:cs typeface="Times New Roman" panose="02020603050405020304" pitchFamily="18" charset="0"/>
              </a:rPr>
              <a:t>McNeile</a:t>
            </a:r>
            <a:r>
              <a:rPr lang="en-US" altLang="zh-CN" sz="1400" dirty="0">
                <a:latin typeface="Times New Roman" panose="02020603050405020304" pitchFamily="18" charset="0"/>
                <a:cs typeface="Times New Roman" panose="02020603050405020304" pitchFamily="18" charset="0"/>
              </a:rPr>
              <a:t>(UKQCD Collaboration), Phys. Rev. D 82, 034501 (2010).</a:t>
            </a:r>
          </a:p>
          <a:p>
            <a:r>
              <a:rPr lang="en-US" altLang="zh-CN" sz="1400" dirty="0">
                <a:latin typeface="Times New Roman" panose="02020603050405020304" pitchFamily="18" charset="0"/>
                <a:cs typeface="Times New Roman" panose="02020603050405020304" pitchFamily="18" charset="0"/>
              </a:rPr>
              <a:t>[14] W. Sun,L.-C.Gui,Y.Chen,M.Gong,C.Liu,Y.-</a:t>
            </a:r>
            <a:r>
              <a:rPr lang="en-US" altLang="zh-CN" sz="1400" dirty="0" err="1">
                <a:latin typeface="Times New Roman" panose="02020603050405020304" pitchFamily="18" charset="0"/>
                <a:cs typeface="Times New Roman" panose="02020603050405020304" pitchFamily="18" charset="0"/>
              </a:rPr>
              <a:t>B.Liu,Z.Liu,J</a:t>
            </a:r>
            <a:r>
              <a:rPr lang="en-US" altLang="zh-CN" sz="1400" dirty="0">
                <a:latin typeface="Times New Roman" panose="02020603050405020304" pitchFamily="18" charset="0"/>
                <a:cs typeface="Times New Roman" panose="02020603050405020304" pitchFamily="18" charset="0"/>
              </a:rPr>
              <a:t>.-P. Ma, and J.-B. Zhang, Chin. Phys. C 42, 093103 (2018).</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042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04BA3CD-8E26-4B01-BD00-D2DD9CE6FDCF}"/>
              </a:ext>
            </a:extLst>
          </p:cNvPr>
          <p:cNvSpPr>
            <a:spLocks noGrp="1"/>
          </p:cNvSpPr>
          <p:nvPr>
            <p:ph type="sldNum" sz="quarter" idx="12"/>
          </p:nvPr>
        </p:nvSpPr>
        <p:spPr/>
        <p:txBody>
          <a:bodyPr/>
          <a:lstStyle/>
          <a:p>
            <a:fld id="{70EF8BD8-B3DE-4E24-B474-47D0FF4D57CA}" type="slidenum">
              <a:rPr lang="zh-CN" altLang="en-US" smtClean="0"/>
              <a:t>14</a:t>
            </a:fld>
            <a:endParaRPr lang="zh-CN" alt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A4CE6C6D-0AC2-4EC1-B3D3-67289D809293}"/>
                  </a:ext>
                </a:extLst>
              </p:cNvPr>
              <p:cNvSpPr txBox="1"/>
              <p:nvPr/>
            </p:nvSpPr>
            <p:spPr>
              <a:xfrm>
                <a:off x="425022" y="232413"/>
                <a:ext cx="2996333" cy="430887"/>
              </a:xfrm>
              <a:prstGeom prst="rect">
                <a:avLst/>
              </a:prstGeom>
              <a:noFill/>
            </p:spPr>
            <p:txBody>
              <a:bodyPr wrap="none" lIns="0" tIns="0" rIns="0" bIns="0" rtlCol="0">
                <a:spAutoFit/>
              </a:bodyPr>
              <a:lstStyle/>
              <a:p>
                <a:r>
                  <a:rPr lang="en-US" altLang="zh-CN" sz="2800" dirty="0">
                    <a:latin typeface="Times New Roman" panose="02020603050405020304" pitchFamily="18" charset="0"/>
                    <a:cs typeface="Times New Roman" panose="02020603050405020304" pitchFamily="18" charset="0"/>
                  </a:rPr>
                  <a:t>BES</a:t>
                </a:r>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rPr>
                      <m:t>𝐽</m:t>
                    </m:r>
                    <m:r>
                      <m:rPr>
                        <m:lit/>
                      </m:rP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𝛾</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𝐾</m:t>
                        </m:r>
                      </m:e>
                      <m:sub>
                        <m:r>
                          <a:rPr lang="en-US" altLang="zh-CN" sz="2000" b="0" i="1" smtClean="0">
                            <a:latin typeface="Cambria Math" panose="02040503050406030204" pitchFamily="18" charset="0"/>
                          </a:rPr>
                          <m:t>𝑠</m:t>
                        </m:r>
                      </m:sub>
                      <m:sup>
                        <m:r>
                          <a:rPr lang="en-US" altLang="zh-CN" sz="2000" b="0" i="1" smtClean="0">
                            <a:latin typeface="Cambria Math" panose="02040503050406030204" pitchFamily="18" charset="0"/>
                          </a:rPr>
                          <m:t>0</m:t>
                        </m:r>
                      </m:sup>
                    </m:sSub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𝐾</m:t>
                        </m:r>
                      </m:e>
                      <m:sup>
                        <m:r>
                          <a:rPr lang="en-US" altLang="zh-CN" sz="2000" b="0" i="1" smtClean="0">
                            <a:latin typeface="Cambria Math" panose="02040503050406030204" pitchFamily="18" charset="0"/>
                          </a:rPr>
                          <m:t>±</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𝜋</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 </m:t>
                    </m:r>
                  </m:oMath>
                </a14:m>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A4CE6C6D-0AC2-4EC1-B3D3-67289D809293}"/>
                  </a:ext>
                </a:extLst>
              </p:cNvPr>
              <p:cNvSpPr txBox="1">
                <a:spLocks noRot="1" noChangeAspect="1" noMove="1" noResize="1" noEditPoints="1" noAdjustHandles="1" noChangeArrowheads="1" noChangeShapeType="1" noTextEdit="1"/>
              </p:cNvSpPr>
              <p:nvPr/>
            </p:nvSpPr>
            <p:spPr>
              <a:xfrm>
                <a:off x="425022" y="232413"/>
                <a:ext cx="2996333" cy="430887"/>
              </a:xfrm>
              <a:prstGeom prst="rect">
                <a:avLst/>
              </a:prstGeom>
              <a:blipFill>
                <a:blip r:embed="rId2"/>
                <a:stretch>
                  <a:fillRect l="-7332" t="-25352" r="-3666" b="-49296"/>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AE282185-EA82-41B2-9DD2-D1A7FA4D2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69" y="1069931"/>
            <a:ext cx="7307273" cy="4997662"/>
          </a:xfrm>
          <a:prstGeom prst="rect">
            <a:avLst/>
          </a:prstGeom>
        </p:spPr>
      </p:pic>
      <p:pic>
        <p:nvPicPr>
          <p:cNvPr id="9" name="图片 8">
            <a:extLst>
              <a:ext uri="{FF2B5EF4-FFF2-40B4-BE49-F238E27FC236}">
                <a16:creationId xmlns:a16="http://schemas.microsoft.com/office/drawing/2014/main" id="{133F1DA4-EB72-46D3-B8AC-C67F2177C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508" y="126189"/>
            <a:ext cx="4857353" cy="628473"/>
          </a:xfrm>
          <a:prstGeom prst="rect">
            <a:avLst/>
          </a:prstGeom>
        </p:spPr>
      </p:pic>
      <p:sp>
        <p:nvSpPr>
          <p:cNvPr id="10" name="矩形 9">
            <a:extLst>
              <a:ext uri="{FF2B5EF4-FFF2-40B4-BE49-F238E27FC236}">
                <a16:creationId xmlns:a16="http://schemas.microsoft.com/office/drawing/2014/main" id="{1061AE72-6A6B-4B19-AEC3-02C867649947}"/>
              </a:ext>
            </a:extLst>
          </p:cNvPr>
          <p:cNvSpPr/>
          <p:nvPr/>
        </p:nvSpPr>
        <p:spPr>
          <a:xfrm>
            <a:off x="425022" y="6098169"/>
            <a:ext cx="8045116" cy="830997"/>
          </a:xfrm>
          <a:prstGeom prst="rect">
            <a:avLst/>
          </a:prstGeom>
        </p:spPr>
        <p:txBody>
          <a:bodyPr wrap="square">
            <a:spAutoFit/>
          </a:bodyPr>
          <a:lstStyle/>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 </a:t>
            </a:r>
            <a:r>
              <a:rPr lang="fr-FR" altLang="zh-CN" sz="1200" dirty="0">
                <a:solidFill>
                  <a:schemeClr val="accent1">
                    <a:lumMod val="75000"/>
                  </a:schemeClr>
                </a:solidFill>
                <a:latin typeface="Times New Roman" panose="02020603050405020304" pitchFamily="18" charset="0"/>
                <a:cs typeface="Times New Roman" panose="02020603050405020304" pitchFamily="18" charset="0"/>
              </a:rPr>
              <a:t>J.Z. Bai et al. (BES Collaboration), Phys. Lett. B 476, 25 </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(2000)</a:t>
            </a:r>
          </a:p>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 J.Z. Bai et al.</a:t>
            </a:r>
            <a:r>
              <a:rPr lang="fr-FR" altLang="zh-CN" sz="1200" dirty="0">
                <a:solidFill>
                  <a:schemeClr val="accent1">
                    <a:lumMod val="75000"/>
                  </a:schemeClr>
                </a:solidFill>
                <a:latin typeface="Times New Roman" panose="02020603050405020304" pitchFamily="18" charset="0"/>
                <a:cs typeface="Times New Roman" panose="02020603050405020304" pitchFamily="18" charset="0"/>
              </a:rPr>
              <a:t> (BES Collaboration),</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Phys. Lett. B 446, 356 (1999) </a:t>
            </a:r>
          </a:p>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 J.Z. Bai et al.</a:t>
            </a:r>
            <a:r>
              <a:rPr lang="fr-FR" altLang="zh-CN" sz="1200" dirty="0">
                <a:solidFill>
                  <a:schemeClr val="accent1">
                    <a:lumMod val="75000"/>
                  </a:schemeClr>
                </a:solidFill>
                <a:latin typeface="Times New Roman" panose="02020603050405020304" pitchFamily="18" charset="0"/>
                <a:cs typeface="Times New Roman" panose="02020603050405020304" pitchFamily="18" charset="0"/>
              </a:rPr>
              <a:t> (BES Collaboration), </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Phys. Lett. B 472, 207(2000)</a:t>
            </a:r>
          </a:p>
          <a:p>
            <a:endParaRPr lang="zh-CN" altLang="en-US" sz="1200" dirty="0">
              <a:latin typeface="Times New Roman" panose="02020603050405020304" pitchFamily="18" charset="0"/>
              <a:cs typeface="Times New Roman" panose="02020603050405020304" pitchFamily="18" charset="0"/>
            </a:endParaRPr>
          </a:p>
        </p:txBody>
      </p:sp>
      <p:grpSp>
        <p:nvGrpSpPr>
          <p:cNvPr id="18" name="组合 17">
            <a:extLst>
              <a:ext uri="{FF2B5EF4-FFF2-40B4-BE49-F238E27FC236}">
                <a16:creationId xmlns:a16="http://schemas.microsoft.com/office/drawing/2014/main" id="{C4C05375-981F-4EAB-9346-D602B7455F4E}"/>
              </a:ext>
            </a:extLst>
          </p:cNvPr>
          <p:cNvGrpSpPr/>
          <p:nvPr/>
        </p:nvGrpSpPr>
        <p:grpSpPr>
          <a:xfrm>
            <a:off x="6761747" y="447856"/>
            <a:ext cx="847181" cy="960831"/>
            <a:chOff x="6761747" y="447856"/>
            <a:chExt cx="847181" cy="960831"/>
          </a:xfrm>
        </p:grpSpPr>
        <p:sp>
          <p:nvSpPr>
            <p:cNvPr id="11" name="矩形 10">
              <a:extLst>
                <a:ext uri="{FF2B5EF4-FFF2-40B4-BE49-F238E27FC236}">
                  <a16:creationId xmlns:a16="http://schemas.microsoft.com/office/drawing/2014/main" id="{2D07C310-F505-4F44-829B-D08F248A49A7}"/>
                </a:ext>
              </a:extLst>
            </p:cNvPr>
            <p:cNvSpPr/>
            <p:nvPr/>
          </p:nvSpPr>
          <p:spPr>
            <a:xfrm>
              <a:off x="6761747" y="447856"/>
              <a:ext cx="649706" cy="306806"/>
            </a:xfrm>
            <a:prstGeom prst="rect">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cxnSp>
          <p:nvCxnSpPr>
            <p:cNvPr id="14" name="直接箭头连接符 13">
              <a:extLst>
                <a:ext uri="{FF2B5EF4-FFF2-40B4-BE49-F238E27FC236}">
                  <a16:creationId xmlns:a16="http://schemas.microsoft.com/office/drawing/2014/main" id="{9A588684-765F-44A4-8432-F8549E0BB6F4}"/>
                </a:ext>
              </a:extLst>
            </p:cNvPr>
            <p:cNvCxnSpPr>
              <a:stCxn id="11" idx="2"/>
            </p:cNvCxnSpPr>
            <p:nvPr/>
          </p:nvCxnSpPr>
          <p:spPr>
            <a:xfrm>
              <a:off x="7086600" y="754662"/>
              <a:ext cx="0" cy="3152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C6253258-9864-4A96-86CE-ECBCF3406165}"/>
                </a:ext>
              </a:extLst>
            </p:cNvPr>
            <p:cNvSpPr txBox="1"/>
            <p:nvPr/>
          </p:nvSpPr>
          <p:spPr>
            <a:xfrm>
              <a:off x="6821533" y="1039355"/>
              <a:ext cx="787395"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Ref[2]</a:t>
              </a:r>
              <a:endParaRPr lang="zh-CN" altLang="en-US" dirty="0">
                <a:latin typeface="Times New Roman" panose="02020603050405020304" pitchFamily="18" charset="0"/>
                <a:cs typeface="Times New Roman" panose="02020603050405020304" pitchFamily="18" charset="0"/>
              </a:endParaRPr>
            </a:p>
          </p:txBody>
        </p:sp>
      </p:grpSp>
      <p:grpSp>
        <p:nvGrpSpPr>
          <p:cNvPr id="19" name="组合 18">
            <a:extLst>
              <a:ext uri="{FF2B5EF4-FFF2-40B4-BE49-F238E27FC236}">
                <a16:creationId xmlns:a16="http://schemas.microsoft.com/office/drawing/2014/main" id="{8B72CFCD-EAEA-4CEA-9C9F-B3894D4C9A1A}"/>
              </a:ext>
            </a:extLst>
          </p:cNvPr>
          <p:cNvGrpSpPr/>
          <p:nvPr/>
        </p:nvGrpSpPr>
        <p:grpSpPr>
          <a:xfrm>
            <a:off x="7601451" y="447856"/>
            <a:ext cx="817654" cy="960831"/>
            <a:chOff x="7601451" y="447856"/>
            <a:chExt cx="817654" cy="960831"/>
          </a:xfrm>
        </p:grpSpPr>
        <p:sp>
          <p:nvSpPr>
            <p:cNvPr id="12" name="矩形 11">
              <a:extLst>
                <a:ext uri="{FF2B5EF4-FFF2-40B4-BE49-F238E27FC236}">
                  <a16:creationId xmlns:a16="http://schemas.microsoft.com/office/drawing/2014/main" id="{5D402CE3-4741-49D9-B8FB-EEE5187880FC}"/>
                </a:ext>
              </a:extLst>
            </p:cNvPr>
            <p:cNvSpPr/>
            <p:nvPr/>
          </p:nvSpPr>
          <p:spPr>
            <a:xfrm>
              <a:off x="7601451" y="447856"/>
              <a:ext cx="649706" cy="306806"/>
            </a:xfrm>
            <a:prstGeom prst="rect">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cxnSp>
          <p:nvCxnSpPr>
            <p:cNvPr id="15" name="直接箭头连接符 14">
              <a:extLst>
                <a:ext uri="{FF2B5EF4-FFF2-40B4-BE49-F238E27FC236}">
                  <a16:creationId xmlns:a16="http://schemas.microsoft.com/office/drawing/2014/main" id="{0B0184E0-7685-4173-AE0C-C489F8F395D2}"/>
                </a:ext>
              </a:extLst>
            </p:cNvPr>
            <p:cNvCxnSpPr/>
            <p:nvPr/>
          </p:nvCxnSpPr>
          <p:spPr>
            <a:xfrm>
              <a:off x="7926304" y="754662"/>
              <a:ext cx="0" cy="3152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C18022EB-0232-4DA9-AC25-ACDDA867C09D}"/>
                </a:ext>
              </a:extLst>
            </p:cNvPr>
            <p:cNvSpPr txBox="1"/>
            <p:nvPr/>
          </p:nvSpPr>
          <p:spPr>
            <a:xfrm>
              <a:off x="7631710" y="1039355"/>
              <a:ext cx="787395"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Ref[3]</a:t>
              </a:r>
              <a:endParaRPr lang="zh-CN"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7162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4471CEB-AF65-4652-8737-9FA2F6E90C97}"/>
              </a:ext>
            </a:extLst>
          </p:cNvPr>
          <p:cNvSpPr>
            <a:spLocks noGrp="1"/>
          </p:cNvSpPr>
          <p:nvPr>
            <p:ph type="sldNum" sz="quarter" idx="12"/>
          </p:nvPr>
        </p:nvSpPr>
        <p:spPr/>
        <p:txBody>
          <a:bodyPr/>
          <a:lstStyle/>
          <a:p>
            <a:fld id="{70EF8BD8-B3DE-4E24-B474-47D0FF4D57CA}" type="slidenum">
              <a:rPr lang="zh-CN" altLang="en-US" smtClean="0"/>
              <a:t>15</a:t>
            </a:fld>
            <a:endParaRPr lang="zh-CN" altLang="en-US"/>
          </a:p>
        </p:txBody>
      </p:sp>
      <p:sp>
        <p:nvSpPr>
          <p:cNvPr id="5" name="文本框 4">
            <a:extLst>
              <a:ext uri="{FF2B5EF4-FFF2-40B4-BE49-F238E27FC236}">
                <a16:creationId xmlns:a16="http://schemas.microsoft.com/office/drawing/2014/main" id="{6E732530-FED7-4E0C-A1EF-988F463ACB2C}"/>
              </a:ext>
            </a:extLst>
          </p:cNvPr>
          <p:cNvSpPr txBox="1"/>
          <p:nvPr/>
        </p:nvSpPr>
        <p:spPr>
          <a:xfrm>
            <a:off x="3216438" y="64143"/>
            <a:ext cx="2388795"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Data from BESIII</a:t>
            </a:r>
            <a:endParaRPr lang="zh-CN" altLang="en-US" sz="24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E0092F85-C8F5-4D08-BBA2-99481B8C9AD7}"/>
              </a:ext>
            </a:extLst>
          </p:cNvPr>
          <p:cNvSpPr/>
          <p:nvPr/>
        </p:nvSpPr>
        <p:spPr>
          <a:xfrm>
            <a:off x="1667662" y="4635161"/>
            <a:ext cx="6278880" cy="1200329"/>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It is possible to fit with one state with energy dependent width</a:t>
            </a: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Only one structure observed in every exclusive channel</a:t>
            </a: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Peak positions disagree in different channels.</a:t>
            </a:r>
          </a:p>
        </p:txBody>
      </p:sp>
      <p:grpSp>
        <p:nvGrpSpPr>
          <p:cNvPr id="11" name="组合 10">
            <a:extLst>
              <a:ext uri="{FF2B5EF4-FFF2-40B4-BE49-F238E27FC236}">
                <a16:creationId xmlns:a16="http://schemas.microsoft.com/office/drawing/2014/main" id="{A5876A75-2960-4873-9751-011293FB2211}"/>
              </a:ext>
            </a:extLst>
          </p:cNvPr>
          <p:cNvGrpSpPr/>
          <p:nvPr/>
        </p:nvGrpSpPr>
        <p:grpSpPr>
          <a:xfrm>
            <a:off x="80405" y="488655"/>
            <a:ext cx="3775457" cy="3897463"/>
            <a:chOff x="609271" y="688046"/>
            <a:chExt cx="3775457" cy="3897463"/>
          </a:xfrm>
        </p:grpSpPr>
        <p:pic>
          <p:nvPicPr>
            <p:cNvPr id="8" name="图片 7">
              <a:extLst>
                <a:ext uri="{FF2B5EF4-FFF2-40B4-BE49-F238E27FC236}">
                  <a16:creationId xmlns:a16="http://schemas.microsoft.com/office/drawing/2014/main" id="{E499E2CB-DDDA-4490-BF7F-51A5E6690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271" y="688046"/>
              <a:ext cx="3775457" cy="3470985"/>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AFA6E3FB-3383-4A7D-B83E-976A21E8087D}"/>
                    </a:ext>
                  </a:extLst>
                </p:cNvPr>
                <p:cNvSpPr txBox="1"/>
                <p:nvPr/>
              </p:nvSpPr>
              <p:spPr>
                <a:xfrm>
                  <a:off x="1776759" y="4216177"/>
                  <a:ext cx="1991314" cy="369332"/>
                </a:xfrm>
                <a:prstGeom prst="rect">
                  <a:avLst/>
                </a:prstGeom>
                <a:noFill/>
              </p:spPr>
              <p:txBody>
                <a:bodyPr wrap="none" rtlCol="0">
                  <a:spAutoFit/>
                </a:bodyPr>
                <a:lstStyle/>
                <a:p>
                  <a14:m>
                    <m:oMath xmlns:m="http://schemas.openxmlformats.org/officeDocument/2006/math">
                      <m:r>
                        <a:rPr lang="en-US" altLang="zh-CN" b="0" i="1" smtClean="0">
                          <a:latin typeface="Cambria Math" panose="02040503050406030204" pitchFamily="18" charset="0"/>
                        </a:rPr>
                        <m:t>𝐽</m:t>
                      </m:r>
                      <m:r>
                        <m:rPr>
                          <m:lit/>
                        </m:rPr>
                        <a:rPr lang="en-US" altLang="zh-CN" b="0" i="1" smtClean="0">
                          <a:latin typeface="Cambria Math" panose="02040503050406030204" pitchFamily="18" charset="0"/>
                        </a:rPr>
                        <m:t>/</m:t>
                      </m:r>
                      <m:r>
                        <a:rPr lang="en-US" altLang="zh-CN" b="0" i="1" smtClean="0">
                          <a:latin typeface="Cambria Math" panose="02040503050406030204" pitchFamily="18" charset="0"/>
                        </a:rPr>
                        <m:t>𝜓</m:t>
                      </m:r>
                      <m:r>
                        <a:rPr lang="en-US" altLang="zh-CN" b="0" i="1" smtClean="0">
                          <a:latin typeface="Cambria Math" panose="02040503050406030204" pitchFamily="18" charset="0"/>
                        </a:rPr>
                        <m:t>→</m:t>
                      </m:r>
                      <m:r>
                        <a:rPr lang="en-US" altLang="zh-CN" b="0" i="1" smtClean="0">
                          <a:latin typeface="Cambria Math" panose="02040503050406030204" pitchFamily="18" charset="0"/>
                        </a:rPr>
                        <m:t>𝜔𝜂</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oMath>
                  </a14:m>
                  <a:r>
                    <a:rPr lang="en-US" altLang="zh-CN" dirty="0"/>
                    <a:t>[1]</a:t>
                  </a:r>
                  <a:endParaRPr lang="zh-CN" altLang="en-US" dirty="0"/>
                </a:p>
              </p:txBody>
            </p:sp>
          </mc:Choice>
          <mc:Fallback xmlns="">
            <p:sp>
              <p:nvSpPr>
                <p:cNvPr id="9" name="文本框 8">
                  <a:extLst>
                    <a:ext uri="{FF2B5EF4-FFF2-40B4-BE49-F238E27FC236}">
                      <a16:creationId xmlns:a16="http://schemas.microsoft.com/office/drawing/2014/main" id="{AFA6E3FB-3383-4A7D-B83E-976A21E8087D}"/>
                    </a:ext>
                  </a:extLst>
                </p:cNvPr>
                <p:cNvSpPr txBox="1">
                  <a:spLocks noRot="1" noChangeAspect="1" noMove="1" noResize="1" noEditPoints="1" noAdjustHandles="1" noChangeArrowheads="1" noChangeShapeType="1" noTextEdit="1"/>
                </p:cNvSpPr>
                <p:nvPr/>
              </p:nvSpPr>
              <p:spPr>
                <a:xfrm>
                  <a:off x="1776759" y="4216177"/>
                  <a:ext cx="1991314" cy="369332"/>
                </a:xfrm>
                <a:prstGeom prst="rect">
                  <a:avLst/>
                </a:prstGeom>
                <a:blipFill>
                  <a:blip r:embed="rId3"/>
                  <a:stretch>
                    <a:fillRect l="-613" t="-9836" r="-1840" b="-24590"/>
                  </a:stretch>
                </a:blipFill>
              </p:spPr>
              <p:txBody>
                <a:bodyPr/>
                <a:lstStyle/>
                <a:p>
                  <a:r>
                    <a:rPr lang="zh-CN" altLang="en-US">
                      <a:noFill/>
                    </a:rPr>
                    <a:t> </a:t>
                  </a:r>
                </a:p>
              </p:txBody>
            </p:sp>
          </mc:Fallback>
        </mc:AlternateContent>
      </p:grpSp>
      <p:sp>
        <p:nvSpPr>
          <p:cNvPr id="10" name="矩形 9">
            <a:extLst>
              <a:ext uri="{FF2B5EF4-FFF2-40B4-BE49-F238E27FC236}">
                <a16:creationId xmlns:a16="http://schemas.microsoft.com/office/drawing/2014/main" id="{78512739-41A6-45E1-8F69-4CA8D54F7490}"/>
              </a:ext>
            </a:extLst>
          </p:cNvPr>
          <p:cNvSpPr/>
          <p:nvPr/>
        </p:nvSpPr>
        <p:spPr>
          <a:xfrm>
            <a:off x="133745" y="6259811"/>
            <a:ext cx="5653241" cy="461665"/>
          </a:xfrm>
          <a:prstGeom prst="rect">
            <a:avLst/>
          </a:prstGeom>
        </p:spPr>
        <p:txBody>
          <a:bodyPr wrap="square">
            <a:spAutoFit/>
          </a:bodyPr>
          <a:lstStyle/>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 M.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Ablikim</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a:t>
            </a:r>
            <a:r>
              <a:rPr lang="fr-FR" altLang="zh-CN" sz="1200" dirty="0">
                <a:solidFill>
                  <a:schemeClr val="accent1">
                    <a:lumMod val="75000"/>
                  </a:schemeClr>
                </a:solidFill>
                <a:latin typeface="Times New Roman" panose="02020603050405020304" pitchFamily="18" charset="0"/>
                <a:cs typeface="Times New Roman" panose="02020603050405020304" pitchFamily="18" charset="0"/>
              </a:rPr>
              <a:t>et al. (BESIII Collaboration),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Phys.Rev.Lett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107, 182001 (2011)</a:t>
            </a:r>
          </a:p>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 M.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Ablikim</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a:t>
            </a:r>
            <a:r>
              <a:rPr lang="fr-FR" altLang="zh-CN" sz="1200" dirty="0">
                <a:solidFill>
                  <a:schemeClr val="accent1">
                    <a:lumMod val="75000"/>
                  </a:schemeClr>
                </a:solidFill>
                <a:latin typeface="Times New Roman" panose="02020603050405020304" pitchFamily="18" charset="0"/>
                <a:cs typeface="Times New Roman" panose="02020603050405020304" pitchFamily="18" charset="0"/>
              </a:rPr>
              <a:t>et al. (BESIII Collaboration),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Phys.Rev.D</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87, 092006 (2013)</a:t>
            </a:r>
          </a:p>
        </p:txBody>
      </p:sp>
      <p:grpSp>
        <p:nvGrpSpPr>
          <p:cNvPr id="17" name="组合 16">
            <a:extLst>
              <a:ext uri="{FF2B5EF4-FFF2-40B4-BE49-F238E27FC236}">
                <a16:creationId xmlns:a16="http://schemas.microsoft.com/office/drawing/2014/main" id="{95C927DC-A010-4261-9836-BAD222739FB0}"/>
              </a:ext>
            </a:extLst>
          </p:cNvPr>
          <p:cNvGrpSpPr/>
          <p:nvPr/>
        </p:nvGrpSpPr>
        <p:grpSpPr>
          <a:xfrm>
            <a:off x="4410836" y="584387"/>
            <a:ext cx="3535706" cy="3803165"/>
            <a:chOff x="4410836" y="584387"/>
            <a:chExt cx="3535706" cy="3803165"/>
          </a:xfrm>
        </p:grpSpPr>
        <p:pic>
          <p:nvPicPr>
            <p:cNvPr id="15" name="图片 14">
              <a:extLst>
                <a:ext uri="{FF2B5EF4-FFF2-40B4-BE49-F238E27FC236}">
                  <a16:creationId xmlns:a16="http://schemas.microsoft.com/office/drawing/2014/main" id="{7D62926C-9FB8-4C60-96B6-18DC4D039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36" y="584387"/>
              <a:ext cx="3535706" cy="3375254"/>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A9F79FF6-E023-4145-AB55-A6ABABC124B3}"/>
                    </a:ext>
                  </a:extLst>
                </p:cNvPr>
                <p:cNvSpPr txBox="1"/>
                <p:nvPr/>
              </p:nvSpPr>
              <p:spPr>
                <a:xfrm>
                  <a:off x="5285994" y="4018220"/>
                  <a:ext cx="2465740" cy="369332"/>
                </a:xfrm>
                <a:prstGeom prst="rect">
                  <a:avLst/>
                </a:prstGeom>
                <a:noFill/>
              </p:spPr>
              <p:txBody>
                <a:bodyPr wrap="none" rtlCol="0">
                  <a:spAutoFit/>
                </a:bodyPr>
                <a:lstStyle/>
                <a:p>
                  <a14:m>
                    <m:oMath xmlns:m="http://schemas.openxmlformats.org/officeDocument/2006/math">
                      <m:r>
                        <a:rPr lang="en-US" altLang="zh-CN" b="0" i="1" smtClean="0">
                          <a:latin typeface="Cambria Math" panose="02040503050406030204" pitchFamily="18" charset="0"/>
                        </a:rPr>
                        <m:t>𝜓</m:t>
                      </m:r>
                      <m:r>
                        <a:rPr lang="en-US" altLang="zh-CN" b="0" i="1" smtClean="0">
                          <a:latin typeface="Cambria Math" panose="02040503050406030204" pitchFamily="18" charset="0"/>
                        </a:rPr>
                        <m:t>(2</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𝜔</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𝐾</m:t>
                          </m:r>
                        </m:e>
                        <m:sup>
                          <m:r>
                            <a:rPr lang="en-US" altLang="zh-CN" b="0" i="1" smtClean="0">
                              <a:latin typeface="Cambria Math" panose="02040503050406030204" pitchFamily="18" charset="0"/>
                            </a:rPr>
                            <m:t>+</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𝐾</m:t>
                          </m:r>
                        </m:e>
                        <m:sup>
                          <m:r>
                            <a:rPr lang="en-US" altLang="zh-CN" b="0" i="1" smtClean="0">
                              <a:latin typeface="Cambria Math" panose="02040503050406030204" pitchFamily="18" charset="0"/>
                            </a:rPr>
                            <m:t>−</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0</m:t>
                          </m:r>
                        </m:sup>
                      </m:sSup>
                      <m:r>
                        <a:rPr lang="en-US" altLang="zh-CN" b="0" i="1" smtClean="0">
                          <a:latin typeface="Cambria Math" panose="02040503050406030204" pitchFamily="18" charset="0"/>
                        </a:rPr>
                        <m:t> </m:t>
                      </m:r>
                    </m:oMath>
                  </a14:m>
                  <a:r>
                    <a:rPr lang="en-US" altLang="zh-CN" dirty="0"/>
                    <a:t>[2]</a:t>
                  </a:r>
                  <a:endParaRPr lang="zh-CN" altLang="en-US" dirty="0"/>
                </a:p>
              </p:txBody>
            </p:sp>
          </mc:Choice>
          <mc:Fallback xmlns="">
            <p:sp>
              <p:nvSpPr>
                <p:cNvPr id="16" name="文本框 15">
                  <a:extLst>
                    <a:ext uri="{FF2B5EF4-FFF2-40B4-BE49-F238E27FC236}">
                      <a16:creationId xmlns:a16="http://schemas.microsoft.com/office/drawing/2014/main" id="{A9F79FF6-E023-4145-AB55-A6ABABC124B3}"/>
                    </a:ext>
                  </a:extLst>
                </p:cNvPr>
                <p:cNvSpPr txBox="1">
                  <a:spLocks noRot="1" noChangeAspect="1" noMove="1" noResize="1" noEditPoints="1" noAdjustHandles="1" noChangeArrowheads="1" noChangeShapeType="1" noTextEdit="1"/>
                </p:cNvSpPr>
                <p:nvPr/>
              </p:nvSpPr>
              <p:spPr>
                <a:xfrm>
                  <a:off x="5285994" y="4018220"/>
                  <a:ext cx="2465740" cy="369332"/>
                </a:xfrm>
                <a:prstGeom prst="rect">
                  <a:avLst/>
                </a:prstGeom>
                <a:blipFill>
                  <a:blip r:embed="rId5"/>
                  <a:stretch>
                    <a:fillRect l="-741" t="-8197" r="-1235" b="-24590"/>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33171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E9DD53E-C7D4-42A3-81B7-01EE9098E739}"/>
              </a:ext>
            </a:extLst>
          </p:cNvPr>
          <p:cNvSpPr>
            <a:spLocks noGrp="1"/>
          </p:cNvSpPr>
          <p:nvPr>
            <p:ph type="sldNum" sz="quarter" idx="12"/>
          </p:nvPr>
        </p:nvSpPr>
        <p:spPr/>
        <p:txBody>
          <a:bodyPr/>
          <a:lstStyle/>
          <a:p>
            <a:fld id="{70EF8BD8-B3DE-4E24-B474-47D0FF4D57CA}" type="slidenum">
              <a:rPr lang="zh-CN" altLang="en-US" smtClean="0"/>
              <a:t>16</a:t>
            </a:fld>
            <a:endParaRPr lang="zh-CN" altLang="en-US"/>
          </a:p>
        </p:txBody>
      </p:sp>
      <p:pic>
        <p:nvPicPr>
          <p:cNvPr id="11" name="图片 10">
            <a:extLst>
              <a:ext uri="{FF2B5EF4-FFF2-40B4-BE49-F238E27FC236}">
                <a16:creationId xmlns:a16="http://schemas.microsoft.com/office/drawing/2014/main" id="{574AA4B5-F134-4C36-850C-15324CE6F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989740"/>
            <a:ext cx="8248650" cy="3051481"/>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516CAB5F-A5D0-4D2E-AE7F-FB43F4B8F03F}"/>
                  </a:ext>
                </a:extLst>
              </p:cNvPr>
              <p:cNvSpPr txBox="1"/>
              <p:nvPr/>
            </p:nvSpPr>
            <p:spPr>
              <a:xfrm>
                <a:off x="998220" y="268569"/>
                <a:ext cx="27674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𝐽</m:t>
                      </m:r>
                      <m:r>
                        <m:rPr>
                          <m:lit/>
                        </m:rP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𝜓</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𝛾</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𝛾</m:t>
                      </m:r>
                      <m:r>
                        <a:rPr lang="en-US" altLang="zh-CN" sz="2400" b="0" i="1" smtClean="0">
                          <a:latin typeface="Cambria Math" panose="02040503050406030204" pitchFamily="18" charset="0"/>
                        </a:rPr>
                        <m:t>3</m:t>
                      </m:r>
                      <m:r>
                        <a:rPr lang="en-US" altLang="zh-CN" sz="2400" b="0" i="1" smtClean="0">
                          <a:latin typeface="Cambria Math" panose="02040503050406030204" pitchFamily="18" charset="0"/>
                        </a:rPr>
                        <m:t>𝜋</m:t>
                      </m:r>
                    </m:oMath>
                  </m:oMathPara>
                </a14:m>
                <a:endParaRPr lang="zh-CN" altLang="en-US" dirty="0"/>
              </a:p>
            </p:txBody>
          </p:sp>
        </mc:Choice>
        <mc:Fallback xmlns="">
          <p:sp>
            <p:nvSpPr>
              <p:cNvPr id="12" name="文本框 11">
                <a:extLst>
                  <a:ext uri="{FF2B5EF4-FFF2-40B4-BE49-F238E27FC236}">
                    <a16:creationId xmlns:a16="http://schemas.microsoft.com/office/drawing/2014/main" id="{516CAB5F-A5D0-4D2E-AE7F-FB43F4B8F03F}"/>
                  </a:ext>
                </a:extLst>
              </p:cNvPr>
              <p:cNvSpPr txBox="1">
                <a:spLocks noRot="1" noChangeAspect="1" noMove="1" noResize="1" noEditPoints="1" noAdjustHandles="1" noChangeArrowheads="1" noChangeShapeType="1" noTextEdit="1"/>
              </p:cNvSpPr>
              <p:nvPr/>
            </p:nvSpPr>
            <p:spPr>
              <a:xfrm>
                <a:off x="998220" y="268569"/>
                <a:ext cx="2767424" cy="461665"/>
              </a:xfrm>
              <a:prstGeom prst="rect">
                <a:avLst/>
              </a:prstGeom>
              <a:blipFill>
                <a:blip r:embed="rId3"/>
                <a:stretch>
                  <a:fillRect b="-17105"/>
                </a:stretch>
              </a:blipFill>
            </p:spPr>
            <p:txBody>
              <a:bodyPr/>
              <a:lstStyle/>
              <a:p>
                <a:r>
                  <a:rPr lang="zh-CN" altLang="en-US">
                    <a:noFill/>
                  </a:rPr>
                  <a:t> </a:t>
                </a:r>
              </a:p>
            </p:txBody>
          </p:sp>
        </mc:Fallback>
      </mc:AlternateContent>
      <p:sp>
        <p:nvSpPr>
          <p:cNvPr id="13" name="矩形 12">
            <a:extLst>
              <a:ext uri="{FF2B5EF4-FFF2-40B4-BE49-F238E27FC236}">
                <a16:creationId xmlns:a16="http://schemas.microsoft.com/office/drawing/2014/main" id="{983A1B87-7A95-4894-8FE9-9E42F0AFE80F}"/>
              </a:ext>
            </a:extLst>
          </p:cNvPr>
          <p:cNvSpPr/>
          <p:nvPr/>
        </p:nvSpPr>
        <p:spPr>
          <a:xfrm>
            <a:off x="171450" y="6413699"/>
            <a:ext cx="8515350" cy="307777"/>
          </a:xfrm>
          <a:prstGeom prst="rect">
            <a:avLst/>
          </a:prstGeom>
        </p:spPr>
        <p:txBody>
          <a:bodyPr wrap="square">
            <a:spAutoFit/>
          </a:bodyPr>
          <a:lstStyle/>
          <a:p>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 M. </a:t>
            </a:r>
            <a:r>
              <a:rPr lang="en-US" altLang="zh-CN" sz="1400" dirty="0" err="1">
                <a:solidFill>
                  <a:schemeClr val="accent1">
                    <a:lumMod val="75000"/>
                  </a:schemeClr>
                </a:solidFill>
                <a:latin typeface="Times New Roman" panose="02020603050405020304" pitchFamily="18" charset="0"/>
                <a:cs typeface="Times New Roman" panose="02020603050405020304" pitchFamily="18" charset="0"/>
              </a:rPr>
              <a:t>Ablikim</a:t>
            </a:r>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 et al., PRL 108, 182001 (2012)</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2F3DA87-509F-4912-8AB2-C3F443814E52}"/>
                  </a:ext>
                </a:extLst>
              </p:cNvPr>
              <p:cNvSpPr txBox="1"/>
              <p:nvPr/>
            </p:nvSpPr>
            <p:spPr>
              <a:xfrm>
                <a:off x="754380" y="4241935"/>
                <a:ext cx="7932420" cy="115608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Results of the fit to (a) the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0</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980</m:t>
                        </m:r>
                      </m:e>
                    </m:d>
                    <m:d>
                      <m:dPr>
                        <m:ctrlPr>
                          <a:rPr lang="en-US" altLang="zh-CN" sz="1600" b="0" i="1" smtClean="0">
                            <a:latin typeface="Cambria Math" panose="02040503050406030204" pitchFamily="18" charset="0"/>
                          </a:rPr>
                        </m:ctrlPr>
                      </m:dPr>
                      <m:e>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e>
                    </m:d>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and (b)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0</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980</m:t>
                        </m:r>
                      </m:e>
                    </m:d>
                    <m:d>
                      <m:dPr>
                        <m:ctrlPr>
                          <a:rPr lang="en-US" altLang="zh-CN" sz="1600" b="0" i="1" smtClean="0">
                            <a:latin typeface="Cambria Math" panose="02040503050406030204" pitchFamily="18" charset="0"/>
                          </a:rPr>
                        </m:ctrlPr>
                      </m:dPr>
                      <m:e>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e>
                    </m:d>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oMath>
                </a14:m>
                <a:r>
                  <a:rPr lang="en-US" altLang="zh-CN" sz="1600" dirty="0">
                    <a:latin typeface="Times New Roman" panose="02020603050405020304" pitchFamily="18" charset="0"/>
                    <a:cs typeface="Times New Roman" panose="02020603050405020304" pitchFamily="18" charset="0"/>
                  </a:rPr>
                  <a:t> invariant mass spectra. The solid curve is the result of the fit. The dotted curve is the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(1285)</m:t>
                    </m:r>
                    <m:r>
                      <m:rPr>
                        <m:lit/>
                      </m:rP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𝜂</m:t>
                    </m:r>
                    <m:r>
                      <a:rPr lang="en-US" altLang="zh-CN" sz="1600" b="0" i="1" smtClean="0">
                        <a:latin typeface="Cambria Math" panose="02040503050406030204" pitchFamily="18" charset="0"/>
                      </a:rPr>
                      <m:t>(1295)</m:t>
                    </m:r>
                  </m:oMath>
                </a14:m>
                <a:r>
                  <a:rPr lang="en-US" altLang="zh-CN" sz="1600" dirty="0">
                    <a:latin typeface="Times New Roman" panose="02020603050405020304" pitchFamily="18" charset="0"/>
                    <a:cs typeface="Times New Roman" panose="02020603050405020304" pitchFamily="18" charset="0"/>
                  </a:rPr>
                  <a:t> and </a:t>
                </a:r>
                <a14:m>
                  <m:oMath xmlns:m="http://schemas.openxmlformats.org/officeDocument/2006/math">
                    <m:r>
                      <a:rPr lang="en-US" altLang="zh-CN" sz="1600" b="0" i="1" smtClean="0">
                        <a:latin typeface="Cambria Math" panose="02040503050406030204" pitchFamily="18" charset="0"/>
                      </a:rPr>
                      <m:t>𝜂</m:t>
                    </m:r>
                    <m:r>
                      <a:rPr lang="en-US" altLang="zh-CN" sz="1600" b="0" i="1" smtClean="0">
                        <a:latin typeface="Cambria Math" panose="02040503050406030204" pitchFamily="18" charset="0"/>
                      </a:rPr>
                      <m:t>(1405)</m:t>
                    </m:r>
                  </m:oMath>
                </a14:m>
                <a:r>
                  <a:rPr lang="en-US" altLang="zh-CN" sz="1600" dirty="0">
                    <a:latin typeface="Times New Roman" panose="02020603050405020304" pitchFamily="18" charset="0"/>
                    <a:cs typeface="Times New Roman" panose="02020603050405020304" pitchFamily="18" charset="0"/>
                  </a:rPr>
                  <a:t> signal. The dashed curves denote the background polynomial. </a:t>
                </a: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42F3DA87-509F-4912-8AB2-C3F443814E52}"/>
                  </a:ext>
                </a:extLst>
              </p:cNvPr>
              <p:cNvSpPr txBox="1">
                <a:spLocks noRot="1" noChangeAspect="1" noMove="1" noResize="1" noEditPoints="1" noAdjustHandles="1" noChangeArrowheads="1" noChangeShapeType="1" noTextEdit="1"/>
              </p:cNvSpPr>
              <p:nvPr/>
            </p:nvSpPr>
            <p:spPr>
              <a:xfrm>
                <a:off x="754380" y="4241935"/>
                <a:ext cx="7932420" cy="1156086"/>
              </a:xfrm>
              <a:prstGeom prst="rect">
                <a:avLst/>
              </a:prstGeom>
              <a:blipFill>
                <a:blip r:embed="rId4"/>
                <a:stretch>
                  <a:fillRect l="-307" b="-57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83736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99856A41-97FC-419D-A825-2842EEDC7412}"/>
                  </a:ext>
                </a:extLst>
              </p:cNvPr>
              <p:cNvSpPr/>
              <p:nvPr/>
            </p:nvSpPr>
            <p:spPr>
              <a:xfrm>
                <a:off x="2407498" y="3280839"/>
                <a:ext cx="5074255" cy="630109"/>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𝐵𝑅</m:t>
                          </m:r>
                          <m:r>
                            <a:rPr lang="en-US" altLang="zh-CN" sz="1600" i="1">
                              <a:latin typeface="Cambria Math" panose="02040503050406030204" pitchFamily="18" charset="0"/>
                            </a:rPr>
                            <m:t>(</m:t>
                          </m:r>
                          <m:r>
                            <a:rPr lang="en-US" altLang="zh-CN" sz="1600" i="1">
                              <a:latin typeface="Cambria Math" panose="02040503050406030204" pitchFamily="18" charset="0"/>
                            </a:rPr>
                            <m:t>𝐽</m:t>
                          </m:r>
                          <m:r>
                            <m:rPr>
                              <m:lit/>
                            </m:rPr>
                            <a:rPr lang="en-US" altLang="zh-CN" sz="1600" i="1">
                              <a:latin typeface="Cambria Math" panose="02040503050406030204" pitchFamily="18" charset="0"/>
                            </a:rPr>
                            <m:t>/</m:t>
                          </m:r>
                          <m:r>
                            <m:rPr>
                              <m:sty m:val="p"/>
                            </m:rPr>
                            <a:rPr lang="en-US" altLang="zh-CN" sz="1600">
                              <a:latin typeface="Cambria Math" panose="02040503050406030204" pitchFamily="18" charset="0"/>
                            </a:rPr>
                            <m:t>Ψ</m:t>
                          </m:r>
                          <m:r>
                            <a:rPr lang="en-US" altLang="zh-CN" sz="1600" i="1">
                              <a:latin typeface="Cambria Math" panose="02040503050406030204" pitchFamily="18" charset="0"/>
                            </a:rPr>
                            <m:t>→</m:t>
                          </m:r>
                          <m:r>
                            <a:rPr lang="en-US" altLang="zh-CN" sz="1600" i="1">
                              <a:latin typeface="Cambria Math" panose="02040503050406030204" pitchFamily="18" charset="0"/>
                            </a:rPr>
                            <m:t>𝛾</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𝜂</m:t>
                              </m:r>
                            </m:e>
                            <m:sup>
                              <m:r>
                                <a:rPr lang="en-US" altLang="zh-CN" sz="1600" i="1">
                                  <a:latin typeface="Cambria Math" panose="02040503050406030204" pitchFamily="18" charset="0"/>
                                </a:rPr>
                                <m:t>′′</m:t>
                              </m:r>
                            </m:sup>
                          </m:sSup>
                          <m:r>
                            <a:rPr lang="en-US" altLang="zh-CN" sz="1600" i="1">
                              <a:latin typeface="Cambria Math" panose="02040503050406030204" pitchFamily="18" charset="0"/>
                            </a:rPr>
                            <m:t>→</m:t>
                          </m:r>
                          <m:r>
                            <a:rPr lang="en-US" altLang="zh-CN" sz="1600" i="1">
                              <a:latin typeface="Cambria Math" panose="02040503050406030204" pitchFamily="18" charset="0"/>
                            </a:rPr>
                            <m:t>𝛾</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0</m:t>
                              </m:r>
                            </m:sub>
                          </m:sSub>
                          <m:r>
                            <a:rPr lang="en-US" altLang="zh-CN" sz="1600" i="1">
                              <a:latin typeface="Cambria Math" panose="02040503050406030204" pitchFamily="18" charset="0"/>
                            </a:rPr>
                            <m:t>𝜋</m:t>
                          </m:r>
                          <m:r>
                            <a:rPr lang="en-US" altLang="zh-CN" sz="1600" i="1">
                              <a:latin typeface="Cambria Math" panose="02040503050406030204" pitchFamily="18" charset="0"/>
                            </a:rPr>
                            <m:t>→</m:t>
                          </m:r>
                          <m:r>
                            <a:rPr lang="en-US" altLang="zh-CN" sz="1600" i="1">
                              <a:latin typeface="Cambria Math" panose="02040503050406030204" pitchFamily="18" charset="0"/>
                            </a:rPr>
                            <m:t>𝛾</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0</m:t>
                              </m:r>
                            </m:sup>
                          </m:sSup>
                          <m:r>
                            <a:rPr lang="en-US" altLang="zh-CN" sz="1600" i="1">
                              <a:latin typeface="Cambria Math" panose="02040503050406030204" pitchFamily="18" charset="0"/>
                            </a:rPr>
                            <m:t>)</m:t>
                          </m:r>
                        </m:num>
                        <m:den>
                          <m:r>
                            <a:rPr lang="en-US" altLang="zh-CN" sz="1600" i="1">
                              <a:latin typeface="Cambria Math" panose="02040503050406030204" pitchFamily="18" charset="0"/>
                            </a:rPr>
                            <m:t>𝐵𝑅</m:t>
                          </m:r>
                          <m:r>
                            <a:rPr lang="en-US" altLang="zh-CN" sz="1600" i="1">
                              <a:latin typeface="Cambria Math" panose="02040503050406030204" pitchFamily="18" charset="0"/>
                            </a:rPr>
                            <m:t>(</m:t>
                          </m:r>
                          <m:r>
                            <a:rPr lang="en-US" altLang="zh-CN" sz="1600" i="1">
                              <a:latin typeface="Cambria Math" panose="02040503050406030204" pitchFamily="18" charset="0"/>
                            </a:rPr>
                            <m:t>𝐽</m:t>
                          </m:r>
                          <m:r>
                            <m:rPr>
                              <m:lit/>
                            </m:rPr>
                            <a:rPr lang="en-US" altLang="zh-CN" sz="1600" i="1">
                              <a:latin typeface="Cambria Math" panose="02040503050406030204" pitchFamily="18" charset="0"/>
                            </a:rPr>
                            <m:t>/</m:t>
                          </m:r>
                          <m:r>
                            <m:rPr>
                              <m:sty m:val="p"/>
                            </m:rPr>
                            <a:rPr lang="en-US" altLang="zh-CN" sz="1600">
                              <a:latin typeface="Cambria Math" panose="02040503050406030204" pitchFamily="18" charset="0"/>
                            </a:rPr>
                            <m:t>Ψ</m:t>
                          </m:r>
                          <m:r>
                            <a:rPr lang="en-US" altLang="zh-CN" sz="1600" i="1">
                              <a:latin typeface="Cambria Math" panose="02040503050406030204" pitchFamily="18" charset="0"/>
                            </a:rPr>
                            <m:t>→</m:t>
                          </m:r>
                          <m:r>
                            <a:rPr lang="en-US" altLang="zh-CN" sz="1600" i="1">
                              <a:latin typeface="Cambria Math" panose="02040503050406030204" pitchFamily="18" charset="0"/>
                            </a:rPr>
                            <m:t>𝛾</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𝜂</m:t>
                              </m:r>
                            </m:e>
                            <m:sup>
                              <m:r>
                                <a:rPr lang="en-US" altLang="zh-CN" sz="1600" i="1">
                                  <a:latin typeface="Cambria Math" panose="02040503050406030204" pitchFamily="18" charset="0"/>
                                </a:rPr>
                                <m:t>′′</m:t>
                              </m:r>
                            </m:sup>
                          </m:sSup>
                          <m:r>
                            <a:rPr lang="en-US" altLang="zh-CN" sz="1600" i="1">
                              <a:latin typeface="Cambria Math" panose="02040503050406030204" pitchFamily="18" charset="0"/>
                            </a:rPr>
                            <m:t>→</m:t>
                          </m:r>
                          <m:r>
                            <a:rPr lang="en-US" altLang="zh-CN" sz="1600" i="1">
                              <a:latin typeface="Cambria Math" panose="02040503050406030204" pitchFamily="18" charset="0"/>
                            </a:rPr>
                            <m:t>𝛾</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𝑎</m:t>
                              </m:r>
                            </m:e>
                            <m:sub>
                              <m:r>
                                <a:rPr lang="en-US" altLang="zh-CN" sz="1600" i="1">
                                  <a:latin typeface="Cambria Math" panose="02040503050406030204" pitchFamily="18" charset="0"/>
                                </a:rPr>
                                <m:t>0</m:t>
                              </m:r>
                            </m:sub>
                          </m:sSub>
                          <m:r>
                            <a:rPr lang="en-US" altLang="zh-CN" sz="1600" i="1">
                              <a:latin typeface="Cambria Math" panose="02040503050406030204" pitchFamily="18" charset="0"/>
                            </a:rPr>
                            <m:t>𝜋</m:t>
                          </m:r>
                          <m:r>
                            <a:rPr lang="en-US" altLang="zh-CN" sz="1600" i="1">
                              <a:latin typeface="Cambria Math" panose="02040503050406030204" pitchFamily="18" charset="0"/>
                            </a:rPr>
                            <m:t>→</m:t>
                          </m:r>
                          <m:r>
                            <a:rPr lang="en-US" altLang="zh-CN" sz="1600" i="1">
                              <a:latin typeface="Cambria Math" panose="02040503050406030204" pitchFamily="18" charset="0"/>
                            </a:rPr>
                            <m:t>𝛾𝜂</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0</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0</m:t>
                              </m:r>
                            </m:sup>
                          </m:sSup>
                          <m:r>
                            <a:rPr lang="en-US" altLang="zh-CN" sz="1600" i="1">
                              <a:latin typeface="Cambria Math" panose="02040503050406030204" pitchFamily="18" charset="0"/>
                            </a:rPr>
                            <m:t>)</m:t>
                          </m:r>
                        </m:den>
                      </m:f>
                      <m:r>
                        <a:rPr lang="en-US" altLang="zh-CN" sz="1600" i="1">
                          <a:latin typeface="Cambria Math" panose="02040503050406030204" pitchFamily="18" charset="0"/>
                        </a:rPr>
                        <m:t>=(17.9±4.2)%</m:t>
                      </m:r>
                    </m:oMath>
                  </m:oMathPara>
                </a14:m>
                <a:endParaRPr lang="en-US" altLang="zh-CN" sz="1600" dirty="0"/>
              </a:p>
            </p:txBody>
          </p:sp>
        </mc:Choice>
        <mc:Fallback xmlns="">
          <p:sp>
            <p:nvSpPr>
              <p:cNvPr id="7" name="矩形 6">
                <a:extLst>
                  <a:ext uri="{FF2B5EF4-FFF2-40B4-BE49-F238E27FC236}">
                    <a16:creationId xmlns:a16="http://schemas.microsoft.com/office/drawing/2014/main" id="{99856A41-97FC-419D-A825-2842EEDC7412}"/>
                  </a:ext>
                </a:extLst>
              </p:cNvPr>
              <p:cNvSpPr>
                <a:spLocks noRot="1" noChangeAspect="1" noMove="1" noResize="1" noEditPoints="1" noAdjustHandles="1" noChangeArrowheads="1" noChangeShapeType="1" noTextEdit="1"/>
              </p:cNvSpPr>
              <p:nvPr/>
            </p:nvSpPr>
            <p:spPr>
              <a:xfrm>
                <a:off x="2407498" y="3280839"/>
                <a:ext cx="5074255" cy="630109"/>
              </a:xfrm>
              <a:prstGeom prst="rect">
                <a:avLst/>
              </a:prstGeom>
              <a:blipFill>
                <a:blip r:embed="rId2"/>
                <a:stretch>
                  <a:fillRect/>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0A63E72A-F353-41F5-85EB-1D7E95138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82" y="619708"/>
            <a:ext cx="5920740" cy="2273073"/>
          </a:xfrm>
          <a:prstGeom prst="rect">
            <a:avLst/>
          </a:prstGeom>
        </p:spPr>
      </p:pic>
      <p:grpSp>
        <p:nvGrpSpPr>
          <p:cNvPr id="22" name="组合 21">
            <a:extLst>
              <a:ext uri="{FF2B5EF4-FFF2-40B4-BE49-F238E27FC236}">
                <a16:creationId xmlns:a16="http://schemas.microsoft.com/office/drawing/2014/main" id="{CD774C84-D794-4C04-8A72-12389FAE6AE0}"/>
              </a:ext>
            </a:extLst>
          </p:cNvPr>
          <p:cNvGrpSpPr/>
          <p:nvPr/>
        </p:nvGrpSpPr>
        <p:grpSpPr>
          <a:xfrm>
            <a:off x="2718792" y="5278909"/>
            <a:ext cx="2902608" cy="1037192"/>
            <a:chOff x="3790393" y="4796365"/>
            <a:chExt cx="2902608" cy="1037192"/>
          </a:xfrm>
        </p:grpSpPr>
        <p:pic>
          <p:nvPicPr>
            <p:cNvPr id="15" name="图片 14">
              <a:extLst>
                <a:ext uri="{FF2B5EF4-FFF2-40B4-BE49-F238E27FC236}">
                  <a16:creationId xmlns:a16="http://schemas.microsoft.com/office/drawing/2014/main" id="{343FFBE9-9F07-4D74-8043-75C9B4579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0393" y="4796365"/>
              <a:ext cx="2155609" cy="1037192"/>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48DD6F17-F5E9-49DC-A127-A5550A87ED9B}"/>
                    </a:ext>
                  </a:extLst>
                </p:cNvPr>
                <p:cNvSpPr txBox="1"/>
                <p:nvPr/>
              </p:nvSpPr>
              <p:spPr>
                <a:xfrm>
                  <a:off x="5946002" y="5152511"/>
                  <a:ext cx="746999" cy="276999"/>
                </a:xfrm>
                <a:prstGeom prst="rect">
                  <a:avLst/>
                </a:prstGeom>
                <a:noFill/>
              </p:spPr>
              <p:txBody>
                <a:bodyPr wrap="none" lIns="0" tIns="0" rIns="0" bIns="0" rtlCol="0">
                  <a:spAutoFit/>
                </a:bodyPr>
                <a:lstStyle/>
                <a:p>
                  <a:r>
                    <a:rPr lang="en-US" altLang="zh-CN" dirty="0">
                      <a:latin typeface="Times New Roman" panose="02020603050405020304" pitchFamily="18" charset="0"/>
                      <a:cs typeface="Times New Roman" panose="02020603050405020304" pitchFamily="18" charset="0"/>
                    </a:rPr>
                    <a:t>~</a:t>
                  </a:r>
                  <a14:m>
                    <m:oMath xmlns:m="http://schemas.openxmlformats.org/officeDocument/2006/math">
                      <m:r>
                        <a:rPr lang="en-US" altLang="zh-CN" b="0" i="1" smtClean="0">
                          <a:solidFill>
                            <a:schemeClr val="tx1"/>
                          </a:solidFill>
                          <a:latin typeface="Cambria Math" panose="02040503050406030204" pitchFamily="18" charset="0"/>
                        </a:rPr>
                        <m:t>1%[4]</m:t>
                      </m:r>
                    </m:oMath>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6" name="文本框 15">
                  <a:extLst>
                    <a:ext uri="{FF2B5EF4-FFF2-40B4-BE49-F238E27FC236}">
                      <a16:creationId xmlns:a16="http://schemas.microsoft.com/office/drawing/2014/main" id="{48DD6F17-F5E9-49DC-A127-A5550A87ED9B}"/>
                    </a:ext>
                  </a:extLst>
                </p:cNvPr>
                <p:cNvSpPr txBox="1">
                  <a:spLocks noRot="1" noChangeAspect="1" noMove="1" noResize="1" noEditPoints="1" noAdjustHandles="1" noChangeArrowheads="1" noChangeShapeType="1" noTextEdit="1"/>
                </p:cNvSpPr>
                <p:nvPr/>
              </p:nvSpPr>
              <p:spPr>
                <a:xfrm>
                  <a:off x="5946002" y="5152511"/>
                  <a:ext cx="746999" cy="276999"/>
                </a:xfrm>
                <a:prstGeom prst="rect">
                  <a:avLst/>
                </a:prstGeom>
                <a:blipFill>
                  <a:blip r:embed="rId5"/>
                  <a:stretch>
                    <a:fillRect l="-19672" t="-28261" r="-15574" b="-50000"/>
                  </a:stretch>
                </a:blipFill>
              </p:spPr>
              <p:txBody>
                <a:bodyPr/>
                <a:lstStyle/>
                <a:p>
                  <a:r>
                    <a:rPr lang="zh-CN" altLang="en-US">
                      <a:noFill/>
                    </a:rPr>
                    <a:t> </a:t>
                  </a:r>
                </a:p>
              </p:txBody>
            </p:sp>
          </mc:Fallback>
        </mc:AlternateContent>
      </p:grpSp>
      <p:sp>
        <p:nvSpPr>
          <p:cNvPr id="21" name="矩形 20">
            <a:extLst>
              <a:ext uri="{FF2B5EF4-FFF2-40B4-BE49-F238E27FC236}">
                <a16:creationId xmlns:a16="http://schemas.microsoft.com/office/drawing/2014/main" id="{1442A1FD-AA18-48C5-8F8C-2CC3BA563740}"/>
              </a:ext>
            </a:extLst>
          </p:cNvPr>
          <p:cNvSpPr/>
          <p:nvPr/>
        </p:nvSpPr>
        <p:spPr>
          <a:xfrm>
            <a:off x="0" y="6389180"/>
            <a:ext cx="10565778" cy="461665"/>
          </a:xfrm>
          <a:prstGeom prst="rect">
            <a:avLst/>
          </a:prstGeom>
        </p:spPr>
        <p:txBody>
          <a:bodyPr wrap="square">
            <a:spAutoFit/>
          </a:bodyPr>
          <a:lstStyle/>
          <a:p>
            <a:r>
              <a:rPr lang="en-US" altLang="zh-CN" sz="1200" dirty="0">
                <a:latin typeface="Times New Roman" panose="02020603050405020304" pitchFamily="18" charset="0"/>
                <a:cs typeface="Times New Roman" panose="02020603050405020304" pitchFamily="18" charset="0"/>
              </a:rPr>
              <a:t>[1] M. </a:t>
            </a:r>
            <a:r>
              <a:rPr lang="en-US" altLang="zh-CN" sz="1200" dirty="0" err="1">
                <a:latin typeface="Times New Roman" panose="02020603050405020304" pitchFamily="18" charset="0"/>
                <a:cs typeface="Times New Roman" panose="02020603050405020304" pitchFamily="18" charset="0"/>
              </a:rPr>
              <a:t>Ablikim</a:t>
            </a:r>
            <a:r>
              <a:rPr lang="en-US" altLang="zh-CN" sz="1200" dirty="0">
                <a:latin typeface="Times New Roman" panose="02020603050405020304" pitchFamily="18" charset="0"/>
                <a:cs typeface="Times New Roman" panose="02020603050405020304" pitchFamily="18" charset="0"/>
              </a:rPr>
              <a:t> et al., PRL 108, 182001 (2012). [2] M. </a:t>
            </a:r>
            <a:r>
              <a:rPr lang="en-US" altLang="zh-CN" sz="1200" dirty="0" err="1">
                <a:latin typeface="Times New Roman" panose="02020603050405020304" pitchFamily="18" charset="0"/>
                <a:cs typeface="Times New Roman" panose="02020603050405020304" pitchFamily="18" charset="0"/>
              </a:rPr>
              <a:t>Ablikim</a:t>
            </a:r>
            <a:r>
              <a:rPr lang="en-US" altLang="zh-CN" sz="1200" dirty="0">
                <a:latin typeface="Times New Roman" panose="02020603050405020304" pitchFamily="18" charset="0"/>
                <a:cs typeface="Times New Roman" panose="02020603050405020304" pitchFamily="18" charset="0"/>
              </a:rPr>
              <a:t> et al., Phys. Rev. D 83, 032003 (2011).</a:t>
            </a:r>
          </a:p>
          <a:p>
            <a:r>
              <a:rPr lang="en-US" altLang="zh-CN" sz="1200" dirty="0">
                <a:latin typeface="Times New Roman" panose="02020603050405020304" pitchFamily="18" charset="0"/>
                <a:cs typeface="Times New Roman" panose="02020603050405020304" pitchFamily="18" charset="0"/>
              </a:rPr>
              <a:t>[3] </a:t>
            </a:r>
            <a:r>
              <a:rPr lang="zh-CN" altLang="en-US" sz="1200" dirty="0">
                <a:latin typeface="Times New Roman" panose="02020603050405020304" pitchFamily="18" charset="0"/>
                <a:cs typeface="Times New Roman" panose="02020603050405020304" pitchFamily="18" charset="0"/>
              </a:rPr>
              <a:t>M. Ablikim et al.</a:t>
            </a:r>
            <a:r>
              <a:rPr lang="en-US" altLang="zh-CN" sz="1200" dirty="0">
                <a:latin typeface="Times New Roman" panose="02020603050405020304" pitchFamily="18" charset="0"/>
                <a:cs typeface="Times New Roman" panose="02020603050405020304" pitchFamily="18" charset="0"/>
              </a:rPr>
              <a:t>, </a:t>
            </a:r>
            <a:r>
              <a:rPr lang="zh-CN" altLang="en-US" sz="1200" dirty="0">
                <a:latin typeface="Times New Roman" panose="02020603050405020304" pitchFamily="18" charset="0"/>
                <a:cs typeface="Times New Roman" panose="02020603050405020304" pitchFamily="18" charset="0"/>
              </a:rPr>
              <a:t>Phys. Rev. Lett. 121, 022001 (2018). </a:t>
            </a:r>
            <a:r>
              <a:rPr lang="en-US" altLang="zh-CN" sz="1200" dirty="0">
                <a:latin typeface="Times New Roman" panose="02020603050405020304" pitchFamily="18" charset="0"/>
                <a:cs typeface="Times New Roman" panose="02020603050405020304" pitchFamily="18" charset="0"/>
              </a:rPr>
              <a:t>[4]F. </a:t>
            </a:r>
            <a:r>
              <a:rPr lang="en-US" altLang="zh-CN" sz="1200" dirty="0" err="1">
                <a:latin typeface="Times New Roman" panose="02020603050405020304" pitchFamily="18" charset="0"/>
                <a:cs typeface="Times New Roman" panose="02020603050405020304" pitchFamily="18" charset="0"/>
              </a:rPr>
              <a:t>Aceti</a:t>
            </a:r>
            <a:r>
              <a:rPr lang="en-US" altLang="zh-CN" sz="1200" dirty="0">
                <a:latin typeface="Times New Roman" panose="02020603050405020304" pitchFamily="18" charset="0"/>
                <a:cs typeface="Times New Roman" panose="02020603050405020304" pitchFamily="18" charset="0"/>
              </a:rPr>
              <a:t>, W. Liang, E. </a:t>
            </a:r>
            <a:r>
              <a:rPr lang="en-US" altLang="zh-CN" sz="1200" dirty="0" err="1">
                <a:latin typeface="Times New Roman" panose="02020603050405020304" pitchFamily="18" charset="0"/>
                <a:cs typeface="Times New Roman" panose="02020603050405020304" pitchFamily="18" charset="0"/>
              </a:rPr>
              <a:t>Oset</a:t>
            </a:r>
            <a:r>
              <a:rPr lang="en-US" altLang="zh-CN" sz="1200" dirty="0">
                <a:latin typeface="Times New Roman" panose="02020603050405020304" pitchFamily="18" charset="0"/>
                <a:cs typeface="Times New Roman" panose="02020603050405020304" pitchFamily="18" charset="0"/>
              </a:rPr>
              <a:t>, J. Wu, and B. Zou, Phys. </a:t>
            </a:r>
            <a:r>
              <a:rPr lang="en-US" altLang="zh-CN" sz="1200" dirty="0" err="1">
                <a:latin typeface="Times New Roman" panose="02020603050405020304" pitchFamily="18" charset="0"/>
                <a:cs typeface="Times New Roman" panose="02020603050405020304" pitchFamily="18" charset="0"/>
              </a:rPr>
              <a:t>Rev.D</a:t>
            </a:r>
            <a:r>
              <a:rPr lang="en-US" altLang="zh-CN" sz="1200" dirty="0">
                <a:latin typeface="Times New Roman" panose="02020603050405020304" pitchFamily="18" charset="0"/>
                <a:cs typeface="Times New Roman" panose="02020603050405020304" pitchFamily="18" charset="0"/>
              </a:rPr>
              <a:t> 86, 114007 (2012)</a:t>
            </a:r>
            <a:r>
              <a:rPr lang="zh-CN" altLang="en-US" sz="12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F61ED24E-CD8F-4E69-B1F6-F87089F0F3A8}"/>
                  </a:ext>
                </a:extLst>
              </p:cNvPr>
              <p:cNvSpPr txBox="1"/>
              <p:nvPr/>
            </p:nvSpPr>
            <p:spPr>
              <a:xfrm>
                <a:off x="49411" y="3955469"/>
                <a:ext cx="2809039"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Compare to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𝜒</m:t>
                        </m:r>
                      </m:e>
                      <m:sub>
                        <m:r>
                          <a:rPr lang="en-US" altLang="zh-CN" b="0" i="1" smtClean="0">
                            <a:latin typeface="Cambria Math" panose="02040503050406030204" pitchFamily="18" charset="0"/>
                          </a:rPr>
                          <m:t>𝑐</m:t>
                        </m:r>
                        <m:r>
                          <a:rPr lang="en-US" altLang="zh-CN" b="0" i="1" smtClean="0">
                            <a:latin typeface="Cambria Math" panose="02040503050406030204" pitchFamily="18" charset="0"/>
                          </a:rPr>
                          <m:t>1</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decay [2,3]:</a:t>
                </a:r>
                <a:endParaRPr lang="zh-CN" altLang="en-US" dirty="0">
                  <a:latin typeface="Times New Roman" panose="02020603050405020304" pitchFamily="18" charset="0"/>
                  <a:cs typeface="Times New Roman" panose="02020603050405020304" pitchFamily="18" charset="0"/>
                </a:endParaRPr>
              </a:p>
            </p:txBody>
          </p:sp>
        </mc:Choice>
        <mc:Fallback xmlns="">
          <p:sp>
            <p:nvSpPr>
              <p:cNvPr id="24" name="文本框 23">
                <a:extLst>
                  <a:ext uri="{FF2B5EF4-FFF2-40B4-BE49-F238E27FC236}">
                    <a16:creationId xmlns:a16="http://schemas.microsoft.com/office/drawing/2014/main" id="{F61ED24E-CD8F-4E69-B1F6-F87089F0F3A8}"/>
                  </a:ext>
                </a:extLst>
              </p:cNvPr>
              <p:cNvSpPr txBox="1">
                <a:spLocks noRot="1" noChangeAspect="1" noMove="1" noResize="1" noEditPoints="1" noAdjustHandles="1" noChangeArrowheads="1" noChangeShapeType="1" noTextEdit="1"/>
              </p:cNvSpPr>
              <p:nvPr/>
            </p:nvSpPr>
            <p:spPr>
              <a:xfrm>
                <a:off x="49411" y="3955469"/>
                <a:ext cx="2809039" cy="369332"/>
              </a:xfrm>
              <a:prstGeom prst="rect">
                <a:avLst/>
              </a:prstGeom>
              <a:blipFill>
                <a:blip r:embed="rId6"/>
                <a:stretch>
                  <a:fillRect l="-1735" t="-10000" r="-651" b="-26667"/>
                </a:stretch>
              </a:blipFill>
            </p:spPr>
            <p:txBody>
              <a:bodyPr/>
              <a:lstStyle/>
              <a:p>
                <a:r>
                  <a:rPr lang="zh-CN" altLang="en-US">
                    <a:noFill/>
                  </a:rPr>
                  <a:t> </a:t>
                </a:r>
              </a:p>
            </p:txBody>
          </p:sp>
        </mc:Fallback>
      </mc:AlternateContent>
      <p:grpSp>
        <p:nvGrpSpPr>
          <p:cNvPr id="28" name="组合 27">
            <a:extLst>
              <a:ext uri="{FF2B5EF4-FFF2-40B4-BE49-F238E27FC236}">
                <a16:creationId xmlns:a16="http://schemas.microsoft.com/office/drawing/2014/main" id="{A457A249-ED04-4E08-ADC5-993B7FA771BD}"/>
              </a:ext>
            </a:extLst>
          </p:cNvPr>
          <p:cNvGrpSpPr/>
          <p:nvPr/>
        </p:nvGrpSpPr>
        <p:grpSpPr>
          <a:xfrm>
            <a:off x="6636967" y="600704"/>
            <a:ext cx="2126037" cy="1263075"/>
            <a:chOff x="419100" y="2923831"/>
            <a:chExt cx="2126037" cy="1263075"/>
          </a:xfrm>
        </p:grpSpPr>
        <p:pic>
          <p:nvPicPr>
            <p:cNvPr id="25" name="图片 24">
              <a:extLst>
                <a:ext uri="{FF2B5EF4-FFF2-40B4-BE49-F238E27FC236}">
                  <a16:creationId xmlns:a16="http://schemas.microsoft.com/office/drawing/2014/main" id="{83E34363-EE7B-47C8-A1D0-E067349FE8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100" y="3036135"/>
              <a:ext cx="1689572" cy="1150771"/>
            </a:xfrm>
            <a:prstGeom prst="rect">
              <a:avLst/>
            </a:prstGeom>
          </p:spPr>
        </p:pic>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56CF7BF3-90BC-43C2-BC15-CE8987D3EF09}"/>
                    </a:ext>
                  </a:extLst>
                </p:cNvPr>
                <p:cNvSpPr txBox="1"/>
                <p:nvPr/>
              </p:nvSpPr>
              <p:spPr>
                <a:xfrm>
                  <a:off x="2235501" y="2923831"/>
                  <a:ext cx="1809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𝛾</m:t>
                        </m:r>
                      </m:oMath>
                    </m:oMathPara>
                  </a14:m>
                  <a:endParaRPr lang="en-US" altLang="zh-CN" b="0" dirty="0"/>
                </a:p>
              </p:txBody>
            </p:sp>
          </mc:Choice>
          <mc:Fallback xmlns="">
            <p:sp>
              <p:nvSpPr>
                <p:cNvPr id="26" name="文本框 25">
                  <a:extLst>
                    <a:ext uri="{FF2B5EF4-FFF2-40B4-BE49-F238E27FC236}">
                      <a16:creationId xmlns:a16="http://schemas.microsoft.com/office/drawing/2014/main" id="{56CF7BF3-90BC-43C2-BC15-CE8987D3EF09}"/>
                    </a:ext>
                  </a:extLst>
                </p:cNvPr>
                <p:cNvSpPr txBox="1">
                  <a:spLocks noRot="1" noChangeAspect="1" noMove="1" noResize="1" noEditPoints="1" noAdjustHandles="1" noChangeArrowheads="1" noChangeShapeType="1" noTextEdit="1"/>
                </p:cNvSpPr>
                <p:nvPr/>
              </p:nvSpPr>
              <p:spPr>
                <a:xfrm>
                  <a:off x="2235501" y="2923831"/>
                  <a:ext cx="180947" cy="276999"/>
                </a:xfrm>
                <a:prstGeom prst="rect">
                  <a:avLst/>
                </a:prstGeom>
                <a:blipFill>
                  <a:blip r:embed="rId9"/>
                  <a:stretch>
                    <a:fillRect l="-34483" r="-27586" b="-2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DC6684C8-4AF9-488F-BBF8-A6D6177D9DE8}"/>
                    </a:ext>
                  </a:extLst>
                </p:cNvPr>
                <p:cNvSpPr txBox="1"/>
                <p:nvPr/>
              </p:nvSpPr>
              <p:spPr>
                <a:xfrm>
                  <a:off x="2235500" y="3909907"/>
                  <a:ext cx="3096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𝜂</m:t>
                            </m:r>
                          </m:e>
                          <m:sup>
                            <m:r>
                              <a:rPr lang="en-US" altLang="zh-CN" b="0" i="1" smtClean="0">
                                <a:latin typeface="Cambria Math" panose="02040503050406030204" pitchFamily="18" charset="0"/>
                              </a:rPr>
                              <m:t>′′</m:t>
                            </m:r>
                          </m:sup>
                        </m:sSup>
                      </m:oMath>
                    </m:oMathPara>
                  </a14:m>
                  <a:endParaRPr lang="en-US" altLang="zh-CN" b="0" dirty="0"/>
                </a:p>
              </p:txBody>
            </p:sp>
          </mc:Choice>
          <mc:Fallback xmlns="">
            <p:sp>
              <p:nvSpPr>
                <p:cNvPr id="27" name="文本框 26">
                  <a:extLst>
                    <a:ext uri="{FF2B5EF4-FFF2-40B4-BE49-F238E27FC236}">
                      <a16:creationId xmlns:a16="http://schemas.microsoft.com/office/drawing/2014/main" id="{DC6684C8-4AF9-488F-BBF8-A6D6177D9DE8}"/>
                    </a:ext>
                  </a:extLst>
                </p:cNvPr>
                <p:cNvSpPr txBox="1">
                  <a:spLocks noRot="1" noChangeAspect="1" noMove="1" noResize="1" noEditPoints="1" noAdjustHandles="1" noChangeArrowheads="1" noChangeShapeType="1" noTextEdit="1"/>
                </p:cNvSpPr>
                <p:nvPr/>
              </p:nvSpPr>
              <p:spPr>
                <a:xfrm>
                  <a:off x="2235500" y="3909907"/>
                  <a:ext cx="309637" cy="276999"/>
                </a:xfrm>
                <a:prstGeom prst="rect">
                  <a:avLst/>
                </a:prstGeom>
                <a:blipFill>
                  <a:blip r:embed="rId10"/>
                  <a:stretch>
                    <a:fillRect l="-17647" r="-3922" b="-23913"/>
                  </a:stretch>
                </a:blipFill>
              </p:spPr>
              <p:txBody>
                <a:bodyPr/>
                <a:lstStyle/>
                <a:p>
                  <a:r>
                    <a:rPr lang="zh-CN" altLang="en-US">
                      <a:noFill/>
                    </a:rPr>
                    <a:t> </a:t>
                  </a:r>
                </a:p>
              </p:txBody>
            </p:sp>
          </mc:Fallback>
        </mc:AlternateContent>
      </p:grpSp>
      <p:grpSp>
        <p:nvGrpSpPr>
          <p:cNvPr id="52" name="组合 51">
            <a:extLst>
              <a:ext uri="{FF2B5EF4-FFF2-40B4-BE49-F238E27FC236}">
                <a16:creationId xmlns:a16="http://schemas.microsoft.com/office/drawing/2014/main" id="{5CF32D9F-E7EA-4FFB-AFFF-4D9894A066F6}"/>
              </a:ext>
            </a:extLst>
          </p:cNvPr>
          <p:cNvGrpSpPr/>
          <p:nvPr/>
        </p:nvGrpSpPr>
        <p:grpSpPr>
          <a:xfrm>
            <a:off x="6549611" y="1821628"/>
            <a:ext cx="2594389" cy="1711014"/>
            <a:chOff x="6549611" y="1821628"/>
            <a:chExt cx="2594389" cy="1711014"/>
          </a:xfrm>
        </p:grpSpPr>
        <p:grpSp>
          <p:nvGrpSpPr>
            <p:cNvPr id="49" name="组合 48">
              <a:extLst>
                <a:ext uri="{FF2B5EF4-FFF2-40B4-BE49-F238E27FC236}">
                  <a16:creationId xmlns:a16="http://schemas.microsoft.com/office/drawing/2014/main" id="{7BC3C117-F0DB-4D44-B20C-5C00630C3FD4}"/>
                </a:ext>
              </a:extLst>
            </p:cNvPr>
            <p:cNvGrpSpPr/>
            <p:nvPr/>
          </p:nvGrpSpPr>
          <p:grpSpPr>
            <a:xfrm>
              <a:off x="6549611" y="1821628"/>
              <a:ext cx="2594389" cy="1711014"/>
              <a:chOff x="6675120" y="1925372"/>
              <a:chExt cx="2594389" cy="1711014"/>
            </a:xfrm>
          </p:grpSpPr>
          <p:cxnSp>
            <p:nvCxnSpPr>
              <p:cNvPr id="30" name="直接连接符 29">
                <a:extLst>
                  <a:ext uri="{FF2B5EF4-FFF2-40B4-BE49-F238E27FC236}">
                    <a16:creationId xmlns:a16="http://schemas.microsoft.com/office/drawing/2014/main" id="{198B228D-14E6-4CBE-878E-23E4D0B3F30A}"/>
                  </a:ext>
                </a:extLst>
              </p:cNvPr>
              <p:cNvCxnSpPr/>
              <p:nvPr/>
            </p:nvCxnSpPr>
            <p:spPr>
              <a:xfrm>
                <a:off x="6675120" y="2606040"/>
                <a:ext cx="701040" cy="0"/>
              </a:xfrm>
              <a:prstGeom prst="line">
                <a:avLst/>
              </a:prstGeom>
              <a:ln w="12700"/>
            </p:spPr>
            <p:style>
              <a:lnRef idx="2">
                <a:schemeClr val="dk1"/>
              </a:lnRef>
              <a:fillRef idx="0">
                <a:schemeClr val="dk1"/>
              </a:fillRef>
              <a:effectRef idx="1">
                <a:schemeClr val="dk1"/>
              </a:effectRef>
              <a:fontRef idx="minor">
                <a:schemeClr val="tx1"/>
              </a:fontRef>
            </p:style>
          </p:cxnSp>
          <p:sp>
            <p:nvSpPr>
              <p:cNvPr id="31" name="椭圆 30">
                <a:extLst>
                  <a:ext uri="{FF2B5EF4-FFF2-40B4-BE49-F238E27FC236}">
                    <a16:creationId xmlns:a16="http://schemas.microsoft.com/office/drawing/2014/main" id="{C5FF8176-8638-41F0-8774-A0C00F6BDF02}"/>
                  </a:ext>
                </a:extLst>
              </p:cNvPr>
              <p:cNvSpPr/>
              <p:nvPr/>
            </p:nvSpPr>
            <p:spPr>
              <a:xfrm>
                <a:off x="7315200" y="2543517"/>
                <a:ext cx="114300" cy="114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38" name="直接连接符 37">
                <a:extLst>
                  <a:ext uri="{FF2B5EF4-FFF2-40B4-BE49-F238E27FC236}">
                    <a16:creationId xmlns:a16="http://schemas.microsoft.com/office/drawing/2014/main" id="{DA960D3E-E911-45B8-9079-2CE3B20D54F6}"/>
                  </a:ext>
                </a:extLst>
              </p:cNvPr>
              <p:cNvCxnSpPr>
                <a:cxnSpLocks/>
              </p:cNvCxnSpPr>
              <p:nvPr/>
            </p:nvCxnSpPr>
            <p:spPr>
              <a:xfrm flipV="1">
                <a:off x="7397712" y="2117122"/>
                <a:ext cx="524281" cy="4434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CBA5B2D8-9326-4EF6-9F47-C326034FB3F1}"/>
                  </a:ext>
                </a:extLst>
              </p:cNvPr>
              <p:cNvCxnSpPr>
                <a:stCxn id="31" idx="5"/>
              </p:cNvCxnSpPr>
              <p:nvPr/>
            </p:nvCxnSpPr>
            <p:spPr>
              <a:xfrm>
                <a:off x="7412761" y="2641078"/>
                <a:ext cx="443459" cy="4237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38D9D376-EE1A-4C17-A1F6-3A8AD6B3F160}"/>
                  </a:ext>
                </a:extLst>
              </p:cNvPr>
              <p:cNvCxnSpPr>
                <a:cxnSpLocks/>
              </p:cNvCxnSpPr>
              <p:nvPr/>
            </p:nvCxnSpPr>
            <p:spPr>
              <a:xfrm flipV="1">
                <a:off x="7856220" y="2628219"/>
                <a:ext cx="524281" cy="4434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BCD99BA8-35AB-48EF-B55C-C36DC35E30D7}"/>
                  </a:ext>
                </a:extLst>
              </p:cNvPr>
              <p:cNvCxnSpPr>
                <a:cxnSpLocks/>
              </p:cNvCxnSpPr>
              <p:nvPr/>
            </p:nvCxnSpPr>
            <p:spPr>
              <a:xfrm>
                <a:off x="7839481" y="3045267"/>
                <a:ext cx="534970" cy="5111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F51CB5B9-46FC-48FA-A739-E59F70C4EB8C}"/>
                      </a:ext>
                    </a:extLst>
                  </p:cNvPr>
                  <p:cNvSpPr txBox="1"/>
                  <p:nvPr/>
                </p:nvSpPr>
                <p:spPr>
                  <a:xfrm>
                    <a:off x="6870821" y="2216431"/>
                    <a:ext cx="3096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𝜂</m:t>
                              </m:r>
                            </m:e>
                            <m:sup>
                              <m:r>
                                <a:rPr lang="en-US" altLang="zh-CN" b="0" i="1" smtClean="0">
                                  <a:latin typeface="Cambria Math" panose="02040503050406030204" pitchFamily="18" charset="0"/>
                                </a:rPr>
                                <m:t>′′</m:t>
                              </m:r>
                            </m:sup>
                          </m:sSup>
                        </m:oMath>
                      </m:oMathPara>
                    </a14:m>
                    <a:endParaRPr lang="en-US" altLang="zh-CN" b="0" dirty="0"/>
                  </a:p>
                </p:txBody>
              </p:sp>
            </mc:Choice>
            <mc:Fallback xmlns="">
              <p:sp>
                <p:nvSpPr>
                  <p:cNvPr id="43" name="文本框 42">
                    <a:extLst>
                      <a:ext uri="{FF2B5EF4-FFF2-40B4-BE49-F238E27FC236}">
                        <a16:creationId xmlns:a16="http://schemas.microsoft.com/office/drawing/2014/main" id="{F51CB5B9-46FC-48FA-A739-E59F70C4EB8C}"/>
                      </a:ext>
                    </a:extLst>
                  </p:cNvPr>
                  <p:cNvSpPr txBox="1">
                    <a:spLocks noRot="1" noChangeAspect="1" noMove="1" noResize="1" noEditPoints="1" noAdjustHandles="1" noChangeArrowheads="1" noChangeShapeType="1" noTextEdit="1"/>
                  </p:cNvSpPr>
                  <p:nvPr/>
                </p:nvSpPr>
                <p:spPr>
                  <a:xfrm>
                    <a:off x="6870821" y="2216431"/>
                    <a:ext cx="309637" cy="276999"/>
                  </a:xfrm>
                  <a:prstGeom prst="rect">
                    <a:avLst/>
                  </a:prstGeom>
                  <a:blipFill>
                    <a:blip r:embed="rId11"/>
                    <a:stretch>
                      <a:fillRect l="-18000" r="-6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B870171D-3D1F-4608-81C7-29630512A441}"/>
                      </a:ext>
                    </a:extLst>
                  </p:cNvPr>
                  <p:cNvSpPr txBox="1"/>
                  <p:nvPr/>
                </p:nvSpPr>
                <p:spPr>
                  <a:xfrm>
                    <a:off x="8004505" y="1925372"/>
                    <a:ext cx="3093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0</m:t>
                              </m:r>
                            </m:sup>
                          </m:sSup>
                        </m:oMath>
                      </m:oMathPara>
                    </a14:m>
                    <a:endParaRPr lang="en-US" altLang="zh-CN" b="0" dirty="0"/>
                  </a:p>
                </p:txBody>
              </p:sp>
            </mc:Choice>
            <mc:Fallback xmlns="">
              <p:sp>
                <p:nvSpPr>
                  <p:cNvPr id="44" name="文本框 43">
                    <a:extLst>
                      <a:ext uri="{FF2B5EF4-FFF2-40B4-BE49-F238E27FC236}">
                        <a16:creationId xmlns:a16="http://schemas.microsoft.com/office/drawing/2014/main" id="{B870171D-3D1F-4608-81C7-29630512A441}"/>
                      </a:ext>
                    </a:extLst>
                  </p:cNvPr>
                  <p:cNvSpPr txBox="1">
                    <a:spLocks noRot="1" noChangeAspect="1" noMove="1" noResize="1" noEditPoints="1" noAdjustHandles="1" noChangeArrowheads="1" noChangeShapeType="1" noTextEdit="1"/>
                  </p:cNvSpPr>
                  <p:nvPr/>
                </p:nvSpPr>
                <p:spPr>
                  <a:xfrm>
                    <a:off x="8004505" y="1925372"/>
                    <a:ext cx="309315" cy="276999"/>
                  </a:xfrm>
                  <a:prstGeom prst="rect">
                    <a:avLst/>
                  </a:prstGeom>
                  <a:blipFill>
                    <a:blip r:embed="rId12"/>
                    <a:stretch>
                      <a:fillRect l="-11765" t="-4444" r="-78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AACB8B91-E756-4306-80C2-88A6F9916FF0}"/>
                      </a:ext>
                    </a:extLst>
                  </p:cNvPr>
                  <p:cNvSpPr txBox="1"/>
                  <p:nvPr/>
                </p:nvSpPr>
                <p:spPr>
                  <a:xfrm>
                    <a:off x="8487372" y="2462167"/>
                    <a:ext cx="7821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0</m:t>
                              </m:r>
                            </m:sup>
                          </m:sSup>
                          <m:r>
                            <a:rPr lang="en-US" altLang="zh-CN" b="0" i="1" smtClean="0">
                              <a:latin typeface="Cambria Math" panose="02040503050406030204" pitchFamily="18" charset="0"/>
                            </a:rPr>
                            <m:t>)</m:t>
                          </m:r>
                        </m:oMath>
                      </m:oMathPara>
                    </a14:m>
                    <a:endParaRPr lang="en-US" altLang="zh-CN" b="0" dirty="0"/>
                  </a:p>
                </p:txBody>
              </p:sp>
            </mc:Choice>
            <mc:Fallback xmlns="">
              <p:sp>
                <p:nvSpPr>
                  <p:cNvPr id="45" name="文本框 44">
                    <a:extLst>
                      <a:ext uri="{FF2B5EF4-FFF2-40B4-BE49-F238E27FC236}">
                        <a16:creationId xmlns:a16="http://schemas.microsoft.com/office/drawing/2014/main" id="{AACB8B91-E756-4306-80C2-88A6F9916FF0}"/>
                      </a:ext>
                    </a:extLst>
                  </p:cNvPr>
                  <p:cNvSpPr txBox="1">
                    <a:spLocks noRot="1" noChangeAspect="1" noMove="1" noResize="1" noEditPoints="1" noAdjustHandles="1" noChangeArrowheads="1" noChangeShapeType="1" noTextEdit="1"/>
                  </p:cNvSpPr>
                  <p:nvPr/>
                </p:nvSpPr>
                <p:spPr>
                  <a:xfrm>
                    <a:off x="8487372" y="2462167"/>
                    <a:ext cx="782137" cy="276999"/>
                  </a:xfrm>
                  <a:prstGeom prst="rect">
                    <a:avLst/>
                  </a:prstGeom>
                  <a:blipFill>
                    <a:blip r:embed="rId13"/>
                    <a:stretch>
                      <a:fillRect l="-3906" t="-4444" r="-10938"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39EC5633-AEBD-4F58-B25A-535304C157D0}"/>
                      </a:ext>
                    </a:extLst>
                  </p:cNvPr>
                  <p:cNvSpPr txBox="1"/>
                  <p:nvPr/>
                </p:nvSpPr>
                <p:spPr>
                  <a:xfrm>
                    <a:off x="8450497" y="3359387"/>
                    <a:ext cx="7821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0</m:t>
                              </m:r>
                            </m:sup>
                          </m:sSup>
                          <m:r>
                            <a:rPr lang="en-US" altLang="zh-CN" b="0" i="1" smtClean="0">
                              <a:latin typeface="Cambria Math" panose="02040503050406030204" pitchFamily="18" charset="0"/>
                            </a:rPr>
                            <m:t>)</m:t>
                          </m:r>
                        </m:oMath>
                      </m:oMathPara>
                    </a14:m>
                    <a:endParaRPr lang="en-US" altLang="zh-CN" b="0" dirty="0"/>
                  </a:p>
                </p:txBody>
              </p:sp>
            </mc:Choice>
            <mc:Fallback xmlns="">
              <p:sp>
                <p:nvSpPr>
                  <p:cNvPr id="46" name="文本框 45">
                    <a:extLst>
                      <a:ext uri="{FF2B5EF4-FFF2-40B4-BE49-F238E27FC236}">
                        <a16:creationId xmlns:a16="http://schemas.microsoft.com/office/drawing/2014/main" id="{39EC5633-AEBD-4F58-B25A-535304C157D0}"/>
                      </a:ext>
                    </a:extLst>
                  </p:cNvPr>
                  <p:cNvSpPr txBox="1">
                    <a:spLocks noRot="1" noChangeAspect="1" noMove="1" noResize="1" noEditPoints="1" noAdjustHandles="1" noChangeArrowheads="1" noChangeShapeType="1" noTextEdit="1"/>
                  </p:cNvSpPr>
                  <p:nvPr/>
                </p:nvSpPr>
                <p:spPr>
                  <a:xfrm>
                    <a:off x="8450497" y="3359387"/>
                    <a:ext cx="782137" cy="276999"/>
                  </a:xfrm>
                  <a:prstGeom prst="rect">
                    <a:avLst/>
                  </a:prstGeom>
                  <a:blipFill>
                    <a:blip r:embed="rId14"/>
                    <a:stretch>
                      <a:fillRect l="-3906" t="-4348" r="-10938" b="-32609"/>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B8B32983-2ED4-4D9D-92F0-3C774DEDF122}"/>
                    </a:ext>
                  </a:extLst>
                </p:cNvPr>
                <p:cNvSpPr txBox="1"/>
                <p:nvPr/>
              </p:nvSpPr>
              <p:spPr>
                <a:xfrm>
                  <a:off x="6731239" y="2752716"/>
                  <a:ext cx="8327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(980)</m:t>
                        </m:r>
                      </m:oMath>
                    </m:oMathPara>
                  </a14:m>
                  <a:endParaRPr lang="en-US" altLang="zh-CN" i="1" dirty="0">
                    <a:latin typeface="Times New Roman" panose="02020603050405020304" pitchFamily="18" charset="0"/>
                    <a:cs typeface="Times New Roman" panose="02020603050405020304" pitchFamily="18" charset="0"/>
                  </a:endParaRPr>
                </a:p>
              </p:txBody>
            </p:sp>
          </mc:Choice>
          <mc:Fallback xmlns="">
            <p:sp>
              <p:nvSpPr>
                <p:cNvPr id="51" name="文本框 50">
                  <a:extLst>
                    <a:ext uri="{FF2B5EF4-FFF2-40B4-BE49-F238E27FC236}">
                      <a16:creationId xmlns:a16="http://schemas.microsoft.com/office/drawing/2014/main" id="{B8B32983-2ED4-4D9D-92F0-3C774DEDF122}"/>
                    </a:ext>
                  </a:extLst>
                </p:cNvPr>
                <p:cNvSpPr txBox="1">
                  <a:spLocks noRot="1" noChangeAspect="1" noMove="1" noResize="1" noEditPoints="1" noAdjustHandles="1" noChangeArrowheads="1" noChangeShapeType="1" noTextEdit="1"/>
                </p:cNvSpPr>
                <p:nvPr/>
              </p:nvSpPr>
              <p:spPr>
                <a:xfrm>
                  <a:off x="6731239" y="2752716"/>
                  <a:ext cx="832728" cy="276999"/>
                </a:xfrm>
                <a:prstGeom prst="rect">
                  <a:avLst/>
                </a:prstGeom>
                <a:blipFill>
                  <a:blip r:embed="rId15"/>
                  <a:stretch>
                    <a:fillRect l="-9489" t="-2222" r="-9489" b="-37778"/>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6" name="矩形 55">
                <a:extLst>
                  <a:ext uri="{FF2B5EF4-FFF2-40B4-BE49-F238E27FC236}">
                    <a16:creationId xmlns:a16="http://schemas.microsoft.com/office/drawing/2014/main" id="{C2CEA491-48A8-4868-BB9F-1172CA460D35}"/>
                  </a:ext>
                </a:extLst>
              </p:cNvPr>
              <p:cNvSpPr/>
              <p:nvPr/>
            </p:nvSpPr>
            <p:spPr>
              <a:xfrm>
                <a:off x="2480376" y="4093233"/>
                <a:ext cx="7794592" cy="1268361"/>
              </a:xfrm>
              <a:prstGeom prst="rect">
                <a:avLst/>
              </a:prstGeom>
            </p:spPr>
            <p:txBody>
              <a:bodyPr wrap="square">
                <a:spAutoFit/>
              </a:bodyPr>
              <a:lstStyle/>
              <a:p>
                <a:pPr algn="ctr">
                  <a:lnSpc>
                    <a:spcPct val="150000"/>
                  </a:lnSpc>
                </a:pPr>
                <a14:m>
                  <m:oMathPara xmlns:m="http://schemas.openxmlformats.org/officeDocument/2006/math">
                    <m:oMathParaPr>
                      <m:jc m:val="left"/>
                    </m:oMathParaPr>
                    <m:oMath xmlns:m="http://schemas.openxmlformats.org/officeDocument/2006/math">
                      <m:f>
                        <m:fPr>
                          <m:ctrlPr>
                            <a:rPr lang="en-US" altLang="zh-CN" sz="1600" i="1" smtClean="0">
                              <a:latin typeface="Cambria Math" panose="02040503050406030204" pitchFamily="18" charset="0"/>
                            </a:rPr>
                          </m:ctrlPr>
                        </m:fPr>
                        <m:num>
                          <m:r>
                            <a:rPr lang="en-US" altLang="zh-CN" sz="1600" i="1">
                              <a:latin typeface="Cambria Math" panose="02040503050406030204" pitchFamily="18" charset="0"/>
                            </a:rPr>
                            <m:t>𝐵𝑅</m:t>
                          </m:r>
                          <m:r>
                            <a:rPr lang="en-US" altLang="zh-CN" sz="1600" i="1">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𝜒</m:t>
                              </m:r>
                            </m:e>
                            <m:sub>
                              <m:r>
                                <a:rPr lang="en-US" altLang="zh-CN" sz="1600" b="0" i="1" smtClean="0">
                                  <a:latin typeface="Cambria Math" panose="02040503050406030204" pitchFamily="18" charset="0"/>
                                </a:rPr>
                                <m:t>𝑐</m:t>
                              </m:r>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𝑎</m:t>
                              </m:r>
                            </m:e>
                            <m:sub>
                              <m:r>
                                <a:rPr lang="en-US" altLang="zh-CN" sz="1600" b="0" i="1" smtClean="0">
                                  <a:latin typeface="Cambria Math" panose="02040503050406030204" pitchFamily="18" charset="0"/>
                                </a:rPr>
                                <m:t>0</m:t>
                              </m:r>
                            </m:sub>
                          </m:sSub>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0</m:t>
                              </m:r>
                            </m:sub>
                          </m:sSub>
                          <m:sSup>
                            <m:sSupPr>
                              <m:ctrlPr>
                                <a:rPr lang="en-US" altLang="zh-CN" sz="1600" b="0" i="1" smtClean="0">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b="0" i="1" smtClean="0">
                                  <a:latin typeface="Cambria Math" panose="02040503050406030204" pitchFamily="18" charset="0"/>
                                </a:rPr>
                                <m:t>0</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0</m:t>
                              </m:r>
                            </m:sup>
                          </m:sSup>
                          <m:r>
                            <a:rPr lang="en-US" altLang="zh-CN" sz="1600" i="1">
                              <a:latin typeface="Cambria Math" panose="02040503050406030204" pitchFamily="18" charset="0"/>
                            </a:rPr>
                            <m:t>)</m:t>
                          </m:r>
                        </m:num>
                        <m:den>
                          <m:r>
                            <a:rPr lang="en-US" altLang="zh-CN" sz="1600" i="1">
                              <a:latin typeface="Cambria Math" panose="02040503050406030204" pitchFamily="18" charset="0"/>
                            </a:rPr>
                            <m:t>𝐵𝑅</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𝜒</m:t>
                              </m:r>
                            </m:e>
                            <m:sub>
                              <m:r>
                                <a:rPr lang="en-US" altLang="zh-CN" sz="1600" i="1">
                                  <a:latin typeface="Cambria Math" panose="02040503050406030204" pitchFamily="18" charset="0"/>
                                </a:rPr>
                                <m:t>𝑐</m:t>
                              </m:r>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𝑎</m:t>
                              </m:r>
                            </m:e>
                            <m:sub>
                              <m:r>
                                <a:rPr lang="en-US" altLang="zh-CN" sz="1600" i="1">
                                  <a:latin typeface="Cambria Math" panose="02040503050406030204" pitchFamily="18" charset="0"/>
                                </a:rPr>
                                <m:t>0</m:t>
                              </m:r>
                            </m:sub>
                          </m:s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0</m:t>
                              </m:r>
                            </m:sup>
                          </m:sSup>
                          <m:r>
                            <a:rPr lang="en-US" altLang="zh-CN" sz="1600" i="1">
                              <a:latin typeface="Cambria Math" panose="02040503050406030204" pitchFamily="18" charset="0"/>
                            </a:rPr>
                            <m:t>→</m:t>
                          </m:r>
                          <m:r>
                            <a:rPr lang="en-US" altLang="zh-CN" sz="1600" i="1">
                              <a:latin typeface="Cambria Math" panose="02040503050406030204" pitchFamily="18" charset="0"/>
                            </a:rPr>
                            <m:t>𝜂</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0</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0</m:t>
                              </m:r>
                            </m:sup>
                          </m:sSup>
                          <m:r>
                            <a:rPr lang="en-US" altLang="zh-CN" sz="1600" i="1">
                              <a:latin typeface="Cambria Math" panose="02040503050406030204" pitchFamily="18" charset="0"/>
                            </a:rPr>
                            <m:t>)</m:t>
                          </m:r>
                        </m:den>
                      </m:f>
                    </m:oMath>
                  </m:oMathPara>
                </a14:m>
                <a:endParaRPr lang="en-US" altLang="zh-CN" sz="1600" i="1" dirty="0">
                  <a:latin typeface="Cambria Math" panose="02040503050406030204" pitchFamily="18" charset="0"/>
                </a:endParaRPr>
              </a:p>
              <a:p>
                <a:pPr algn="ctr">
                  <a:lnSpc>
                    <a:spcPct val="150000"/>
                  </a:lnSpc>
                </a:pPr>
                <a14:m>
                  <m:oMathPara xmlns:m="http://schemas.openxmlformats.org/officeDocument/2006/math">
                    <m:oMathParaPr>
                      <m:jc m:val="left"/>
                    </m:oMathParaPr>
                    <m:oMath xmlns:m="http://schemas.openxmlformats.org/officeDocument/2006/math">
                      <m:r>
                        <a:rPr lang="en-US" altLang="zh-CN" sz="1600" b="0" i="1" smtClean="0">
                          <a:solidFill>
                            <a:schemeClr val="tx1"/>
                          </a:solidFill>
                          <a:latin typeface="Cambria Math" panose="02040503050406030204" pitchFamily="18" charset="0"/>
                        </a:rPr>
                        <m:t>=(0.31±0.16</m:t>
                      </m:r>
                      <m:d>
                        <m:dPr>
                          <m:ctrlPr>
                            <a:rPr lang="en-US" altLang="zh-CN" sz="1600" b="0" i="1" smtClean="0">
                              <a:solidFill>
                                <a:schemeClr val="tx1"/>
                              </a:solidFill>
                              <a:latin typeface="Cambria Math" panose="02040503050406030204" pitchFamily="18" charset="0"/>
                            </a:rPr>
                          </m:ctrlPr>
                        </m:dPr>
                        <m:e>
                          <m:r>
                            <m:rPr>
                              <m:sty m:val="p"/>
                            </m:rPr>
                            <a:rPr lang="en-US" altLang="zh-CN" sz="1600" b="0" i="0" smtClean="0">
                              <a:solidFill>
                                <a:schemeClr val="tx1"/>
                              </a:solidFill>
                              <a:latin typeface="Cambria Math" panose="02040503050406030204" pitchFamily="18" charset="0"/>
                            </a:rPr>
                            <m:t>stat</m:t>
                          </m:r>
                        </m:e>
                      </m:d>
                      <m:r>
                        <a:rPr lang="en-US" altLang="zh-CN" sz="1600" b="0" i="1" smtClean="0">
                          <a:solidFill>
                            <a:schemeClr val="tx1"/>
                          </a:solidFill>
                          <a:latin typeface="Cambria Math" panose="02040503050406030204" pitchFamily="18" charset="0"/>
                        </a:rPr>
                        <m:t>±0.14</m:t>
                      </m:r>
                      <m:d>
                        <m:dPr>
                          <m:ctrlPr>
                            <a:rPr lang="en-US" altLang="zh-CN" sz="1600" b="0" i="1" smtClean="0">
                              <a:solidFill>
                                <a:schemeClr val="tx1"/>
                              </a:solidFill>
                              <a:latin typeface="Cambria Math" panose="02040503050406030204" pitchFamily="18" charset="0"/>
                            </a:rPr>
                          </m:ctrlPr>
                        </m:dPr>
                        <m:e>
                          <m:r>
                            <m:rPr>
                              <m:sty m:val="p"/>
                            </m:rPr>
                            <a:rPr lang="en-US" altLang="zh-CN" sz="1600" b="0" i="0" smtClean="0">
                              <a:solidFill>
                                <a:schemeClr val="tx1"/>
                              </a:solidFill>
                              <a:latin typeface="Cambria Math" panose="02040503050406030204" pitchFamily="18" charset="0"/>
                            </a:rPr>
                            <m:t>sys</m:t>
                          </m:r>
                        </m:e>
                      </m:d>
                      <m:r>
                        <a:rPr lang="en-US" altLang="zh-CN" sz="1600" b="0" i="1" smtClean="0">
                          <a:solidFill>
                            <a:schemeClr val="tx1"/>
                          </a:solidFill>
                          <a:latin typeface="Cambria Math" panose="02040503050406030204" pitchFamily="18" charset="0"/>
                        </a:rPr>
                        <m:t>±0.03</m:t>
                      </m:r>
                      <m:d>
                        <m:dPr>
                          <m:ctrlPr>
                            <a:rPr lang="en-US" altLang="zh-CN" sz="1600" b="0" i="1" smtClean="0">
                              <a:solidFill>
                                <a:schemeClr val="tx1"/>
                              </a:solidFill>
                              <a:latin typeface="Cambria Math" panose="02040503050406030204" pitchFamily="18" charset="0"/>
                            </a:rPr>
                          </m:ctrlPr>
                        </m:dPr>
                        <m:e>
                          <m:r>
                            <m:rPr>
                              <m:sty m:val="p"/>
                            </m:rPr>
                            <a:rPr lang="en-US" altLang="zh-CN" sz="1600" b="0" i="0" smtClean="0">
                              <a:solidFill>
                                <a:schemeClr val="tx1"/>
                              </a:solidFill>
                              <a:latin typeface="Cambria Math" panose="02040503050406030204" pitchFamily="18" charset="0"/>
                            </a:rPr>
                            <m:t>para</m:t>
                          </m:r>
                        </m:e>
                      </m:d>
                      <m:r>
                        <a:rPr lang="en-US" altLang="zh-CN" sz="1600" b="0" i="1" smtClean="0">
                          <a:solidFill>
                            <a:schemeClr val="tx1"/>
                          </a:solidFill>
                          <a:latin typeface="Cambria Math" panose="02040503050406030204" pitchFamily="18" charset="0"/>
                        </a:rPr>
                        <m:t>)%</m:t>
                      </m:r>
                    </m:oMath>
                  </m:oMathPara>
                </a14:m>
                <a:endParaRPr lang="en-US" altLang="zh-CN" sz="1600" b="0" i="1" dirty="0">
                  <a:solidFill>
                    <a:schemeClr val="tx1"/>
                  </a:solidFill>
                  <a:latin typeface="Cambria Math" panose="02040503050406030204" pitchFamily="18" charset="0"/>
                </a:endParaRPr>
              </a:p>
            </p:txBody>
          </p:sp>
        </mc:Choice>
        <mc:Fallback xmlns="">
          <p:sp>
            <p:nvSpPr>
              <p:cNvPr id="56" name="矩形 55">
                <a:extLst>
                  <a:ext uri="{FF2B5EF4-FFF2-40B4-BE49-F238E27FC236}">
                    <a16:creationId xmlns:a16="http://schemas.microsoft.com/office/drawing/2014/main" id="{C2CEA491-48A8-4868-BB9F-1172CA460D35}"/>
                  </a:ext>
                </a:extLst>
              </p:cNvPr>
              <p:cNvSpPr>
                <a:spLocks noRot="1" noChangeAspect="1" noMove="1" noResize="1" noEditPoints="1" noAdjustHandles="1" noChangeArrowheads="1" noChangeShapeType="1" noTextEdit="1"/>
              </p:cNvSpPr>
              <p:nvPr/>
            </p:nvSpPr>
            <p:spPr>
              <a:xfrm>
                <a:off x="2480376" y="4093233"/>
                <a:ext cx="7794592" cy="1268361"/>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A20F38F9-0DF9-4C83-97F8-10BBB18F6F9B}"/>
                  </a:ext>
                </a:extLst>
              </p:cNvPr>
              <p:cNvSpPr txBox="1"/>
              <p:nvPr/>
            </p:nvSpPr>
            <p:spPr>
              <a:xfrm>
                <a:off x="1921996" y="2921463"/>
                <a:ext cx="3391500" cy="307777"/>
              </a:xfrm>
              <a:prstGeom prst="rect">
                <a:avLst/>
              </a:prstGeom>
              <a:noFill/>
            </p:spPr>
            <p:txBody>
              <a:bodyPr wrap="square" rtlCol="0">
                <a:spAutoFit/>
              </a:bodyPr>
              <a:lstStyle/>
              <a:p>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Fig. </a:t>
                </a:r>
                <a14:m>
                  <m:oMath xmlns:m="http://schemas.openxmlformats.org/officeDocument/2006/math">
                    <m:sSup>
                      <m:sSupPr>
                        <m:ctrlPr>
                          <a:rPr lang="en-US" altLang="zh-CN" sz="140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400">
                            <a:latin typeface="Cambria Math" panose="02040503050406030204" pitchFamily="18" charset="0"/>
                            <a:ea typeface="宋体" panose="02010600030101010101" pitchFamily="2" charset="-122"/>
                            <a:cs typeface="Times New Roman" panose="02020603050405020304" pitchFamily="18" charset="0"/>
                          </a:rPr>
                          <m:t>𝜋</m:t>
                        </m:r>
                      </m:e>
                      <m:sup>
                        <m:r>
                          <a:rPr lang="en-US" altLang="zh-CN" sz="1400">
                            <a:latin typeface="Cambria Math" panose="02040503050406030204" pitchFamily="18" charset="0"/>
                            <a:ea typeface="宋体" panose="02010600030101010101" pitchFamily="2" charset="-122"/>
                            <a:cs typeface="Times New Roman" panose="02020603050405020304" pitchFamily="18" charset="0"/>
                          </a:rPr>
                          <m:t>+</m:t>
                        </m:r>
                      </m:sup>
                    </m:sSup>
                    <m:sSup>
                      <m:sSupPr>
                        <m:ctrlPr>
                          <a:rPr lang="en-US" altLang="zh-CN" sz="1400"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400">
                            <a:latin typeface="Cambria Math" panose="02040503050406030204" pitchFamily="18" charset="0"/>
                            <a:ea typeface="宋体" panose="02010600030101010101" pitchFamily="2" charset="-122"/>
                            <a:cs typeface="Times New Roman" panose="02020603050405020304" pitchFamily="18" charset="0"/>
                          </a:rPr>
                          <m:t>𝜋</m:t>
                        </m:r>
                      </m:e>
                      <m:sup>
                        <m:r>
                          <a:rPr lang="en-US" altLang="zh-CN" sz="1400">
                            <a:latin typeface="Cambria Math" panose="02040503050406030204" pitchFamily="18" charset="0"/>
                            <a:ea typeface="宋体" panose="02010600030101010101" pitchFamily="2" charset="-122"/>
                            <a:cs typeface="Times New Roman" panose="02020603050405020304" pitchFamily="18" charset="0"/>
                          </a:rPr>
                          <m:t>−</m:t>
                        </m:r>
                      </m:sup>
                    </m:sSup>
                  </m:oMath>
                </a14:m>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and </a:t>
                </a:r>
                <a14:m>
                  <m:oMath xmlns:m="http://schemas.openxmlformats.org/officeDocument/2006/math">
                    <m:sSup>
                      <m:sSupPr>
                        <m:ctrlPr>
                          <a:rPr lang="en-US" altLang="zh-CN" sz="1400"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400" b="0" i="1" smtClean="0">
                            <a:latin typeface="Cambria Math" panose="02040503050406030204" pitchFamily="18" charset="0"/>
                            <a:ea typeface="宋体" panose="02010600030101010101" pitchFamily="2" charset="-122"/>
                            <a:cs typeface="Times New Roman" panose="02020603050405020304" pitchFamily="18" charset="0"/>
                          </a:rPr>
                          <m:t>𝜋</m:t>
                        </m:r>
                      </m:e>
                      <m:sup>
                        <m:r>
                          <a:rPr lang="en-US" altLang="zh-CN" sz="1400" b="0" i="1" smtClean="0">
                            <a:latin typeface="Cambria Math" panose="02040503050406030204" pitchFamily="18" charset="0"/>
                            <a:ea typeface="宋体" panose="02010600030101010101" pitchFamily="2" charset="-122"/>
                            <a:cs typeface="Times New Roman" panose="02020603050405020304" pitchFamily="18" charset="0"/>
                          </a:rPr>
                          <m:t>0</m:t>
                        </m:r>
                      </m:sup>
                    </m:sSup>
                    <m:sSup>
                      <m:sSupPr>
                        <m:ctrlPr>
                          <a:rPr lang="en-US" altLang="zh-CN" sz="1400"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400" b="0" i="1" smtClean="0">
                            <a:latin typeface="Cambria Math" panose="02040503050406030204" pitchFamily="18" charset="0"/>
                            <a:ea typeface="宋体" panose="02010600030101010101" pitchFamily="2" charset="-122"/>
                            <a:cs typeface="Times New Roman" panose="02020603050405020304" pitchFamily="18" charset="0"/>
                          </a:rPr>
                          <m:t>𝜋</m:t>
                        </m:r>
                      </m:e>
                      <m:sup>
                        <m:r>
                          <a:rPr lang="en-US" altLang="zh-CN" sz="1400" b="0" i="1" smtClean="0">
                            <a:latin typeface="Cambria Math" panose="02040503050406030204" pitchFamily="18" charset="0"/>
                            <a:ea typeface="宋体" panose="02010600030101010101" pitchFamily="2" charset="-122"/>
                            <a:cs typeface="Times New Roman" panose="02020603050405020304" pitchFamily="18" charset="0"/>
                          </a:rPr>
                          <m:t>0</m:t>
                        </m:r>
                      </m:sup>
                    </m:sSup>
                  </m:oMath>
                </a14:m>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spectrum from Ref[1].</a:t>
                </a: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57" name="文本框 56">
                <a:extLst>
                  <a:ext uri="{FF2B5EF4-FFF2-40B4-BE49-F238E27FC236}">
                    <a16:creationId xmlns:a16="http://schemas.microsoft.com/office/drawing/2014/main" id="{A20F38F9-0DF9-4C83-97F8-10BBB18F6F9B}"/>
                  </a:ext>
                </a:extLst>
              </p:cNvPr>
              <p:cNvSpPr txBox="1">
                <a:spLocks noRot="1" noChangeAspect="1" noMove="1" noResize="1" noEditPoints="1" noAdjustHandles="1" noChangeArrowheads="1" noChangeShapeType="1" noTextEdit="1"/>
              </p:cNvSpPr>
              <p:nvPr/>
            </p:nvSpPr>
            <p:spPr>
              <a:xfrm>
                <a:off x="1921996" y="2921463"/>
                <a:ext cx="3391500" cy="307777"/>
              </a:xfrm>
              <a:prstGeom prst="rect">
                <a:avLst/>
              </a:prstGeom>
              <a:blipFill>
                <a:blip r:embed="rId17"/>
                <a:stretch>
                  <a:fillRect l="-539" t="-3922" b="-19608"/>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5605A165-708F-4A0B-9E42-E50E24037AC3}"/>
              </a:ext>
            </a:extLst>
          </p:cNvPr>
          <p:cNvSpPr>
            <a:spLocks noGrp="1"/>
          </p:cNvSpPr>
          <p:nvPr>
            <p:ph type="sldNum" sz="quarter" idx="12"/>
          </p:nvPr>
        </p:nvSpPr>
        <p:spPr/>
        <p:txBody>
          <a:bodyPr/>
          <a:lstStyle/>
          <a:p>
            <a:fld id="{70EF8BD8-B3DE-4E24-B474-47D0FF4D57CA}" type="slidenum">
              <a:rPr lang="zh-CN" altLang="en-US" smtClean="0"/>
              <a:t>17</a:t>
            </a:fld>
            <a:endParaRPr lang="zh-CN" altLang="en-US" dirty="0"/>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0F9D6D29-3A73-4127-86C9-8EC13C5454FA}"/>
                  </a:ext>
                </a:extLst>
              </p:cNvPr>
              <p:cNvSpPr/>
              <p:nvPr/>
            </p:nvSpPr>
            <p:spPr>
              <a:xfrm>
                <a:off x="6892040" y="4938534"/>
                <a:ext cx="1949573" cy="369332"/>
              </a:xfrm>
              <a:prstGeom prst="rect">
                <a:avLst/>
              </a:prstGeom>
            </p:spPr>
            <p:txBody>
              <a:bodyPr wrap="none">
                <a:spAutoFit/>
              </a:bodyPr>
              <a:lstStyle/>
              <a:p>
                <a:pPr algn="ctr"/>
                <a14:m>
                  <m:oMathPara xmlns:m="http://schemas.openxmlformats.org/officeDocument/2006/math">
                    <m:oMathParaPr>
                      <m:jc m:val="left"/>
                    </m:oMathParaPr>
                    <m:oMath xmlns:m="http://schemas.openxmlformats.org/officeDocument/2006/math">
                      <m:r>
                        <a:rPr lang="en-US" altLang="zh-CN" i="1" smtClean="0">
                          <a:solidFill>
                            <a:srgbClr val="C00000"/>
                          </a:solidFill>
                          <a:latin typeface="Cambria Math" panose="02040503050406030204" pitchFamily="18" charset="0"/>
                        </a:rPr>
                        <m:t>&lt;1% (90%</m:t>
                      </m:r>
                      <m:r>
                        <m:rPr>
                          <m:sty m:val="p"/>
                        </m:rPr>
                        <a:rPr lang="en-US" altLang="zh-CN">
                          <a:solidFill>
                            <a:srgbClr val="C00000"/>
                          </a:solidFill>
                          <a:latin typeface="Cambria Math" panose="02040503050406030204" pitchFamily="18" charset="0"/>
                        </a:rPr>
                        <m:t>C</m:t>
                      </m:r>
                      <m:r>
                        <a:rPr lang="en-US" altLang="zh-CN">
                          <a:solidFill>
                            <a:srgbClr val="C00000"/>
                          </a:solidFill>
                          <a:latin typeface="Cambria Math" panose="02040503050406030204" pitchFamily="18" charset="0"/>
                        </a:rPr>
                        <m:t>.</m:t>
                      </m:r>
                      <m:r>
                        <m:rPr>
                          <m:sty m:val="p"/>
                        </m:rPr>
                        <a:rPr lang="en-US" altLang="zh-CN">
                          <a:solidFill>
                            <a:srgbClr val="C00000"/>
                          </a:solidFill>
                          <a:latin typeface="Cambria Math" panose="02040503050406030204" pitchFamily="18" charset="0"/>
                        </a:rPr>
                        <m:t>L</m:t>
                      </m:r>
                      <m:r>
                        <a:rPr lang="en-US" altLang="zh-CN">
                          <a:solidFill>
                            <a:srgbClr val="C00000"/>
                          </a:solidFill>
                          <a:latin typeface="Cambria Math" panose="02040503050406030204" pitchFamily="18" charset="0"/>
                        </a:rPr>
                        <m:t>.)</m:t>
                      </m:r>
                    </m:oMath>
                  </m:oMathPara>
                </a14:m>
                <a:endParaRPr lang="en-US" altLang="zh-CN" dirty="0">
                  <a:solidFill>
                    <a:srgbClr val="C00000"/>
                  </a:solidFill>
                </a:endParaRPr>
              </a:p>
            </p:txBody>
          </p:sp>
        </mc:Choice>
        <mc:Fallback xmlns="">
          <p:sp>
            <p:nvSpPr>
              <p:cNvPr id="3" name="矩形 2">
                <a:extLst>
                  <a:ext uri="{FF2B5EF4-FFF2-40B4-BE49-F238E27FC236}">
                    <a16:creationId xmlns:a16="http://schemas.microsoft.com/office/drawing/2014/main" id="{0F9D6D29-3A73-4127-86C9-8EC13C5454FA}"/>
                  </a:ext>
                </a:extLst>
              </p:cNvPr>
              <p:cNvSpPr>
                <a:spLocks noRot="1" noChangeAspect="1" noMove="1" noResize="1" noEditPoints="1" noAdjustHandles="1" noChangeArrowheads="1" noChangeShapeType="1" noTextEdit="1"/>
              </p:cNvSpPr>
              <p:nvPr/>
            </p:nvSpPr>
            <p:spPr>
              <a:xfrm>
                <a:off x="6892040" y="4938534"/>
                <a:ext cx="1949573" cy="369332"/>
              </a:xfrm>
              <a:prstGeom prst="rect">
                <a:avLst/>
              </a:prstGeom>
              <a:blipFill>
                <a:blip r:embed="rId18"/>
                <a:stretch>
                  <a:fillRect b="-131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6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A94600F-2D89-4390-A642-699AC1A3C84F}"/>
              </a:ext>
            </a:extLst>
          </p:cNvPr>
          <p:cNvSpPr txBox="1"/>
          <p:nvPr/>
        </p:nvSpPr>
        <p:spPr>
          <a:xfrm>
            <a:off x="527067" y="197720"/>
            <a:ext cx="4621005" cy="1261884"/>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Content</a:t>
            </a:r>
          </a:p>
          <a:p>
            <a:endParaRPr lang="en-US" altLang="zh-CN" dirty="0"/>
          </a:p>
          <a:p>
            <a:endParaRPr lang="zh-CN" altLang="en-US" dirty="0"/>
          </a:p>
        </p:txBody>
      </p:sp>
      <p:sp>
        <p:nvSpPr>
          <p:cNvPr id="7" name="文本框 6">
            <a:extLst>
              <a:ext uri="{FF2B5EF4-FFF2-40B4-BE49-F238E27FC236}">
                <a16:creationId xmlns:a16="http://schemas.microsoft.com/office/drawing/2014/main" id="{4BB38FBE-1ADA-46A6-A04A-FECDB5CB4CD1}"/>
              </a:ext>
            </a:extLst>
          </p:cNvPr>
          <p:cNvSpPr txBox="1"/>
          <p:nvPr/>
        </p:nvSpPr>
        <p:spPr>
          <a:xfrm>
            <a:off x="941033" y="930832"/>
            <a:ext cx="4865407"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emergence of 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Singular behavior</a:t>
            </a:r>
          </a:p>
          <a:p>
            <a:endParaRPr lang="en-US" altLang="zh-CN" dirty="0"/>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825089E2-483A-47C7-A1BE-BCA3C1571784}"/>
                  </a:ext>
                </a:extLst>
              </p:cNvPr>
              <p:cNvSpPr txBox="1"/>
              <p:nvPr/>
            </p:nvSpPr>
            <p:spPr>
              <a:xfrm>
                <a:off x="941033" y="2192716"/>
                <a:ext cx="5505488" cy="2258567"/>
              </a:xfrm>
              <a:prstGeom prst="rect">
                <a:avLst/>
              </a:prstGeom>
              <a:noFill/>
            </p:spPr>
            <p:txBody>
              <a:bodyPr wrap="square" rtlCol="0">
                <a:spAutoFit/>
              </a:bodyPr>
              <a:lstStyle/>
              <a:p>
                <a:pPr marL="285750" indent="-285750">
                  <a:lnSpc>
                    <a:spcPct val="150000"/>
                  </a:lnSpc>
                  <a:buFont typeface="Arial" panose="020B0604020202020204" pitchFamily="34" charset="0"/>
                  <a:buChar char="•"/>
                </a:pPr>
                <a14:m>
                  <m:oMath xmlns:m="http://schemas.openxmlformats.org/officeDocument/2006/math">
                    <m:r>
                      <a:rPr lang="en-US" altLang="zh-CN" sz="2400" b="0" i="1" smtClean="0">
                        <a:solidFill>
                          <a:schemeClr val="tx1"/>
                        </a:solidFill>
                        <a:latin typeface="Cambria Math" panose="02040503050406030204" pitchFamily="18" charset="0"/>
                        <a:cs typeface="Times New Roman" panose="02020603050405020304" pitchFamily="18" charset="0"/>
                      </a:rPr>
                      <m:t>𝜂</m:t>
                    </m:r>
                    <m:r>
                      <a:rPr lang="en-US" altLang="zh-CN" sz="2400" b="0" i="1" smtClean="0">
                        <a:solidFill>
                          <a:schemeClr val="tx1"/>
                        </a:solidFill>
                        <a:latin typeface="Cambria Math" panose="02040503050406030204" pitchFamily="18" charset="0"/>
                        <a:cs typeface="Times New Roman" panose="02020603050405020304" pitchFamily="18" charset="0"/>
                      </a:rPr>
                      <m:t>(1405</m:t>
                    </m:r>
                    <m:r>
                      <m:rPr>
                        <m:lit/>
                      </m:rPr>
                      <a:rPr lang="en-US" altLang="zh-CN" sz="2400" b="0" i="1" smtClean="0">
                        <a:solidFill>
                          <a:schemeClr val="tx1"/>
                        </a:solidFill>
                        <a:latin typeface="Cambria Math" panose="02040503050406030204" pitchFamily="18" charset="0"/>
                        <a:cs typeface="Times New Roman" panose="02020603050405020304" pitchFamily="18" charset="0"/>
                      </a:rPr>
                      <m:t>/</m:t>
                    </m:r>
                    <m:r>
                      <a:rPr lang="en-US" altLang="zh-CN" sz="2400" b="0" i="1" smtClean="0">
                        <a:solidFill>
                          <a:schemeClr val="tx1"/>
                        </a:solidFill>
                        <a:latin typeface="Cambria Math" panose="02040503050406030204" pitchFamily="18" charset="0"/>
                        <a:cs typeface="Times New Roman" panose="02020603050405020304" pitchFamily="18" charset="0"/>
                      </a:rPr>
                      <m:t>1475)</m:t>
                    </m:r>
                  </m:oMath>
                </a14:m>
                <a:endParaRPr lang="en-US" altLang="zh-CN" sz="2400" dirty="0">
                  <a:solidFill>
                    <a:schemeClr val="tx1"/>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1475)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puzzle</a:t>
                </a:r>
              </a:p>
              <a:p>
                <a:pPr marL="342900" indent="-342900">
                  <a:lnSpc>
                    <a:spcPct val="150000"/>
                  </a:lnSpc>
                  <a:buFont typeface="+mj-lt"/>
                  <a:buAutoNum type="arabicPeriod"/>
                </a:pPr>
                <a:r>
                  <a:rPr lang="en-US" altLang="zh-CN" dirty="0">
                    <a:solidFill>
                      <a:schemeClr val="tx1"/>
                    </a:solidFill>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b="0" i="1" smtClean="0">
                            <a:solidFill>
                              <a:schemeClr val="tx1"/>
                            </a:solidFill>
                            <a:latin typeface="Cambria Math" panose="02040503050406030204" pitchFamily="18" charset="0"/>
                            <a:cs typeface="Times New Roman" panose="02020603050405020304" pitchFamily="18" charset="0"/>
                          </a:rPr>
                        </m:ctrlPr>
                      </m:sSupPr>
                      <m:e>
                        <m:r>
                          <a:rPr lang="en-US" altLang="zh-CN" b="0" i="1" smtClean="0">
                            <a:solidFill>
                              <a:schemeClr val="tx1"/>
                            </a:solidFill>
                            <a:latin typeface="Cambria Math" panose="02040503050406030204" pitchFamily="18" charset="0"/>
                            <a:cs typeface="Times New Roman" panose="02020603050405020304" pitchFamily="18" charset="0"/>
                          </a:rPr>
                          <m:t>𝐾</m:t>
                        </m:r>
                      </m:e>
                      <m:sup>
                        <m:r>
                          <a:rPr lang="en-US" altLang="zh-CN" b="0" i="1" smtClean="0">
                            <a:solidFill>
                              <a:schemeClr val="tx1"/>
                            </a:solidFill>
                            <a:latin typeface="Cambria Math" panose="02040503050406030204" pitchFamily="18" charset="0"/>
                            <a:cs typeface="Times New Roman" panose="02020603050405020304" pitchFamily="18" charset="0"/>
                          </a:rPr>
                          <m:t>∗</m:t>
                        </m:r>
                      </m:sup>
                    </m:sSup>
                    <m:acc>
                      <m:accPr>
                        <m:chr m:val="̅"/>
                        <m:ctrlPr>
                          <a:rPr lang="en-US" altLang="zh-CN" b="0" i="1" smtClean="0">
                            <a:solidFill>
                              <a:schemeClr val="tx1"/>
                            </a:solidFill>
                            <a:latin typeface="Cambria Math" panose="02040503050406030204" pitchFamily="18" charset="0"/>
                            <a:cs typeface="Times New Roman" panose="02020603050405020304" pitchFamily="18" charset="0"/>
                          </a:rPr>
                        </m:ctrlPr>
                      </m:accPr>
                      <m:e>
                        <m:r>
                          <a:rPr lang="en-US" altLang="zh-CN" b="0" i="1" smtClean="0">
                            <a:solidFill>
                              <a:schemeClr val="tx1"/>
                            </a:solidFill>
                            <a:latin typeface="Cambria Math" panose="02040503050406030204" pitchFamily="18" charset="0"/>
                            <a:cs typeface="Times New Roman" panose="02020603050405020304" pitchFamily="18" charset="0"/>
                          </a:rPr>
                          <m:t>𝐾</m:t>
                        </m:r>
                      </m:e>
                    </m:acc>
                  </m:oMath>
                </a14:m>
                <a:r>
                  <a:rPr lang="en-US" altLang="zh-CN" dirty="0">
                    <a:solidFill>
                      <a:schemeClr val="tx1"/>
                    </a:solidFill>
                    <a:latin typeface="Times New Roman" panose="02020603050405020304" pitchFamily="18" charset="0"/>
                    <a:cs typeface="Times New Roman" panose="02020603050405020304" pitchFamily="18" charset="0"/>
                  </a:rPr>
                  <a:t> threshold and width effect</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a:p>
                <a:pPr marL="342900" indent="-342900">
                  <a:lnSpc>
                    <a:spcPct val="150000"/>
                  </a:lnSpc>
                  <a:buFont typeface="+mj-lt"/>
                  <a:buAutoNum type="arabicPeriod"/>
                </a:pPr>
                <a:r>
                  <a:rPr lang="en-US" altLang="zh-CN" b="0" dirty="0">
                    <a:solidFill>
                      <a:schemeClr val="bg1">
                        <a:lumMod val="75000"/>
                      </a:schemeClr>
                    </a:solidFill>
                    <a:cs typeface="Times New Roman" panose="02020603050405020304" pitchFamily="18" charset="0"/>
                  </a:rPr>
                  <a:t>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(1295)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𝜂</m:t>
                    </m:r>
                    <m:d>
                      <m:dPr>
                        <m:ctrl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ctrlPr>
                      </m:dPr>
                      <m:e>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1475</m:t>
                        </m:r>
                      </m:e>
                    </m:d>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𝛾</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𝑉</m:t>
                    </m:r>
                  </m:oMath>
                </a14:m>
                <a:endParaRPr lang="en-US" altLang="zh-CN" dirty="0">
                  <a:solidFill>
                    <a:schemeClr val="bg1">
                      <a:lumMod val="75000"/>
                    </a:schemeClr>
                  </a:solidFill>
                  <a:latin typeface="Times New Roman" panose="02020603050405020304" pitchFamily="18" charset="0"/>
                  <a:cs typeface="Times New Roman" panose="02020603050405020304" pitchFamily="18" charset="0"/>
                </a:endParaRPr>
              </a:p>
            </p:txBody>
          </p:sp>
        </mc:Choice>
        <mc:Fallback>
          <p:sp>
            <p:nvSpPr>
              <p:cNvPr id="8" name="文本框 7">
                <a:extLst>
                  <a:ext uri="{FF2B5EF4-FFF2-40B4-BE49-F238E27FC236}">
                    <a16:creationId xmlns:a16="http://schemas.microsoft.com/office/drawing/2014/main" id="{825089E2-483A-47C7-A1BE-BCA3C1571784}"/>
                  </a:ext>
                </a:extLst>
              </p:cNvPr>
              <p:cNvSpPr txBox="1">
                <a:spLocks noRot="1" noChangeAspect="1" noMove="1" noResize="1" noEditPoints="1" noAdjustHandles="1" noChangeArrowheads="1" noChangeShapeType="1" noTextEdit="1"/>
              </p:cNvSpPr>
              <p:nvPr/>
            </p:nvSpPr>
            <p:spPr>
              <a:xfrm>
                <a:off x="941033" y="2192716"/>
                <a:ext cx="5505488" cy="2258567"/>
              </a:xfrm>
              <a:prstGeom prst="rect">
                <a:avLst/>
              </a:prstGeom>
              <a:blipFill>
                <a:blip r:embed="rId2"/>
                <a:stretch>
                  <a:fillRect l="-1438" b="-378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11169613-9192-4A8F-83A3-CF73D0035B9A}"/>
                  </a:ext>
                </a:extLst>
              </p:cNvPr>
              <p:cNvSpPr txBox="1"/>
              <p:nvPr/>
            </p:nvSpPr>
            <p:spPr>
              <a:xfrm>
                <a:off x="941032" y="4334067"/>
                <a:ext cx="7022237" cy="18430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b="0" dirty="0">
                    <a:solidFill>
                      <a:schemeClr val="bg1">
                        <a:lumMod val="75000"/>
                      </a:schemeClr>
                    </a:solidFill>
                    <a:latin typeface="Times New Roman" panose="02020603050405020304" pitchFamily="18" charset="0"/>
                    <a:cs typeface="Times New Roman" panose="02020603050405020304" pitchFamily="18" charset="0"/>
                  </a:rPr>
                  <a:t>Light axial vector mesons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Introduction</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S-wave </a:t>
                </a:r>
                <a:r>
                  <a:rPr lang="en-US" altLang="zh-CN" dirty="0">
                    <a:solidFill>
                      <a:schemeClr val="bg1">
                        <a:lumMod val="75000"/>
                      </a:schemeClr>
                    </a:solidFill>
                    <a:cs typeface="Times New Roman" panose="02020603050405020304" pitchFamily="18" charset="0"/>
                  </a:rPr>
                  <a:t> </a:t>
                </a:r>
                <a14:m>
                  <m:oMath xmlns:m="http://schemas.openxmlformats.org/officeDocument/2006/math">
                    <m:sSup>
                      <m:sSupPr>
                        <m:ctrlPr>
                          <a:rPr lang="en-US" altLang="zh-CN" i="1">
                            <a:solidFill>
                              <a:schemeClr val="bg1">
                                <a:lumMod val="75000"/>
                              </a:schemeClr>
                            </a:solidFill>
                            <a:latin typeface="Cambria Math" panose="02040503050406030204" pitchFamily="18" charset="0"/>
                            <a:cs typeface="Times New Roman" panose="02020603050405020304" pitchFamily="18" charset="0"/>
                          </a:rPr>
                        </m:ctrlPr>
                      </m:sSup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sup>
                        <m:r>
                          <a:rPr lang="en-US" altLang="zh-CN" i="1">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i="1">
                            <a:solidFill>
                              <a:schemeClr val="bg1">
                                <a:lumMod val="75000"/>
                              </a:schemeClr>
                            </a:solidFill>
                            <a:latin typeface="Cambria Math" panose="02040503050406030204" pitchFamily="18" charset="0"/>
                            <a:cs typeface="Times New Roman" panose="02020603050405020304" pitchFamily="18" charset="0"/>
                          </a:rPr>
                        </m:ctrlPr>
                      </m:acc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TS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p:txBody>
          </p:sp>
        </mc:Choice>
        <mc:Fallback>
          <p:sp>
            <p:nvSpPr>
              <p:cNvPr id="12" name="文本框 11">
                <a:extLst>
                  <a:ext uri="{FF2B5EF4-FFF2-40B4-BE49-F238E27FC236}">
                    <a16:creationId xmlns:a16="http://schemas.microsoft.com/office/drawing/2014/main" id="{11169613-9192-4A8F-83A3-CF73D0035B9A}"/>
                  </a:ext>
                </a:extLst>
              </p:cNvPr>
              <p:cNvSpPr txBox="1">
                <a:spLocks noRot="1" noChangeAspect="1" noMove="1" noResize="1" noEditPoints="1" noAdjustHandles="1" noChangeArrowheads="1" noChangeShapeType="1" noTextEdit="1"/>
              </p:cNvSpPr>
              <p:nvPr/>
            </p:nvSpPr>
            <p:spPr>
              <a:xfrm>
                <a:off x="941032" y="4334067"/>
                <a:ext cx="7022237" cy="1843069"/>
              </a:xfrm>
              <a:prstGeom prst="rect">
                <a:avLst/>
              </a:prstGeom>
              <a:blipFill>
                <a:blip r:embed="rId3"/>
                <a:stretch>
                  <a:fillRect l="-1128" b="-4636"/>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C31A8ADF-787A-43A7-939B-F52F9265AD08}"/>
              </a:ext>
            </a:extLst>
          </p:cNvPr>
          <p:cNvSpPr txBox="1"/>
          <p:nvPr/>
        </p:nvSpPr>
        <p:spPr>
          <a:xfrm>
            <a:off x="941031" y="6198615"/>
            <a:ext cx="7022237" cy="46166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Conclusion and outlook</a:t>
            </a:r>
          </a:p>
        </p:txBody>
      </p:sp>
    </p:spTree>
    <p:extLst>
      <p:ext uri="{BB962C8B-B14F-4D97-AF65-F5344CB8AC3E}">
        <p14:creationId xmlns:p14="http://schemas.microsoft.com/office/powerpoint/2010/main" val="426095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544749" y="1875851"/>
                <a:ext cx="8262431" cy="3106298"/>
              </a:xfrm>
            </p:spPr>
            <p:txBody>
              <a:bodyPr>
                <a:normAutofit fontScale="92500" lnSpcReduction="20000"/>
              </a:bodyPr>
              <a:lstStyle/>
              <a:p>
                <a:pPr marL="0" indent="0">
                  <a:lnSpc>
                    <a:spcPct val="150000"/>
                  </a:lnSpc>
                  <a:buNone/>
                </a:pPr>
                <a:endParaRPr lang="en-US" altLang="zh-CN" b="0"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altLang="zh-CN" dirty="0">
                    <a:solidFill>
                      <a:srgbClr val="C00000"/>
                    </a:solidFill>
                    <a:latin typeface="Times New Roman" panose="02020603050405020304" pitchFamily="18" charset="0"/>
                    <a:cs typeface="Times New Roman" panose="02020603050405020304" pitchFamily="18" charset="0"/>
                  </a:rPr>
                  <a:t>One </a:t>
                </a:r>
                <a14:m>
                  <m:oMath xmlns:m="http://schemas.openxmlformats.org/officeDocument/2006/math">
                    <m:r>
                      <a:rPr lang="en-US" altLang="zh-CN" b="0" i="1" smtClean="0">
                        <a:solidFill>
                          <a:srgbClr val="C00000"/>
                        </a:solidFill>
                        <a:latin typeface="Cambria Math" panose="02040503050406030204" pitchFamily="18" charset="0"/>
                        <a:cs typeface="Times New Roman" panose="02020603050405020304" pitchFamily="18" charset="0"/>
                      </a:rPr>
                      <m:t>𝜂</m:t>
                    </m:r>
                    <m:r>
                      <a:rPr lang="en-US" altLang="zh-CN" b="0" i="1" smtClean="0">
                        <a:solidFill>
                          <a:srgbClr val="C00000"/>
                        </a:solidFill>
                        <a:latin typeface="Cambria Math" panose="02040503050406030204" pitchFamily="18" charset="0"/>
                        <a:cs typeface="Times New Roman" panose="02020603050405020304" pitchFamily="18" charset="0"/>
                      </a:rPr>
                      <m:t>(1405</m:t>
                    </m:r>
                    <m:r>
                      <m:rPr>
                        <m:lit/>
                      </m:rPr>
                      <a:rPr lang="en-US" altLang="zh-CN" b="0" i="1" smtClean="0">
                        <a:solidFill>
                          <a:srgbClr val="C00000"/>
                        </a:solidFill>
                        <a:latin typeface="Cambria Math" panose="02040503050406030204" pitchFamily="18" charset="0"/>
                        <a:cs typeface="Times New Roman" panose="02020603050405020304" pitchFamily="18" charset="0"/>
                      </a:rPr>
                      <m:t>/</m:t>
                    </m:r>
                    <m:r>
                      <a:rPr lang="en-US" altLang="zh-CN" b="0" i="1" smtClean="0">
                        <a:solidFill>
                          <a:srgbClr val="C00000"/>
                        </a:solidFill>
                        <a:latin typeface="Cambria Math" panose="02040503050406030204" pitchFamily="18" charset="0"/>
                        <a:cs typeface="Times New Roman" panose="02020603050405020304" pitchFamily="18" charset="0"/>
                      </a:rPr>
                      <m:t>1475)</m:t>
                    </m:r>
                  </m:oMath>
                </a14:m>
                <a:r>
                  <a:rPr lang="en-US" altLang="zh-CN" dirty="0">
                    <a:solidFill>
                      <a:srgbClr val="C00000"/>
                    </a:solidFill>
                    <a:latin typeface="Times New Roman" panose="02020603050405020304" pitchFamily="18" charset="0"/>
                    <a:cs typeface="Times New Roman" panose="02020603050405020304" pitchFamily="18" charset="0"/>
                  </a:rPr>
                  <a:t> state, but the peak positions are different in different channels.</a:t>
                </a:r>
              </a:p>
              <a:p>
                <a:pPr>
                  <a:lnSpc>
                    <a:spcPct val="150000"/>
                  </a:lnSpc>
                </a:pPr>
                <a:r>
                  <a:rPr lang="en-US" altLang="zh-CN" dirty="0">
                    <a:solidFill>
                      <a:srgbClr val="C00000"/>
                    </a:solidFill>
                    <a:latin typeface="Times New Roman" panose="02020603050405020304" pitchFamily="18" charset="0"/>
                    <a:cs typeface="Times New Roman" panose="02020603050405020304" pitchFamily="18" charset="0"/>
                  </a:rPr>
                  <a:t>Large isospin violation</a:t>
                </a:r>
              </a:p>
              <a:p>
                <a:pPr>
                  <a:lnSpc>
                    <a:spcPct val="150000"/>
                  </a:lnSpc>
                </a:pPr>
                <a:r>
                  <a:rPr lang="en-US" altLang="zh-CN" dirty="0">
                    <a:solidFill>
                      <a:srgbClr val="C00000"/>
                    </a:solidFill>
                    <a:latin typeface="Times New Roman" panose="02020603050405020304" pitchFamily="18" charset="0"/>
                    <a:cs typeface="Times New Roman" panose="02020603050405020304" pitchFamily="18" charset="0"/>
                  </a:rPr>
                  <a:t>Narrow </a:t>
                </a:r>
                <a14:m>
                  <m:oMath xmlns:m="http://schemas.openxmlformats.org/officeDocument/2006/math">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𝑓</m:t>
                        </m:r>
                      </m:e>
                      <m:sub>
                        <m:r>
                          <a:rPr lang="en-US" altLang="zh-CN" b="0" i="1" smtClean="0">
                            <a:solidFill>
                              <a:srgbClr val="C00000"/>
                            </a:solidFill>
                            <a:latin typeface="Cambria Math" panose="02040503050406030204" pitchFamily="18" charset="0"/>
                          </a:rPr>
                          <m:t>0</m:t>
                        </m:r>
                      </m:sub>
                    </m:sSub>
                    <m:r>
                      <a:rPr lang="en-US" altLang="zh-CN" b="0" i="1" smtClean="0">
                        <a:solidFill>
                          <a:srgbClr val="C00000"/>
                        </a:solidFill>
                        <a:latin typeface="Cambria Math" panose="02040503050406030204" pitchFamily="18" charset="0"/>
                      </a:rPr>
                      <m:t>(980)</m:t>
                    </m:r>
                  </m:oMath>
                </a14:m>
                <a:endParaRPr lang="zh-CN" altLang="en-US" dirty="0">
                  <a:solidFill>
                    <a:srgbClr val="C00000"/>
                  </a:solidFill>
                  <a:latin typeface="Times New Roman" panose="02020603050405020304" pitchFamily="18" charset="0"/>
                  <a:cs typeface="Times New Roman" panose="02020603050405020304" pitchFamily="18" charset="0"/>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544749" y="1875851"/>
                <a:ext cx="8262431" cy="3106298"/>
              </a:xfrm>
              <a:blipFill>
                <a:blip r:embed="rId2"/>
                <a:stretch>
                  <a:fillRect l="-1106" b="-1572"/>
                </a:stretch>
              </a:blipFill>
            </p:spPr>
            <p:txBody>
              <a:bodyPr/>
              <a:lstStyle/>
              <a:p>
                <a:r>
                  <a:rPr lang="zh-CN" altLang="en-US">
                    <a:noFill/>
                  </a:rPr>
                  <a:t> </a:t>
                </a:r>
              </a:p>
            </p:txBody>
          </p:sp>
        </mc:Fallback>
      </mc:AlternateContent>
      <p:sp>
        <p:nvSpPr>
          <p:cNvPr id="4" name="文本框 3"/>
          <p:cNvSpPr txBox="1"/>
          <p:nvPr/>
        </p:nvSpPr>
        <p:spPr>
          <a:xfrm>
            <a:off x="628650" y="1099751"/>
            <a:ext cx="2773644" cy="523220"/>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We are faced with</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03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067B8735-359C-4CC2-B7CF-3CFF45A1F012}"/>
                  </a:ext>
                </a:extLst>
              </p:cNvPr>
              <p:cNvSpPr txBox="1"/>
              <p:nvPr/>
            </p:nvSpPr>
            <p:spPr>
              <a:xfrm>
                <a:off x="288036" y="1102177"/>
                <a:ext cx="8718804" cy="4653646"/>
              </a:xfrm>
              <a:prstGeom prst="rect">
                <a:avLst/>
              </a:prstGeom>
              <a:noFill/>
            </p:spPr>
            <p:txBody>
              <a:bodyPr wrap="square" rtlCol="0">
                <a:spAutoFit/>
              </a:bodyPr>
              <a:lstStyle/>
              <a:p>
                <a:pPr marL="342900" indent="-342900">
                  <a:lnSpc>
                    <a:spcPct val="150000"/>
                  </a:lnSpc>
                  <a:buFont typeface="+mj-lt"/>
                  <a:buAutoNum type="arabicPeriod"/>
                </a:pPr>
                <a:r>
                  <a:rPr lang="en-US" altLang="zh-CN" sz="2000" dirty="0">
                    <a:latin typeface="Times New Roman" panose="02020603050405020304" pitchFamily="18" charset="0"/>
                    <a:cs typeface="Times New Roman" panose="02020603050405020304" pitchFamily="18" charset="0"/>
                  </a:rPr>
                  <a:t>For </a:t>
                </a:r>
                <a14:m>
                  <m:oMath xmlns:m="http://schemas.openxmlformats.org/officeDocument/2006/math">
                    <m:r>
                      <a:rPr lang="en-US" altLang="zh-CN" sz="2000" b="0" i="1" smtClean="0">
                        <a:latin typeface="Cambria Math" panose="02040503050406030204" pitchFamily="18" charset="0"/>
                      </a:rPr>
                      <m:t>𝐼</m:t>
                    </m:r>
                    <m:r>
                      <a:rPr lang="en-US" altLang="zh-CN" sz="2000" b="0" i="1" smtClean="0">
                        <a:latin typeface="Cambria Math" panose="02040503050406030204" pitchFamily="18" charset="0"/>
                      </a:rPr>
                      <m:t>=0</m:t>
                    </m:r>
                    <m:r>
                      <a:rPr lang="en-US" altLang="zh-CN" sz="2000" b="0" i="0" smtClean="0">
                        <a:latin typeface="Cambria Math" panose="02040503050406030204" pitchFamily="18" charset="0"/>
                      </a:rPr>
                      <m:t>, </m:t>
                    </m:r>
                    <m:r>
                      <m:rPr>
                        <m:sty m:val="p"/>
                      </m:rPr>
                      <a:rPr lang="en-US" altLang="zh-CN" sz="2000" b="0" i="0" smtClean="0">
                        <a:latin typeface="Cambria Math" panose="02040503050406030204" pitchFamily="18" charset="0"/>
                      </a:rPr>
                      <m:t>C</m:t>
                    </m:r>
                    <m:r>
                      <a:rPr lang="en-US" altLang="zh-CN" sz="2000" b="0" i="0" smtClean="0">
                        <a:latin typeface="Cambria Math" panose="02040503050406030204" pitchFamily="18" charset="0"/>
                      </a:rPr>
                      <m:t>=+</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states, the masses of </a:t>
                </a:r>
                <a14:m>
                  <m:oMath xmlns:m="http://schemas.openxmlformats.org/officeDocument/2006/math">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(1295)</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(1285)</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are degenerate. The masses of </a:t>
                </a:r>
                <a14:m>
                  <m:oMath xmlns:m="http://schemas.openxmlformats.org/officeDocument/2006/math">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(1405</m:t>
                    </m:r>
                    <m:r>
                      <m:rPr>
                        <m:lit/>
                      </m:rP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1475)</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(1420)</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are degenerate.</a:t>
                </a:r>
              </a:p>
              <a:p>
                <a:pPr marL="342900" indent="-342900">
                  <a:lnSpc>
                    <a:spcPct val="150000"/>
                  </a:lnSpc>
                  <a:buFont typeface="+mj-lt"/>
                  <a:buAutoNum type="arabicPeriod"/>
                </a:pPr>
                <a:r>
                  <a:rPr lang="en-US" altLang="zh-CN" sz="2000" b="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(1405</m:t>
                    </m:r>
                    <m:r>
                      <m:rPr>
                        <m:lit/>
                      </m:rP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1475)</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(1420)</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can be both observed in </a:t>
                </a:r>
                <a14:m>
                  <m:oMath xmlns:m="http://schemas.openxmlformats.org/officeDocument/2006/math">
                    <m:r>
                      <a:rPr lang="en-US" altLang="zh-CN" sz="2000" b="0" i="1" smtClean="0">
                        <a:latin typeface="Cambria Math" panose="02040503050406030204" pitchFamily="18" charset="0"/>
                      </a:rPr>
                      <m:t>𝐾</m:t>
                    </m:r>
                    <m:r>
                      <a:rPr lang="en-US" altLang="zh-CN" sz="2000" b="0" i="1" smtClean="0">
                        <a:latin typeface="Cambria Math" panose="02040503050406030204" pitchFamily="18" charset="0"/>
                      </a:rPr>
                      <m:t> </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𝐾</m:t>
                        </m:r>
                      </m:e>
                    </m:acc>
                    <m:r>
                      <a:rPr lang="en-US" altLang="zh-CN" sz="2000" b="0" i="1" smtClean="0">
                        <a:latin typeface="Cambria Math" panose="02040503050406030204" pitchFamily="18" charset="0"/>
                      </a:rPr>
                      <m:t>𝜋</m:t>
                    </m:r>
                  </m:oMath>
                </a14:m>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rPr>
                      <m:t>𝜂𝜋𝜋</m:t>
                    </m:r>
                  </m:oMath>
                </a14:m>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rPr>
                      <m:t>3</m:t>
                    </m:r>
                    <m:r>
                      <a:rPr lang="en-US" altLang="zh-CN" sz="2000" b="0" i="1" smtClean="0">
                        <a:latin typeface="Cambria Math" panose="02040503050406030204" pitchFamily="18" charset="0"/>
                      </a:rPr>
                      <m:t>𝜋</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and </a:t>
                </a:r>
                <a14:m>
                  <m:oMath xmlns:m="http://schemas.openxmlformats.org/officeDocument/2006/math">
                    <m:r>
                      <a:rPr lang="en-US" altLang="zh-CN" sz="2000" b="0" i="1" smtClean="0">
                        <a:latin typeface="Cambria Math" panose="02040503050406030204" pitchFamily="18" charset="0"/>
                      </a:rPr>
                      <m:t>𝛾</m:t>
                    </m:r>
                    <m:r>
                      <a:rPr lang="en-US" altLang="zh-CN" sz="2000" b="0" i="1" smtClean="0">
                        <a:latin typeface="Cambria Math" panose="02040503050406030204" pitchFamily="18" charset="0"/>
                      </a:rPr>
                      <m:t>𝑉</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final states. The properties of </a:t>
                </a:r>
                <a14:m>
                  <m:oMath xmlns:m="http://schemas.openxmlformats.org/officeDocument/2006/math">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(1405</m:t>
                    </m:r>
                    <m:r>
                      <m:rPr>
                        <m:lit/>
                      </m:rP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1475)</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(1420)</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are related by sharing some dynamics. </a:t>
                </a: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2000" dirty="0">
                    <a:latin typeface="Times New Roman" panose="02020603050405020304" pitchFamily="18" charset="0"/>
                    <a:cs typeface="Times New Roman" panose="02020603050405020304" pitchFamily="18" charset="0"/>
                  </a:rPr>
                  <a:t>In quark model, the light axial vector mesons (A) are related by flavor SU(3) symmetry.</a:t>
                </a:r>
              </a:p>
              <a:p>
                <a:pPr marL="342900" indent="-342900">
                  <a:lnSpc>
                    <a:spcPct val="150000"/>
                  </a:lnSpc>
                  <a:buFont typeface="+mj-lt"/>
                  <a:buAutoNum type="arabicPeriod"/>
                </a:pPr>
                <a:r>
                  <a:rPr lang="en-US" altLang="zh-CN" sz="2000" dirty="0">
                    <a:latin typeface="Times New Roman" panose="02020603050405020304" pitchFamily="18" charset="0"/>
                    <a:cs typeface="Times New Roman" panose="02020603050405020304" pitchFamily="18" charset="0"/>
                  </a:rPr>
                  <a:t>All of these states can couple to </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𝐾</m:t>
                        </m:r>
                      </m:e>
                      <m:sup>
                        <m:r>
                          <a:rPr lang="en-US" altLang="zh-CN" sz="2000" b="0" i="1" smtClean="0">
                            <a:latin typeface="Cambria Math" panose="02040503050406030204" pitchFamily="18" charset="0"/>
                          </a:rPr>
                          <m:t>∗</m:t>
                        </m:r>
                      </m:sup>
                    </m:sSup>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𝐾</m:t>
                        </m:r>
                      </m:e>
                    </m:acc>
                  </m:oMath>
                </a14:m>
                <a:r>
                  <a:rPr lang="en-US" altLang="zh-CN" sz="2000" dirty="0">
                    <a:latin typeface="Times New Roman" panose="02020603050405020304" pitchFamily="18" charset="0"/>
                    <a:cs typeface="Times New Roman" panose="02020603050405020304" pitchFamily="18" charset="0"/>
                  </a:rPr>
                  <a:t>, e.g. </a:t>
                </a:r>
                <a14:m>
                  <m:oMath xmlns:m="http://schemas.openxmlformats.org/officeDocument/2006/math">
                    <m:r>
                      <a:rPr lang="en-US" altLang="zh-CN" sz="2000" b="0" i="1" smtClean="0">
                        <a:latin typeface="Cambria Math" panose="02040503050406030204" pitchFamily="18" charset="0"/>
                      </a:rPr>
                      <m:t>𝜂</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1405</m:t>
                        </m:r>
                        <m:r>
                          <m:rPr>
                            <m:lit/>
                          </m:rP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1475</m:t>
                        </m:r>
                      </m:e>
                    </m:d>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𝐾</m:t>
                        </m:r>
                      </m:e>
                      <m:sup>
                        <m:r>
                          <a:rPr lang="en-US" altLang="zh-CN" sz="2000" b="0" i="1" smtClean="0">
                            <a:latin typeface="Cambria Math" panose="02040503050406030204" pitchFamily="18" charset="0"/>
                          </a:rPr>
                          <m:t>∗</m:t>
                        </m:r>
                      </m:sup>
                    </m:sSup>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𝐾</m:t>
                        </m:r>
                      </m:e>
                    </m:acc>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𝑐</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𝑐</m:t>
                    </m:r>
                    <m:r>
                      <a:rPr lang="en-US" altLang="zh-CN" sz="2000" b="0" i="1" dirty="0" smtClean="0">
                        <a:latin typeface="Cambria Math" panose="02040503050406030204" pitchFamily="18" charset="0"/>
                      </a:rPr>
                      <m:t>.</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in P-wave and </a:t>
                </a:r>
                <a14:m>
                  <m:oMath xmlns:m="http://schemas.openxmlformats.org/officeDocument/2006/math">
                    <m:r>
                      <a:rPr lang="en-US" altLang="zh-CN" sz="2000" b="0" i="1" smtClean="0">
                        <a:latin typeface="Cambria Math" panose="02040503050406030204" pitchFamily="18" charset="0"/>
                      </a:rPr>
                      <m:t>𝐴</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𝐾</m:t>
                        </m:r>
                      </m:e>
                      <m:sup>
                        <m:r>
                          <a:rPr lang="en-US" altLang="zh-CN" sz="2000" b="0" i="1" smtClean="0">
                            <a:latin typeface="Cambria Math" panose="02040503050406030204" pitchFamily="18" charset="0"/>
                          </a:rPr>
                          <m:t>∗</m:t>
                        </m:r>
                      </m:sup>
                    </m:sSup>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𝐾</m:t>
                        </m:r>
                      </m:e>
                    </m:acc>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𝑐</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𝑐</m:t>
                    </m:r>
                    <m:r>
                      <a:rPr lang="en-US" altLang="zh-CN" sz="2000" b="0" i="1" dirty="0" smtClean="0">
                        <a:latin typeface="Cambria Math" panose="02040503050406030204" pitchFamily="18" charset="0"/>
                      </a:rPr>
                      <m:t>.</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in S-wave. Their masses are close to the threshold. </a:t>
                </a:r>
              </a:p>
              <a:p>
                <a:pPr marL="342900" indent="-342900">
                  <a:lnSpc>
                    <a:spcPct val="150000"/>
                  </a:lnSpc>
                  <a:buFont typeface="+mj-lt"/>
                  <a:buAutoNum type="arabicPeriod"/>
                </a:pPr>
                <a:r>
                  <a:rPr lang="en-US" altLang="zh-CN" sz="2000" dirty="0">
                    <a:latin typeface="Times New Roman" panose="02020603050405020304" pitchFamily="18" charset="0"/>
                    <a:cs typeface="Times New Roman" panose="02020603050405020304" pitchFamily="18" charset="0"/>
                  </a:rPr>
                  <a:t>The threshold effect, especially the triangle singularity, is significant.</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067B8735-359C-4CC2-B7CF-3CFF45A1F012}"/>
                  </a:ext>
                </a:extLst>
              </p:cNvPr>
              <p:cNvSpPr txBox="1">
                <a:spLocks noRot="1" noChangeAspect="1" noMove="1" noResize="1" noEditPoints="1" noAdjustHandles="1" noChangeArrowheads="1" noChangeShapeType="1" noTextEdit="1"/>
              </p:cNvSpPr>
              <p:nvPr/>
            </p:nvSpPr>
            <p:spPr>
              <a:xfrm>
                <a:off x="288036" y="1102177"/>
                <a:ext cx="8718804" cy="4653646"/>
              </a:xfrm>
              <a:prstGeom prst="rect">
                <a:avLst/>
              </a:prstGeom>
              <a:blipFill>
                <a:blip r:embed="rId2"/>
                <a:stretch>
                  <a:fillRect l="-559" b="-1442"/>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DB21687F-2E2C-4700-B97A-D4BE20D69A23}"/>
              </a:ext>
            </a:extLst>
          </p:cNvPr>
          <p:cNvSpPr txBox="1"/>
          <p:nvPr/>
        </p:nvSpPr>
        <p:spPr>
          <a:xfrm>
            <a:off x="2990088" y="206938"/>
            <a:ext cx="2852928" cy="584775"/>
          </a:xfrm>
          <a:prstGeom prst="rect">
            <a:avLst/>
          </a:prstGeom>
          <a:no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Motivation </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656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79984BF-AB1E-4C70-BE68-DCF29EC662D1}"/>
              </a:ext>
            </a:extLst>
          </p:cNvPr>
          <p:cNvSpPr/>
          <p:nvPr/>
        </p:nvSpPr>
        <p:spPr>
          <a:xfrm>
            <a:off x="259680" y="6458393"/>
            <a:ext cx="7226970" cy="307777"/>
          </a:xfrm>
          <a:prstGeom prst="rect">
            <a:avLst/>
          </a:prstGeom>
        </p:spPr>
        <p:txBody>
          <a:bodyPr wrap="square">
            <a:spAutoFit/>
          </a:bodyPr>
          <a:lstStyle/>
          <a:p>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Jia-Jun Wu, Xiao-Hai Liu, </a:t>
            </a:r>
            <a:r>
              <a:rPr lang="en-US" altLang="zh-CN" sz="1400" dirty="0" err="1">
                <a:solidFill>
                  <a:schemeClr val="accent1">
                    <a:lumMod val="75000"/>
                  </a:schemeClr>
                </a:solidFill>
                <a:latin typeface="Times New Roman" panose="02020603050405020304" pitchFamily="18" charset="0"/>
                <a:cs typeface="Times New Roman" panose="02020603050405020304" pitchFamily="18" charset="0"/>
              </a:rPr>
              <a:t>Qiang</a:t>
            </a:r>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 Zhao, Bing-Song Zou, </a:t>
            </a:r>
            <a:r>
              <a:rPr lang="en-US" altLang="zh-CN" sz="1400" dirty="0" err="1">
                <a:solidFill>
                  <a:schemeClr val="accent1">
                    <a:lumMod val="75000"/>
                  </a:schemeClr>
                </a:solidFill>
                <a:latin typeface="Times New Roman" panose="02020603050405020304" pitchFamily="18" charset="0"/>
                <a:cs typeface="Times New Roman" panose="02020603050405020304" pitchFamily="18" charset="0"/>
              </a:rPr>
              <a:t>Phys.Rev.Lett</a:t>
            </a:r>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 108, 081803 (2012);</a:t>
            </a:r>
            <a:endParaRPr lang="zh-CN" altLang="en-US" sz="1400"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D456A6CB-E685-47F2-AF39-7B896C39DF8B}"/>
                  </a:ext>
                </a:extLst>
              </p:cNvPr>
              <p:cNvSpPr txBox="1"/>
              <p:nvPr/>
            </p:nvSpPr>
            <p:spPr>
              <a:xfrm>
                <a:off x="144250" y="506199"/>
                <a:ext cx="8818311" cy="507831"/>
              </a:xfrm>
              <a:prstGeom prst="rect">
                <a:avLst/>
              </a:prstGeom>
              <a:noFill/>
            </p:spPr>
            <p:txBody>
              <a:bodyPr wrap="none" rtlCol="0">
                <a:spAutoFit/>
              </a:bodyPr>
              <a:lstStyle/>
              <a:p>
                <a:pPr>
                  <a:lnSpc>
                    <a:spcPct val="150000"/>
                  </a:lnSpc>
                </a:pPr>
                <a:r>
                  <a:rPr lang="en-US" altLang="zh-CN" dirty="0">
                    <a:latin typeface="Times New Roman" panose="02020603050405020304" pitchFamily="18" charset="0"/>
                    <a:cs typeface="Times New Roman" panose="02020603050405020304" pitchFamily="18" charset="0"/>
                  </a:rPr>
                  <a:t>Triangle diagrams can </a:t>
                </a:r>
                <a:r>
                  <a:rPr lang="en-US" altLang="zh-CN" dirty="0">
                    <a:solidFill>
                      <a:srgbClr val="C00000"/>
                    </a:solidFill>
                    <a:latin typeface="Times New Roman" panose="02020603050405020304" pitchFamily="18" charset="0"/>
                    <a:cs typeface="Times New Roman" panose="02020603050405020304" pitchFamily="18" charset="0"/>
                  </a:rPr>
                  <a:t>enhance the isospin breaking, produce narrow </a:t>
                </a:r>
                <a14:m>
                  <m:oMath xmlns:m="http://schemas.openxmlformats.org/officeDocument/2006/math">
                    <m:sSub>
                      <m:sSubPr>
                        <m:ctrlPr>
                          <a:rPr lang="en-US" altLang="zh-CN" b="0" i="1" smtClean="0">
                            <a:solidFill>
                              <a:srgbClr val="C00000"/>
                            </a:solidFill>
                            <a:latin typeface="Cambria Math" panose="02040503050406030204" pitchFamily="18" charset="0"/>
                            <a:cs typeface="Times New Roman" panose="02020603050405020304" pitchFamily="18" charset="0"/>
                          </a:rPr>
                        </m:ctrlPr>
                      </m:sSubPr>
                      <m:e>
                        <m:r>
                          <a:rPr lang="en-US" altLang="zh-CN" b="0" i="1" smtClean="0">
                            <a:solidFill>
                              <a:srgbClr val="C00000"/>
                            </a:solidFill>
                            <a:latin typeface="Cambria Math" panose="02040503050406030204" pitchFamily="18" charset="0"/>
                            <a:cs typeface="Times New Roman" panose="02020603050405020304" pitchFamily="18" charset="0"/>
                          </a:rPr>
                          <m:t>𝑓</m:t>
                        </m:r>
                      </m:e>
                      <m:sub>
                        <m:r>
                          <a:rPr lang="en-US" altLang="zh-CN" b="0" i="1" smtClean="0">
                            <a:solidFill>
                              <a:srgbClr val="C00000"/>
                            </a:solidFill>
                            <a:latin typeface="Cambria Math" panose="02040503050406030204" pitchFamily="18" charset="0"/>
                            <a:cs typeface="Times New Roman" panose="02020603050405020304" pitchFamily="18" charset="0"/>
                          </a:rPr>
                          <m:t>0</m:t>
                        </m:r>
                      </m:sub>
                    </m:sSub>
                    <m:d>
                      <m:dPr>
                        <m:ctrlPr>
                          <a:rPr lang="en-US" altLang="zh-CN" b="0" i="1" smtClean="0">
                            <a:solidFill>
                              <a:srgbClr val="C00000"/>
                            </a:solidFill>
                            <a:latin typeface="Cambria Math" panose="02040503050406030204" pitchFamily="18" charset="0"/>
                            <a:cs typeface="Times New Roman" panose="02020603050405020304" pitchFamily="18" charset="0"/>
                          </a:rPr>
                        </m:ctrlPr>
                      </m:dPr>
                      <m:e>
                        <m:r>
                          <a:rPr lang="en-US" altLang="zh-CN" b="0" i="1" smtClean="0">
                            <a:solidFill>
                              <a:srgbClr val="C00000"/>
                            </a:solidFill>
                            <a:latin typeface="Cambria Math" panose="02040503050406030204" pitchFamily="18" charset="0"/>
                            <a:cs typeface="Times New Roman" panose="02020603050405020304" pitchFamily="18" charset="0"/>
                          </a:rPr>
                          <m:t>980</m:t>
                        </m:r>
                      </m:e>
                    </m:d>
                  </m:oMath>
                </a14:m>
                <a:r>
                  <a:rPr lang="en-US" altLang="zh-CN" dirty="0">
                    <a:solidFill>
                      <a:srgbClr val="C00000"/>
                    </a:solidFill>
                    <a:latin typeface="Times New Roman" panose="02020603050405020304" pitchFamily="18" charset="0"/>
                    <a:cs typeface="Times New Roman" panose="02020603050405020304" pitchFamily="18" charset="0"/>
                  </a:rPr>
                  <a:t> and shift peaks</a:t>
                </a:r>
              </a:p>
            </p:txBody>
          </p:sp>
        </mc:Choice>
        <mc:Fallback xmlns="">
          <p:sp>
            <p:nvSpPr>
              <p:cNvPr id="2" name="文本框 1">
                <a:extLst>
                  <a:ext uri="{FF2B5EF4-FFF2-40B4-BE49-F238E27FC236}">
                    <a16:creationId xmlns:a16="http://schemas.microsoft.com/office/drawing/2014/main" id="{D456A6CB-E685-47F2-AF39-7B896C39DF8B}"/>
                  </a:ext>
                </a:extLst>
              </p:cNvPr>
              <p:cNvSpPr txBox="1">
                <a:spLocks noRot="1" noChangeAspect="1" noMove="1" noResize="1" noEditPoints="1" noAdjustHandles="1" noChangeArrowheads="1" noChangeShapeType="1" noTextEdit="1"/>
              </p:cNvSpPr>
              <p:nvPr/>
            </p:nvSpPr>
            <p:spPr>
              <a:xfrm>
                <a:off x="144250" y="506199"/>
                <a:ext cx="8818311" cy="507831"/>
              </a:xfrm>
              <a:prstGeom prst="rect">
                <a:avLst/>
              </a:prstGeom>
              <a:blipFill>
                <a:blip r:embed="rId2"/>
                <a:stretch>
                  <a:fillRect l="-622" b="-9639"/>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BF6160D3-055C-4962-A199-8DAB246E3F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96" y="1187682"/>
            <a:ext cx="3551110" cy="1151811"/>
          </a:xfrm>
          <a:prstGeom prst="rect">
            <a:avLst/>
          </a:prstGeom>
        </p:spPr>
      </p:pic>
      <p:pic>
        <p:nvPicPr>
          <p:cNvPr id="10" name="图片 9">
            <a:extLst>
              <a:ext uri="{FF2B5EF4-FFF2-40B4-BE49-F238E27FC236}">
                <a16:creationId xmlns:a16="http://schemas.microsoft.com/office/drawing/2014/main" id="{85A27A86-1A04-4779-AADA-195AC3CD7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396" y="3014860"/>
            <a:ext cx="2656665" cy="2650926"/>
          </a:xfrm>
          <a:prstGeom prst="rect">
            <a:avLst/>
          </a:prstGeom>
        </p:spPr>
      </p:pic>
      <p:pic>
        <p:nvPicPr>
          <p:cNvPr id="12" name="图片 11">
            <a:extLst>
              <a:ext uri="{FF2B5EF4-FFF2-40B4-BE49-F238E27FC236}">
                <a16:creationId xmlns:a16="http://schemas.microsoft.com/office/drawing/2014/main" id="{C693E7E4-0624-49CA-8D91-3107CF22A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819" y="3014860"/>
            <a:ext cx="5740470" cy="2604101"/>
          </a:xfrm>
          <a:prstGeom prst="rect">
            <a:avLst/>
          </a:prstGeom>
        </p:spPr>
      </p:pic>
      <p:sp>
        <p:nvSpPr>
          <p:cNvPr id="14" name="灯片编号占位符 13">
            <a:extLst>
              <a:ext uri="{FF2B5EF4-FFF2-40B4-BE49-F238E27FC236}">
                <a16:creationId xmlns:a16="http://schemas.microsoft.com/office/drawing/2014/main" id="{D801CC6F-56AE-4F09-81ED-11ECDFC5532B}"/>
              </a:ext>
            </a:extLst>
          </p:cNvPr>
          <p:cNvSpPr>
            <a:spLocks noGrp="1"/>
          </p:cNvSpPr>
          <p:nvPr>
            <p:ph type="sldNum" sz="quarter" idx="12"/>
          </p:nvPr>
        </p:nvSpPr>
        <p:spPr/>
        <p:txBody>
          <a:bodyPr/>
          <a:lstStyle/>
          <a:p>
            <a:fld id="{70EF8BD8-B3DE-4E24-B474-47D0FF4D57CA}" type="slidenum">
              <a:rPr lang="zh-CN" altLang="en-US" smtClean="0"/>
              <a:t>20</a:t>
            </a:fld>
            <a:endParaRPr lang="zh-CN" altLang="en-US"/>
          </a:p>
        </p:txBody>
      </p:sp>
      <p:pic>
        <p:nvPicPr>
          <p:cNvPr id="5" name="图片 4">
            <a:extLst>
              <a:ext uri="{FF2B5EF4-FFF2-40B4-BE49-F238E27FC236}">
                <a16:creationId xmlns:a16="http://schemas.microsoft.com/office/drawing/2014/main" id="{56FCD99D-C689-4977-A3AD-89E57AA084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6978" y="996167"/>
            <a:ext cx="3705726" cy="1360647"/>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1463465-EF57-4686-BC8A-14BA7A60C20A}"/>
                  </a:ext>
                </a:extLst>
              </p:cNvPr>
              <p:cNvSpPr txBox="1"/>
              <p:nvPr/>
            </p:nvSpPr>
            <p:spPr>
              <a:xfrm>
                <a:off x="810127" y="2356255"/>
                <a:ext cx="3168175"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Diagrams for </a:t>
                </a:r>
                <a14:m>
                  <m:oMath xmlns:m="http://schemas.openxmlformats.org/officeDocument/2006/math">
                    <m:r>
                      <a:rPr lang="en-US" altLang="zh-CN" sz="1600" b="0" i="1" smtClean="0">
                        <a:latin typeface="Cambria Math" panose="02040503050406030204" pitchFamily="18" charset="0"/>
                      </a:rPr>
                      <m:t>𝜂</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1440</m:t>
                        </m:r>
                      </m:e>
                    </m:d>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→3</m:t>
                    </m:r>
                    <m:r>
                      <a:rPr lang="en-US" altLang="zh-CN" sz="1600" b="0" i="1" smtClean="0">
                        <a:latin typeface="Cambria Math" panose="02040503050406030204" pitchFamily="18" charset="0"/>
                      </a:rPr>
                      <m:t>𝜋</m:t>
                    </m:r>
                  </m:oMath>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C1463465-EF57-4686-BC8A-14BA7A60C20A}"/>
                  </a:ext>
                </a:extLst>
              </p:cNvPr>
              <p:cNvSpPr txBox="1">
                <a:spLocks noRot="1" noChangeAspect="1" noMove="1" noResize="1" noEditPoints="1" noAdjustHandles="1" noChangeArrowheads="1" noChangeShapeType="1" noTextEdit="1"/>
              </p:cNvSpPr>
              <p:nvPr/>
            </p:nvSpPr>
            <p:spPr>
              <a:xfrm>
                <a:off x="810127" y="2356255"/>
                <a:ext cx="3168175" cy="338554"/>
              </a:xfrm>
              <a:prstGeom prst="rect">
                <a:avLst/>
              </a:prstGeom>
              <a:blipFill>
                <a:blip r:embed="rId7"/>
                <a:stretch>
                  <a:fillRect l="-1154" t="-5455" b="-2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5302DFA7-0B1B-4942-ABF4-2A8970794DF6}"/>
                  </a:ext>
                </a:extLst>
              </p:cNvPr>
              <p:cNvSpPr txBox="1"/>
              <p:nvPr/>
            </p:nvSpPr>
            <p:spPr>
              <a:xfrm>
                <a:off x="5165700" y="2339493"/>
                <a:ext cx="3328283"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Diagrams for </a:t>
                </a:r>
                <a14:m>
                  <m:oMath xmlns:m="http://schemas.openxmlformats.org/officeDocument/2006/math">
                    <m:r>
                      <a:rPr lang="en-US" altLang="zh-CN" sz="1600" b="0" i="1" smtClean="0">
                        <a:latin typeface="Cambria Math" panose="02040503050406030204" pitchFamily="18" charset="0"/>
                      </a:rPr>
                      <m:t>𝜂</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1440</m:t>
                        </m:r>
                      </m:e>
                    </m:d>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𝑎</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𝜂𝜋𝜋</m:t>
                    </m:r>
                  </m:oMath>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5302DFA7-0B1B-4942-ABF4-2A8970794DF6}"/>
                  </a:ext>
                </a:extLst>
              </p:cNvPr>
              <p:cNvSpPr txBox="1">
                <a:spLocks noRot="1" noChangeAspect="1" noMove="1" noResize="1" noEditPoints="1" noAdjustHandles="1" noChangeArrowheads="1" noChangeShapeType="1" noTextEdit="1"/>
              </p:cNvSpPr>
              <p:nvPr/>
            </p:nvSpPr>
            <p:spPr>
              <a:xfrm>
                <a:off x="5165700" y="2339493"/>
                <a:ext cx="3328283" cy="338554"/>
              </a:xfrm>
              <a:prstGeom prst="rect">
                <a:avLst/>
              </a:prstGeom>
              <a:blipFill>
                <a:blip r:embed="rId8"/>
                <a:stretch>
                  <a:fillRect l="-916" t="-5455" b="-2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4AE6DAF-CFB2-4602-A6F8-358D6AC3EB0A}"/>
                  </a:ext>
                </a:extLst>
              </p:cNvPr>
              <p:cNvSpPr txBox="1"/>
              <p:nvPr/>
            </p:nvSpPr>
            <p:spPr>
              <a:xfrm>
                <a:off x="2061575" y="5665786"/>
                <a:ext cx="4765448"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Calculated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 </m:t>
                    </m:r>
                    <m:r>
                      <a:rPr lang="en-US" altLang="zh-CN" b="0" i="1" smtClean="0">
                        <a:latin typeface="Cambria Math" panose="02040503050406030204" pitchFamily="18" charset="0"/>
                      </a:rPr>
                      <m:t>𝜂</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0</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0</m:t>
                        </m:r>
                      </m:sup>
                    </m:sSup>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0</m:t>
                        </m:r>
                      </m:sup>
                    </m:sSup>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spectra. </a:t>
                </a:r>
                <a:endParaRPr lang="zh-CN" altLang="en-US" dirty="0">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14AE6DAF-CFB2-4602-A6F8-358D6AC3EB0A}"/>
                  </a:ext>
                </a:extLst>
              </p:cNvPr>
              <p:cNvSpPr txBox="1">
                <a:spLocks noRot="1" noChangeAspect="1" noMove="1" noResize="1" noEditPoints="1" noAdjustHandles="1" noChangeArrowheads="1" noChangeShapeType="1" noTextEdit="1"/>
              </p:cNvSpPr>
              <p:nvPr/>
            </p:nvSpPr>
            <p:spPr>
              <a:xfrm>
                <a:off x="2061575" y="5665786"/>
                <a:ext cx="4765448" cy="369332"/>
              </a:xfrm>
              <a:prstGeom prst="rect">
                <a:avLst/>
              </a:prstGeom>
              <a:blipFill>
                <a:blip r:embed="rId9"/>
                <a:stretch>
                  <a:fillRect l="-1023"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7C2CBC7-0D9F-4649-8714-969DEB8B8A49}"/>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sz="2400" b="0" i="1" smtClean="0">
                            <a:latin typeface="Cambria Math" panose="02040503050406030204" pitchFamily="18" charset="0"/>
                            <a:cs typeface="Times New Roman" panose="02020603050405020304" pitchFamily="18" charset="0"/>
                          </a:rPr>
                        </m:ctrlPr>
                      </m:sSupPr>
                      <m:e>
                        <m:r>
                          <a:rPr lang="en-US" altLang="zh-CN" sz="2400" b="0" i="1" smtClean="0">
                            <a:latin typeface="Cambria Math" panose="02040503050406030204" pitchFamily="18" charset="0"/>
                            <a:cs typeface="Times New Roman" panose="02020603050405020304" pitchFamily="18" charset="0"/>
                          </a:rPr>
                          <m:t>𝐾</m:t>
                        </m:r>
                      </m:e>
                      <m:sup>
                        <m:r>
                          <a:rPr lang="en-US" altLang="zh-CN" sz="2400" b="0" i="1" smtClean="0">
                            <a:latin typeface="Cambria Math" panose="02040503050406030204" pitchFamily="18" charset="0"/>
                            <a:cs typeface="Times New Roman" panose="02020603050405020304" pitchFamily="18" charset="0"/>
                          </a:rPr>
                          <m:t>∗</m:t>
                        </m:r>
                      </m:sup>
                    </m:sSup>
                    <m:acc>
                      <m:accPr>
                        <m:chr m:val="̅"/>
                        <m:ctrlPr>
                          <a:rPr lang="en-US" altLang="zh-CN" sz="2400" b="0" i="1" smtClean="0">
                            <a:latin typeface="Cambria Math" panose="02040503050406030204" pitchFamily="18" charset="0"/>
                            <a:cs typeface="Times New Roman" panose="02020603050405020304" pitchFamily="18" charset="0"/>
                          </a:rPr>
                        </m:ctrlPr>
                      </m:accPr>
                      <m:e>
                        <m:r>
                          <a:rPr lang="en-US" altLang="zh-CN" sz="2400" b="0" i="1" smtClean="0">
                            <a:latin typeface="Cambria Math" panose="02040503050406030204" pitchFamily="18" charset="0"/>
                            <a:cs typeface="Times New Roman" panose="02020603050405020304" pitchFamily="18" charset="0"/>
                          </a:rPr>
                          <m:t>𝐾</m:t>
                        </m:r>
                      </m:e>
                    </m:acc>
                  </m:oMath>
                </a14:m>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threshold</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6" name="文本框 15">
                <a:extLst>
                  <a:ext uri="{FF2B5EF4-FFF2-40B4-BE49-F238E27FC236}">
                    <a16:creationId xmlns:a16="http://schemas.microsoft.com/office/drawing/2014/main" id="{F7C2CBC7-0D9F-4649-8714-969DEB8B8A49}"/>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10"/>
                <a:stretch>
                  <a:fillRect t="-10526"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5390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5AE604F-3EBE-4FEA-91EB-06BBF6EB9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70" y="2376578"/>
            <a:ext cx="4492190" cy="3976255"/>
          </a:xfrm>
          <a:prstGeom prst="rect">
            <a:avLst/>
          </a:prstGeom>
        </p:spPr>
      </p:pic>
      <p:sp>
        <p:nvSpPr>
          <p:cNvPr id="4" name="矩形 3">
            <a:extLst>
              <a:ext uri="{FF2B5EF4-FFF2-40B4-BE49-F238E27FC236}">
                <a16:creationId xmlns:a16="http://schemas.microsoft.com/office/drawing/2014/main" id="{97D25503-CD84-42A2-B181-D6C547FE0256}"/>
              </a:ext>
            </a:extLst>
          </p:cNvPr>
          <p:cNvSpPr/>
          <p:nvPr/>
        </p:nvSpPr>
        <p:spPr>
          <a:xfrm>
            <a:off x="224590" y="-39363"/>
            <a:ext cx="7956884" cy="463973"/>
          </a:xfrm>
          <a:prstGeom prst="rect">
            <a:avLst/>
          </a:prstGeom>
        </p:spPr>
        <p:txBody>
          <a:bodyPr wrap="square">
            <a:spAutoFit/>
          </a:bodyPr>
          <a:lstStyle/>
          <a:p>
            <a:pPr>
              <a:lnSpc>
                <a:spcPct val="150000"/>
              </a:lnSpc>
            </a:pPr>
            <a:r>
              <a:rPr lang="en-US" altLang="zh-CN" dirty="0">
                <a:latin typeface="Times New Roman" panose="02020603050405020304" pitchFamily="18" charset="0"/>
                <a:cs typeface="Times New Roman" panose="02020603050405020304" pitchFamily="18" charset="0"/>
              </a:rPr>
              <a:t>Interference between triangle and tree amplitudes can fit the spectrum [5]</a:t>
            </a:r>
            <a:r>
              <a:rPr lang="zh-CN" altLang="en-US" dirty="0">
                <a:latin typeface="Times New Roman" panose="02020603050405020304" pitchFamily="18" charset="0"/>
                <a:cs typeface="Times New Roman" panose="02020603050405020304" pitchFamily="18" charset="0"/>
              </a:rPr>
              <a:t>：</a:t>
            </a:r>
          </a:p>
        </p:txBody>
      </p:sp>
      <p:pic>
        <p:nvPicPr>
          <p:cNvPr id="5" name="图片 4">
            <a:extLst>
              <a:ext uri="{FF2B5EF4-FFF2-40B4-BE49-F238E27FC236}">
                <a16:creationId xmlns:a16="http://schemas.microsoft.com/office/drawing/2014/main" id="{175FA70B-A3F1-428F-A59C-E26D6058B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756" y="414383"/>
            <a:ext cx="5011164" cy="1495592"/>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A447F6B-7014-4298-B3A2-DECB1008934E}"/>
                  </a:ext>
                </a:extLst>
              </p:cNvPr>
              <p:cNvSpPr txBox="1"/>
              <p:nvPr/>
            </p:nvSpPr>
            <p:spPr>
              <a:xfrm>
                <a:off x="4557318" y="2377774"/>
                <a:ext cx="4492190" cy="115608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The ﬁt for invariant mass spectrum of </a:t>
                </a:r>
                <a14:m>
                  <m:oMath xmlns:m="http://schemas.openxmlformats.org/officeDocument/2006/math">
                    <m:r>
                      <a:rPr lang="en-US" altLang="zh-CN" sz="1600" b="0" i="1" smtClean="0">
                        <a:latin typeface="Cambria Math" panose="02040503050406030204" pitchFamily="18" charset="0"/>
                      </a:rPr>
                      <m:t>𝐾</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𝐾</m:t>
                        </m:r>
                      </m:e>
                    </m:acc>
                    <m:r>
                      <a:rPr lang="en-US" altLang="zh-CN" sz="1600" b="0" i="1" smtClean="0">
                        <a:latin typeface="Cambria Math" panose="02040503050406030204" pitchFamily="18" charset="0"/>
                      </a:rPr>
                      <m:t>𝜋</m:t>
                    </m:r>
                  </m:oMath>
                </a14:m>
                <a:r>
                  <a:rPr lang="en-US" altLang="zh-CN" sz="1600" dirty="0">
                    <a:latin typeface="Times New Roman" panose="02020603050405020304" pitchFamily="18" charset="0"/>
                    <a:cs typeface="Times New Roman" panose="02020603050405020304" pitchFamily="18" charset="0"/>
                  </a:rPr>
                  <a:t> with a constant (thick solid) or energy-dependent (thick dashed line) width. </a:t>
                </a: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FA447F6B-7014-4298-B3A2-DECB1008934E}"/>
                  </a:ext>
                </a:extLst>
              </p:cNvPr>
              <p:cNvSpPr txBox="1">
                <a:spLocks noRot="1" noChangeAspect="1" noMove="1" noResize="1" noEditPoints="1" noAdjustHandles="1" noChangeArrowheads="1" noChangeShapeType="1" noTextEdit="1"/>
              </p:cNvSpPr>
              <p:nvPr/>
            </p:nvSpPr>
            <p:spPr>
              <a:xfrm>
                <a:off x="4557318" y="2377774"/>
                <a:ext cx="4492190" cy="1156086"/>
              </a:xfrm>
              <a:prstGeom prst="rect">
                <a:avLst/>
              </a:prstGeom>
              <a:blipFill>
                <a:blip r:embed="rId4"/>
                <a:stretch>
                  <a:fillRect l="-543" r="-679" b="-5789"/>
                </a:stretch>
              </a:blipFill>
            </p:spPr>
            <p:txBody>
              <a:bodyPr/>
              <a:lstStyle/>
              <a:p>
                <a:r>
                  <a:rPr lang="zh-CN" altLang="en-US">
                    <a:noFill/>
                  </a:rPr>
                  <a:t> </a:t>
                </a:r>
              </a:p>
            </p:txBody>
          </p:sp>
        </mc:Fallback>
      </mc:AlternateContent>
      <p:grpSp>
        <p:nvGrpSpPr>
          <p:cNvPr id="22" name="组合 21">
            <a:extLst>
              <a:ext uri="{FF2B5EF4-FFF2-40B4-BE49-F238E27FC236}">
                <a16:creationId xmlns:a16="http://schemas.microsoft.com/office/drawing/2014/main" id="{4B4C0BED-7076-41B9-B9C9-7D8E277FA45F}"/>
              </a:ext>
            </a:extLst>
          </p:cNvPr>
          <p:cNvGrpSpPr/>
          <p:nvPr/>
        </p:nvGrpSpPr>
        <p:grpSpPr>
          <a:xfrm>
            <a:off x="5356867" y="3695263"/>
            <a:ext cx="2655779" cy="1299312"/>
            <a:chOff x="4479479" y="3918718"/>
            <a:chExt cx="2655779" cy="1299312"/>
          </a:xfrm>
        </p:grpSpPr>
        <p:sp>
          <p:nvSpPr>
            <p:cNvPr id="10" name="等腰三角形 9">
              <a:extLst>
                <a:ext uri="{FF2B5EF4-FFF2-40B4-BE49-F238E27FC236}">
                  <a16:creationId xmlns:a16="http://schemas.microsoft.com/office/drawing/2014/main" id="{3834EFA9-EE53-48A5-81C0-8A32508FE75A}"/>
                </a:ext>
              </a:extLst>
            </p:cNvPr>
            <p:cNvSpPr/>
            <p:nvPr/>
          </p:nvSpPr>
          <p:spPr>
            <a:xfrm>
              <a:off x="4479479" y="4029332"/>
              <a:ext cx="138585" cy="119470"/>
            </a:xfrm>
            <a:prstGeom prst="triangle">
              <a:avLst/>
            </a:pr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D96460F3-0531-430F-BA4E-A57D359D676E}"/>
                </a:ext>
              </a:extLst>
            </p:cNvPr>
            <p:cNvSpPr/>
            <p:nvPr/>
          </p:nvSpPr>
          <p:spPr>
            <a:xfrm>
              <a:off x="4489533" y="5073718"/>
              <a:ext cx="128532" cy="12853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D764C7FB-AD7F-4002-8613-C5AF107936E5}"/>
                </a:ext>
              </a:extLst>
            </p:cNvPr>
            <p:cNvSpPr/>
            <p:nvPr/>
          </p:nvSpPr>
          <p:spPr>
            <a:xfrm>
              <a:off x="4489533" y="4563280"/>
              <a:ext cx="128531" cy="128531"/>
            </a:xfrm>
            <a:prstGeom prst="ellipse">
              <a:avLst/>
            </a:prstGeom>
            <a:solidFill>
              <a:schemeClr val="tx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AC54A2F8-05C4-4598-92F4-F8D24385D2E8}"/>
                    </a:ext>
                  </a:extLst>
                </p:cNvPr>
                <p:cNvSpPr/>
                <p:nvPr/>
              </p:nvSpPr>
              <p:spPr>
                <a:xfrm>
                  <a:off x="4956491" y="3918718"/>
                  <a:ext cx="2003112" cy="337336"/>
                </a:xfrm>
                <a:prstGeom prst="rect">
                  <a:avLst/>
                </a:prstGeom>
              </p:spPr>
              <p:txBody>
                <a:bodyPr wrap="none">
                  <a:spAutoFit/>
                </a:bodyPr>
                <a:lstStyle/>
                <a:p>
                  <a:r>
                    <a:rPr lang="en-US" altLang="zh-CN" sz="1400" dirty="0">
                      <a:latin typeface="Times New Roman" panose="02020603050405020304" pitchFamily="18" charset="0"/>
                      <a:cs typeface="Times New Roman" panose="02020603050405020304" pitchFamily="18" charset="0"/>
                    </a:rPr>
                    <a:t>MARK III</a:t>
                  </a:r>
                  <a14:m>
                    <m:oMath xmlns:m="http://schemas.openxmlformats.org/officeDocument/2006/math">
                      <m:d>
                        <m:dPr>
                          <m:ctrlPr>
                            <a:rPr lang="en-US" altLang="zh-CN" sz="1400" b="0" i="1" smtClean="0">
                              <a:latin typeface="Cambria Math" panose="02040503050406030204" pitchFamily="18" charset="0"/>
                              <a:cs typeface="Times New Roman" panose="02020603050405020304" pitchFamily="18" charset="0"/>
                            </a:rPr>
                          </m:ctrlPr>
                        </m:dPr>
                        <m:e>
                          <m:sSub>
                            <m:sSubPr>
                              <m:ctrlPr>
                                <a:rPr lang="en-US" altLang="zh-CN" sz="1400" b="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𝐾</m:t>
                              </m:r>
                            </m:e>
                            <m:sub>
                              <m:r>
                                <a:rPr lang="en-US" altLang="zh-CN" sz="1400" b="0" i="1" smtClean="0">
                                  <a:latin typeface="Cambria Math" panose="02040503050406030204" pitchFamily="18" charset="0"/>
                                  <a:cs typeface="Times New Roman" panose="02020603050405020304" pitchFamily="18" charset="0"/>
                                </a:rPr>
                                <m:t>𝑠</m:t>
                              </m:r>
                            </m:sub>
                          </m:sSub>
                          <m:sSup>
                            <m:sSupPr>
                              <m:ctrlPr>
                                <a:rPr lang="en-US" altLang="zh-CN" sz="1400" b="0" i="1" smtClean="0">
                                  <a:latin typeface="Cambria Math" panose="02040503050406030204" pitchFamily="18" charset="0"/>
                                  <a:cs typeface="Times New Roman" panose="02020603050405020304" pitchFamily="18" charset="0"/>
                                </a:rPr>
                              </m:ctrlPr>
                            </m:sSupPr>
                            <m:e>
                              <m:r>
                                <a:rPr lang="en-US" altLang="zh-CN" sz="1400" b="0" i="1" smtClean="0">
                                  <a:latin typeface="Cambria Math" panose="02040503050406030204" pitchFamily="18" charset="0"/>
                                  <a:cs typeface="Times New Roman" panose="02020603050405020304" pitchFamily="18" charset="0"/>
                                </a:rPr>
                                <m:t>𝐾</m:t>
                              </m:r>
                            </m:e>
                            <m:sup>
                              <m:r>
                                <a:rPr lang="en-US" altLang="zh-CN" sz="1400" b="0" i="1" smtClean="0">
                                  <a:latin typeface="Cambria Math" panose="02040503050406030204" pitchFamily="18" charset="0"/>
                                  <a:cs typeface="Times New Roman" panose="02020603050405020304" pitchFamily="18" charset="0"/>
                                </a:rPr>
                                <m:t>±</m:t>
                              </m:r>
                            </m:sup>
                          </m:sSup>
                          <m:sSup>
                            <m:sSupPr>
                              <m:ctrlPr>
                                <a:rPr lang="en-US" altLang="zh-CN" sz="1400" b="0" i="1" smtClean="0">
                                  <a:latin typeface="Cambria Math" panose="02040503050406030204" pitchFamily="18" charset="0"/>
                                  <a:cs typeface="Times New Roman" panose="02020603050405020304" pitchFamily="18" charset="0"/>
                                </a:rPr>
                              </m:ctrlPr>
                            </m:sSupPr>
                            <m:e>
                              <m:r>
                                <a:rPr lang="en-US" altLang="zh-CN" sz="1400" b="0" i="1" smtClean="0">
                                  <a:latin typeface="Cambria Math" panose="02040503050406030204" pitchFamily="18" charset="0"/>
                                  <a:cs typeface="Times New Roman" panose="02020603050405020304" pitchFamily="18" charset="0"/>
                                </a:rPr>
                                <m:t>𝜋</m:t>
                              </m:r>
                            </m:e>
                            <m:sup>
                              <m:r>
                                <a:rPr lang="en-US" altLang="zh-CN" sz="1400" b="0" i="1" smtClean="0">
                                  <a:latin typeface="Cambria Math" panose="02040503050406030204" pitchFamily="18" charset="0"/>
                                  <a:cs typeface="Times New Roman" panose="02020603050405020304" pitchFamily="18" charset="0"/>
                                </a:rPr>
                                <m:t>∓</m:t>
                              </m:r>
                            </m:sup>
                          </m:sSup>
                        </m:e>
                      </m:d>
                      <m:r>
                        <a:rPr lang="en-US" altLang="zh-CN" sz="1400" b="0" i="1" smtClean="0">
                          <a:latin typeface="Cambria Math" panose="02040503050406030204" pitchFamily="18" charset="0"/>
                          <a:cs typeface="Times New Roman" panose="02020603050405020304" pitchFamily="18" charset="0"/>
                        </a:rPr>
                        <m:t> </m:t>
                      </m:r>
                    </m:oMath>
                  </a14:m>
                  <a:r>
                    <a:rPr lang="en-US" altLang="zh-CN" sz="1400" dirty="0">
                      <a:latin typeface="Times New Roman" panose="02020603050405020304" pitchFamily="18" charset="0"/>
                      <a:cs typeface="Times New Roman" panose="02020603050405020304" pitchFamily="18" charset="0"/>
                    </a:rPr>
                    <a:t>[1]</a:t>
                  </a:r>
                  <a:endParaRPr lang="zh-CN" altLang="en-US" sz="1400" dirty="0"/>
                </a:p>
              </p:txBody>
            </p:sp>
          </mc:Choice>
          <mc:Fallback xmlns="">
            <p:sp>
              <p:nvSpPr>
                <p:cNvPr id="14" name="矩形 13">
                  <a:extLst>
                    <a:ext uri="{FF2B5EF4-FFF2-40B4-BE49-F238E27FC236}">
                      <a16:creationId xmlns:a16="http://schemas.microsoft.com/office/drawing/2014/main" id="{AC54A2F8-05C4-4598-92F4-F8D24385D2E8}"/>
                    </a:ext>
                  </a:extLst>
                </p:cNvPr>
                <p:cNvSpPr>
                  <a:spLocks noRot="1" noChangeAspect="1" noMove="1" noResize="1" noEditPoints="1" noAdjustHandles="1" noChangeArrowheads="1" noChangeShapeType="1" noTextEdit="1"/>
                </p:cNvSpPr>
                <p:nvPr/>
              </p:nvSpPr>
              <p:spPr>
                <a:xfrm>
                  <a:off x="4956491" y="3918718"/>
                  <a:ext cx="2003112" cy="337336"/>
                </a:xfrm>
                <a:prstGeom prst="rect">
                  <a:avLst/>
                </a:prstGeom>
                <a:blipFill>
                  <a:blip r:embed="rId5"/>
                  <a:stretch>
                    <a:fillRect l="-912"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0E745C06-8B39-4BC6-AD30-8461193486F6}"/>
                    </a:ext>
                  </a:extLst>
                </p:cNvPr>
                <p:cNvSpPr/>
                <p:nvPr/>
              </p:nvSpPr>
              <p:spPr>
                <a:xfrm>
                  <a:off x="4949403" y="4379444"/>
                  <a:ext cx="2185855" cy="407419"/>
                </a:xfrm>
                <a:prstGeom prst="rect">
                  <a:avLst/>
                </a:prstGeom>
              </p:spPr>
              <p:txBody>
                <a:bodyPr wrap="none">
                  <a:spAutoFit/>
                </a:bodyPr>
                <a:lstStyle/>
                <a:p>
                  <a:r>
                    <a:rPr lang="en-US" altLang="zh-CN" sz="1400" dirty="0">
                      <a:latin typeface="Times New Roman" panose="02020603050405020304" pitchFamily="18" charset="0"/>
                      <a:cs typeface="Times New Roman" panose="02020603050405020304" pitchFamily="18" charset="0"/>
                    </a:rPr>
                    <a:t>BES-I </a:t>
                  </a:r>
                  <a14:m>
                    <m:oMath xmlns:m="http://schemas.openxmlformats.org/officeDocument/2006/math">
                      <m:d>
                        <m:dPr>
                          <m:ctrlPr>
                            <a:rPr lang="en-US" altLang="zh-CN" sz="1400" i="1">
                              <a:latin typeface="Cambria Math" panose="02040503050406030204" pitchFamily="18" charset="0"/>
                            </a:rPr>
                          </m:ctrlPr>
                        </m:dPr>
                        <m:e>
                          <m:sSub>
                            <m:sSubPr>
                              <m:ctrlPr>
                                <a:rPr lang="en-US" altLang="zh-CN" sz="1400" i="1">
                                  <a:latin typeface="Cambria Math" panose="02040503050406030204" pitchFamily="18" charset="0"/>
                                </a:rPr>
                              </m:ctrlPr>
                            </m:sSubPr>
                            <m:e>
                              <m:r>
                                <a:rPr lang="en-US" altLang="zh-CN" sz="1400">
                                  <a:latin typeface="Cambria Math" panose="02040503050406030204" pitchFamily="18" charset="0"/>
                                </a:rPr>
                                <m:t>𝐾</m:t>
                              </m:r>
                            </m:e>
                            <m:sub>
                              <m:r>
                                <a:rPr lang="en-US" altLang="zh-CN" sz="1400">
                                  <a:latin typeface="Cambria Math" panose="02040503050406030204" pitchFamily="18" charset="0"/>
                                </a:rPr>
                                <m:t>𝑠</m:t>
                              </m:r>
                            </m:sub>
                          </m:sSub>
                          <m:sSup>
                            <m:sSupPr>
                              <m:ctrlPr>
                                <a:rPr lang="en-US" altLang="zh-CN" sz="1400" i="1">
                                  <a:latin typeface="Cambria Math" panose="02040503050406030204" pitchFamily="18" charset="0"/>
                                </a:rPr>
                              </m:ctrlPr>
                            </m:sSupPr>
                            <m:e>
                              <m:r>
                                <a:rPr lang="en-US" altLang="zh-CN" sz="1400">
                                  <a:latin typeface="Cambria Math" panose="02040503050406030204" pitchFamily="18" charset="0"/>
                                </a:rPr>
                                <m:t>𝐾</m:t>
                              </m:r>
                            </m:e>
                            <m:sup>
                              <m:r>
                                <a:rPr lang="en-US" altLang="zh-CN" sz="1400">
                                  <a:latin typeface="Cambria Math" panose="02040503050406030204" pitchFamily="18" charset="0"/>
                                </a:rPr>
                                <m:t>±</m:t>
                              </m:r>
                            </m:sup>
                          </m:sSup>
                          <m:sSup>
                            <m:sSupPr>
                              <m:ctrlPr>
                                <a:rPr lang="en-US" altLang="zh-CN" sz="1400" i="1">
                                  <a:latin typeface="Cambria Math" panose="02040503050406030204" pitchFamily="18" charset="0"/>
                                </a:rPr>
                              </m:ctrlPr>
                            </m:sSupPr>
                            <m:e>
                              <m:r>
                                <a:rPr lang="en-US" altLang="zh-CN" sz="1400">
                                  <a:latin typeface="Cambria Math" panose="02040503050406030204" pitchFamily="18" charset="0"/>
                                </a:rPr>
                                <m:t>𝜋</m:t>
                              </m:r>
                            </m:e>
                            <m:sup>
                              <m:r>
                                <a:rPr lang="en-US" altLang="zh-CN" sz="1400">
                                  <a:latin typeface="Cambria Math" panose="02040503050406030204" pitchFamily="18" charset="0"/>
                                </a:rPr>
                                <m:t>∓</m:t>
                              </m:r>
                            </m:sup>
                          </m:sSup>
                        </m:e>
                      </m:d>
                      <m:r>
                        <a:rPr lang="en-US" altLang="zh-CN" sz="1400">
                          <a:latin typeface="Cambria Math" panose="02040503050406030204" pitchFamily="18" charset="0"/>
                        </a:rPr>
                        <m:t> </m:t>
                      </m:r>
                    </m:oMath>
                  </a14:m>
                  <a:r>
                    <a:rPr lang="en-US" altLang="zh-CN" sz="1400" dirty="0">
                      <a:latin typeface="Times New Roman" panose="02020603050405020304" pitchFamily="18" charset="0"/>
                      <a:cs typeface="Times New Roman" panose="02020603050405020304" pitchFamily="18" charset="0"/>
                    </a:rPr>
                    <a:t>[2]</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5" name="矩形 14">
                  <a:extLst>
                    <a:ext uri="{FF2B5EF4-FFF2-40B4-BE49-F238E27FC236}">
                      <a16:creationId xmlns:a16="http://schemas.microsoft.com/office/drawing/2014/main" id="{0E745C06-8B39-4BC6-AD30-8461193486F6}"/>
                    </a:ext>
                  </a:extLst>
                </p:cNvPr>
                <p:cNvSpPr>
                  <a:spLocks noRot="1" noChangeAspect="1" noMove="1" noResize="1" noEditPoints="1" noAdjustHandles="1" noChangeArrowheads="1" noChangeShapeType="1" noTextEdit="1"/>
                </p:cNvSpPr>
                <p:nvPr/>
              </p:nvSpPr>
              <p:spPr>
                <a:xfrm>
                  <a:off x="4949403" y="4379444"/>
                  <a:ext cx="2185855" cy="407419"/>
                </a:xfrm>
                <a:prstGeom prst="rect">
                  <a:avLst/>
                </a:prstGeom>
                <a:blipFill>
                  <a:blip r:embed="rId6"/>
                  <a:stretch>
                    <a:fillRect l="-8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31AC7F59-7B8B-45F9-B981-6A8A3F89C34C}"/>
                    </a:ext>
                  </a:extLst>
                </p:cNvPr>
                <p:cNvSpPr/>
                <p:nvPr/>
              </p:nvSpPr>
              <p:spPr>
                <a:xfrm>
                  <a:off x="4949403" y="4910253"/>
                  <a:ext cx="2141035" cy="369332"/>
                </a:xfrm>
                <a:prstGeom prst="rect">
                  <a:avLst/>
                </a:prstGeom>
              </p:spPr>
              <p:txBody>
                <a:bodyPr wrap="none">
                  <a:spAutoFit/>
                </a:bodyPr>
                <a:lstStyle/>
                <a:p>
                  <a:r>
                    <a:rPr lang="en-US" altLang="zh-CN" sz="1400" dirty="0">
                      <a:latin typeface="Times New Roman" panose="02020603050405020304" pitchFamily="18" charset="0"/>
                      <a:cs typeface="Times New Roman" panose="02020603050405020304" pitchFamily="18" charset="0"/>
                    </a:rPr>
                    <a:t>BES-I</a:t>
                  </a:r>
                  <a14:m>
                    <m:oMath xmlns:m="http://schemas.openxmlformats.org/officeDocument/2006/math">
                      <m:d>
                        <m:dPr>
                          <m:ctrlPr>
                            <a:rPr lang="en-US" altLang="zh-CN" sz="1400" i="1">
                              <a:latin typeface="Cambria Math" panose="02040503050406030204" pitchFamily="18" charset="0"/>
                            </a:rPr>
                          </m:ctrlPr>
                        </m:dPr>
                        <m:e>
                          <m:sSup>
                            <m:sSupPr>
                              <m:ctrlPr>
                                <a:rPr lang="en-US" altLang="zh-CN" sz="1400" i="1">
                                  <a:latin typeface="Cambria Math" panose="02040503050406030204" pitchFamily="18" charset="0"/>
                                </a:rPr>
                              </m:ctrlPr>
                            </m:sSupPr>
                            <m:e>
                              <m:r>
                                <a:rPr lang="en-US" altLang="zh-CN" sz="1400">
                                  <a:latin typeface="Cambria Math" panose="02040503050406030204" pitchFamily="18" charset="0"/>
                                </a:rPr>
                                <m:t>𝐾</m:t>
                              </m:r>
                            </m:e>
                            <m:sup>
                              <m:r>
                                <a:rPr lang="en-US" altLang="zh-CN" sz="1400">
                                  <a:latin typeface="Cambria Math" panose="02040503050406030204" pitchFamily="18" charset="0"/>
                                </a:rPr>
                                <m:t>+</m:t>
                              </m:r>
                            </m:sup>
                          </m:sSup>
                          <m:sSup>
                            <m:sSupPr>
                              <m:ctrlPr>
                                <a:rPr lang="en-US" altLang="zh-CN" sz="1400" i="1">
                                  <a:latin typeface="Cambria Math" panose="02040503050406030204" pitchFamily="18" charset="0"/>
                                </a:rPr>
                              </m:ctrlPr>
                            </m:sSupPr>
                            <m:e>
                              <m:r>
                                <a:rPr lang="en-US" altLang="zh-CN" sz="1400">
                                  <a:latin typeface="Cambria Math" panose="02040503050406030204" pitchFamily="18" charset="0"/>
                                </a:rPr>
                                <m:t>𝐾</m:t>
                              </m:r>
                            </m:e>
                            <m:sup>
                              <m:r>
                                <a:rPr lang="en-US" altLang="zh-CN" sz="1400">
                                  <a:latin typeface="Cambria Math" panose="02040503050406030204" pitchFamily="18" charset="0"/>
                                </a:rPr>
                                <m:t>−</m:t>
                              </m:r>
                            </m:sup>
                          </m:sSup>
                          <m:sSup>
                            <m:sSupPr>
                              <m:ctrlPr>
                                <a:rPr lang="en-US" altLang="zh-CN" sz="1400" i="1">
                                  <a:latin typeface="Cambria Math" panose="02040503050406030204" pitchFamily="18" charset="0"/>
                                </a:rPr>
                              </m:ctrlPr>
                            </m:sSupPr>
                            <m:e>
                              <m:r>
                                <a:rPr lang="en-US" altLang="zh-CN" sz="1400">
                                  <a:latin typeface="Cambria Math" panose="02040503050406030204" pitchFamily="18" charset="0"/>
                                </a:rPr>
                                <m:t>𝜋</m:t>
                              </m:r>
                            </m:e>
                            <m:sup>
                              <m:r>
                                <a:rPr lang="en-US" altLang="zh-CN" sz="1400">
                                  <a:latin typeface="Cambria Math" panose="02040503050406030204" pitchFamily="18" charset="0"/>
                                </a:rPr>
                                <m:t>0</m:t>
                              </m:r>
                            </m:sup>
                          </m:sSup>
                        </m:e>
                      </m:d>
                      <m:r>
                        <a:rPr lang="en-US" altLang="zh-CN" sz="1400">
                          <a:latin typeface="Cambria Math" panose="02040503050406030204" pitchFamily="18" charset="0"/>
                        </a:rPr>
                        <m:t> </m:t>
                      </m:r>
                    </m:oMath>
                  </a14:m>
                  <a:r>
                    <a:rPr lang="en-US" altLang="zh-CN" sz="1400" dirty="0">
                      <a:latin typeface="Times New Roman" panose="02020603050405020304" pitchFamily="18" charset="0"/>
                      <a:cs typeface="Times New Roman" panose="02020603050405020304" pitchFamily="18" charset="0"/>
                    </a:rPr>
                    <a:t>[3]</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6" name="矩形 15">
                  <a:extLst>
                    <a:ext uri="{FF2B5EF4-FFF2-40B4-BE49-F238E27FC236}">
                      <a16:creationId xmlns:a16="http://schemas.microsoft.com/office/drawing/2014/main" id="{31AC7F59-7B8B-45F9-B981-6A8A3F89C34C}"/>
                    </a:ext>
                  </a:extLst>
                </p:cNvPr>
                <p:cNvSpPr>
                  <a:spLocks noRot="1" noChangeAspect="1" noMove="1" noResize="1" noEditPoints="1" noAdjustHandles="1" noChangeArrowheads="1" noChangeShapeType="1" noTextEdit="1"/>
                </p:cNvSpPr>
                <p:nvPr/>
              </p:nvSpPr>
              <p:spPr>
                <a:xfrm>
                  <a:off x="4949403" y="4910253"/>
                  <a:ext cx="2141035" cy="369332"/>
                </a:xfrm>
                <a:prstGeom prst="rect">
                  <a:avLst/>
                </a:prstGeom>
                <a:blipFill>
                  <a:blip r:embed="rId7"/>
                  <a:stretch>
                    <a:fillRect l="-855" b="-3333"/>
                  </a:stretch>
                </a:blipFill>
              </p:spPr>
              <p:txBody>
                <a:bodyPr/>
                <a:lstStyle/>
                <a:p>
                  <a:r>
                    <a:rPr lang="zh-CN" altLang="en-US">
                      <a:noFill/>
                    </a:rPr>
                    <a:t> </a:t>
                  </a:r>
                </a:p>
              </p:txBody>
            </p:sp>
          </mc:Fallback>
        </mc:AlternateContent>
      </p:grpSp>
      <p:grpSp>
        <p:nvGrpSpPr>
          <p:cNvPr id="21" name="组合 20">
            <a:extLst>
              <a:ext uri="{FF2B5EF4-FFF2-40B4-BE49-F238E27FC236}">
                <a16:creationId xmlns:a16="http://schemas.microsoft.com/office/drawing/2014/main" id="{C134EEA4-B6A2-4B21-960A-3B22BCE414CA}"/>
              </a:ext>
            </a:extLst>
          </p:cNvPr>
          <p:cNvGrpSpPr/>
          <p:nvPr/>
        </p:nvGrpSpPr>
        <p:grpSpPr>
          <a:xfrm>
            <a:off x="5356867" y="5084572"/>
            <a:ext cx="2573572" cy="854043"/>
            <a:chOff x="4482895" y="5421403"/>
            <a:chExt cx="2573572" cy="854043"/>
          </a:xfrm>
        </p:grpSpPr>
        <p:sp>
          <p:nvSpPr>
            <p:cNvPr id="13" name="星形: 五角 12">
              <a:extLst>
                <a:ext uri="{FF2B5EF4-FFF2-40B4-BE49-F238E27FC236}">
                  <a16:creationId xmlns:a16="http://schemas.microsoft.com/office/drawing/2014/main" id="{A3AD2AFB-F411-4959-B9EF-85ABA749FF87}"/>
                </a:ext>
              </a:extLst>
            </p:cNvPr>
            <p:cNvSpPr/>
            <p:nvPr/>
          </p:nvSpPr>
          <p:spPr>
            <a:xfrm>
              <a:off x="4484872" y="5626233"/>
              <a:ext cx="138585" cy="138585"/>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星形: 五角 16">
              <a:extLst>
                <a:ext uri="{FF2B5EF4-FFF2-40B4-BE49-F238E27FC236}">
                  <a16:creationId xmlns:a16="http://schemas.microsoft.com/office/drawing/2014/main" id="{BAC7C06D-C1BF-4FA4-9F2F-8B19FBA10533}"/>
                </a:ext>
              </a:extLst>
            </p:cNvPr>
            <p:cNvSpPr/>
            <p:nvPr/>
          </p:nvSpPr>
          <p:spPr>
            <a:xfrm>
              <a:off x="4482895" y="6057114"/>
              <a:ext cx="138585" cy="138585"/>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5F36E277-FCDF-422D-BECB-23F4D7525B79}"/>
                    </a:ext>
                  </a:extLst>
                </p:cNvPr>
                <p:cNvSpPr/>
                <p:nvPr/>
              </p:nvSpPr>
              <p:spPr>
                <a:xfrm>
                  <a:off x="4960380" y="5421403"/>
                  <a:ext cx="2096087" cy="407419"/>
                </a:xfrm>
                <a:prstGeom prst="rect">
                  <a:avLst/>
                </a:prstGeom>
              </p:spPr>
              <p:txBody>
                <a:bodyPr wrap="none">
                  <a:spAutoFit/>
                </a:bodyPr>
                <a:lstStyle/>
                <a:p>
                  <a:r>
                    <a:rPr lang="en-US" altLang="zh-CN" sz="1400" dirty="0">
                      <a:latin typeface="Times New Roman" panose="02020603050405020304" pitchFamily="18" charset="0"/>
                      <a:cs typeface="Times New Roman" panose="02020603050405020304" pitchFamily="18" charset="0"/>
                    </a:rPr>
                    <a:t>DM2 </a:t>
                  </a:r>
                  <a14:m>
                    <m:oMath xmlns:m="http://schemas.openxmlformats.org/officeDocument/2006/math">
                      <m:d>
                        <m:dPr>
                          <m:ctrlPr>
                            <a:rPr lang="en-US" altLang="zh-CN" sz="1400" i="1">
                              <a:latin typeface="Cambria Math" panose="02040503050406030204" pitchFamily="18" charset="0"/>
                            </a:rPr>
                          </m:ctrlPr>
                        </m:dPr>
                        <m:e>
                          <m:sSub>
                            <m:sSubPr>
                              <m:ctrlPr>
                                <a:rPr lang="en-US" altLang="zh-CN" sz="1400" i="1">
                                  <a:latin typeface="Cambria Math" panose="02040503050406030204" pitchFamily="18" charset="0"/>
                                </a:rPr>
                              </m:ctrlPr>
                            </m:sSubPr>
                            <m:e>
                              <m:r>
                                <a:rPr lang="en-US" altLang="zh-CN" sz="1400">
                                  <a:latin typeface="Cambria Math" panose="02040503050406030204" pitchFamily="18" charset="0"/>
                                </a:rPr>
                                <m:t>𝐾</m:t>
                              </m:r>
                            </m:e>
                            <m:sub>
                              <m:r>
                                <a:rPr lang="en-US" altLang="zh-CN" sz="1400">
                                  <a:latin typeface="Cambria Math" panose="02040503050406030204" pitchFamily="18" charset="0"/>
                                </a:rPr>
                                <m:t>𝑠</m:t>
                              </m:r>
                            </m:sub>
                          </m:sSub>
                          <m:sSup>
                            <m:sSupPr>
                              <m:ctrlPr>
                                <a:rPr lang="en-US" altLang="zh-CN" sz="1400" i="1">
                                  <a:latin typeface="Cambria Math" panose="02040503050406030204" pitchFamily="18" charset="0"/>
                                </a:rPr>
                              </m:ctrlPr>
                            </m:sSupPr>
                            <m:e>
                              <m:r>
                                <a:rPr lang="en-US" altLang="zh-CN" sz="1400">
                                  <a:latin typeface="Cambria Math" panose="02040503050406030204" pitchFamily="18" charset="0"/>
                                </a:rPr>
                                <m:t>𝐾</m:t>
                              </m:r>
                            </m:e>
                            <m:sup>
                              <m:r>
                                <a:rPr lang="en-US" altLang="zh-CN" sz="1400">
                                  <a:latin typeface="Cambria Math" panose="02040503050406030204" pitchFamily="18" charset="0"/>
                                </a:rPr>
                                <m:t>±</m:t>
                              </m:r>
                            </m:sup>
                          </m:sSup>
                          <m:sSup>
                            <m:sSupPr>
                              <m:ctrlPr>
                                <a:rPr lang="en-US" altLang="zh-CN" sz="1400" i="1">
                                  <a:latin typeface="Cambria Math" panose="02040503050406030204" pitchFamily="18" charset="0"/>
                                </a:rPr>
                              </m:ctrlPr>
                            </m:sSupPr>
                            <m:e>
                              <m:r>
                                <a:rPr lang="en-US" altLang="zh-CN" sz="1400">
                                  <a:latin typeface="Cambria Math" panose="02040503050406030204" pitchFamily="18" charset="0"/>
                                </a:rPr>
                                <m:t>𝜋</m:t>
                              </m:r>
                            </m:e>
                            <m:sup>
                              <m:r>
                                <a:rPr lang="en-US" altLang="zh-CN" sz="1400">
                                  <a:latin typeface="Cambria Math" panose="02040503050406030204" pitchFamily="18" charset="0"/>
                                </a:rPr>
                                <m:t>∓</m:t>
                              </m:r>
                            </m:sup>
                          </m:sSup>
                        </m:e>
                      </m:d>
                      <m:r>
                        <a:rPr lang="en-US" altLang="zh-CN" sz="1400">
                          <a:latin typeface="Cambria Math" panose="02040503050406030204" pitchFamily="18" charset="0"/>
                        </a:rPr>
                        <m:t> </m:t>
                      </m:r>
                    </m:oMath>
                  </a14:m>
                  <a:r>
                    <a:rPr lang="en-US" altLang="zh-CN" sz="1400" dirty="0">
                      <a:latin typeface="Times New Roman" panose="02020603050405020304" pitchFamily="18" charset="0"/>
                      <a:cs typeface="Times New Roman" panose="02020603050405020304" pitchFamily="18" charset="0"/>
                    </a:rPr>
                    <a:t>[4]</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8" name="矩形 17">
                  <a:extLst>
                    <a:ext uri="{FF2B5EF4-FFF2-40B4-BE49-F238E27FC236}">
                      <a16:creationId xmlns:a16="http://schemas.microsoft.com/office/drawing/2014/main" id="{5F36E277-FCDF-422D-BECB-23F4D7525B79}"/>
                    </a:ext>
                  </a:extLst>
                </p:cNvPr>
                <p:cNvSpPr>
                  <a:spLocks noRot="1" noChangeAspect="1" noMove="1" noResize="1" noEditPoints="1" noAdjustHandles="1" noChangeArrowheads="1" noChangeShapeType="1" noTextEdit="1"/>
                </p:cNvSpPr>
                <p:nvPr/>
              </p:nvSpPr>
              <p:spPr>
                <a:xfrm>
                  <a:off x="4960380" y="5421403"/>
                  <a:ext cx="2096087" cy="407419"/>
                </a:xfrm>
                <a:prstGeom prst="rect">
                  <a:avLst/>
                </a:prstGeom>
                <a:blipFill>
                  <a:blip r:embed="rId8"/>
                  <a:stretch>
                    <a:fillRect l="-8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641EA2FC-18FF-40E1-9616-12992F18A781}"/>
                    </a:ext>
                  </a:extLst>
                </p:cNvPr>
                <p:cNvSpPr/>
                <p:nvPr/>
              </p:nvSpPr>
              <p:spPr>
                <a:xfrm>
                  <a:off x="4960380" y="5939970"/>
                  <a:ext cx="2113784" cy="369332"/>
                </a:xfrm>
                <a:prstGeom prst="rect">
                  <a:avLst/>
                </a:prstGeom>
              </p:spPr>
              <p:txBody>
                <a:bodyPr wrap="none">
                  <a:spAutoFit/>
                </a:bodyPr>
                <a:lstStyle/>
                <a:p>
                  <a:r>
                    <a:rPr lang="en-US" altLang="zh-CN" sz="1400" dirty="0">
                      <a:latin typeface="Times New Roman" panose="02020603050405020304" pitchFamily="18" charset="0"/>
                      <a:cs typeface="Times New Roman" panose="02020603050405020304" pitchFamily="18" charset="0"/>
                    </a:rPr>
                    <a:t>DM2 </a:t>
                  </a:r>
                  <a14:m>
                    <m:oMath xmlns:m="http://schemas.openxmlformats.org/officeDocument/2006/math">
                      <m:d>
                        <m:dPr>
                          <m:ctrlPr>
                            <a:rPr lang="en-US" altLang="zh-CN" sz="1400" i="1">
                              <a:latin typeface="Cambria Math" panose="02040503050406030204" pitchFamily="18" charset="0"/>
                            </a:rPr>
                          </m:ctrlPr>
                        </m:dPr>
                        <m:e>
                          <m:sSup>
                            <m:sSupPr>
                              <m:ctrlPr>
                                <a:rPr lang="en-US" altLang="zh-CN" sz="1400" i="1">
                                  <a:latin typeface="Cambria Math" panose="02040503050406030204" pitchFamily="18" charset="0"/>
                                </a:rPr>
                              </m:ctrlPr>
                            </m:sSupPr>
                            <m:e>
                              <m:r>
                                <a:rPr lang="en-US" altLang="zh-CN" sz="1400">
                                  <a:latin typeface="Cambria Math" panose="02040503050406030204" pitchFamily="18" charset="0"/>
                                </a:rPr>
                                <m:t>𝐾</m:t>
                              </m:r>
                            </m:e>
                            <m:sup>
                              <m:r>
                                <a:rPr lang="en-US" altLang="zh-CN" sz="1400">
                                  <a:latin typeface="Cambria Math" panose="02040503050406030204" pitchFamily="18" charset="0"/>
                                </a:rPr>
                                <m:t>+</m:t>
                              </m:r>
                            </m:sup>
                          </m:sSup>
                          <m:sSup>
                            <m:sSupPr>
                              <m:ctrlPr>
                                <a:rPr lang="en-US" altLang="zh-CN" sz="1400" i="1">
                                  <a:latin typeface="Cambria Math" panose="02040503050406030204" pitchFamily="18" charset="0"/>
                                </a:rPr>
                              </m:ctrlPr>
                            </m:sSupPr>
                            <m:e>
                              <m:r>
                                <a:rPr lang="en-US" altLang="zh-CN" sz="1400">
                                  <a:latin typeface="Cambria Math" panose="02040503050406030204" pitchFamily="18" charset="0"/>
                                </a:rPr>
                                <m:t>𝐾</m:t>
                              </m:r>
                            </m:e>
                            <m:sup>
                              <m:r>
                                <a:rPr lang="en-US" altLang="zh-CN" sz="1400">
                                  <a:latin typeface="Cambria Math" panose="02040503050406030204" pitchFamily="18" charset="0"/>
                                </a:rPr>
                                <m:t>−</m:t>
                              </m:r>
                            </m:sup>
                          </m:sSup>
                          <m:sSup>
                            <m:sSupPr>
                              <m:ctrlPr>
                                <a:rPr lang="en-US" altLang="zh-CN" sz="1400" i="1">
                                  <a:latin typeface="Cambria Math" panose="02040503050406030204" pitchFamily="18" charset="0"/>
                                </a:rPr>
                              </m:ctrlPr>
                            </m:sSupPr>
                            <m:e>
                              <m:r>
                                <a:rPr lang="en-US" altLang="zh-CN" sz="1400">
                                  <a:latin typeface="Cambria Math" panose="02040503050406030204" pitchFamily="18" charset="0"/>
                                </a:rPr>
                                <m:t>𝜋</m:t>
                              </m:r>
                            </m:e>
                            <m:sup>
                              <m:r>
                                <a:rPr lang="en-US" altLang="zh-CN" sz="1400">
                                  <a:latin typeface="Cambria Math" panose="02040503050406030204" pitchFamily="18" charset="0"/>
                                </a:rPr>
                                <m:t>0</m:t>
                              </m:r>
                            </m:sup>
                          </m:sSup>
                        </m:e>
                      </m:d>
                      <m:r>
                        <a:rPr lang="en-US" altLang="zh-CN" sz="1400">
                          <a:latin typeface="Cambria Math" panose="02040503050406030204" pitchFamily="18" charset="0"/>
                        </a:rPr>
                        <m:t> </m:t>
                      </m:r>
                    </m:oMath>
                  </a14:m>
                  <a:r>
                    <a:rPr lang="en-US" altLang="zh-CN" sz="1400" dirty="0">
                      <a:latin typeface="Times New Roman" panose="02020603050405020304" pitchFamily="18" charset="0"/>
                      <a:cs typeface="Times New Roman" panose="02020603050405020304" pitchFamily="18" charset="0"/>
                    </a:rPr>
                    <a:t>[4]</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9" name="矩形 18">
                  <a:extLst>
                    <a:ext uri="{FF2B5EF4-FFF2-40B4-BE49-F238E27FC236}">
                      <a16:creationId xmlns:a16="http://schemas.microsoft.com/office/drawing/2014/main" id="{641EA2FC-18FF-40E1-9616-12992F18A781}"/>
                    </a:ext>
                  </a:extLst>
                </p:cNvPr>
                <p:cNvSpPr>
                  <a:spLocks noRot="1" noChangeAspect="1" noMove="1" noResize="1" noEditPoints="1" noAdjustHandles="1" noChangeArrowheads="1" noChangeShapeType="1" noTextEdit="1"/>
                </p:cNvSpPr>
                <p:nvPr/>
              </p:nvSpPr>
              <p:spPr>
                <a:xfrm>
                  <a:off x="4960380" y="5939970"/>
                  <a:ext cx="2113784" cy="369332"/>
                </a:xfrm>
                <a:prstGeom prst="rect">
                  <a:avLst/>
                </a:prstGeom>
                <a:blipFill>
                  <a:blip r:embed="rId9"/>
                  <a:stretch>
                    <a:fillRect l="-865" b="-3279"/>
                  </a:stretch>
                </a:blipFill>
              </p:spPr>
              <p:txBody>
                <a:bodyPr/>
                <a:lstStyle/>
                <a:p>
                  <a:r>
                    <a:rPr lang="zh-CN" altLang="en-US">
                      <a:noFill/>
                    </a:rPr>
                    <a:t> </a:t>
                  </a:r>
                </a:p>
              </p:txBody>
            </p:sp>
          </mc:Fallback>
        </mc:AlternateContent>
      </p:grpSp>
      <p:sp>
        <p:nvSpPr>
          <p:cNvPr id="23" name="文本框 22">
            <a:extLst>
              <a:ext uri="{FF2B5EF4-FFF2-40B4-BE49-F238E27FC236}">
                <a16:creationId xmlns:a16="http://schemas.microsoft.com/office/drawing/2014/main" id="{3E45E1D2-ADCF-42B2-A21D-44972667E025}"/>
              </a:ext>
            </a:extLst>
          </p:cNvPr>
          <p:cNvSpPr txBox="1"/>
          <p:nvPr/>
        </p:nvSpPr>
        <p:spPr>
          <a:xfrm>
            <a:off x="224590" y="6282587"/>
            <a:ext cx="9121258" cy="430887"/>
          </a:xfrm>
          <a:prstGeom prst="rect">
            <a:avLst/>
          </a:prstGeom>
          <a:noFill/>
        </p:spPr>
        <p:txBody>
          <a:bodyPr wrap="square" rtlCol="0">
            <a:spAutoFit/>
          </a:bodyPr>
          <a:lstStyle/>
          <a:p>
            <a:r>
              <a:rPr lang="fr-FR" altLang="zh-CN" sz="1100" dirty="0">
                <a:solidFill>
                  <a:schemeClr val="accent1">
                    <a:lumMod val="75000"/>
                    <a:alpha val="99000"/>
                  </a:schemeClr>
                </a:solidFill>
                <a:latin typeface="Times New Roman" panose="02020603050405020304" pitchFamily="18" charset="0"/>
                <a:cs typeface="Times New Roman" panose="02020603050405020304" pitchFamily="18" charset="0"/>
              </a:rPr>
              <a:t> [1]Z. Bai et al. (MARK III Collaboration), Phys. Rev. Lett. 65, 2507 (1990).      [2]J.Z. Bai et al. (BES Collaboration), Phys. Lett. B 476, 25 (2000). </a:t>
            </a:r>
          </a:p>
          <a:p>
            <a:r>
              <a:rPr lang="fr-FR" altLang="zh-CN" sz="1100" dirty="0">
                <a:solidFill>
                  <a:schemeClr val="accent1">
                    <a:lumMod val="75000"/>
                    <a:alpha val="99000"/>
                  </a:schemeClr>
                </a:solidFill>
                <a:latin typeface="Times New Roman" panose="02020603050405020304" pitchFamily="18" charset="0"/>
                <a:cs typeface="Times New Roman" panose="02020603050405020304" pitchFamily="18" charset="0"/>
              </a:rPr>
              <a:t> [3]J.Z. Bai et al. (BES Collaboration), Phys. Lett. B 440, 217 (1998).                  [4]J.E. Augustin et al. (DM2 Collaboration), Phys. Rev. D 42, 10 (1990). </a:t>
            </a:r>
            <a:endParaRPr lang="zh-CN" altLang="en-US" sz="1100" dirty="0">
              <a:solidFill>
                <a:schemeClr val="accent1">
                  <a:lumMod val="75000"/>
                  <a:alpha val="99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FB249CB4-98AC-4728-ABF8-5C500A21D7A3}"/>
                  </a:ext>
                </a:extLst>
              </p:cNvPr>
              <p:cNvSpPr txBox="1"/>
              <p:nvPr/>
            </p:nvSpPr>
            <p:spPr>
              <a:xfrm>
                <a:off x="2362200" y="1829026"/>
                <a:ext cx="4617720"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Feynman diagrams for </a:t>
                </a:r>
                <a14:m>
                  <m:oMath xmlns:m="http://schemas.openxmlformats.org/officeDocument/2006/math">
                    <m:r>
                      <a:rPr lang="en-US" altLang="zh-CN" sz="1400" b="0" i="1" smtClean="0">
                        <a:latin typeface="Cambria Math" panose="02040503050406030204" pitchFamily="18" charset="0"/>
                      </a:rPr>
                      <m:t>𝜂</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1440</m:t>
                        </m:r>
                      </m:e>
                    </m:d>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𝐾</m:t>
                    </m:r>
                    <m:acc>
                      <m:accPr>
                        <m:chr m:val="̅"/>
                        <m:ctrlPr>
                          <a:rPr lang="en-US" altLang="zh-CN" sz="1400" b="0" i="1" smtClean="0">
                            <a:latin typeface="Cambria Math" panose="02040503050406030204" pitchFamily="18" charset="0"/>
                          </a:rPr>
                        </m:ctrlPr>
                      </m:accPr>
                      <m:e>
                        <m:r>
                          <a:rPr lang="en-US" altLang="zh-CN" sz="1400" b="0" i="1" smtClean="0">
                            <a:latin typeface="Cambria Math" panose="02040503050406030204" pitchFamily="18" charset="0"/>
                          </a:rPr>
                          <m:t>𝐾</m:t>
                        </m:r>
                      </m:e>
                    </m:acc>
                    <m:r>
                      <a:rPr lang="en-US" altLang="zh-CN" sz="1400" b="0" i="1" smtClean="0">
                        <a:latin typeface="Cambria Math" panose="02040503050406030204" pitchFamily="18" charset="0"/>
                      </a:rPr>
                      <m:t>𝜋</m:t>
                    </m:r>
                  </m:oMath>
                </a14:m>
                <a:r>
                  <a:rPr lang="en-US" altLang="zh-CN" sz="1400" dirty="0">
                    <a:latin typeface="Times New Roman" panose="02020603050405020304" pitchFamily="18" charset="0"/>
                    <a:cs typeface="Times New Roman" panose="02020603050405020304" pitchFamily="18" charset="0"/>
                  </a:rPr>
                  <a:t>, from Ref [5]</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25" name="文本框 24">
                <a:extLst>
                  <a:ext uri="{FF2B5EF4-FFF2-40B4-BE49-F238E27FC236}">
                    <a16:creationId xmlns:a16="http://schemas.microsoft.com/office/drawing/2014/main" id="{FB249CB4-98AC-4728-ABF8-5C500A21D7A3}"/>
                  </a:ext>
                </a:extLst>
              </p:cNvPr>
              <p:cNvSpPr txBox="1">
                <a:spLocks noRot="1" noChangeAspect="1" noMove="1" noResize="1" noEditPoints="1" noAdjustHandles="1" noChangeArrowheads="1" noChangeShapeType="1" noTextEdit="1"/>
              </p:cNvSpPr>
              <p:nvPr/>
            </p:nvSpPr>
            <p:spPr>
              <a:xfrm>
                <a:off x="2362200" y="1829026"/>
                <a:ext cx="4617720" cy="307777"/>
              </a:xfrm>
              <a:prstGeom prst="rect">
                <a:avLst/>
              </a:prstGeom>
              <a:blipFill>
                <a:blip r:embed="rId10"/>
                <a:stretch>
                  <a:fillRect l="-396" t="-3922" b="-19608"/>
                </a:stretch>
              </a:blipFill>
            </p:spPr>
            <p:txBody>
              <a:bodyPr/>
              <a:lstStyle/>
              <a:p>
                <a:r>
                  <a:rPr lang="zh-CN" altLang="en-US">
                    <a:noFill/>
                  </a:rPr>
                  <a:t> </a:t>
                </a:r>
              </a:p>
            </p:txBody>
          </p:sp>
        </mc:Fallback>
      </mc:AlternateContent>
      <p:sp>
        <p:nvSpPr>
          <p:cNvPr id="26" name="矩形 25">
            <a:extLst>
              <a:ext uri="{FF2B5EF4-FFF2-40B4-BE49-F238E27FC236}">
                <a16:creationId xmlns:a16="http://schemas.microsoft.com/office/drawing/2014/main" id="{593271A6-D3CB-4A52-B191-059D966C59B4}"/>
              </a:ext>
            </a:extLst>
          </p:cNvPr>
          <p:cNvSpPr/>
          <p:nvPr/>
        </p:nvSpPr>
        <p:spPr>
          <a:xfrm>
            <a:off x="3981710" y="2114968"/>
            <a:ext cx="5011164" cy="261610"/>
          </a:xfrm>
          <a:prstGeom prst="rect">
            <a:avLst/>
          </a:prstGeom>
        </p:spPr>
        <p:txBody>
          <a:bodyPr wrap="square">
            <a:spAutoFit/>
          </a:bodyPr>
          <a:lstStyle/>
          <a:p>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[5] Jia-Jun Wu, Xiao-Hai Liu, </a:t>
            </a:r>
            <a:r>
              <a:rPr lang="en-US" altLang="zh-CN" sz="1100" dirty="0" err="1">
                <a:solidFill>
                  <a:schemeClr val="accent1">
                    <a:lumMod val="75000"/>
                  </a:schemeClr>
                </a:solidFill>
                <a:latin typeface="Times New Roman" panose="02020603050405020304" pitchFamily="18" charset="0"/>
                <a:cs typeface="Times New Roman" panose="02020603050405020304" pitchFamily="18" charset="0"/>
              </a:rPr>
              <a:t>Qiang</a:t>
            </a: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 Zhao, Bing-Song Zou, PRL 108, 081803 (2012)</a:t>
            </a:r>
            <a:endParaRPr lang="zh-CN" altLang="en-US" sz="1100" dirty="0">
              <a:solidFill>
                <a:schemeClr val="accent1">
                  <a:lumMod val="75000"/>
                </a:schemeClr>
              </a:solidFill>
            </a:endParaRPr>
          </a:p>
        </p:txBody>
      </p:sp>
      <p:sp>
        <p:nvSpPr>
          <p:cNvPr id="27" name="灯片编号占位符 26">
            <a:extLst>
              <a:ext uri="{FF2B5EF4-FFF2-40B4-BE49-F238E27FC236}">
                <a16:creationId xmlns:a16="http://schemas.microsoft.com/office/drawing/2014/main" id="{47F3C642-F870-412C-9E08-D62A088C0792}"/>
              </a:ext>
            </a:extLst>
          </p:cNvPr>
          <p:cNvSpPr>
            <a:spLocks noGrp="1"/>
          </p:cNvSpPr>
          <p:nvPr>
            <p:ph type="sldNum" sz="quarter" idx="12"/>
          </p:nvPr>
        </p:nvSpPr>
        <p:spPr/>
        <p:txBody>
          <a:bodyPr/>
          <a:lstStyle/>
          <a:p>
            <a:fld id="{70EF8BD8-B3DE-4E24-B474-47D0FF4D57CA}" type="slidenum">
              <a:rPr lang="zh-CN" altLang="en-US" smtClean="0"/>
              <a:t>21</a:t>
            </a:fld>
            <a:endParaRPr lang="zh-CN" altLang="en-US"/>
          </a:p>
        </p:txBody>
      </p:sp>
    </p:spTree>
    <p:extLst>
      <p:ext uri="{BB962C8B-B14F-4D97-AF65-F5344CB8AC3E}">
        <p14:creationId xmlns:p14="http://schemas.microsoft.com/office/powerpoint/2010/main" val="163738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C0E59EF-5C20-4853-8C8D-666319B84C92}"/>
                  </a:ext>
                </a:extLst>
              </p:cNvPr>
              <p:cNvSpPr txBox="1"/>
              <p:nvPr/>
            </p:nvSpPr>
            <p:spPr>
              <a:xfrm>
                <a:off x="2638926" y="160421"/>
                <a:ext cx="4668253"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Contamination from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(1420)</m:t>
                    </m:r>
                  </m:oMath>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7C0E59EF-5C20-4853-8C8D-666319B84C92}"/>
                  </a:ext>
                </a:extLst>
              </p:cNvPr>
              <p:cNvSpPr txBox="1">
                <a:spLocks noRot="1" noChangeAspect="1" noMove="1" noResize="1" noEditPoints="1" noAdjustHandles="1" noChangeArrowheads="1" noChangeShapeType="1" noTextEdit="1"/>
              </p:cNvSpPr>
              <p:nvPr/>
            </p:nvSpPr>
            <p:spPr>
              <a:xfrm>
                <a:off x="2638926" y="160421"/>
                <a:ext cx="4668253" cy="461665"/>
              </a:xfrm>
              <a:prstGeom prst="rect">
                <a:avLst/>
              </a:prstGeom>
              <a:blipFill>
                <a:blip r:embed="rId2"/>
                <a:stretch>
                  <a:fillRect l="-2089"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66885CF-59DC-4066-89E8-469C276C38CF}"/>
                  </a:ext>
                </a:extLst>
              </p:cNvPr>
              <p:cNvSpPr txBox="1"/>
              <p:nvPr/>
            </p:nvSpPr>
            <p:spPr>
              <a:xfrm>
                <a:off x="344905" y="881821"/>
                <a:ext cx="5277983"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In Ref [1], a systematic analysis is done concerning </a:t>
                </a:r>
                <a14:m>
                  <m:oMath xmlns:m="http://schemas.openxmlformats.org/officeDocument/2006/math">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𝑓</m:t>
                        </m:r>
                      </m:e>
                      <m:sub>
                        <m:r>
                          <a:rPr lang="en-US" altLang="zh-CN" sz="1600" b="0" i="1" smtClean="0">
                            <a:latin typeface="Cambria Math" panose="02040503050406030204" pitchFamily="18" charset="0"/>
                            <a:cs typeface="Times New Roman" panose="02020603050405020304" pitchFamily="18" charset="0"/>
                          </a:rPr>
                          <m:t>1</m:t>
                        </m:r>
                      </m:sub>
                    </m:sSub>
                    <m:r>
                      <a:rPr lang="en-US" altLang="zh-CN" sz="1600" b="0" i="1" smtClean="0">
                        <a:latin typeface="Cambria Math" panose="02040503050406030204" pitchFamily="18" charset="0"/>
                        <a:cs typeface="Times New Roman" panose="02020603050405020304" pitchFamily="18" charset="0"/>
                      </a:rPr>
                      <m:t>(1420)</m:t>
                    </m:r>
                  </m:oMath>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F66885CF-59DC-4066-89E8-469C276C38CF}"/>
                  </a:ext>
                </a:extLst>
              </p:cNvPr>
              <p:cNvSpPr txBox="1">
                <a:spLocks noRot="1" noChangeAspect="1" noMove="1" noResize="1" noEditPoints="1" noAdjustHandles="1" noChangeArrowheads="1" noChangeShapeType="1" noTextEdit="1"/>
              </p:cNvSpPr>
              <p:nvPr/>
            </p:nvSpPr>
            <p:spPr>
              <a:xfrm>
                <a:off x="344905" y="881821"/>
                <a:ext cx="5277983" cy="338554"/>
              </a:xfrm>
              <a:prstGeom prst="rect">
                <a:avLst/>
              </a:prstGeom>
              <a:blipFill>
                <a:blip r:embed="rId3"/>
                <a:stretch>
                  <a:fillRect l="-694" t="-5455" b="-23636"/>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319C9DAD-C321-44B7-9D4D-342F0F739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825" y="1423666"/>
            <a:ext cx="5832354" cy="4959629"/>
          </a:xfrm>
          <a:prstGeom prst="rect">
            <a:avLst/>
          </a:prstGeom>
        </p:spPr>
      </p:pic>
      <p:sp>
        <p:nvSpPr>
          <p:cNvPr id="10" name="矩形 9">
            <a:extLst>
              <a:ext uri="{FF2B5EF4-FFF2-40B4-BE49-F238E27FC236}">
                <a16:creationId xmlns:a16="http://schemas.microsoft.com/office/drawing/2014/main" id="{821DA07F-2E9C-4A4B-932C-977965173872}"/>
              </a:ext>
            </a:extLst>
          </p:cNvPr>
          <p:cNvSpPr/>
          <p:nvPr/>
        </p:nvSpPr>
        <p:spPr>
          <a:xfrm>
            <a:off x="3561348" y="6581001"/>
            <a:ext cx="5832354" cy="276999"/>
          </a:xfrm>
          <a:prstGeom prst="rect">
            <a:avLst/>
          </a:prstGeom>
        </p:spPr>
        <p:txBody>
          <a:bodyPr wrap="square">
            <a:spAutoFit/>
          </a:bodyPr>
          <a:lstStyle/>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 Xiao-Gang Wu, Xiao-Hai Liu,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Qiang</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Zhao, Bing-Song Zou, PR D87, 014023 (2013); </a:t>
            </a:r>
            <a:endParaRPr lang="zh-CN" altLang="en-US" sz="1200" dirty="0">
              <a:solidFill>
                <a:schemeClr val="accent1">
                  <a:lumMod val="75000"/>
                </a:schemeClr>
              </a:solidFill>
            </a:endParaRPr>
          </a:p>
        </p:txBody>
      </p:sp>
      <p:sp>
        <p:nvSpPr>
          <p:cNvPr id="11" name="灯片编号占位符 10">
            <a:extLst>
              <a:ext uri="{FF2B5EF4-FFF2-40B4-BE49-F238E27FC236}">
                <a16:creationId xmlns:a16="http://schemas.microsoft.com/office/drawing/2014/main" id="{4A3F7FDE-8AC2-4E00-9229-BA0FB4A3A1A7}"/>
              </a:ext>
            </a:extLst>
          </p:cNvPr>
          <p:cNvSpPr>
            <a:spLocks noGrp="1"/>
          </p:cNvSpPr>
          <p:nvPr>
            <p:ph type="sldNum" sz="quarter" idx="12"/>
          </p:nvPr>
        </p:nvSpPr>
        <p:spPr/>
        <p:txBody>
          <a:bodyPr/>
          <a:lstStyle/>
          <a:p>
            <a:fld id="{70EF8BD8-B3DE-4E24-B474-47D0FF4D57CA}" type="slidenum">
              <a:rPr lang="zh-CN" altLang="en-US" smtClean="0"/>
              <a:t>22</a:t>
            </a:fld>
            <a:endParaRPr lang="zh-CN" altLang="en-US"/>
          </a:p>
        </p:txBody>
      </p:sp>
    </p:spTree>
    <p:extLst>
      <p:ext uri="{BB962C8B-B14F-4D97-AF65-F5344CB8AC3E}">
        <p14:creationId xmlns:p14="http://schemas.microsoft.com/office/powerpoint/2010/main" val="325405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6B628B1-DA76-466E-B4AE-49751EC76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302" y="4490049"/>
            <a:ext cx="4042648" cy="1954428"/>
          </a:xfrm>
          <a:prstGeom prst="rect">
            <a:avLst/>
          </a:prstGeom>
        </p:spPr>
      </p:pic>
      <p:grpSp>
        <p:nvGrpSpPr>
          <p:cNvPr id="14" name="组合 13">
            <a:extLst>
              <a:ext uri="{FF2B5EF4-FFF2-40B4-BE49-F238E27FC236}">
                <a16:creationId xmlns:a16="http://schemas.microsoft.com/office/drawing/2014/main" id="{FD943981-CFDD-4A66-BF9E-EF0C350B97AD}"/>
              </a:ext>
            </a:extLst>
          </p:cNvPr>
          <p:cNvGrpSpPr/>
          <p:nvPr/>
        </p:nvGrpSpPr>
        <p:grpSpPr>
          <a:xfrm>
            <a:off x="296779" y="570017"/>
            <a:ext cx="8742948" cy="3777751"/>
            <a:chOff x="296779" y="0"/>
            <a:chExt cx="8742948" cy="3777751"/>
          </a:xfrm>
        </p:grpSpPr>
        <p:pic>
          <p:nvPicPr>
            <p:cNvPr id="4" name="图片 3">
              <a:extLst>
                <a:ext uri="{FF2B5EF4-FFF2-40B4-BE49-F238E27FC236}">
                  <a16:creationId xmlns:a16="http://schemas.microsoft.com/office/drawing/2014/main" id="{213E8937-186B-49E5-B06A-74943CDAC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79" y="0"/>
              <a:ext cx="8742948" cy="3295800"/>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1A08882-8EEF-417C-8DA5-6957D83FE5F8}"/>
                    </a:ext>
                  </a:extLst>
                </p:cNvPr>
                <p:cNvSpPr txBox="1"/>
                <p:nvPr/>
              </p:nvSpPr>
              <p:spPr>
                <a:xfrm>
                  <a:off x="708701" y="3237282"/>
                  <a:ext cx="7919104" cy="540469"/>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Fitting results of </a:t>
                  </a:r>
                  <a14:m>
                    <m:oMath xmlns:m="http://schemas.openxmlformats.org/officeDocument/2006/math">
                      <m:func>
                        <m:funcPr>
                          <m:ctrlPr>
                            <a:rPr lang="en-US" altLang="zh-CN" sz="1400" b="0" i="1" smtClean="0">
                              <a:latin typeface="Cambria Math" panose="02040503050406030204" pitchFamily="18" charset="0"/>
                            </a:rPr>
                          </m:ctrlPr>
                        </m:funcPr>
                        <m:fName>
                          <m:r>
                            <m:rPr>
                              <m:sty m:val="p"/>
                            </m:rPr>
                            <a:rPr lang="en-US" altLang="zh-CN" sz="1400" b="0" i="0" smtClean="0">
                              <a:latin typeface="Cambria Math" panose="02040503050406030204" pitchFamily="18" charset="0"/>
                            </a:rPr>
                            <m:t>cos</m:t>
                          </m:r>
                        </m:fName>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𝜃</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0</m:t>
                                  </m:r>
                                </m:sub>
                              </m:sSub>
                            </m:sub>
                          </m:sSub>
                        </m:e>
                      </m:func>
                    </m:oMath>
                  </a14:m>
                  <a:r>
                    <a:rPr lang="en-US" altLang="zh-CN" sz="1400" dirty="0">
                      <a:latin typeface="Times New Roman" panose="02020603050405020304" pitchFamily="18" charset="0"/>
                      <a:cs typeface="Times New Roman" panose="02020603050405020304" pitchFamily="18" charset="0"/>
                    </a:rPr>
                    <a:t> and </a:t>
                  </a:r>
                  <a14:m>
                    <m:oMath xmlns:m="http://schemas.openxmlformats.org/officeDocument/2006/math">
                      <m:func>
                        <m:funcPr>
                          <m:ctrlPr>
                            <a:rPr lang="en-US" altLang="zh-CN" sz="1400" b="0" i="1" smtClean="0">
                              <a:latin typeface="Cambria Math" panose="02040503050406030204" pitchFamily="18" charset="0"/>
                            </a:rPr>
                          </m:ctrlPr>
                        </m:funcPr>
                        <m:fName>
                          <m:r>
                            <m:rPr>
                              <m:sty m:val="p"/>
                            </m:rPr>
                            <a:rPr lang="en-US" altLang="zh-CN" sz="1400" b="0" i="0" smtClean="0">
                              <a:latin typeface="Cambria Math" panose="02040503050406030204" pitchFamily="18" charset="0"/>
                            </a:rPr>
                            <m:t>cos</m:t>
                          </m:r>
                        </m:fName>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𝜃</m:t>
                              </m:r>
                            </m:e>
                            <m:sub>
                              <m:r>
                                <a:rPr lang="en-US" altLang="zh-CN" sz="1400" b="0" i="1" smtClean="0">
                                  <a:latin typeface="Cambria Math" panose="02040503050406030204" pitchFamily="18" charset="0"/>
                                </a:rPr>
                                <m:t>𝛾</m:t>
                              </m:r>
                            </m:sub>
                          </m:sSub>
                        </m:e>
                      </m:func>
                    </m:oMath>
                  </a14:m>
                  <a:r>
                    <a:rPr lang="en-US" altLang="zh-CN" sz="1400" dirty="0">
                      <a:latin typeface="Times New Roman" panose="02020603050405020304" pitchFamily="18" charset="0"/>
                      <a:cs typeface="Times New Roman" panose="02020603050405020304" pitchFamily="18" charset="0"/>
                    </a:rPr>
                    <a:t>[1]. The solid lines are from both </a:t>
                  </a:r>
                  <a14:m>
                    <m:oMath xmlns:m="http://schemas.openxmlformats.org/officeDocument/2006/math">
                      <m:r>
                        <a:rPr lang="en-US" altLang="zh-CN" sz="1400" b="0" i="1" smtClean="0">
                          <a:latin typeface="Cambria Math" panose="02040503050406030204" pitchFamily="18" charset="0"/>
                        </a:rPr>
                        <m:t>𝜂</m:t>
                      </m:r>
                      <m:r>
                        <a:rPr lang="en-US" altLang="zh-CN" sz="1400" b="0" i="1" smtClean="0">
                          <a:latin typeface="Cambria Math" panose="02040503050406030204" pitchFamily="18" charset="0"/>
                        </a:rPr>
                        <m:t>(1440)</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(1420)</m:t>
                      </m:r>
                    </m:oMath>
                  </a14:m>
                  <a:r>
                    <a:rPr lang="en-US" altLang="zh-CN" sz="1400" dirty="0">
                      <a:latin typeface="Times New Roman" panose="02020603050405020304" pitchFamily="18" charset="0"/>
                      <a:cs typeface="Times New Roman" panose="02020603050405020304" pitchFamily="18" charset="0"/>
                    </a:rPr>
                    <a:t>. The dashed and dotted lines are with exclusive </a:t>
                  </a:r>
                  <a14:m>
                    <m:oMath xmlns:m="http://schemas.openxmlformats.org/officeDocument/2006/math">
                      <m:r>
                        <a:rPr lang="en-US" altLang="zh-CN" sz="1400" b="0" i="1" smtClean="0">
                          <a:latin typeface="Cambria Math" panose="02040503050406030204" pitchFamily="18" charset="0"/>
                        </a:rPr>
                        <m:t>𝜂</m:t>
                      </m:r>
                      <m:r>
                        <a:rPr lang="en-US" altLang="zh-CN" sz="1400" b="0" i="1" smtClean="0">
                          <a:latin typeface="Cambria Math" panose="02040503050406030204" pitchFamily="18" charset="0"/>
                        </a:rPr>
                        <m:t>(1440)</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or </a:t>
                  </a: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(1420)</m:t>
                      </m:r>
                    </m:oMath>
                  </a14:m>
                  <a:r>
                    <a:rPr lang="en-US" altLang="zh-CN" sz="1400" dirty="0">
                      <a:latin typeface="Times New Roman" panose="02020603050405020304" pitchFamily="18" charset="0"/>
                      <a:cs typeface="Times New Roman" panose="02020603050405020304" pitchFamily="18" charset="0"/>
                    </a:rPr>
                    <a:t>, respectively.</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81A08882-8EEF-417C-8DA5-6957D83FE5F8}"/>
                    </a:ext>
                  </a:extLst>
                </p:cNvPr>
                <p:cNvSpPr txBox="1">
                  <a:spLocks noRot="1" noChangeAspect="1" noMove="1" noResize="1" noEditPoints="1" noAdjustHandles="1" noChangeArrowheads="1" noChangeShapeType="1" noTextEdit="1"/>
                </p:cNvSpPr>
                <p:nvPr/>
              </p:nvSpPr>
              <p:spPr>
                <a:xfrm>
                  <a:off x="708701" y="3237282"/>
                  <a:ext cx="7919104" cy="540469"/>
                </a:xfrm>
                <a:prstGeom prst="rect">
                  <a:avLst/>
                </a:prstGeom>
                <a:blipFill>
                  <a:blip r:embed="rId4"/>
                  <a:stretch>
                    <a:fillRect l="-231" t="-2247" b="-10112"/>
                  </a:stretch>
                </a:blipFill>
              </p:spPr>
              <p:txBody>
                <a:bodyPr/>
                <a:lstStyle/>
                <a:p>
                  <a:r>
                    <a:rPr lang="zh-CN" altLang="en-US">
                      <a:noFill/>
                    </a:rPr>
                    <a:t> </a:t>
                  </a:r>
                </a:p>
              </p:txBody>
            </p:sp>
          </mc:Fallback>
        </mc:AlternateContent>
      </p:grpSp>
      <p:sp>
        <p:nvSpPr>
          <p:cNvPr id="15" name="矩形 14">
            <a:extLst>
              <a:ext uri="{FF2B5EF4-FFF2-40B4-BE49-F238E27FC236}">
                <a16:creationId xmlns:a16="http://schemas.microsoft.com/office/drawing/2014/main" id="{BAA64E6F-2C3E-4073-A2F4-666672A6C4A5}"/>
              </a:ext>
            </a:extLst>
          </p:cNvPr>
          <p:cNvSpPr/>
          <p:nvPr/>
        </p:nvSpPr>
        <p:spPr>
          <a:xfrm>
            <a:off x="296779" y="6581001"/>
            <a:ext cx="7924800" cy="276999"/>
          </a:xfrm>
          <a:prstGeom prst="rect">
            <a:avLst/>
          </a:prstGeom>
        </p:spPr>
        <p:txBody>
          <a:bodyPr wrap="square">
            <a:spAutoFit/>
          </a:bodyPr>
          <a:lstStyle/>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 Xiao-Gang Wu, Xiao-Hai Liu,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Qiang</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Zhao, Bing-Song Zou, PR D87, 014023 (2013); </a:t>
            </a:r>
            <a:endParaRPr lang="zh-CN" altLang="en-US" sz="1200" dirty="0">
              <a:solidFill>
                <a:schemeClr val="accent1">
                  <a:lumMod val="75000"/>
                </a:schemeClr>
              </a:solidFill>
            </a:endParaRPr>
          </a:p>
        </p:txBody>
      </p:sp>
      <p:sp>
        <p:nvSpPr>
          <p:cNvPr id="16" name="灯片编号占位符 15">
            <a:extLst>
              <a:ext uri="{FF2B5EF4-FFF2-40B4-BE49-F238E27FC236}">
                <a16:creationId xmlns:a16="http://schemas.microsoft.com/office/drawing/2014/main" id="{622508A2-370F-4025-9B11-3381CBA9B36F}"/>
              </a:ext>
            </a:extLst>
          </p:cNvPr>
          <p:cNvSpPr>
            <a:spLocks noGrp="1"/>
          </p:cNvSpPr>
          <p:nvPr>
            <p:ph type="sldNum" sz="quarter" idx="12"/>
          </p:nvPr>
        </p:nvSpPr>
        <p:spPr/>
        <p:txBody>
          <a:bodyPr/>
          <a:lstStyle/>
          <a:p>
            <a:fld id="{70EF8BD8-B3DE-4E24-B474-47D0FF4D57CA}" type="slidenum">
              <a:rPr lang="zh-CN" altLang="en-US" smtClean="0"/>
              <a:t>23</a:t>
            </a:fld>
            <a:endParaRPr lang="zh-CN" altLang="en-US"/>
          </a:p>
        </p:txBody>
      </p:sp>
      <mc:AlternateContent xmlns:mc="http://schemas.openxmlformats.org/markup-compatibility/2006" xmlns:a14="http://schemas.microsoft.com/office/drawing/2010/main">
        <mc:Choice Requires="a14">
          <p:sp>
            <p:nvSpPr>
              <p:cNvPr id="2" name="文本框 1"/>
              <p:cNvSpPr txBox="1"/>
              <p:nvPr/>
            </p:nvSpPr>
            <p:spPr>
              <a:xfrm>
                <a:off x="560420" y="160323"/>
                <a:ext cx="4040786" cy="338554"/>
              </a:xfrm>
              <a:prstGeom prst="rect">
                <a:avLst/>
              </a:prstGeom>
              <a:noFill/>
            </p:spPr>
            <p:txBody>
              <a:bodyPr wrap="none" rtlCol="0">
                <a:spAutoFit/>
              </a:bodyPr>
              <a:lstStyle/>
              <a:p>
                <a:pPr marL="285750" indent="-285750">
                  <a:buFont typeface="Arial" panose="020B0604020202020204" pitchFamily="34" charset="0"/>
                  <a:buChar char="•"/>
                </a:pPr>
                <a:r>
                  <a:rPr lang="en-US" altLang="zh-CN" sz="1600" dirty="0">
                    <a:solidFill>
                      <a:srgbClr val="C00000"/>
                    </a:solidFill>
                  </a:rPr>
                  <a:t>The angular distribution requires </a:t>
                </a:r>
                <a14:m>
                  <m:oMath xmlns:m="http://schemas.openxmlformats.org/officeDocument/2006/math">
                    <m:sSub>
                      <m:sSubPr>
                        <m:ctrlPr>
                          <a:rPr lang="en-US" altLang="zh-CN" sz="1600" b="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𝑓</m:t>
                        </m:r>
                      </m:e>
                      <m:sub>
                        <m:r>
                          <a:rPr lang="en-US" altLang="zh-CN" sz="1600" b="0" i="1" smtClean="0">
                            <a:solidFill>
                              <a:srgbClr val="C00000"/>
                            </a:solidFill>
                            <a:latin typeface="Cambria Math" panose="02040503050406030204" pitchFamily="18" charset="0"/>
                          </a:rPr>
                          <m:t>1</m:t>
                        </m:r>
                      </m:sub>
                    </m:sSub>
                    <m:r>
                      <a:rPr lang="en-US" altLang="zh-CN" sz="1600" b="0" i="1" smtClean="0">
                        <a:solidFill>
                          <a:srgbClr val="C00000"/>
                        </a:solidFill>
                        <a:latin typeface="Cambria Math" panose="02040503050406030204" pitchFamily="18" charset="0"/>
                      </a:rPr>
                      <m:t>(1420)</m:t>
                    </m:r>
                  </m:oMath>
                </a14:m>
                <a:endParaRPr lang="zh-CN" altLang="en-US" sz="1600" dirty="0">
                  <a:solidFill>
                    <a:srgbClr val="C00000"/>
                  </a:solidFill>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560420" y="160323"/>
                <a:ext cx="4040786" cy="338554"/>
              </a:xfrm>
              <a:prstGeom prst="rect">
                <a:avLst/>
              </a:prstGeom>
              <a:blipFill>
                <a:blip r:embed="rId5"/>
                <a:stretch>
                  <a:fillRect l="-603" t="-5357" b="-214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46080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A5C5A15-FEDC-4945-97C7-5FB629BFD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89" y="406455"/>
            <a:ext cx="7678222" cy="5210902"/>
          </a:xfrm>
          <a:prstGeom prst="rect">
            <a:avLst/>
          </a:prstGeom>
        </p:spPr>
      </p:pic>
      <p:sp>
        <p:nvSpPr>
          <p:cNvPr id="6" name="文本框 5">
            <a:extLst>
              <a:ext uri="{FF2B5EF4-FFF2-40B4-BE49-F238E27FC236}">
                <a16:creationId xmlns:a16="http://schemas.microsoft.com/office/drawing/2014/main" id="{5AEE67C1-3139-45DF-AC13-ECA3A6543509}"/>
              </a:ext>
            </a:extLst>
          </p:cNvPr>
          <p:cNvSpPr txBox="1"/>
          <p:nvPr/>
        </p:nvSpPr>
        <p:spPr>
          <a:xfrm>
            <a:off x="1246953" y="5659251"/>
            <a:ext cx="6906126" cy="584775"/>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Calculated spectra from the extracted results from angular distribution analysis. </a:t>
            </a:r>
            <a:r>
              <a:rPr lang="en-US" altLang="zh-CN" sz="1600" dirty="0">
                <a:solidFill>
                  <a:srgbClr val="C00000"/>
                </a:solidFill>
                <a:latin typeface="Times New Roman" panose="02020603050405020304" pitchFamily="18" charset="0"/>
                <a:cs typeface="Times New Roman" panose="02020603050405020304" pitchFamily="18" charset="0"/>
              </a:rPr>
              <a:t>The shift of peak position is observed. </a:t>
            </a:r>
            <a:r>
              <a:rPr lang="en-US" altLang="zh-CN" sz="1600" dirty="0">
                <a:latin typeface="Times New Roman" panose="02020603050405020304" pitchFamily="18" charset="0"/>
                <a:cs typeface="Times New Roman" panose="02020603050405020304" pitchFamily="18" charset="0"/>
              </a:rPr>
              <a:t>Adopted from Ref [1]</a:t>
            </a:r>
            <a:endParaRPr lang="zh-CN" altLang="en-US" sz="16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47633C54-BAD0-4F06-BA24-CF2D94C55F0C}"/>
              </a:ext>
            </a:extLst>
          </p:cNvPr>
          <p:cNvSpPr/>
          <p:nvPr/>
        </p:nvSpPr>
        <p:spPr>
          <a:xfrm>
            <a:off x="470309" y="6356351"/>
            <a:ext cx="7924800" cy="276999"/>
          </a:xfrm>
          <a:prstGeom prst="rect">
            <a:avLst/>
          </a:prstGeom>
        </p:spPr>
        <p:txBody>
          <a:bodyPr wrap="square">
            <a:spAutoFit/>
          </a:bodyPr>
          <a:lstStyle/>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 Xiao-Gang Wu, Xiao-Hai Liu,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Qiang</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Zhao, Bing-Song Zou, PR D87, 014023 (2013); </a:t>
            </a:r>
            <a:endParaRPr lang="zh-CN" altLang="en-US" sz="1200" dirty="0">
              <a:solidFill>
                <a:schemeClr val="accent1">
                  <a:lumMod val="75000"/>
                </a:schemeClr>
              </a:solidFill>
            </a:endParaRPr>
          </a:p>
        </p:txBody>
      </p:sp>
      <p:sp>
        <p:nvSpPr>
          <p:cNvPr id="8" name="灯片编号占位符 7">
            <a:extLst>
              <a:ext uri="{FF2B5EF4-FFF2-40B4-BE49-F238E27FC236}">
                <a16:creationId xmlns:a16="http://schemas.microsoft.com/office/drawing/2014/main" id="{A87C8933-DA2C-4E8A-A55D-DA0BF588042B}"/>
              </a:ext>
            </a:extLst>
          </p:cNvPr>
          <p:cNvSpPr>
            <a:spLocks noGrp="1"/>
          </p:cNvSpPr>
          <p:nvPr>
            <p:ph type="sldNum" sz="quarter" idx="12"/>
          </p:nvPr>
        </p:nvSpPr>
        <p:spPr/>
        <p:txBody>
          <a:bodyPr/>
          <a:lstStyle/>
          <a:p>
            <a:fld id="{70EF8BD8-B3DE-4E24-B474-47D0FF4D57CA}" type="slidenum">
              <a:rPr lang="zh-CN" altLang="en-US" smtClean="0"/>
              <a:t>24</a:t>
            </a:fld>
            <a:endParaRPr lang="zh-CN" altLang="en-US"/>
          </a:p>
        </p:txBody>
      </p:sp>
    </p:spTree>
    <p:extLst>
      <p:ext uri="{BB962C8B-B14F-4D97-AF65-F5344CB8AC3E}">
        <p14:creationId xmlns:p14="http://schemas.microsoft.com/office/powerpoint/2010/main" val="2788721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A7BC09B-7FEA-42DB-B4A8-52BAE8EC3830}"/>
              </a:ext>
            </a:extLst>
          </p:cNvPr>
          <p:cNvSpPr txBox="1"/>
          <p:nvPr/>
        </p:nvSpPr>
        <p:spPr>
          <a:xfrm>
            <a:off x="3156706" y="258112"/>
            <a:ext cx="3214341" cy="523220"/>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Finite width problem</a:t>
            </a:r>
            <a:endParaRPr lang="zh-CN" altLang="en-US" sz="280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A96F1D8F-56C6-4AE7-B9B4-7B65112EB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80" y="1055703"/>
            <a:ext cx="3797870" cy="5131292"/>
          </a:xfrm>
          <a:prstGeom prst="rect">
            <a:avLst/>
          </a:prstGeom>
        </p:spPr>
      </p:pic>
      <p:grpSp>
        <p:nvGrpSpPr>
          <p:cNvPr id="7" name="组合 6">
            <a:extLst>
              <a:ext uri="{FF2B5EF4-FFF2-40B4-BE49-F238E27FC236}">
                <a16:creationId xmlns:a16="http://schemas.microsoft.com/office/drawing/2014/main" id="{59C8808F-CE0E-4915-9F82-901A32F01FED}"/>
              </a:ext>
            </a:extLst>
          </p:cNvPr>
          <p:cNvGrpSpPr/>
          <p:nvPr/>
        </p:nvGrpSpPr>
        <p:grpSpPr>
          <a:xfrm>
            <a:off x="5063429" y="1069650"/>
            <a:ext cx="2789041" cy="1478415"/>
            <a:chOff x="5343098" y="843935"/>
            <a:chExt cx="2789041" cy="1478415"/>
          </a:xfrm>
        </p:grpSpPr>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DD73FFE-1594-46E1-BBC2-FA280A2B0ED7}"/>
                    </a:ext>
                  </a:extLst>
                </p:cNvPr>
                <p:cNvSpPr txBox="1"/>
                <p:nvPr/>
              </p:nvSpPr>
              <p:spPr>
                <a:xfrm>
                  <a:off x="5343098" y="1090968"/>
                  <a:ext cx="79470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𝜂</m:t>
                        </m:r>
                        <m:r>
                          <a:rPr lang="en-US" altLang="zh-CN" sz="1600" b="0" i="1" smtClean="0">
                            <a:latin typeface="Cambria Math" panose="02040503050406030204" pitchFamily="18" charset="0"/>
                          </a:rPr>
                          <m:t>(1440)</m:t>
                        </m:r>
                      </m:oMath>
                    </m:oMathPara>
                  </a14:m>
                  <a:endParaRPr lang="zh-CN" altLang="en-US" sz="1600" dirty="0"/>
                </a:p>
              </p:txBody>
            </p:sp>
          </mc:Choice>
          <mc:Fallback xmlns="">
            <p:sp>
              <p:nvSpPr>
                <p:cNvPr id="8" name="文本框 7">
                  <a:extLst>
                    <a:ext uri="{FF2B5EF4-FFF2-40B4-BE49-F238E27FC236}">
                      <a16:creationId xmlns:a16="http://schemas.microsoft.com/office/drawing/2014/main" id="{8DD73FFE-1594-46E1-BBC2-FA280A2B0ED7}"/>
                    </a:ext>
                  </a:extLst>
                </p:cNvPr>
                <p:cNvSpPr txBox="1">
                  <a:spLocks noRot="1" noChangeAspect="1" noMove="1" noResize="1" noEditPoints="1" noAdjustHandles="1" noChangeArrowheads="1" noChangeShapeType="1" noTextEdit="1"/>
                </p:cNvSpPr>
                <p:nvPr/>
              </p:nvSpPr>
              <p:spPr>
                <a:xfrm>
                  <a:off x="5343098" y="1090968"/>
                  <a:ext cx="794705" cy="246221"/>
                </a:xfrm>
                <a:prstGeom prst="rect">
                  <a:avLst/>
                </a:prstGeom>
                <a:blipFill>
                  <a:blip r:embed="rId3"/>
                  <a:stretch>
                    <a:fillRect l="-5385" r="-7692" b="-3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72B07716-F71F-403F-8F90-F2B736860B70}"/>
                    </a:ext>
                  </a:extLst>
                </p:cNvPr>
                <p:cNvSpPr txBox="1"/>
                <p:nvPr/>
              </p:nvSpPr>
              <p:spPr>
                <a:xfrm>
                  <a:off x="6339437" y="971917"/>
                  <a:ext cx="3277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𝐾</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10" name="文本框 9">
                  <a:extLst>
                    <a:ext uri="{FF2B5EF4-FFF2-40B4-BE49-F238E27FC236}">
                      <a16:creationId xmlns:a16="http://schemas.microsoft.com/office/drawing/2014/main" id="{72B07716-F71F-403F-8F90-F2B736860B70}"/>
                    </a:ext>
                  </a:extLst>
                </p:cNvPr>
                <p:cNvSpPr txBox="1">
                  <a:spLocks noRot="1" noChangeAspect="1" noMove="1" noResize="1" noEditPoints="1" noAdjustHandles="1" noChangeArrowheads="1" noChangeShapeType="1" noTextEdit="1"/>
                </p:cNvSpPr>
                <p:nvPr/>
              </p:nvSpPr>
              <p:spPr>
                <a:xfrm>
                  <a:off x="6339437" y="971917"/>
                  <a:ext cx="327782" cy="276999"/>
                </a:xfrm>
                <a:prstGeom prst="rect">
                  <a:avLst/>
                </a:prstGeom>
                <a:blipFill>
                  <a:blip r:embed="rId4"/>
                  <a:stretch>
                    <a:fillRect l="-14815" r="-1852"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81690F9-D8E2-4A95-B8ED-AD26BD72CAC9}"/>
                    </a:ext>
                  </a:extLst>
                </p:cNvPr>
                <p:cNvSpPr txBox="1"/>
                <p:nvPr/>
              </p:nvSpPr>
              <p:spPr>
                <a:xfrm>
                  <a:off x="6419307" y="1773245"/>
                  <a:ext cx="231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oMath>
                    </m:oMathPara>
                  </a14:m>
                  <a:endParaRPr lang="zh-CN" altLang="en-US" dirty="0"/>
                </a:p>
              </p:txBody>
            </p:sp>
          </mc:Choice>
          <mc:Fallback xmlns="">
            <p:sp>
              <p:nvSpPr>
                <p:cNvPr id="11" name="文本框 10">
                  <a:extLst>
                    <a:ext uri="{FF2B5EF4-FFF2-40B4-BE49-F238E27FC236}">
                      <a16:creationId xmlns:a16="http://schemas.microsoft.com/office/drawing/2014/main" id="{981690F9-D8E2-4A95-B8ED-AD26BD72CAC9}"/>
                    </a:ext>
                  </a:extLst>
                </p:cNvPr>
                <p:cNvSpPr txBox="1">
                  <a:spLocks noRot="1" noChangeAspect="1" noMove="1" noResize="1" noEditPoints="1" noAdjustHandles="1" noChangeArrowheads="1" noChangeShapeType="1" noTextEdit="1"/>
                </p:cNvSpPr>
                <p:nvPr/>
              </p:nvSpPr>
              <p:spPr>
                <a:xfrm>
                  <a:off x="6419307" y="1773245"/>
                  <a:ext cx="231409" cy="276999"/>
                </a:xfrm>
                <a:prstGeom prst="rect">
                  <a:avLst/>
                </a:prstGeom>
                <a:blipFill>
                  <a:blip r:embed="rId5"/>
                  <a:stretch>
                    <a:fillRect l="-24324" t="-6667" r="-40541"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01308EBE-E9F9-4CC4-98E0-A5F970121C91}"/>
                    </a:ext>
                  </a:extLst>
                </p:cNvPr>
                <p:cNvSpPr txBox="1"/>
                <p:nvPr/>
              </p:nvSpPr>
              <p:spPr>
                <a:xfrm>
                  <a:off x="7063337" y="1330473"/>
                  <a:ext cx="2314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𝐾</m:t>
                        </m:r>
                      </m:oMath>
                    </m:oMathPara>
                  </a14:m>
                  <a:endParaRPr lang="zh-CN" altLang="en-US" dirty="0"/>
                </a:p>
              </p:txBody>
            </p:sp>
          </mc:Choice>
          <mc:Fallback xmlns="">
            <p:sp>
              <p:nvSpPr>
                <p:cNvPr id="12" name="文本框 11">
                  <a:extLst>
                    <a:ext uri="{FF2B5EF4-FFF2-40B4-BE49-F238E27FC236}">
                      <a16:creationId xmlns:a16="http://schemas.microsoft.com/office/drawing/2014/main" id="{01308EBE-E9F9-4CC4-98E0-A5F970121C91}"/>
                    </a:ext>
                  </a:extLst>
                </p:cNvPr>
                <p:cNvSpPr txBox="1">
                  <a:spLocks noRot="1" noChangeAspect="1" noMove="1" noResize="1" noEditPoints="1" noAdjustHandles="1" noChangeArrowheads="1" noChangeShapeType="1" noTextEdit="1"/>
                </p:cNvSpPr>
                <p:nvPr/>
              </p:nvSpPr>
              <p:spPr>
                <a:xfrm>
                  <a:off x="7063337" y="1330473"/>
                  <a:ext cx="231410" cy="276999"/>
                </a:xfrm>
                <a:prstGeom prst="rect">
                  <a:avLst/>
                </a:prstGeom>
                <a:blipFill>
                  <a:blip r:embed="rId6"/>
                  <a:stretch>
                    <a:fillRect l="-21053" r="-21053"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D4A221E2-F1B5-4D33-BC2D-D3335421BDFA}"/>
                    </a:ext>
                  </a:extLst>
                </p:cNvPr>
                <p:cNvSpPr txBox="1"/>
                <p:nvPr/>
              </p:nvSpPr>
              <p:spPr>
                <a:xfrm>
                  <a:off x="7096133" y="1973853"/>
                  <a:ext cx="2604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0</m:t>
                            </m:r>
                          </m:sub>
                        </m:sSub>
                      </m:oMath>
                    </m:oMathPara>
                  </a14:m>
                  <a:endParaRPr lang="zh-CN" altLang="en-US" dirty="0"/>
                </a:p>
              </p:txBody>
            </p:sp>
          </mc:Choice>
          <mc:Fallback xmlns="">
            <p:sp>
              <p:nvSpPr>
                <p:cNvPr id="13" name="文本框 12">
                  <a:extLst>
                    <a:ext uri="{FF2B5EF4-FFF2-40B4-BE49-F238E27FC236}">
                      <a16:creationId xmlns:a16="http://schemas.microsoft.com/office/drawing/2014/main" id="{D4A221E2-F1B5-4D33-BC2D-D3335421BDFA}"/>
                    </a:ext>
                  </a:extLst>
                </p:cNvPr>
                <p:cNvSpPr txBox="1">
                  <a:spLocks noRot="1" noChangeAspect="1" noMove="1" noResize="1" noEditPoints="1" noAdjustHandles="1" noChangeArrowheads="1" noChangeShapeType="1" noTextEdit="1"/>
                </p:cNvSpPr>
                <p:nvPr/>
              </p:nvSpPr>
              <p:spPr>
                <a:xfrm>
                  <a:off x="7096133" y="1973853"/>
                  <a:ext cx="260456" cy="276999"/>
                </a:xfrm>
                <a:prstGeom prst="rect">
                  <a:avLst/>
                </a:prstGeom>
                <a:blipFill>
                  <a:blip r:embed="rId7"/>
                  <a:stretch>
                    <a:fillRect l="-30952" t="-2222" r="-7143"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85C573A5-2680-496B-96A2-5C1EC62FB094}"/>
                    </a:ext>
                  </a:extLst>
                </p:cNvPr>
                <p:cNvSpPr txBox="1"/>
                <p:nvPr/>
              </p:nvSpPr>
              <p:spPr>
                <a:xfrm>
                  <a:off x="7858677" y="1330472"/>
                  <a:ext cx="27346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14" name="文本框 13">
                  <a:extLst>
                    <a:ext uri="{FF2B5EF4-FFF2-40B4-BE49-F238E27FC236}">
                      <a16:creationId xmlns:a16="http://schemas.microsoft.com/office/drawing/2014/main" id="{85C573A5-2680-496B-96A2-5C1EC62FB094}"/>
                    </a:ext>
                  </a:extLst>
                </p:cNvPr>
                <p:cNvSpPr txBox="1">
                  <a:spLocks noRot="1" noChangeAspect="1" noMove="1" noResize="1" noEditPoints="1" noAdjustHandles="1" noChangeArrowheads="1" noChangeShapeType="1" noTextEdit="1"/>
                </p:cNvSpPr>
                <p:nvPr/>
              </p:nvSpPr>
              <p:spPr>
                <a:xfrm>
                  <a:off x="7858677" y="1330472"/>
                  <a:ext cx="273462" cy="276999"/>
                </a:xfrm>
                <a:prstGeom prst="rect">
                  <a:avLst/>
                </a:prstGeom>
                <a:blipFill>
                  <a:blip r:embed="rId8"/>
                  <a:stretch>
                    <a:fillRect l="-22222" r="-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6D63905-1C64-42CB-8712-0AA65FF86CD0}"/>
                    </a:ext>
                  </a:extLst>
                </p:cNvPr>
                <p:cNvSpPr txBox="1"/>
                <p:nvPr/>
              </p:nvSpPr>
              <p:spPr>
                <a:xfrm>
                  <a:off x="7858677" y="2045351"/>
                  <a:ext cx="27346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15" name="文本框 14">
                  <a:extLst>
                    <a:ext uri="{FF2B5EF4-FFF2-40B4-BE49-F238E27FC236}">
                      <a16:creationId xmlns:a16="http://schemas.microsoft.com/office/drawing/2014/main" id="{76D63905-1C64-42CB-8712-0AA65FF86CD0}"/>
                    </a:ext>
                  </a:extLst>
                </p:cNvPr>
                <p:cNvSpPr txBox="1">
                  <a:spLocks noRot="1" noChangeAspect="1" noMove="1" noResize="1" noEditPoints="1" noAdjustHandles="1" noChangeArrowheads="1" noChangeShapeType="1" noTextEdit="1"/>
                </p:cNvSpPr>
                <p:nvPr/>
              </p:nvSpPr>
              <p:spPr>
                <a:xfrm>
                  <a:off x="7858677" y="2045351"/>
                  <a:ext cx="273462" cy="276999"/>
                </a:xfrm>
                <a:prstGeom prst="rect">
                  <a:avLst/>
                </a:prstGeom>
                <a:blipFill>
                  <a:blip r:embed="rId9"/>
                  <a:stretch>
                    <a:fillRect l="-22222" r="-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7898A70D-AA16-425B-B0EF-4EFF3702199E}"/>
                    </a:ext>
                  </a:extLst>
                </p:cNvPr>
                <p:cNvSpPr txBox="1"/>
                <p:nvPr/>
              </p:nvSpPr>
              <p:spPr>
                <a:xfrm>
                  <a:off x="7428537" y="843935"/>
                  <a:ext cx="27346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0</m:t>
                            </m:r>
                          </m:sup>
                        </m:sSup>
                      </m:oMath>
                    </m:oMathPara>
                  </a14:m>
                  <a:endParaRPr lang="zh-CN" altLang="en-US" dirty="0"/>
                </a:p>
              </p:txBody>
            </p:sp>
          </mc:Choice>
          <mc:Fallback xmlns="">
            <p:sp>
              <p:nvSpPr>
                <p:cNvPr id="16" name="文本框 15">
                  <a:extLst>
                    <a:ext uri="{FF2B5EF4-FFF2-40B4-BE49-F238E27FC236}">
                      <a16:creationId xmlns:a16="http://schemas.microsoft.com/office/drawing/2014/main" id="{7898A70D-AA16-425B-B0EF-4EFF3702199E}"/>
                    </a:ext>
                  </a:extLst>
                </p:cNvPr>
                <p:cNvSpPr txBox="1">
                  <a:spLocks noRot="1" noChangeAspect="1" noMove="1" noResize="1" noEditPoints="1" noAdjustHandles="1" noChangeArrowheads="1" noChangeShapeType="1" noTextEdit="1"/>
                </p:cNvSpPr>
                <p:nvPr/>
              </p:nvSpPr>
              <p:spPr>
                <a:xfrm>
                  <a:off x="7428537" y="843935"/>
                  <a:ext cx="273462" cy="276999"/>
                </a:xfrm>
                <a:prstGeom prst="rect">
                  <a:avLst/>
                </a:prstGeom>
                <a:blipFill>
                  <a:blip r:embed="rId10"/>
                  <a:stretch>
                    <a:fillRect l="-17778" t="-4348" r="-17778"/>
                  </a:stretch>
                </a:blipFill>
              </p:spPr>
              <p:txBody>
                <a:bodyPr/>
                <a:lstStyle/>
                <a:p>
                  <a:r>
                    <a:rPr lang="zh-CN" altLang="en-US">
                      <a:noFill/>
                    </a:rPr>
                    <a:t> </a:t>
                  </a:r>
                </a:p>
              </p:txBody>
            </p:sp>
          </mc:Fallback>
        </mc:AlternateContent>
        <p:sp>
          <p:nvSpPr>
            <p:cNvPr id="17" name="等腰三角形 16">
              <a:extLst>
                <a:ext uri="{FF2B5EF4-FFF2-40B4-BE49-F238E27FC236}">
                  <a16:creationId xmlns:a16="http://schemas.microsoft.com/office/drawing/2014/main" id="{B18549E5-38B9-4C6A-8E39-35096D516EBE}"/>
                </a:ext>
              </a:extLst>
            </p:cNvPr>
            <p:cNvSpPr/>
            <p:nvPr/>
          </p:nvSpPr>
          <p:spPr>
            <a:xfrm rot="16200000">
              <a:off x="6136105" y="1095304"/>
              <a:ext cx="812332" cy="700286"/>
            </a:xfrm>
            <a:prstGeom prst="triangle">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18" name="直接连接符 17">
              <a:extLst>
                <a:ext uri="{FF2B5EF4-FFF2-40B4-BE49-F238E27FC236}">
                  <a16:creationId xmlns:a16="http://schemas.microsoft.com/office/drawing/2014/main" id="{AE90FBA4-5D94-4E92-91E8-152B8FF40F0C}"/>
                </a:ext>
              </a:extLst>
            </p:cNvPr>
            <p:cNvCxnSpPr>
              <a:stCxn id="17" idx="0"/>
            </p:cNvCxnSpPr>
            <p:nvPr/>
          </p:nvCxnSpPr>
          <p:spPr>
            <a:xfrm flipH="1" flipV="1">
              <a:off x="5633836" y="1445446"/>
              <a:ext cx="5582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091EB419-08B9-4700-A105-8815D0160077}"/>
                </a:ext>
              </a:extLst>
            </p:cNvPr>
            <p:cNvCxnSpPr>
              <a:cxnSpLocks/>
            </p:cNvCxnSpPr>
            <p:nvPr/>
          </p:nvCxnSpPr>
          <p:spPr>
            <a:xfrm flipH="1">
              <a:off x="6891291" y="1851614"/>
              <a:ext cx="4041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EE0166C6-1C84-47DD-915C-C567F075A53C}"/>
                </a:ext>
              </a:extLst>
            </p:cNvPr>
            <p:cNvCxnSpPr>
              <a:cxnSpLocks/>
            </p:cNvCxnSpPr>
            <p:nvPr/>
          </p:nvCxnSpPr>
          <p:spPr>
            <a:xfrm flipH="1">
              <a:off x="6878242" y="1039280"/>
              <a:ext cx="478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A3945B0D-53A6-45A3-86C7-70E313A7101A}"/>
                </a:ext>
              </a:extLst>
            </p:cNvPr>
            <p:cNvCxnSpPr/>
            <p:nvPr/>
          </p:nvCxnSpPr>
          <p:spPr>
            <a:xfrm flipV="1">
              <a:off x="7283763" y="1597039"/>
              <a:ext cx="402492" cy="2545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4963A622-721B-47C2-B55A-C1C54493424A}"/>
                </a:ext>
              </a:extLst>
            </p:cNvPr>
            <p:cNvCxnSpPr/>
            <p:nvPr/>
          </p:nvCxnSpPr>
          <p:spPr>
            <a:xfrm>
              <a:off x="7289535" y="1841115"/>
              <a:ext cx="402492" cy="284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03F085B8-F714-4CF7-B792-DF69597122A4}"/>
                  </a:ext>
                </a:extLst>
              </p:cNvPr>
              <p:cNvSpPr txBox="1"/>
              <p:nvPr/>
            </p:nvSpPr>
            <p:spPr>
              <a:xfrm>
                <a:off x="4226219" y="2759623"/>
                <a:ext cx="4917781" cy="189474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The illustration of the influence of instability of the intermediate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meson on the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mass spectra in the decay </a:t>
                </a:r>
                <a14:m>
                  <m:oMath xmlns:m="http://schemas.openxmlformats.org/officeDocument/2006/math">
                    <m:r>
                      <a:rPr lang="en-US" altLang="zh-CN" sz="1600" b="0" i="1" smtClean="0">
                        <a:latin typeface="Cambria Math" panose="02040503050406030204" pitchFamily="18" charset="0"/>
                      </a:rPr>
                      <m:t>𝜂</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1440</m:t>
                        </m:r>
                      </m:e>
                    </m:d>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0</m:t>
                        </m:r>
                      </m:sub>
                    </m:sSub>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r>
                      <a:rPr lang="en-US" altLang="zh-CN" sz="1600" b="0" i="1" smtClean="0">
                        <a:latin typeface="Cambria Math" panose="02040503050406030204" pitchFamily="18" charset="0"/>
                      </a:rPr>
                      <m:t>.</m:t>
                    </m:r>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The units are arbitrary but nevertheless the same for all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mass spectra in (a)-(d). </a:t>
                </a: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23" name="文本框 22">
                <a:extLst>
                  <a:ext uri="{FF2B5EF4-FFF2-40B4-BE49-F238E27FC236}">
                    <a16:creationId xmlns:a16="http://schemas.microsoft.com/office/drawing/2014/main" id="{03F085B8-F714-4CF7-B792-DF69597122A4}"/>
                  </a:ext>
                </a:extLst>
              </p:cNvPr>
              <p:cNvSpPr txBox="1">
                <a:spLocks noRot="1" noChangeAspect="1" noMove="1" noResize="1" noEditPoints="1" noAdjustHandles="1" noChangeArrowheads="1" noChangeShapeType="1" noTextEdit="1"/>
              </p:cNvSpPr>
              <p:nvPr/>
            </p:nvSpPr>
            <p:spPr>
              <a:xfrm>
                <a:off x="4226219" y="2759623"/>
                <a:ext cx="4917781" cy="1894749"/>
              </a:xfrm>
              <a:prstGeom prst="rect">
                <a:avLst/>
              </a:prstGeom>
              <a:blipFill>
                <a:blip r:embed="rId11"/>
                <a:stretch>
                  <a:fillRect l="-496" r="-743" b="-3215"/>
                </a:stretch>
              </a:blipFill>
            </p:spPr>
            <p:txBody>
              <a:bodyPr/>
              <a:lstStyle/>
              <a:p>
                <a:r>
                  <a:rPr lang="zh-CN" altLang="en-US">
                    <a:noFill/>
                  </a:rPr>
                  <a:t> </a:t>
                </a:r>
              </a:p>
            </p:txBody>
          </p:sp>
        </mc:Fallback>
      </mc:AlternateContent>
      <p:sp>
        <p:nvSpPr>
          <p:cNvPr id="24" name="矩形 23">
            <a:extLst>
              <a:ext uri="{FF2B5EF4-FFF2-40B4-BE49-F238E27FC236}">
                <a16:creationId xmlns:a16="http://schemas.microsoft.com/office/drawing/2014/main" id="{E0773CFA-54CE-46AE-B6F6-DC7362D9F467}"/>
              </a:ext>
            </a:extLst>
          </p:cNvPr>
          <p:cNvSpPr/>
          <p:nvPr/>
        </p:nvSpPr>
        <p:spPr>
          <a:xfrm>
            <a:off x="236122" y="6285938"/>
            <a:ext cx="5330992" cy="769441"/>
          </a:xfrm>
          <a:prstGeom prst="rect">
            <a:avLst/>
          </a:prstGeom>
        </p:spPr>
        <p:txBody>
          <a:bodyPr wrap="square">
            <a:spAutoFit/>
          </a:bodyPr>
          <a:lstStyle/>
          <a:p>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[1] N.N. </a:t>
            </a:r>
            <a:r>
              <a:rPr lang="en-US" altLang="zh-CN" sz="1100" dirty="0" err="1">
                <a:solidFill>
                  <a:schemeClr val="accent1">
                    <a:lumMod val="75000"/>
                  </a:schemeClr>
                </a:solidFill>
                <a:latin typeface="Times New Roman" panose="02020603050405020304" pitchFamily="18" charset="0"/>
                <a:cs typeface="Times New Roman" panose="02020603050405020304" pitchFamily="18" charset="0"/>
              </a:rPr>
              <a:t>Achasov</a:t>
            </a: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 A.A. </a:t>
            </a:r>
            <a:r>
              <a:rPr lang="en-US" altLang="zh-CN" sz="1100" dirty="0" err="1">
                <a:solidFill>
                  <a:schemeClr val="accent1">
                    <a:lumMod val="75000"/>
                  </a:schemeClr>
                </a:solidFill>
                <a:latin typeface="Times New Roman" panose="02020603050405020304" pitchFamily="18" charset="0"/>
                <a:cs typeface="Times New Roman" panose="02020603050405020304" pitchFamily="18" charset="0"/>
              </a:rPr>
              <a:t>Kozhevnikov</a:t>
            </a: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 and G.N. </a:t>
            </a:r>
            <a:r>
              <a:rPr lang="en-US" altLang="zh-CN" sz="1100" dirty="0" err="1">
                <a:solidFill>
                  <a:schemeClr val="accent1">
                    <a:lumMod val="75000"/>
                  </a:schemeClr>
                </a:solidFill>
                <a:latin typeface="Times New Roman" panose="02020603050405020304" pitchFamily="18" charset="0"/>
                <a:cs typeface="Times New Roman" panose="02020603050405020304" pitchFamily="18" charset="0"/>
              </a:rPr>
              <a:t>Shestakov</a:t>
            </a: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1100" dirty="0" err="1">
                <a:solidFill>
                  <a:schemeClr val="accent1">
                    <a:lumMod val="75000"/>
                  </a:schemeClr>
                </a:solidFill>
                <a:latin typeface="Times New Roman" panose="02020603050405020304" pitchFamily="18" charset="0"/>
                <a:cs typeface="Times New Roman" panose="02020603050405020304" pitchFamily="18" charset="0"/>
              </a:rPr>
              <a:t>Phys.Rev</a:t>
            </a: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 D92, 036003 (2015)</a:t>
            </a:r>
          </a:p>
          <a:p>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[2] Meng-</a:t>
            </a:r>
            <a:r>
              <a:rPr lang="en-US" altLang="zh-CN" sz="1100" dirty="0" err="1">
                <a:solidFill>
                  <a:schemeClr val="accent1">
                    <a:lumMod val="75000"/>
                  </a:schemeClr>
                </a:solidFill>
                <a:latin typeface="Times New Roman" panose="02020603050405020304" pitchFamily="18" charset="0"/>
                <a:cs typeface="Times New Roman" panose="02020603050405020304" pitchFamily="18" charset="0"/>
              </a:rPr>
              <a:t>Chuan</a:t>
            </a: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 Du and </a:t>
            </a:r>
            <a:r>
              <a:rPr lang="en-US" altLang="zh-CN" sz="1100" dirty="0" err="1">
                <a:solidFill>
                  <a:schemeClr val="accent1">
                    <a:lumMod val="75000"/>
                  </a:schemeClr>
                </a:solidFill>
                <a:latin typeface="Times New Roman" panose="02020603050405020304" pitchFamily="18" charset="0"/>
                <a:cs typeface="Times New Roman" panose="02020603050405020304" pitchFamily="18" charset="0"/>
              </a:rPr>
              <a:t>Qiang</a:t>
            </a: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 Zhao, </a:t>
            </a:r>
            <a:r>
              <a:rPr lang="en-US" altLang="zh-CN" sz="1100" dirty="0" err="1">
                <a:solidFill>
                  <a:schemeClr val="accent1">
                    <a:lumMod val="75000"/>
                  </a:schemeClr>
                </a:solidFill>
                <a:latin typeface="Times New Roman" panose="02020603050405020304" pitchFamily="18" charset="0"/>
                <a:cs typeface="Times New Roman" panose="02020603050405020304" pitchFamily="18" charset="0"/>
              </a:rPr>
              <a:t>Phys.Rev.D</a:t>
            </a: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 100, 036005 (2019)</a:t>
            </a:r>
            <a:endParaRPr lang="zh-CN" altLang="en-US" sz="1100" dirty="0">
              <a:solidFill>
                <a:schemeClr val="accent1">
                  <a:lumMod val="75000"/>
                </a:schemeClr>
              </a:solidFill>
              <a:latin typeface="Times New Roman" panose="02020603050405020304" pitchFamily="18" charset="0"/>
              <a:cs typeface="Times New Roman" panose="02020603050405020304" pitchFamily="18" charset="0"/>
            </a:endParaRPr>
          </a:p>
          <a:p>
            <a:endParaRPr lang="en-US" altLang="zh-CN" sz="1100" dirty="0">
              <a:solidFill>
                <a:schemeClr val="accent1">
                  <a:lumMod val="75000"/>
                </a:schemeClr>
              </a:solidFill>
              <a:latin typeface="Times New Roman" panose="02020603050405020304" pitchFamily="18" charset="0"/>
              <a:cs typeface="Times New Roman" panose="02020603050405020304" pitchFamily="18" charset="0"/>
            </a:endParaRPr>
          </a:p>
          <a:p>
            <a:endParaRPr lang="zh-CN" altLang="en-US" sz="1100" dirty="0">
              <a:solidFill>
                <a:schemeClr val="accent1">
                  <a:lumMod val="75000"/>
                </a:schemeClr>
              </a:solidFill>
            </a:endParaRPr>
          </a:p>
        </p:txBody>
      </p:sp>
      <p:sp>
        <p:nvSpPr>
          <p:cNvPr id="25" name="灯片编号占位符 24">
            <a:extLst>
              <a:ext uri="{FF2B5EF4-FFF2-40B4-BE49-F238E27FC236}">
                <a16:creationId xmlns:a16="http://schemas.microsoft.com/office/drawing/2014/main" id="{0FD05AA6-ED09-407C-968B-E6753245CB61}"/>
              </a:ext>
            </a:extLst>
          </p:cNvPr>
          <p:cNvSpPr>
            <a:spLocks noGrp="1"/>
          </p:cNvSpPr>
          <p:nvPr>
            <p:ph type="sldNum" sz="quarter" idx="12"/>
          </p:nvPr>
        </p:nvSpPr>
        <p:spPr/>
        <p:txBody>
          <a:bodyPr/>
          <a:lstStyle/>
          <a:p>
            <a:fld id="{70EF8BD8-B3DE-4E24-B474-47D0FF4D57CA}" type="slidenum">
              <a:rPr lang="zh-CN" altLang="en-US" smtClean="0"/>
              <a:t>25</a:t>
            </a:fld>
            <a:endParaRPr lang="zh-CN" altLang="en-US" dirty="0"/>
          </a:p>
        </p:txBody>
      </p:sp>
    </p:spTree>
    <p:extLst>
      <p:ext uri="{BB962C8B-B14F-4D97-AF65-F5344CB8AC3E}">
        <p14:creationId xmlns:p14="http://schemas.microsoft.com/office/powerpoint/2010/main" val="360733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A94600F-2D89-4390-A642-699AC1A3C84F}"/>
              </a:ext>
            </a:extLst>
          </p:cNvPr>
          <p:cNvSpPr txBox="1"/>
          <p:nvPr/>
        </p:nvSpPr>
        <p:spPr>
          <a:xfrm>
            <a:off x="527067" y="197720"/>
            <a:ext cx="4621005" cy="1261884"/>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Content</a:t>
            </a:r>
          </a:p>
          <a:p>
            <a:endParaRPr lang="en-US" altLang="zh-CN" dirty="0"/>
          </a:p>
          <a:p>
            <a:endParaRPr lang="zh-CN" altLang="en-US" dirty="0"/>
          </a:p>
        </p:txBody>
      </p:sp>
      <p:sp>
        <p:nvSpPr>
          <p:cNvPr id="7" name="文本框 6">
            <a:extLst>
              <a:ext uri="{FF2B5EF4-FFF2-40B4-BE49-F238E27FC236}">
                <a16:creationId xmlns:a16="http://schemas.microsoft.com/office/drawing/2014/main" id="{4BB38FBE-1ADA-46A6-A04A-FECDB5CB4CD1}"/>
              </a:ext>
            </a:extLst>
          </p:cNvPr>
          <p:cNvSpPr txBox="1"/>
          <p:nvPr/>
        </p:nvSpPr>
        <p:spPr>
          <a:xfrm>
            <a:off x="941033" y="930832"/>
            <a:ext cx="4865407"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emergence of 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Singular behavior</a:t>
            </a:r>
          </a:p>
          <a:p>
            <a:endParaRPr lang="en-US" altLang="zh-CN" dirty="0"/>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825089E2-483A-47C7-A1BE-BCA3C1571784}"/>
                  </a:ext>
                </a:extLst>
              </p:cNvPr>
              <p:cNvSpPr txBox="1"/>
              <p:nvPr/>
            </p:nvSpPr>
            <p:spPr>
              <a:xfrm>
                <a:off x="941033" y="2192716"/>
                <a:ext cx="5505488" cy="2258567"/>
              </a:xfrm>
              <a:prstGeom prst="rect">
                <a:avLst/>
              </a:prstGeom>
              <a:noFill/>
            </p:spPr>
            <p:txBody>
              <a:bodyPr wrap="square" rtlCol="0">
                <a:spAutoFit/>
              </a:bodyPr>
              <a:lstStyle/>
              <a:p>
                <a:pPr marL="285750" indent="-285750">
                  <a:lnSpc>
                    <a:spcPct val="150000"/>
                  </a:lnSpc>
                  <a:buFont typeface="Arial" panose="020B0604020202020204" pitchFamily="34" charset="0"/>
                  <a:buChar char="•"/>
                </a:pPr>
                <a14:m>
                  <m:oMath xmlns:m="http://schemas.openxmlformats.org/officeDocument/2006/math">
                    <m:r>
                      <a:rPr lang="en-US" altLang="zh-CN" sz="2400" b="0" i="1" smtClean="0">
                        <a:solidFill>
                          <a:schemeClr val="tx1"/>
                        </a:solidFill>
                        <a:latin typeface="Cambria Math" panose="02040503050406030204" pitchFamily="18" charset="0"/>
                        <a:cs typeface="Times New Roman" panose="02020603050405020304" pitchFamily="18" charset="0"/>
                      </a:rPr>
                      <m:t>𝜂</m:t>
                    </m:r>
                    <m:r>
                      <a:rPr lang="en-US" altLang="zh-CN" sz="2400" b="0" i="1" smtClean="0">
                        <a:solidFill>
                          <a:schemeClr val="tx1"/>
                        </a:solidFill>
                        <a:latin typeface="Cambria Math" panose="02040503050406030204" pitchFamily="18" charset="0"/>
                        <a:cs typeface="Times New Roman" panose="02020603050405020304" pitchFamily="18" charset="0"/>
                      </a:rPr>
                      <m:t>(1405</m:t>
                    </m:r>
                    <m:r>
                      <m:rPr>
                        <m:lit/>
                      </m:rPr>
                      <a:rPr lang="en-US" altLang="zh-CN" sz="2400" b="0" i="1" smtClean="0">
                        <a:solidFill>
                          <a:schemeClr val="tx1"/>
                        </a:solidFill>
                        <a:latin typeface="Cambria Math" panose="02040503050406030204" pitchFamily="18" charset="0"/>
                        <a:cs typeface="Times New Roman" panose="02020603050405020304" pitchFamily="18" charset="0"/>
                      </a:rPr>
                      <m:t>/</m:t>
                    </m:r>
                    <m:r>
                      <a:rPr lang="en-US" altLang="zh-CN" sz="2400" b="0" i="1" smtClean="0">
                        <a:solidFill>
                          <a:schemeClr val="tx1"/>
                        </a:solidFill>
                        <a:latin typeface="Cambria Math" panose="02040503050406030204" pitchFamily="18" charset="0"/>
                        <a:cs typeface="Times New Roman" panose="02020603050405020304" pitchFamily="18" charset="0"/>
                      </a:rPr>
                      <m:t>1475)</m:t>
                    </m:r>
                  </m:oMath>
                </a14:m>
                <a:endParaRPr lang="en-US" altLang="zh-CN" sz="2400" dirty="0">
                  <a:solidFill>
                    <a:schemeClr val="tx1"/>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1475)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puzzle</a:t>
                </a:r>
                <a:endParaRPr lang="en-US" altLang="zh-CN" dirty="0">
                  <a:solidFill>
                    <a:schemeClr val="tx1"/>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sSup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sup>
                        <m: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acc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width effect</a:t>
                </a:r>
              </a:p>
              <a:p>
                <a:pPr marL="342900" indent="-342900">
                  <a:lnSpc>
                    <a:spcPct val="150000"/>
                  </a:lnSpc>
                  <a:buFont typeface="+mj-lt"/>
                  <a:buAutoNum type="arabicPeriod"/>
                </a:pPr>
                <a:r>
                  <a:rPr lang="en-US" altLang="zh-CN" dirty="0">
                    <a:latin typeface="Times New Roman" panose="02020603050405020304" pitchFamily="18" charset="0"/>
                    <a:cs typeface="Times New Roman" panose="02020603050405020304" pitchFamily="18" charset="0"/>
                  </a:rPr>
                  <a:t>Combined analysis</a:t>
                </a:r>
              </a:p>
              <a:p>
                <a:pPr marL="342900" indent="-342900">
                  <a:lnSpc>
                    <a:spcPct val="150000"/>
                  </a:lnSpc>
                  <a:buFont typeface="+mj-lt"/>
                  <a:buAutoNum type="arabicPeriod"/>
                </a:pPr>
                <a:r>
                  <a:rPr lang="en-US" altLang="zh-CN" b="0" dirty="0">
                    <a:solidFill>
                      <a:schemeClr val="bg1">
                        <a:lumMod val="75000"/>
                      </a:schemeClr>
                    </a:solidFill>
                    <a:cs typeface="Times New Roman" panose="02020603050405020304" pitchFamily="18" charset="0"/>
                  </a:rPr>
                  <a:t>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(1295)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𝜂</m:t>
                    </m:r>
                    <m:d>
                      <m:dPr>
                        <m:ctrl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ctrlPr>
                      </m:dPr>
                      <m:e>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1475</m:t>
                        </m:r>
                      </m:e>
                    </m:d>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𝛾</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𝑉</m:t>
                    </m:r>
                  </m:oMath>
                </a14:m>
                <a:endParaRPr lang="en-US" altLang="zh-CN" dirty="0">
                  <a:solidFill>
                    <a:schemeClr val="bg1">
                      <a:lumMod val="75000"/>
                    </a:schemeClr>
                  </a:solidFill>
                  <a:latin typeface="Times New Roman" panose="02020603050405020304" pitchFamily="18" charset="0"/>
                  <a:cs typeface="Times New Roman" panose="02020603050405020304" pitchFamily="18" charset="0"/>
                </a:endParaRPr>
              </a:p>
            </p:txBody>
          </p:sp>
        </mc:Choice>
        <mc:Fallback>
          <p:sp>
            <p:nvSpPr>
              <p:cNvPr id="8" name="文本框 7">
                <a:extLst>
                  <a:ext uri="{FF2B5EF4-FFF2-40B4-BE49-F238E27FC236}">
                    <a16:creationId xmlns:a16="http://schemas.microsoft.com/office/drawing/2014/main" id="{825089E2-483A-47C7-A1BE-BCA3C1571784}"/>
                  </a:ext>
                </a:extLst>
              </p:cNvPr>
              <p:cNvSpPr txBox="1">
                <a:spLocks noRot="1" noChangeAspect="1" noMove="1" noResize="1" noEditPoints="1" noAdjustHandles="1" noChangeArrowheads="1" noChangeShapeType="1" noTextEdit="1"/>
              </p:cNvSpPr>
              <p:nvPr/>
            </p:nvSpPr>
            <p:spPr>
              <a:xfrm>
                <a:off x="941033" y="2192716"/>
                <a:ext cx="5505488" cy="2258567"/>
              </a:xfrm>
              <a:prstGeom prst="rect">
                <a:avLst/>
              </a:prstGeom>
              <a:blipFill>
                <a:blip r:embed="rId2"/>
                <a:stretch>
                  <a:fillRect l="-1438" b="-378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11169613-9192-4A8F-83A3-CF73D0035B9A}"/>
                  </a:ext>
                </a:extLst>
              </p:cNvPr>
              <p:cNvSpPr txBox="1"/>
              <p:nvPr/>
            </p:nvSpPr>
            <p:spPr>
              <a:xfrm>
                <a:off x="941032" y="4334067"/>
                <a:ext cx="7022237" cy="18430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b="0" dirty="0">
                    <a:solidFill>
                      <a:schemeClr val="bg1">
                        <a:lumMod val="75000"/>
                      </a:schemeClr>
                    </a:solidFill>
                    <a:latin typeface="Times New Roman" panose="02020603050405020304" pitchFamily="18" charset="0"/>
                    <a:cs typeface="Times New Roman" panose="02020603050405020304" pitchFamily="18" charset="0"/>
                  </a:rPr>
                  <a:t>Light axial vector mesons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Introduction</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S-wave </a:t>
                </a:r>
                <a:r>
                  <a:rPr lang="en-US" altLang="zh-CN" dirty="0">
                    <a:solidFill>
                      <a:schemeClr val="bg1">
                        <a:lumMod val="75000"/>
                      </a:schemeClr>
                    </a:solidFill>
                    <a:cs typeface="Times New Roman" panose="02020603050405020304" pitchFamily="18" charset="0"/>
                  </a:rPr>
                  <a:t> </a:t>
                </a:r>
                <a14:m>
                  <m:oMath xmlns:m="http://schemas.openxmlformats.org/officeDocument/2006/math">
                    <m:sSup>
                      <m:sSupPr>
                        <m:ctrlPr>
                          <a:rPr lang="en-US" altLang="zh-CN" i="1">
                            <a:solidFill>
                              <a:schemeClr val="bg1">
                                <a:lumMod val="75000"/>
                              </a:schemeClr>
                            </a:solidFill>
                            <a:latin typeface="Cambria Math" panose="02040503050406030204" pitchFamily="18" charset="0"/>
                            <a:cs typeface="Times New Roman" panose="02020603050405020304" pitchFamily="18" charset="0"/>
                          </a:rPr>
                        </m:ctrlPr>
                      </m:sSup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sup>
                        <m:r>
                          <a:rPr lang="en-US" altLang="zh-CN" i="1">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i="1">
                            <a:solidFill>
                              <a:schemeClr val="bg1">
                                <a:lumMod val="75000"/>
                              </a:schemeClr>
                            </a:solidFill>
                            <a:latin typeface="Cambria Math" panose="02040503050406030204" pitchFamily="18" charset="0"/>
                            <a:cs typeface="Times New Roman" panose="02020603050405020304" pitchFamily="18" charset="0"/>
                          </a:rPr>
                        </m:ctrlPr>
                      </m:acc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TS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p:txBody>
          </p:sp>
        </mc:Choice>
        <mc:Fallback>
          <p:sp>
            <p:nvSpPr>
              <p:cNvPr id="12" name="文本框 11">
                <a:extLst>
                  <a:ext uri="{FF2B5EF4-FFF2-40B4-BE49-F238E27FC236}">
                    <a16:creationId xmlns:a16="http://schemas.microsoft.com/office/drawing/2014/main" id="{11169613-9192-4A8F-83A3-CF73D0035B9A}"/>
                  </a:ext>
                </a:extLst>
              </p:cNvPr>
              <p:cNvSpPr txBox="1">
                <a:spLocks noRot="1" noChangeAspect="1" noMove="1" noResize="1" noEditPoints="1" noAdjustHandles="1" noChangeArrowheads="1" noChangeShapeType="1" noTextEdit="1"/>
              </p:cNvSpPr>
              <p:nvPr/>
            </p:nvSpPr>
            <p:spPr>
              <a:xfrm>
                <a:off x="941032" y="4334067"/>
                <a:ext cx="7022237" cy="1843069"/>
              </a:xfrm>
              <a:prstGeom prst="rect">
                <a:avLst/>
              </a:prstGeom>
              <a:blipFill>
                <a:blip r:embed="rId3"/>
                <a:stretch>
                  <a:fillRect l="-1128" b="-4636"/>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C31A8ADF-787A-43A7-939B-F52F9265AD08}"/>
              </a:ext>
            </a:extLst>
          </p:cNvPr>
          <p:cNvSpPr txBox="1"/>
          <p:nvPr/>
        </p:nvSpPr>
        <p:spPr>
          <a:xfrm>
            <a:off x="941031" y="6198615"/>
            <a:ext cx="7022237" cy="46166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Conclusion and outlook</a:t>
            </a:r>
          </a:p>
        </p:txBody>
      </p:sp>
    </p:spTree>
    <p:extLst>
      <p:ext uri="{BB962C8B-B14F-4D97-AF65-F5344CB8AC3E}">
        <p14:creationId xmlns:p14="http://schemas.microsoft.com/office/powerpoint/2010/main" val="647515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D12C53A3-5290-4F73-8586-235BFD647C6A}"/>
                  </a:ext>
                </a:extLst>
              </p:cNvPr>
              <p:cNvSpPr txBox="1"/>
              <p:nvPr/>
            </p:nvSpPr>
            <p:spPr>
              <a:xfrm>
                <a:off x="4780511" y="89085"/>
                <a:ext cx="312066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𝜂</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0</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980</m:t>
                          </m:r>
                        </m:e>
                      </m:d>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𝜋</m:t>
                          </m:r>
                        </m:e>
                        <m:sup>
                          <m:r>
                            <a:rPr lang="en-US" altLang="zh-CN" sz="2000" b="0" i="1" smtClean="0">
                              <a:latin typeface="Cambria Math" panose="02040503050406030204" pitchFamily="18" charset="0"/>
                            </a:rPr>
                            <m:t>0</m:t>
                          </m:r>
                        </m:sup>
                      </m:sSup>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𝜋</m:t>
                          </m:r>
                        </m:e>
                        <m:sup>
                          <m:r>
                            <a:rPr lang="en-US" altLang="zh-CN" sz="2000" i="1">
                              <a:latin typeface="Cambria Math" panose="02040503050406030204" pitchFamily="18" charset="0"/>
                            </a:rPr>
                            <m:t>+</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𝜋</m:t>
                          </m:r>
                        </m:e>
                        <m:sup>
                          <m:r>
                            <a:rPr lang="en-US" altLang="zh-CN" sz="2000" b="0" i="1" smtClean="0">
                              <a:latin typeface="Cambria Math" panose="02040503050406030204" pitchFamily="18" charset="0"/>
                            </a:rPr>
                            <m:t>−</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𝜋</m:t>
                          </m:r>
                        </m:e>
                        <m:sup>
                          <m:r>
                            <a:rPr lang="en-US" altLang="zh-CN" sz="2000" b="0" i="1" smtClean="0">
                              <a:latin typeface="Cambria Math" panose="02040503050406030204" pitchFamily="18" charset="0"/>
                            </a:rPr>
                            <m:t>0</m:t>
                          </m:r>
                        </m:sup>
                      </m:sSup>
                    </m:oMath>
                  </m:oMathPara>
                </a14:m>
                <a:endParaRPr lang="zh-CN" altLang="en-US" sz="2000" i="1" dirty="0"/>
              </a:p>
            </p:txBody>
          </p:sp>
        </mc:Choice>
        <mc:Fallback xmlns="">
          <p:sp>
            <p:nvSpPr>
              <p:cNvPr id="6" name="文本框 5">
                <a:extLst>
                  <a:ext uri="{FF2B5EF4-FFF2-40B4-BE49-F238E27FC236}">
                    <a16:creationId xmlns:a16="http://schemas.microsoft.com/office/drawing/2014/main" id="{D12C53A3-5290-4F73-8586-235BFD647C6A}"/>
                  </a:ext>
                </a:extLst>
              </p:cNvPr>
              <p:cNvSpPr txBox="1">
                <a:spLocks noRot="1" noChangeAspect="1" noMove="1" noResize="1" noEditPoints="1" noAdjustHandles="1" noChangeArrowheads="1" noChangeShapeType="1" noTextEdit="1"/>
              </p:cNvSpPr>
              <p:nvPr/>
            </p:nvSpPr>
            <p:spPr>
              <a:xfrm>
                <a:off x="4780511" y="89085"/>
                <a:ext cx="3120662" cy="307777"/>
              </a:xfrm>
              <a:prstGeom prst="rect">
                <a:avLst/>
              </a:prstGeom>
              <a:blipFill>
                <a:blip r:embed="rId2"/>
                <a:stretch>
                  <a:fillRect l="-1563" t="-4000" r="-586" b="-34000"/>
                </a:stretch>
              </a:blipFill>
            </p:spPr>
            <p:txBody>
              <a:bodyPr/>
              <a:lstStyle/>
              <a:p>
                <a:r>
                  <a:rPr lang="zh-CN" altLang="en-US">
                    <a:noFill/>
                  </a:rPr>
                  <a:t> </a:t>
                </a:r>
              </a:p>
            </p:txBody>
          </p:sp>
        </mc:Fallback>
      </mc:AlternateContent>
      <p:sp>
        <p:nvSpPr>
          <p:cNvPr id="11" name="右大括号 10">
            <a:extLst>
              <a:ext uri="{FF2B5EF4-FFF2-40B4-BE49-F238E27FC236}">
                <a16:creationId xmlns:a16="http://schemas.microsoft.com/office/drawing/2014/main" id="{C5FE6C4F-2495-4896-AD61-E074FB23386B}"/>
              </a:ext>
            </a:extLst>
          </p:cNvPr>
          <p:cNvSpPr/>
          <p:nvPr/>
        </p:nvSpPr>
        <p:spPr>
          <a:xfrm>
            <a:off x="4015369" y="3577969"/>
            <a:ext cx="278408" cy="1303510"/>
          </a:xfrm>
          <a:prstGeom prst="rightBrace">
            <a:avLst>
              <a:gd name="adj1" fmla="val 79761"/>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8EF2263B-6B58-43F3-9496-D4B03815C956}"/>
              </a:ext>
            </a:extLst>
          </p:cNvPr>
          <p:cNvSpPr txBox="1"/>
          <p:nvPr/>
        </p:nvSpPr>
        <p:spPr>
          <a:xfrm>
            <a:off x="4346658" y="3841782"/>
            <a:ext cx="4203351" cy="800219"/>
          </a:xfrm>
          <a:prstGeom prst="rect">
            <a:avLst/>
          </a:prstGeom>
          <a:noFill/>
        </p:spPr>
        <p:txBody>
          <a:bodyPr wrap="squar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From KLOE experiment [1,2]</a:t>
            </a:r>
          </a:p>
          <a:p>
            <a:r>
              <a:rPr lang="fr-FR" altLang="zh-CN" sz="1400" dirty="0">
                <a:solidFill>
                  <a:schemeClr val="accent1">
                    <a:lumMod val="75000"/>
                  </a:schemeClr>
                </a:solidFill>
              </a:rPr>
              <a:t>[1] A. Aloisio et al. [KLOE Col.], PL B 536, 209 (2002)</a:t>
            </a:r>
          </a:p>
          <a:p>
            <a:r>
              <a:rPr lang="en-US" altLang="zh-CN" sz="1400" dirty="0">
                <a:solidFill>
                  <a:schemeClr val="accent1">
                    <a:lumMod val="75000"/>
                  </a:schemeClr>
                </a:solidFill>
              </a:rPr>
              <a:t>[2] A. </a:t>
            </a:r>
            <a:r>
              <a:rPr lang="en-US" altLang="zh-CN" sz="1400" dirty="0" err="1">
                <a:solidFill>
                  <a:schemeClr val="accent1">
                    <a:lumMod val="75000"/>
                  </a:schemeClr>
                </a:solidFill>
              </a:rPr>
              <a:t>Aloisio</a:t>
            </a:r>
            <a:r>
              <a:rPr lang="en-US" altLang="zh-CN" sz="1400" dirty="0">
                <a:solidFill>
                  <a:schemeClr val="accent1">
                    <a:lumMod val="75000"/>
                  </a:schemeClr>
                </a:solidFill>
              </a:rPr>
              <a:t> et al. [KLOE Col.], PL B537, 21 (2002)</a:t>
            </a:r>
            <a:endParaRPr lang="zh-CN" altLang="en-US" sz="1400" dirty="0">
              <a:solidFill>
                <a:schemeClr val="accent1">
                  <a:lumMod val="75000"/>
                </a:schemeClr>
              </a:solidFill>
            </a:endParaRPr>
          </a:p>
        </p:txBody>
      </p:sp>
      <p:sp>
        <p:nvSpPr>
          <p:cNvPr id="13" name="右大括号 12">
            <a:extLst>
              <a:ext uri="{FF2B5EF4-FFF2-40B4-BE49-F238E27FC236}">
                <a16:creationId xmlns:a16="http://schemas.microsoft.com/office/drawing/2014/main" id="{02136B6B-F486-4259-B1FF-B65AF0FA0583}"/>
              </a:ext>
            </a:extLst>
          </p:cNvPr>
          <p:cNvSpPr/>
          <p:nvPr/>
        </p:nvSpPr>
        <p:spPr>
          <a:xfrm>
            <a:off x="4026079" y="5205223"/>
            <a:ext cx="256989" cy="980973"/>
          </a:xfrm>
          <a:prstGeom prst="rightBrace">
            <a:avLst>
              <a:gd name="adj1" fmla="val 79761"/>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58D784C1-8D85-401E-A922-6EB0278F7359}"/>
                  </a:ext>
                </a:extLst>
              </p:cNvPr>
              <p:cNvSpPr txBox="1"/>
              <p:nvPr/>
            </p:nvSpPr>
            <p:spPr>
              <a:xfrm>
                <a:off x="4551126" y="5038606"/>
                <a:ext cx="3018408" cy="923330"/>
              </a:xfrm>
              <a:prstGeom prst="rect">
                <a:avLst/>
              </a:prstGeom>
              <a:noFill/>
            </p:spPr>
            <p:txBody>
              <a:bodyPr wrap="squar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Need an analysis on </a:t>
                </a:r>
              </a:p>
              <a:p>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𝜂</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980</m:t>
                        </m:r>
                      </m:e>
                    </m:d>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𝜂𝜋𝜋</m:t>
                    </m:r>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 and</a:t>
                </a:r>
              </a:p>
              <a:p>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𝜂</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r>
                      <a:rPr lang="en-US" altLang="zh-CN" b="0" i="1" smtClean="0">
                        <a:latin typeface="Cambria Math" panose="02040503050406030204" pitchFamily="18" charset="0"/>
                      </a:rPr>
                      <m:t>𝐾</m:t>
                    </m:r>
                    <m:r>
                      <a:rPr lang="en-US" altLang="zh-CN" b="0" i="1" smtClean="0">
                        <a:latin typeface="Cambria Math" panose="02040503050406030204" pitchFamily="18" charset="0"/>
                      </a:rPr>
                      <m:t>𝜋</m:t>
                    </m:r>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channels</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58D784C1-8D85-401E-A922-6EB0278F7359}"/>
                  </a:ext>
                </a:extLst>
              </p:cNvPr>
              <p:cNvSpPr txBox="1">
                <a:spLocks noRot="1" noChangeAspect="1" noMove="1" noResize="1" noEditPoints="1" noAdjustHandles="1" noChangeArrowheads="1" noChangeShapeType="1" noTextEdit="1"/>
              </p:cNvSpPr>
              <p:nvPr/>
            </p:nvSpPr>
            <p:spPr>
              <a:xfrm>
                <a:off x="4551126" y="5038606"/>
                <a:ext cx="3018408" cy="923330"/>
              </a:xfrm>
              <a:prstGeom prst="rect">
                <a:avLst/>
              </a:prstGeom>
              <a:blipFill>
                <a:blip r:embed="rId3"/>
                <a:stretch>
                  <a:fillRect l="-1818" t="-3974" b="-9934"/>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D2D60B44-7925-4FE4-9AD5-6F855898E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55" y="789423"/>
            <a:ext cx="8611340" cy="1659181"/>
          </a:xfrm>
          <a:prstGeom prst="rect">
            <a:avLst/>
          </a:prstGeom>
        </p:spPr>
      </p:pic>
      <mc:AlternateContent xmlns:mc="http://schemas.openxmlformats.org/markup-compatibility/2006" xmlns:a14="http://schemas.microsoft.com/office/drawing/2010/main">
        <mc:Choice Requires="a14">
          <p:graphicFrame>
            <p:nvGraphicFramePr>
              <p:cNvPr id="22" name="表格 21">
                <a:extLst>
                  <a:ext uri="{FF2B5EF4-FFF2-40B4-BE49-F238E27FC236}">
                    <a16:creationId xmlns:a16="http://schemas.microsoft.com/office/drawing/2014/main" id="{88FCED03-CE8C-4D37-9E7A-54C4B0BAD894}"/>
                  </a:ext>
                </a:extLst>
              </p:cNvPr>
              <p:cNvGraphicFramePr>
                <a:graphicFrameLocks noGrp="1"/>
              </p:cNvGraphicFramePr>
              <p:nvPr>
                <p:extLst>
                  <p:ext uri="{D42A27DB-BD31-4B8C-83A1-F6EECF244321}">
                    <p14:modId xmlns:p14="http://schemas.microsoft.com/office/powerpoint/2010/main" val="512328234"/>
                  </p:ext>
                </p:extLst>
              </p:nvPr>
            </p:nvGraphicFramePr>
            <p:xfrm>
              <a:off x="1749616" y="2953549"/>
              <a:ext cx="2214103" cy="3232648"/>
            </p:xfrm>
            <a:graphic>
              <a:graphicData uri="http://schemas.openxmlformats.org/drawingml/2006/table">
                <a:tbl>
                  <a:tblPr firstRow="1" bandRow="1">
                    <a:tableStyleId>{5940675A-B579-460E-94D1-54222C63F5DA}</a:tableStyleId>
                  </a:tblPr>
                  <a:tblGrid>
                    <a:gridCol w="1086207">
                      <a:extLst>
                        <a:ext uri="{9D8B030D-6E8A-4147-A177-3AD203B41FA5}">
                          <a16:colId xmlns:a16="http://schemas.microsoft.com/office/drawing/2014/main" val="558007199"/>
                        </a:ext>
                      </a:extLst>
                    </a:gridCol>
                    <a:gridCol w="1127896">
                      <a:extLst>
                        <a:ext uri="{9D8B030D-6E8A-4147-A177-3AD203B41FA5}">
                          <a16:colId xmlns:a16="http://schemas.microsoft.com/office/drawing/2014/main" val="2760900292"/>
                        </a:ext>
                      </a:extLst>
                    </a:gridCol>
                  </a:tblGrid>
                  <a:tr h="301606">
                    <a:tc>
                      <a:txBody>
                        <a:bodyPr/>
                        <a:lstStyle/>
                        <a:p>
                          <a:r>
                            <a:rPr lang="en-US" altLang="zh-CN" sz="1500" dirty="0">
                              <a:latin typeface="Times New Roman" panose="02020603050405020304" pitchFamily="18" charset="0"/>
                              <a:cs typeface="Times New Roman" panose="02020603050405020304" pitchFamily="18" charset="0"/>
                            </a:rPr>
                            <a:t>Parameters</a:t>
                          </a:r>
                          <a:endParaRPr lang="zh-CN" altLang="en-US" sz="1500" dirty="0">
                            <a:latin typeface="Times New Roman" panose="02020603050405020304" pitchFamily="18" charset="0"/>
                            <a:cs typeface="Times New Roman" panose="02020603050405020304" pitchFamily="18" charset="0"/>
                          </a:endParaRPr>
                        </a:p>
                      </a:txBody>
                      <a:tcPr marL="74369" marR="74369" marT="37185" marB="37185"/>
                    </a:tc>
                    <a:tc>
                      <a:txBody>
                        <a:bodyPr/>
                        <a:lstStyle/>
                        <a:p>
                          <a:r>
                            <a:rPr lang="en-US" altLang="zh-CN" sz="1500" dirty="0">
                              <a:latin typeface="Times New Roman" panose="02020603050405020304" pitchFamily="18" charset="0"/>
                              <a:cs typeface="Times New Roman" panose="02020603050405020304" pitchFamily="18" charset="0"/>
                            </a:rPr>
                            <a:t>Values</a:t>
                          </a:r>
                          <a:endParaRPr lang="zh-CN" altLang="en-US" sz="1500" dirty="0">
                            <a:latin typeface="Times New Roman" panose="02020603050405020304" pitchFamily="18" charset="0"/>
                            <a:cs typeface="Times New Roman" panose="02020603050405020304" pitchFamily="18" charset="0"/>
                          </a:endParaRPr>
                        </a:p>
                      </a:txBody>
                      <a:tcPr marL="74369" marR="74369" marT="37185" marB="37185"/>
                    </a:tc>
                    <a:extLst>
                      <a:ext uri="{0D108BD9-81ED-4DB2-BD59-A6C34878D82A}">
                        <a16:rowId xmlns:a16="http://schemas.microsoft.com/office/drawing/2014/main" val="737058879"/>
                      </a:ext>
                    </a:extLst>
                  </a:tr>
                  <a:tr h="300554">
                    <a:tc>
                      <a:txBody>
                        <a:bodyPr/>
                        <a:lstStyle/>
                        <a:p>
                          <a:pPr/>
                          <a14:m>
                            <m:oMathPara xmlns:m="http://schemas.openxmlformats.org/officeDocument/2006/math">
                              <m:oMathParaPr>
                                <m:jc m:val="centerGroup"/>
                              </m:oMathParaPr>
                              <m:oMath xmlns:m="http://schemas.openxmlformats.org/officeDocument/2006/math">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𝑔</m:t>
                                    </m:r>
                                  </m:e>
                                  <m:sub>
                                    <m:r>
                                      <a:rPr lang="en-US" altLang="zh-CN" sz="1500" b="0" i="1" smtClean="0">
                                        <a:latin typeface="Cambria Math" panose="02040503050406030204" pitchFamily="18" charset="0"/>
                                      </a:rPr>
                                      <m:t>𝑉𝑃𝑃</m:t>
                                    </m:r>
                                  </m:sub>
                                </m:sSub>
                              </m:oMath>
                            </m:oMathPara>
                          </a14:m>
                          <a:endParaRPr lang="zh-CN" altLang="en-US" sz="1500" dirty="0"/>
                        </a:p>
                      </a:txBody>
                      <a:tcPr marL="74369" marR="74369" marT="37185" marB="37185"/>
                    </a:tc>
                    <a:tc>
                      <a:txBody>
                        <a:bodyPr/>
                        <a:lstStyle/>
                        <a:p>
                          <a:pPr marL="0" algn="ctr" defTabSz="914400" rtl="0" eaLnBrk="1" latinLnBrk="0" hangingPunct="1"/>
                          <a:r>
                            <a:rPr lang="en-US" altLang="zh-CN" sz="1500" kern="1200" dirty="0">
                              <a:solidFill>
                                <a:schemeClr val="tx1"/>
                              </a:solidFill>
                              <a:latin typeface="Times New Roman" panose="02020603050405020304" pitchFamily="18" charset="0"/>
                              <a:ea typeface="+mn-ea"/>
                              <a:cs typeface="Times New Roman" panose="02020603050405020304" pitchFamily="18" charset="0"/>
                            </a:rPr>
                            <a:t>4.52</a:t>
                          </a:r>
                          <a:endParaRPr lang="zh-CN" altLang="en-US" sz="1500" kern="1200" dirty="0">
                            <a:solidFill>
                              <a:schemeClr val="tx1"/>
                            </a:solidFill>
                            <a:latin typeface="Times New Roman" panose="02020603050405020304" pitchFamily="18" charset="0"/>
                            <a:ea typeface="+mn-ea"/>
                            <a:cs typeface="Times New Roman" panose="02020603050405020304" pitchFamily="18" charset="0"/>
                          </a:endParaRPr>
                        </a:p>
                      </a:txBody>
                      <a:tcPr marL="74369" marR="74369" marT="37185" marB="37185"/>
                    </a:tc>
                    <a:extLst>
                      <a:ext uri="{0D108BD9-81ED-4DB2-BD59-A6C34878D82A}">
                        <a16:rowId xmlns:a16="http://schemas.microsoft.com/office/drawing/2014/main" val="2494537816"/>
                      </a:ext>
                    </a:extLst>
                  </a:tr>
                  <a:tr h="329769">
                    <a:tc>
                      <a:txBody>
                        <a:bodyPr/>
                        <a:lstStyle/>
                        <a:p>
                          <a:pPr/>
                          <a14:m>
                            <m:oMathPara xmlns:m="http://schemas.openxmlformats.org/officeDocument/2006/math">
                              <m:oMathParaPr>
                                <m:jc m:val="centerGroup"/>
                              </m:oMathParaPr>
                              <m:oMath xmlns:m="http://schemas.openxmlformats.org/officeDocument/2006/math">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𝑔</m:t>
                                    </m:r>
                                  </m:e>
                                  <m:sub>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𝑓</m:t>
                                        </m:r>
                                      </m:e>
                                      <m:sub>
                                        <m:r>
                                          <a:rPr lang="en-US" altLang="zh-CN" sz="1500" b="0" i="1" smtClean="0">
                                            <a:latin typeface="Cambria Math" panose="02040503050406030204" pitchFamily="18" charset="0"/>
                                          </a:rPr>
                                          <m:t>0</m:t>
                                        </m:r>
                                      </m:sub>
                                    </m:sSub>
                                    <m:sSup>
                                      <m:sSupPr>
                                        <m:ctrlPr>
                                          <a:rPr lang="en-US" altLang="zh-CN" sz="1500" b="0" i="1" smtClean="0">
                                            <a:latin typeface="Cambria Math" panose="02040503050406030204" pitchFamily="18" charset="0"/>
                                          </a:rPr>
                                        </m:ctrlPr>
                                      </m:sSupPr>
                                      <m:e>
                                        <m:r>
                                          <a:rPr lang="en-US" altLang="zh-CN" sz="1500" b="0" i="1" smtClean="0">
                                            <a:latin typeface="Cambria Math" panose="02040503050406030204" pitchFamily="18" charset="0"/>
                                          </a:rPr>
                                          <m:t>𝐾</m:t>
                                        </m:r>
                                      </m:e>
                                      <m:sup>
                                        <m:r>
                                          <a:rPr lang="en-US" altLang="zh-CN" sz="1500" b="0" i="1" smtClean="0">
                                            <a:latin typeface="Cambria Math" panose="02040503050406030204" pitchFamily="18" charset="0"/>
                                          </a:rPr>
                                          <m:t>+</m:t>
                                        </m:r>
                                      </m:sup>
                                    </m:sSup>
                                    <m:sSup>
                                      <m:sSupPr>
                                        <m:ctrlPr>
                                          <a:rPr lang="en-US" altLang="zh-CN" sz="1500" b="0" i="1" smtClean="0">
                                            <a:latin typeface="Cambria Math" panose="02040503050406030204" pitchFamily="18" charset="0"/>
                                          </a:rPr>
                                        </m:ctrlPr>
                                      </m:sSupPr>
                                      <m:e>
                                        <m:r>
                                          <a:rPr lang="en-US" altLang="zh-CN" sz="1500" b="0" i="1" smtClean="0">
                                            <a:latin typeface="Cambria Math" panose="02040503050406030204" pitchFamily="18" charset="0"/>
                                          </a:rPr>
                                          <m:t>𝐾</m:t>
                                        </m:r>
                                      </m:e>
                                      <m:sup>
                                        <m:r>
                                          <a:rPr lang="en-US" altLang="zh-CN" sz="1500" b="0" i="1" smtClean="0">
                                            <a:latin typeface="Cambria Math" panose="02040503050406030204" pitchFamily="18" charset="0"/>
                                          </a:rPr>
                                          <m:t>−</m:t>
                                        </m:r>
                                      </m:sup>
                                    </m:sSup>
                                  </m:sub>
                                </m:sSub>
                              </m:oMath>
                            </m:oMathPara>
                          </a14:m>
                          <a:endParaRPr lang="zh-CN" altLang="en-US" sz="1500" dirty="0"/>
                        </a:p>
                      </a:txBody>
                      <a:tcPr marL="74369" marR="74369" marT="37185" marB="3718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kern="1200" dirty="0">
                              <a:solidFill>
                                <a:schemeClr val="tx1"/>
                              </a:solidFill>
                              <a:latin typeface="Times New Roman" panose="02020603050405020304" pitchFamily="18" charset="0"/>
                              <a:ea typeface="+mn-ea"/>
                              <a:cs typeface="Times New Roman" panose="02020603050405020304" pitchFamily="18" charset="0"/>
                            </a:rPr>
                            <a:t>5.92GeV</a:t>
                          </a:r>
                          <a:endParaRPr lang="zh-CN" altLang="en-US" sz="1500" kern="1200" dirty="0">
                            <a:solidFill>
                              <a:schemeClr val="tx1"/>
                            </a:solidFill>
                            <a:latin typeface="Times New Roman" panose="02020603050405020304" pitchFamily="18" charset="0"/>
                            <a:ea typeface="+mn-ea"/>
                            <a:cs typeface="Times New Roman" panose="02020603050405020304" pitchFamily="18" charset="0"/>
                          </a:endParaRPr>
                        </a:p>
                      </a:txBody>
                      <a:tcPr marL="74369" marR="74369" marT="37185" marB="37185"/>
                    </a:tc>
                    <a:extLst>
                      <a:ext uri="{0D108BD9-81ED-4DB2-BD59-A6C34878D82A}">
                        <a16:rowId xmlns:a16="http://schemas.microsoft.com/office/drawing/2014/main" val="3785967788"/>
                      </a:ext>
                    </a:extLst>
                  </a:tr>
                  <a:tr h="329769">
                    <a:tc>
                      <a:txBody>
                        <a:bodyPr/>
                        <a:lstStyle/>
                        <a:p>
                          <a:pPr/>
                          <a14:m>
                            <m:oMathPara xmlns:m="http://schemas.openxmlformats.org/officeDocument/2006/math">
                              <m:oMathParaPr>
                                <m:jc m:val="centerGroup"/>
                              </m:oMathParaPr>
                              <m:oMath xmlns:m="http://schemas.openxmlformats.org/officeDocument/2006/math">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𝑔</m:t>
                                    </m:r>
                                  </m:e>
                                  <m:sub>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𝑓</m:t>
                                        </m:r>
                                      </m:e>
                                      <m:sub>
                                        <m:r>
                                          <a:rPr lang="en-US" altLang="zh-CN" sz="1500" b="0" i="1" smtClean="0">
                                            <a:latin typeface="Cambria Math" panose="02040503050406030204" pitchFamily="18" charset="0"/>
                                          </a:rPr>
                                          <m:t>0</m:t>
                                        </m:r>
                                      </m:sub>
                                    </m:sSub>
                                    <m:sSup>
                                      <m:sSupPr>
                                        <m:ctrlPr>
                                          <a:rPr lang="en-US" altLang="zh-CN" sz="1500" b="0" i="1" smtClean="0">
                                            <a:latin typeface="Cambria Math" panose="02040503050406030204" pitchFamily="18" charset="0"/>
                                          </a:rPr>
                                        </m:ctrlPr>
                                      </m:sSupPr>
                                      <m:e>
                                        <m:r>
                                          <a:rPr lang="en-US" altLang="zh-CN" sz="1500" b="0" i="1" smtClean="0">
                                            <a:latin typeface="Cambria Math" panose="02040503050406030204" pitchFamily="18" charset="0"/>
                                          </a:rPr>
                                          <m:t>𝜋</m:t>
                                        </m:r>
                                      </m:e>
                                      <m:sup>
                                        <m:r>
                                          <a:rPr lang="en-US" altLang="zh-CN" sz="1500" b="0" i="1" smtClean="0">
                                            <a:latin typeface="Cambria Math" panose="02040503050406030204" pitchFamily="18" charset="0"/>
                                          </a:rPr>
                                          <m:t>+</m:t>
                                        </m:r>
                                      </m:sup>
                                    </m:sSup>
                                    <m:sSup>
                                      <m:sSupPr>
                                        <m:ctrlPr>
                                          <a:rPr lang="en-US" altLang="zh-CN" sz="1500" b="0" i="1" smtClean="0">
                                            <a:latin typeface="Cambria Math" panose="02040503050406030204" pitchFamily="18" charset="0"/>
                                          </a:rPr>
                                        </m:ctrlPr>
                                      </m:sSupPr>
                                      <m:e>
                                        <m:r>
                                          <a:rPr lang="en-US" altLang="zh-CN" sz="1500" b="0" i="1" smtClean="0">
                                            <a:latin typeface="Cambria Math" panose="02040503050406030204" pitchFamily="18" charset="0"/>
                                          </a:rPr>
                                          <m:t>𝜋</m:t>
                                        </m:r>
                                      </m:e>
                                      <m:sup>
                                        <m:r>
                                          <a:rPr lang="en-US" altLang="zh-CN" sz="1500" b="0" i="1" smtClean="0">
                                            <a:latin typeface="Cambria Math" panose="02040503050406030204" pitchFamily="18" charset="0"/>
                                          </a:rPr>
                                          <m:t>−</m:t>
                                        </m:r>
                                      </m:sup>
                                    </m:sSup>
                                  </m:sub>
                                </m:sSub>
                              </m:oMath>
                            </m:oMathPara>
                          </a14:m>
                          <a:endParaRPr lang="en-US" altLang="zh-CN" sz="1500" b="0" dirty="0"/>
                        </a:p>
                      </a:txBody>
                      <a:tcPr marL="74369" marR="74369" marT="37185" marB="37185"/>
                    </a:tc>
                    <a:tc>
                      <a:txBody>
                        <a:bodyPr/>
                        <a:lstStyle/>
                        <a:p>
                          <a:pPr marL="0" algn="ctr" defTabSz="914400" rtl="0" eaLnBrk="1" latinLnBrk="0" hangingPunct="1"/>
                          <a:r>
                            <a:rPr lang="en-US" altLang="zh-CN" sz="1500" kern="1200" dirty="0">
                              <a:solidFill>
                                <a:schemeClr val="tx1"/>
                              </a:solidFill>
                              <a:latin typeface="Times New Roman" panose="02020603050405020304" pitchFamily="18" charset="0"/>
                              <a:ea typeface="+mn-ea"/>
                              <a:cs typeface="Times New Roman" panose="02020603050405020304" pitchFamily="18" charset="0"/>
                            </a:rPr>
                            <a:t>2.96GeV</a:t>
                          </a:r>
                          <a:endParaRPr lang="zh-CN" altLang="en-US" sz="1500" kern="1200" dirty="0">
                            <a:solidFill>
                              <a:schemeClr val="tx1"/>
                            </a:solidFill>
                            <a:latin typeface="Times New Roman" panose="02020603050405020304" pitchFamily="18" charset="0"/>
                            <a:ea typeface="+mn-ea"/>
                            <a:cs typeface="Times New Roman" panose="02020603050405020304" pitchFamily="18" charset="0"/>
                          </a:endParaRPr>
                        </a:p>
                      </a:txBody>
                      <a:tcPr marL="74369" marR="74369" marT="37185" marB="37185"/>
                    </a:tc>
                    <a:extLst>
                      <a:ext uri="{0D108BD9-81ED-4DB2-BD59-A6C34878D82A}">
                        <a16:rowId xmlns:a16="http://schemas.microsoft.com/office/drawing/2014/main" val="4194533456"/>
                      </a:ext>
                    </a:extLst>
                  </a:tr>
                  <a:tr h="329769">
                    <a:tc>
                      <a:txBody>
                        <a:bodyPr/>
                        <a:lstStyle/>
                        <a:p>
                          <a:pPr/>
                          <a14:m>
                            <m:oMathPara xmlns:m="http://schemas.openxmlformats.org/officeDocument/2006/math">
                              <m:oMathParaPr>
                                <m:jc m:val="centerGroup"/>
                              </m:oMathParaPr>
                              <m:oMath xmlns:m="http://schemas.openxmlformats.org/officeDocument/2006/math">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𝑔</m:t>
                                    </m:r>
                                  </m:e>
                                  <m:sub>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𝑎</m:t>
                                        </m:r>
                                      </m:e>
                                      <m:sub>
                                        <m:r>
                                          <a:rPr lang="en-US" altLang="zh-CN" sz="1500" b="0" i="1" smtClean="0">
                                            <a:latin typeface="Cambria Math" panose="02040503050406030204" pitchFamily="18" charset="0"/>
                                          </a:rPr>
                                          <m:t>0</m:t>
                                        </m:r>
                                      </m:sub>
                                    </m:sSub>
                                    <m:sSup>
                                      <m:sSupPr>
                                        <m:ctrlPr>
                                          <a:rPr lang="en-US" altLang="zh-CN" sz="1500" b="0" i="1" smtClean="0">
                                            <a:latin typeface="Cambria Math" panose="02040503050406030204" pitchFamily="18" charset="0"/>
                                          </a:rPr>
                                        </m:ctrlPr>
                                      </m:sSupPr>
                                      <m:e>
                                        <m:r>
                                          <a:rPr lang="en-US" altLang="zh-CN" sz="1500" b="0" i="1" smtClean="0">
                                            <a:latin typeface="Cambria Math" panose="02040503050406030204" pitchFamily="18" charset="0"/>
                                          </a:rPr>
                                          <m:t>𝐾</m:t>
                                        </m:r>
                                      </m:e>
                                      <m:sup>
                                        <m:r>
                                          <a:rPr lang="en-US" altLang="zh-CN" sz="1500" b="0" i="1" smtClean="0">
                                            <a:latin typeface="Cambria Math" panose="02040503050406030204" pitchFamily="18" charset="0"/>
                                          </a:rPr>
                                          <m:t>+</m:t>
                                        </m:r>
                                      </m:sup>
                                    </m:sSup>
                                    <m:sSup>
                                      <m:sSupPr>
                                        <m:ctrlPr>
                                          <a:rPr lang="en-US" altLang="zh-CN" sz="1500" b="0" i="1" smtClean="0">
                                            <a:latin typeface="Cambria Math" panose="02040503050406030204" pitchFamily="18" charset="0"/>
                                          </a:rPr>
                                        </m:ctrlPr>
                                      </m:sSupPr>
                                      <m:e>
                                        <m:r>
                                          <a:rPr lang="en-US" altLang="zh-CN" sz="1500" b="0" i="1" smtClean="0">
                                            <a:latin typeface="Cambria Math" panose="02040503050406030204" pitchFamily="18" charset="0"/>
                                          </a:rPr>
                                          <m:t>𝐾</m:t>
                                        </m:r>
                                      </m:e>
                                      <m:sup>
                                        <m:r>
                                          <a:rPr lang="en-US" altLang="zh-CN" sz="1500" b="0" i="1" smtClean="0">
                                            <a:latin typeface="Cambria Math" panose="02040503050406030204" pitchFamily="18" charset="0"/>
                                          </a:rPr>
                                          <m:t>−</m:t>
                                        </m:r>
                                      </m:sup>
                                    </m:sSup>
                                  </m:sub>
                                </m:sSub>
                              </m:oMath>
                            </m:oMathPara>
                          </a14:m>
                          <a:endParaRPr lang="en-US" altLang="zh-CN" sz="1500" dirty="0"/>
                        </a:p>
                      </a:txBody>
                      <a:tcPr marL="74369" marR="74369" marT="37185" marB="37185"/>
                    </a:tc>
                    <a:tc>
                      <a:txBody>
                        <a:bodyPr/>
                        <a:lstStyle/>
                        <a:p>
                          <a:pPr marL="0" algn="ctr" defTabSz="914400" rtl="0" eaLnBrk="1" latinLnBrk="0" hangingPunct="1"/>
                          <a:r>
                            <a:rPr lang="en-US" altLang="zh-CN" sz="1500" kern="1200" dirty="0">
                              <a:solidFill>
                                <a:schemeClr val="tx1"/>
                              </a:solidFill>
                              <a:latin typeface="Times New Roman" panose="02020603050405020304" pitchFamily="18" charset="0"/>
                              <a:ea typeface="+mn-ea"/>
                              <a:cs typeface="Times New Roman" panose="02020603050405020304" pitchFamily="18" charset="0"/>
                            </a:rPr>
                            <a:t>2.24GeV</a:t>
                          </a:r>
                          <a:endParaRPr lang="zh-CN" altLang="en-US" sz="1500" kern="1200" dirty="0">
                            <a:solidFill>
                              <a:schemeClr val="tx1"/>
                            </a:solidFill>
                            <a:latin typeface="Times New Roman" panose="02020603050405020304" pitchFamily="18" charset="0"/>
                            <a:ea typeface="+mn-ea"/>
                            <a:cs typeface="Times New Roman" panose="02020603050405020304" pitchFamily="18" charset="0"/>
                          </a:endParaRPr>
                        </a:p>
                      </a:txBody>
                      <a:tcPr marL="74369" marR="74369" marT="37185" marB="37185"/>
                    </a:tc>
                    <a:extLst>
                      <a:ext uri="{0D108BD9-81ED-4DB2-BD59-A6C34878D82A}">
                        <a16:rowId xmlns:a16="http://schemas.microsoft.com/office/drawing/2014/main" val="2162497812"/>
                      </a:ext>
                    </a:extLst>
                  </a:tr>
                  <a:tr h="321229">
                    <a:tc>
                      <a:txBody>
                        <a:bodyPr/>
                        <a:lstStyle/>
                        <a:p>
                          <a:pPr/>
                          <a14:m>
                            <m:oMathPara xmlns:m="http://schemas.openxmlformats.org/officeDocument/2006/math">
                              <m:oMathParaPr>
                                <m:jc m:val="centerGroup"/>
                              </m:oMathParaPr>
                              <m:oMath xmlns:m="http://schemas.openxmlformats.org/officeDocument/2006/math">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𝑔</m:t>
                                    </m:r>
                                  </m:e>
                                  <m:sub>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𝑎</m:t>
                                        </m:r>
                                      </m:e>
                                      <m:sub>
                                        <m:r>
                                          <a:rPr lang="en-US" altLang="zh-CN" sz="1500" b="0" i="1" smtClean="0">
                                            <a:latin typeface="Cambria Math" panose="02040503050406030204" pitchFamily="18" charset="0"/>
                                          </a:rPr>
                                          <m:t>0</m:t>
                                        </m:r>
                                      </m:sub>
                                    </m:sSub>
                                    <m:r>
                                      <a:rPr lang="en-US" altLang="zh-CN" sz="1500" b="0" i="1" smtClean="0">
                                        <a:latin typeface="Cambria Math" panose="02040503050406030204" pitchFamily="18" charset="0"/>
                                      </a:rPr>
                                      <m:t>𝜂𝜋</m:t>
                                    </m:r>
                                  </m:sub>
                                </m:sSub>
                              </m:oMath>
                            </m:oMathPara>
                          </a14:m>
                          <a:endParaRPr lang="zh-CN" altLang="en-US" sz="1500" dirty="0"/>
                        </a:p>
                      </a:txBody>
                      <a:tcPr marL="74369" marR="74369" marT="37185" marB="37185"/>
                    </a:tc>
                    <a:tc>
                      <a:txBody>
                        <a:bodyPr/>
                        <a:lstStyle/>
                        <a:p>
                          <a:pPr marL="0" algn="ctr" defTabSz="914400" rtl="0" eaLnBrk="1" latinLnBrk="0" hangingPunct="1"/>
                          <a:r>
                            <a:rPr lang="en-US" altLang="zh-CN" sz="1500" kern="1200" dirty="0">
                              <a:solidFill>
                                <a:schemeClr val="tx1"/>
                              </a:solidFill>
                              <a:latin typeface="Times New Roman" panose="02020603050405020304" pitchFamily="18" charset="0"/>
                              <a:ea typeface="+mn-ea"/>
                              <a:cs typeface="Times New Roman" panose="02020603050405020304" pitchFamily="18" charset="0"/>
                            </a:rPr>
                            <a:t>3.03GeV</a:t>
                          </a:r>
                          <a:endParaRPr lang="zh-CN" altLang="en-US" sz="1500" kern="1200" dirty="0">
                            <a:solidFill>
                              <a:schemeClr val="tx1"/>
                            </a:solidFill>
                            <a:latin typeface="Times New Roman" panose="02020603050405020304" pitchFamily="18" charset="0"/>
                            <a:ea typeface="+mn-ea"/>
                            <a:cs typeface="Times New Roman" panose="02020603050405020304" pitchFamily="18" charset="0"/>
                          </a:endParaRPr>
                        </a:p>
                      </a:txBody>
                      <a:tcPr marL="74369" marR="74369" marT="37185" marB="37185"/>
                    </a:tc>
                    <a:extLst>
                      <a:ext uri="{0D108BD9-81ED-4DB2-BD59-A6C34878D82A}">
                        <a16:rowId xmlns:a16="http://schemas.microsoft.com/office/drawing/2014/main" val="1616653611"/>
                      </a:ext>
                    </a:extLst>
                  </a:tr>
                  <a:tr h="330712">
                    <a:tc>
                      <a:txBody>
                        <a:bodyPr/>
                        <a:lstStyle/>
                        <a:p>
                          <a:pPr/>
                          <a14:m>
                            <m:oMathPara xmlns:m="http://schemas.openxmlformats.org/officeDocument/2006/math">
                              <m:oMathParaPr>
                                <m:jc m:val="centerGroup"/>
                              </m:oMathParaPr>
                              <m:oMath xmlns:m="http://schemas.openxmlformats.org/officeDocument/2006/math">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𝑔</m:t>
                                    </m:r>
                                  </m:e>
                                  <m:sub>
                                    <m:sSup>
                                      <m:sSupPr>
                                        <m:ctrlPr>
                                          <a:rPr lang="en-US" altLang="zh-CN" sz="1500" b="0" i="1" smtClean="0">
                                            <a:latin typeface="Cambria Math" panose="02040503050406030204" pitchFamily="18" charset="0"/>
                                          </a:rPr>
                                        </m:ctrlPr>
                                      </m:sSupPr>
                                      <m:e>
                                        <m:r>
                                          <a:rPr lang="en-US" altLang="zh-CN" sz="1500" b="0" i="1" smtClean="0">
                                            <a:latin typeface="Cambria Math" panose="02040503050406030204" pitchFamily="18" charset="0"/>
                                          </a:rPr>
                                          <m:t>𝜂</m:t>
                                        </m:r>
                                      </m:e>
                                      <m:sup>
                                        <m:r>
                                          <a:rPr lang="en-US" altLang="zh-CN" sz="1500" b="0" i="1" smtClean="0">
                                            <a:latin typeface="Cambria Math" panose="02040503050406030204" pitchFamily="18" charset="0"/>
                                          </a:rPr>
                                          <m:t>′′</m:t>
                                        </m:r>
                                      </m:sup>
                                    </m:sSup>
                                    <m:sSup>
                                      <m:sSupPr>
                                        <m:ctrlPr>
                                          <a:rPr lang="en-US" altLang="zh-CN" sz="1500" b="0" i="1" smtClean="0">
                                            <a:latin typeface="Cambria Math" panose="02040503050406030204" pitchFamily="18" charset="0"/>
                                          </a:rPr>
                                        </m:ctrlPr>
                                      </m:sSupPr>
                                      <m:e>
                                        <m:r>
                                          <a:rPr lang="en-US" altLang="zh-CN" sz="1500" b="0" i="1" smtClean="0">
                                            <a:latin typeface="Cambria Math" panose="02040503050406030204" pitchFamily="18" charset="0"/>
                                          </a:rPr>
                                          <m:t>𝐾</m:t>
                                        </m:r>
                                      </m:e>
                                      <m:sup>
                                        <m:r>
                                          <a:rPr lang="en-US" altLang="zh-CN" sz="1500" b="0" i="1" smtClean="0">
                                            <a:latin typeface="Cambria Math" panose="02040503050406030204" pitchFamily="18" charset="0"/>
                                          </a:rPr>
                                          <m:t>∗</m:t>
                                        </m:r>
                                      </m:sup>
                                    </m:sSup>
                                    <m:acc>
                                      <m:accPr>
                                        <m:chr m:val="̅"/>
                                        <m:ctrlPr>
                                          <a:rPr lang="en-US" altLang="zh-CN" sz="1500" b="0" i="1" smtClean="0">
                                            <a:latin typeface="Cambria Math" panose="02040503050406030204" pitchFamily="18" charset="0"/>
                                          </a:rPr>
                                        </m:ctrlPr>
                                      </m:accPr>
                                      <m:e>
                                        <m:r>
                                          <a:rPr lang="en-US" altLang="zh-CN" sz="1500" b="0" i="1" smtClean="0">
                                            <a:latin typeface="Cambria Math" panose="02040503050406030204" pitchFamily="18" charset="0"/>
                                          </a:rPr>
                                          <m:t>𝐾</m:t>
                                        </m:r>
                                      </m:e>
                                    </m:acc>
                                  </m:sub>
                                </m:sSub>
                              </m:oMath>
                            </m:oMathPara>
                          </a14:m>
                          <a:endParaRPr lang="zh-CN" altLang="en-US" sz="1500" dirty="0"/>
                        </a:p>
                      </a:txBody>
                      <a:tcPr marL="74369" marR="74369" marT="37185" marB="37185"/>
                    </a:tc>
                    <a:tc>
                      <a:txBody>
                        <a:bodyPr/>
                        <a:lstStyle/>
                        <a:p>
                          <a:pPr marL="0" algn="ctr" defTabSz="914400" rtl="0" eaLnBrk="1" latinLnBrk="0" hangingPunct="1"/>
                          <a14:m>
                            <m:oMath xmlns:m="http://schemas.openxmlformats.org/officeDocument/2006/math">
                              <m:r>
                                <a:rPr lang="en-US" altLang="zh-CN" sz="1500" kern="1200" smtClean="0">
                                  <a:solidFill>
                                    <a:schemeClr val="tx1"/>
                                  </a:solidFill>
                                  <a:latin typeface="Cambria Math" panose="02040503050406030204" pitchFamily="18" charset="0"/>
                                  <a:ea typeface="+mn-ea"/>
                                  <a:cs typeface="Times New Roman" panose="02020603050405020304" pitchFamily="18" charset="0"/>
                                </a:rPr>
                                <m:t>∼3.6</m:t>
                              </m:r>
                            </m:oMath>
                          </a14:m>
                          <a:r>
                            <a:rPr lang="zh-CN" altLang="en-US" sz="150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500" kern="1200" dirty="0">
                              <a:solidFill>
                                <a:schemeClr val="tx1"/>
                              </a:solidFill>
                              <a:latin typeface="Times New Roman" panose="02020603050405020304" pitchFamily="18" charset="0"/>
                              <a:ea typeface="+mn-ea"/>
                              <a:cs typeface="Times New Roman" panose="02020603050405020304" pitchFamily="18" charset="0"/>
                            </a:rPr>
                            <a:t>Ref[3]</a:t>
                          </a:r>
                          <a:endParaRPr lang="zh-CN" altLang="en-US" sz="1500" kern="1200" dirty="0">
                            <a:solidFill>
                              <a:schemeClr val="tx1"/>
                            </a:solidFill>
                            <a:latin typeface="Times New Roman" panose="02020603050405020304" pitchFamily="18" charset="0"/>
                            <a:ea typeface="+mn-ea"/>
                            <a:cs typeface="Times New Roman" panose="02020603050405020304" pitchFamily="18" charset="0"/>
                          </a:endParaRPr>
                        </a:p>
                      </a:txBody>
                      <a:tcPr marL="74369" marR="74369" marT="37185" marB="37185"/>
                    </a:tc>
                    <a:extLst>
                      <a:ext uri="{0D108BD9-81ED-4DB2-BD59-A6C34878D82A}">
                        <a16:rowId xmlns:a16="http://schemas.microsoft.com/office/drawing/2014/main" val="3107086552"/>
                      </a:ext>
                    </a:extLst>
                  </a:tr>
                  <a:tr h="331242">
                    <a:tc>
                      <a:txBody>
                        <a:bodyPr/>
                        <a:lstStyle/>
                        <a:p>
                          <a:pPr/>
                          <a14:m>
                            <m:oMathPara xmlns:m="http://schemas.openxmlformats.org/officeDocument/2006/math">
                              <m:oMathParaPr>
                                <m:jc m:val="centerGroup"/>
                              </m:oMathParaPr>
                              <m:oMath xmlns:m="http://schemas.openxmlformats.org/officeDocument/2006/math">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𝑔</m:t>
                                    </m:r>
                                  </m:e>
                                  <m:sub>
                                    <m:sSup>
                                      <m:sSupPr>
                                        <m:ctrlPr>
                                          <a:rPr lang="en-US" altLang="zh-CN" sz="1500" b="0" i="1" smtClean="0">
                                            <a:latin typeface="Cambria Math" panose="02040503050406030204" pitchFamily="18" charset="0"/>
                                          </a:rPr>
                                        </m:ctrlPr>
                                      </m:sSupPr>
                                      <m:e>
                                        <m:r>
                                          <a:rPr lang="en-US" altLang="zh-CN" sz="1500" b="0" i="1" smtClean="0">
                                            <a:latin typeface="Cambria Math" panose="02040503050406030204" pitchFamily="18" charset="0"/>
                                          </a:rPr>
                                          <m:t>𝜂</m:t>
                                        </m:r>
                                      </m:e>
                                      <m:sup>
                                        <m:r>
                                          <a:rPr lang="en-US" altLang="zh-CN" sz="1500" b="0" i="1" smtClean="0">
                                            <a:latin typeface="Cambria Math" panose="02040503050406030204" pitchFamily="18" charset="0"/>
                                          </a:rPr>
                                          <m:t>′′</m:t>
                                        </m:r>
                                      </m:sup>
                                    </m:sSup>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𝑎</m:t>
                                        </m:r>
                                      </m:e>
                                      <m:sub>
                                        <m:r>
                                          <a:rPr lang="en-US" altLang="zh-CN" sz="1500" b="0" i="1" smtClean="0">
                                            <a:latin typeface="Cambria Math" panose="02040503050406030204" pitchFamily="18" charset="0"/>
                                          </a:rPr>
                                          <m:t>0</m:t>
                                        </m:r>
                                      </m:sub>
                                    </m:sSub>
                                    <m:r>
                                      <a:rPr lang="en-US" altLang="zh-CN" sz="1500" b="0" i="1" smtClean="0">
                                        <a:latin typeface="Cambria Math" panose="02040503050406030204" pitchFamily="18" charset="0"/>
                                      </a:rPr>
                                      <m:t>𝜋</m:t>
                                    </m:r>
                                  </m:sub>
                                </m:sSub>
                              </m:oMath>
                            </m:oMathPara>
                          </a14:m>
                          <a:endParaRPr lang="zh-CN" altLang="en-US" sz="1500" dirty="0"/>
                        </a:p>
                      </a:txBody>
                      <a:tcPr marL="74369" marR="74369" marT="37185" marB="37185"/>
                    </a:tc>
                    <a:tc>
                      <a:txBody>
                        <a:bodyPr/>
                        <a:lstStyle/>
                        <a:p>
                          <a:pPr algn="ctr"/>
                          <a:r>
                            <a:rPr lang="en-US" altLang="zh-CN" sz="1500" dirty="0"/>
                            <a:t>?</a:t>
                          </a:r>
                          <a:endParaRPr lang="zh-CN" altLang="en-US" sz="1500" dirty="0"/>
                        </a:p>
                      </a:txBody>
                      <a:tcPr marL="74369" marR="74369" marT="37185" marB="37185"/>
                    </a:tc>
                    <a:extLst>
                      <a:ext uri="{0D108BD9-81ED-4DB2-BD59-A6C34878D82A}">
                        <a16:rowId xmlns:a16="http://schemas.microsoft.com/office/drawing/2014/main" val="4046578239"/>
                      </a:ext>
                    </a:extLst>
                  </a:tr>
                  <a:tr h="331242">
                    <a:tc>
                      <a:txBody>
                        <a:bodyPr/>
                        <a:lstStyle/>
                        <a:p>
                          <a:pPr/>
                          <a14:m>
                            <m:oMathPara xmlns:m="http://schemas.openxmlformats.org/officeDocument/2006/math">
                              <m:oMathParaPr>
                                <m:jc m:val="centerGroup"/>
                              </m:oMathParaPr>
                              <m:oMath xmlns:m="http://schemas.openxmlformats.org/officeDocument/2006/math">
                                <m:sSub>
                                  <m:sSubPr>
                                    <m:ctrlPr>
                                      <a:rPr lang="en-US" altLang="zh-CN" sz="1500" b="0" i="1" smtClean="0">
                                        <a:latin typeface="Cambria Math" panose="02040503050406030204" pitchFamily="18" charset="0"/>
                                      </a:rPr>
                                    </m:ctrlPr>
                                  </m:sSubPr>
                                  <m:e>
                                    <m:acc>
                                      <m:accPr>
                                        <m:chr m:val="̃"/>
                                        <m:ctrlPr>
                                          <a:rPr lang="en-US" altLang="zh-CN" sz="1500" b="0" i="1" smtClean="0">
                                            <a:latin typeface="Cambria Math" panose="02040503050406030204" pitchFamily="18" charset="0"/>
                                          </a:rPr>
                                        </m:ctrlPr>
                                      </m:accPr>
                                      <m:e>
                                        <m:r>
                                          <a:rPr lang="en-US" altLang="zh-CN" sz="1500" b="0" i="1" smtClean="0">
                                            <a:latin typeface="Cambria Math" panose="02040503050406030204" pitchFamily="18" charset="0"/>
                                          </a:rPr>
                                          <m:t>𝑔</m:t>
                                        </m:r>
                                      </m:e>
                                    </m:acc>
                                  </m:e>
                                  <m:sub>
                                    <m:sSup>
                                      <m:sSupPr>
                                        <m:ctrlPr>
                                          <a:rPr lang="en-US" altLang="zh-CN" sz="1500" b="0" i="1" smtClean="0">
                                            <a:latin typeface="Cambria Math" panose="02040503050406030204" pitchFamily="18" charset="0"/>
                                          </a:rPr>
                                        </m:ctrlPr>
                                      </m:sSupPr>
                                      <m:e>
                                        <m:r>
                                          <a:rPr lang="en-US" altLang="zh-CN" sz="1500" b="0" i="1" smtClean="0">
                                            <a:latin typeface="Cambria Math" panose="02040503050406030204" pitchFamily="18" charset="0"/>
                                          </a:rPr>
                                          <m:t>𝜂</m:t>
                                        </m:r>
                                      </m:e>
                                      <m:sup>
                                        <m:r>
                                          <a:rPr lang="en-US" altLang="zh-CN" sz="1500" b="0" i="1" smtClean="0">
                                            <a:latin typeface="Cambria Math" panose="02040503050406030204" pitchFamily="18" charset="0"/>
                                          </a:rPr>
                                          <m:t>′′</m:t>
                                        </m:r>
                                      </m:sup>
                                    </m:sSup>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𝑎</m:t>
                                        </m:r>
                                      </m:e>
                                      <m:sub>
                                        <m:r>
                                          <a:rPr lang="en-US" altLang="zh-CN" sz="1500" b="0" i="1" smtClean="0">
                                            <a:latin typeface="Cambria Math" panose="02040503050406030204" pitchFamily="18" charset="0"/>
                                          </a:rPr>
                                          <m:t>0</m:t>
                                        </m:r>
                                      </m:sub>
                                    </m:sSub>
                                    <m:r>
                                      <a:rPr lang="en-US" altLang="zh-CN" sz="1500" b="0" i="1" smtClean="0">
                                        <a:latin typeface="Cambria Math" panose="02040503050406030204" pitchFamily="18" charset="0"/>
                                      </a:rPr>
                                      <m:t>𝜋</m:t>
                                    </m:r>
                                  </m:sub>
                                </m:sSub>
                              </m:oMath>
                            </m:oMathPara>
                          </a14:m>
                          <a:endParaRPr lang="zh-CN" altLang="en-US" sz="1500" dirty="0"/>
                        </a:p>
                      </a:txBody>
                      <a:tcPr marL="74369" marR="74369" marT="37185" marB="37185"/>
                    </a:tc>
                    <a:tc>
                      <a:txBody>
                        <a:bodyPr/>
                        <a:lstStyle/>
                        <a:p>
                          <a:pPr algn="ctr"/>
                          <a:r>
                            <a:rPr lang="en-US" altLang="zh-CN" sz="1500" dirty="0"/>
                            <a:t>?</a:t>
                          </a:r>
                          <a:endParaRPr lang="zh-CN" altLang="en-US" sz="1500" dirty="0"/>
                        </a:p>
                      </a:txBody>
                      <a:tcPr marL="74369" marR="74369" marT="37185" marB="37185"/>
                    </a:tc>
                    <a:extLst>
                      <a:ext uri="{0D108BD9-81ED-4DB2-BD59-A6C34878D82A}">
                        <a16:rowId xmlns:a16="http://schemas.microsoft.com/office/drawing/2014/main" val="1049599095"/>
                      </a:ext>
                    </a:extLst>
                  </a:tr>
                  <a:tr h="300554">
                    <a:tc>
                      <a:txBody>
                        <a:bodyPr/>
                        <a:lstStyle/>
                        <a:p>
                          <a:pPr/>
                          <a14:m>
                            <m:oMathPara xmlns:m="http://schemas.openxmlformats.org/officeDocument/2006/math">
                              <m:oMathParaPr>
                                <m:jc m:val="centerGroup"/>
                              </m:oMathParaPr>
                              <m:oMath xmlns:m="http://schemas.openxmlformats.org/officeDocument/2006/math">
                                <m:r>
                                  <a:rPr lang="en-US" altLang="zh-CN" sz="1500" b="0" i="1" smtClean="0">
                                    <a:latin typeface="Cambria Math" panose="02040503050406030204" pitchFamily="18" charset="0"/>
                                  </a:rPr>
                                  <m:t>{</m:t>
                                </m:r>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𝜙</m:t>
                                    </m:r>
                                  </m:e>
                                  <m:sub>
                                    <m:r>
                                      <a:rPr lang="en-US" altLang="zh-CN" sz="1500" b="0" i="1" smtClean="0">
                                        <a:latin typeface="Cambria Math" panose="02040503050406030204" pitchFamily="18" charset="0"/>
                                      </a:rPr>
                                      <m:t>𝑎</m:t>
                                    </m:r>
                                  </m:sub>
                                </m:sSub>
                                <m:r>
                                  <a:rPr lang="en-US" altLang="zh-CN" sz="1500" b="0" i="1" smtClean="0">
                                    <a:latin typeface="Cambria Math" panose="02040503050406030204" pitchFamily="18" charset="0"/>
                                  </a:rPr>
                                  <m:t>,</m:t>
                                </m:r>
                                <m:sSub>
                                  <m:sSubPr>
                                    <m:ctrlPr>
                                      <a:rPr lang="en-US" altLang="zh-CN" sz="1500" b="0" i="1" smtClean="0">
                                        <a:latin typeface="Cambria Math" panose="02040503050406030204" pitchFamily="18" charset="0"/>
                                      </a:rPr>
                                    </m:ctrlPr>
                                  </m:sSubPr>
                                  <m:e>
                                    <m:r>
                                      <a:rPr lang="en-US" altLang="zh-CN" sz="1500" b="0" i="1" smtClean="0">
                                        <a:latin typeface="Cambria Math" panose="02040503050406030204" pitchFamily="18" charset="0"/>
                                      </a:rPr>
                                      <m:t>𝜙</m:t>
                                    </m:r>
                                  </m:e>
                                  <m:sub>
                                    <m:r>
                                      <a:rPr lang="en-US" altLang="zh-CN" sz="1500" b="0" i="1" smtClean="0">
                                        <a:latin typeface="Cambria Math" panose="02040503050406030204" pitchFamily="18" charset="0"/>
                                      </a:rPr>
                                      <m:t>𝑏</m:t>
                                    </m:r>
                                  </m:sub>
                                </m:sSub>
                                <m:r>
                                  <a:rPr lang="en-US" altLang="zh-CN" sz="1500" b="0" i="1" smtClean="0">
                                    <a:latin typeface="Cambria Math" panose="02040503050406030204" pitchFamily="18" charset="0"/>
                                  </a:rPr>
                                  <m:t>}</m:t>
                                </m:r>
                              </m:oMath>
                            </m:oMathPara>
                          </a14:m>
                          <a:endParaRPr lang="zh-CN" altLang="en-US" sz="1500" dirty="0"/>
                        </a:p>
                      </a:txBody>
                      <a:tcPr marL="74369" marR="74369" marT="37185" marB="37185"/>
                    </a:tc>
                    <a:tc>
                      <a:txBody>
                        <a:bodyPr/>
                        <a:lstStyle/>
                        <a:p>
                          <a:pPr algn="ctr"/>
                          <a:r>
                            <a:rPr lang="en-US" altLang="zh-CN" sz="1500" dirty="0"/>
                            <a:t>?</a:t>
                          </a:r>
                          <a:endParaRPr lang="zh-CN" altLang="en-US" sz="1500" dirty="0"/>
                        </a:p>
                      </a:txBody>
                      <a:tcPr marL="74369" marR="74369" marT="37185" marB="37185"/>
                    </a:tc>
                    <a:extLst>
                      <a:ext uri="{0D108BD9-81ED-4DB2-BD59-A6C34878D82A}">
                        <a16:rowId xmlns:a16="http://schemas.microsoft.com/office/drawing/2014/main" val="1779261659"/>
                      </a:ext>
                    </a:extLst>
                  </a:tr>
                </a:tbl>
              </a:graphicData>
            </a:graphic>
          </p:graphicFrame>
        </mc:Choice>
        <mc:Fallback xmlns="">
          <p:graphicFrame>
            <p:nvGraphicFramePr>
              <p:cNvPr id="22" name="表格 21">
                <a:extLst>
                  <a:ext uri="{FF2B5EF4-FFF2-40B4-BE49-F238E27FC236}">
                    <a16:creationId xmlns:a16="http://schemas.microsoft.com/office/drawing/2014/main" id="{88FCED03-CE8C-4D37-9E7A-54C4B0BAD894}"/>
                  </a:ext>
                </a:extLst>
              </p:cNvPr>
              <p:cNvGraphicFramePr>
                <a:graphicFrameLocks noGrp="1"/>
              </p:cNvGraphicFramePr>
              <p:nvPr>
                <p:extLst>
                  <p:ext uri="{D42A27DB-BD31-4B8C-83A1-F6EECF244321}">
                    <p14:modId xmlns:p14="http://schemas.microsoft.com/office/powerpoint/2010/main" val="512328234"/>
                  </p:ext>
                </p:extLst>
              </p:nvPr>
            </p:nvGraphicFramePr>
            <p:xfrm>
              <a:off x="1749616" y="2953549"/>
              <a:ext cx="2214103" cy="3232648"/>
            </p:xfrm>
            <a:graphic>
              <a:graphicData uri="http://schemas.openxmlformats.org/drawingml/2006/table">
                <a:tbl>
                  <a:tblPr firstRow="1" bandRow="1">
                    <a:tableStyleId>{5940675A-B579-460E-94D1-54222C63F5DA}</a:tableStyleId>
                  </a:tblPr>
                  <a:tblGrid>
                    <a:gridCol w="1086207">
                      <a:extLst>
                        <a:ext uri="{9D8B030D-6E8A-4147-A177-3AD203B41FA5}">
                          <a16:colId xmlns:a16="http://schemas.microsoft.com/office/drawing/2014/main" val="558007199"/>
                        </a:ext>
                      </a:extLst>
                    </a:gridCol>
                    <a:gridCol w="1127896">
                      <a:extLst>
                        <a:ext uri="{9D8B030D-6E8A-4147-A177-3AD203B41FA5}">
                          <a16:colId xmlns:a16="http://schemas.microsoft.com/office/drawing/2014/main" val="2760900292"/>
                        </a:ext>
                      </a:extLst>
                    </a:gridCol>
                  </a:tblGrid>
                  <a:tr h="302970">
                    <a:tc>
                      <a:txBody>
                        <a:bodyPr/>
                        <a:lstStyle/>
                        <a:p>
                          <a:r>
                            <a:rPr lang="en-US" altLang="zh-CN" sz="1500" dirty="0">
                              <a:latin typeface="Times New Roman" panose="02020603050405020304" pitchFamily="18" charset="0"/>
                              <a:cs typeface="Times New Roman" panose="02020603050405020304" pitchFamily="18" charset="0"/>
                            </a:rPr>
                            <a:t>Parameters</a:t>
                          </a:r>
                          <a:endParaRPr lang="zh-CN" altLang="en-US" sz="1500" dirty="0">
                            <a:latin typeface="Times New Roman" panose="02020603050405020304" pitchFamily="18" charset="0"/>
                            <a:cs typeface="Times New Roman" panose="02020603050405020304" pitchFamily="18" charset="0"/>
                          </a:endParaRPr>
                        </a:p>
                      </a:txBody>
                      <a:tcPr marL="74369" marR="74369" marT="37185" marB="37185"/>
                    </a:tc>
                    <a:tc>
                      <a:txBody>
                        <a:bodyPr/>
                        <a:lstStyle/>
                        <a:p>
                          <a:r>
                            <a:rPr lang="en-US" altLang="zh-CN" sz="1500" dirty="0">
                              <a:latin typeface="Times New Roman" panose="02020603050405020304" pitchFamily="18" charset="0"/>
                              <a:cs typeface="Times New Roman" panose="02020603050405020304" pitchFamily="18" charset="0"/>
                            </a:rPr>
                            <a:t>Values</a:t>
                          </a:r>
                          <a:endParaRPr lang="zh-CN" altLang="en-US" sz="1500" dirty="0">
                            <a:latin typeface="Times New Roman" panose="02020603050405020304" pitchFamily="18" charset="0"/>
                            <a:cs typeface="Times New Roman" panose="02020603050405020304" pitchFamily="18" charset="0"/>
                          </a:endParaRPr>
                        </a:p>
                      </a:txBody>
                      <a:tcPr marL="74369" marR="74369" marT="37185" marB="37185"/>
                    </a:tc>
                    <a:extLst>
                      <a:ext uri="{0D108BD9-81ED-4DB2-BD59-A6C34878D82A}">
                        <a16:rowId xmlns:a16="http://schemas.microsoft.com/office/drawing/2014/main" val="737058879"/>
                      </a:ext>
                    </a:extLst>
                  </a:tr>
                  <a:tr h="302970">
                    <a:tc>
                      <a:txBody>
                        <a:bodyPr/>
                        <a:lstStyle/>
                        <a:p>
                          <a:endParaRPr lang="zh-CN"/>
                        </a:p>
                      </a:txBody>
                      <a:tcPr marL="74369" marR="74369" marT="37185" marB="37185">
                        <a:blipFill>
                          <a:blip r:embed="rId5"/>
                          <a:stretch>
                            <a:fillRect l="-1117" t="-106000" r="-104469" b="-886000"/>
                          </a:stretch>
                        </a:blipFill>
                      </a:tcPr>
                    </a:tc>
                    <a:tc>
                      <a:txBody>
                        <a:bodyPr/>
                        <a:lstStyle/>
                        <a:p>
                          <a:pPr marL="0" algn="ctr" defTabSz="914400" rtl="0" eaLnBrk="1" latinLnBrk="0" hangingPunct="1"/>
                          <a:r>
                            <a:rPr lang="en-US" altLang="zh-CN" sz="1500" kern="1200" dirty="0">
                              <a:solidFill>
                                <a:schemeClr val="tx1"/>
                              </a:solidFill>
                              <a:latin typeface="Times New Roman" panose="02020603050405020304" pitchFamily="18" charset="0"/>
                              <a:ea typeface="+mn-ea"/>
                              <a:cs typeface="Times New Roman" panose="02020603050405020304" pitchFamily="18" charset="0"/>
                            </a:rPr>
                            <a:t>4.52</a:t>
                          </a:r>
                          <a:endParaRPr lang="zh-CN" altLang="en-US" sz="1500" kern="1200" dirty="0">
                            <a:solidFill>
                              <a:schemeClr val="tx1"/>
                            </a:solidFill>
                            <a:latin typeface="Times New Roman" panose="02020603050405020304" pitchFamily="18" charset="0"/>
                            <a:ea typeface="+mn-ea"/>
                            <a:cs typeface="Times New Roman" panose="02020603050405020304" pitchFamily="18" charset="0"/>
                          </a:endParaRPr>
                        </a:p>
                      </a:txBody>
                      <a:tcPr marL="74369" marR="74369" marT="37185" marB="37185"/>
                    </a:tc>
                    <a:extLst>
                      <a:ext uri="{0D108BD9-81ED-4DB2-BD59-A6C34878D82A}">
                        <a16:rowId xmlns:a16="http://schemas.microsoft.com/office/drawing/2014/main" val="2494537816"/>
                      </a:ext>
                    </a:extLst>
                  </a:tr>
                  <a:tr h="332688">
                    <a:tc>
                      <a:txBody>
                        <a:bodyPr/>
                        <a:lstStyle/>
                        <a:p>
                          <a:endParaRPr lang="zh-CN"/>
                        </a:p>
                      </a:txBody>
                      <a:tcPr marL="74369" marR="74369" marT="37185" marB="37185">
                        <a:blipFill>
                          <a:blip r:embed="rId5"/>
                          <a:stretch>
                            <a:fillRect l="-1117" t="-190741" r="-104469" b="-72037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kern="1200" dirty="0">
                              <a:solidFill>
                                <a:schemeClr val="tx1"/>
                              </a:solidFill>
                              <a:latin typeface="Times New Roman" panose="02020603050405020304" pitchFamily="18" charset="0"/>
                              <a:ea typeface="+mn-ea"/>
                              <a:cs typeface="Times New Roman" panose="02020603050405020304" pitchFamily="18" charset="0"/>
                            </a:rPr>
                            <a:t>5.92GeV</a:t>
                          </a:r>
                          <a:endParaRPr lang="zh-CN" altLang="en-US" sz="1500" kern="1200" dirty="0">
                            <a:solidFill>
                              <a:schemeClr val="tx1"/>
                            </a:solidFill>
                            <a:latin typeface="Times New Roman" panose="02020603050405020304" pitchFamily="18" charset="0"/>
                            <a:ea typeface="+mn-ea"/>
                            <a:cs typeface="Times New Roman" panose="02020603050405020304" pitchFamily="18" charset="0"/>
                          </a:endParaRPr>
                        </a:p>
                      </a:txBody>
                      <a:tcPr marL="74369" marR="74369" marT="37185" marB="37185"/>
                    </a:tc>
                    <a:extLst>
                      <a:ext uri="{0D108BD9-81ED-4DB2-BD59-A6C34878D82A}">
                        <a16:rowId xmlns:a16="http://schemas.microsoft.com/office/drawing/2014/main" val="3785967788"/>
                      </a:ext>
                    </a:extLst>
                  </a:tr>
                  <a:tr h="332688">
                    <a:tc>
                      <a:txBody>
                        <a:bodyPr/>
                        <a:lstStyle/>
                        <a:p>
                          <a:endParaRPr lang="zh-CN"/>
                        </a:p>
                      </a:txBody>
                      <a:tcPr marL="74369" marR="74369" marT="37185" marB="37185">
                        <a:blipFill>
                          <a:blip r:embed="rId5"/>
                          <a:stretch>
                            <a:fillRect l="-1117" t="-285455" r="-104469" b="-607273"/>
                          </a:stretch>
                        </a:blipFill>
                      </a:tcPr>
                    </a:tc>
                    <a:tc>
                      <a:txBody>
                        <a:bodyPr/>
                        <a:lstStyle/>
                        <a:p>
                          <a:pPr marL="0" algn="ctr" defTabSz="914400" rtl="0" eaLnBrk="1" latinLnBrk="0" hangingPunct="1"/>
                          <a:r>
                            <a:rPr lang="en-US" altLang="zh-CN" sz="1500" kern="1200" dirty="0">
                              <a:solidFill>
                                <a:schemeClr val="tx1"/>
                              </a:solidFill>
                              <a:latin typeface="Times New Roman" panose="02020603050405020304" pitchFamily="18" charset="0"/>
                              <a:ea typeface="+mn-ea"/>
                              <a:cs typeface="Times New Roman" panose="02020603050405020304" pitchFamily="18" charset="0"/>
                            </a:rPr>
                            <a:t>2.96GeV</a:t>
                          </a:r>
                          <a:endParaRPr lang="zh-CN" altLang="en-US" sz="1500" kern="1200" dirty="0">
                            <a:solidFill>
                              <a:schemeClr val="tx1"/>
                            </a:solidFill>
                            <a:latin typeface="Times New Roman" panose="02020603050405020304" pitchFamily="18" charset="0"/>
                            <a:ea typeface="+mn-ea"/>
                            <a:cs typeface="Times New Roman" panose="02020603050405020304" pitchFamily="18" charset="0"/>
                          </a:endParaRPr>
                        </a:p>
                      </a:txBody>
                      <a:tcPr marL="74369" marR="74369" marT="37185" marB="37185"/>
                    </a:tc>
                    <a:extLst>
                      <a:ext uri="{0D108BD9-81ED-4DB2-BD59-A6C34878D82A}">
                        <a16:rowId xmlns:a16="http://schemas.microsoft.com/office/drawing/2014/main" val="4194533456"/>
                      </a:ext>
                    </a:extLst>
                  </a:tr>
                  <a:tr h="332688">
                    <a:tc>
                      <a:txBody>
                        <a:bodyPr/>
                        <a:lstStyle/>
                        <a:p>
                          <a:endParaRPr lang="zh-CN"/>
                        </a:p>
                      </a:txBody>
                      <a:tcPr marL="74369" marR="74369" marT="37185" marB="37185">
                        <a:blipFill>
                          <a:blip r:embed="rId5"/>
                          <a:stretch>
                            <a:fillRect l="-1117" t="-392593" r="-104469" b="-518519"/>
                          </a:stretch>
                        </a:blipFill>
                      </a:tcPr>
                    </a:tc>
                    <a:tc>
                      <a:txBody>
                        <a:bodyPr/>
                        <a:lstStyle/>
                        <a:p>
                          <a:pPr marL="0" algn="ctr" defTabSz="914400" rtl="0" eaLnBrk="1" latinLnBrk="0" hangingPunct="1"/>
                          <a:r>
                            <a:rPr lang="en-US" altLang="zh-CN" sz="1500" kern="1200" dirty="0">
                              <a:solidFill>
                                <a:schemeClr val="tx1"/>
                              </a:solidFill>
                              <a:latin typeface="Times New Roman" panose="02020603050405020304" pitchFamily="18" charset="0"/>
                              <a:ea typeface="+mn-ea"/>
                              <a:cs typeface="Times New Roman" panose="02020603050405020304" pitchFamily="18" charset="0"/>
                            </a:rPr>
                            <a:t>2.24GeV</a:t>
                          </a:r>
                          <a:endParaRPr lang="zh-CN" altLang="en-US" sz="1500" kern="1200" dirty="0">
                            <a:solidFill>
                              <a:schemeClr val="tx1"/>
                            </a:solidFill>
                            <a:latin typeface="Times New Roman" panose="02020603050405020304" pitchFamily="18" charset="0"/>
                            <a:ea typeface="+mn-ea"/>
                            <a:cs typeface="Times New Roman" panose="02020603050405020304" pitchFamily="18" charset="0"/>
                          </a:endParaRPr>
                        </a:p>
                      </a:txBody>
                      <a:tcPr marL="74369" marR="74369" marT="37185" marB="37185"/>
                    </a:tc>
                    <a:extLst>
                      <a:ext uri="{0D108BD9-81ED-4DB2-BD59-A6C34878D82A}">
                        <a16:rowId xmlns:a16="http://schemas.microsoft.com/office/drawing/2014/main" val="2162497812"/>
                      </a:ext>
                    </a:extLst>
                  </a:tr>
                  <a:tr h="323862">
                    <a:tc>
                      <a:txBody>
                        <a:bodyPr/>
                        <a:lstStyle/>
                        <a:p>
                          <a:endParaRPr lang="zh-CN"/>
                        </a:p>
                      </a:txBody>
                      <a:tcPr marL="74369" marR="74369" marT="37185" marB="37185">
                        <a:blipFill>
                          <a:blip r:embed="rId5"/>
                          <a:stretch>
                            <a:fillRect l="-1117" t="-492593" r="-104469" b="-418519"/>
                          </a:stretch>
                        </a:blipFill>
                      </a:tcPr>
                    </a:tc>
                    <a:tc>
                      <a:txBody>
                        <a:bodyPr/>
                        <a:lstStyle/>
                        <a:p>
                          <a:pPr marL="0" algn="ctr" defTabSz="914400" rtl="0" eaLnBrk="1" latinLnBrk="0" hangingPunct="1"/>
                          <a:r>
                            <a:rPr lang="en-US" altLang="zh-CN" sz="1500" kern="1200" dirty="0">
                              <a:solidFill>
                                <a:schemeClr val="tx1"/>
                              </a:solidFill>
                              <a:latin typeface="Times New Roman" panose="02020603050405020304" pitchFamily="18" charset="0"/>
                              <a:ea typeface="+mn-ea"/>
                              <a:cs typeface="Times New Roman" panose="02020603050405020304" pitchFamily="18" charset="0"/>
                            </a:rPr>
                            <a:t>3.03GeV</a:t>
                          </a:r>
                          <a:endParaRPr lang="zh-CN" altLang="en-US" sz="1500" kern="1200" dirty="0">
                            <a:solidFill>
                              <a:schemeClr val="tx1"/>
                            </a:solidFill>
                            <a:latin typeface="Times New Roman" panose="02020603050405020304" pitchFamily="18" charset="0"/>
                            <a:ea typeface="+mn-ea"/>
                            <a:cs typeface="Times New Roman" panose="02020603050405020304" pitchFamily="18" charset="0"/>
                          </a:endParaRPr>
                        </a:p>
                      </a:txBody>
                      <a:tcPr marL="74369" marR="74369" marT="37185" marB="37185"/>
                    </a:tc>
                    <a:extLst>
                      <a:ext uri="{0D108BD9-81ED-4DB2-BD59-A6C34878D82A}">
                        <a16:rowId xmlns:a16="http://schemas.microsoft.com/office/drawing/2014/main" val="1616653611"/>
                      </a:ext>
                    </a:extLst>
                  </a:tr>
                  <a:tr h="333514">
                    <a:tc>
                      <a:txBody>
                        <a:bodyPr/>
                        <a:lstStyle/>
                        <a:p>
                          <a:endParaRPr lang="zh-CN"/>
                        </a:p>
                      </a:txBody>
                      <a:tcPr marL="74369" marR="74369" marT="37185" marB="37185">
                        <a:blipFill>
                          <a:blip r:embed="rId5"/>
                          <a:stretch>
                            <a:fillRect l="-1117" t="-592593" r="-104469" b="-318519"/>
                          </a:stretch>
                        </a:blipFill>
                      </a:tcPr>
                    </a:tc>
                    <a:tc>
                      <a:txBody>
                        <a:bodyPr/>
                        <a:lstStyle/>
                        <a:p>
                          <a:endParaRPr lang="zh-CN"/>
                        </a:p>
                      </a:txBody>
                      <a:tcPr marL="74369" marR="74369" marT="37185" marB="37185">
                        <a:blipFill>
                          <a:blip r:embed="rId5"/>
                          <a:stretch>
                            <a:fillRect l="-97838" t="-592593" r="-1081" b="-318519"/>
                          </a:stretch>
                        </a:blipFill>
                      </a:tcPr>
                    </a:tc>
                    <a:extLst>
                      <a:ext uri="{0D108BD9-81ED-4DB2-BD59-A6C34878D82A}">
                        <a16:rowId xmlns:a16="http://schemas.microsoft.com/office/drawing/2014/main" val="3107086552"/>
                      </a:ext>
                    </a:extLst>
                  </a:tr>
                  <a:tr h="334149">
                    <a:tc>
                      <a:txBody>
                        <a:bodyPr/>
                        <a:lstStyle/>
                        <a:p>
                          <a:endParaRPr lang="zh-CN"/>
                        </a:p>
                      </a:txBody>
                      <a:tcPr marL="74369" marR="74369" marT="37185" marB="37185">
                        <a:blipFill>
                          <a:blip r:embed="rId5"/>
                          <a:stretch>
                            <a:fillRect l="-1117" t="-680000" r="-104469" b="-212727"/>
                          </a:stretch>
                        </a:blipFill>
                      </a:tcPr>
                    </a:tc>
                    <a:tc>
                      <a:txBody>
                        <a:bodyPr/>
                        <a:lstStyle/>
                        <a:p>
                          <a:pPr algn="ctr"/>
                          <a:r>
                            <a:rPr lang="en-US" altLang="zh-CN" sz="1500" dirty="0"/>
                            <a:t>?</a:t>
                          </a:r>
                          <a:endParaRPr lang="zh-CN" altLang="en-US" sz="1500" dirty="0"/>
                        </a:p>
                      </a:txBody>
                      <a:tcPr marL="74369" marR="74369" marT="37185" marB="37185"/>
                    </a:tc>
                    <a:extLst>
                      <a:ext uri="{0D108BD9-81ED-4DB2-BD59-A6C34878D82A}">
                        <a16:rowId xmlns:a16="http://schemas.microsoft.com/office/drawing/2014/main" val="4046578239"/>
                      </a:ext>
                    </a:extLst>
                  </a:tr>
                  <a:tr h="334149">
                    <a:tc>
                      <a:txBody>
                        <a:bodyPr/>
                        <a:lstStyle/>
                        <a:p>
                          <a:endParaRPr lang="zh-CN"/>
                        </a:p>
                      </a:txBody>
                      <a:tcPr marL="74369" marR="74369" marT="37185" marB="37185">
                        <a:blipFill>
                          <a:blip r:embed="rId5"/>
                          <a:stretch>
                            <a:fillRect l="-1117" t="-780000" r="-104469" b="-112727"/>
                          </a:stretch>
                        </a:blipFill>
                      </a:tcPr>
                    </a:tc>
                    <a:tc>
                      <a:txBody>
                        <a:bodyPr/>
                        <a:lstStyle/>
                        <a:p>
                          <a:pPr algn="ctr"/>
                          <a:r>
                            <a:rPr lang="en-US" altLang="zh-CN" sz="1500" dirty="0"/>
                            <a:t>?</a:t>
                          </a:r>
                          <a:endParaRPr lang="zh-CN" altLang="en-US" sz="1500" dirty="0"/>
                        </a:p>
                      </a:txBody>
                      <a:tcPr marL="74369" marR="74369" marT="37185" marB="37185"/>
                    </a:tc>
                    <a:extLst>
                      <a:ext uri="{0D108BD9-81ED-4DB2-BD59-A6C34878D82A}">
                        <a16:rowId xmlns:a16="http://schemas.microsoft.com/office/drawing/2014/main" val="1049599095"/>
                      </a:ext>
                    </a:extLst>
                  </a:tr>
                  <a:tr h="302970">
                    <a:tc>
                      <a:txBody>
                        <a:bodyPr/>
                        <a:lstStyle/>
                        <a:p>
                          <a:endParaRPr lang="zh-CN"/>
                        </a:p>
                      </a:txBody>
                      <a:tcPr marL="74369" marR="74369" marT="37185" marB="37185">
                        <a:blipFill>
                          <a:blip r:embed="rId5"/>
                          <a:stretch>
                            <a:fillRect l="-1117" t="-968000" r="-104469" b="-24000"/>
                          </a:stretch>
                        </a:blipFill>
                      </a:tcPr>
                    </a:tc>
                    <a:tc>
                      <a:txBody>
                        <a:bodyPr/>
                        <a:lstStyle/>
                        <a:p>
                          <a:pPr algn="ctr"/>
                          <a:r>
                            <a:rPr lang="en-US" altLang="zh-CN" sz="1500" dirty="0"/>
                            <a:t>?</a:t>
                          </a:r>
                          <a:endParaRPr lang="zh-CN" altLang="en-US" sz="1500" dirty="0"/>
                        </a:p>
                      </a:txBody>
                      <a:tcPr marL="74369" marR="74369" marT="37185" marB="37185"/>
                    </a:tc>
                    <a:extLst>
                      <a:ext uri="{0D108BD9-81ED-4DB2-BD59-A6C34878D82A}">
                        <a16:rowId xmlns:a16="http://schemas.microsoft.com/office/drawing/2014/main" val="1779261659"/>
                      </a:ext>
                    </a:extLst>
                  </a:tr>
                </a:tbl>
              </a:graphicData>
            </a:graphic>
          </p:graphicFrame>
        </mc:Fallback>
      </mc:AlternateContent>
      <p:sp>
        <p:nvSpPr>
          <p:cNvPr id="4" name="文本框 3">
            <a:extLst>
              <a:ext uri="{FF2B5EF4-FFF2-40B4-BE49-F238E27FC236}">
                <a16:creationId xmlns:a16="http://schemas.microsoft.com/office/drawing/2014/main" id="{03781425-5D0C-44F1-917D-1766C913B7D4}"/>
              </a:ext>
            </a:extLst>
          </p:cNvPr>
          <p:cNvSpPr txBox="1"/>
          <p:nvPr/>
        </p:nvSpPr>
        <p:spPr>
          <a:xfrm>
            <a:off x="333771" y="2542826"/>
            <a:ext cx="4497643" cy="338554"/>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List of couplings needed in our calculation </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0D9699CE-CAE9-4683-BEEF-43B4FCD5AF37}"/>
                  </a:ext>
                </a:extLst>
              </p:cNvPr>
              <p:cNvSpPr txBox="1"/>
              <p:nvPr/>
            </p:nvSpPr>
            <p:spPr>
              <a:xfrm>
                <a:off x="4171490" y="3218541"/>
                <a:ext cx="2903483" cy="369332"/>
              </a:xfrm>
              <a:prstGeom prst="rect">
                <a:avLst/>
              </a:prstGeom>
              <a:noFill/>
            </p:spPr>
            <p:txBody>
              <a:bodyPr wrap="squar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From </a:t>
                </a:r>
                <a14:m>
                  <m:oMath xmlns:m="http://schemas.openxmlformats.org/officeDocument/2006/math">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𝜙</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𝐾</m:t>
                    </m:r>
                    <m:acc>
                      <m:accPr>
                        <m:chr m:val="̅"/>
                        <m:ctrlPr>
                          <a:rPr lang="en-US" altLang="zh-CN" b="0" i="1" smtClean="0">
                            <a:latin typeface="Cambria Math" panose="02040503050406030204" pitchFamily="18" charset="0"/>
                            <a:ea typeface="宋体" panose="02010600030101010101" pitchFamily="2" charset="-122"/>
                            <a:cs typeface="Times New Roman" panose="02020603050405020304" pitchFamily="18" charset="0"/>
                          </a:rPr>
                        </m:ctrlPr>
                      </m:accPr>
                      <m:e>
                        <m:r>
                          <a:rPr lang="en-US" altLang="zh-CN" b="0" i="1" smtClean="0">
                            <a:latin typeface="Cambria Math" panose="02040503050406030204" pitchFamily="18" charset="0"/>
                            <a:ea typeface="宋体" panose="02010600030101010101" pitchFamily="2" charset="-122"/>
                            <a:cs typeface="Times New Roman" panose="02020603050405020304" pitchFamily="18" charset="0"/>
                          </a:rPr>
                          <m:t>𝐾</m:t>
                        </m:r>
                      </m:e>
                    </m:acc>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width</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9" name="文本框 18">
                <a:extLst>
                  <a:ext uri="{FF2B5EF4-FFF2-40B4-BE49-F238E27FC236}">
                    <a16:creationId xmlns:a16="http://schemas.microsoft.com/office/drawing/2014/main" id="{0D9699CE-CAE9-4683-BEEF-43B4FCD5AF37}"/>
                  </a:ext>
                </a:extLst>
              </p:cNvPr>
              <p:cNvSpPr txBox="1">
                <a:spLocks noRot="1" noChangeAspect="1" noMove="1" noResize="1" noEditPoints="1" noAdjustHandles="1" noChangeArrowheads="1" noChangeShapeType="1" noTextEdit="1"/>
              </p:cNvSpPr>
              <p:nvPr/>
            </p:nvSpPr>
            <p:spPr>
              <a:xfrm>
                <a:off x="4171490" y="3218541"/>
                <a:ext cx="2903483" cy="369332"/>
              </a:xfrm>
              <a:prstGeom prst="rect">
                <a:avLst/>
              </a:prstGeom>
              <a:blipFill>
                <a:blip r:embed="rId6"/>
                <a:stretch>
                  <a:fillRect l="-1677" t="-9836" b="-24590"/>
                </a:stretch>
              </a:blipFill>
            </p:spPr>
            <p:txBody>
              <a:bodyPr/>
              <a:lstStyle/>
              <a:p>
                <a:r>
                  <a:rPr lang="zh-CN" altLang="en-US">
                    <a:noFill/>
                  </a:rPr>
                  <a:t> </a:t>
                </a:r>
              </a:p>
            </p:txBody>
          </p:sp>
        </mc:Fallback>
      </mc:AlternateContent>
      <p:sp>
        <p:nvSpPr>
          <p:cNvPr id="23" name="右大括号 22">
            <a:extLst>
              <a:ext uri="{FF2B5EF4-FFF2-40B4-BE49-F238E27FC236}">
                <a16:creationId xmlns:a16="http://schemas.microsoft.com/office/drawing/2014/main" id="{70EB4BCB-7C49-47F7-9584-E07422AF3749}"/>
              </a:ext>
            </a:extLst>
          </p:cNvPr>
          <p:cNvSpPr/>
          <p:nvPr/>
        </p:nvSpPr>
        <p:spPr>
          <a:xfrm>
            <a:off x="4026079" y="3232692"/>
            <a:ext cx="64818" cy="369333"/>
          </a:xfrm>
          <a:prstGeom prst="rightBrace">
            <a:avLst>
              <a:gd name="adj1" fmla="val 79761"/>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5679A010-73AA-4A09-8B80-96AD6740A4F8}"/>
                  </a:ext>
                </a:extLst>
              </p:cNvPr>
              <p:cNvSpPr txBox="1"/>
              <p:nvPr/>
            </p:nvSpPr>
            <p:spPr>
              <a:xfrm>
                <a:off x="797291" y="538856"/>
                <a:ext cx="1360694" cy="307777"/>
              </a:xfrm>
              <a:prstGeom prst="rect">
                <a:avLst/>
              </a:prstGeom>
              <a:noFill/>
              <a:ln>
                <a:solidFill>
                  <a:srgbClr val="C00000"/>
                </a:solidFill>
              </a:ln>
            </p:spPr>
            <p:txBody>
              <a:bodyPr wrap="square" rtlCol="0">
                <a:spAutoFit/>
              </a:bodyPr>
              <a:lstStyle/>
              <a:p>
                <a14:m>
                  <m:oMath xmlns:m="http://schemas.openxmlformats.org/officeDocument/2006/math">
                    <m:sSub>
                      <m:sSubPr>
                        <m:ctrlPr>
                          <a:rPr lang="en-US" altLang="zh-CN" sz="1400" b="0" i="1" smtClean="0">
                            <a:latin typeface="Cambria Math" panose="02040503050406030204" pitchFamily="18" charset="0"/>
                          </a:rPr>
                        </m:ctrlPr>
                      </m:sSubPr>
                      <m:e>
                        <m:r>
                          <m:rPr>
                            <m:sty m:val="p"/>
                          </m:rPr>
                          <a:rPr lang="en-US" altLang="zh-CN" sz="1400" b="0" i="0" smtClean="0">
                            <a:latin typeface="Cambria Math" panose="02040503050406030204" pitchFamily="18" charset="0"/>
                          </a:rPr>
                          <m:t>Γ</m:t>
                        </m:r>
                      </m:e>
                      <m:sub>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sub>
                    </m:sSub>
                    <m:r>
                      <a:rPr lang="en-US" altLang="zh-CN" sz="1400" b="0" i="1" smtClean="0">
                        <a:latin typeface="Cambria Math" panose="02040503050406030204" pitchFamily="18" charset="0"/>
                      </a:rPr>
                      <m:t>=50</m:t>
                    </m:r>
                  </m:oMath>
                </a14:m>
                <a:r>
                  <a:rPr lang="en-US" altLang="zh-CN" sz="1400" dirty="0">
                    <a:latin typeface="Times New Roman" panose="02020603050405020304" pitchFamily="18" charset="0"/>
                    <a:cs typeface="Times New Roman" panose="02020603050405020304" pitchFamily="18" charset="0"/>
                  </a:rPr>
                  <a:t>MeV</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25" name="文本框 24">
                <a:extLst>
                  <a:ext uri="{FF2B5EF4-FFF2-40B4-BE49-F238E27FC236}">
                    <a16:creationId xmlns:a16="http://schemas.microsoft.com/office/drawing/2014/main" id="{5679A010-73AA-4A09-8B80-96AD6740A4F8}"/>
                  </a:ext>
                </a:extLst>
              </p:cNvPr>
              <p:cNvSpPr txBox="1">
                <a:spLocks noRot="1" noChangeAspect="1" noMove="1" noResize="1" noEditPoints="1" noAdjustHandles="1" noChangeArrowheads="1" noChangeShapeType="1" noTextEdit="1"/>
              </p:cNvSpPr>
              <p:nvPr/>
            </p:nvSpPr>
            <p:spPr>
              <a:xfrm>
                <a:off x="797291" y="538856"/>
                <a:ext cx="1360694" cy="307777"/>
              </a:xfrm>
              <a:prstGeom prst="rect">
                <a:avLst/>
              </a:prstGeom>
              <a:blipFill>
                <a:blip r:embed="rId7"/>
                <a:stretch>
                  <a:fillRect b="-16981"/>
                </a:stretch>
              </a:blipFill>
              <a:ln>
                <a:solidFill>
                  <a:srgbClr val="C00000"/>
                </a:solidFill>
              </a:ln>
            </p:spPr>
            <p:txBody>
              <a:bodyPr/>
              <a:lstStyle/>
              <a:p>
                <a:r>
                  <a:rPr lang="zh-CN" altLang="en-US">
                    <a:noFill/>
                  </a:rPr>
                  <a:t> </a:t>
                </a:r>
              </a:p>
            </p:txBody>
          </p:sp>
        </mc:Fallback>
      </mc:AlternateContent>
      <p:sp>
        <p:nvSpPr>
          <p:cNvPr id="3" name="矩形 2">
            <a:extLst>
              <a:ext uri="{FF2B5EF4-FFF2-40B4-BE49-F238E27FC236}">
                <a16:creationId xmlns:a16="http://schemas.microsoft.com/office/drawing/2014/main" id="{8DBEA493-1C06-4D45-95B8-BEAA3ADD35E6}"/>
              </a:ext>
            </a:extLst>
          </p:cNvPr>
          <p:cNvSpPr/>
          <p:nvPr/>
        </p:nvSpPr>
        <p:spPr>
          <a:xfrm>
            <a:off x="66469" y="6341913"/>
            <a:ext cx="5712540" cy="415498"/>
          </a:xfrm>
          <a:prstGeom prst="rect">
            <a:avLst/>
          </a:prstGeom>
        </p:spPr>
        <p:txBody>
          <a:bodyPr wrap="square">
            <a:spAutoFit/>
          </a:bodyPr>
          <a:lstStyle/>
          <a:p>
            <a:r>
              <a:rPr lang="en-US" altLang="zh-CN" sz="1050" dirty="0">
                <a:solidFill>
                  <a:schemeClr val="accent1">
                    <a:lumMod val="75000"/>
                  </a:schemeClr>
                </a:solidFill>
                <a:latin typeface="Times New Roman" panose="02020603050405020304" pitchFamily="18" charset="0"/>
                <a:cs typeface="Times New Roman" panose="02020603050405020304" pitchFamily="18" charset="0"/>
              </a:rPr>
              <a:t>[3] Xiao-Gang Wu, Xiao-Hai Liu, </a:t>
            </a:r>
            <a:r>
              <a:rPr lang="en-US" altLang="zh-CN" sz="1050" dirty="0" err="1">
                <a:solidFill>
                  <a:schemeClr val="accent1">
                    <a:lumMod val="75000"/>
                  </a:schemeClr>
                </a:solidFill>
                <a:latin typeface="Times New Roman" panose="02020603050405020304" pitchFamily="18" charset="0"/>
                <a:cs typeface="Times New Roman" panose="02020603050405020304" pitchFamily="18" charset="0"/>
              </a:rPr>
              <a:t>Qiang</a:t>
            </a:r>
            <a:r>
              <a:rPr lang="en-US" altLang="zh-CN" sz="1050" dirty="0">
                <a:solidFill>
                  <a:schemeClr val="accent1">
                    <a:lumMod val="75000"/>
                  </a:schemeClr>
                </a:solidFill>
                <a:latin typeface="Times New Roman" panose="02020603050405020304" pitchFamily="18" charset="0"/>
                <a:cs typeface="Times New Roman" panose="02020603050405020304" pitchFamily="18" charset="0"/>
              </a:rPr>
              <a:t> Zhao, Bing-Song Zou, PR D87, 014023 (2013)</a:t>
            </a:r>
            <a:r>
              <a:rPr lang="zh-CN" altLang="en-US" sz="1050" dirty="0">
                <a:solidFill>
                  <a:schemeClr val="accent1">
                    <a:lumMod val="75000"/>
                  </a:schemeClr>
                </a:solidFill>
                <a:latin typeface="Times New Roman" panose="02020603050405020304" pitchFamily="18" charset="0"/>
                <a:cs typeface="Times New Roman" panose="02020603050405020304" pitchFamily="18" charset="0"/>
              </a:rPr>
              <a:t>；</a:t>
            </a:r>
            <a:endParaRPr lang="en-US" altLang="zh-CN" sz="1050" dirty="0">
              <a:solidFill>
                <a:schemeClr val="accent1">
                  <a:lumMod val="75000"/>
                </a:schemeClr>
              </a:solidFill>
              <a:latin typeface="Times New Roman" panose="02020603050405020304" pitchFamily="18" charset="0"/>
              <a:cs typeface="Times New Roman" panose="02020603050405020304" pitchFamily="18" charset="0"/>
            </a:endParaRPr>
          </a:p>
          <a:p>
            <a:r>
              <a:rPr lang="en-US" altLang="zh-CN" sz="1050" dirty="0">
                <a:solidFill>
                  <a:schemeClr val="accent1">
                    <a:lumMod val="75000"/>
                  </a:schemeClr>
                </a:solidFill>
                <a:latin typeface="Times New Roman" panose="02020603050405020304" pitchFamily="18" charset="0"/>
                <a:cs typeface="Times New Roman" panose="02020603050405020304" pitchFamily="18" charset="0"/>
              </a:rPr>
              <a:t>[4] N. N. </a:t>
            </a:r>
            <a:r>
              <a:rPr lang="en-US" altLang="zh-CN" sz="1050" dirty="0" err="1">
                <a:solidFill>
                  <a:schemeClr val="accent1">
                    <a:lumMod val="75000"/>
                  </a:schemeClr>
                </a:solidFill>
                <a:latin typeface="Times New Roman" panose="02020603050405020304" pitchFamily="18" charset="0"/>
                <a:cs typeface="Times New Roman" panose="02020603050405020304" pitchFamily="18" charset="0"/>
              </a:rPr>
              <a:t>Achasov</a:t>
            </a:r>
            <a:r>
              <a:rPr lang="en-US" altLang="zh-CN" sz="1050" dirty="0">
                <a:solidFill>
                  <a:schemeClr val="accent1">
                    <a:lumMod val="75000"/>
                  </a:schemeClr>
                </a:solidFill>
                <a:latin typeface="Times New Roman" panose="02020603050405020304" pitchFamily="18" charset="0"/>
                <a:cs typeface="Times New Roman" panose="02020603050405020304" pitchFamily="18" charset="0"/>
              </a:rPr>
              <a:t> and A. V. Kiselev, PR D70, 111901 (2004)</a:t>
            </a:r>
            <a:endParaRPr lang="zh-CN" altLang="en-US" sz="1050" dirty="0">
              <a:solidFill>
                <a:schemeClr val="accent1">
                  <a:lumMod val="75000"/>
                </a:schemeClr>
              </a:solidFill>
            </a:endParaRPr>
          </a:p>
        </p:txBody>
      </p:sp>
      <p:sp>
        <p:nvSpPr>
          <p:cNvPr id="7" name="文本框 6">
            <a:extLst>
              <a:ext uri="{FF2B5EF4-FFF2-40B4-BE49-F238E27FC236}">
                <a16:creationId xmlns:a16="http://schemas.microsoft.com/office/drawing/2014/main" id="{C68A8D4C-1D12-4217-B1B2-0F4B862D4D82}"/>
              </a:ext>
            </a:extLst>
          </p:cNvPr>
          <p:cNvSpPr txBox="1"/>
          <p:nvPr/>
        </p:nvSpPr>
        <p:spPr>
          <a:xfrm>
            <a:off x="5448108" y="679088"/>
            <a:ext cx="271562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Unitarized propagators [4]</a:t>
            </a:r>
            <a:endParaRPr lang="zh-CN" altLang="en-US" dirty="0">
              <a:latin typeface="Times New Roman" panose="02020603050405020304" pitchFamily="18" charset="0"/>
              <a:cs typeface="Times New Roman" panose="02020603050405020304" pitchFamily="18" charset="0"/>
            </a:endParaRPr>
          </a:p>
        </p:txBody>
      </p:sp>
      <p:cxnSp>
        <p:nvCxnSpPr>
          <p:cNvPr id="9" name="直接箭头连接符 8">
            <a:extLst>
              <a:ext uri="{FF2B5EF4-FFF2-40B4-BE49-F238E27FC236}">
                <a16:creationId xmlns:a16="http://schemas.microsoft.com/office/drawing/2014/main" id="{A5A61455-AA1F-4D67-A5BF-45A0FF43B8D4}"/>
              </a:ext>
            </a:extLst>
          </p:cNvPr>
          <p:cNvCxnSpPr>
            <a:cxnSpLocks/>
          </p:cNvCxnSpPr>
          <p:nvPr/>
        </p:nvCxnSpPr>
        <p:spPr>
          <a:xfrm flipH="1">
            <a:off x="5371825" y="1158755"/>
            <a:ext cx="163056" cy="5186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文本框 16">
            <a:extLst>
              <a:ext uri="{FF2B5EF4-FFF2-40B4-BE49-F238E27FC236}">
                <a16:creationId xmlns:a16="http://schemas.microsoft.com/office/drawing/2014/main" id="{5E6491FD-009E-4B91-A240-03C77743B580}"/>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Combined analysis</a:t>
            </a:r>
            <a:endParaRPr lang="zh-CN" altLang="en-US" sz="2400" dirty="0">
              <a:latin typeface="Times New Roman" panose="02020603050405020304" pitchFamily="18" charset="0"/>
              <a:cs typeface="Times New Roman" panose="02020603050405020304" pitchFamily="18" charset="0"/>
            </a:endParaRPr>
          </a:p>
        </p:txBody>
      </p:sp>
      <p:sp>
        <p:nvSpPr>
          <p:cNvPr id="20" name="灯片编号占位符 9">
            <a:extLst>
              <a:ext uri="{FF2B5EF4-FFF2-40B4-BE49-F238E27FC236}">
                <a16:creationId xmlns:a16="http://schemas.microsoft.com/office/drawing/2014/main" id="{36A3EF94-B4C0-4C45-B3B0-06857233171F}"/>
              </a:ext>
            </a:extLst>
          </p:cNvPr>
          <p:cNvSpPr>
            <a:spLocks noGrp="1"/>
          </p:cNvSpPr>
          <p:nvPr>
            <p:ph type="sldNum" sz="quarter" idx="12"/>
          </p:nvPr>
        </p:nvSpPr>
        <p:spPr>
          <a:xfrm>
            <a:off x="6457950" y="6356351"/>
            <a:ext cx="2057400" cy="365125"/>
          </a:xfrm>
        </p:spPr>
        <p:txBody>
          <a:bodyPr/>
          <a:lstStyle/>
          <a:p>
            <a:fld id="{70EF8BD8-B3DE-4E24-B474-47D0FF4D57CA}" type="slidenum">
              <a:rPr lang="zh-CN" altLang="en-US" smtClean="0"/>
              <a:t>27</a:t>
            </a:fld>
            <a:endParaRPr lang="zh-CN" altLang="en-US"/>
          </a:p>
        </p:txBody>
      </p:sp>
    </p:spTree>
    <p:extLst>
      <p:ext uri="{BB962C8B-B14F-4D97-AF65-F5344CB8AC3E}">
        <p14:creationId xmlns:p14="http://schemas.microsoft.com/office/powerpoint/2010/main" val="2894881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7A8BE561-523B-484F-886A-4E94A2337D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238" y="2532866"/>
            <a:ext cx="4874523" cy="1440693"/>
          </a:xfrm>
          <a:prstGeom prst="rect">
            <a:avLst/>
          </a:prstGeom>
        </p:spPr>
      </p:pic>
      <p:pic>
        <p:nvPicPr>
          <p:cNvPr id="7" name="图片 6">
            <a:extLst>
              <a:ext uri="{FF2B5EF4-FFF2-40B4-BE49-F238E27FC236}">
                <a16:creationId xmlns:a16="http://schemas.microsoft.com/office/drawing/2014/main" id="{BB78CAE0-484D-4A98-A834-2E33E0137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120" y="450075"/>
            <a:ext cx="6199934" cy="1209854"/>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25FF2EA0-3905-4B88-B304-C17AD4701CD2}"/>
                  </a:ext>
                </a:extLst>
              </p:cNvPr>
              <p:cNvSpPr txBox="1"/>
              <p:nvPr/>
            </p:nvSpPr>
            <p:spPr>
              <a:xfrm>
                <a:off x="3753602" y="119917"/>
                <a:ext cx="12270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𝜂</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𝐾</m:t>
                          </m:r>
                        </m:e>
                      </m:acc>
                      <m:r>
                        <a:rPr lang="en-US" altLang="zh-CN" sz="2000" b="0" i="1" smtClean="0">
                          <a:latin typeface="Cambria Math" panose="02040503050406030204" pitchFamily="18" charset="0"/>
                        </a:rPr>
                        <m:t>𝐾</m:t>
                      </m:r>
                      <m:r>
                        <a:rPr lang="en-US" altLang="zh-CN" sz="2000" b="0" i="1" smtClean="0">
                          <a:latin typeface="Cambria Math" panose="02040503050406030204" pitchFamily="18" charset="0"/>
                        </a:rPr>
                        <m:t>𝜋</m:t>
                      </m:r>
                    </m:oMath>
                  </m:oMathPara>
                </a14:m>
                <a:endParaRPr lang="zh-CN" altLang="en-US" sz="2000" dirty="0"/>
              </a:p>
            </p:txBody>
          </p:sp>
        </mc:Choice>
        <mc:Fallback xmlns="">
          <p:sp>
            <p:nvSpPr>
              <p:cNvPr id="4" name="文本框 3">
                <a:extLst>
                  <a:ext uri="{FF2B5EF4-FFF2-40B4-BE49-F238E27FC236}">
                    <a16:creationId xmlns:a16="http://schemas.microsoft.com/office/drawing/2014/main" id="{25FF2EA0-3905-4B88-B304-C17AD4701CD2}"/>
                  </a:ext>
                </a:extLst>
              </p:cNvPr>
              <p:cNvSpPr txBox="1">
                <a:spLocks noRot="1" noChangeAspect="1" noMove="1" noResize="1" noEditPoints="1" noAdjustHandles="1" noChangeArrowheads="1" noChangeShapeType="1" noTextEdit="1"/>
              </p:cNvSpPr>
              <p:nvPr/>
            </p:nvSpPr>
            <p:spPr>
              <a:xfrm>
                <a:off x="3753602" y="119917"/>
                <a:ext cx="1227067" cy="307777"/>
              </a:xfrm>
              <a:prstGeom prst="rect">
                <a:avLst/>
              </a:prstGeom>
              <a:blipFill>
                <a:blip r:embed="rId4"/>
                <a:stretch>
                  <a:fillRect l="-4478" t="-2000" r="-6965" b="-2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BD79C09-834E-4B16-A0AF-A6285177D60D}"/>
                  </a:ext>
                </a:extLst>
              </p:cNvPr>
              <p:cNvSpPr txBox="1"/>
              <p:nvPr/>
            </p:nvSpPr>
            <p:spPr>
              <a:xfrm>
                <a:off x="3349614" y="2061965"/>
                <a:ext cx="230845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𝜂</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𝜂𝜋𝜋</m:t>
                      </m:r>
                    </m:oMath>
                  </m:oMathPara>
                </a14:m>
                <a:endParaRPr lang="zh-CN" altLang="en-US" sz="2400" dirty="0"/>
              </a:p>
            </p:txBody>
          </p:sp>
        </mc:Choice>
        <mc:Fallback xmlns="">
          <p:sp>
            <p:nvSpPr>
              <p:cNvPr id="5" name="文本框 4">
                <a:extLst>
                  <a:ext uri="{FF2B5EF4-FFF2-40B4-BE49-F238E27FC236}">
                    <a16:creationId xmlns:a16="http://schemas.microsoft.com/office/drawing/2014/main" id="{DBD79C09-834E-4B16-A0AF-A6285177D60D}"/>
                  </a:ext>
                </a:extLst>
              </p:cNvPr>
              <p:cNvSpPr txBox="1">
                <a:spLocks noRot="1" noChangeAspect="1" noMove="1" noResize="1" noEditPoints="1" noAdjustHandles="1" noChangeArrowheads="1" noChangeShapeType="1" noTextEdit="1"/>
              </p:cNvSpPr>
              <p:nvPr/>
            </p:nvSpPr>
            <p:spPr>
              <a:xfrm>
                <a:off x="3349614" y="2061965"/>
                <a:ext cx="2308452" cy="369332"/>
              </a:xfrm>
              <a:prstGeom prst="rect">
                <a:avLst/>
              </a:prstGeom>
              <a:blipFill>
                <a:blip r:embed="rId5"/>
                <a:stretch>
                  <a:fillRect l="-2902" r="-2375"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p:cNvSpPr txBox="1"/>
              <p:nvPr/>
            </p:nvSpPr>
            <p:spPr>
              <a:xfrm>
                <a:off x="128541" y="3986786"/>
                <a:ext cx="8208265" cy="407099"/>
              </a:xfrm>
              <a:prstGeom prst="rect">
                <a:avLst/>
              </a:prstGeom>
              <a:noFill/>
            </p:spPr>
            <p:txBody>
              <a:bodyPr wrap="square" rtlCol="0">
                <a:spAutoFit/>
              </a:bodyPr>
              <a:lstStyle/>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Form factor </a:t>
                </a:r>
                <a14:m>
                  <m:oMath xmlns:m="http://schemas.openxmlformats.org/officeDocument/2006/math">
                    <m:r>
                      <a:rPr lang="en-US" altLang="zh-CN" sz="2000" b="0" i="1" smtClean="0">
                        <a:latin typeface="Cambria Math" panose="02040503050406030204" pitchFamily="18" charset="0"/>
                        <a:ea typeface="宋体" panose="02010600030101010101" pitchFamily="2" charset="-122"/>
                      </a:rPr>
                      <m:t>𝐹</m:t>
                    </m:r>
                    <m:r>
                      <a:rPr lang="en-US" altLang="zh-CN" sz="2000" b="0" i="1" smtClean="0">
                        <a:latin typeface="Cambria Math" panose="02040503050406030204" pitchFamily="18" charset="0"/>
                        <a:ea typeface="宋体" panose="02010600030101010101" pitchFamily="2" charset="-122"/>
                      </a:rPr>
                      <m:t>(</m:t>
                    </m:r>
                    <m:sSup>
                      <m:sSupPr>
                        <m:ctrlPr>
                          <a:rPr lang="en-US" altLang="zh-CN" sz="2000" i="1" smtClean="0">
                            <a:latin typeface="Cambria Math" panose="02040503050406030204" pitchFamily="18" charset="0"/>
                            <a:ea typeface="宋体" panose="02010600030101010101" pitchFamily="2" charset="-122"/>
                          </a:rPr>
                        </m:ctrlPr>
                      </m:sSupPr>
                      <m:e>
                        <m:r>
                          <a:rPr lang="en-US" altLang="zh-CN" sz="2000" b="0" i="1" smtClean="0">
                            <a:latin typeface="Cambria Math" panose="02040503050406030204" pitchFamily="18" charset="0"/>
                            <a:ea typeface="宋体" panose="02010600030101010101" pitchFamily="2" charset="-122"/>
                          </a:rPr>
                          <m:t>𝑞</m:t>
                        </m:r>
                      </m:e>
                      <m:sup>
                        <m:r>
                          <a:rPr lang="en-US" altLang="zh-CN" sz="2000" b="0" i="1" smtClean="0">
                            <a:latin typeface="Cambria Math" panose="02040503050406030204" pitchFamily="18" charset="0"/>
                            <a:ea typeface="宋体" panose="02010600030101010101" pitchFamily="2" charset="-122"/>
                          </a:rPr>
                          <m:t>2</m:t>
                        </m:r>
                      </m:sup>
                    </m:sSup>
                    <m:r>
                      <a:rPr lang="en-US" altLang="zh-CN" sz="2000" b="0" i="1" smtClean="0">
                        <a:latin typeface="Cambria Math" panose="02040503050406030204" pitchFamily="18" charset="0"/>
                        <a:ea typeface="宋体" panose="02010600030101010101" pitchFamily="2" charset="-122"/>
                      </a:rPr>
                      <m:t>)</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arises naturally in an effective theory:</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128541" y="3986786"/>
                <a:ext cx="8208265" cy="407099"/>
              </a:xfrm>
              <a:prstGeom prst="rect">
                <a:avLst/>
              </a:prstGeom>
              <a:blipFill>
                <a:blip r:embed="rId6"/>
                <a:stretch>
                  <a:fillRect l="-742" t="-7463" b="-238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38446" y="4473929"/>
                <a:ext cx="4812278" cy="658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𝐼</m:t>
                      </m:r>
                      <m:r>
                        <a:rPr lang="en-US" altLang="zh-CN" sz="1400" i="1">
                          <a:latin typeface="Cambria Math" panose="02040503050406030204" pitchFamily="18" charset="0"/>
                        </a:rPr>
                        <m:t>=</m:t>
                      </m:r>
                      <m:nary>
                        <m:naryPr>
                          <m:subHide m:val="on"/>
                          <m:supHide m:val="on"/>
                          <m:ctrlPr>
                            <a:rPr lang="en-US" altLang="zh-CN" sz="1400" b="0" i="1" smtClean="0">
                              <a:latin typeface="Cambria Math" panose="02040503050406030204" pitchFamily="18" charset="0"/>
                            </a:rPr>
                          </m:ctrlPr>
                        </m:naryPr>
                        <m:sub/>
                        <m:sup/>
                        <m:e>
                          <m:f>
                            <m:fPr>
                              <m:ctrlPr>
                                <a:rPr lang="en-US" altLang="zh-CN" sz="1400" b="0" i="1" smtClean="0">
                                  <a:latin typeface="Cambria Math" panose="02040503050406030204" pitchFamily="18" charset="0"/>
                                </a:rPr>
                              </m:ctrlPr>
                            </m:fPr>
                            <m:num>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𝑑</m:t>
                                  </m:r>
                                </m:e>
                                <m:sup>
                                  <m:r>
                                    <a:rPr lang="en-US" altLang="zh-CN" sz="1400" b="0" i="1" smtClean="0">
                                      <a:latin typeface="Cambria Math" panose="02040503050406030204" pitchFamily="18" charset="0"/>
                                    </a:rPr>
                                    <m:t>4</m:t>
                                  </m:r>
                                </m:sup>
                              </m:sSup>
                              <m:r>
                                <a:rPr lang="en-US" altLang="zh-CN" sz="1400" b="0" i="1" smtClean="0">
                                  <a:latin typeface="Cambria Math" panose="02040503050406030204" pitchFamily="18" charset="0"/>
                                </a:rPr>
                                <m:t>𝑞</m:t>
                              </m:r>
                            </m:num>
                            <m:den>
                              <m:sSup>
                                <m:sSupPr>
                                  <m:ctrlPr>
                                    <a:rPr lang="en-US" altLang="zh-CN" sz="1400" b="0" i="1" smtClean="0">
                                      <a:latin typeface="Cambria Math" panose="02040503050406030204" pitchFamily="18" charset="0"/>
                                    </a:rPr>
                                  </m:ctrlPr>
                                </m:sSupPr>
                                <m:e>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2</m:t>
                                      </m:r>
                                      <m:r>
                                        <a:rPr lang="en-US" altLang="zh-CN" sz="1400" b="0" i="1" smtClean="0">
                                          <a:latin typeface="Cambria Math" panose="02040503050406030204" pitchFamily="18" charset="0"/>
                                        </a:rPr>
                                        <m:t>𝜋</m:t>
                                      </m:r>
                                    </m:e>
                                  </m:d>
                                </m:e>
                                <m:sup>
                                  <m:r>
                                    <a:rPr lang="en-US" altLang="zh-CN" sz="1400" b="0" i="1" smtClean="0">
                                      <a:latin typeface="Cambria Math" panose="02040503050406030204" pitchFamily="18" charset="0"/>
                                    </a:rPr>
                                    <m:t>4</m:t>
                                  </m:r>
                                </m:sup>
                              </m:sSup>
                            </m:den>
                          </m:f>
                          <m:f>
                            <m:fPr>
                              <m:ctrlPr>
                                <a:rPr lang="en-US" altLang="zh-CN" sz="1400" b="0" i="1" smtClean="0">
                                  <a:latin typeface="Cambria Math" panose="02040503050406030204" pitchFamily="18" charset="0"/>
                                </a:rPr>
                              </m:ctrlPr>
                            </m:fPr>
                            <m:num>
                              <m:sSub>
                                <m:sSubPr>
                                  <m:ctrlPr>
                                    <a:rPr lang="en-US" altLang="zh-CN" sz="1400" b="0" i="1" smtClean="0">
                                      <a:latin typeface="Cambria Math" panose="02040503050406030204" pitchFamily="18" charset="0"/>
                                    </a:rPr>
                                  </m:ctrlPr>
                                </m:sSubPr>
                                <m:e>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2</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𝑝</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𝑞</m:t>
                                      </m:r>
                                    </m:e>
                                  </m:d>
                                </m:e>
                                <m:sub>
                                  <m:r>
                                    <a:rPr lang="en-US" altLang="zh-CN" sz="1400" b="0" i="1" smtClean="0">
                                      <a:latin typeface="Cambria Math" panose="02040503050406030204" pitchFamily="18" charset="0"/>
                                    </a:rPr>
                                    <m:t>𝜇</m:t>
                                  </m:r>
                                </m:sub>
                              </m:sSub>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𝑔</m:t>
                                      </m:r>
                                    </m:e>
                                    <m:sup>
                                      <m:r>
                                        <a:rPr lang="en-US" altLang="zh-CN" sz="1400" b="0" i="1" smtClean="0">
                                          <a:latin typeface="Cambria Math" panose="02040503050406030204" pitchFamily="18" charset="0"/>
                                        </a:rPr>
                                        <m:t>𝜇𝜈</m:t>
                                      </m:r>
                                    </m:sup>
                                  </m:sSup>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𝜇</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𝜈</m:t>
                                          </m:r>
                                        </m:sup>
                                      </m:sSup>
                                    </m:num>
                                    <m:den>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2</m:t>
                                          </m:r>
                                        </m:sup>
                                      </m:sSup>
                                    </m:den>
                                  </m:f>
                                </m:e>
                              </m:d>
                              <m:sSub>
                                <m:sSubPr>
                                  <m:ctrlPr>
                                    <a:rPr lang="en-US" altLang="zh-CN" sz="1400" b="0" i="1" smtClean="0">
                                      <a:latin typeface="Cambria Math" panose="02040503050406030204" pitchFamily="18" charset="0"/>
                                    </a:rPr>
                                  </m:ctrlPr>
                                </m:sSubPr>
                                <m:e>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𝑞</m:t>
                                      </m:r>
                                      <m:r>
                                        <a:rPr lang="en-US" altLang="zh-CN" sz="1400" b="0" i="1" smtClean="0">
                                          <a:latin typeface="Cambria Math" panose="02040503050406030204" pitchFamily="18" charset="0"/>
                                        </a:rPr>
                                        <m:t>−2</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𝑝</m:t>
                                          </m:r>
                                        </m:e>
                                        <m:sub>
                                          <m:r>
                                            <a:rPr lang="en-US" altLang="zh-CN" sz="1400" b="0" i="1" smtClean="0">
                                              <a:latin typeface="Cambria Math" panose="02040503050406030204" pitchFamily="18" charset="0"/>
                                            </a:rPr>
                                            <m:t>2</m:t>
                                          </m:r>
                                        </m:sub>
                                      </m:sSub>
                                    </m:e>
                                  </m:d>
                                </m:e>
                                <m:sub>
                                  <m:r>
                                    <a:rPr lang="en-US" altLang="zh-CN" sz="1400" b="0" i="1" smtClean="0">
                                      <a:latin typeface="Cambria Math" panose="02040503050406030204" pitchFamily="18" charset="0"/>
                                    </a:rPr>
                                    <m:t>𝜈</m:t>
                                  </m:r>
                                </m:sub>
                              </m:sSub>
                              <m:r>
                                <a:rPr lang="en-US" altLang="zh-CN" sz="1400" b="0" i="1" smtClean="0">
                                  <a:latin typeface="Cambria Math" panose="02040503050406030204" pitchFamily="18" charset="0"/>
                                </a:rPr>
                                <m:t>𝐹</m:t>
                              </m:r>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2</m:t>
                                  </m:r>
                                </m:sup>
                              </m:sSup>
                              <m:r>
                                <a:rPr lang="en-US" altLang="zh-CN" sz="1400" b="0" i="1" smtClean="0">
                                  <a:latin typeface="Cambria Math" panose="02040503050406030204" pitchFamily="18" charset="0"/>
                                </a:rPr>
                                <m:t>)</m:t>
                              </m:r>
                            </m:num>
                            <m:den>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2</m:t>
                                  </m:r>
                                </m:sup>
                              </m:sSup>
                              <m:r>
                                <a:rPr lang="en-US" altLang="zh-CN" sz="1400" b="0" i="1" smtClean="0">
                                  <a:latin typeface="Cambria Math" panose="02040503050406030204" pitchFamily="18" charset="0"/>
                                </a:rPr>
                                <m:t>−</m:t>
                              </m:r>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𝑚</m:t>
                                  </m:r>
                                </m:e>
                                <m:sub>
                                  <m:r>
                                    <a:rPr lang="en-US" altLang="zh-CN" sz="1400" b="0" i="1" smtClean="0">
                                      <a:latin typeface="Cambria Math" panose="02040503050406030204" pitchFamily="18" charset="0"/>
                                    </a:rPr>
                                    <m:t>1</m:t>
                                  </m:r>
                                </m:sub>
                                <m:sup>
                                  <m:r>
                                    <a:rPr lang="en-US" altLang="zh-CN" sz="1400" b="0" i="1" smtClean="0">
                                      <a:latin typeface="Cambria Math" panose="02040503050406030204" pitchFamily="18" charset="0"/>
                                    </a:rPr>
                                    <m:t>2</m:t>
                                  </m:r>
                                </m:sup>
                              </m:sSubSup>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𝑞</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𝑝</m:t>
                                          </m:r>
                                        </m:e>
                                        <m:sub>
                                          <m:r>
                                            <a:rPr lang="en-US" altLang="zh-CN" sz="1400" b="0" i="1" smtClean="0">
                                              <a:latin typeface="Cambria Math" panose="02040503050406030204" pitchFamily="18" charset="0"/>
                                            </a:rPr>
                                            <m:t>2</m:t>
                                          </m:r>
                                        </m:sub>
                                      </m:sSub>
                                    </m:e>
                                  </m:d>
                                </m:e>
                                <m:sup>
                                  <m:r>
                                    <a:rPr lang="en-US" altLang="zh-CN" sz="1400" b="0" i="1" smtClean="0">
                                      <a:latin typeface="Cambria Math" panose="02040503050406030204" pitchFamily="18" charset="0"/>
                                    </a:rPr>
                                    <m:t>2</m:t>
                                  </m:r>
                                </m:sup>
                              </m:sSup>
                              <m:r>
                                <a:rPr lang="en-US" altLang="zh-CN" sz="1400" b="0" i="1" smtClean="0">
                                  <a:latin typeface="Cambria Math" panose="02040503050406030204" pitchFamily="18" charset="0"/>
                                </a:rPr>
                                <m:t>−</m:t>
                              </m:r>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𝑚</m:t>
                                  </m:r>
                                </m:e>
                                <m:sub>
                                  <m:r>
                                    <a:rPr lang="en-US" altLang="zh-CN" sz="1400" b="0" i="1" smtClean="0">
                                      <a:latin typeface="Cambria Math" panose="02040503050406030204" pitchFamily="18" charset="0"/>
                                    </a:rPr>
                                    <m:t>2</m:t>
                                  </m:r>
                                </m:sub>
                                <m:sup>
                                  <m:r>
                                    <a:rPr lang="en-US" altLang="zh-CN" sz="1400" b="0" i="1" smtClean="0">
                                      <a:latin typeface="Cambria Math" panose="02040503050406030204" pitchFamily="18" charset="0"/>
                                    </a:rPr>
                                    <m:t>2</m:t>
                                  </m:r>
                                </m:sup>
                              </m:sSubSup>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𝑞</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𝑝</m:t>
                                          </m:r>
                                        </m:e>
                                        <m:sub>
                                          <m:r>
                                            <a:rPr lang="en-US" altLang="zh-CN" sz="1400" b="0" i="1" smtClean="0">
                                              <a:latin typeface="Cambria Math" panose="02040503050406030204" pitchFamily="18" charset="0"/>
                                            </a:rPr>
                                            <m:t>2</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𝑝</m:t>
                                          </m:r>
                                        </m:e>
                                        <m:sub>
                                          <m:r>
                                            <a:rPr lang="en-US" altLang="zh-CN" sz="1400" b="0" i="1" smtClean="0">
                                              <a:latin typeface="Cambria Math" panose="02040503050406030204" pitchFamily="18" charset="0"/>
                                            </a:rPr>
                                            <m:t>3</m:t>
                                          </m:r>
                                        </m:sub>
                                      </m:sSub>
                                    </m:e>
                                  </m:d>
                                </m:e>
                                <m:sup>
                                  <m:r>
                                    <a:rPr lang="en-US" altLang="zh-CN" sz="1400" b="0" i="1" smtClean="0">
                                      <a:latin typeface="Cambria Math" panose="02040503050406030204" pitchFamily="18" charset="0"/>
                                    </a:rPr>
                                    <m:t>2</m:t>
                                  </m:r>
                                </m:sup>
                              </m:sSup>
                              <m:r>
                                <a:rPr lang="en-US" altLang="zh-CN" sz="1400" b="0" i="1" smtClean="0">
                                  <a:latin typeface="Cambria Math" panose="02040503050406030204" pitchFamily="18" charset="0"/>
                                </a:rPr>
                                <m:t>−</m:t>
                              </m:r>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𝑚</m:t>
                                  </m:r>
                                </m:e>
                                <m:sub>
                                  <m:r>
                                    <a:rPr lang="en-US" altLang="zh-CN" sz="1400" b="0" i="1" smtClean="0">
                                      <a:latin typeface="Cambria Math" panose="02040503050406030204" pitchFamily="18" charset="0"/>
                                    </a:rPr>
                                    <m:t>3</m:t>
                                  </m:r>
                                </m:sub>
                                <m:sup>
                                  <m:r>
                                    <a:rPr lang="en-US" altLang="zh-CN" sz="1400" b="0" i="1" smtClean="0">
                                      <a:latin typeface="Cambria Math" panose="02040503050406030204" pitchFamily="18" charset="0"/>
                                    </a:rPr>
                                    <m:t>2</m:t>
                                  </m:r>
                                </m:sup>
                              </m:sSubSup>
                              <m:r>
                                <a:rPr lang="en-US" altLang="zh-CN" sz="1400" b="0" i="1" smtClean="0">
                                  <a:latin typeface="Cambria Math" panose="02040503050406030204" pitchFamily="18" charset="0"/>
                                </a:rPr>
                                <m:t>)</m:t>
                              </m:r>
                            </m:den>
                          </m:f>
                        </m:e>
                      </m:nary>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538446" y="4473929"/>
                <a:ext cx="4812278" cy="658642"/>
              </a:xfrm>
              <a:prstGeom prst="rect">
                <a:avLst/>
              </a:prstGeom>
              <a:blipFill>
                <a:blip r:embed="rId7"/>
                <a:stretch>
                  <a:fillRect b="-9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5057082" y="4487156"/>
                <a:ext cx="3550715" cy="7845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𝐹</m:t>
                      </m:r>
                      <m:d>
                        <m:dPr>
                          <m:ctrlPr>
                            <a:rPr lang="en-US" altLang="zh-CN" sz="1600" b="0" i="1" smtClean="0">
                              <a:latin typeface="Cambria Math" panose="02040503050406030204" pitchFamily="18" charset="0"/>
                            </a:rPr>
                          </m:ctrlPr>
                        </m:dPr>
                        <m:e>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𝑞</m:t>
                              </m:r>
                            </m:e>
                            <m:sup>
                              <m:r>
                                <a:rPr lang="en-US" altLang="zh-CN" sz="1600" b="0" i="1" smtClean="0">
                                  <a:latin typeface="Cambria Math" panose="02040503050406030204" pitchFamily="18" charset="0"/>
                                </a:rPr>
                                <m:t>2</m:t>
                              </m:r>
                            </m:sup>
                          </m:sSup>
                        </m:e>
                      </m:d>
                      <m:r>
                        <a:rPr lang="en-US" altLang="zh-CN" sz="1600" b="0" i="1" smtClean="0">
                          <a:latin typeface="Cambria Math" panose="02040503050406030204" pitchFamily="18" charset="0"/>
                        </a:rPr>
                        <m:t>=</m:t>
                      </m:r>
                      <m:nary>
                        <m:naryPr>
                          <m:chr m:val="∏"/>
                          <m:ctrlPr>
                            <a:rPr lang="en-US" altLang="zh-CN" sz="1600" b="0" i="1" smtClean="0">
                              <a:latin typeface="Cambria Math" panose="02040503050406030204" pitchFamily="18" charset="0"/>
                            </a:rPr>
                          </m:ctrlPr>
                        </m:naryPr>
                        <m:sub>
                          <m:r>
                            <m:rPr>
                              <m:brk m:alnAt="23"/>
                            </m:rP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3</m:t>
                          </m:r>
                        </m:sup>
                        <m:e>
                          <m:f>
                            <m:fPr>
                              <m:ctrlPr>
                                <a:rPr lang="en-US" altLang="zh-CN" sz="1600" i="1">
                                  <a:latin typeface="Cambria Math" panose="02040503050406030204" pitchFamily="18" charset="0"/>
                                </a:rPr>
                              </m:ctrlPr>
                            </m:fPr>
                            <m:num>
                              <m:sSubSup>
                                <m:sSubSupPr>
                                  <m:ctrlPr>
                                    <a:rPr lang="en-US" altLang="zh-CN" sz="1600" i="1">
                                      <a:latin typeface="Cambria Math" panose="02040503050406030204" pitchFamily="18" charset="0"/>
                                    </a:rPr>
                                  </m:ctrlPr>
                                </m:sSubSup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𝑖</m:t>
                                  </m:r>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𝑚</m:t>
                                  </m:r>
                                </m:e>
                                <m:sub>
                                  <m:r>
                                    <a:rPr lang="en-US" altLang="zh-CN" sz="1600" i="1">
                                      <a:latin typeface="Cambria Math" panose="02040503050406030204" pitchFamily="18" charset="0"/>
                                    </a:rPr>
                                    <m:t>𝑖</m:t>
                                  </m:r>
                                </m:sub>
                                <m:sup>
                                  <m:r>
                                    <a:rPr lang="en-US" altLang="zh-CN" sz="1600" i="1">
                                      <a:latin typeface="Cambria Math" panose="02040503050406030204" pitchFamily="18" charset="0"/>
                                    </a:rPr>
                                    <m:t>2</m:t>
                                  </m:r>
                                </m:sup>
                              </m:sSubSup>
                            </m:num>
                            <m:den>
                              <m:sSubSup>
                                <m:sSubSupPr>
                                  <m:ctrlPr>
                                    <a:rPr lang="en-US" altLang="zh-CN" sz="1600" i="1">
                                      <a:latin typeface="Cambria Math" panose="02040503050406030204" pitchFamily="18" charset="0"/>
                                    </a:rPr>
                                  </m:ctrlPr>
                                </m:sSubSupPr>
                                <m:e>
                                  <m:r>
                                    <m:rPr>
                                      <m:sty m:val="p"/>
                                    </m:rPr>
                                    <a:rPr lang="en-US" altLang="zh-CN" sz="1600">
                                      <a:latin typeface="Cambria Math" panose="02040503050406030204" pitchFamily="18" charset="0"/>
                                    </a:rPr>
                                    <m:t>Λ</m:t>
                                  </m:r>
                                </m:e>
                                <m:sub>
                                  <m:r>
                                    <a:rPr lang="en-US" altLang="zh-CN" sz="1600" i="1">
                                      <a:latin typeface="Cambria Math" panose="02040503050406030204" pitchFamily="18" charset="0"/>
                                    </a:rPr>
                                    <m:t>𝑖</m:t>
                                  </m:r>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𝑝</m:t>
                                  </m:r>
                                </m:e>
                                <m:sub>
                                  <m:r>
                                    <a:rPr lang="en-US" altLang="zh-CN" sz="1600" i="1">
                                      <a:latin typeface="Cambria Math" panose="02040503050406030204" pitchFamily="18" charset="0"/>
                                    </a:rPr>
                                    <m:t>𝑖</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𝑞</m:t>
                                      </m:r>
                                    </m:e>
                                  </m:d>
                                </m:sub>
                                <m:sup>
                                  <m:r>
                                    <a:rPr lang="en-US" altLang="zh-CN" sz="1600" i="1">
                                      <a:latin typeface="Cambria Math" panose="02040503050406030204" pitchFamily="18" charset="0"/>
                                    </a:rPr>
                                    <m:t>2</m:t>
                                  </m:r>
                                </m:sup>
                              </m:sSubSup>
                            </m:den>
                          </m:f>
                        </m:e>
                      </m:nary>
                    </m:oMath>
                  </m:oMathPara>
                </a14:m>
                <a:endParaRPr lang="zh-CN" altLang="en-US" sz="1600" dirty="0"/>
              </a:p>
            </p:txBody>
          </p:sp>
        </mc:Choice>
        <mc:Fallback xmlns="">
          <p:sp>
            <p:nvSpPr>
              <p:cNvPr id="3" name="文本框 2"/>
              <p:cNvSpPr txBox="1">
                <a:spLocks noRot="1" noChangeAspect="1" noMove="1" noResize="1" noEditPoints="1" noAdjustHandles="1" noChangeArrowheads="1" noChangeShapeType="1" noTextEdit="1"/>
              </p:cNvSpPr>
              <p:nvPr/>
            </p:nvSpPr>
            <p:spPr>
              <a:xfrm>
                <a:off x="5057082" y="4487156"/>
                <a:ext cx="3550715" cy="784510"/>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128541" y="5328410"/>
                <a:ext cx="8750598" cy="957891"/>
              </a:xfrm>
              <a:prstGeom prst="rect">
                <a:avLst/>
              </a:prstGeom>
              <a:noFill/>
            </p:spPr>
            <p:txBody>
              <a:bodyPr wrap="square" rtlCol="0">
                <a:spAutoFit/>
              </a:bodyPr>
              <a:lstStyle/>
              <a:p>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Λ</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𝛼</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Λ</m:t>
                        </m:r>
                      </m:e>
                      <m:sub>
                        <m:r>
                          <a:rPr lang="en-US" altLang="zh-CN" b="0" i="1" smtClean="0">
                            <a:latin typeface="Cambria Math" panose="02040503050406030204" pitchFamily="18" charset="0"/>
                          </a:rPr>
                          <m:t>𝑄𝐶𝐷</m:t>
                        </m:r>
                      </m:sub>
                    </m:sSub>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r>
                      <a:rPr lang="en-US" altLang="zh-CN" b="0" i="1" smtClean="0">
                        <a:latin typeface="Cambria Math" panose="02040503050406030204" pitchFamily="18" charset="0"/>
                      </a:rPr>
                      <m:t>𝛼</m:t>
                    </m:r>
                    <m:r>
                      <a:rPr lang="en-US" altLang="zh-CN" b="0" i="1" smtClean="0">
                        <a:latin typeface="Cambria Math" panose="02040503050406030204" pitchFamily="18" charset="0"/>
                      </a:rPr>
                      <m:t>=1~2</m:t>
                    </m:r>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and </a:t>
                </a:r>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Λ</m:t>
                        </m:r>
                      </m:e>
                      <m:sub>
                        <m:r>
                          <a:rPr lang="en-US" altLang="zh-CN" b="0" i="1" smtClean="0">
                            <a:latin typeface="Cambria Math" panose="02040503050406030204" pitchFamily="18" charset="0"/>
                          </a:rPr>
                          <m:t>𝑄𝐶𝐷</m:t>
                        </m:r>
                      </m:sub>
                    </m:sSub>
                    <m:r>
                      <a:rPr lang="en-US" altLang="zh-CN" b="0" i="1" smtClean="0">
                        <a:latin typeface="Cambria Math" panose="02040503050406030204" pitchFamily="18" charset="0"/>
                      </a:rPr>
                      <m:t>=250</m:t>
                    </m:r>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MeV. </a:t>
                </a:r>
              </a:p>
              <a:p>
                <a:r>
                  <a:rPr lang="en-US" altLang="zh-CN" dirty="0">
                    <a:latin typeface="Times New Roman" panose="02020603050405020304" pitchFamily="18" charset="0"/>
                    <a:ea typeface="宋体" panose="02010600030101010101" pitchFamily="2" charset="-122"/>
                    <a:cs typeface="Times New Roman" panose="02020603050405020304" pitchFamily="18" charset="0"/>
                  </a:rPr>
                  <a:t>The result should be stable as </a:t>
                </a:r>
                <a14:m>
                  <m:oMath xmlns:m="http://schemas.openxmlformats.org/officeDocument/2006/math">
                    <m:r>
                      <a:rPr lang="en-US" altLang="zh-CN" i="1">
                        <a:latin typeface="Cambria Math" panose="02040503050406030204" pitchFamily="18" charset="0"/>
                      </a:rPr>
                      <m:t>𝛼</m:t>
                    </m:r>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varies. </a:t>
                </a:r>
                <a14:m>
                  <m:oMath xmlns:m="http://schemas.openxmlformats.org/officeDocument/2006/math">
                    <m:r>
                      <a:rPr lang="en-US" altLang="zh-CN" b="0" i="1" smtClean="0">
                        <a:latin typeface="Cambria Math" panose="02040503050406030204" pitchFamily="18" charset="0"/>
                        <a:ea typeface="宋体" panose="02010600030101010101" pitchFamily="2" charset="-122"/>
                      </a:rPr>
                      <m:t>𝐹</m:t>
                    </m:r>
                    <m:r>
                      <a:rPr lang="en-US" altLang="zh-CN" b="0" i="1" smtClean="0">
                        <a:latin typeface="Cambria Math" panose="02040503050406030204" pitchFamily="18" charset="0"/>
                        <a:ea typeface="宋体" panose="02010600030101010101" pitchFamily="2" charset="-122"/>
                      </a:rPr>
                      <m:t>(</m:t>
                    </m:r>
                    <m:sSup>
                      <m:sSupPr>
                        <m:ctrlPr>
                          <a:rPr lang="en-US" altLang="zh-CN" b="0" i="1" smtClean="0">
                            <a:latin typeface="Cambria Math" panose="02040503050406030204" pitchFamily="18" charset="0"/>
                            <a:ea typeface="宋体" panose="02010600030101010101" pitchFamily="2" charset="-122"/>
                          </a:rPr>
                        </m:ctrlPr>
                      </m:sSupPr>
                      <m:e>
                        <m:r>
                          <a:rPr lang="en-US" altLang="zh-CN" b="0" i="1" smtClean="0">
                            <a:latin typeface="Cambria Math" panose="02040503050406030204" pitchFamily="18" charset="0"/>
                            <a:ea typeface="宋体" panose="02010600030101010101" pitchFamily="2" charset="-122"/>
                          </a:rPr>
                          <m:t>𝑞</m:t>
                        </m:r>
                      </m:e>
                      <m:sup>
                        <m:r>
                          <a:rPr lang="en-US" altLang="zh-CN" b="0" i="1" smtClean="0">
                            <a:latin typeface="Cambria Math" panose="02040503050406030204" pitchFamily="18" charset="0"/>
                            <a:ea typeface="宋体" panose="02010600030101010101" pitchFamily="2" charset="-122"/>
                          </a:rPr>
                          <m:t>2</m:t>
                        </m:r>
                      </m:sup>
                    </m:sSup>
                    <m:r>
                      <a:rPr lang="en-US" altLang="zh-CN" b="0" i="1" smtClean="0">
                        <a:latin typeface="Cambria Math" panose="02040503050406030204" pitchFamily="18" charset="0"/>
                        <a:ea typeface="宋体" panose="02010600030101010101" pitchFamily="2" charset="-122"/>
                      </a:rPr>
                      <m:t>)</m:t>
                    </m:r>
                  </m:oMath>
                </a14:m>
                <a:r>
                  <a:rPr lang="en-US" altLang="zh-CN" dirty="0">
                    <a:latin typeface="Times New Roman" panose="02020603050405020304" pitchFamily="18" charset="0"/>
                    <a:ea typeface="宋体" panose="02010600030101010101" pitchFamily="2" charset="-122"/>
                    <a:cs typeface="Times New Roman" panose="02020603050405020304" pitchFamily="18" charset="0"/>
                  </a:rPr>
                  <a:t> is safe when the physical result mostly arises from the region where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2</m:t>
                        </m:r>
                      </m:sup>
                    </m:sSubSup>
                  </m:oMath>
                </a14:m>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128541" y="5328410"/>
                <a:ext cx="8750598" cy="957891"/>
              </a:xfrm>
              <a:prstGeom prst="rect">
                <a:avLst/>
              </a:prstGeom>
              <a:blipFill>
                <a:blip r:embed="rId9"/>
                <a:stretch>
                  <a:fillRect l="-557" t="-3185" b="-8917"/>
                </a:stretch>
              </a:blipFill>
            </p:spPr>
            <p:txBody>
              <a:bodyPr/>
              <a:lstStyle/>
              <a:p>
                <a:r>
                  <a:rPr lang="zh-CN" altLang="en-US">
                    <a:noFill/>
                  </a:rPr>
                  <a:t> </a:t>
                </a:r>
              </a:p>
            </p:txBody>
          </p:sp>
        </mc:Fallback>
      </mc:AlternateContent>
      <p:sp>
        <p:nvSpPr>
          <p:cNvPr id="10" name="灯片编号占位符 9">
            <a:extLst>
              <a:ext uri="{FF2B5EF4-FFF2-40B4-BE49-F238E27FC236}">
                <a16:creationId xmlns:a16="http://schemas.microsoft.com/office/drawing/2014/main" id="{A6A0C031-4619-4A3F-87E8-4631D2B981B4}"/>
              </a:ext>
            </a:extLst>
          </p:cNvPr>
          <p:cNvSpPr>
            <a:spLocks noGrp="1"/>
          </p:cNvSpPr>
          <p:nvPr>
            <p:ph type="sldNum" sz="quarter" idx="12"/>
          </p:nvPr>
        </p:nvSpPr>
        <p:spPr/>
        <p:txBody>
          <a:bodyPr/>
          <a:lstStyle/>
          <a:p>
            <a:fld id="{70EF8BD8-B3DE-4E24-B474-47D0FF4D57CA}" type="slidenum">
              <a:rPr lang="zh-CN" altLang="en-US" smtClean="0"/>
              <a:t>28</a:t>
            </a:fld>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1018159" y="1768981"/>
                <a:ext cx="5470885" cy="307777"/>
              </a:xfrm>
              <a:prstGeom prst="rect">
                <a:avLst/>
              </a:prstGeom>
              <a:noFill/>
            </p:spPr>
            <p:txBody>
              <a:bodyPr wrap="square" rtlCol="0">
                <a:spAutoFit/>
              </a:bodyPr>
              <a:lstStyle/>
              <a:p>
                <a14:m>
                  <m:oMath xmlns:m="http://schemas.openxmlformats.org/officeDocument/2006/math">
                    <m:r>
                      <a:rPr lang="en-US" altLang="zh-CN" sz="1400" b="0" i="1" smtClean="0">
                        <a:latin typeface="Cambria Math" panose="02040503050406030204" pitchFamily="18" charset="0"/>
                      </a:rPr>
                      <m:t>𝐵𝑟</m:t>
                    </m:r>
                    <m:d>
                      <m:dPr>
                        <m:ctrlPr>
                          <a:rPr lang="en-US" altLang="zh-CN" sz="1400" b="0" i="1" smtClean="0">
                            <a:latin typeface="Cambria Math" panose="02040503050406030204" pitchFamily="18" charset="0"/>
                          </a:rPr>
                        </m:ctrlPr>
                      </m:dPr>
                      <m:e>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𝜂</m:t>
                            </m:r>
                          </m:e>
                          <m:sup>
                            <m:r>
                              <a:rPr lang="en-US" altLang="zh-CN" sz="1400" b="0" i="1" smtClean="0">
                                <a:latin typeface="Cambria Math" panose="02040503050406030204" pitchFamily="18" charset="0"/>
                              </a:rPr>
                              <m:t>′′</m:t>
                            </m:r>
                          </m:sup>
                        </m:sSup>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acc>
                          <m:accPr>
                            <m:chr m:val="̅"/>
                            <m:ctrlPr>
                              <a:rPr lang="en-US" altLang="zh-CN" sz="1400" b="0" i="1" smtClean="0">
                                <a:latin typeface="Cambria Math" panose="02040503050406030204" pitchFamily="18" charset="0"/>
                              </a:rPr>
                            </m:ctrlPr>
                          </m:accPr>
                          <m:e>
                            <m:r>
                              <a:rPr lang="en-US" altLang="zh-CN" sz="1400" b="0" i="1" smtClean="0">
                                <a:latin typeface="Cambria Math" panose="02040503050406030204" pitchFamily="18" charset="0"/>
                              </a:rPr>
                              <m:t>𝐾</m:t>
                            </m:r>
                          </m:e>
                        </m:acc>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𝑐</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𝑐</m:t>
                        </m:r>
                        <m:r>
                          <a:rPr lang="en-US" altLang="zh-CN" sz="1400" b="0" i="1" smtClean="0">
                            <a:latin typeface="Cambria Math" panose="02040503050406030204" pitchFamily="18" charset="0"/>
                          </a:rPr>
                          <m:t>.</m:t>
                        </m:r>
                      </m:e>
                    </m:d>
                    <m:r>
                      <a:rPr lang="en-US" altLang="zh-CN" sz="1400" b="0" i="1" smtClean="0">
                        <a:latin typeface="Cambria Math" panose="02040503050406030204" pitchFamily="18" charset="0"/>
                      </a:rPr>
                      <m:t>≃70%</m:t>
                    </m:r>
                  </m:oMath>
                </a14:m>
                <a:r>
                  <a:rPr lang="zh-CN" altLang="en-US" sz="1400" dirty="0"/>
                  <a:t> </a:t>
                </a:r>
                <a:r>
                  <a:rPr lang="en-US" altLang="zh-CN" sz="1400" dirty="0"/>
                  <a:t>[1]</a:t>
                </a:r>
                <a:endParaRPr lang="zh-CN" altLang="en-US" sz="14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018159" y="1768981"/>
                <a:ext cx="5470885" cy="307777"/>
              </a:xfrm>
              <a:prstGeom prst="rect">
                <a:avLst/>
              </a:prstGeom>
              <a:blipFill>
                <a:blip r:embed="rId10"/>
                <a:stretch>
                  <a:fillRect t="-1961" b="-21569"/>
                </a:stretch>
              </a:blipFill>
            </p:spPr>
            <p:txBody>
              <a:bodyPr/>
              <a:lstStyle/>
              <a:p>
                <a:r>
                  <a:rPr lang="zh-CN" altLang="en-US">
                    <a:noFill/>
                  </a:rPr>
                  <a:t> </a:t>
                </a:r>
              </a:p>
            </p:txBody>
          </p:sp>
        </mc:Fallback>
      </mc:AlternateContent>
      <p:sp>
        <p:nvSpPr>
          <p:cNvPr id="12" name="矩形 11"/>
          <p:cNvSpPr/>
          <p:nvPr/>
        </p:nvSpPr>
        <p:spPr>
          <a:xfrm>
            <a:off x="128541" y="6451752"/>
            <a:ext cx="6925962" cy="369332"/>
          </a:xfrm>
          <a:prstGeom prst="rect">
            <a:avLst/>
          </a:prstGeom>
        </p:spPr>
        <p:txBody>
          <a:bodyPr wrap="square">
            <a:spAutoFit/>
          </a:bodyPr>
          <a:lstStyle/>
          <a:p>
            <a:r>
              <a:rPr lang="en-US" altLang="zh-CN" dirty="0">
                <a:solidFill>
                  <a:schemeClr val="accent1">
                    <a:lumMod val="75000"/>
                  </a:schemeClr>
                </a:solidFill>
                <a:latin typeface="Times New Roman" panose="02020603050405020304" pitchFamily="18" charset="0"/>
                <a:cs typeface="Times New Roman" panose="02020603050405020304" pitchFamily="18" charset="0"/>
              </a:rPr>
              <a:t>[1] </a:t>
            </a:r>
            <a:r>
              <a:rPr lang="fr-FR" altLang="zh-CN" dirty="0">
                <a:solidFill>
                  <a:schemeClr val="accent1">
                    <a:lumMod val="75000"/>
                  </a:schemeClr>
                </a:solidFill>
                <a:latin typeface="Times New Roman" panose="02020603050405020304" pitchFamily="18" charset="0"/>
                <a:cs typeface="Times New Roman" panose="02020603050405020304" pitchFamily="18" charset="0"/>
              </a:rPr>
              <a:t>J.Z. Bai et al. (BES Collaboration), Phys. Lett. B 476, 25 </a:t>
            </a:r>
            <a:r>
              <a:rPr lang="en-US" altLang="zh-CN" dirty="0">
                <a:solidFill>
                  <a:schemeClr val="accent1">
                    <a:lumMod val="75000"/>
                  </a:schemeClr>
                </a:solidFill>
                <a:latin typeface="Times New Roman" panose="02020603050405020304" pitchFamily="18" charset="0"/>
                <a:cs typeface="Times New Roman" panose="02020603050405020304" pitchFamily="18" charset="0"/>
              </a:rPr>
              <a:t>(2000)</a:t>
            </a:r>
          </a:p>
        </p:txBody>
      </p:sp>
    </p:spTree>
    <p:extLst>
      <p:ext uri="{BB962C8B-B14F-4D97-AF65-F5344CB8AC3E}">
        <p14:creationId xmlns:p14="http://schemas.microsoft.com/office/powerpoint/2010/main" val="2591351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B3BA285-285F-4ADA-B63A-EE4050F1129B}"/>
              </a:ext>
            </a:extLst>
          </p:cNvPr>
          <p:cNvSpPr txBox="1"/>
          <p:nvPr/>
        </p:nvSpPr>
        <p:spPr>
          <a:xfrm>
            <a:off x="2359221" y="93541"/>
            <a:ext cx="4785711" cy="584775"/>
          </a:xfrm>
          <a:prstGeom prst="rect">
            <a:avLst/>
          </a:prstGeom>
          <a:noFill/>
        </p:spPr>
        <p:txBody>
          <a:bodyPr wrap="square" rtlCol="0">
            <a:spAutoFit/>
          </a:bodyPr>
          <a:lstStyle/>
          <a:p>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Experiment Constraints</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B9C7AAED-B727-47ED-84EE-BEDB716ED235}"/>
                  </a:ext>
                </a:extLst>
              </p:cNvPr>
              <p:cNvSpPr txBox="1"/>
              <p:nvPr/>
            </p:nvSpPr>
            <p:spPr>
              <a:xfrm>
                <a:off x="284479" y="811979"/>
                <a:ext cx="7823201" cy="2199577"/>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𝐵𝑅</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𝐽</m:t>
                          </m:r>
                          <m:r>
                            <m:rPr>
                              <m:lit/>
                            </m:rPr>
                            <a:rPr lang="en-US" altLang="zh-CN" sz="1600" b="0" i="1" smtClean="0">
                              <a:latin typeface="Cambria Math" panose="02040503050406030204" pitchFamily="18" charset="0"/>
                            </a:rPr>
                            <m:t>/</m:t>
                          </m:r>
                          <m:r>
                            <m:rPr>
                              <m:sty m:val="p"/>
                            </m:rPr>
                            <a:rPr lang="en-US" altLang="zh-CN" sz="1600" b="0" i="0" smtClean="0">
                              <a:latin typeface="Cambria Math" panose="02040503050406030204" pitchFamily="18" charset="0"/>
                            </a:rPr>
                            <m:t>Ψ</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𝛾</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𝜂</m:t>
                              </m:r>
                            </m:e>
                            <m:sup>
                              <m:r>
                                <a:rPr lang="en-US" altLang="zh-CN" sz="1600" b="0" i="1" smtClean="0">
                                  <a:latin typeface="Cambria Math" panose="02040503050406030204" pitchFamily="18" charset="0"/>
                                </a:rPr>
                                <m:t>′′</m:t>
                              </m:r>
                            </m:sup>
                          </m:s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𝛾</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𝛾</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r>
                            <a:rPr lang="en-US" altLang="zh-CN" sz="1600" b="0" i="1" smtClean="0">
                              <a:latin typeface="Cambria Math" panose="02040503050406030204" pitchFamily="18" charset="0"/>
                            </a:rPr>
                            <m:t>)</m:t>
                          </m:r>
                        </m:num>
                        <m:den>
                          <m:r>
                            <a:rPr lang="en-US" altLang="zh-CN" sz="1600" b="0" i="1" smtClean="0">
                              <a:latin typeface="Cambria Math" panose="02040503050406030204" pitchFamily="18" charset="0"/>
                            </a:rPr>
                            <m:t>𝐵𝑅</m:t>
                          </m:r>
                          <m:r>
                            <a:rPr lang="en-US" altLang="zh-CN" sz="1600" b="0" i="1" smtClean="0">
                              <a:latin typeface="Cambria Math" panose="02040503050406030204" pitchFamily="18" charset="0"/>
                            </a:rPr>
                            <m:t>(</m:t>
                          </m:r>
                          <m:r>
                            <a:rPr lang="en-US" altLang="zh-CN" sz="1600" i="1">
                              <a:latin typeface="Cambria Math" panose="02040503050406030204" pitchFamily="18" charset="0"/>
                            </a:rPr>
                            <m:t>𝐽</m:t>
                          </m:r>
                          <m:r>
                            <m:rPr>
                              <m:lit/>
                            </m:rPr>
                            <a:rPr lang="en-US" altLang="zh-CN" sz="1600" i="1">
                              <a:latin typeface="Cambria Math" panose="02040503050406030204" pitchFamily="18" charset="0"/>
                            </a:rPr>
                            <m:t>/</m:t>
                          </m:r>
                          <m:r>
                            <m:rPr>
                              <m:sty m:val="p"/>
                            </m:rPr>
                            <a:rPr lang="en-US" altLang="zh-CN" sz="1600">
                              <a:latin typeface="Cambria Math" panose="02040503050406030204" pitchFamily="18" charset="0"/>
                            </a:rPr>
                            <m:t>Ψ</m:t>
                          </m:r>
                          <m:r>
                            <a:rPr lang="en-US" altLang="zh-CN" sz="1600" i="1">
                              <a:latin typeface="Cambria Math" panose="02040503050406030204" pitchFamily="18" charset="0"/>
                            </a:rPr>
                            <m:t>→</m:t>
                          </m:r>
                          <m:r>
                            <a:rPr lang="en-US" altLang="zh-CN" sz="1600" i="1">
                              <a:latin typeface="Cambria Math" panose="02040503050406030204" pitchFamily="18" charset="0"/>
                            </a:rPr>
                            <m:t>𝛾</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𝜂</m:t>
                              </m:r>
                            </m:e>
                            <m:sup>
                              <m:r>
                                <a:rPr lang="en-US" altLang="zh-CN" sz="1600" i="1">
                                  <a:latin typeface="Cambria Math" panose="02040503050406030204" pitchFamily="18" charset="0"/>
                                </a:rPr>
                                <m:t>′′</m:t>
                              </m:r>
                            </m:sup>
                          </m:sSup>
                          <m:r>
                            <a:rPr lang="en-US" altLang="zh-CN" sz="1600" i="1">
                              <a:latin typeface="Cambria Math" panose="02040503050406030204" pitchFamily="18" charset="0"/>
                            </a:rPr>
                            <m:t>→</m:t>
                          </m:r>
                          <m:r>
                            <a:rPr lang="en-US" altLang="zh-CN" sz="1600" i="1">
                              <a:latin typeface="Cambria Math" panose="02040503050406030204" pitchFamily="18" charset="0"/>
                            </a:rPr>
                            <m:t>𝛾</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𝑎</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𝜋</m:t>
                          </m:r>
                          <m:r>
                            <a:rPr lang="en-US" altLang="zh-CN" sz="1600" i="1">
                              <a:latin typeface="Cambria Math" panose="02040503050406030204" pitchFamily="18" charset="0"/>
                            </a:rPr>
                            <m:t>→</m:t>
                          </m:r>
                          <m:r>
                            <a:rPr lang="en-US" altLang="zh-CN" sz="1600" i="1">
                              <a:latin typeface="Cambria Math" panose="02040503050406030204" pitchFamily="18" charset="0"/>
                            </a:rPr>
                            <m:t>𝛾𝜂</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r>
                            <a:rPr lang="en-US" altLang="zh-CN" sz="1600" b="0" i="1" smtClean="0">
                              <a:latin typeface="Cambria Math" panose="02040503050406030204" pitchFamily="18" charset="0"/>
                            </a:rPr>
                            <m:t>)</m:t>
                          </m:r>
                        </m:den>
                      </m:f>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1.50±0.11±0.11</m:t>
                              </m:r>
                            </m:e>
                          </m:d>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10</m:t>
                              </m:r>
                            </m:e>
                            <m:sup>
                              <m:r>
                                <a:rPr lang="en-US" altLang="zh-CN" sz="1600" b="0" i="1" smtClean="0">
                                  <a:latin typeface="Cambria Math" panose="02040503050406030204" pitchFamily="18" charset="0"/>
                                </a:rPr>
                                <m:t>−5</m:t>
                              </m:r>
                            </m:sup>
                          </m:sSup>
                        </m:num>
                        <m:den>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8.40±1.75</m:t>
                              </m:r>
                            </m:e>
                          </m:d>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10</m:t>
                              </m:r>
                            </m:e>
                            <m:sup>
                              <m:r>
                                <a:rPr lang="en-US" altLang="zh-CN" sz="1600" b="0" i="1" smtClean="0">
                                  <a:latin typeface="Cambria Math" panose="02040503050406030204" pitchFamily="18" charset="0"/>
                                </a:rPr>
                                <m:t>−5</m:t>
                              </m:r>
                            </m:sup>
                          </m:sSup>
                        </m:den>
                      </m:f>
                      <m:r>
                        <a:rPr lang="en-US" altLang="zh-CN" sz="1600" b="0" i="1" smtClean="0">
                          <a:latin typeface="Cambria Math" panose="02040503050406030204" pitchFamily="18" charset="0"/>
                        </a:rPr>
                        <m:t>=(17.9±4.2)%</m:t>
                      </m:r>
                    </m:oMath>
                  </m:oMathPara>
                </a14:m>
                <a:endParaRPr lang="en-US" altLang="zh-CN" sz="1600" dirty="0"/>
              </a:p>
              <a:p>
                <a:pPr algn="ctr"/>
                <a:endParaRPr lang="en-US" altLang="zh-CN" sz="1600" dirty="0"/>
              </a:p>
              <a:p>
                <a:pPr algn="ctr"/>
                <a14:m>
                  <m:oMathPara xmlns:m="http://schemas.openxmlformats.org/officeDocument/2006/math">
                    <m:oMathParaPr>
                      <m:jc m:val="left"/>
                    </m:oMathParaPr>
                    <m:oMath xmlns:m="http://schemas.openxmlformats.org/officeDocument/2006/math">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𝐵𝑅</m:t>
                          </m:r>
                          <m:r>
                            <a:rPr lang="en-US" altLang="zh-CN" sz="1600" b="0" i="1" smtClean="0">
                              <a:latin typeface="Cambria Math" panose="02040503050406030204" pitchFamily="18" charset="0"/>
                            </a:rPr>
                            <m:t>(</m:t>
                          </m:r>
                          <m:r>
                            <a:rPr lang="en-US" altLang="zh-CN" sz="1600" i="1">
                              <a:latin typeface="Cambria Math" panose="02040503050406030204" pitchFamily="18" charset="0"/>
                            </a:rPr>
                            <m:t>𝐽</m:t>
                          </m:r>
                          <m:r>
                            <m:rPr>
                              <m:lit/>
                            </m:rPr>
                            <a:rPr lang="en-US" altLang="zh-CN" sz="1600" i="1">
                              <a:latin typeface="Cambria Math" panose="02040503050406030204" pitchFamily="18" charset="0"/>
                            </a:rPr>
                            <m:t>/</m:t>
                          </m:r>
                          <m:r>
                            <m:rPr>
                              <m:sty m:val="p"/>
                            </m:rPr>
                            <a:rPr lang="en-US" altLang="zh-CN" sz="1600">
                              <a:latin typeface="Cambria Math" panose="02040503050406030204" pitchFamily="18" charset="0"/>
                            </a:rPr>
                            <m:t>Ψ</m:t>
                          </m:r>
                          <m:r>
                            <a:rPr lang="en-US" altLang="zh-CN" sz="1600" i="1">
                              <a:latin typeface="Cambria Math" panose="02040503050406030204" pitchFamily="18" charset="0"/>
                            </a:rPr>
                            <m:t>→</m:t>
                          </m:r>
                          <m:r>
                            <a:rPr lang="en-US" altLang="zh-CN" sz="1600" i="1">
                              <a:latin typeface="Cambria Math" panose="02040503050406030204" pitchFamily="18" charset="0"/>
                            </a:rPr>
                            <m:t>𝛾</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𝜂</m:t>
                              </m:r>
                            </m:e>
                            <m:sup>
                              <m:r>
                                <a:rPr lang="en-US" altLang="zh-CN" sz="1600" i="1">
                                  <a:latin typeface="Cambria Math" panose="02040503050406030204" pitchFamily="18" charset="0"/>
                                </a:rPr>
                                <m:t>′′</m:t>
                              </m:r>
                            </m:sup>
                          </m:sSup>
                          <m:r>
                            <a:rPr lang="en-US" altLang="zh-CN" sz="1600" b="0" i="1" smtClean="0">
                              <a:latin typeface="Cambria Math" panose="02040503050406030204" pitchFamily="18" charset="0"/>
                            </a:rPr>
                            <m:t>→</m:t>
                          </m:r>
                          <m:r>
                            <a:rPr lang="en-US" altLang="zh-CN" sz="1600" i="1">
                              <a:latin typeface="Cambria Math" panose="02040503050406030204" pitchFamily="18" charset="0"/>
                            </a:rPr>
                            <m:t>𝛾</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0</m:t>
                              </m:r>
                            </m:sub>
                          </m:sSub>
                          <m:r>
                            <a:rPr lang="en-US" altLang="zh-CN" sz="1600" i="1">
                              <a:latin typeface="Cambria Math" panose="02040503050406030204" pitchFamily="18" charset="0"/>
                            </a:rPr>
                            <m:t>𝜋</m:t>
                          </m:r>
                          <m:r>
                            <a:rPr lang="en-US" altLang="zh-CN" sz="1600" i="1">
                              <a:latin typeface="Cambria Math" panose="02040503050406030204" pitchFamily="18" charset="0"/>
                            </a:rPr>
                            <m:t>→</m:t>
                          </m:r>
                          <m:r>
                            <a:rPr lang="en-US" altLang="zh-CN" sz="1600" i="1">
                              <a:latin typeface="Cambria Math" panose="02040503050406030204" pitchFamily="18" charset="0"/>
                            </a:rPr>
                            <m:t>𝛾</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0</m:t>
                              </m:r>
                            </m:sup>
                          </m:sSup>
                          <m:r>
                            <a:rPr lang="en-US" altLang="zh-CN" sz="1600" b="0" i="1" smtClean="0">
                              <a:latin typeface="Cambria Math" panose="02040503050406030204" pitchFamily="18" charset="0"/>
                            </a:rPr>
                            <m:t>)</m:t>
                          </m:r>
                        </m:num>
                        <m:den>
                          <m:r>
                            <a:rPr lang="en-US" altLang="zh-CN" sz="1600" b="0" i="1" smtClean="0">
                              <a:latin typeface="Cambria Math" panose="02040503050406030204" pitchFamily="18" charset="0"/>
                            </a:rPr>
                            <m:t>𝐵𝑅</m:t>
                          </m:r>
                          <m:r>
                            <a:rPr lang="en-US" altLang="zh-CN" sz="1600" i="1">
                              <a:latin typeface="Cambria Math" panose="02040503050406030204" pitchFamily="18" charset="0"/>
                            </a:rPr>
                            <m:t>(</m:t>
                          </m:r>
                          <m:r>
                            <a:rPr lang="en-US" altLang="zh-CN" sz="1600" i="1">
                              <a:latin typeface="Cambria Math" panose="02040503050406030204" pitchFamily="18" charset="0"/>
                            </a:rPr>
                            <m:t>𝐽</m:t>
                          </m:r>
                          <m:r>
                            <m:rPr>
                              <m:lit/>
                            </m:rPr>
                            <a:rPr lang="en-US" altLang="zh-CN" sz="1600" i="1">
                              <a:latin typeface="Cambria Math" panose="02040503050406030204" pitchFamily="18" charset="0"/>
                            </a:rPr>
                            <m:t>/</m:t>
                          </m:r>
                          <m:r>
                            <m:rPr>
                              <m:sty m:val="p"/>
                            </m:rPr>
                            <a:rPr lang="en-US" altLang="zh-CN" sz="1600">
                              <a:latin typeface="Cambria Math" panose="02040503050406030204" pitchFamily="18" charset="0"/>
                            </a:rPr>
                            <m:t>Ψ</m:t>
                          </m:r>
                          <m:r>
                            <a:rPr lang="en-US" altLang="zh-CN" sz="1600" i="1">
                              <a:latin typeface="Cambria Math" panose="02040503050406030204" pitchFamily="18" charset="0"/>
                            </a:rPr>
                            <m:t>→</m:t>
                          </m:r>
                          <m:r>
                            <a:rPr lang="en-US" altLang="zh-CN" sz="1600" i="1">
                              <a:latin typeface="Cambria Math" panose="02040503050406030204" pitchFamily="18" charset="0"/>
                            </a:rPr>
                            <m:t>𝛾</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𝜂</m:t>
                              </m:r>
                            </m:e>
                            <m:sup>
                              <m:r>
                                <a:rPr lang="en-US" altLang="zh-CN" sz="1600" i="1">
                                  <a:latin typeface="Cambria Math" panose="02040503050406030204" pitchFamily="18" charset="0"/>
                                </a:rPr>
                                <m:t>′′</m:t>
                              </m:r>
                            </m:sup>
                          </m:sSup>
                          <m:r>
                            <a:rPr lang="en-US" altLang="zh-CN" sz="1600" i="1">
                              <a:latin typeface="Cambria Math" panose="02040503050406030204" pitchFamily="18" charset="0"/>
                            </a:rPr>
                            <m:t>→</m:t>
                          </m:r>
                          <m:r>
                            <a:rPr lang="en-US" altLang="zh-CN" sz="1600" b="0" i="1" smtClean="0">
                              <a:latin typeface="Cambria Math" panose="02040503050406030204" pitchFamily="18" charset="0"/>
                            </a:rPr>
                            <m:t>𝛾</m:t>
                          </m:r>
                          <m:r>
                            <a:rPr lang="en-US" altLang="zh-CN" sz="1600" b="0" i="1" smtClean="0">
                              <a:latin typeface="Cambria Math" panose="02040503050406030204" pitchFamily="18" charset="0"/>
                            </a:rPr>
                            <m:t>𝐾</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𝐾</m:t>
                              </m:r>
                            </m:e>
                          </m:acc>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m:t>
                          </m:r>
                        </m:den>
                      </m:f>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d>
                            <m:dPr>
                              <m:ctrlPr>
                                <a:rPr lang="en-US" altLang="zh-CN" sz="1600" i="1">
                                  <a:latin typeface="Cambria Math" panose="02040503050406030204" pitchFamily="18" charset="0"/>
                                </a:rPr>
                              </m:ctrlPr>
                            </m:dPr>
                            <m:e>
                              <m:r>
                                <a:rPr lang="en-US" altLang="zh-CN" sz="1600" i="1">
                                  <a:latin typeface="Cambria Math" panose="02040503050406030204" pitchFamily="18" charset="0"/>
                                </a:rPr>
                                <m:t>1.50±0.11±0.11</m:t>
                              </m:r>
                            </m:e>
                          </m:d>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10</m:t>
                              </m:r>
                            </m:e>
                            <m:sup>
                              <m:r>
                                <a:rPr lang="en-US" altLang="zh-CN" sz="1600" i="1">
                                  <a:latin typeface="Cambria Math" panose="02040503050406030204" pitchFamily="18" charset="0"/>
                                </a:rPr>
                                <m:t>−5</m:t>
                              </m:r>
                            </m:sup>
                          </m:sSup>
                        </m:num>
                        <m:den>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2.8±0.6</m:t>
                              </m:r>
                            </m:e>
                          </m:d>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10</m:t>
                              </m:r>
                            </m:e>
                            <m:sup>
                              <m:r>
                                <a:rPr lang="en-US" altLang="zh-CN" sz="1600" b="0" i="1" smtClean="0">
                                  <a:latin typeface="Cambria Math" panose="02040503050406030204" pitchFamily="18" charset="0"/>
                                </a:rPr>
                                <m:t>−3</m:t>
                              </m:r>
                            </m:sup>
                          </m:sSup>
                        </m:den>
                      </m:f>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0.53±0.13</m:t>
                          </m:r>
                        </m:e>
                      </m:d>
                      <m:r>
                        <a:rPr lang="en-US" altLang="zh-CN" sz="1600" b="0" i="1" smtClean="0">
                          <a:latin typeface="Cambria Math" panose="02040503050406030204" pitchFamily="18" charset="0"/>
                        </a:rPr>
                        <m:t>%</m:t>
                      </m:r>
                    </m:oMath>
                  </m:oMathPara>
                </a14:m>
                <a:endParaRPr lang="en-US" altLang="zh-CN" sz="1600" dirty="0"/>
              </a:p>
              <a:p>
                <a:pPr algn="ctr"/>
                <a:endParaRPr lang="en-US" altLang="zh-CN" sz="1600" dirty="0"/>
              </a:p>
              <a:p>
                <a:pPr algn="ctr"/>
                <a:endParaRPr lang="en-US" altLang="zh-CN" sz="1600" dirty="0"/>
              </a:p>
              <a:p>
                <a:pPr algn="ctr"/>
                <a14:m>
                  <m:oMathPara xmlns:m="http://schemas.openxmlformats.org/officeDocument/2006/math">
                    <m:oMathParaPr>
                      <m:jc m:val="left"/>
                    </m:oMathParaPr>
                    <m:oMath xmlns:m="http://schemas.openxmlformats.org/officeDocument/2006/math">
                      <m:sSub>
                        <m:sSubPr>
                          <m:ctrlPr>
                            <a:rPr lang="en-US" altLang="zh-CN" sz="1600" b="0" i="1" smtClean="0">
                              <a:latin typeface="Cambria Math" panose="02040503050406030204" pitchFamily="18" charset="0"/>
                            </a:rPr>
                          </m:ctrlPr>
                        </m:sSubPr>
                        <m:e>
                          <m:r>
                            <m:rPr>
                              <m:sty m:val="p"/>
                            </m:rPr>
                            <a:rPr lang="en-US" altLang="zh-CN" sz="1600" b="0" i="0" smtClean="0">
                              <a:latin typeface="Cambria Math" panose="02040503050406030204" pitchFamily="18" charset="0"/>
                            </a:rPr>
                            <m:t>Γ</m:t>
                          </m:r>
                        </m:e>
                        <m:sub>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𝜂</m:t>
                              </m:r>
                            </m:e>
                            <m:sup>
                              <m:r>
                                <a:rPr lang="en-US" altLang="zh-CN" sz="1600" b="0" i="1" smtClean="0">
                                  <a:latin typeface="Cambria Math" panose="02040503050406030204" pitchFamily="18" charset="0"/>
                                </a:rPr>
                                <m:t>′′</m:t>
                              </m:r>
                            </m:sup>
                          </m:sSup>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𝑎</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𝜂𝜋𝜋</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m:rPr>
                              <m:sty m:val="p"/>
                            </m:rPr>
                            <a:rPr lang="en-US" altLang="zh-CN" sz="1600" b="0" i="0" smtClean="0">
                              <a:latin typeface="Cambria Math" panose="02040503050406030204" pitchFamily="18" charset="0"/>
                            </a:rPr>
                            <m:t>Γ</m:t>
                          </m:r>
                        </m:e>
                        <m:sub>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𝜂</m:t>
                              </m:r>
                            </m:e>
                            <m:sup>
                              <m:r>
                                <a:rPr lang="en-US" altLang="zh-CN" sz="1600" b="0" i="1" smtClean="0">
                                  <a:latin typeface="Cambria Math" panose="02040503050406030204" pitchFamily="18" charset="0"/>
                                </a:rPr>
                                <m:t>′′</m:t>
                              </m:r>
                            </m:sup>
                          </m:s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𝐾</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𝐾</m:t>
                              </m:r>
                            </m:e>
                          </m:acc>
                          <m:r>
                            <a:rPr lang="en-US" altLang="zh-CN" sz="1600" b="0" i="1" smtClean="0">
                              <a:latin typeface="Cambria Math" panose="02040503050406030204" pitchFamily="18" charset="0"/>
                            </a:rPr>
                            <m:t>𝜋</m:t>
                          </m:r>
                        </m:sub>
                      </m:sSub>
                      <m:r>
                        <a:rPr lang="en-US" altLang="zh-CN" sz="1600" b="0" i="1" smtClean="0">
                          <a:latin typeface="Cambria Math" panose="02040503050406030204" pitchFamily="18" charset="0"/>
                        </a:rPr>
                        <m:t>∼50</m:t>
                      </m:r>
                      <m:r>
                        <m:rPr>
                          <m:sty m:val="p"/>
                        </m:rPr>
                        <a:rPr lang="en-US" altLang="zh-CN" sz="1600" b="0" i="0" smtClean="0">
                          <a:latin typeface="Cambria Math" panose="02040503050406030204" pitchFamily="18" charset="0"/>
                        </a:rPr>
                        <m:t>MeV</m:t>
                      </m:r>
                    </m:oMath>
                  </m:oMathPara>
                </a14:m>
                <a:endParaRPr lang="zh-CN" altLang="en-US" sz="1600" dirty="0"/>
              </a:p>
            </p:txBody>
          </p:sp>
        </mc:Choice>
        <mc:Fallback xmlns="">
          <p:sp>
            <p:nvSpPr>
              <p:cNvPr id="5" name="文本框 4">
                <a:extLst>
                  <a:ext uri="{FF2B5EF4-FFF2-40B4-BE49-F238E27FC236}">
                    <a16:creationId xmlns:a16="http://schemas.microsoft.com/office/drawing/2014/main" id="{B9C7AAED-B727-47ED-84EE-BEDB716ED235}"/>
                  </a:ext>
                </a:extLst>
              </p:cNvPr>
              <p:cNvSpPr txBox="1">
                <a:spLocks noRot="1" noChangeAspect="1" noMove="1" noResize="1" noEditPoints="1" noAdjustHandles="1" noChangeArrowheads="1" noChangeShapeType="1" noTextEdit="1"/>
              </p:cNvSpPr>
              <p:nvPr/>
            </p:nvSpPr>
            <p:spPr>
              <a:xfrm>
                <a:off x="284479" y="811979"/>
                <a:ext cx="7823201" cy="219957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C2CFE234-C442-40C8-8F52-8FA70B3E70F8}"/>
                  </a:ext>
                </a:extLst>
              </p:cNvPr>
              <p:cNvSpPr txBox="1"/>
              <p:nvPr/>
            </p:nvSpPr>
            <p:spPr>
              <a:xfrm>
                <a:off x="6183013" y="2720939"/>
                <a:ext cx="12420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𝐾</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r>
                        <a:rPr lang="en-US" altLang="zh-CN" b="0" i="1" smtClean="0">
                          <a:latin typeface="Cambria Math" panose="02040503050406030204" pitchFamily="18" charset="0"/>
                        </a:rPr>
                        <m:t>𝜋</m:t>
                      </m:r>
                    </m:oMath>
                  </m:oMathPara>
                </a14:m>
                <a:endParaRPr lang="zh-CN" altLang="en-US" dirty="0"/>
              </a:p>
            </p:txBody>
          </p:sp>
        </mc:Choice>
        <mc:Fallback xmlns="">
          <p:sp>
            <p:nvSpPr>
              <p:cNvPr id="3" name="文本框 2">
                <a:extLst>
                  <a:ext uri="{FF2B5EF4-FFF2-40B4-BE49-F238E27FC236}">
                    <a16:creationId xmlns:a16="http://schemas.microsoft.com/office/drawing/2014/main" id="{C2CFE234-C442-40C8-8F52-8FA70B3E70F8}"/>
                  </a:ext>
                </a:extLst>
              </p:cNvPr>
              <p:cNvSpPr txBox="1">
                <a:spLocks noRot="1" noChangeAspect="1" noMove="1" noResize="1" noEditPoints="1" noAdjustHandles="1" noChangeArrowheads="1" noChangeShapeType="1" noTextEdit="1"/>
              </p:cNvSpPr>
              <p:nvPr/>
            </p:nvSpPr>
            <p:spPr>
              <a:xfrm>
                <a:off x="6183013" y="2720939"/>
                <a:ext cx="1242071" cy="276999"/>
              </a:xfrm>
              <a:prstGeom prst="rect">
                <a:avLst/>
              </a:prstGeom>
              <a:blipFill>
                <a:blip r:embed="rId10"/>
                <a:stretch>
                  <a:fillRect l="-2451" t="-4348" r="-20588" b="-15217"/>
                </a:stretch>
              </a:blipFill>
            </p:spPr>
            <p:txBody>
              <a:bodyPr/>
              <a:lstStyle/>
              <a:p>
                <a:r>
                  <a:rPr lang="zh-CN" altLang="en-US">
                    <a:noFill/>
                  </a:rPr>
                  <a:t> </a:t>
                </a:r>
              </a:p>
            </p:txBody>
          </p:sp>
        </mc:Fallback>
      </mc:AlternateContent>
      <p:sp>
        <p:nvSpPr>
          <p:cNvPr id="6" name="箭头: 下 5">
            <a:extLst>
              <a:ext uri="{FF2B5EF4-FFF2-40B4-BE49-F238E27FC236}">
                <a16:creationId xmlns:a16="http://schemas.microsoft.com/office/drawing/2014/main" id="{4FA31B6C-6C68-44B6-9268-C1DD976A7D02}"/>
              </a:ext>
            </a:extLst>
          </p:cNvPr>
          <p:cNvSpPr/>
          <p:nvPr/>
        </p:nvSpPr>
        <p:spPr>
          <a:xfrm>
            <a:off x="6759292" y="2221392"/>
            <a:ext cx="268280" cy="398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DE48D536-906B-429F-9D39-422FB800A313}"/>
                  </a:ext>
                </a:extLst>
              </p:cNvPr>
              <p:cNvSpPr txBox="1"/>
              <p:nvPr/>
            </p:nvSpPr>
            <p:spPr>
              <a:xfrm>
                <a:off x="6183013" y="3064160"/>
                <a:ext cx="11972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𝐾</m:t>
                          </m:r>
                        </m:e>
                        <m:sup>
                          <m:r>
                            <a:rPr lang="en-US" altLang="zh-CN" b="0" i="1" smtClean="0">
                              <a:latin typeface="Cambria Math" panose="02040503050406030204" pitchFamily="18" charset="0"/>
                            </a:rPr>
                            <m:t>∗</m:t>
                          </m:r>
                        </m:sup>
                      </m:sSup>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oMath>
                  </m:oMathPara>
                </a14:m>
                <a:endParaRPr lang="zh-CN" altLang="en-US" dirty="0"/>
              </a:p>
            </p:txBody>
          </p:sp>
        </mc:Choice>
        <mc:Fallback xmlns="">
          <p:sp>
            <p:nvSpPr>
              <p:cNvPr id="10" name="文本框 9">
                <a:extLst>
                  <a:ext uri="{FF2B5EF4-FFF2-40B4-BE49-F238E27FC236}">
                    <a16:creationId xmlns:a16="http://schemas.microsoft.com/office/drawing/2014/main" id="{DE48D536-906B-429F-9D39-422FB800A313}"/>
                  </a:ext>
                </a:extLst>
              </p:cNvPr>
              <p:cNvSpPr txBox="1">
                <a:spLocks noRot="1" noChangeAspect="1" noMove="1" noResize="1" noEditPoints="1" noAdjustHandles="1" noChangeArrowheads="1" noChangeShapeType="1" noTextEdit="1"/>
              </p:cNvSpPr>
              <p:nvPr/>
            </p:nvSpPr>
            <p:spPr>
              <a:xfrm>
                <a:off x="6183013" y="3064160"/>
                <a:ext cx="1197251" cy="276999"/>
              </a:xfrm>
              <a:prstGeom prst="rect">
                <a:avLst/>
              </a:prstGeom>
              <a:blipFill>
                <a:blip r:embed="rId11"/>
                <a:stretch>
                  <a:fillRect l="-2538" t="-6667" r="-33503" b="-15556"/>
                </a:stretch>
              </a:blipFill>
            </p:spPr>
            <p:txBody>
              <a:bodyPr/>
              <a:lstStyle/>
              <a:p>
                <a:r>
                  <a:rPr lang="zh-CN" altLang="en-US">
                    <a:noFill/>
                  </a:rPr>
                  <a:t> </a:t>
                </a:r>
              </a:p>
            </p:txBody>
          </p:sp>
        </mc:Fallback>
      </mc:AlternateContent>
      <p:sp>
        <p:nvSpPr>
          <p:cNvPr id="7" name="灯片编号占位符 6">
            <a:extLst>
              <a:ext uri="{FF2B5EF4-FFF2-40B4-BE49-F238E27FC236}">
                <a16:creationId xmlns:a16="http://schemas.microsoft.com/office/drawing/2014/main" id="{66254B8C-A231-4FC1-BA46-51DC12A20E55}"/>
              </a:ext>
            </a:extLst>
          </p:cNvPr>
          <p:cNvSpPr>
            <a:spLocks noGrp="1"/>
          </p:cNvSpPr>
          <p:nvPr>
            <p:ph type="sldNum" sz="quarter" idx="12"/>
          </p:nvPr>
        </p:nvSpPr>
        <p:spPr/>
        <p:txBody>
          <a:bodyPr/>
          <a:lstStyle/>
          <a:p>
            <a:fld id="{70EF8BD8-B3DE-4E24-B474-47D0FF4D57CA}" type="slidenum">
              <a:rPr lang="zh-CN" altLang="en-US" smtClean="0"/>
              <a:t>29</a:t>
            </a:fld>
            <a:endParaRPr lang="zh-CN" altLang="en-US"/>
          </a:p>
        </p:txBody>
      </p:sp>
      <p:pic>
        <p:nvPicPr>
          <p:cNvPr id="14" name="图片 13">
            <a:extLst>
              <a:ext uri="{FF2B5EF4-FFF2-40B4-BE49-F238E27FC236}">
                <a16:creationId xmlns:a16="http://schemas.microsoft.com/office/drawing/2014/main" id="{A6FE22AC-D3EB-43F1-86CB-D3A917ADEC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2239" y="3843401"/>
            <a:ext cx="8859521" cy="1444122"/>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59609C88-45E2-49D7-A8B2-AC9087ECF3B6}"/>
                  </a:ext>
                </a:extLst>
              </p:cNvPr>
              <p:cNvSpPr txBox="1"/>
              <p:nvPr/>
            </p:nvSpPr>
            <p:spPr>
              <a:xfrm>
                <a:off x="350389" y="5364247"/>
                <a:ext cx="8803374" cy="338554"/>
              </a:xfrm>
              <a:prstGeom prst="rect">
                <a:avLst/>
              </a:prstGeom>
              <a:noFill/>
            </p:spPr>
            <p:txBody>
              <a:bodyPr wrap="square" rtlCol="0">
                <a:spAutoFit/>
              </a:bodyPr>
              <a:lstStyle/>
              <a:p>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Tab.1 Partial widths of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𝜂</m:t>
                        </m:r>
                      </m:e>
                      <m:sup>
                        <m:r>
                          <a:rPr lang="en-US" altLang="zh-CN" sz="1600" b="0" i="1" smtClean="0">
                            <a:latin typeface="Cambria Math" panose="02040503050406030204" pitchFamily="18" charset="0"/>
                          </a:rPr>
                          <m:t>′′</m:t>
                        </m:r>
                      </m:sup>
                    </m:sSup>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𝑎</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𝜂𝜋𝜋</m:t>
                    </m:r>
                  </m:oMath>
                </a14:m>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𝜂</m:t>
                        </m:r>
                      </m:e>
                      <m:sup>
                        <m:r>
                          <a:rPr lang="en-US" altLang="zh-CN" sz="1600" b="0" i="1" smtClean="0">
                            <a:latin typeface="Cambria Math" panose="02040503050406030204" pitchFamily="18" charset="0"/>
                          </a:rPr>
                          <m:t>′′</m:t>
                        </m:r>
                      </m:sup>
                    </m:s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𝐾</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𝐾</m:t>
                        </m:r>
                      </m:e>
                    </m:acc>
                    <m:r>
                      <a:rPr lang="en-US" altLang="zh-CN" sz="1600" b="0" i="1" dirty="0" smtClean="0">
                        <a:latin typeface="Cambria Math" panose="02040503050406030204" pitchFamily="18" charset="0"/>
                      </a:rPr>
                      <m:t>𝜋</m:t>
                    </m:r>
                  </m:oMath>
                </a14:m>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and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𝜂</m:t>
                        </m:r>
                      </m:e>
                      <m:sup>
                        <m:r>
                          <a:rPr lang="en-US" altLang="zh-CN" sz="1600" b="0" i="1" smtClean="0">
                            <a:latin typeface="Cambria Math" panose="02040503050406030204" pitchFamily="18" charset="0"/>
                          </a:rPr>
                          <m:t>′′</m:t>
                        </m:r>
                      </m:sup>
                    </m:sSup>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oMath>
                </a14:m>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59609C88-45E2-49D7-A8B2-AC9087ECF3B6}"/>
                  </a:ext>
                </a:extLst>
              </p:cNvPr>
              <p:cNvSpPr txBox="1">
                <a:spLocks noRot="1" noChangeAspect="1" noMove="1" noResize="1" noEditPoints="1" noAdjustHandles="1" noChangeArrowheads="1" noChangeShapeType="1" noTextEdit="1"/>
              </p:cNvSpPr>
              <p:nvPr/>
            </p:nvSpPr>
            <p:spPr>
              <a:xfrm>
                <a:off x="350389" y="5364247"/>
                <a:ext cx="8803374" cy="338554"/>
              </a:xfrm>
              <a:prstGeom prst="rect">
                <a:avLst/>
              </a:prstGeom>
              <a:blipFill>
                <a:blip r:embed="rId13"/>
                <a:stretch>
                  <a:fillRect l="-346" t="-5455" b="-23636"/>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4C3E82C9-3CC0-4316-B1B9-A4A7C55DBB7B}"/>
              </a:ext>
            </a:extLst>
          </p:cNvPr>
          <p:cNvSpPr txBox="1"/>
          <p:nvPr/>
        </p:nvSpPr>
        <p:spPr>
          <a:xfrm>
            <a:off x="3998916" y="3516842"/>
            <a:ext cx="5002844" cy="307777"/>
          </a:xfrm>
          <a:prstGeom prst="rect">
            <a:avLst/>
          </a:prstGeom>
          <a:noFill/>
        </p:spPr>
        <p:txBody>
          <a:bodyPr wrap="none" rtlCol="0">
            <a:spAutoFit/>
          </a:bodyPr>
          <a:lstStyle/>
          <a:p>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Meng-</a:t>
            </a:r>
            <a:r>
              <a:rPr lang="en-US" altLang="zh-CN" sz="1400" dirty="0" err="1">
                <a:solidFill>
                  <a:schemeClr val="accent1">
                    <a:lumMod val="75000"/>
                  </a:schemeClr>
                </a:solidFill>
                <a:latin typeface="Times New Roman" panose="02020603050405020304" pitchFamily="18" charset="0"/>
                <a:cs typeface="Times New Roman" panose="02020603050405020304" pitchFamily="18" charset="0"/>
              </a:rPr>
              <a:t>Chuan</a:t>
            </a:r>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 Du and </a:t>
            </a:r>
            <a:r>
              <a:rPr lang="en-US" altLang="zh-CN" sz="1400" dirty="0" err="1">
                <a:solidFill>
                  <a:schemeClr val="accent1">
                    <a:lumMod val="75000"/>
                  </a:schemeClr>
                </a:solidFill>
                <a:latin typeface="Times New Roman" panose="02020603050405020304" pitchFamily="18" charset="0"/>
                <a:cs typeface="Times New Roman" panose="02020603050405020304" pitchFamily="18" charset="0"/>
              </a:rPr>
              <a:t>Qiang</a:t>
            </a:r>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 Zhao, </a:t>
            </a:r>
            <a:r>
              <a:rPr lang="en-US" altLang="zh-CN" sz="1400" dirty="0" err="1">
                <a:solidFill>
                  <a:schemeClr val="accent1">
                    <a:lumMod val="75000"/>
                  </a:schemeClr>
                </a:solidFill>
                <a:latin typeface="Times New Roman" panose="02020603050405020304" pitchFamily="18" charset="0"/>
                <a:cs typeface="Times New Roman" panose="02020603050405020304" pitchFamily="18" charset="0"/>
              </a:rPr>
              <a:t>Phys.Rev.D</a:t>
            </a:r>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 100, 036005 (2019)</a:t>
            </a:r>
            <a:endParaRPr lang="zh-CN" altLang="en-US" sz="1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矩形 7"/>
          <p:cNvSpPr/>
          <p:nvPr/>
        </p:nvSpPr>
        <p:spPr>
          <a:xfrm>
            <a:off x="1309816" y="4238367"/>
            <a:ext cx="957649" cy="271849"/>
          </a:xfrm>
          <a:prstGeom prst="rect">
            <a:avLst/>
          </a:prstGeom>
          <a:no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grpSp>
        <p:nvGrpSpPr>
          <p:cNvPr id="9" name="组合 8"/>
          <p:cNvGrpSpPr/>
          <p:nvPr/>
        </p:nvGrpSpPr>
        <p:grpSpPr>
          <a:xfrm>
            <a:off x="3150973" y="4238367"/>
            <a:ext cx="2833816" cy="864974"/>
            <a:chOff x="3150973" y="4238367"/>
            <a:chExt cx="2833816" cy="864974"/>
          </a:xfrm>
        </p:grpSpPr>
        <p:sp>
          <p:nvSpPr>
            <p:cNvPr id="13" name="矩形 12"/>
            <p:cNvSpPr/>
            <p:nvPr/>
          </p:nvSpPr>
          <p:spPr>
            <a:xfrm>
              <a:off x="5027140" y="4512594"/>
              <a:ext cx="957649" cy="271849"/>
            </a:xfrm>
            <a:prstGeom prst="rect">
              <a:avLst/>
            </a:prstGeom>
            <a:noFill/>
            <a:ln w="9525"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21" name="矩形 20"/>
            <p:cNvSpPr/>
            <p:nvPr/>
          </p:nvSpPr>
          <p:spPr>
            <a:xfrm>
              <a:off x="3150973" y="4238367"/>
              <a:ext cx="1828799" cy="864974"/>
            </a:xfrm>
            <a:prstGeom prst="rect">
              <a:avLst/>
            </a:prstGeom>
            <a:noFill/>
            <a:ln w="9525"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grpSp>
      <p:sp>
        <p:nvSpPr>
          <p:cNvPr id="22" name="矩形 21"/>
          <p:cNvSpPr/>
          <p:nvPr/>
        </p:nvSpPr>
        <p:spPr>
          <a:xfrm>
            <a:off x="1788640" y="4510216"/>
            <a:ext cx="957649" cy="271849"/>
          </a:xfrm>
          <a:prstGeom prst="rect">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284479" y="5875687"/>
                <a:ext cx="8717281" cy="307777"/>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solidFill>
                      <a:srgbClr val="C00000"/>
                    </a:solidFill>
                    <a:latin typeface="Times New Roman" panose="02020603050405020304" pitchFamily="18" charset="0"/>
                    <a:cs typeface="Times New Roman" panose="02020603050405020304" pitchFamily="18" charset="0"/>
                  </a:rPr>
                  <a:t>The large isospin violation is results from (1) TS enhanced </a:t>
                </a:r>
                <a14:m>
                  <m:oMath xmlns:m="http://schemas.openxmlformats.org/officeDocument/2006/math">
                    <m:sSub>
                      <m:sSubPr>
                        <m:ctrlPr>
                          <a:rPr lang="en-US" altLang="zh-CN" sz="1400" b="0" i="1" smtClean="0">
                            <a:solidFill>
                              <a:srgbClr val="C00000"/>
                            </a:solidFill>
                            <a:latin typeface="Cambria Math" panose="02040503050406030204" pitchFamily="18" charset="0"/>
                          </a:rPr>
                        </m:ctrlPr>
                      </m:sSubPr>
                      <m:e>
                        <m:r>
                          <a:rPr lang="en-US" altLang="zh-CN" sz="1400" b="0" i="1" smtClean="0">
                            <a:solidFill>
                              <a:srgbClr val="C00000"/>
                            </a:solidFill>
                            <a:latin typeface="Cambria Math" panose="02040503050406030204" pitchFamily="18" charset="0"/>
                          </a:rPr>
                          <m:t>𝑓</m:t>
                        </m:r>
                      </m:e>
                      <m:sub>
                        <m:r>
                          <a:rPr lang="en-US" altLang="zh-CN" sz="1400" b="0" i="1" smtClean="0">
                            <a:solidFill>
                              <a:srgbClr val="C00000"/>
                            </a:solidFill>
                            <a:latin typeface="Cambria Math" panose="02040503050406030204" pitchFamily="18" charset="0"/>
                          </a:rPr>
                          <m:t>0</m:t>
                        </m:r>
                      </m:sub>
                    </m:sSub>
                    <m:r>
                      <a:rPr lang="en-US" altLang="zh-CN" sz="1400" b="0" i="1" smtClean="0">
                        <a:solidFill>
                          <a:srgbClr val="C00000"/>
                        </a:solidFill>
                        <a:latin typeface="Cambria Math" panose="02040503050406030204" pitchFamily="18" charset="0"/>
                      </a:rPr>
                      <m:t>𝜋</m:t>
                    </m:r>
                  </m:oMath>
                </a14:m>
                <a:r>
                  <a:rPr lang="zh-CN" altLang="en-US" sz="1400" dirty="0">
                    <a:solidFill>
                      <a:srgbClr val="C00000"/>
                    </a:solidFill>
                    <a:latin typeface="Times New Roman" panose="02020603050405020304" pitchFamily="18" charset="0"/>
                    <a:cs typeface="Times New Roman" panose="02020603050405020304" pitchFamily="18" charset="0"/>
                  </a:rPr>
                  <a:t> </a:t>
                </a:r>
                <a:r>
                  <a:rPr lang="en-US" altLang="zh-CN" sz="1400" dirty="0">
                    <a:solidFill>
                      <a:srgbClr val="C00000"/>
                    </a:solidFill>
                    <a:latin typeface="Times New Roman" panose="02020603050405020304" pitchFamily="18" charset="0"/>
                    <a:cs typeface="Times New Roman" panose="02020603050405020304" pitchFamily="18" charset="0"/>
                  </a:rPr>
                  <a:t>production and (2) small </a:t>
                </a:r>
                <a14:m>
                  <m:oMath xmlns:m="http://schemas.openxmlformats.org/officeDocument/2006/math">
                    <m:sSub>
                      <m:sSubPr>
                        <m:ctrlPr>
                          <a:rPr lang="en-US" altLang="zh-CN" sz="1400" b="0" i="1" smtClean="0">
                            <a:solidFill>
                              <a:srgbClr val="C00000"/>
                            </a:solidFill>
                            <a:latin typeface="Cambria Math" panose="02040503050406030204" pitchFamily="18" charset="0"/>
                          </a:rPr>
                        </m:ctrlPr>
                      </m:sSubPr>
                      <m:e>
                        <m:r>
                          <a:rPr lang="en-US" altLang="zh-CN" sz="1400" b="0" i="1" smtClean="0">
                            <a:solidFill>
                              <a:srgbClr val="C00000"/>
                            </a:solidFill>
                            <a:latin typeface="Cambria Math" panose="02040503050406030204" pitchFamily="18" charset="0"/>
                          </a:rPr>
                          <m:t>𝑎</m:t>
                        </m:r>
                      </m:e>
                      <m:sub>
                        <m:r>
                          <a:rPr lang="en-US" altLang="zh-CN" sz="1400" b="0" i="1" smtClean="0">
                            <a:solidFill>
                              <a:srgbClr val="C00000"/>
                            </a:solidFill>
                            <a:latin typeface="Cambria Math" panose="02040503050406030204" pitchFamily="18" charset="0"/>
                          </a:rPr>
                          <m:t>0</m:t>
                        </m:r>
                      </m:sub>
                    </m:sSub>
                    <m:r>
                      <a:rPr lang="en-US" altLang="zh-CN" sz="1400" b="0" i="1" smtClean="0">
                        <a:solidFill>
                          <a:srgbClr val="C00000"/>
                        </a:solidFill>
                        <a:latin typeface="Cambria Math" panose="02040503050406030204" pitchFamily="18" charset="0"/>
                      </a:rPr>
                      <m:t>𝜋</m:t>
                    </m:r>
                  </m:oMath>
                </a14:m>
                <a:r>
                  <a:rPr lang="zh-CN" altLang="en-US" sz="1400" dirty="0">
                    <a:solidFill>
                      <a:srgbClr val="C00000"/>
                    </a:solidFill>
                    <a:latin typeface="Times New Roman" panose="02020603050405020304" pitchFamily="18" charset="0"/>
                    <a:cs typeface="Times New Roman" panose="02020603050405020304" pitchFamily="18" charset="0"/>
                  </a:rPr>
                  <a:t> </a:t>
                </a:r>
                <a:r>
                  <a:rPr lang="en-US" altLang="zh-CN" sz="1400" dirty="0">
                    <a:solidFill>
                      <a:srgbClr val="C00000"/>
                    </a:solidFill>
                    <a:latin typeface="Times New Roman" panose="02020603050405020304" pitchFamily="18" charset="0"/>
                    <a:cs typeface="Times New Roman" panose="02020603050405020304" pitchFamily="18" charset="0"/>
                  </a:rPr>
                  <a:t>branching ratio.</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284479" y="5875687"/>
                <a:ext cx="8717281" cy="307777"/>
              </a:xfrm>
              <a:prstGeom prst="rect">
                <a:avLst/>
              </a:prstGeom>
              <a:blipFill>
                <a:blip r:embed="rId14"/>
                <a:stretch>
                  <a:fillRect l="-140" t="-4000" b="-20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17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A94600F-2D89-4390-A642-699AC1A3C84F}"/>
              </a:ext>
            </a:extLst>
          </p:cNvPr>
          <p:cNvSpPr txBox="1"/>
          <p:nvPr/>
        </p:nvSpPr>
        <p:spPr>
          <a:xfrm>
            <a:off x="527067" y="197720"/>
            <a:ext cx="4621005" cy="1261884"/>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Content</a:t>
            </a:r>
          </a:p>
          <a:p>
            <a:endParaRPr lang="en-US" altLang="zh-CN" dirty="0"/>
          </a:p>
          <a:p>
            <a:endParaRPr lang="zh-CN" altLang="en-US" dirty="0"/>
          </a:p>
        </p:txBody>
      </p:sp>
      <p:sp>
        <p:nvSpPr>
          <p:cNvPr id="7" name="文本框 6">
            <a:extLst>
              <a:ext uri="{FF2B5EF4-FFF2-40B4-BE49-F238E27FC236}">
                <a16:creationId xmlns:a16="http://schemas.microsoft.com/office/drawing/2014/main" id="{4BB38FBE-1ADA-46A6-A04A-FECDB5CB4CD1}"/>
              </a:ext>
            </a:extLst>
          </p:cNvPr>
          <p:cNvSpPr txBox="1"/>
          <p:nvPr/>
        </p:nvSpPr>
        <p:spPr>
          <a:xfrm>
            <a:off x="941033" y="930832"/>
            <a:ext cx="4865407"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Kinematic singularity</a:t>
            </a:r>
          </a:p>
          <a:p>
            <a:pPr marL="342900" indent="-342900">
              <a:lnSpc>
                <a:spcPct val="150000"/>
              </a:lnSpc>
              <a:buFont typeface="+mj-lt"/>
              <a:buAutoNum type="arabicPeriod"/>
            </a:pPr>
            <a:r>
              <a:rPr lang="en-US" altLang="zh-CN" dirty="0">
                <a:latin typeface="Times New Roman" panose="02020603050405020304" pitchFamily="18" charset="0"/>
                <a:cs typeface="Times New Roman" panose="02020603050405020304" pitchFamily="18" charset="0"/>
              </a:rPr>
              <a:t>The emergence of kinematic singularity</a:t>
            </a:r>
          </a:p>
          <a:p>
            <a:pPr marL="342900" indent="-342900">
              <a:lnSpc>
                <a:spcPct val="150000"/>
              </a:lnSpc>
              <a:buFont typeface="+mj-lt"/>
              <a:buAutoNum type="arabicPeriod"/>
            </a:pPr>
            <a:r>
              <a:rPr lang="en-US" altLang="zh-CN" dirty="0">
                <a:latin typeface="Times New Roman" panose="02020603050405020304" pitchFamily="18" charset="0"/>
                <a:cs typeface="Times New Roman" panose="02020603050405020304" pitchFamily="18" charset="0"/>
              </a:rPr>
              <a:t>Singular behavior</a:t>
            </a:r>
          </a:p>
          <a:p>
            <a:endParaRPr lang="en-US" altLang="zh-CN" dirty="0"/>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825089E2-483A-47C7-A1BE-BCA3C1571784}"/>
                  </a:ext>
                </a:extLst>
              </p:cNvPr>
              <p:cNvSpPr txBox="1"/>
              <p:nvPr/>
            </p:nvSpPr>
            <p:spPr>
              <a:xfrm>
                <a:off x="941033" y="2192716"/>
                <a:ext cx="5505488" cy="2258567"/>
              </a:xfrm>
              <a:prstGeom prst="rect">
                <a:avLst/>
              </a:prstGeom>
              <a:noFill/>
            </p:spPr>
            <p:txBody>
              <a:bodyPr wrap="square" rtlCol="0">
                <a:spAutoFit/>
              </a:bodyPr>
              <a:lstStyle/>
              <a:p>
                <a:pPr marL="285750" indent="-285750">
                  <a:lnSpc>
                    <a:spcPct val="150000"/>
                  </a:lnSpc>
                  <a:buFont typeface="Arial" panose="020B0604020202020204" pitchFamily="34" charset="0"/>
                  <a:buChar char="•"/>
                </a:pPr>
                <a14:m>
                  <m:oMath xmlns:m="http://schemas.openxmlformats.org/officeDocument/2006/math">
                    <m:r>
                      <a:rPr lang="en-US" altLang="zh-CN" sz="2400" b="0" i="1" smtClean="0">
                        <a:solidFill>
                          <a:schemeClr val="tx1"/>
                        </a:solidFill>
                        <a:latin typeface="Cambria Math" panose="02040503050406030204" pitchFamily="18" charset="0"/>
                        <a:cs typeface="Times New Roman" panose="02020603050405020304" pitchFamily="18" charset="0"/>
                      </a:rPr>
                      <m:t>𝜂</m:t>
                    </m:r>
                    <m:r>
                      <a:rPr lang="en-US" altLang="zh-CN" sz="2400" b="0" i="1" smtClean="0">
                        <a:solidFill>
                          <a:schemeClr val="tx1"/>
                        </a:solidFill>
                        <a:latin typeface="Cambria Math" panose="02040503050406030204" pitchFamily="18" charset="0"/>
                        <a:cs typeface="Times New Roman" panose="02020603050405020304" pitchFamily="18" charset="0"/>
                      </a:rPr>
                      <m:t>(1405</m:t>
                    </m:r>
                    <m:r>
                      <m:rPr>
                        <m:lit/>
                      </m:rPr>
                      <a:rPr lang="en-US" altLang="zh-CN" sz="2400" b="0" i="1" smtClean="0">
                        <a:solidFill>
                          <a:schemeClr val="tx1"/>
                        </a:solidFill>
                        <a:latin typeface="Cambria Math" panose="02040503050406030204" pitchFamily="18" charset="0"/>
                        <a:cs typeface="Times New Roman" panose="02020603050405020304" pitchFamily="18" charset="0"/>
                      </a:rPr>
                      <m:t>/</m:t>
                    </m:r>
                    <m:r>
                      <a:rPr lang="en-US" altLang="zh-CN" sz="2400" b="0" i="1" smtClean="0">
                        <a:solidFill>
                          <a:schemeClr val="tx1"/>
                        </a:solidFill>
                        <a:latin typeface="Cambria Math" panose="02040503050406030204" pitchFamily="18" charset="0"/>
                        <a:cs typeface="Times New Roman" panose="02020603050405020304" pitchFamily="18" charset="0"/>
                      </a:rPr>
                      <m:t>1475)</m:t>
                    </m:r>
                  </m:oMath>
                </a14:m>
                <a:endParaRPr lang="en-US" altLang="zh-CN" sz="2400" dirty="0">
                  <a:solidFill>
                    <a:schemeClr val="tx1"/>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dirty="0">
                    <a:solidFill>
                      <a:schemeClr val="tx1"/>
                    </a:solidFill>
                    <a:latin typeface="Times New Roman" panose="02020603050405020304" pitchFamily="18" charset="0"/>
                    <a:cs typeface="Times New Roman" panose="02020603050405020304" pitchFamily="18" charset="0"/>
                  </a:rPr>
                  <a:t>The </a:t>
                </a:r>
                <a14:m>
                  <m:oMath xmlns:m="http://schemas.openxmlformats.org/officeDocument/2006/math">
                    <m:r>
                      <a:rPr lang="en-US" altLang="zh-CN" b="0" i="1" smtClean="0">
                        <a:solidFill>
                          <a:schemeClr val="tx1"/>
                        </a:solidFill>
                        <a:latin typeface="Cambria Math" panose="02040503050406030204" pitchFamily="18" charset="0"/>
                        <a:cs typeface="Times New Roman" panose="02020603050405020304" pitchFamily="18" charset="0"/>
                      </a:rPr>
                      <m:t>𝜂</m:t>
                    </m:r>
                    <m:r>
                      <a:rPr lang="en-US" altLang="zh-CN" b="0" i="1" smtClean="0">
                        <a:solidFill>
                          <a:schemeClr val="tx1"/>
                        </a:solidFill>
                        <a:latin typeface="Cambria Math" panose="02040503050406030204" pitchFamily="18" charset="0"/>
                        <a:cs typeface="Times New Roman" panose="02020603050405020304" pitchFamily="18" charset="0"/>
                      </a:rPr>
                      <m:t>(1405</m:t>
                    </m:r>
                    <m:r>
                      <m:rPr>
                        <m:lit/>
                      </m:rPr>
                      <a:rPr lang="en-US" altLang="zh-CN" b="0" i="1" smtClean="0">
                        <a:solidFill>
                          <a:schemeClr val="tx1"/>
                        </a:solidFill>
                        <a:latin typeface="Cambria Math" panose="02040503050406030204" pitchFamily="18" charset="0"/>
                        <a:cs typeface="Times New Roman" panose="02020603050405020304" pitchFamily="18" charset="0"/>
                      </a:rPr>
                      <m:t>/</m:t>
                    </m:r>
                    <m:r>
                      <a:rPr lang="en-US" altLang="zh-CN" b="0" i="1" smtClean="0">
                        <a:solidFill>
                          <a:schemeClr val="tx1"/>
                        </a:solidFill>
                        <a:latin typeface="Cambria Math" panose="02040503050406030204" pitchFamily="18" charset="0"/>
                        <a:cs typeface="Times New Roman" panose="02020603050405020304" pitchFamily="18" charset="0"/>
                      </a:rPr>
                      <m:t>1475)</m:t>
                    </m:r>
                  </m:oMath>
                </a14:m>
                <a:r>
                  <a:rPr lang="en-US" altLang="zh-CN" dirty="0">
                    <a:solidFill>
                      <a:schemeClr val="tx1"/>
                    </a:solidFill>
                    <a:latin typeface="Times New Roman" panose="02020603050405020304" pitchFamily="18" charset="0"/>
                    <a:cs typeface="Times New Roman" panose="02020603050405020304" pitchFamily="18" charset="0"/>
                  </a:rPr>
                  <a:t> puzzle</a:t>
                </a:r>
              </a:p>
              <a:p>
                <a:pPr marL="342900" indent="-342900">
                  <a:lnSpc>
                    <a:spcPct val="150000"/>
                  </a:lnSpc>
                  <a:buFont typeface="+mj-lt"/>
                  <a:buAutoNum type="arabicPeriod"/>
                </a:pPr>
                <a:r>
                  <a:rPr lang="en-US" altLang="zh-CN" dirty="0">
                    <a:solidFill>
                      <a:schemeClr val="tx1"/>
                    </a:solidFill>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b="0" i="1" smtClean="0">
                            <a:solidFill>
                              <a:schemeClr val="tx1"/>
                            </a:solidFill>
                            <a:latin typeface="Cambria Math" panose="02040503050406030204" pitchFamily="18" charset="0"/>
                            <a:cs typeface="Times New Roman" panose="02020603050405020304" pitchFamily="18" charset="0"/>
                          </a:rPr>
                        </m:ctrlPr>
                      </m:sSupPr>
                      <m:e>
                        <m:r>
                          <a:rPr lang="en-US" altLang="zh-CN" b="0" i="1" smtClean="0">
                            <a:solidFill>
                              <a:schemeClr val="tx1"/>
                            </a:solidFill>
                            <a:latin typeface="Cambria Math" panose="02040503050406030204" pitchFamily="18" charset="0"/>
                            <a:cs typeface="Times New Roman" panose="02020603050405020304" pitchFamily="18" charset="0"/>
                          </a:rPr>
                          <m:t>𝐾</m:t>
                        </m:r>
                      </m:e>
                      <m:sup>
                        <m:r>
                          <a:rPr lang="en-US" altLang="zh-CN" b="0" i="1" smtClean="0">
                            <a:solidFill>
                              <a:schemeClr val="tx1"/>
                            </a:solidFill>
                            <a:latin typeface="Cambria Math" panose="02040503050406030204" pitchFamily="18" charset="0"/>
                            <a:cs typeface="Times New Roman" panose="02020603050405020304" pitchFamily="18" charset="0"/>
                          </a:rPr>
                          <m:t>∗</m:t>
                        </m:r>
                      </m:sup>
                    </m:sSup>
                    <m:acc>
                      <m:accPr>
                        <m:chr m:val="̅"/>
                        <m:ctrlPr>
                          <a:rPr lang="en-US" altLang="zh-CN" b="0" i="1" smtClean="0">
                            <a:solidFill>
                              <a:schemeClr val="tx1"/>
                            </a:solidFill>
                            <a:latin typeface="Cambria Math" panose="02040503050406030204" pitchFamily="18" charset="0"/>
                            <a:cs typeface="Times New Roman" panose="02020603050405020304" pitchFamily="18" charset="0"/>
                          </a:rPr>
                        </m:ctrlPr>
                      </m:accPr>
                      <m:e>
                        <m:r>
                          <a:rPr lang="en-US" altLang="zh-CN" b="0" i="1" smtClean="0">
                            <a:solidFill>
                              <a:schemeClr val="tx1"/>
                            </a:solidFill>
                            <a:latin typeface="Cambria Math" panose="02040503050406030204" pitchFamily="18" charset="0"/>
                            <a:cs typeface="Times New Roman" panose="02020603050405020304" pitchFamily="18" charset="0"/>
                          </a:rPr>
                          <m:t>𝐾</m:t>
                        </m:r>
                      </m:e>
                    </m:acc>
                  </m:oMath>
                </a14:m>
                <a:r>
                  <a:rPr lang="en-US" altLang="zh-CN" dirty="0">
                    <a:solidFill>
                      <a:schemeClr val="tx1"/>
                    </a:solidFill>
                    <a:latin typeface="Times New Roman" panose="02020603050405020304" pitchFamily="18" charset="0"/>
                    <a:cs typeface="Times New Roman" panose="02020603050405020304" pitchFamily="18" charset="0"/>
                  </a:rPr>
                  <a:t> threshold and width effect</a:t>
                </a:r>
              </a:p>
              <a:p>
                <a:pPr marL="342900" indent="-342900">
                  <a:lnSpc>
                    <a:spcPct val="150000"/>
                  </a:lnSpc>
                  <a:buFont typeface="+mj-lt"/>
                  <a:buAutoNum type="arabicPeriod"/>
                </a:pPr>
                <a:r>
                  <a:rPr lang="en-US" altLang="zh-CN" dirty="0">
                    <a:solidFill>
                      <a:schemeClr val="tx1"/>
                    </a:solidFill>
                    <a:latin typeface="Times New Roman" panose="02020603050405020304" pitchFamily="18" charset="0"/>
                    <a:cs typeface="Times New Roman" panose="02020603050405020304" pitchFamily="18" charset="0"/>
                  </a:rPr>
                  <a:t>Combined analysis</a:t>
                </a:r>
              </a:p>
              <a:p>
                <a:pPr marL="342900" indent="-342900">
                  <a:lnSpc>
                    <a:spcPct val="150000"/>
                  </a:lnSpc>
                  <a:buFont typeface="+mj-lt"/>
                  <a:buAutoNum type="arabicPeriod"/>
                </a:pPr>
                <a:r>
                  <a:rPr lang="en-US" altLang="zh-CN" b="0" dirty="0">
                    <a:solidFill>
                      <a:schemeClr val="tx1"/>
                    </a:solidFill>
                    <a:cs typeface="Times New Roman" panose="02020603050405020304" pitchFamily="18" charset="0"/>
                  </a:rPr>
                  <a:t> </a:t>
                </a:r>
                <a14:m>
                  <m:oMath xmlns:m="http://schemas.openxmlformats.org/officeDocument/2006/math">
                    <m:r>
                      <a:rPr lang="en-US" altLang="zh-CN" b="0" i="1" smtClean="0">
                        <a:solidFill>
                          <a:schemeClr val="tx1"/>
                        </a:solidFill>
                        <a:latin typeface="Cambria Math" panose="02040503050406030204" pitchFamily="18" charset="0"/>
                        <a:cs typeface="Times New Roman" panose="02020603050405020304" pitchFamily="18" charset="0"/>
                      </a:rPr>
                      <m:t>𝜂</m:t>
                    </m:r>
                    <m:r>
                      <a:rPr lang="en-US" altLang="zh-CN" b="0" i="1" smtClean="0">
                        <a:solidFill>
                          <a:schemeClr val="tx1"/>
                        </a:solidFill>
                        <a:latin typeface="Cambria Math" panose="02040503050406030204" pitchFamily="18" charset="0"/>
                        <a:cs typeface="Times New Roman" panose="02020603050405020304" pitchFamily="18" charset="0"/>
                      </a:rPr>
                      <m:t>(1295)</m:t>
                    </m:r>
                  </m:oMath>
                </a14:m>
                <a:r>
                  <a:rPr lang="en-US" altLang="zh-CN"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b="0" i="1" dirty="0" smtClean="0">
                        <a:solidFill>
                          <a:schemeClr val="tx1"/>
                        </a:solidFill>
                        <a:latin typeface="Cambria Math" panose="02040503050406030204" pitchFamily="18" charset="0"/>
                        <a:cs typeface="Times New Roman" panose="02020603050405020304" pitchFamily="18" charset="0"/>
                      </a:rPr>
                      <m:t>𝜂</m:t>
                    </m:r>
                    <m:d>
                      <m:dPr>
                        <m:ctrlPr>
                          <a:rPr lang="en-US" altLang="zh-CN" b="0" i="1" dirty="0" smtClean="0">
                            <a:solidFill>
                              <a:schemeClr val="tx1"/>
                            </a:solidFill>
                            <a:latin typeface="Cambria Math" panose="02040503050406030204" pitchFamily="18" charset="0"/>
                            <a:cs typeface="Times New Roman" panose="02020603050405020304" pitchFamily="18" charset="0"/>
                          </a:rPr>
                        </m:ctrlPr>
                      </m:dPr>
                      <m:e>
                        <m:r>
                          <a:rPr lang="en-US" altLang="zh-CN" b="0" i="1" dirty="0" smtClean="0">
                            <a:solidFill>
                              <a:schemeClr val="tx1"/>
                            </a:solidFill>
                            <a:latin typeface="Cambria Math" panose="02040503050406030204" pitchFamily="18" charset="0"/>
                            <a:cs typeface="Times New Roman" panose="02020603050405020304" pitchFamily="18" charset="0"/>
                          </a:rPr>
                          <m:t>1405</m:t>
                        </m:r>
                        <m:r>
                          <m:rPr>
                            <m:lit/>
                          </m:rPr>
                          <a:rPr lang="en-US" altLang="zh-CN" b="0" i="1" dirty="0" smtClean="0">
                            <a:solidFill>
                              <a:schemeClr val="tx1"/>
                            </a:solidFill>
                            <a:latin typeface="Cambria Math" panose="02040503050406030204" pitchFamily="18" charset="0"/>
                            <a:cs typeface="Times New Roman" panose="02020603050405020304" pitchFamily="18" charset="0"/>
                          </a:rPr>
                          <m:t>/</m:t>
                        </m:r>
                        <m:r>
                          <a:rPr lang="en-US" altLang="zh-CN" b="0" i="1" dirty="0" smtClean="0">
                            <a:solidFill>
                              <a:schemeClr val="tx1"/>
                            </a:solidFill>
                            <a:latin typeface="Cambria Math" panose="02040503050406030204" pitchFamily="18" charset="0"/>
                            <a:cs typeface="Times New Roman" panose="02020603050405020304" pitchFamily="18" charset="0"/>
                          </a:rPr>
                          <m:t>1475</m:t>
                        </m:r>
                      </m:e>
                    </m:d>
                    <m:r>
                      <a:rPr lang="en-US" altLang="zh-CN" b="0" i="1" dirty="0" smtClean="0">
                        <a:solidFill>
                          <a:schemeClr val="tx1"/>
                        </a:solidFill>
                        <a:latin typeface="Cambria Math" panose="02040503050406030204" pitchFamily="18" charset="0"/>
                        <a:cs typeface="Times New Roman" panose="02020603050405020304" pitchFamily="18" charset="0"/>
                      </a:rPr>
                      <m:t>→</m:t>
                    </m:r>
                    <m:r>
                      <a:rPr lang="en-US" altLang="zh-CN" b="0" i="1" dirty="0" smtClean="0">
                        <a:solidFill>
                          <a:schemeClr val="tx1"/>
                        </a:solidFill>
                        <a:latin typeface="Cambria Math" panose="02040503050406030204" pitchFamily="18" charset="0"/>
                        <a:cs typeface="Times New Roman" panose="02020603050405020304" pitchFamily="18" charset="0"/>
                      </a:rPr>
                      <m:t>𝛾</m:t>
                    </m:r>
                    <m:r>
                      <a:rPr lang="en-US" altLang="zh-CN" b="0" i="1" dirty="0" smtClean="0">
                        <a:solidFill>
                          <a:schemeClr val="tx1"/>
                        </a:solidFill>
                        <a:latin typeface="Cambria Math" panose="02040503050406030204" pitchFamily="18" charset="0"/>
                        <a:cs typeface="Times New Roman" panose="02020603050405020304" pitchFamily="18" charset="0"/>
                      </a:rPr>
                      <m:t>𝑉</m:t>
                    </m:r>
                  </m:oMath>
                </a14:m>
                <a:endParaRPr lang="en-US" altLang="zh-CN" dirty="0">
                  <a:solidFill>
                    <a:schemeClr val="bg1">
                      <a:lumMod val="75000"/>
                    </a:schemeClr>
                  </a:solidFill>
                  <a:latin typeface="Times New Roman" panose="02020603050405020304" pitchFamily="18" charset="0"/>
                  <a:cs typeface="Times New Roman" panose="02020603050405020304" pitchFamily="18" charset="0"/>
                </a:endParaRPr>
              </a:p>
            </p:txBody>
          </p:sp>
        </mc:Choice>
        <mc:Fallback>
          <p:sp>
            <p:nvSpPr>
              <p:cNvPr id="8" name="文本框 7">
                <a:extLst>
                  <a:ext uri="{FF2B5EF4-FFF2-40B4-BE49-F238E27FC236}">
                    <a16:creationId xmlns:a16="http://schemas.microsoft.com/office/drawing/2014/main" id="{825089E2-483A-47C7-A1BE-BCA3C1571784}"/>
                  </a:ext>
                </a:extLst>
              </p:cNvPr>
              <p:cNvSpPr txBox="1">
                <a:spLocks noRot="1" noChangeAspect="1" noMove="1" noResize="1" noEditPoints="1" noAdjustHandles="1" noChangeArrowheads="1" noChangeShapeType="1" noTextEdit="1"/>
              </p:cNvSpPr>
              <p:nvPr/>
            </p:nvSpPr>
            <p:spPr>
              <a:xfrm>
                <a:off x="941033" y="2192716"/>
                <a:ext cx="5505488" cy="2258567"/>
              </a:xfrm>
              <a:prstGeom prst="rect">
                <a:avLst/>
              </a:prstGeom>
              <a:blipFill>
                <a:blip r:embed="rId2"/>
                <a:stretch>
                  <a:fillRect l="-1438" b="-378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11169613-9192-4A8F-83A3-CF73D0035B9A}"/>
                  </a:ext>
                </a:extLst>
              </p:cNvPr>
              <p:cNvSpPr txBox="1"/>
              <p:nvPr/>
            </p:nvSpPr>
            <p:spPr>
              <a:xfrm>
                <a:off x="941032" y="4334067"/>
                <a:ext cx="7022237" cy="18430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b="0" dirty="0">
                    <a:solidFill>
                      <a:schemeClr val="tx1"/>
                    </a:solidFill>
                    <a:latin typeface="Times New Roman" panose="02020603050405020304" pitchFamily="18" charset="0"/>
                    <a:cs typeface="Times New Roman" panose="02020603050405020304" pitchFamily="18" charset="0"/>
                  </a:rPr>
                  <a:t>Light axial vector mesons</a:t>
                </a:r>
              </a:p>
              <a:p>
                <a:pPr marL="342900" indent="-342900">
                  <a:lnSpc>
                    <a:spcPct val="150000"/>
                  </a:lnSpc>
                  <a:buFont typeface="+mj-lt"/>
                  <a:buAutoNum type="arabicPeriod"/>
                </a:pPr>
                <a:r>
                  <a:rPr lang="en-US" altLang="zh-CN" dirty="0">
                    <a:solidFill>
                      <a:schemeClr val="tx1"/>
                    </a:solidFill>
                    <a:latin typeface="Times New Roman" panose="02020603050405020304" pitchFamily="18" charset="0"/>
                    <a:cs typeface="Times New Roman" panose="02020603050405020304" pitchFamily="18" charset="0"/>
                  </a:rPr>
                  <a:t>Introduction</a:t>
                </a:r>
              </a:p>
              <a:p>
                <a:pPr marL="342900" indent="-342900">
                  <a:lnSpc>
                    <a:spcPct val="150000"/>
                  </a:lnSpc>
                  <a:buFont typeface="+mj-lt"/>
                  <a:buAutoNum type="arabicPeriod"/>
                </a:pPr>
                <a:r>
                  <a:rPr lang="en-US" altLang="zh-CN" dirty="0">
                    <a:solidFill>
                      <a:schemeClr val="tx1"/>
                    </a:solidFill>
                    <a:latin typeface="Times New Roman" panose="02020603050405020304" pitchFamily="18" charset="0"/>
                    <a:cs typeface="Times New Roman" panose="02020603050405020304" pitchFamily="18" charset="0"/>
                  </a:rPr>
                  <a:t>Open S-wave </a:t>
                </a:r>
                <a:r>
                  <a:rPr lang="en-US" altLang="zh-CN" dirty="0">
                    <a:solidFill>
                      <a:schemeClr val="tx1"/>
                    </a:solidFill>
                    <a:cs typeface="Times New Roman" panose="02020603050405020304" pitchFamily="18" charset="0"/>
                  </a:rPr>
                  <a:t> </a:t>
                </a:r>
                <a14:m>
                  <m:oMath xmlns:m="http://schemas.openxmlformats.org/officeDocument/2006/math">
                    <m:sSup>
                      <m:sSupPr>
                        <m:ctrlPr>
                          <a:rPr lang="en-US" altLang="zh-CN" i="1">
                            <a:solidFill>
                              <a:schemeClr val="tx1"/>
                            </a:solidFill>
                            <a:latin typeface="Cambria Math" panose="02040503050406030204" pitchFamily="18" charset="0"/>
                            <a:cs typeface="Times New Roman" panose="02020603050405020304" pitchFamily="18" charset="0"/>
                          </a:rPr>
                        </m:ctrlPr>
                      </m:sSupPr>
                      <m:e>
                        <m:r>
                          <a:rPr lang="en-US" altLang="zh-CN" i="1">
                            <a:solidFill>
                              <a:schemeClr val="tx1"/>
                            </a:solidFill>
                            <a:latin typeface="Cambria Math" panose="02040503050406030204" pitchFamily="18" charset="0"/>
                            <a:cs typeface="Times New Roman" panose="02020603050405020304" pitchFamily="18" charset="0"/>
                          </a:rPr>
                          <m:t>𝐾</m:t>
                        </m:r>
                      </m:e>
                      <m:sup>
                        <m:r>
                          <a:rPr lang="en-US" altLang="zh-CN" i="1">
                            <a:solidFill>
                              <a:schemeClr val="tx1"/>
                            </a:solidFill>
                            <a:latin typeface="Cambria Math" panose="02040503050406030204" pitchFamily="18" charset="0"/>
                            <a:cs typeface="Times New Roman" panose="02020603050405020304" pitchFamily="18" charset="0"/>
                          </a:rPr>
                          <m:t>∗</m:t>
                        </m:r>
                      </m:sup>
                    </m:sSup>
                    <m:acc>
                      <m:accPr>
                        <m:chr m:val="̅"/>
                        <m:ctrlPr>
                          <a:rPr lang="en-US" altLang="zh-CN" i="1">
                            <a:solidFill>
                              <a:schemeClr val="tx1"/>
                            </a:solidFill>
                            <a:latin typeface="Cambria Math" panose="02040503050406030204" pitchFamily="18" charset="0"/>
                            <a:cs typeface="Times New Roman" panose="02020603050405020304" pitchFamily="18" charset="0"/>
                          </a:rPr>
                        </m:ctrlPr>
                      </m:accPr>
                      <m:e>
                        <m:r>
                          <a:rPr lang="en-US" altLang="zh-CN" i="1">
                            <a:solidFill>
                              <a:schemeClr val="tx1"/>
                            </a:solidFill>
                            <a:latin typeface="Cambria Math" panose="02040503050406030204" pitchFamily="18" charset="0"/>
                            <a:cs typeface="Times New Roman" panose="02020603050405020304" pitchFamily="18" charset="0"/>
                          </a:rPr>
                          <m:t>𝐾</m:t>
                        </m:r>
                      </m:e>
                    </m:acc>
                  </m:oMath>
                </a14:m>
                <a:r>
                  <a:rPr lang="en-US" altLang="zh-CN" dirty="0">
                    <a:solidFill>
                      <a:schemeClr val="tx1"/>
                    </a:solidFill>
                    <a:latin typeface="Times New Roman" panose="02020603050405020304" pitchFamily="18" charset="0"/>
                    <a:cs typeface="Times New Roman" panose="02020603050405020304" pitchFamily="18" charset="0"/>
                  </a:rPr>
                  <a:t> threshold and TS</a:t>
                </a:r>
              </a:p>
              <a:p>
                <a:pPr marL="342900" indent="-342900">
                  <a:lnSpc>
                    <a:spcPct val="150000"/>
                  </a:lnSpc>
                  <a:buFont typeface="+mj-lt"/>
                  <a:buAutoNum type="arabicPeriod"/>
                </a:pPr>
                <a:r>
                  <a:rPr lang="en-US" altLang="zh-CN" dirty="0">
                    <a:solidFill>
                      <a:schemeClr val="tx1"/>
                    </a:solidFill>
                    <a:latin typeface="Times New Roman" panose="02020603050405020304" pitchFamily="18" charset="0"/>
                    <a:cs typeface="Times New Roman" panose="02020603050405020304" pitchFamily="18" charset="0"/>
                  </a:rPr>
                  <a:t>Combined analysis.</a:t>
                </a:r>
              </a:p>
            </p:txBody>
          </p:sp>
        </mc:Choice>
        <mc:Fallback>
          <p:sp>
            <p:nvSpPr>
              <p:cNvPr id="12" name="文本框 11">
                <a:extLst>
                  <a:ext uri="{FF2B5EF4-FFF2-40B4-BE49-F238E27FC236}">
                    <a16:creationId xmlns:a16="http://schemas.microsoft.com/office/drawing/2014/main" id="{11169613-9192-4A8F-83A3-CF73D0035B9A}"/>
                  </a:ext>
                </a:extLst>
              </p:cNvPr>
              <p:cNvSpPr txBox="1">
                <a:spLocks noRot="1" noChangeAspect="1" noMove="1" noResize="1" noEditPoints="1" noAdjustHandles="1" noChangeArrowheads="1" noChangeShapeType="1" noTextEdit="1"/>
              </p:cNvSpPr>
              <p:nvPr/>
            </p:nvSpPr>
            <p:spPr>
              <a:xfrm>
                <a:off x="941032" y="4334067"/>
                <a:ext cx="7022237" cy="1843069"/>
              </a:xfrm>
              <a:prstGeom prst="rect">
                <a:avLst/>
              </a:prstGeom>
              <a:blipFill>
                <a:blip r:embed="rId3"/>
                <a:stretch>
                  <a:fillRect l="-1128" b="-4636"/>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C31A8ADF-787A-43A7-939B-F52F9265AD08}"/>
              </a:ext>
            </a:extLst>
          </p:cNvPr>
          <p:cNvSpPr txBox="1"/>
          <p:nvPr/>
        </p:nvSpPr>
        <p:spPr>
          <a:xfrm>
            <a:off x="941031" y="6198615"/>
            <a:ext cx="7022237" cy="46166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Conclusion and outlook</a:t>
            </a:r>
          </a:p>
        </p:txBody>
      </p:sp>
    </p:spTree>
    <p:extLst>
      <p:ext uri="{BB962C8B-B14F-4D97-AF65-F5344CB8AC3E}">
        <p14:creationId xmlns:p14="http://schemas.microsoft.com/office/powerpoint/2010/main" val="1250226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6ABFE4D-0AD4-4B40-8D8E-23E622DEE176}"/>
                  </a:ext>
                </a:extLst>
              </p:cNvPr>
              <p:cNvSpPr txBox="1"/>
              <p:nvPr/>
            </p:nvSpPr>
            <p:spPr>
              <a:xfrm>
                <a:off x="400554" y="2885062"/>
                <a:ext cx="9105042" cy="344966"/>
              </a:xfrm>
              <a:prstGeom prst="rect">
                <a:avLst/>
              </a:prstGeom>
              <a:noFill/>
            </p:spPr>
            <p:txBody>
              <a:bodyPr wrap="square" rtlCol="0">
                <a:spAutoFit/>
              </a:bodyPr>
              <a:lstStyle/>
              <a:p>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Fig.1 </a:t>
                </a:r>
                <a14:m>
                  <m:oMath xmlns:m="http://schemas.openxmlformats.org/officeDocument/2006/math">
                    <m:r>
                      <a:rPr lang="en-US" altLang="zh-CN" sz="1600" b="0" i="1" smtClean="0">
                        <a:latin typeface="Cambria Math" panose="02040503050406030204" pitchFamily="18" charset="0"/>
                      </a:rPr>
                      <m:t>𝐾</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𝐾</m:t>
                        </m:r>
                      </m:e>
                    </m:acc>
                  </m:oMath>
                </a14:m>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(left panel) and </a:t>
                </a:r>
                <a14:m>
                  <m:oMath xmlns:m="http://schemas.openxmlformats.org/officeDocument/2006/math">
                    <m:r>
                      <a:rPr lang="en-US" altLang="zh-CN" sz="1600" b="0" i="1" smtClean="0">
                        <a:latin typeface="Cambria Math" panose="02040503050406030204" pitchFamily="18" charset="0"/>
                      </a:rPr>
                      <m:t>𝐾</m:t>
                    </m:r>
                    <m:r>
                      <a:rPr lang="en-US" altLang="zh-CN" sz="1600" b="0" i="1" smtClean="0">
                        <a:latin typeface="Cambria Math" panose="02040503050406030204" pitchFamily="18" charset="0"/>
                      </a:rPr>
                      <m:t>𝜋</m:t>
                    </m:r>
                  </m:oMath>
                </a14:m>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(right panel) invariant mass spectra (red solid) at </a:t>
                </a:r>
                <a14:m>
                  <m:oMath xmlns:m="http://schemas.openxmlformats.org/officeDocument/2006/math">
                    <m:rad>
                      <m:radPr>
                        <m:degHide m:val="on"/>
                        <m:ctrlPr>
                          <a:rPr lang="en-US" altLang="zh-CN" sz="1600" b="0" i="1" smtClean="0">
                            <a:latin typeface="Cambria Math" panose="02040503050406030204" pitchFamily="18" charset="0"/>
                          </a:rPr>
                        </m:ctrlPr>
                      </m:radPr>
                      <m:deg/>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𝑠</m:t>
                            </m:r>
                          </m:e>
                          <m:sub>
                            <m:r>
                              <a:rPr lang="en-US" altLang="zh-CN" sz="1600" b="0" i="1" smtClean="0">
                                <a:latin typeface="Cambria Math" panose="02040503050406030204" pitchFamily="18" charset="0"/>
                              </a:rPr>
                              <m:t>1</m:t>
                            </m:r>
                          </m:sub>
                        </m:sSub>
                      </m:e>
                    </m:rad>
                    <m:r>
                      <a:rPr lang="en-US" altLang="zh-CN" sz="1600" b="0" i="1" smtClean="0">
                        <a:latin typeface="Cambria Math" panose="02040503050406030204" pitchFamily="18" charset="0"/>
                      </a:rPr>
                      <m:t>=1.42</m:t>
                    </m:r>
                  </m:oMath>
                </a14:m>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GeV. </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76ABFE4D-0AD4-4B40-8D8E-23E622DEE176}"/>
                  </a:ext>
                </a:extLst>
              </p:cNvPr>
              <p:cNvSpPr txBox="1">
                <a:spLocks noRot="1" noChangeAspect="1" noMove="1" noResize="1" noEditPoints="1" noAdjustHandles="1" noChangeArrowheads="1" noChangeShapeType="1" noTextEdit="1"/>
              </p:cNvSpPr>
              <p:nvPr/>
            </p:nvSpPr>
            <p:spPr>
              <a:xfrm>
                <a:off x="400554" y="2885062"/>
                <a:ext cx="9105042" cy="344966"/>
              </a:xfrm>
              <a:prstGeom prst="rect">
                <a:avLst/>
              </a:prstGeom>
              <a:blipFill>
                <a:blip r:embed="rId2"/>
                <a:stretch>
                  <a:fillRect l="-402" t="-5263" b="-1929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0B2C3D43-6052-4448-AE97-FF7C4A1D14AD}"/>
                  </a:ext>
                </a:extLst>
              </p:cNvPr>
              <p:cNvSpPr txBox="1"/>
              <p:nvPr/>
            </p:nvSpPr>
            <p:spPr>
              <a:xfrm>
                <a:off x="400554" y="6140048"/>
                <a:ext cx="8743446" cy="584775"/>
              </a:xfrm>
              <a:prstGeom prst="rect">
                <a:avLst/>
              </a:prstGeom>
              <a:noFill/>
            </p:spPr>
            <p:txBody>
              <a:bodyPr wrap="square" rtlCol="0">
                <a:spAutoFit/>
              </a:bodyPr>
              <a:lstStyle/>
              <a:p>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Fig.2 </a:t>
                </a:r>
                <a14:m>
                  <m:oMath xmlns:m="http://schemas.openxmlformats.org/officeDocument/2006/math">
                    <m:r>
                      <a:rPr lang="en-US" altLang="zh-CN" sz="1600" b="0" i="1" smtClean="0">
                        <a:latin typeface="Cambria Math" panose="02040503050406030204" pitchFamily="18" charset="0"/>
                      </a:rPr>
                      <m:t>𝜂</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oMath>
                </a14:m>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invariant mass spectrum (red solid) at </a:t>
                </a:r>
                <a14:m>
                  <m:oMath xmlns:m="http://schemas.openxmlformats.org/officeDocument/2006/math">
                    <m:r>
                      <a:rPr lang="en-US" altLang="zh-CN" sz="1600" b="0" i="1" smtClean="0">
                        <a:latin typeface="Cambria Math" panose="02040503050406030204" pitchFamily="18" charset="0"/>
                        <a:ea typeface="宋体" panose="02010600030101010101" pitchFamily="2" charset="-122"/>
                        <a:cs typeface="Times New Roman" panose="02020603050405020304" pitchFamily="18" charset="0"/>
                      </a:rPr>
                      <m:t>𝛼</m:t>
                    </m:r>
                    <m:r>
                      <a:rPr lang="en-US" altLang="zh-CN" sz="1600" b="0" i="1" smtClean="0">
                        <a:latin typeface="Cambria Math" panose="02040503050406030204" pitchFamily="18" charset="0"/>
                        <a:ea typeface="宋体" panose="02010600030101010101" pitchFamily="2" charset="-122"/>
                        <a:cs typeface="Times New Roman" panose="02020603050405020304" pitchFamily="18" charset="0"/>
                      </a:rPr>
                      <m:t>=1</m:t>
                    </m:r>
                  </m:oMath>
                </a14:m>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 (left) and </a:t>
                </a:r>
                <a14:m>
                  <m:oMath xmlns:m="http://schemas.openxmlformats.org/officeDocument/2006/math">
                    <m:r>
                      <a:rPr lang="en-US" altLang="zh-CN" sz="1600" b="0" i="1" smtClean="0">
                        <a:latin typeface="Cambria Math" panose="02040503050406030204" pitchFamily="18" charset="0"/>
                        <a:ea typeface="宋体" panose="02010600030101010101" pitchFamily="2" charset="-122"/>
                        <a:cs typeface="Times New Roman" panose="02020603050405020304" pitchFamily="18" charset="0"/>
                      </a:rPr>
                      <m:t>𝛼</m:t>
                    </m:r>
                    <m:r>
                      <a:rPr lang="en-US" altLang="zh-CN" sz="1600" b="0" i="1" smtClean="0">
                        <a:latin typeface="Cambria Math" panose="02040503050406030204" pitchFamily="18" charset="0"/>
                        <a:ea typeface="宋体" panose="02010600030101010101" pitchFamily="2" charset="-122"/>
                        <a:cs typeface="Times New Roman" panose="02020603050405020304" pitchFamily="18" charset="0"/>
                      </a:rPr>
                      <m:t>=2</m:t>
                    </m:r>
                  </m:oMath>
                </a14:m>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 (right). The double-peak structure arises from the mass difference between the charged and the neutral loops. </a:t>
                </a:r>
              </a:p>
            </p:txBody>
          </p:sp>
        </mc:Choice>
        <mc:Fallback xmlns="">
          <p:sp>
            <p:nvSpPr>
              <p:cNvPr id="9" name="文本框 8">
                <a:extLst>
                  <a:ext uri="{FF2B5EF4-FFF2-40B4-BE49-F238E27FC236}">
                    <a16:creationId xmlns:a16="http://schemas.microsoft.com/office/drawing/2014/main" id="{0B2C3D43-6052-4448-AE97-FF7C4A1D14AD}"/>
                  </a:ext>
                </a:extLst>
              </p:cNvPr>
              <p:cNvSpPr txBox="1">
                <a:spLocks noRot="1" noChangeAspect="1" noMove="1" noResize="1" noEditPoints="1" noAdjustHandles="1" noChangeArrowheads="1" noChangeShapeType="1" noTextEdit="1"/>
              </p:cNvSpPr>
              <p:nvPr/>
            </p:nvSpPr>
            <p:spPr>
              <a:xfrm>
                <a:off x="400554" y="6140048"/>
                <a:ext cx="8743446" cy="584775"/>
              </a:xfrm>
              <a:prstGeom prst="rect">
                <a:avLst/>
              </a:prstGeom>
              <a:blipFill>
                <a:blip r:embed="rId3"/>
                <a:stretch>
                  <a:fillRect l="-418" t="-3125" b="-12500"/>
                </a:stretch>
              </a:blipFill>
            </p:spPr>
            <p:txBody>
              <a:bodyPr/>
              <a:lstStyle/>
              <a:p>
                <a:r>
                  <a:rPr lang="zh-CN" altLang="en-US">
                    <a:noFill/>
                  </a:rPr>
                  <a:t> </a:t>
                </a:r>
              </a:p>
            </p:txBody>
          </p:sp>
        </mc:Fallback>
      </mc:AlternateContent>
      <p:pic>
        <p:nvPicPr>
          <p:cNvPr id="5" name="图片 4" descr="屏幕剪辑"/>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247" y="263698"/>
            <a:ext cx="3962152" cy="2507759"/>
          </a:xfrm>
          <a:prstGeom prst="rect">
            <a:avLst/>
          </a:prstGeom>
        </p:spPr>
      </p:pic>
      <p:pic>
        <p:nvPicPr>
          <p:cNvPr id="7" name="图片 6" descr="屏幕剪辑"/>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857" y="263698"/>
            <a:ext cx="4011839" cy="2541645"/>
          </a:xfrm>
          <a:prstGeom prst="rect">
            <a:avLst/>
          </a:prstGeom>
        </p:spPr>
      </p:pic>
      <p:pic>
        <p:nvPicPr>
          <p:cNvPr id="3" name="图片 2">
            <a:extLst>
              <a:ext uri="{FF2B5EF4-FFF2-40B4-BE49-F238E27FC236}">
                <a16:creationId xmlns:a16="http://schemas.microsoft.com/office/drawing/2014/main" id="{8E835663-2D27-4292-91B5-CBF68F6AF7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8" y="3401600"/>
            <a:ext cx="4243237" cy="2684286"/>
          </a:xfrm>
          <a:prstGeom prst="rect">
            <a:avLst/>
          </a:prstGeom>
        </p:spPr>
      </p:pic>
      <p:pic>
        <p:nvPicPr>
          <p:cNvPr id="4" name="图片 3" descr="屏幕剪辑"/>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2195" y="3321881"/>
            <a:ext cx="4225402" cy="2683957"/>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C206A6C-67FD-4F83-AF03-B1A7A1071EF0}"/>
                  </a:ext>
                </a:extLst>
              </p:cNvPr>
              <p:cNvSpPr txBox="1"/>
              <p:nvPr/>
            </p:nvSpPr>
            <p:spPr>
              <a:xfrm>
                <a:off x="5378151" y="3568916"/>
                <a:ext cx="6273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r>
                        <a:rPr lang="en-US" altLang="zh-CN" b="0" i="1" smtClean="0">
                          <a:latin typeface="Cambria Math" panose="02040503050406030204" pitchFamily="18" charset="0"/>
                        </a:rPr>
                        <m:t>=2</m:t>
                      </m:r>
                    </m:oMath>
                  </m:oMathPara>
                </a14:m>
                <a:endParaRPr lang="zh-CN" altLang="en-US" dirty="0"/>
              </a:p>
            </p:txBody>
          </p:sp>
        </mc:Choice>
        <mc:Fallback xmlns="">
          <p:sp>
            <p:nvSpPr>
              <p:cNvPr id="8" name="文本框 7">
                <a:extLst>
                  <a:ext uri="{FF2B5EF4-FFF2-40B4-BE49-F238E27FC236}">
                    <a16:creationId xmlns:a16="http://schemas.microsoft.com/office/drawing/2014/main" id="{9C206A6C-67FD-4F83-AF03-B1A7A1071EF0}"/>
                  </a:ext>
                </a:extLst>
              </p:cNvPr>
              <p:cNvSpPr txBox="1">
                <a:spLocks noRot="1" noChangeAspect="1" noMove="1" noResize="1" noEditPoints="1" noAdjustHandles="1" noChangeArrowheads="1" noChangeShapeType="1" noTextEdit="1"/>
              </p:cNvSpPr>
              <p:nvPr/>
            </p:nvSpPr>
            <p:spPr>
              <a:xfrm>
                <a:off x="5378151" y="3568916"/>
                <a:ext cx="627351" cy="276999"/>
              </a:xfrm>
              <a:prstGeom prst="rect">
                <a:avLst/>
              </a:prstGeom>
              <a:blipFill>
                <a:blip r:embed="rId8"/>
                <a:stretch>
                  <a:fillRect l="-4854" r="-8738"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DFFD9026-8F2F-491D-9988-0AB041BC5B79}"/>
                  </a:ext>
                </a:extLst>
              </p:cNvPr>
              <p:cNvSpPr txBox="1"/>
              <p:nvPr/>
            </p:nvSpPr>
            <p:spPr>
              <a:xfrm>
                <a:off x="1132023" y="3641281"/>
                <a:ext cx="6273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r>
                        <a:rPr lang="en-US" altLang="zh-CN" b="0" i="1" smtClean="0">
                          <a:latin typeface="Cambria Math" panose="02040503050406030204" pitchFamily="18" charset="0"/>
                        </a:rPr>
                        <m:t>=1</m:t>
                      </m:r>
                    </m:oMath>
                  </m:oMathPara>
                </a14:m>
                <a:endParaRPr lang="zh-CN" altLang="en-US" dirty="0"/>
              </a:p>
            </p:txBody>
          </p:sp>
        </mc:Choice>
        <mc:Fallback xmlns="">
          <p:sp>
            <p:nvSpPr>
              <p:cNvPr id="10" name="文本框 9">
                <a:extLst>
                  <a:ext uri="{FF2B5EF4-FFF2-40B4-BE49-F238E27FC236}">
                    <a16:creationId xmlns:a16="http://schemas.microsoft.com/office/drawing/2014/main" id="{DFFD9026-8F2F-491D-9988-0AB041BC5B79}"/>
                  </a:ext>
                </a:extLst>
              </p:cNvPr>
              <p:cNvSpPr txBox="1">
                <a:spLocks noRot="1" noChangeAspect="1" noMove="1" noResize="1" noEditPoints="1" noAdjustHandles="1" noChangeArrowheads="1" noChangeShapeType="1" noTextEdit="1"/>
              </p:cNvSpPr>
              <p:nvPr/>
            </p:nvSpPr>
            <p:spPr>
              <a:xfrm>
                <a:off x="1132023" y="3641281"/>
                <a:ext cx="627351" cy="276999"/>
              </a:xfrm>
              <a:prstGeom prst="rect">
                <a:avLst/>
              </a:prstGeom>
              <a:blipFill>
                <a:blip r:embed="rId9"/>
                <a:stretch>
                  <a:fillRect l="-4854" r="-7767"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E32D97F3-C9F9-46DE-98DC-7525E31BE2C0}"/>
                  </a:ext>
                </a:extLst>
              </p:cNvPr>
              <p:cNvSpPr txBox="1"/>
              <p:nvPr/>
            </p:nvSpPr>
            <p:spPr>
              <a:xfrm>
                <a:off x="1132023" y="347801"/>
                <a:ext cx="6273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r>
                        <a:rPr lang="en-US" altLang="zh-CN" b="0" i="1" smtClean="0">
                          <a:latin typeface="Cambria Math" panose="02040503050406030204" pitchFamily="18" charset="0"/>
                        </a:rPr>
                        <m:t>=2</m:t>
                      </m:r>
                    </m:oMath>
                  </m:oMathPara>
                </a14:m>
                <a:endParaRPr lang="zh-CN" altLang="en-US" dirty="0"/>
              </a:p>
            </p:txBody>
          </p:sp>
        </mc:Choice>
        <mc:Fallback xmlns="">
          <p:sp>
            <p:nvSpPr>
              <p:cNvPr id="11" name="文本框 10">
                <a:extLst>
                  <a:ext uri="{FF2B5EF4-FFF2-40B4-BE49-F238E27FC236}">
                    <a16:creationId xmlns:a16="http://schemas.microsoft.com/office/drawing/2014/main" id="{E32D97F3-C9F9-46DE-98DC-7525E31BE2C0}"/>
                  </a:ext>
                </a:extLst>
              </p:cNvPr>
              <p:cNvSpPr txBox="1">
                <a:spLocks noRot="1" noChangeAspect="1" noMove="1" noResize="1" noEditPoints="1" noAdjustHandles="1" noChangeArrowheads="1" noChangeShapeType="1" noTextEdit="1"/>
              </p:cNvSpPr>
              <p:nvPr/>
            </p:nvSpPr>
            <p:spPr>
              <a:xfrm>
                <a:off x="1132023" y="347801"/>
                <a:ext cx="627351" cy="276999"/>
              </a:xfrm>
              <a:prstGeom prst="rect">
                <a:avLst/>
              </a:prstGeom>
              <a:blipFill>
                <a:blip r:embed="rId10"/>
                <a:stretch>
                  <a:fillRect l="-4854" r="-7767" b="-88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2A4BA36B-0A3D-4794-9D0A-0A6253FDB581}"/>
                  </a:ext>
                </a:extLst>
              </p:cNvPr>
              <p:cNvSpPr txBox="1"/>
              <p:nvPr/>
            </p:nvSpPr>
            <p:spPr>
              <a:xfrm>
                <a:off x="6611025" y="347801"/>
                <a:ext cx="6273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r>
                        <a:rPr lang="en-US" altLang="zh-CN" b="0" i="1" smtClean="0">
                          <a:latin typeface="Cambria Math" panose="02040503050406030204" pitchFamily="18" charset="0"/>
                        </a:rPr>
                        <m:t>=2</m:t>
                      </m:r>
                    </m:oMath>
                  </m:oMathPara>
                </a14:m>
                <a:endParaRPr lang="zh-CN" altLang="en-US" dirty="0"/>
              </a:p>
            </p:txBody>
          </p:sp>
        </mc:Choice>
        <mc:Fallback xmlns="">
          <p:sp>
            <p:nvSpPr>
              <p:cNvPr id="12" name="文本框 11">
                <a:extLst>
                  <a:ext uri="{FF2B5EF4-FFF2-40B4-BE49-F238E27FC236}">
                    <a16:creationId xmlns:a16="http://schemas.microsoft.com/office/drawing/2014/main" id="{2A4BA36B-0A3D-4794-9D0A-0A6253FDB581}"/>
                  </a:ext>
                </a:extLst>
              </p:cNvPr>
              <p:cNvSpPr txBox="1">
                <a:spLocks noRot="1" noChangeAspect="1" noMove="1" noResize="1" noEditPoints="1" noAdjustHandles="1" noChangeArrowheads="1" noChangeShapeType="1" noTextEdit="1"/>
              </p:cNvSpPr>
              <p:nvPr/>
            </p:nvSpPr>
            <p:spPr>
              <a:xfrm>
                <a:off x="6611025" y="347801"/>
                <a:ext cx="627351" cy="276999"/>
              </a:xfrm>
              <a:prstGeom prst="rect">
                <a:avLst/>
              </a:prstGeom>
              <a:blipFill>
                <a:blip r:embed="rId11"/>
                <a:stretch>
                  <a:fillRect l="-4854" r="-8738" b="-8889"/>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89E2ECCD-D766-4D76-867C-E248A1AEF576}"/>
              </a:ext>
            </a:extLst>
          </p:cNvPr>
          <p:cNvSpPr>
            <a:spLocks noGrp="1"/>
          </p:cNvSpPr>
          <p:nvPr>
            <p:ph type="sldNum" sz="quarter" idx="12"/>
          </p:nvPr>
        </p:nvSpPr>
        <p:spPr/>
        <p:txBody>
          <a:bodyPr/>
          <a:lstStyle/>
          <a:p>
            <a:fld id="{70EF8BD8-B3DE-4E24-B474-47D0FF4D57CA}" type="slidenum">
              <a:rPr lang="zh-CN" altLang="en-US" smtClean="0"/>
              <a:t>30</a:t>
            </a:fld>
            <a:endParaRPr lang="zh-CN" altLang="en-US"/>
          </a:p>
        </p:txBody>
      </p:sp>
    </p:spTree>
    <p:extLst>
      <p:ext uri="{BB962C8B-B14F-4D97-AF65-F5344CB8AC3E}">
        <p14:creationId xmlns:p14="http://schemas.microsoft.com/office/powerpoint/2010/main" val="2381722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AF82E6ED-5D58-4472-8714-3B63031B8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58" y="258702"/>
            <a:ext cx="4349299" cy="4150626"/>
          </a:xfrm>
          <a:prstGeom prst="rect">
            <a:avLst/>
          </a:prstGeom>
        </p:spPr>
      </p:pic>
      <p:pic>
        <p:nvPicPr>
          <p:cNvPr id="16" name="图片 15">
            <a:extLst>
              <a:ext uri="{FF2B5EF4-FFF2-40B4-BE49-F238E27FC236}">
                <a16:creationId xmlns:a16="http://schemas.microsoft.com/office/drawing/2014/main" id="{769F11A5-E567-4DCD-ABBC-A2B42FB15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452" y="258702"/>
            <a:ext cx="4349298" cy="4161828"/>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1443AC3-1795-4EAD-B5ED-D978721BC595}"/>
                  </a:ext>
                </a:extLst>
              </p:cNvPr>
              <p:cNvSpPr txBox="1"/>
              <p:nvPr/>
            </p:nvSpPr>
            <p:spPr>
              <a:xfrm>
                <a:off x="863546" y="4398494"/>
                <a:ext cx="8568823" cy="338554"/>
              </a:xfrm>
              <a:prstGeom prst="rect">
                <a:avLst/>
              </a:prstGeom>
              <a:noFill/>
            </p:spPr>
            <p:txBody>
              <a:bodyPr wrap="square" rtlCol="0">
                <a:spAutoFit/>
              </a:bodyPr>
              <a:lstStyle/>
              <a:p>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Fig.3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oMath>
                </a14:m>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invariant mass spectrum at </a:t>
                </a:r>
                <a14:m>
                  <m:oMath xmlns:m="http://schemas.openxmlformats.org/officeDocument/2006/math">
                    <m:r>
                      <a:rPr lang="en-US" altLang="zh-CN" sz="1600" b="0" i="1" smtClean="0">
                        <a:latin typeface="Cambria Math" panose="02040503050406030204" pitchFamily="18" charset="0"/>
                        <a:ea typeface="宋体" panose="02010600030101010101" pitchFamily="2" charset="-122"/>
                        <a:cs typeface="Times New Roman" panose="02020603050405020304" pitchFamily="18" charset="0"/>
                      </a:rPr>
                      <m:t>𝛼</m:t>
                    </m:r>
                    <m:r>
                      <a:rPr lang="en-US" altLang="zh-CN" sz="1600" b="0" i="1" smtClean="0">
                        <a:latin typeface="Cambria Math" panose="02040503050406030204" pitchFamily="18" charset="0"/>
                        <a:ea typeface="宋体" panose="02010600030101010101" pitchFamily="2" charset="-122"/>
                        <a:cs typeface="Times New Roman" panose="02020603050405020304" pitchFamily="18" charset="0"/>
                      </a:rPr>
                      <m:t>=1</m:t>
                    </m:r>
                  </m:oMath>
                </a14:m>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 (left) and </a:t>
                </a:r>
                <a14:m>
                  <m:oMath xmlns:m="http://schemas.openxmlformats.org/officeDocument/2006/math">
                    <m:r>
                      <a:rPr lang="en-US" altLang="zh-CN" sz="1600" b="0" i="1" smtClean="0">
                        <a:latin typeface="Cambria Math" panose="02040503050406030204" pitchFamily="18" charset="0"/>
                        <a:ea typeface="宋体" panose="02010600030101010101" pitchFamily="2" charset="-122"/>
                        <a:cs typeface="Times New Roman" panose="02020603050405020304" pitchFamily="18" charset="0"/>
                      </a:rPr>
                      <m:t>𝛼</m:t>
                    </m:r>
                    <m:r>
                      <a:rPr lang="en-US" altLang="zh-CN" sz="1600" b="0" i="1" smtClean="0">
                        <a:latin typeface="Cambria Math" panose="02040503050406030204" pitchFamily="18" charset="0"/>
                        <a:ea typeface="宋体" panose="02010600030101010101" pitchFamily="2" charset="-122"/>
                        <a:cs typeface="Times New Roman" panose="02020603050405020304" pitchFamily="18" charset="0"/>
                      </a:rPr>
                      <m:t>=2</m:t>
                    </m:r>
                  </m:oMath>
                </a14:m>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 (right). </a:t>
                </a:r>
              </a:p>
            </p:txBody>
          </p:sp>
        </mc:Choice>
        <mc:Fallback xmlns="">
          <p:sp>
            <p:nvSpPr>
              <p:cNvPr id="4" name="文本框 3">
                <a:extLst>
                  <a:ext uri="{FF2B5EF4-FFF2-40B4-BE49-F238E27FC236}">
                    <a16:creationId xmlns:a16="http://schemas.microsoft.com/office/drawing/2014/main" id="{81443AC3-1795-4EAD-B5ED-D978721BC595}"/>
                  </a:ext>
                </a:extLst>
              </p:cNvPr>
              <p:cNvSpPr txBox="1">
                <a:spLocks noRot="1" noChangeAspect="1" noMove="1" noResize="1" noEditPoints="1" noAdjustHandles="1" noChangeArrowheads="1" noChangeShapeType="1" noTextEdit="1"/>
              </p:cNvSpPr>
              <p:nvPr/>
            </p:nvSpPr>
            <p:spPr>
              <a:xfrm>
                <a:off x="863546" y="4398494"/>
                <a:ext cx="8568823" cy="338554"/>
              </a:xfrm>
              <a:prstGeom prst="rect">
                <a:avLst/>
              </a:prstGeom>
              <a:blipFill>
                <a:blip r:embed="rId4"/>
                <a:stretch>
                  <a:fillRect l="-427" t="-5455" b="-2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7DB5E4D-DE56-4FCC-A218-1B8AE755B5BA}"/>
                  </a:ext>
                </a:extLst>
              </p:cNvPr>
              <p:cNvSpPr txBox="1"/>
              <p:nvPr/>
            </p:nvSpPr>
            <p:spPr>
              <a:xfrm>
                <a:off x="5563702" y="479727"/>
                <a:ext cx="6273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r>
                        <a:rPr lang="en-US" altLang="zh-CN" b="0" i="1" smtClean="0">
                          <a:latin typeface="Cambria Math" panose="02040503050406030204" pitchFamily="18" charset="0"/>
                        </a:rPr>
                        <m:t>=2</m:t>
                      </m:r>
                    </m:oMath>
                  </m:oMathPara>
                </a14:m>
                <a:endParaRPr lang="zh-CN" altLang="en-US" dirty="0"/>
              </a:p>
            </p:txBody>
          </p:sp>
        </mc:Choice>
        <mc:Fallback xmlns="">
          <p:sp>
            <p:nvSpPr>
              <p:cNvPr id="10" name="文本框 9">
                <a:extLst>
                  <a:ext uri="{FF2B5EF4-FFF2-40B4-BE49-F238E27FC236}">
                    <a16:creationId xmlns:a16="http://schemas.microsoft.com/office/drawing/2014/main" id="{17DB5E4D-DE56-4FCC-A218-1B8AE755B5BA}"/>
                  </a:ext>
                </a:extLst>
              </p:cNvPr>
              <p:cNvSpPr txBox="1">
                <a:spLocks noRot="1" noChangeAspect="1" noMove="1" noResize="1" noEditPoints="1" noAdjustHandles="1" noChangeArrowheads="1" noChangeShapeType="1" noTextEdit="1"/>
              </p:cNvSpPr>
              <p:nvPr/>
            </p:nvSpPr>
            <p:spPr>
              <a:xfrm>
                <a:off x="5563702" y="479727"/>
                <a:ext cx="627351" cy="276999"/>
              </a:xfrm>
              <a:prstGeom prst="rect">
                <a:avLst/>
              </a:prstGeom>
              <a:blipFill>
                <a:blip r:embed="rId7"/>
                <a:stretch>
                  <a:fillRect l="-4854" r="-7767"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D94386E-D232-4513-8A55-331A4362B176}"/>
                  </a:ext>
                </a:extLst>
              </p:cNvPr>
              <p:cNvSpPr txBox="1"/>
              <p:nvPr/>
            </p:nvSpPr>
            <p:spPr>
              <a:xfrm>
                <a:off x="1289674" y="479727"/>
                <a:ext cx="6273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r>
                        <a:rPr lang="en-US" altLang="zh-CN" b="0" i="1" smtClean="0">
                          <a:latin typeface="Cambria Math" panose="02040503050406030204" pitchFamily="18" charset="0"/>
                        </a:rPr>
                        <m:t>=1</m:t>
                      </m:r>
                    </m:oMath>
                  </m:oMathPara>
                </a14:m>
                <a:endParaRPr lang="zh-CN" altLang="en-US" dirty="0"/>
              </a:p>
            </p:txBody>
          </p:sp>
        </mc:Choice>
        <mc:Fallback xmlns="">
          <p:sp>
            <p:nvSpPr>
              <p:cNvPr id="11" name="文本框 10">
                <a:extLst>
                  <a:ext uri="{FF2B5EF4-FFF2-40B4-BE49-F238E27FC236}">
                    <a16:creationId xmlns:a16="http://schemas.microsoft.com/office/drawing/2014/main" id="{FD94386E-D232-4513-8A55-331A4362B176}"/>
                  </a:ext>
                </a:extLst>
              </p:cNvPr>
              <p:cNvSpPr txBox="1">
                <a:spLocks noRot="1" noChangeAspect="1" noMove="1" noResize="1" noEditPoints="1" noAdjustHandles="1" noChangeArrowheads="1" noChangeShapeType="1" noTextEdit="1"/>
              </p:cNvSpPr>
              <p:nvPr/>
            </p:nvSpPr>
            <p:spPr>
              <a:xfrm>
                <a:off x="1289674" y="479727"/>
                <a:ext cx="627351" cy="276999"/>
              </a:xfrm>
              <a:prstGeom prst="rect">
                <a:avLst/>
              </a:prstGeom>
              <a:blipFill>
                <a:blip r:embed="rId8"/>
                <a:stretch>
                  <a:fillRect l="-4902" r="-8824" b="-6667"/>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804D4D44-65B0-4139-911A-AF97B3F4CC8B}"/>
              </a:ext>
            </a:extLst>
          </p:cNvPr>
          <p:cNvPicPr>
            <a:picLocks noChangeAspect="1"/>
          </p:cNvPicPr>
          <p:nvPr/>
        </p:nvPicPr>
        <p:blipFill>
          <a:blip r:embed="rId9"/>
          <a:stretch>
            <a:fillRect/>
          </a:stretch>
        </p:blipFill>
        <p:spPr>
          <a:xfrm>
            <a:off x="1394714" y="4938974"/>
            <a:ext cx="6261475" cy="1919026"/>
          </a:xfrm>
          <a:prstGeom prst="rect">
            <a:avLst/>
          </a:prstGeom>
        </p:spPr>
      </p:pic>
      <p:sp>
        <p:nvSpPr>
          <p:cNvPr id="3" name="灯片编号占位符 2">
            <a:extLst>
              <a:ext uri="{FF2B5EF4-FFF2-40B4-BE49-F238E27FC236}">
                <a16:creationId xmlns:a16="http://schemas.microsoft.com/office/drawing/2014/main" id="{F0660D53-B199-43A3-9679-05E5CD649487}"/>
              </a:ext>
            </a:extLst>
          </p:cNvPr>
          <p:cNvSpPr>
            <a:spLocks noGrp="1"/>
          </p:cNvSpPr>
          <p:nvPr>
            <p:ph type="sldNum" sz="quarter" idx="12"/>
          </p:nvPr>
        </p:nvSpPr>
        <p:spPr/>
        <p:txBody>
          <a:bodyPr/>
          <a:lstStyle/>
          <a:p>
            <a:fld id="{70EF8BD8-B3DE-4E24-B474-47D0FF4D57CA}" type="slidenum">
              <a:rPr lang="zh-CN" altLang="en-US" smtClean="0"/>
              <a:t>31</a:t>
            </a:fld>
            <a:endParaRPr lang="zh-CN" altLang="en-US"/>
          </a:p>
        </p:txBody>
      </p:sp>
    </p:spTree>
    <p:extLst>
      <p:ext uri="{BB962C8B-B14F-4D97-AF65-F5344CB8AC3E}">
        <p14:creationId xmlns:p14="http://schemas.microsoft.com/office/powerpoint/2010/main" val="1269769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EDDAA31-49F9-4A60-8F2B-7B36B4BB55FE}"/>
              </a:ext>
            </a:extLst>
          </p:cNvPr>
          <p:cNvPicPr>
            <a:picLocks noChangeAspect="1"/>
          </p:cNvPicPr>
          <p:nvPr/>
        </p:nvPicPr>
        <p:blipFill>
          <a:blip r:embed="rId2"/>
          <a:stretch>
            <a:fillRect/>
          </a:stretch>
        </p:blipFill>
        <p:spPr>
          <a:xfrm>
            <a:off x="1318084" y="461665"/>
            <a:ext cx="6090813" cy="3108715"/>
          </a:xfrm>
          <a:prstGeom prst="rect">
            <a:avLst/>
          </a:prstGeom>
        </p:spPr>
      </p:pic>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6D0F7451-76EA-4627-826D-8FFCE5AF0BAE}"/>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𝜂</m:t>
                      </m:r>
                      <m:d>
                        <m:dPr>
                          <m:ctrlPr>
                            <a:rPr lang="en-US" altLang="zh-CN" sz="2400" b="0" i="1" smtClean="0">
                              <a:latin typeface="Cambria Math" panose="02040503050406030204" pitchFamily="18" charset="0"/>
                              <a:cs typeface="Times New Roman" panose="02020603050405020304" pitchFamily="18" charset="0"/>
                            </a:rPr>
                          </m:ctrlPr>
                        </m:dPr>
                        <m:e>
                          <m:r>
                            <a:rPr lang="en-US" altLang="zh-CN" sz="2400" b="0" i="1" smtClean="0">
                              <a:latin typeface="Cambria Math" panose="02040503050406030204" pitchFamily="18" charset="0"/>
                              <a:cs typeface="Times New Roman" panose="02020603050405020304" pitchFamily="18" charset="0"/>
                            </a:rPr>
                            <m:t>1405</m:t>
                          </m:r>
                          <m:r>
                            <m:rPr>
                              <m:lit/>
                            </m:rP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1475</m:t>
                          </m:r>
                        </m:e>
                      </m:d>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𝜂</m:t>
                      </m:r>
                      <m:d>
                        <m:dPr>
                          <m:ctrlPr>
                            <a:rPr lang="en-US" altLang="zh-CN" sz="2400" b="0" i="1" smtClean="0">
                              <a:latin typeface="Cambria Math" panose="02040503050406030204" pitchFamily="18" charset="0"/>
                              <a:cs typeface="Times New Roman" panose="02020603050405020304" pitchFamily="18" charset="0"/>
                            </a:rPr>
                          </m:ctrlPr>
                        </m:dPr>
                        <m:e>
                          <m:r>
                            <a:rPr lang="en-US" altLang="zh-CN" sz="2400" b="0" i="1" smtClean="0">
                              <a:latin typeface="Cambria Math" panose="02040503050406030204" pitchFamily="18" charset="0"/>
                              <a:cs typeface="Times New Roman" panose="02020603050405020304" pitchFamily="18" charset="0"/>
                            </a:rPr>
                            <m:t>1295</m:t>
                          </m:r>
                        </m:e>
                      </m:d>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𝛾</m:t>
                      </m:r>
                      <m:r>
                        <a:rPr lang="en-US" altLang="zh-CN" sz="2400" b="0" i="1" smtClean="0">
                          <a:latin typeface="Cambria Math" panose="02040503050406030204" pitchFamily="18" charset="0"/>
                          <a:cs typeface="Times New Roman" panose="02020603050405020304" pitchFamily="18" charset="0"/>
                        </a:rPr>
                        <m:t>𝑉</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p:sp>
            <p:nvSpPr>
              <p:cNvPr id="4" name="文本框 3">
                <a:extLst>
                  <a:ext uri="{FF2B5EF4-FFF2-40B4-BE49-F238E27FC236}">
                    <a16:creationId xmlns:a16="http://schemas.microsoft.com/office/drawing/2014/main" id="{6D0F7451-76EA-4627-826D-8FFCE5AF0BAE}"/>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3"/>
                <a:stretch>
                  <a:fillRect b="-1842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48866DB1-B25B-4287-9F66-0A6248C633F2}"/>
                  </a:ext>
                </a:extLst>
              </p:cNvPr>
              <p:cNvSpPr txBox="1"/>
              <p:nvPr/>
            </p:nvSpPr>
            <p:spPr>
              <a:xfrm>
                <a:off x="391491" y="5097058"/>
                <a:ext cx="8361016" cy="1200329"/>
              </a:xfrm>
              <a:prstGeom prst="rect">
                <a:avLst/>
              </a:prstGeom>
              <a:noFill/>
            </p:spPr>
            <p:txBody>
              <a:bodyPr wrap="square">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ratio </a:t>
                </a:r>
                <a14:m>
                  <m:oMath xmlns:m="http://schemas.openxmlformats.org/officeDocument/2006/math">
                    <m:r>
                      <m:rPr>
                        <m:sty m:val="p"/>
                      </m:rPr>
                      <a:rPr lang="en-US" altLang="zh-CN" smtClean="0">
                        <a:latin typeface="Cambria Math" panose="02040503050406030204" pitchFamily="18" charset="0"/>
                      </a:rPr>
                      <m:t>Γ</m:t>
                    </m:r>
                    <m:r>
                      <a:rPr lang="en-US" altLang="zh-CN" smtClean="0">
                        <a:latin typeface="Cambria Math" panose="02040503050406030204" pitchFamily="18" charset="0"/>
                      </a:rPr>
                      <m:t>(</m:t>
                    </m:r>
                    <m:r>
                      <a:rPr lang="en-US" altLang="zh-CN" smtClean="0">
                        <a:latin typeface="Cambria Math" panose="02040503050406030204" pitchFamily="18" charset="0"/>
                      </a:rPr>
                      <m:t>𝜂</m:t>
                    </m:r>
                    <m:r>
                      <a:rPr lang="en-US" altLang="zh-CN" smtClean="0">
                        <a:latin typeface="Cambria Math" panose="02040503050406030204" pitchFamily="18" charset="0"/>
                      </a:rPr>
                      <m:t>(1405)→</m:t>
                    </m:r>
                    <m:r>
                      <a:rPr lang="en-US" altLang="zh-CN" smtClean="0">
                        <a:latin typeface="Cambria Math" panose="02040503050406030204" pitchFamily="18" charset="0"/>
                      </a:rPr>
                      <m:t>𝛾𝜌</m:t>
                    </m:r>
                    <m:r>
                      <a:rPr lang="en-US" altLang="zh-CN" smtClean="0">
                        <a:latin typeface="Cambria Math" panose="02040503050406030204" pitchFamily="18" charset="0"/>
                      </a:rPr>
                      <m:t>)</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to </a:t>
                </a:r>
                <a14:m>
                  <m:oMath xmlns:m="http://schemas.openxmlformats.org/officeDocument/2006/math">
                    <m:r>
                      <m:rPr>
                        <m:sty m:val="p"/>
                      </m:rPr>
                      <a:rPr lang="en-US" altLang="zh-CN">
                        <a:latin typeface="Cambria Math" panose="02040503050406030204" pitchFamily="18" charset="0"/>
                      </a:rPr>
                      <m:t>Γ</m:t>
                    </m:r>
                    <m:d>
                      <m:dPr>
                        <m:ctrlPr>
                          <a:rPr lang="en-US" altLang="zh-CN" i="1">
                            <a:latin typeface="Cambria Math" panose="02040503050406030204" pitchFamily="18" charset="0"/>
                          </a:rPr>
                        </m:ctrlPr>
                      </m:dPr>
                      <m:e>
                        <m:r>
                          <a:rPr lang="en-US" altLang="zh-CN">
                            <a:latin typeface="Cambria Math" panose="02040503050406030204" pitchFamily="18" charset="0"/>
                          </a:rPr>
                          <m:t>𝜂</m:t>
                        </m:r>
                        <m:r>
                          <a:rPr lang="en-US" altLang="zh-CN">
                            <a:latin typeface="Cambria Math" panose="02040503050406030204" pitchFamily="18" charset="0"/>
                          </a:rPr>
                          <m:t>(1405)→</m:t>
                        </m:r>
                        <m:r>
                          <a:rPr lang="en-US" altLang="zh-CN">
                            <a:latin typeface="Cambria Math" panose="02040503050406030204" pitchFamily="18" charset="0"/>
                          </a:rPr>
                          <m:t>𝛾𝜙</m:t>
                        </m:r>
                      </m:e>
                    </m:d>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 consistent with taking them as the first radial excitation. </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ratio </a:t>
                </a:r>
                <a14:m>
                  <m:oMath xmlns:m="http://schemas.openxmlformats.org/officeDocument/2006/math">
                    <m:r>
                      <m:rPr>
                        <m:sty m:val="p"/>
                      </m:rPr>
                      <a:rPr lang="en-US" altLang="zh-CN" smtClean="0">
                        <a:latin typeface="Cambria Math" panose="02040503050406030204" pitchFamily="18" charset="0"/>
                      </a:rPr>
                      <m:t>Γ</m:t>
                    </m:r>
                    <m:r>
                      <a:rPr lang="en-US" altLang="zh-CN" i="1">
                        <a:latin typeface="Cambria Math" panose="02040503050406030204" pitchFamily="18" charset="0"/>
                      </a:rPr>
                      <m:t>(</m:t>
                    </m:r>
                    <m:r>
                      <a:rPr lang="en-US" altLang="zh-CN" i="1">
                        <a:latin typeface="Cambria Math" panose="02040503050406030204" pitchFamily="18" charset="0"/>
                      </a:rPr>
                      <m:t>𝜂</m:t>
                    </m:r>
                    <m:r>
                      <a:rPr lang="en-US" altLang="zh-CN" i="1">
                        <a:latin typeface="Cambria Math" panose="02040503050406030204" pitchFamily="18" charset="0"/>
                      </a:rPr>
                      <m:t>(1295)→</m:t>
                    </m:r>
                    <m:r>
                      <a:rPr lang="en-US" altLang="zh-CN" i="1">
                        <a:latin typeface="Cambria Math" panose="02040503050406030204" pitchFamily="18" charset="0"/>
                      </a:rPr>
                      <m:t>𝛾𝜌</m:t>
                    </m:r>
                    <m:r>
                      <a:rPr lang="en-US" altLang="zh-CN" i="1">
                        <a:latin typeface="Cambria Math" panose="02040503050406030204" pitchFamily="18" charset="0"/>
                      </a:rPr>
                      <m:t>)</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to </a:t>
                </a:r>
                <a14:m>
                  <m:oMath xmlns:m="http://schemas.openxmlformats.org/officeDocument/2006/math">
                    <m:r>
                      <m:rPr>
                        <m:sty m:val="p"/>
                      </m:rPr>
                      <a:rPr lang="en-US" altLang="zh-CN">
                        <a:latin typeface="Cambria Math" panose="02040503050406030204" pitchFamily="18" charset="0"/>
                      </a:rPr>
                      <m:t>Γ</m:t>
                    </m:r>
                    <m:d>
                      <m:dPr>
                        <m:ctrlPr>
                          <a:rPr lang="en-US" altLang="zh-CN" i="1">
                            <a:latin typeface="Cambria Math" panose="02040503050406030204" pitchFamily="18" charset="0"/>
                          </a:rPr>
                        </m:ctrlPr>
                      </m:dPr>
                      <m:e>
                        <m:r>
                          <a:rPr lang="en-US" altLang="zh-CN" i="1">
                            <a:latin typeface="Cambria Math" panose="02040503050406030204" pitchFamily="18" charset="0"/>
                          </a:rPr>
                          <m:t>𝜂</m:t>
                        </m:r>
                        <m:r>
                          <a:rPr lang="en-US" altLang="zh-CN" i="1">
                            <a:latin typeface="Cambria Math" panose="02040503050406030204" pitchFamily="18" charset="0"/>
                          </a:rPr>
                          <m:t>(1295)→</m:t>
                        </m:r>
                        <m:r>
                          <a:rPr lang="en-US" altLang="zh-CN" i="1">
                            <a:latin typeface="Cambria Math" panose="02040503050406030204" pitchFamily="18" charset="0"/>
                          </a:rPr>
                          <m:t>𝛾𝜙</m:t>
                        </m:r>
                      </m:e>
                    </m:d>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 sensitive to </a:t>
                </a:r>
                <a:r>
                  <a:rPr lang="en-US" altLang="zh-CN" dirty="0">
                    <a:latin typeface="Times New Roman" panose="02020603050405020304" pitchFamily="18" charset="0"/>
                    <a:ea typeface="Cambria" panose="02040503050406030204" pitchFamily="18" charset="0"/>
                    <a:cs typeface="Times New Roman" panose="02020603050405020304" pitchFamily="18" charset="0"/>
                  </a:rPr>
                  <a:t>hadronic loop transitions, which affects the mixing angle determined by this ratio (</a:t>
                </a:r>
                <a14:m>
                  <m:oMath xmlns:m="http://schemas.openxmlformats.org/officeDocument/2006/math">
                    <m:r>
                      <a:rPr lang="en-US" altLang="zh-CN" i="1" dirty="0" smtClean="0">
                        <a:latin typeface="Cambria Math" panose="02040503050406030204" pitchFamily="18" charset="0"/>
                        <a:ea typeface="Cambria" panose="02040503050406030204" pitchFamily="18" charset="0"/>
                        <a:cs typeface="Times New Roman" panose="02020603050405020304" pitchFamily="18" charset="0"/>
                      </a:rPr>
                      <m:t>𝛿</m:t>
                    </m:r>
                    <m:r>
                      <a:rPr lang="en-US" altLang="zh-CN" b="0" i="1" dirty="0" smtClean="0">
                        <a:latin typeface="Cambria Math" panose="02040503050406030204" pitchFamily="18" charset="0"/>
                        <a:ea typeface="Cambria" panose="02040503050406030204" pitchFamily="18" charset="0"/>
                        <a:cs typeface="Times New Roman" panose="02020603050405020304" pitchFamily="18" charset="0"/>
                      </a:rPr>
                      <m:t>𝛼</m:t>
                    </m:r>
                    <m:r>
                      <a:rPr lang="en-US" altLang="zh-CN" b="0" i="1" dirty="0" smtClean="0">
                        <a:latin typeface="Cambria Math" panose="02040503050406030204" pitchFamily="18" charset="0"/>
                        <a:ea typeface="Cambria"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ea typeface="Cambria" panose="02040503050406030204" pitchFamily="18" charset="0"/>
                            <a:cs typeface="Times New Roman" panose="02020603050405020304" pitchFamily="18" charset="0"/>
                          </a:rPr>
                        </m:ctrlPr>
                      </m:sSupPr>
                      <m:e>
                        <m:sSup>
                          <m:sSupPr>
                            <m:ctrlPr>
                              <a:rPr lang="en-US" altLang="zh-CN" b="0" i="1" smtClean="0">
                                <a:latin typeface="Cambria Math" panose="02040503050406030204" pitchFamily="18" charset="0"/>
                                <a:ea typeface="Cambria" panose="02040503050406030204" pitchFamily="18" charset="0"/>
                                <a:cs typeface="Times New Roman" panose="02020603050405020304" pitchFamily="18" charset="0"/>
                              </a:rPr>
                            </m:ctrlPr>
                          </m:sSupPr>
                          <m:e>
                            <m:r>
                              <a:rPr lang="en-US" altLang="zh-CN" b="0" i="1" smtClean="0">
                                <a:latin typeface="Cambria Math" panose="02040503050406030204" pitchFamily="18" charset="0"/>
                                <a:ea typeface="Cambria" panose="02040503050406030204" pitchFamily="18" charset="0"/>
                                <a:cs typeface="Times New Roman" panose="02020603050405020304" pitchFamily="18" charset="0"/>
                              </a:rPr>
                              <m:t>6</m:t>
                            </m:r>
                          </m:e>
                          <m:sup>
                            <m:r>
                              <a:rPr lang="en-US" altLang="zh-CN" b="0" i="1" smtClean="0">
                                <a:latin typeface="Cambria Math" panose="02040503050406030204" pitchFamily="18" charset="0"/>
                                <a:ea typeface="Cambria" panose="02040503050406030204" pitchFamily="18" charset="0"/>
                                <a:cs typeface="Times New Roman" panose="02020603050405020304" pitchFamily="18" charset="0"/>
                              </a:rPr>
                              <m:t>∘</m:t>
                            </m:r>
                          </m:sup>
                        </m:sSup>
                        <m:r>
                          <a:rPr lang="en-US" altLang="zh-CN" b="0" i="1" smtClean="0">
                            <a:latin typeface="Cambria Math" panose="02040503050406030204" pitchFamily="18" charset="0"/>
                            <a:ea typeface="Cambria" panose="02040503050406030204" pitchFamily="18" charset="0"/>
                            <a:cs typeface="Times New Roman" panose="02020603050405020304" pitchFamily="18" charset="0"/>
                          </a:rPr>
                          <m:t>∼8</m:t>
                        </m:r>
                      </m:e>
                      <m:sup>
                        <m:r>
                          <a:rPr lang="en-US" altLang="zh-CN" b="0" i="1" smtClean="0">
                            <a:latin typeface="Cambria Math" panose="02040503050406030204" pitchFamily="18" charset="0"/>
                            <a:ea typeface="Cambria" panose="02040503050406030204" pitchFamily="18" charset="0"/>
                            <a:cs typeface="Times New Roman" panose="02020603050405020304" pitchFamily="18" charset="0"/>
                          </a:rPr>
                          <m:t>∘</m:t>
                        </m:r>
                      </m:sup>
                    </m:sSup>
                  </m:oMath>
                </a14:m>
                <a:r>
                  <a:rPr lang="en-US" altLang="zh-CN" dirty="0">
                    <a:latin typeface="Times New Roman" panose="02020603050405020304" pitchFamily="18" charset="0"/>
                    <a:ea typeface="Cambria" panose="020405030504060302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mc:Choice>
        <mc:Fallback>
          <p:sp>
            <p:nvSpPr>
              <p:cNvPr id="20" name="文本框 19">
                <a:extLst>
                  <a:ext uri="{FF2B5EF4-FFF2-40B4-BE49-F238E27FC236}">
                    <a16:creationId xmlns:a16="http://schemas.microsoft.com/office/drawing/2014/main" id="{48866DB1-B25B-4287-9F66-0A6248C633F2}"/>
                  </a:ext>
                </a:extLst>
              </p:cNvPr>
              <p:cNvSpPr txBox="1">
                <a:spLocks noRot="1" noChangeAspect="1" noMove="1" noResize="1" noEditPoints="1" noAdjustHandles="1" noChangeArrowheads="1" noChangeShapeType="1" noTextEdit="1"/>
              </p:cNvSpPr>
              <p:nvPr/>
            </p:nvSpPr>
            <p:spPr>
              <a:xfrm>
                <a:off x="391491" y="5097058"/>
                <a:ext cx="8361016" cy="1200329"/>
              </a:xfrm>
              <a:prstGeom prst="rect">
                <a:avLst/>
              </a:prstGeom>
              <a:blipFill>
                <a:blip r:embed="rId4"/>
                <a:stretch>
                  <a:fillRect l="-437" t="-2538" b="-7107"/>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520BD4AE-9698-4D79-BF27-76B54AC17B7A}"/>
              </a:ext>
            </a:extLst>
          </p:cNvPr>
          <p:cNvSpPr txBox="1"/>
          <p:nvPr/>
        </p:nvSpPr>
        <p:spPr>
          <a:xfrm>
            <a:off x="210553" y="6488668"/>
            <a:ext cx="4192238" cy="369332"/>
          </a:xfrm>
          <a:prstGeom prst="rect">
            <a:avLst/>
          </a:prstGeom>
          <a:noFill/>
        </p:spPr>
        <p:txBody>
          <a:bodyPr wrap="none" rtlCol="0">
            <a:spAutoFit/>
          </a:bodyPr>
          <a:lstStyle/>
          <a:p>
            <a:r>
              <a:rPr lang="en-US" altLang="zh-CN" dirty="0">
                <a:solidFill>
                  <a:schemeClr val="accent1">
                    <a:lumMod val="75000"/>
                  </a:schemeClr>
                </a:solidFill>
                <a:latin typeface="Times New Roman" panose="02020603050405020304" pitchFamily="18" charset="0"/>
                <a:cs typeface="Times New Roman" panose="02020603050405020304" pitchFamily="18" charset="0"/>
              </a:rPr>
              <a:t>Yin Cheng, </a:t>
            </a:r>
            <a:r>
              <a:rPr lang="en-US" altLang="zh-CN" dirty="0" err="1">
                <a:solidFill>
                  <a:schemeClr val="accent1">
                    <a:lumMod val="75000"/>
                  </a:schemeClr>
                </a:solidFill>
                <a:latin typeface="Times New Roman" panose="02020603050405020304" pitchFamily="18" charset="0"/>
                <a:cs typeface="Times New Roman" panose="02020603050405020304" pitchFamily="18" charset="0"/>
              </a:rPr>
              <a:t>Qiang</a:t>
            </a:r>
            <a:r>
              <a:rPr lang="en-US" altLang="zh-CN" dirty="0">
                <a:solidFill>
                  <a:schemeClr val="accent1">
                    <a:lumMod val="75000"/>
                  </a:schemeClr>
                </a:solidFill>
                <a:latin typeface="Times New Roman" panose="02020603050405020304" pitchFamily="18" charset="0"/>
                <a:cs typeface="Times New Roman" panose="02020603050405020304" pitchFamily="18" charset="0"/>
              </a:rPr>
              <a:t> Zhao, arXiv:2106.12483</a:t>
            </a:r>
            <a:endParaRPr lang="zh-CN" altLang="en-US"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AE690134-F893-4501-8575-79534DB8FA3A}"/>
              </a:ext>
            </a:extLst>
          </p:cNvPr>
          <p:cNvPicPr>
            <a:picLocks noChangeAspect="1"/>
          </p:cNvPicPr>
          <p:nvPr/>
        </p:nvPicPr>
        <p:blipFill rotWithShape="1">
          <a:blip r:embed="rId5"/>
          <a:srcRect b="8024"/>
          <a:stretch/>
        </p:blipFill>
        <p:spPr>
          <a:xfrm>
            <a:off x="1080377" y="3777046"/>
            <a:ext cx="1634007" cy="277807"/>
          </a:xfrm>
          <a:prstGeom prst="rect">
            <a:avLst/>
          </a:prstGeom>
        </p:spPr>
      </p:pic>
      <p:grpSp>
        <p:nvGrpSpPr>
          <p:cNvPr id="31" name="组合 30">
            <a:extLst>
              <a:ext uri="{FF2B5EF4-FFF2-40B4-BE49-F238E27FC236}">
                <a16:creationId xmlns:a16="http://schemas.microsoft.com/office/drawing/2014/main" id="{6C336581-D7BD-4E4D-92A6-FA4E2B09A6E4}"/>
              </a:ext>
            </a:extLst>
          </p:cNvPr>
          <p:cNvGrpSpPr/>
          <p:nvPr/>
        </p:nvGrpSpPr>
        <p:grpSpPr>
          <a:xfrm>
            <a:off x="3152081" y="3679362"/>
            <a:ext cx="4796313" cy="767643"/>
            <a:chOff x="3152081" y="3875316"/>
            <a:chExt cx="4796313" cy="767643"/>
          </a:xfrm>
        </p:grpSpPr>
        <p:pic>
          <p:nvPicPr>
            <p:cNvPr id="8" name="图片 7">
              <a:extLst>
                <a:ext uri="{FF2B5EF4-FFF2-40B4-BE49-F238E27FC236}">
                  <a16:creationId xmlns:a16="http://schemas.microsoft.com/office/drawing/2014/main" id="{FF50ED01-3A86-4735-98F4-33E0727E2AD6}"/>
                </a:ext>
              </a:extLst>
            </p:cNvPr>
            <p:cNvPicPr>
              <a:picLocks noChangeAspect="1"/>
            </p:cNvPicPr>
            <p:nvPr/>
          </p:nvPicPr>
          <p:blipFill>
            <a:blip r:embed="rId6"/>
            <a:stretch>
              <a:fillRect/>
            </a:stretch>
          </p:blipFill>
          <p:spPr>
            <a:xfrm>
              <a:off x="3152081" y="3888396"/>
              <a:ext cx="1343838" cy="294123"/>
            </a:xfrm>
            <a:prstGeom prst="rect">
              <a:avLst/>
            </a:prstGeom>
          </p:spPr>
        </p:pic>
        <p:pic>
          <p:nvPicPr>
            <p:cNvPr id="9" name="图片 8">
              <a:extLst>
                <a:ext uri="{FF2B5EF4-FFF2-40B4-BE49-F238E27FC236}">
                  <a16:creationId xmlns:a16="http://schemas.microsoft.com/office/drawing/2014/main" id="{5F6C16A2-6CB4-48B7-BCB8-A3F094F3DD65}"/>
                </a:ext>
              </a:extLst>
            </p:cNvPr>
            <p:cNvPicPr>
              <a:picLocks noChangeAspect="1"/>
            </p:cNvPicPr>
            <p:nvPr/>
          </p:nvPicPr>
          <p:blipFill>
            <a:blip r:embed="rId7"/>
            <a:stretch>
              <a:fillRect/>
            </a:stretch>
          </p:blipFill>
          <p:spPr>
            <a:xfrm>
              <a:off x="3152081" y="4319175"/>
              <a:ext cx="1343838" cy="294871"/>
            </a:xfrm>
            <a:prstGeom prst="rect">
              <a:avLst/>
            </a:prstGeom>
          </p:spPr>
        </p:pic>
        <p:pic>
          <p:nvPicPr>
            <p:cNvPr id="10" name="图片 9">
              <a:extLst>
                <a:ext uri="{FF2B5EF4-FFF2-40B4-BE49-F238E27FC236}">
                  <a16:creationId xmlns:a16="http://schemas.microsoft.com/office/drawing/2014/main" id="{224AC0FF-C2CD-4CDA-BA7E-7AF83C109129}"/>
                </a:ext>
              </a:extLst>
            </p:cNvPr>
            <p:cNvPicPr>
              <a:picLocks noChangeAspect="1"/>
            </p:cNvPicPr>
            <p:nvPr/>
          </p:nvPicPr>
          <p:blipFill>
            <a:blip r:embed="rId8"/>
            <a:stretch>
              <a:fillRect/>
            </a:stretch>
          </p:blipFill>
          <p:spPr>
            <a:xfrm>
              <a:off x="4770239" y="3875316"/>
              <a:ext cx="1444910" cy="315913"/>
            </a:xfrm>
            <a:prstGeom prst="rect">
              <a:avLst/>
            </a:prstGeom>
          </p:spPr>
        </p:pic>
        <p:pic>
          <p:nvPicPr>
            <p:cNvPr id="11" name="图片 10">
              <a:extLst>
                <a:ext uri="{FF2B5EF4-FFF2-40B4-BE49-F238E27FC236}">
                  <a16:creationId xmlns:a16="http://schemas.microsoft.com/office/drawing/2014/main" id="{4F2927A8-5F6C-44D5-8DCC-92A3F7AB6720}"/>
                </a:ext>
              </a:extLst>
            </p:cNvPr>
            <p:cNvPicPr>
              <a:picLocks noChangeAspect="1"/>
            </p:cNvPicPr>
            <p:nvPr/>
          </p:nvPicPr>
          <p:blipFill>
            <a:blip r:embed="rId9"/>
            <a:stretch>
              <a:fillRect/>
            </a:stretch>
          </p:blipFill>
          <p:spPr>
            <a:xfrm>
              <a:off x="4699119" y="4288045"/>
              <a:ext cx="1606198" cy="322296"/>
            </a:xfrm>
            <a:prstGeom prst="rect">
              <a:avLst/>
            </a:prstGeom>
          </p:spPr>
        </p:pic>
        <p:pic>
          <p:nvPicPr>
            <p:cNvPr id="12" name="图片 11">
              <a:extLst>
                <a:ext uri="{FF2B5EF4-FFF2-40B4-BE49-F238E27FC236}">
                  <a16:creationId xmlns:a16="http://schemas.microsoft.com/office/drawing/2014/main" id="{3E47757E-89AF-463E-8647-F9033893A7DA}"/>
                </a:ext>
              </a:extLst>
            </p:cNvPr>
            <p:cNvPicPr>
              <a:picLocks noChangeAspect="1"/>
            </p:cNvPicPr>
            <p:nvPr/>
          </p:nvPicPr>
          <p:blipFill>
            <a:blip r:embed="rId10"/>
            <a:stretch>
              <a:fillRect/>
            </a:stretch>
          </p:blipFill>
          <p:spPr>
            <a:xfrm>
              <a:off x="6456684" y="3879094"/>
              <a:ext cx="1443863" cy="352699"/>
            </a:xfrm>
            <a:prstGeom prst="rect">
              <a:avLst/>
            </a:prstGeom>
          </p:spPr>
        </p:pic>
        <p:pic>
          <p:nvPicPr>
            <p:cNvPr id="13" name="图片 12">
              <a:extLst>
                <a:ext uri="{FF2B5EF4-FFF2-40B4-BE49-F238E27FC236}">
                  <a16:creationId xmlns:a16="http://schemas.microsoft.com/office/drawing/2014/main" id="{EF463F60-B57E-41DE-8DA6-4E690072DB7E}"/>
                </a:ext>
              </a:extLst>
            </p:cNvPr>
            <p:cNvPicPr>
              <a:picLocks noChangeAspect="1"/>
            </p:cNvPicPr>
            <p:nvPr/>
          </p:nvPicPr>
          <p:blipFill>
            <a:blip r:embed="rId11"/>
            <a:stretch>
              <a:fillRect/>
            </a:stretch>
          </p:blipFill>
          <p:spPr>
            <a:xfrm>
              <a:off x="6408836" y="4290260"/>
              <a:ext cx="1539558" cy="352699"/>
            </a:xfrm>
            <a:prstGeom prst="rect">
              <a:avLst/>
            </a:prstGeom>
          </p:spPr>
        </p:pic>
      </p:grpSp>
      <p:pic>
        <p:nvPicPr>
          <p:cNvPr id="14" name="图片 13">
            <a:extLst>
              <a:ext uri="{FF2B5EF4-FFF2-40B4-BE49-F238E27FC236}">
                <a16:creationId xmlns:a16="http://schemas.microsoft.com/office/drawing/2014/main" id="{DD15569A-09A2-44F2-BF0F-0676DF21B7DE}"/>
              </a:ext>
            </a:extLst>
          </p:cNvPr>
          <p:cNvPicPr>
            <a:picLocks noChangeAspect="1"/>
          </p:cNvPicPr>
          <p:nvPr/>
        </p:nvPicPr>
        <p:blipFill rotWithShape="1">
          <a:blip r:embed="rId12"/>
          <a:srcRect t="6946"/>
          <a:stretch/>
        </p:blipFill>
        <p:spPr>
          <a:xfrm>
            <a:off x="1208650" y="4562725"/>
            <a:ext cx="1087532" cy="345683"/>
          </a:xfrm>
          <a:prstGeom prst="rect">
            <a:avLst/>
          </a:prstGeom>
        </p:spPr>
      </p:pic>
      <p:pic>
        <p:nvPicPr>
          <p:cNvPr id="15" name="图片 14">
            <a:extLst>
              <a:ext uri="{FF2B5EF4-FFF2-40B4-BE49-F238E27FC236}">
                <a16:creationId xmlns:a16="http://schemas.microsoft.com/office/drawing/2014/main" id="{70D384D7-786A-48D6-A9B2-FB561050B939}"/>
              </a:ext>
            </a:extLst>
          </p:cNvPr>
          <p:cNvPicPr>
            <a:picLocks noChangeAspect="1"/>
          </p:cNvPicPr>
          <p:nvPr/>
        </p:nvPicPr>
        <p:blipFill>
          <a:blip r:embed="rId13"/>
          <a:stretch>
            <a:fillRect/>
          </a:stretch>
        </p:blipFill>
        <p:spPr>
          <a:xfrm>
            <a:off x="3104245" y="4531047"/>
            <a:ext cx="970386" cy="343185"/>
          </a:xfrm>
          <a:prstGeom prst="rect">
            <a:avLst/>
          </a:prstGeom>
        </p:spPr>
      </p:pic>
      <p:pic>
        <p:nvPicPr>
          <p:cNvPr id="16" name="图片 15">
            <a:extLst>
              <a:ext uri="{FF2B5EF4-FFF2-40B4-BE49-F238E27FC236}">
                <a16:creationId xmlns:a16="http://schemas.microsoft.com/office/drawing/2014/main" id="{15652B2B-0AD3-44F2-9D3B-44BED59C08BC}"/>
              </a:ext>
            </a:extLst>
          </p:cNvPr>
          <p:cNvPicPr>
            <a:picLocks noChangeAspect="1"/>
          </p:cNvPicPr>
          <p:nvPr/>
        </p:nvPicPr>
        <p:blipFill>
          <a:blip r:embed="rId14"/>
          <a:stretch>
            <a:fillRect/>
          </a:stretch>
        </p:blipFill>
        <p:spPr>
          <a:xfrm>
            <a:off x="4279198" y="4529532"/>
            <a:ext cx="1164246" cy="320068"/>
          </a:xfrm>
          <a:prstGeom prst="rect">
            <a:avLst/>
          </a:prstGeom>
        </p:spPr>
      </p:pic>
      <p:sp>
        <p:nvSpPr>
          <p:cNvPr id="23" name="矩形 22">
            <a:extLst>
              <a:ext uri="{FF2B5EF4-FFF2-40B4-BE49-F238E27FC236}">
                <a16:creationId xmlns:a16="http://schemas.microsoft.com/office/drawing/2014/main" id="{FF113A19-9E5F-4BC1-B7D3-8D266A62DA77}"/>
              </a:ext>
            </a:extLst>
          </p:cNvPr>
          <p:cNvSpPr/>
          <p:nvPr/>
        </p:nvSpPr>
        <p:spPr>
          <a:xfrm>
            <a:off x="996390" y="3570381"/>
            <a:ext cx="7151219" cy="130385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46BDAA1E-51DE-4D90-83A6-EA54F8BF85B5}"/>
              </a:ext>
            </a:extLst>
          </p:cNvPr>
          <p:cNvCxnSpPr>
            <a:cxnSpLocks/>
          </p:cNvCxnSpPr>
          <p:nvPr/>
        </p:nvCxnSpPr>
        <p:spPr>
          <a:xfrm>
            <a:off x="996391" y="4447005"/>
            <a:ext cx="7151218" cy="0"/>
          </a:xfrm>
          <a:prstGeom prst="line">
            <a:avLst/>
          </a:prstGeom>
        </p:spPr>
        <p:style>
          <a:lnRef idx="1">
            <a:schemeClr val="dk1"/>
          </a:lnRef>
          <a:fillRef idx="0">
            <a:schemeClr val="dk1"/>
          </a:fillRef>
          <a:effectRef idx="0">
            <a:schemeClr val="dk1"/>
          </a:effectRef>
          <a:fontRef idx="minor">
            <a:schemeClr val="tx1"/>
          </a:fontRef>
        </p:style>
      </p:cxnSp>
      <p:cxnSp>
        <p:nvCxnSpPr>
          <p:cNvPr id="29" name="直接连接符 28">
            <a:extLst>
              <a:ext uri="{FF2B5EF4-FFF2-40B4-BE49-F238E27FC236}">
                <a16:creationId xmlns:a16="http://schemas.microsoft.com/office/drawing/2014/main" id="{38030699-418D-42BE-89A3-36399CB14363}"/>
              </a:ext>
            </a:extLst>
          </p:cNvPr>
          <p:cNvCxnSpPr>
            <a:cxnSpLocks/>
          </p:cNvCxnSpPr>
          <p:nvPr/>
        </p:nvCxnSpPr>
        <p:spPr>
          <a:xfrm>
            <a:off x="2798370" y="3570380"/>
            <a:ext cx="0" cy="13038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2585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A94600F-2D89-4390-A642-699AC1A3C84F}"/>
              </a:ext>
            </a:extLst>
          </p:cNvPr>
          <p:cNvSpPr txBox="1"/>
          <p:nvPr/>
        </p:nvSpPr>
        <p:spPr>
          <a:xfrm>
            <a:off x="527067" y="197720"/>
            <a:ext cx="4621005" cy="1261884"/>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Content</a:t>
            </a:r>
          </a:p>
          <a:p>
            <a:endParaRPr lang="en-US" altLang="zh-CN" dirty="0"/>
          </a:p>
          <a:p>
            <a:endParaRPr lang="zh-CN" altLang="en-US" dirty="0"/>
          </a:p>
        </p:txBody>
      </p:sp>
      <p:sp>
        <p:nvSpPr>
          <p:cNvPr id="7" name="文本框 6">
            <a:extLst>
              <a:ext uri="{FF2B5EF4-FFF2-40B4-BE49-F238E27FC236}">
                <a16:creationId xmlns:a16="http://schemas.microsoft.com/office/drawing/2014/main" id="{4BB38FBE-1ADA-46A6-A04A-FECDB5CB4CD1}"/>
              </a:ext>
            </a:extLst>
          </p:cNvPr>
          <p:cNvSpPr txBox="1"/>
          <p:nvPr/>
        </p:nvSpPr>
        <p:spPr>
          <a:xfrm>
            <a:off x="941033" y="930832"/>
            <a:ext cx="4865407"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emergence of 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Singular behavior</a:t>
            </a:r>
          </a:p>
          <a:p>
            <a:endParaRPr lang="en-US" altLang="zh-CN" dirty="0"/>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825089E2-483A-47C7-A1BE-BCA3C1571784}"/>
                  </a:ext>
                </a:extLst>
              </p:cNvPr>
              <p:cNvSpPr txBox="1"/>
              <p:nvPr/>
            </p:nvSpPr>
            <p:spPr>
              <a:xfrm>
                <a:off x="941033" y="2192716"/>
                <a:ext cx="5505488" cy="2258567"/>
              </a:xfrm>
              <a:prstGeom prst="rect">
                <a:avLst/>
              </a:prstGeom>
              <a:noFill/>
            </p:spPr>
            <p:txBody>
              <a:bodyPr wrap="square" rtlCol="0">
                <a:spAutoFit/>
              </a:bodyPr>
              <a:lstStyle/>
              <a:p>
                <a:pPr marL="285750" indent="-285750">
                  <a:lnSpc>
                    <a:spcPct val="150000"/>
                  </a:lnSpc>
                  <a:buFont typeface="Arial" panose="020B0604020202020204" pitchFamily="34" charset="0"/>
                  <a:buChar char="•"/>
                </a:pPr>
                <a14:m>
                  <m:oMath xmlns:m="http://schemas.openxmlformats.org/officeDocument/2006/math">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1475)</m:t>
                    </m:r>
                  </m:oMath>
                </a14:m>
                <a:endParaRPr lang="en-US" altLang="zh-CN" sz="2400" dirty="0">
                  <a:solidFill>
                    <a:schemeClr val="bg1">
                      <a:lumMod val="75000"/>
                    </a:schemeClr>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1475)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puzzle</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sSup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sup>
                        <m: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acc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width effect</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a:p>
                <a:pPr marL="342900" indent="-342900">
                  <a:lnSpc>
                    <a:spcPct val="150000"/>
                  </a:lnSpc>
                  <a:buFont typeface="+mj-lt"/>
                  <a:buAutoNum type="arabicPeriod"/>
                </a:pPr>
                <a:r>
                  <a:rPr lang="en-US" altLang="zh-CN" b="0" dirty="0">
                    <a:solidFill>
                      <a:schemeClr val="bg1">
                        <a:lumMod val="75000"/>
                      </a:schemeClr>
                    </a:solidFill>
                    <a:cs typeface="Times New Roman" panose="02020603050405020304" pitchFamily="18" charset="0"/>
                  </a:rPr>
                  <a:t>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(1295)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𝜂</m:t>
                    </m:r>
                    <m:d>
                      <m:dPr>
                        <m:ctrl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ctrlPr>
                      </m:dPr>
                      <m:e>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1475</m:t>
                        </m:r>
                      </m:e>
                    </m:d>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𝛾</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𝑉</m:t>
                    </m:r>
                  </m:oMath>
                </a14:m>
                <a:endParaRPr lang="en-US" altLang="zh-CN" dirty="0">
                  <a:solidFill>
                    <a:schemeClr val="bg1">
                      <a:lumMod val="75000"/>
                    </a:schemeClr>
                  </a:solidFill>
                  <a:latin typeface="Times New Roman" panose="02020603050405020304" pitchFamily="18" charset="0"/>
                  <a:cs typeface="Times New Roman" panose="02020603050405020304" pitchFamily="18" charset="0"/>
                </a:endParaRPr>
              </a:p>
            </p:txBody>
          </p:sp>
        </mc:Choice>
        <mc:Fallback>
          <p:sp>
            <p:nvSpPr>
              <p:cNvPr id="8" name="文本框 7">
                <a:extLst>
                  <a:ext uri="{FF2B5EF4-FFF2-40B4-BE49-F238E27FC236}">
                    <a16:creationId xmlns:a16="http://schemas.microsoft.com/office/drawing/2014/main" id="{825089E2-483A-47C7-A1BE-BCA3C1571784}"/>
                  </a:ext>
                </a:extLst>
              </p:cNvPr>
              <p:cNvSpPr txBox="1">
                <a:spLocks noRot="1" noChangeAspect="1" noMove="1" noResize="1" noEditPoints="1" noAdjustHandles="1" noChangeArrowheads="1" noChangeShapeType="1" noTextEdit="1"/>
              </p:cNvSpPr>
              <p:nvPr/>
            </p:nvSpPr>
            <p:spPr>
              <a:xfrm>
                <a:off x="941033" y="2192716"/>
                <a:ext cx="5505488" cy="2258567"/>
              </a:xfrm>
              <a:prstGeom prst="rect">
                <a:avLst/>
              </a:prstGeom>
              <a:blipFill>
                <a:blip r:embed="rId2"/>
                <a:stretch>
                  <a:fillRect l="-1438" b="-378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11169613-9192-4A8F-83A3-CF73D0035B9A}"/>
                  </a:ext>
                </a:extLst>
              </p:cNvPr>
              <p:cNvSpPr txBox="1"/>
              <p:nvPr/>
            </p:nvSpPr>
            <p:spPr>
              <a:xfrm>
                <a:off x="941032" y="4334067"/>
                <a:ext cx="7022237" cy="18430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b="0" dirty="0">
                    <a:latin typeface="Times New Roman" panose="02020603050405020304" pitchFamily="18" charset="0"/>
                    <a:cs typeface="Times New Roman" panose="02020603050405020304" pitchFamily="18" charset="0"/>
                  </a:rPr>
                  <a:t>Light axial vector mesons</a:t>
                </a:r>
              </a:p>
              <a:p>
                <a:pPr marL="342900" indent="-342900">
                  <a:lnSpc>
                    <a:spcPct val="150000"/>
                  </a:lnSpc>
                  <a:buFont typeface="+mj-lt"/>
                  <a:buAutoNum type="arabicPeriod"/>
                </a:pPr>
                <a:r>
                  <a:rPr lang="en-US" altLang="zh-CN" dirty="0">
                    <a:latin typeface="Times New Roman" panose="02020603050405020304" pitchFamily="18" charset="0"/>
                    <a:cs typeface="Times New Roman" panose="02020603050405020304" pitchFamily="18" charset="0"/>
                  </a:rPr>
                  <a:t>Introduction</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S-wave </a:t>
                </a:r>
                <a:r>
                  <a:rPr lang="en-US" altLang="zh-CN" dirty="0">
                    <a:solidFill>
                      <a:schemeClr val="bg1">
                        <a:lumMod val="75000"/>
                      </a:schemeClr>
                    </a:solidFill>
                    <a:cs typeface="Times New Roman" panose="02020603050405020304" pitchFamily="18" charset="0"/>
                  </a:rPr>
                  <a:t> </a:t>
                </a:r>
                <a14:m>
                  <m:oMath xmlns:m="http://schemas.openxmlformats.org/officeDocument/2006/math">
                    <m:sSup>
                      <m:sSupPr>
                        <m:ctrlPr>
                          <a:rPr lang="en-US" altLang="zh-CN" i="1">
                            <a:solidFill>
                              <a:schemeClr val="bg1">
                                <a:lumMod val="75000"/>
                              </a:schemeClr>
                            </a:solidFill>
                            <a:latin typeface="Cambria Math" panose="02040503050406030204" pitchFamily="18" charset="0"/>
                            <a:cs typeface="Times New Roman" panose="02020603050405020304" pitchFamily="18" charset="0"/>
                          </a:rPr>
                        </m:ctrlPr>
                      </m:sSup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sup>
                        <m:r>
                          <a:rPr lang="en-US" altLang="zh-CN" i="1">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i="1">
                            <a:solidFill>
                              <a:schemeClr val="bg1">
                                <a:lumMod val="75000"/>
                              </a:schemeClr>
                            </a:solidFill>
                            <a:latin typeface="Cambria Math" panose="02040503050406030204" pitchFamily="18" charset="0"/>
                            <a:cs typeface="Times New Roman" panose="02020603050405020304" pitchFamily="18" charset="0"/>
                          </a:rPr>
                        </m:ctrlPr>
                      </m:acc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TS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p:txBody>
          </p:sp>
        </mc:Choice>
        <mc:Fallback>
          <p:sp>
            <p:nvSpPr>
              <p:cNvPr id="12" name="文本框 11">
                <a:extLst>
                  <a:ext uri="{FF2B5EF4-FFF2-40B4-BE49-F238E27FC236}">
                    <a16:creationId xmlns:a16="http://schemas.microsoft.com/office/drawing/2014/main" id="{11169613-9192-4A8F-83A3-CF73D0035B9A}"/>
                  </a:ext>
                </a:extLst>
              </p:cNvPr>
              <p:cNvSpPr txBox="1">
                <a:spLocks noRot="1" noChangeAspect="1" noMove="1" noResize="1" noEditPoints="1" noAdjustHandles="1" noChangeArrowheads="1" noChangeShapeType="1" noTextEdit="1"/>
              </p:cNvSpPr>
              <p:nvPr/>
            </p:nvSpPr>
            <p:spPr>
              <a:xfrm>
                <a:off x="941032" y="4334067"/>
                <a:ext cx="7022237" cy="1843069"/>
              </a:xfrm>
              <a:prstGeom prst="rect">
                <a:avLst/>
              </a:prstGeom>
              <a:blipFill>
                <a:blip r:embed="rId3"/>
                <a:stretch>
                  <a:fillRect l="-1128" b="-4636"/>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C31A8ADF-787A-43A7-939B-F52F9265AD08}"/>
              </a:ext>
            </a:extLst>
          </p:cNvPr>
          <p:cNvSpPr txBox="1"/>
          <p:nvPr/>
        </p:nvSpPr>
        <p:spPr>
          <a:xfrm>
            <a:off x="941031" y="6198615"/>
            <a:ext cx="7022237" cy="46166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Conclusion and outlook</a:t>
            </a:r>
          </a:p>
        </p:txBody>
      </p:sp>
    </p:spTree>
    <p:extLst>
      <p:ext uri="{BB962C8B-B14F-4D97-AF65-F5344CB8AC3E}">
        <p14:creationId xmlns:p14="http://schemas.microsoft.com/office/powerpoint/2010/main" val="2949574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p:cNvSpPr txBox="1"/>
              <p:nvPr/>
            </p:nvSpPr>
            <p:spPr>
              <a:xfrm>
                <a:off x="358218" y="646343"/>
                <a:ext cx="8150565" cy="39427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In quark model, the axial vector mesons (AVM) are states with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 </m:t>
                        </m:r>
                      </m:e>
                      <m:sup>
                        <m:r>
                          <a:rPr lang="en-US" altLang="zh-CN" b="0" i="1" smtClean="0">
                            <a:latin typeface="Cambria Math" panose="02040503050406030204" pitchFamily="18" charset="0"/>
                          </a:rPr>
                          <m:t>2</m:t>
                        </m:r>
                        <m:r>
                          <a:rPr lang="en-US" altLang="zh-CN" b="0" i="1" smtClean="0">
                            <a:latin typeface="Cambria Math" panose="02040503050406030204" pitchFamily="18" charset="0"/>
                          </a:rPr>
                          <m:t>𝑠</m:t>
                        </m:r>
                        <m:r>
                          <a:rPr lang="en-US" altLang="zh-CN" b="0" i="1" smtClean="0">
                            <a:latin typeface="Cambria Math" panose="02040503050406030204" pitchFamily="18" charset="0"/>
                          </a:rPr>
                          <m:t>+1</m:t>
                        </m:r>
                      </m:sup>
                    </m:s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𝐽</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 </m:t>
                        </m:r>
                      </m:e>
                      <m:sup>
                        <m:r>
                          <a:rPr lang="en-US" altLang="zh-CN" b="0" i="1" smtClean="0">
                            <a:latin typeface="Cambria Math" panose="02040503050406030204" pitchFamily="18" charset="0"/>
                          </a:rPr>
                          <m:t>3</m:t>
                        </m:r>
                      </m:sup>
                    </m:s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1</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 </m:t>
                        </m:r>
                      </m:e>
                      <m:sup>
                        <m:r>
                          <a:rPr lang="en-US" altLang="zh-CN" b="0" i="1" smtClean="0">
                            <a:latin typeface="Cambria Math" panose="02040503050406030204" pitchFamily="18" charset="0"/>
                          </a:rPr>
                          <m:t>1</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1</m:t>
                        </m:r>
                      </m:sub>
                    </m:sSub>
                  </m:oMath>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358218" y="646343"/>
                <a:ext cx="8150565" cy="394275"/>
              </a:xfrm>
              <a:prstGeom prst="rect">
                <a:avLst/>
              </a:prstGeom>
              <a:blipFill>
                <a:blip r:embed="rId2"/>
                <a:stretch>
                  <a:fillRect l="-673" t="-6154" b="-18462"/>
                </a:stretch>
              </a:blipFill>
            </p:spPr>
            <p:txBody>
              <a:bodyPr/>
              <a:lstStyle/>
              <a:p>
                <a:r>
                  <a:rPr lang="zh-CN" altLang="en-US">
                    <a:noFill/>
                  </a:rPr>
                  <a:t> </a:t>
                </a:r>
              </a:p>
            </p:txBody>
          </p:sp>
        </mc:Fallback>
      </mc:AlternateContent>
      <p:grpSp>
        <p:nvGrpSpPr>
          <p:cNvPr id="16" name="组合 15"/>
          <p:cNvGrpSpPr/>
          <p:nvPr/>
        </p:nvGrpSpPr>
        <p:grpSpPr>
          <a:xfrm>
            <a:off x="1000597" y="1211662"/>
            <a:ext cx="6865805" cy="2375322"/>
            <a:chOff x="989815" y="1367243"/>
            <a:chExt cx="6865805" cy="2375322"/>
          </a:xfrm>
        </p:grpSpPr>
        <p:pic>
          <p:nvPicPr>
            <p:cNvPr id="6" name="图片 5"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12" y="1367243"/>
              <a:ext cx="5611008" cy="895475"/>
            </a:xfrm>
            <a:prstGeom prst="rect">
              <a:avLst/>
            </a:prstGeom>
          </p:spPr>
        </p:pic>
        <p:pic>
          <p:nvPicPr>
            <p:cNvPr id="7" name="图片 6"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007" y="2828037"/>
              <a:ext cx="5506218" cy="914528"/>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989815" y="3146353"/>
                  <a:ext cx="1056892" cy="277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𝐽</m:t>
                            </m:r>
                          </m:e>
                          <m:sup>
                            <m:r>
                              <a:rPr lang="en-US" altLang="zh-CN" b="0" i="1" smtClean="0">
                                <a:latin typeface="Cambria Math" panose="02040503050406030204" pitchFamily="18" charset="0"/>
                              </a:rPr>
                              <m:t>𝑃𝐶</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989815" y="3146353"/>
                  <a:ext cx="1056892" cy="277897"/>
                </a:xfrm>
                <a:prstGeom prst="rect">
                  <a:avLst/>
                </a:prstGeom>
                <a:blipFill>
                  <a:blip r:embed="rId5"/>
                  <a:stretch>
                    <a:fillRect l="-6897" t="-2222" r="-1149"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989815" y="1676031"/>
                  <a:ext cx="1093761" cy="277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𝐽</m:t>
                            </m:r>
                          </m:e>
                          <m:sup>
                            <m:r>
                              <a:rPr lang="en-US" altLang="zh-CN" b="0" i="1" smtClean="0">
                                <a:latin typeface="Cambria Math" panose="02040503050406030204" pitchFamily="18" charset="0"/>
                              </a:rPr>
                              <m:t>𝑃𝐶</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989815" y="1676031"/>
                  <a:ext cx="1093761" cy="277897"/>
                </a:xfrm>
                <a:prstGeom prst="rect">
                  <a:avLst/>
                </a:prstGeom>
                <a:blipFill>
                  <a:blip r:embed="rId6"/>
                  <a:stretch>
                    <a:fillRect l="-5000" t="-2222" b="-33333"/>
                  </a:stretch>
                </a:blipFill>
              </p:spPr>
              <p:txBody>
                <a:bodyPr/>
                <a:lstStyle/>
                <a:p>
                  <a:r>
                    <a:rPr lang="zh-CN" altLang="en-US">
                      <a:noFill/>
                    </a:rPr>
                    <a:t> </a:t>
                  </a:r>
                </a:p>
              </p:txBody>
            </p:sp>
          </mc:Fallback>
        </mc:AlternateContent>
      </p:grpSp>
      <p:sp>
        <p:nvSpPr>
          <p:cNvPr id="12" name="文本框 11"/>
          <p:cNvSpPr txBox="1"/>
          <p:nvPr/>
        </p:nvSpPr>
        <p:spPr>
          <a:xfrm>
            <a:off x="440622" y="3658847"/>
            <a:ext cx="3922869"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In PDG, the assignments and masses are</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4" name="表格 13"/>
              <p:cNvGraphicFramePr>
                <a:graphicFrameLocks noGrp="1"/>
              </p:cNvGraphicFramePr>
              <p:nvPr/>
            </p:nvGraphicFramePr>
            <p:xfrm>
              <a:off x="1192951" y="4152303"/>
              <a:ext cx="2926562" cy="2191795"/>
            </p:xfrm>
            <a:graphic>
              <a:graphicData uri="http://schemas.openxmlformats.org/drawingml/2006/table">
                <a:tbl>
                  <a:tblPr firstRow="1" bandRow="1">
                    <a:tableStyleId>{073A0DAA-6AF3-43AB-8588-CEC1D06C72B9}</a:tableStyleId>
                  </a:tblPr>
                  <a:tblGrid>
                    <a:gridCol w="1463281">
                      <a:extLst>
                        <a:ext uri="{9D8B030D-6E8A-4147-A177-3AD203B41FA5}">
                          <a16:colId xmlns:a16="http://schemas.microsoft.com/office/drawing/2014/main" val="936133639"/>
                        </a:ext>
                      </a:extLst>
                    </a:gridCol>
                    <a:gridCol w="1463281">
                      <a:extLst>
                        <a:ext uri="{9D8B030D-6E8A-4147-A177-3AD203B41FA5}">
                          <a16:colId xmlns:a16="http://schemas.microsoft.com/office/drawing/2014/main" val="2607451299"/>
                        </a:ext>
                      </a:extLst>
                    </a:gridCol>
                  </a:tblGrid>
                  <a:tr h="438359">
                    <a:tc>
                      <a:txBody>
                        <a:bodyPr/>
                        <a:lstStyle/>
                        <a:p>
                          <a:r>
                            <a:rPr lang="en-US" altLang="zh-CN" dirty="0">
                              <a:solidFill>
                                <a:schemeClr val="tx1"/>
                              </a:solidFill>
                            </a:rPr>
                            <a:t>States</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dirty="0">
                              <a:solidFill>
                                <a:schemeClr val="tx1"/>
                              </a:solidFill>
                            </a:rPr>
                            <a:t>Mass</a:t>
                          </a:r>
                          <a:r>
                            <a:rPr lang="en-US" altLang="zh-CN" baseline="0" dirty="0">
                              <a:solidFill>
                                <a:schemeClr val="tx1"/>
                              </a:solidFill>
                            </a:rPr>
                            <a:t> [MeV]</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673327"/>
                      </a:ext>
                    </a:extLst>
                  </a:tr>
                  <a:tr h="438359">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𝑎</m:t>
                                    </m:r>
                                  </m:e>
                                  <m:sub>
                                    <m:r>
                                      <a:rPr lang="en-US" altLang="zh-CN" b="0" i="1" smtClean="0">
                                        <a:solidFill>
                                          <a:schemeClr val="tx1"/>
                                        </a:solidFill>
                                        <a:latin typeface="Cambria Math" panose="02040503050406030204" pitchFamily="18" charset="0"/>
                                      </a:rPr>
                                      <m:t>1</m:t>
                                    </m:r>
                                  </m:sub>
                                </m:sSub>
                                <m:r>
                                  <a:rPr lang="en-US" altLang="zh-CN" b="0" i="1" smtClean="0">
                                    <a:solidFill>
                                      <a:schemeClr val="tx1"/>
                                    </a:solidFill>
                                    <a:latin typeface="Cambria Math" panose="02040503050406030204" pitchFamily="18" charset="0"/>
                                  </a:rPr>
                                  <m:t>(1260)</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1230±40</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6256225"/>
                      </a:ext>
                    </a:extLst>
                  </a:tr>
                  <a:tr h="438359">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𝑓</m:t>
                                    </m:r>
                                  </m:e>
                                  <m:sub>
                                    <m:r>
                                      <a:rPr lang="en-US" altLang="zh-CN" b="0" i="1" smtClean="0">
                                        <a:solidFill>
                                          <a:schemeClr val="tx1"/>
                                        </a:solidFill>
                                        <a:latin typeface="Cambria Math" panose="02040503050406030204" pitchFamily="18" charset="0"/>
                                      </a:rPr>
                                      <m:t>1</m:t>
                                    </m:r>
                                  </m:sub>
                                </m:sSub>
                                <m:r>
                                  <a:rPr lang="en-US" altLang="zh-CN" b="0" i="1" smtClean="0">
                                    <a:solidFill>
                                      <a:schemeClr val="tx1"/>
                                    </a:solidFill>
                                    <a:latin typeface="Cambria Math" panose="02040503050406030204" pitchFamily="18" charset="0"/>
                                  </a:rPr>
                                  <m:t>(1285)</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1281.9±0.5</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4275479"/>
                      </a:ext>
                    </a:extLst>
                  </a:tr>
                  <a:tr h="438359">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𝑓</m:t>
                                    </m:r>
                                  </m:e>
                                  <m:sub>
                                    <m:r>
                                      <a:rPr lang="en-US" altLang="zh-CN" b="0" i="1" smtClean="0">
                                        <a:solidFill>
                                          <a:schemeClr val="tx1"/>
                                        </a:solidFill>
                                        <a:latin typeface="Cambria Math" panose="02040503050406030204" pitchFamily="18" charset="0"/>
                                      </a:rPr>
                                      <m:t>1</m:t>
                                    </m:r>
                                  </m:sub>
                                </m:sSub>
                                <m:r>
                                  <a:rPr lang="en-US" altLang="zh-CN" b="0" i="1" smtClean="0">
                                    <a:solidFill>
                                      <a:schemeClr val="tx1"/>
                                    </a:solidFill>
                                    <a:latin typeface="Cambria Math" panose="02040503050406030204" pitchFamily="18" charset="0"/>
                                  </a:rPr>
                                  <m:t>(1420)</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1426.3±0.9</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0206323"/>
                      </a:ext>
                    </a:extLst>
                  </a:tr>
                  <a:tr h="438359">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𝑏</m:t>
                                    </m:r>
                                  </m:e>
                                  <m:sub>
                                    <m:r>
                                      <a:rPr lang="en-US" altLang="zh-CN" b="0" i="1" smtClean="0">
                                        <a:solidFill>
                                          <a:schemeClr val="tx1"/>
                                        </a:solidFill>
                                        <a:latin typeface="Cambria Math" panose="02040503050406030204" pitchFamily="18" charset="0"/>
                                      </a:rPr>
                                      <m:t>1</m:t>
                                    </m:r>
                                  </m:sub>
                                </m:sSub>
                                <m:r>
                                  <a:rPr lang="en-US" altLang="zh-CN" b="0" i="1" smtClean="0">
                                    <a:solidFill>
                                      <a:schemeClr val="tx1"/>
                                    </a:solidFill>
                                    <a:latin typeface="Cambria Math" panose="02040503050406030204" pitchFamily="18" charset="0"/>
                                  </a:rPr>
                                  <m:t>(1235)</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1229.5±3.2</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5215893"/>
                      </a:ext>
                    </a:extLst>
                  </a:tr>
                </a:tbl>
              </a:graphicData>
            </a:graphic>
          </p:graphicFrame>
        </mc:Choice>
        <mc:Fallback xmlns="">
          <p:graphicFrame>
            <p:nvGraphicFramePr>
              <p:cNvPr id="14" name="表格 13"/>
              <p:cNvGraphicFramePr>
                <a:graphicFrameLocks noGrp="1"/>
              </p:cNvGraphicFramePr>
              <p:nvPr>
                <p:extLst>
                  <p:ext uri="{D42A27DB-BD31-4B8C-83A1-F6EECF244321}">
                    <p14:modId xmlns:p14="http://schemas.microsoft.com/office/powerpoint/2010/main" val="2793169670"/>
                  </p:ext>
                </p:extLst>
              </p:nvPr>
            </p:nvGraphicFramePr>
            <p:xfrm>
              <a:off x="1192951" y="4152303"/>
              <a:ext cx="2926562" cy="2191795"/>
            </p:xfrm>
            <a:graphic>
              <a:graphicData uri="http://schemas.openxmlformats.org/drawingml/2006/table">
                <a:tbl>
                  <a:tblPr firstRow="1" bandRow="1">
                    <a:tableStyleId>{073A0DAA-6AF3-43AB-8588-CEC1D06C72B9}</a:tableStyleId>
                  </a:tblPr>
                  <a:tblGrid>
                    <a:gridCol w="1463281">
                      <a:extLst>
                        <a:ext uri="{9D8B030D-6E8A-4147-A177-3AD203B41FA5}">
                          <a16:colId xmlns:a16="http://schemas.microsoft.com/office/drawing/2014/main" val="936133639"/>
                        </a:ext>
                      </a:extLst>
                    </a:gridCol>
                    <a:gridCol w="1463281">
                      <a:extLst>
                        <a:ext uri="{9D8B030D-6E8A-4147-A177-3AD203B41FA5}">
                          <a16:colId xmlns:a16="http://schemas.microsoft.com/office/drawing/2014/main" val="2607451299"/>
                        </a:ext>
                      </a:extLst>
                    </a:gridCol>
                  </a:tblGrid>
                  <a:tr h="438359">
                    <a:tc>
                      <a:txBody>
                        <a:bodyPr/>
                        <a:lstStyle/>
                        <a:p>
                          <a:r>
                            <a:rPr lang="en-US" altLang="zh-CN" dirty="0">
                              <a:solidFill>
                                <a:schemeClr val="tx1"/>
                              </a:solidFill>
                            </a:rPr>
                            <a:t>States</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dirty="0">
                              <a:solidFill>
                                <a:schemeClr val="tx1"/>
                              </a:solidFill>
                            </a:rPr>
                            <a:t>Mass</a:t>
                          </a:r>
                          <a:r>
                            <a:rPr lang="en-US" altLang="zh-CN" baseline="0" dirty="0">
                              <a:solidFill>
                                <a:schemeClr val="tx1"/>
                              </a:solidFill>
                            </a:rPr>
                            <a:t> [MeV]</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673327"/>
                      </a:ext>
                    </a:extLst>
                  </a:tr>
                  <a:tr h="438359">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415" t="-106944" r="-100415" b="-302778"/>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00833" t="-106944" r="-833" b="-302778"/>
                          </a:stretch>
                        </a:blipFill>
                      </a:tcPr>
                    </a:tc>
                    <a:extLst>
                      <a:ext uri="{0D108BD9-81ED-4DB2-BD59-A6C34878D82A}">
                        <a16:rowId xmlns:a16="http://schemas.microsoft.com/office/drawing/2014/main" val="2506256225"/>
                      </a:ext>
                    </a:extLst>
                  </a:tr>
                  <a:tr h="438359">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415" t="-206944" r="-100415" b="-202778"/>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00833" t="-206944" r="-833" b="-202778"/>
                          </a:stretch>
                        </a:blipFill>
                      </a:tcPr>
                    </a:tc>
                    <a:extLst>
                      <a:ext uri="{0D108BD9-81ED-4DB2-BD59-A6C34878D82A}">
                        <a16:rowId xmlns:a16="http://schemas.microsoft.com/office/drawing/2014/main" val="1004275479"/>
                      </a:ext>
                    </a:extLst>
                  </a:tr>
                  <a:tr h="438359">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415" t="-306944" r="-100415" b="-102778"/>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00833" t="-306944" r="-833" b="-102778"/>
                          </a:stretch>
                        </a:blipFill>
                      </a:tcPr>
                    </a:tc>
                    <a:extLst>
                      <a:ext uri="{0D108BD9-81ED-4DB2-BD59-A6C34878D82A}">
                        <a16:rowId xmlns:a16="http://schemas.microsoft.com/office/drawing/2014/main" val="3100206323"/>
                      </a:ext>
                    </a:extLst>
                  </a:tr>
                  <a:tr h="438359">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415" t="-406944" r="-100415" b="-2778"/>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00833" t="-406944" r="-833" b="-2778"/>
                          </a:stretch>
                        </a:blipFill>
                      </a:tcPr>
                    </a:tc>
                    <a:extLst>
                      <a:ext uri="{0D108BD9-81ED-4DB2-BD59-A6C34878D82A}">
                        <a16:rowId xmlns:a16="http://schemas.microsoft.com/office/drawing/2014/main" val="382521589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表格 14"/>
              <p:cNvGraphicFramePr>
                <a:graphicFrameLocks noGrp="1"/>
              </p:cNvGraphicFramePr>
              <p:nvPr/>
            </p:nvGraphicFramePr>
            <p:xfrm>
              <a:off x="4663586" y="4152303"/>
              <a:ext cx="2689782" cy="2191795"/>
            </p:xfrm>
            <a:graphic>
              <a:graphicData uri="http://schemas.openxmlformats.org/drawingml/2006/table">
                <a:tbl>
                  <a:tblPr firstRow="1" bandRow="1">
                    <a:tableStyleId>{073A0DAA-6AF3-43AB-8588-CEC1D06C72B9}</a:tableStyleId>
                  </a:tblPr>
                  <a:tblGrid>
                    <a:gridCol w="1344891">
                      <a:extLst>
                        <a:ext uri="{9D8B030D-6E8A-4147-A177-3AD203B41FA5}">
                          <a16:colId xmlns:a16="http://schemas.microsoft.com/office/drawing/2014/main" val="936133639"/>
                        </a:ext>
                      </a:extLst>
                    </a:gridCol>
                    <a:gridCol w="1344891">
                      <a:extLst>
                        <a:ext uri="{9D8B030D-6E8A-4147-A177-3AD203B41FA5}">
                          <a16:colId xmlns:a16="http://schemas.microsoft.com/office/drawing/2014/main" val="2607451299"/>
                        </a:ext>
                      </a:extLst>
                    </a:gridCol>
                  </a:tblGrid>
                  <a:tr h="438359">
                    <a:tc>
                      <a:txBody>
                        <a:bodyPr/>
                        <a:lstStyle/>
                        <a:p>
                          <a:r>
                            <a:rPr lang="en-US" altLang="zh-CN" dirty="0">
                              <a:solidFill>
                                <a:schemeClr val="tx1"/>
                              </a:solidFill>
                            </a:rPr>
                            <a:t>States</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dirty="0">
                              <a:solidFill>
                                <a:schemeClr val="tx1"/>
                              </a:solidFill>
                            </a:rPr>
                            <a:t>Mass</a:t>
                          </a:r>
                          <a:r>
                            <a:rPr lang="en-US" altLang="zh-CN" baseline="0" dirty="0">
                              <a:solidFill>
                                <a:schemeClr val="tx1"/>
                              </a:solidFill>
                            </a:rPr>
                            <a:t> [MeV]</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1673327"/>
                      </a:ext>
                    </a:extLst>
                  </a:tr>
                  <a:tr h="438359">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h</m:t>
                                    </m:r>
                                  </m:e>
                                  <m:sub>
                                    <m:r>
                                      <a:rPr lang="en-US" altLang="zh-CN" b="0" i="1" smtClean="0">
                                        <a:solidFill>
                                          <a:schemeClr val="tx1"/>
                                        </a:solidFill>
                                        <a:latin typeface="Cambria Math" panose="02040503050406030204" pitchFamily="18" charset="0"/>
                                      </a:rPr>
                                      <m:t>1</m:t>
                                    </m:r>
                                  </m:sub>
                                </m:sSub>
                                <m:r>
                                  <a:rPr lang="en-US" altLang="zh-CN" b="0" i="1" smtClean="0">
                                    <a:solidFill>
                                      <a:schemeClr val="tx1"/>
                                    </a:solidFill>
                                    <a:latin typeface="Cambria Math" panose="02040503050406030204" pitchFamily="18" charset="0"/>
                                  </a:rPr>
                                  <m:t>(1170)</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1166±8</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256225"/>
                      </a:ext>
                    </a:extLst>
                  </a:tr>
                  <a:tr h="438359">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h</m:t>
                                    </m:r>
                                  </m:e>
                                  <m:sub>
                                    <m:r>
                                      <a:rPr lang="en-US" altLang="zh-CN" b="0" i="1" smtClean="0">
                                        <a:solidFill>
                                          <a:schemeClr val="tx1"/>
                                        </a:solidFill>
                                        <a:latin typeface="Cambria Math" panose="02040503050406030204" pitchFamily="18" charset="0"/>
                                      </a:rPr>
                                      <m:t>1</m:t>
                                    </m:r>
                                  </m:sub>
                                </m:sSub>
                                <m:r>
                                  <a:rPr lang="en-US" altLang="zh-CN" b="0" i="1" smtClean="0">
                                    <a:solidFill>
                                      <a:schemeClr val="tx1"/>
                                    </a:solidFill>
                                    <a:latin typeface="Cambria Math" panose="02040503050406030204" pitchFamily="18" charset="0"/>
                                  </a:rPr>
                                  <m:t>(1415)</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1416±8</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275479"/>
                      </a:ext>
                    </a:extLst>
                  </a:tr>
                  <a:tr h="438359">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𝐾</m:t>
                                    </m:r>
                                  </m:e>
                                  <m:sub>
                                    <m:r>
                                      <a:rPr lang="en-US" altLang="zh-CN" b="0" i="1" smtClean="0">
                                        <a:solidFill>
                                          <a:schemeClr val="tx1"/>
                                        </a:solidFill>
                                        <a:latin typeface="Cambria Math" panose="02040503050406030204" pitchFamily="18" charset="0"/>
                                      </a:rPr>
                                      <m:t>1</m:t>
                                    </m:r>
                                  </m:sub>
                                </m:sSub>
                                <m:r>
                                  <a:rPr lang="en-US" altLang="zh-CN" b="0" i="1" smtClean="0">
                                    <a:solidFill>
                                      <a:schemeClr val="tx1"/>
                                    </a:solidFill>
                                    <a:latin typeface="Cambria Math" panose="02040503050406030204" pitchFamily="18" charset="0"/>
                                  </a:rPr>
                                  <m:t>(1270)</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1253±7 </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0206323"/>
                      </a:ext>
                    </a:extLst>
                  </a:tr>
                  <a:tr h="438359">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𝐾</m:t>
                                    </m:r>
                                  </m:e>
                                  <m:sub>
                                    <m:r>
                                      <a:rPr lang="en-US" altLang="zh-CN" b="0" i="1" smtClean="0">
                                        <a:solidFill>
                                          <a:schemeClr val="tx1"/>
                                        </a:solidFill>
                                        <a:latin typeface="Cambria Math" panose="02040503050406030204" pitchFamily="18" charset="0"/>
                                      </a:rPr>
                                      <m:t>1</m:t>
                                    </m:r>
                                  </m:sub>
                                </m:sSub>
                                <m:r>
                                  <a:rPr lang="en-US" altLang="zh-CN" b="0" i="1" smtClean="0">
                                    <a:solidFill>
                                      <a:schemeClr val="tx1"/>
                                    </a:solidFill>
                                    <a:latin typeface="Cambria Math" panose="02040503050406030204" pitchFamily="18" charset="0"/>
                                  </a:rPr>
                                  <m:t>(1400)</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1403±7</m:t>
                                </m:r>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5215893"/>
                      </a:ext>
                    </a:extLst>
                  </a:tr>
                </a:tbl>
              </a:graphicData>
            </a:graphic>
          </p:graphicFrame>
        </mc:Choice>
        <mc:Fallback xmlns="">
          <p:graphicFrame>
            <p:nvGraphicFramePr>
              <p:cNvPr id="15" name="表格 14"/>
              <p:cNvGraphicFramePr>
                <a:graphicFrameLocks noGrp="1"/>
              </p:cNvGraphicFramePr>
              <p:nvPr>
                <p:extLst>
                  <p:ext uri="{D42A27DB-BD31-4B8C-83A1-F6EECF244321}">
                    <p14:modId xmlns:p14="http://schemas.microsoft.com/office/powerpoint/2010/main" val="2211204968"/>
                  </p:ext>
                </p:extLst>
              </p:nvPr>
            </p:nvGraphicFramePr>
            <p:xfrm>
              <a:off x="4663586" y="4152303"/>
              <a:ext cx="2689782" cy="2191795"/>
            </p:xfrm>
            <a:graphic>
              <a:graphicData uri="http://schemas.openxmlformats.org/drawingml/2006/table">
                <a:tbl>
                  <a:tblPr firstRow="1" bandRow="1">
                    <a:tableStyleId>{073A0DAA-6AF3-43AB-8588-CEC1D06C72B9}</a:tableStyleId>
                  </a:tblPr>
                  <a:tblGrid>
                    <a:gridCol w="1344891">
                      <a:extLst>
                        <a:ext uri="{9D8B030D-6E8A-4147-A177-3AD203B41FA5}">
                          <a16:colId xmlns:a16="http://schemas.microsoft.com/office/drawing/2014/main" val="936133639"/>
                        </a:ext>
                      </a:extLst>
                    </a:gridCol>
                    <a:gridCol w="1344891">
                      <a:extLst>
                        <a:ext uri="{9D8B030D-6E8A-4147-A177-3AD203B41FA5}">
                          <a16:colId xmlns:a16="http://schemas.microsoft.com/office/drawing/2014/main" val="2607451299"/>
                        </a:ext>
                      </a:extLst>
                    </a:gridCol>
                  </a:tblGrid>
                  <a:tr h="438359">
                    <a:tc>
                      <a:txBody>
                        <a:bodyPr/>
                        <a:lstStyle/>
                        <a:p>
                          <a:r>
                            <a:rPr lang="en-US" altLang="zh-CN" dirty="0">
                              <a:solidFill>
                                <a:schemeClr val="tx1"/>
                              </a:solidFill>
                            </a:rPr>
                            <a:t>States</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dirty="0">
                              <a:solidFill>
                                <a:schemeClr val="tx1"/>
                              </a:solidFill>
                            </a:rPr>
                            <a:t>Mass</a:t>
                          </a:r>
                          <a:r>
                            <a:rPr lang="en-US" altLang="zh-CN" baseline="0" dirty="0">
                              <a:solidFill>
                                <a:schemeClr val="tx1"/>
                              </a:solidFill>
                            </a:rPr>
                            <a:t> [MeV]</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1673327"/>
                      </a:ext>
                    </a:extLst>
                  </a:tr>
                  <a:tr h="438359">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905" t="-106944" r="-100905" b="-302778"/>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0905" t="-106944" r="-905" b="-302778"/>
                          </a:stretch>
                        </a:blipFill>
                      </a:tcPr>
                    </a:tc>
                    <a:extLst>
                      <a:ext uri="{0D108BD9-81ED-4DB2-BD59-A6C34878D82A}">
                        <a16:rowId xmlns:a16="http://schemas.microsoft.com/office/drawing/2014/main" val="2506256225"/>
                      </a:ext>
                    </a:extLst>
                  </a:tr>
                  <a:tr h="438359">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905" t="-206944" r="-100905" b="-202778"/>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0905" t="-206944" r="-905" b="-202778"/>
                          </a:stretch>
                        </a:blipFill>
                      </a:tcPr>
                    </a:tc>
                    <a:extLst>
                      <a:ext uri="{0D108BD9-81ED-4DB2-BD59-A6C34878D82A}">
                        <a16:rowId xmlns:a16="http://schemas.microsoft.com/office/drawing/2014/main" val="1004275479"/>
                      </a:ext>
                    </a:extLst>
                  </a:tr>
                  <a:tr h="438359">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905" t="-306944" r="-100905" b="-102778"/>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0905" t="-306944" r="-905" b="-102778"/>
                          </a:stretch>
                        </a:blipFill>
                      </a:tcPr>
                    </a:tc>
                    <a:extLst>
                      <a:ext uri="{0D108BD9-81ED-4DB2-BD59-A6C34878D82A}">
                        <a16:rowId xmlns:a16="http://schemas.microsoft.com/office/drawing/2014/main" val="3100206323"/>
                      </a:ext>
                    </a:extLst>
                  </a:tr>
                  <a:tr h="438359">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905" t="-406944" r="-100905" b="-2778"/>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0905" t="-406944" r="-905" b="-2778"/>
                          </a:stretch>
                        </a:blipFill>
                      </a:tcPr>
                    </a:tc>
                    <a:extLst>
                      <a:ext uri="{0D108BD9-81ED-4DB2-BD59-A6C34878D82A}">
                        <a16:rowId xmlns:a16="http://schemas.microsoft.com/office/drawing/2014/main" val="3825215893"/>
                      </a:ext>
                    </a:extLst>
                  </a:tr>
                </a:tbl>
              </a:graphicData>
            </a:graphic>
          </p:graphicFrame>
        </mc:Fallback>
      </mc:AlternateContent>
      <p:sp>
        <p:nvSpPr>
          <p:cNvPr id="11" name="文本框 10"/>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Introduction</a:t>
            </a:r>
            <a:endParaRPr lang="zh-CN" altLang="en-US" sz="24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FA36726F-0AAA-4F33-9C23-57F8B3092554}"/>
              </a:ext>
            </a:extLst>
          </p:cNvPr>
          <p:cNvSpPr>
            <a:spLocks noGrp="1"/>
          </p:cNvSpPr>
          <p:nvPr>
            <p:ph type="sldNum" sz="quarter" idx="12"/>
          </p:nvPr>
        </p:nvSpPr>
        <p:spPr/>
        <p:txBody>
          <a:bodyPr/>
          <a:lstStyle/>
          <a:p>
            <a:fld id="{AE19EF4B-78C3-465F-A26D-296951CF7B54}" type="slidenum">
              <a:rPr lang="zh-CN" altLang="en-US" smtClean="0"/>
              <a:t>34</a:t>
            </a:fld>
            <a:endParaRPr lang="zh-CN" altLang="en-US"/>
          </a:p>
        </p:txBody>
      </p:sp>
    </p:spTree>
    <p:extLst>
      <p:ext uri="{BB962C8B-B14F-4D97-AF65-F5344CB8AC3E}">
        <p14:creationId xmlns:p14="http://schemas.microsoft.com/office/powerpoint/2010/main" val="1364234344"/>
      </p:ext>
    </p:extLst>
  </p:cSld>
  <p:clrMapOvr>
    <a:masterClrMapping/>
  </p:clrMapOvr>
  <mc:AlternateContent xmlns:mc="http://schemas.openxmlformats.org/markup-compatibility/2006" xmlns:p14="http://schemas.microsoft.com/office/powerpoint/2010/main">
    <mc:Choice Requires="p14">
      <p:transition spd="slow" p14:dur="2000" advTm="50920"/>
    </mc:Choice>
    <mc:Fallback xmlns="">
      <p:transition spd="slow" advTm="5092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A94600F-2D89-4390-A642-699AC1A3C84F}"/>
              </a:ext>
            </a:extLst>
          </p:cNvPr>
          <p:cNvSpPr txBox="1"/>
          <p:nvPr/>
        </p:nvSpPr>
        <p:spPr>
          <a:xfrm>
            <a:off x="527067" y="197720"/>
            <a:ext cx="4621005" cy="1261884"/>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Content</a:t>
            </a:r>
          </a:p>
          <a:p>
            <a:endParaRPr lang="en-US" altLang="zh-CN" dirty="0"/>
          </a:p>
          <a:p>
            <a:endParaRPr lang="zh-CN" altLang="en-US" dirty="0"/>
          </a:p>
        </p:txBody>
      </p:sp>
      <p:sp>
        <p:nvSpPr>
          <p:cNvPr id="7" name="文本框 6">
            <a:extLst>
              <a:ext uri="{FF2B5EF4-FFF2-40B4-BE49-F238E27FC236}">
                <a16:creationId xmlns:a16="http://schemas.microsoft.com/office/drawing/2014/main" id="{4BB38FBE-1ADA-46A6-A04A-FECDB5CB4CD1}"/>
              </a:ext>
            </a:extLst>
          </p:cNvPr>
          <p:cNvSpPr txBox="1"/>
          <p:nvPr/>
        </p:nvSpPr>
        <p:spPr>
          <a:xfrm>
            <a:off x="941033" y="930832"/>
            <a:ext cx="4865407"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emergence of 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Singular behavior</a:t>
            </a:r>
          </a:p>
          <a:p>
            <a:endParaRPr lang="en-US" altLang="zh-CN" dirty="0"/>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825089E2-483A-47C7-A1BE-BCA3C1571784}"/>
                  </a:ext>
                </a:extLst>
              </p:cNvPr>
              <p:cNvSpPr txBox="1"/>
              <p:nvPr/>
            </p:nvSpPr>
            <p:spPr>
              <a:xfrm>
                <a:off x="941033" y="2192716"/>
                <a:ext cx="5505488" cy="2258567"/>
              </a:xfrm>
              <a:prstGeom prst="rect">
                <a:avLst/>
              </a:prstGeom>
              <a:noFill/>
            </p:spPr>
            <p:txBody>
              <a:bodyPr wrap="square" rtlCol="0">
                <a:spAutoFit/>
              </a:bodyPr>
              <a:lstStyle/>
              <a:p>
                <a:pPr marL="285750" indent="-285750">
                  <a:lnSpc>
                    <a:spcPct val="150000"/>
                  </a:lnSpc>
                  <a:buFont typeface="Arial" panose="020B0604020202020204" pitchFamily="34" charset="0"/>
                  <a:buChar char="•"/>
                </a:pPr>
                <a14:m>
                  <m:oMath xmlns:m="http://schemas.openxmlformats.org/officeDocument/2006/math">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1475)</m:t>
                    </m:r>
                  </m:oMath>
                </a14:m>
                <a:endParaRPr lang="en-US" altLang="zh-CN" sz="2400" dirty="0">
                  <a:solidFill>
                    <a:schemeClr val="bg1">
                      <a:lumMod val="75000"/>
                    </a:schemeClr>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1475)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puzzle</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sSup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sup>
                        <m: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acc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width effect</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a:p>
                <a:pPr marL="342900" indent="-342900">
                  <a:lnSpc>
                    <a:spcPct val="150000"/>
                  </a:lnSpc>
                  <a:buFont typeface="+mj-lt"/>
                  <a:buAutoNum type="arabicPeriod"/>
                </a:pPr>
                <a:r>
                  <a:rPr lang="en-US" altLang="zh-CN" b="0" dirty="0">
                    <a:solidFill>
                      <a:schemeClr val="bg1">
                        <a:lumMod val="75000"/>
                      </a:schemeClr>
                    </a:solidFill>
                    <a:cs typeface="Times New Roman" panose="02020603050405020304" pitchFamily="18" charset="0"/>
                  </a:rPr>
                  <a:t>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(1295)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𝜂</m:t>
                    </m:r>
                    <m:d>
                      <m:dPr>
                        <m:ctrl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ctrlPr>
                      </m:dPr>
                      <m:e>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1475</m:t>
                        </m:r>
                      </m:e>
                    </m:d>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𝛾</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𝑉</m:t>
                    </m:r>
                  </m:oMath>
                </a14:m>
                <a:endParaRPr lang="en-US" altLang="zh-CN" dirty="0">
                  <a:solidFill>
                    <a:schemeClr val="bg1">
                      <a:lumMod val="75000"/>
                    </a:schemeClr>
                  </a:solidFill>
                  <a:latin typeface="Times New Roman" panose="02020603050405020304" pitchFamily="18" charset="0"/>
                  <a:cs typeface="Times New Roman" panose="02020603050405020304" pitchFamily="18" charset="0"/>
                </a:endParaRPr>
              </a:p>
            </p:txBody>
          </p:sp>
        </mc:Choice>
        <mc:Fallback>
          <p:sp>
            <p:nvSpPr>
              <p:cNvPr id="8" name="文本框 7">
                <a:extLst>
                  <a:ext uri="{FF2B5EF4-FFF2-40B4-BE49-F238E27FC236}">
                    <a16:creationId xmlns:a16="http://schemas.microsoft.com/office/drawing/2014/main" id="{825089E2-483A-47C7-A1BE-BCA3C1571784}"/>
                  </a:ext>
                </a:extLst>
              </p:cNvPr>
              <p:cNvSpPr txBox="1">
                <a:spLocks noRot="1" noChangeAspect="1" noMove="1" noResize="1" noEditPoints="1" noAdjustHandles="1" noChangeArrowheads="1" noChangeShapeType="1" noTextEdit="1"/>
              </p:cNvSpPr>
              <p:nvPr/>
            </p:nvSpPr>
            <p:spPr>
              <a:xfrm>
                <a:off x="941033" y="2192716"/>
                <a:ext cx="5505488" cy="2258567"/>
              </a:xfrm>
              <a:prstGeom prst="rect">
                <a:avLst/>
              </a:prstGeom>
              <a:blipFill>
                <a:blip r:embed="rId2"/>
                <a:stretch>
                  <a:fillRect l="-1438" b="-378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11169613-9192-4A8F-83A3-CF73D0035B9A}"/>
                  </a:ext>
                </a:extLst>
              </p:cNvPr>
              <p:cNvSpPr txBox="1"/>
              <p:nvPr/>
            </p:nvSpPr>
            <p:spPr>
              <a:xfrm>
                <a:off x="941032" y="4334067"/>
                <a:ext cx="7022237" cy="18430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b="0" dirty="0">
                    <a:latin typeface="Times New Roman" panose="02020603050405020304" pitchFamily="18" charset="0"/>
                    <a:cs typeface="Times New Roman" panose="02020603050405020304" pitchFamily="18" charset="0"/>
                  </a:rPr>
                  <a:t>Light axial vector mesons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Introduction</a:t>
                </a:r>
              </a:p>
              <a:p>
                <a:pPr marL="342900" indent="-342900">
                  <a:lnSpc>
                    <a:spcPct val="150000"/>
                  </a:lnSpc>
                  <a:buFont typeface="+mj-lt"/>
                  <a:buAutoNum type="arabicPeriod"/>
                </a:pPr>
                <a:r>
                  <a:rPr lang="en-US" altLang="zh-CN" dirty="0">
                    <a:solidFill>
                      <a:schemeClr val="tx1"/>
                    </a:solidFill>
                    <a:latin typeface="Times New Roman" panose="02020603050405020304" pitchFamily="18" charset="0"/>
                    <a:cs typeface="Times New Roman" panose="02020603050405020304" pitchFamily="18" charset="0"/>
                  </a:rPr>
                  <a:t>Open S-wave </a:t>
                </a:r>
                <a:r>
                  <a:rPr lang="en-US" altLang="zh-CN" dirty="0">
                    <a:solidFill>
                      <a:schemeClr val="tx1"/>
                    </a:solidFill>
                    <a:cs typeface="Times New Roman" panose="02020603050405020304" pitchFamily="18" charset="0"/>
                  </a:rPr>
                  <a:t> </a:t>
                </a:r>
                <a14:m>
                  <m:oMath xmlns:m="http://schemas.openxmlformats.org/officeDocument/2006/math">
                    <m:sSup>
                      <m:sSupPr>
                        <m:ctrlPr>
                          <a:rPr lang="en-US" altLang="zh-CN" i="1">
                            <a:solidFill>
                              <a:schemeClr val="tx1"/>
                            </a:solidFill>
                            <a:latin typeface="Cambria Math" panose="02040503050406030204" pitchFamily="18" charset="0"/>
                            <a:cs typeface="Times New Roman" panose="02020603050405020304" pitchFamily="18" charset="0"/>
                          </a:rPr>
                        </m:ctrlPr>
                      </m:sSupPr>
                      <m:e>
                        <m:r>
                          <a:rPr lang="en-US" altLang="zh-CN" i="1">
                            <a:solidFill>
                              <a:schemeClr val="tx1"/>
                            </a:solidFill>
                            <a:latin typeface="Cambria Math" panose="02040503050406030204" pitchFamily="18" charset="0"/>
                            <a:cs typeface="Times New Roman" panose="02020603050405020304" pitchFamily="18" charset="0"/>
                          </a:rPr>
                          <m:t>𝐾</m:t>
                        </m:r>
                      </m:e>
                      <m:sup>
                        <m:r>
                          <a:rPr lang="en-US" altLang="zh-CN" i="1">
                            <a:solidFill>
                              <a:schemeClr val="tx1"/>
                            </a:solidFill>
                            <a:latin typeface="Cambria Math" panose="02040503050406030204" pitchFamily="18" charset="0"/>
                            <a:cs typeface="Times New Roman" panose="02020603050405020304" pitchFamily="18" charset="0"/>
                          </a:rPr>
                          <m:t>∗</m:t>
                        </m:r>
                      </m:sup>
                    </m:sSup>
                    <m:acc>
                      <m:accPr>
                        <m:chr m:val="̅"/>
                        <m:ctrlPr>
                          <a:rPr lang="en-US" altLang="zh-CN" i="1">
                            <a:solidFill>
                              <a:schemeClr val="tx1"/>
                            </a:solidFill>
                            <a:latin typeface="Cambria Math" panose="02040503050406030204" pitchFamily="18" charset="0"/>
                            <a:cs typeface="Times New Roman" panose="02020603050405020304" pitchFamily="18" charset="0"/>
                          </a:rPr>
                        </m:ctrlPr>
                      </m:accPr>
                      <m:e>
                        <m:r>
                          <a:rPr lang="en-US" altLang="zh-CN" i="1">
                            <a:solidFill>
                              <a:schemeClr val="tx1"/>
                            </a:solidFill>
                            <a:latin typeface="Cambria Math" panose="02040503050406030204" pitchFamily="18" charset="0"/>
                            <a:cs typeface="Times New Roman" panose="02020603050405020304" pitchFamily="18" charset="0"/>
                          </a:rPr>
                          <m:t>𝐾</m:t>
                        </m:r>
                      </m:e>
                    </m:acc>
                  </m:oMath>
                </a14:m>
                <a:r>
                  <a:rPr lang="en-US" altLang="zh-CN" dirty="0">
                    <a:solidFill>
                      <a:schemeClr val="tx1"/>
                    </a:solidFill>
                    <a:latin typeface="Times New Roman" panose="02020603050405020304" pitchFamily="18" charset="0"/>
                    <a:cs typeface="Times New Roman" panose="02020603050405020304" pitchFamily="18" charset="0"/>
                  </a:rPr>
                  <a:t> threshold and TS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p:txBody>
          </p:sp>
        </mc:Choice>
        <mc:Fallback>
          <p:sp>
            <p:nvSpPr>
              <p:cNvPr id="12" name="文本框 11">
                <a:extLst>
                  <a:ext uri="{FF2B5EF4-FFF2-40B4-BE49-F238E27FC236}">
                    <a16:creationId xmlns:a16="http://schemas.microsoft.com/office/drawing/2014/main" id="{11169613-9192-4A8F-83A3-CF73D0035B9A}"/>
                  </a:ext>
                </a:extLst>
              </p:cNvPr>
              <p:cNvSpPr txBox="1">
                <a:spLocks noRot="1" noChangeAspect="1" noMove="1" noResize="1" noEditPoints="1" noAdjustHandles="1" noChangeArrowheads="1" noChangeShapeType="1" noTextEdit="1"/>
              </p:cNvSpPr>
              <p:nvPr/>
            </p:nvSpPr>
            <p:spPr>
              <a:xfrm>
                <a:off x="941032" y="4334067"/>
                <a:ext cx="7022237" cy="1843069"/>
              </a:xfrm>
              <a:prstGeom prst="rect">
                <a:avLst/>
              </a:prstGeom>
              <a:blipFill>
                <a:blip r:embed="rId3"/>
                <a:stretch>
                  <a:fillRect l="-1128" b="-4636"/>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C31A8ADF-787A-43A7-939B-F52F9265AD08}"/>
              </a:ext>
            </a:extLst>
          </p:cNvPr>
          <p:cNvSpPr txBox="1"/>
          <p:nvPr/>
        </p:nvSpPr>
        <p:spPr>
          <a:xfrm>
            <a:off x="941031" y="6198615"/>
            <a:ext cx="7022237" cy="46166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Conclusion and outlook</a:t>
            </a:r>
          </a:p>
        </p:txBody>
      </p:sp>
    </p:spTree>
    <p:extLst>
      <p:ext uri="{BB962C8B-B14F-4D97-AF65-F5344CB8AC3E}">
        <p14:creationId xmlns:p14="http://schemas.microsoft.com/office/powerpoint/2010/main" val="678456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p:cNvSpPr txBox="1"/>
              <p:nvPr/>
            </p:nvSpPr>
            <p:spPr>
              <a:xfrm>
                <a:off x="0" y="461665"/>
                <a:ext cx="9144000" cy="6040500"/>
              </a:xfrm>
              <a:prstGeom prst="rect">
                <a:avLst/>
              </a:prstGeom>
              <a:noFill/>
            </p:spPr>
            <p:txBody>
              <a:bodyPr wrap="square" rtlCol="0">
                <a:spAutoFit/>
              </a:bodyPr>
              <a:lstStyle/>
              <a:p>
                <a:pPr marL="285750" indent="-285750">
                  <a:lnSpc>
                    <a:spcPct val="150000"/>
                  </a:lnSpc>
                  <a:buFont typeface="Arial" panose="020B0604020202020204" pitchFamily="34" charset="0"/>
                  <a:buChar char="•"/>
                </a:pP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(1420)</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could be a </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𝐾</m:t>
                        </m:r>
                      </m:e>
                      <m:sup>
                        <m:r>
                          <a:rPr lang="en-US" altLang="zh-CN" sz="2000" b="0" i="1" smtClean="0">
                            <a:latin typeface="Cambria Math" panose="02040503050406030204" pitchFamily="18" charset="0"/>
                          </a:rPr>
                          <m:t>∗</m:t>
                        </m:r>
                      </m:sup>
                    </m:sSup>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𝐾</m:t>
                        </m:r>
                      </m:e>
                    </m:acc>
                    <m:r>
                      <a:rPr lang="en-US" altLang="zh-CN" sz="2000" b="0" i="1" smtClean="0">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molecule.</a:t>
                </a:r>
              </a:p>
              <a:p>
                <a:pPr algn="r">
                  <a:lnSpc>
                    <a:spcPct val="150000"/>
                  </a:lnSpc>
                </a:pPr>
                <a:r>
                  <a:rPr lang="en-US" altLang="zh-CN" sz="1400" i="1" dirty="0" err="1">
                    <a:latin typeface="Times New Roman" panose="02020603050405020304" pitchFamily="18" charset="0"/>
                    <a:cs typeface="Times New Roman" panose="02020603050405020304" pitchFamily="18" charset="0"/>
                  </a:rPr>
                  <a:t>R.S.Longacre</a:t>
                </a:r>
                <a:r>
                  <a:rPr lang="en-US" altLang="zh-CN" sz="1400" i="1" dirty="0">
                    <a:latin typeface="Times New Roman" panose="02020603050405020304" pitchFamily="18" charset="0"/>
                    <a:cs typeface="Times New Roman" panose="02020603050405020304" pitchFamily="18" charset="0"/>
                  </a:rPr>
                  <a:t>, PRD 42,874(1990)</a:t>
                </a:r>
              </a:p>
              <a:p>
                <a:pPr algn="r">
                  <a:lnSpc>
                    <a:spcPct val="150000"/>
                  </a:lnSpc>
                </a:pPr>
                <a:endParaRPr lang="en-US" altLang="zh-CN" sz="1400" i="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S-wave </a:t>
                </a:r>
                <a14:m>
                  <m:oMath xmlns:m="http://schemas.openxmlformats.org/officeDocument/2006/math">
                    <m:sSup>
                      <m:sSupPr>
                        <m:ctrlPr>
                          <a:rPr lang="en-US" altLang="zh-CN" sz="2000" i="1">
                            <a:latin typeface="Cambria Math" panose="02040503050406030204" pitchFamily="18" charset="0"/>
                            <a:cs typeface="Times New Roman" panose="02020603050405020304" pitchFamily="18" charset="0"/>
                          </a:rPr>
                        </m:ctrlPr>
                      </m:sSupPr>
                      <m:e>
                        <m:r>
                          <a:rPr lang="en-US" altLang="zh-CN" sz="2000">
                            <a:latin typeface="Cambria Math" panose="02040503050406030204" pitchFamily="18" charset="0"/>
                            <a:cs typeface="Times New Roman" panose="02020603050405020304" pitchFamily="18" charset="0"/>
                          </a:rPr>
                          <m:t>𝐾</m:t>
                        </m:r>
                      </m:e>
                      <m:sup>
                        <m:r>
                          <a:rPr lang="en-US" altLang="zh-CN" sz="2000">
                            <a:latin typeface="Cambria Math" panose="02040503050406030204" pitchFamily="18" charset="0"/>
                            <a:cs typeface="Times New Roman" panose="02020603050405020304" pitchFamily="18" charset="0"/>
                          </a:rPr>
                          <m:t>∗</m:t>
                        </m:r>
                      </m:sup>
                    </m:sSup>
                    <m:acc>
                      <m:accPr>
                        <m:chr m:val="̅"/>
                        <m:ctrlPr>
                          <a:rPr lang="en-US" altLang="zh-CN" sz="2000" i="1">
                            <a:latin typeface="Cambria Math" panose="02040503050406030204" pitchFamily="18" charset="0"/>
                            <a:cs typeface="Times New Roman" panose="02020603050405020304" pitchFamily="18" charset="0"/>
                          </a:rPr>
                        </m:ctrlPr>
                      </m:accPr>
                      <m:e>
                        <m:r>
                          <a:rPr lang="en-US" altLang="zh-CN" sz="2000">
                            <a:latin typeface="Cambria Math" panose="02040503050406030204" pitchFamily="18" charset="0"/>
                            <a:cs typeface="Times New Roman" panose="02020603050405020304" pitchFamily="18" charset="0"/>
                          </a:rPr>
                          <m:t>𝐾</m:t>
                        </m:r>
                      </m:e>
                    </m:acc>
                  </m:oMath>
                </a14:m>
                <a:r>
                  <a:rPr lang="en-US" altLang="zh-CN" sz="2000" dirty="0">
                    <a:latin typeface="Times New Roman" panose="02020603050405020304" pitchFamily="18" charset="0"/>
                    <a:cs typeface="Times New Roman" panose="02020603050405020304" pitchFamily="18" charset="0"/>
                  </a:rPr>
                  <a:t> interaction can dynamically generate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𝑓</m:t>
                        </m:r>
                      </m:e>
                      <m:sub>
                        <m:r>
                          <a:rPr lang="en-US" altLang="zh-CN" sz="2000">
                            <a:latin typeface="Cambria Math" panose="02040503050406030204" pitchFamily="18" charset="0"/>
                            <a:cs typeface="Times New Roman" panose="02020603050405020304" pitchFamily="18" charset="0"/>
                          </a:rPr>
                          <m:t>1</m:t>
                        </m:r>
                      </m:sub>
                    </m:sSub>
                    <m:d>
                      <m:dPr>
                        <m:ctrlPr>
                          <a:rPr lang="en-US" altLang="zh-CN" sz="2000" i="1">
                            <a:latin typeface="Cambria Math" panose="02040503050406030204" pitchFamily="18" charset="0"/>
                            <a:cs typeface="Times New Roman" panose="02020603050405020304" pitchFamily="18" charset="0"/>
                          </a:rPr>
                        </m:ctrlPr>
                      </m:dPr>
                      <m:e>
                        <m:r>
                          <a:rPr lang="en-US" altLang="zh-CN" sz="2000">
                            <a:latin typeface="Cambria Math" panose="02040503050406030204" pitchFamily="18" charset="0"/>
                            <a:cs typeface="Times New Roman" panose="02020603050405020304" pitchFamily="18" charset="0"/>
                          </a:rPr>
                          <m:t>1285</m:t>
                        </m:r>
                      </m:e>
                    </m:d>
                    <m:r>
                      <a:rPr lang="en-US" altLang="zh-CN" sz="2000">
                        <a:latin typeface="Cambria Math" panose="02040503050406030204" pitchFamily="18" charset="0"/>
                        <a:cs typeface="Times New Roman" panose="02020603050405020304" pitchFamily="18" charset="0"/>
                      </a:rPr>
                      <m:t>, </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𝑎</m:t>
                        </m:r>
                      </m:e>
                      <m:sub>
                        <m:r>
                          <a:rPr lang="en-US" altLang="zh-CN" sz="2000">
                            <a:latin typeface="Cambria Math" panose="02040503050406030204" pitchFamily="18" charset="0"/>
                            <a:cs typeface="Times New Roman" panose="02020603050405020304" pitchFamily="18" charset="0"/>
                          </a:rPr>
                          <m:t>1</m:t>
                        </m:r>
                      </m:sub>
                    </m:sSub>
                    <m:d>
                      <m:dPr>
                        <m:ctrlPr>
                          <a:rPr lang="en-US" altLang="zh-CN" sz="2000" i="1">
                            <a:latin typeface="Cambria Math" panose="02040503050406030204" pitchFamily="18" charset="0"/>
                            <a:cs typeface="Times New Roman" panose="02020603050405020304" pitchFamily="18" charset="0"/>
                          </a:rPr>
                        </m:ctrlPr>
                      </m:dPr>
                      <m:e>
                        <m:r>
                          <a:rPr lang="en-US" altLang="zh-CN" sz="2000">
                            <a:latin typeface="Cambria Math" panose="02040503050406030204" pitchFamily="18" charset="0"/>
                            <a:cs typeface="Times New Roman" panose="02020603050405020304" pitchFamily="18" charset="0"/>
                          </a:rPr>
                          <m:t>1260</m:t>
                        </m:r>
                      </m:e>
                    </m:d>
                    <m:r>
                      <a:rPr lang="en-US" altLang="zh-CN" sz="2000">
                        <a:latin typeface="Cambria Math" panose="02040503050406030204" pitchFamily="18" charset="0"/>
                        <a:cs typeface="Times New Roman" panose="02020603050405020304" pitchFamily="18" charset="0"/>
                      </a:rPr>
                      <m:t> ,</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h</m:t>
                        </m:r>
                      </m:e>
                      <m:sub>
                        <m:r>
                          <a:rPr lang="en-US" altLang="zh-CN" sz="2000">
                            <a:latin typeface="Cambria Math" panose="02040503050406030204" pitchFamily="18" charset="0"/>
                            <a:cs typeface="Times New Roman" panose="02020603050405020304" pitchFamily="18" charset="0"/>
                          </a:rPr>
                          <m:t>1</m:t>
                        </m:r>
                      </m:sub>
                    </m:sSub>
                    <m:d>
                      <m:dPr>
                        <m:ctrlPr>
                          <a:rPr lang="en-US" altLang="zh-CN" sz="2000" i="1">
                            <a:latin typeface="Cambria Math" panose="02040503050406030204" pitchFamily="18" charset="0"/>
                            <a:cs typeface="Times New Roman" panose="02020603050405020304" pitchFamily="18" charset="0"/>
                          </a:rPr>
                        </m:ctrlPr>
                      </m:dPr>
                      <m:e>
                        <m:r>
                          <a:rPr lang="en-US" altLang="zh-CN" sz="2000">
                            <a:latin typeface="Cambria Math" panose="02040503050406030204" pitchFamily="18" charset="0"/>
                            <a:cs typeface="Times New Roman" panose="02020603050405020304" pitchFamily="18" charset="0"/>
                          </a:rPr>
                          <m:t>1170</m:t>
                        </m:r>
                      </m:e>
                    </m:d>
                    <m:r>
                      <a:rPr lang="en-US" altLang="zh-CN" sz="2000">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h</m:t>
                        </m:r>
                      </m:e>
                      <m:sub>
                        <m:r>
                          <a:rPr lang="en-US" altLang="zh-CN" sz="2000" i="1">
                            <a:latin typeface="Cambria Math" panose="02040503050406030204" pitchFamily="18" charset="0"/>
                            <a:cs typeface="Times New Roman" panose="02020603050405020304" pitchFamily="18" charset="0"/>
                          </a:rPr>
                          <m:t>1</m:t>
                        </m:r>
                      </m:sub>
                    </m:sSub>
                    <m:d>
                      <m:dPr>
                        <m:ctrlPr>
                          <a:rPr lang="en-US" altLang="zh-CN" sz="2000" i="1">
                            <a:latin typeface="Cambria Math" panose="02040503050406030204" pitchFamily="18" charset="0"/>
                            <a:cs typeface="Times New Roman" panose="02020603050405020304" pitchFamily="18" charset="0"/>
                          </a:rPr>
                        </m:ctrlPr>
                      </m:dPr>
                      <m:e>
                        <m:r>
                          <a:rPr lang="en-US" altLang="zh-CN" sz="2000" i="1">
                            <a:latin typeface="Cambria Math" panose="02040503050406030204" pitchFamily="18" charset="0"/>
                            <a:cs typeface="Times New Roman" panose="02020603050405020304" pitchFamily="18" charset="0"/>
                          </a:rPr>
                          <m:t>1415</m:t>
                        </m:r>
                      </m:e>
                    </m:d>
                    <m:r>
                      <a:rPr lang="en-US" altLang="zh-CN" sz="2000" b="0" i="1" smtClean="0">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𝑏</m:t>
                        </m:r>
                      </m:e>
                      <m:sub>
                        <m:r>
                          <a:rPr lang="en-US" altLang="zh-CN" sz="2000" i="1">
                            <a:latin typeface="Cambria Math" panose="02040503050406030204" pitchFamily="18" charset="0"/>
                            <a:cs typeface="Times New Roman" panose="02020603050405020304" pitchFamily="18" charset="0"/>
                          </a:rPr>
                          <m:t>1</m:t>
                        </m:r>
                      </m:sub>
                    </m:sSub>
                    <m:r>
                      <a:rPr lang="en-US" altLang="zh-CN" sz="2000" i="1">
                        <a:latin typeface="Cambria Math" panose="02040503050406030204" pitchFamily="18" charset="0"/>
                        <a:cs typeface="Times New Roman" panose="02020603050405020304" pitchFamily="18" charset="0"/>
                      </a:rPr>
                      <m:t>(1235)</m:t>
                    </m:r>
                  </m:oMath>
                </a14:m>
                <a:r>
                  <a:rPr lang="en-US" altLang="zh-CN" sz="20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𝐾</m:t>
                        </m:r>
                      </m:e>
                      <m:sub>
                        <m:r>
                          <a:rPr lang="en-US" altLang="zh-CN" sz="2000" i="1">
                            <a:latin typeface="Cambria Math" panose="02040503050406030204" pitchFamily="18" charset="0"/>
                            <a:cs typeface="Times New Roman" panose="02020603050405020304" pitchFamily="18" charset="0"/>
                          </a:rPr>
                          <m:t>1</m:t>
                        </m:r>
                      </m:sub>
                    </m:sSub>
                    <m:r>
                      <a:rPr lang="en-US" altLang="zh-CN" sz="2000" i="1">
                        <a:latin typeface="Cambria Math" panose="02040503050406030204" pitchFamily="18" charset="0"/>
                        <a:cs typeface="Times New Roman" panose="02020603050405020304" pitchFamily="18" charset="0"/>
                      </a:rPr>
                      <m:t>(1270)</m:t>
                    </m:r>
                  </m:oMath>
                </a14:m>
                <a:r>
                  <a:rPr lang="en-US" altLang="zh-CN" sz="2000" dirty="0">
                    <a:latin typeface="Times New Roman" panose="02020603050405020304" pitchFamily="18" charset="0"/>
                    <a:cs typeface="Times New Roman" panose="02020603050405020304" pitchFamily="18" charset="0"/>
                  </a:rPr>
                  <a:t> states. It is found that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𝑓</m:t>
                        </m:r>
                      </m:e>
                      <m:sub>
                        <m:r>
                          <a:rPr lang="en-US" altLang="zh-CN" sz="2000">
                            <a:latin typeface="Cambria Math" panose="02040503050406030204" pitchFamily="18" charset="0"/>
                            <a:cs typeface="Times New Roman" panose="02020603050405020304" pitchFamily="18" charset="0"/>
                          </a:rPr>
                          <m:t>1</m:t>
                        </m:r>
                      </m:sub>
                    </m:sSub>
                    <m:r>
                      <a:rPr lang="en-US" altLang="zh-CN" sz="2000">
                        <a:latin typeface="Cambria Math" panose="02040503050406030204" pitchFamily="18" charset="0"/>
                        <a:cs typeface="Times New Roman" panose="02020603050405020304" pitchFamily="18" charset="0"/>
                      </a:rPr>
                      <m:t>(1420)</m:t>
                    </m:r>
                  </m:oMath>
                </a14:m>
                <a:r>
                  <a:rPr lang="en-US" altLang="zh-CN" sz="20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𝐾</m:t>
                        </m:r>
                      </m:e>
                      <m:sub>
                        <m:r>
                          <a:rPr lang="en-US" altLang="zh-CN" sz="2000" b="0" i="1" smtClean="0">
                            <a:latin typeface="Cambria Math" panose="02040503050406030204" pitchFamily="18" charset="0"/>
                            <a:cs typeface="Times New Roman" panose="02020603050405020304" pitchFamily="18" charset="0"/>
                          </a:rPr>
                          <m:t>1</m:t>
                        </m:r>
                      </m:sub>
                    </m:sSub>
                    <m:r>
                      <a:rPr lang="en-US" altLang="zh-CN" sz="2000" b="0" i="1" smtClean="0">
                        <a:latin typeface="Cambria Math" panose="02040503050406030204" pitchFamily="18" charset="0"/>
                        <a:cs typeface="Times New Roman" panose="02020603050405020304" pitchFamily="18" charset="0"/>
                      </a:rPr>
                      <m:t>(1400)</m:t>
                    </m:r>
                  </m:oMath>
                </a14:m>
                <a:r>
                  <a:rPr lang="en-US" altLang="zh-CN" sz="2000" dirty="0">
                    <a:latin typeface="Times New Roman" panose="02020603050405020304" pitchFamily="18" charset="0"/>
                    <a:cs typeface="Times New Roman" panose="02020603050405020304" pitchFamily="18" charset="0"/>
                  </a:rPr>
                  <a:t> could not be accommodated by the molecule framework.</a:t>
                </a:r>
              </a:p>
              <a:p>
                <a:pPr algn="r">
                  <a:lnSpc>
                    <a:spcPct val="150000"/>
                  </a:lnSpc>
                </a:pPr>
                <a:r>
                  <a:rPr lang="en-US" altLang="zh-CN" sz="1400" i="1" dirty="0" err="1">
                    <a:latin typeface="Times New Roman" panose="02020603050405020304" pitchFamily="18" charset="0"/>
                    <a:cs typeface="Times New Roman" panose="02020603050405020304" pitchFamily="18" charset="0"/>
                  </a:rPr>
                  <a:t>L.Roca</a:t>
                </a:r>
                <a:r>
                  <a:rPr lang="en-US" altLang="zh-CN" sz="1400" i="1" dirty="0">
                    <a:latin typeface="Times New Roman" panose="02020603050405020304" pitchFamily="18" charset="0"/>
                    <a:cs typeface="Times New Roman" panose="02020603050405020304" pitchFamily="18" charset="0"/>
                  </a:rPr>
                  <a:t>, </a:t>
                </a:r>
                <a:r>
                  <a:rPr lang="en-US" altLang="zh-CN" sz="1400" i="1" dirty="0" err="1">
                    <a:latin typeface="Times New Roman" panose="02020603050405020304" pitchFamily="18" charset="0"/>
                    <a:cs typeface="Times New Roman" panose="02020603050405020304" pitchFamily="18" charset="0"/>
                  </a:rPr>
                  <a:t>E.Oset</a:t>
                </a:r>
                <a:r>
                  <a:rPr lang="en-US" altLang="zh-CN" sz="1400" i="1" dirty="0">
                    <a:latin typeface="Times New Roman" panose="02020603050405020304" pitchFamily="18" charset="0"/>
                    <a:cs typeface="Times New Roman" panose="02020603050405020304" pitchFamily="18" charset="0"/>
                  </a:rPr>
                  <a:t> and </a:t>
                </a:r>
                <a:r>
                  <a:rPr lang="en-US" altLang="zh-CN" sz="1400" i="1" dirty="0" err="1">
                    <a:latin typeface="Times New Roman" panose="02020603050405020304" pitchFamily="18" charset="0"/>
                    <a:cs typeface="Times New Roman" panose="02020603050405020304" pitchFamily="18" charset="0"/>
                  </a:rPr>
                  <a:t>J.Singh</a:t>
                </a:r>
                <a:r>
                  <a:rPr lang="en-US" altLang="zh-CN" sz="1400" i="1" dirty="0">
                    <a:latin typeface="Times New Roman" panose="02020603050405020304" pitchFamily="18" charset="0"/>
                    <a:cs typeface="Times New Roman" panose="02020603050405020304" pitchFamily="18" charset="0"/>
                  </a:rPr>
                  <a:t> PRD 72,014002(2005)</a:t>
                </a:r>
              </a:p>
              <a:p>
                <a:pPr algn="r">
                  <a:lnSpc>
                    <a:spcPct val="150000"/>
                  </a:lnSpc>
                </a:pPr>
                <a:endParaRPr lang="en-US" altLang="zh-CN" sz="1400" i="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14:m>
                  <m:oMath xmlns:m="http://schemas.openxmlformats.org/officeDocument/2006/math">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𝑓</m:t>
                        </m:r>
                      </m:e>
                      <m:sub>
                        <m:r>
                          <a:rPr lang="en-US" altLang="zh-CN" sz="2000" b="0" i="1" smtClean="0">
                            <a:latin typeface="Cambria Math" panose="02040503050406030204" pitchFamily="18" charset="0"/>
                            <a:cs typeface="Times New Roman" panose="02020603050405020304" pitchFamily="18" charset="0"/>
                          </a:rPr>
                          <m:t>1</m:t>
                        </m:r>
                      </m:sub>
                    </m:sSub>
                    <m:r>
                      <a:rPr lang="en-US" altLang="zh-CN" sz="2000" b="0" i="1" smtClean="0">
                        <a:latin typeface="Cambria Math" panose="02040503050406030204" pitchFamily="18" charset="0"/>
                        <a:cs typeface="Times New Roman" panose="02020603050405020304" pitchFamily="18" charset="0"/>
                      </a:rPr>
                      <m:t>(1420)</m:t>
                    </m:r>
                  </m:oMath>
                </a14:m>
                <a:r>
                  <a:rPr lang="en-US" altLang="zh-CN" sz="2000" b="0" i="1" dirty="0">
                    <a:latin typeface="Cambria Math" panose="02040503050406030204" pitchFamily="18" charset="0"/>
                    <a:cs typeface="Times New Roman" panose="02020603050405020304" pitchFamily="18" charset="0"/>
                  </a:rPr>
                  <a:t> </a:t>
                </a:r>
                <a:r>
                  <a:rPr lang="en-US" altLang="zh-CN" sz="2000" dirty="0">
                    <a:latin typeface="Cambria Math" panose="02040503050406030204" pitchFamily="18" charset="0"/>
                    <a:cs typeface="Times New Roman" panose="02020603050405020304" pitchFamily="18" charset="0"/>
                  </a:rPr>
                  <a:t>is a kinematic effect induced by the TS of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𝑓</m:t>
                        </m:r>
                      </m:e>
                      <m:sub>
                        <m:r>
                          <a:rPr lang="en-US" altLang="zh-CN" sz="2000" i="1">
                            <a:latin typeface="Cambria Math" panose="02040503050406030204" pitchFamily="18" charset="0"/>
                            <a:cs typeface="Times New Roman" panose="02020603050405020304" pitchFamily="18" charset="0"/>
                          </a:rPr>
                          <m:t>1</m:t>
                        </m:r>
                      </m:sub>
                    </m:sSub>
                    <m:r>
                      <a:rPr lang="en-US" altLang="zh-CN" sz="2000" i="1">
                        <a:latin typeface="Cambria Math" panose="02040503050406030204" pitchFamily="18" charset="0"/>
                        <a:cs typeface="Times New Roman" panose="02020603050405020304" pitchFamily="18" charset="0"/>
                      </a:rPr>
                      <m:t>(1285)</m:t>
                    </m:r>
                  </m:oMath>
                </a14:m>
                <a:endParaRPr lang="en-US" altLang="zh-CN" sz="2000" b="0" dirty="0">
                  <a:latin typeface="Cambria Math" panose="02040503050406030204" pitchFamily="18" charset="0"/>
                  <a:cs typeface="Times New Roman" panose="02020603050405020304" pitchFamily="18" charset="0"/>
                </a:endParaRPr>
              </a:p>
              <a:p>
                <a:pPr algn="r">
                  <a:lnSpc>
                    <a:spcPct val="150000"/>
                  </a:lnSpc>
                </a:pPr>
                <a:r>
                  <a:rPr lang="en-US" altLang="zh-CN" sz="1400" i="1" dirty="0">
                    <a:latin typeface="Times New Roman" panose="02020603050405020304" pitchFamily="18" charset="0"/>
                    <a:cs typeface="Times New Roman" panose="02020603050405020304" pitchFamily="18" charset="0"/>
                  </a:rPr>
                  <a:t>V. R. </a:t>
                </a:r>
                <a:r>
                  <a:rPr lang="en-US" altLang="zh-CN" sz="1400" i="1" dirty="0" err="1">
                    <a:latin typeface="Times New Roman" panose="02020603050405020304" pitchFamily="18" charset="0"/>
                    <a:cs typeface="Times New Roman" panose="02020603050405020304" pitchFamily="18" charset="0"/>
                  </a:rPr>
                  <a:t>Debastiani</a:t>
                </a:r>
                <a:r>
                  <a:rPr lang="en-US" altLang="zh-CN" sz="1400" i="1" dirty="0">
                    <a:latin typeface="Times New Roman" panose="02020603050405020304" pitchFamily="18" charset="0"/>
                    <a:cs typeface="Times New Roman" panose="02020603050405020304" pitchFamily="18" charset="0"/>
                  </a:rPr>
                  <a:t>, F. </a:t>
                </a:r>
                <a:r>
                  <a:rPr lang="en-US" altLang="zh-CN" sz="1400" i="1" dirty="0" err="1">
                    <a:latin typeface="Times New Roman" panose="02020603050405020304" pitchFamily="18" charset="0"/>
                    <a:cs typeface="Times New Roman" panose="02020603050405020304" pitchFamily="18" charset="0"/>
                  </a:rPr>
                  <a:t>Aceti</a:t>
                </a:r>
                <a:r>
                  <a:rPr lang="en-US" altLang="zh-CN" sz="1400" i="1" dirty="0">
                    <a:latin typeface="Times New Roman" panose="02020603050405020304" pitchFamily="18" charset="0"/>
                    <a:cs typeface="Times New Roman" panose="02020603050405020304" pitchFamily="18" charset="0"/>
                  </a:rPr>
                  <a:t>, W. H. Liang and E. </a:t>
                </a:r>
                <a:r>
                  <a:rPr lang="en-US" altLang="zh-CN" sz="1400" i="1" dirty="0" err="1">
                    <a:latin typeface="Times New Roman" panose="02020603050405020304" pitchFamily="18" charset="0"/>
                    <a:cs typeface="Times New Roman" panose="02020603050405020304" pitchFamily="18" charset="0"/>
                  </a:rPr>
                  <a:t>Oset</a:t>
                </a:r>
                <a:r>
                  <a:rPr lang="en-US" altLang="zh-CN" sz="1400" i="1" dirty="0">
                    <a:latin typeface="Times New Roman" panose="02020603050405020304" pitchFamily="18" charset="0"/>
                    <a:cs typeface="Times New Roman" panose="02020603050405020304" pitchFamily="18" charset="0"/>
                  </a:rPr>
                  <a:t>, PRD 95,034015(2017)</a:t>
                </a:r>
              </a:p>
              <a:p>
                <a:pPr algn="r">
                  <a:lnSpc>
                    <a:spcPct val="150000"/>
                  </a:lnSpc>
                </a:pPr>
                <a:endParaRPr lang="en-US" altLang="zh-CN" sz="1400" i="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𝐽</m:t>
                    </m:r>
                    <m:r>
                      <m:rPr>
                        <m:lit/>
                      </m:rPr>
                      <a:rPr lang="en-US" altLang="zh-CN" sz="2000" b="0" i="1" smtClean="0">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𝜓</m:t>
                    </m:r>
                    <m:r>
                      <a:rPr lang="en-US" altLang="zh-CN" sz="2000" b="0" i="1" smtClean="0">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𝜋</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𝑏</m:t>
                        </m:r>
                      </m:e>
                      <m:sub>
                        <m:r>
                          <a:rPr lang="en-US" altLang="zh-CN" sz="2000" b="0" i="1" smtClean="0">
                            <a:latin typeface="Cambria Math" panose="02040503050406030204" pitchFamily="18" charset="0"/>
                            <a:cs typeface="Times New Roman" panose="02020603050405020304" pitchFamily="18" charset="0"/>
                          </a:rPr>
                          <m:t>1</m:t>
                        </m:r>
                      </m:sub>
                    </m:sSub>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h</m:t>
                        </m:r>
                      </m:e>
                      <m:sub>
                        <m:r>
                          <a:rPr lang="en-US" altLang="zh-CN" sz="2000" b="0" i="1" smtClean="0">
                            <a:latin typeface="Cambria Math" panose="02040503050406030204" pitchFamily="18" charset="0"/>
                            <a:cs typeface="Times New Roman" panose="02020603050405020304" pitchFamily="18" charset="0"/>
                          </a:rPr>
                          <m:t>1</m:t>
                        </m:r>
                      </m:sub>
                    </m:sSub>
                    <m:d>
                      <m:dPr>
                        <m:ctrlPr>
                          <a:rPr lang="en-US" altLang="zh-CN" sz="2000" b="0" i="1" smtClean="0">
                            <a:latin typeface="Cambria Math" panose="02040503050406030204" pitchFamily="18" charset="0"/>
                            <a:cs typeface="Times New Roman" panose="02020603050405020304" pitchFamily="18" charset="0"/>
                          </a:rPr>
                        </m:ctrlPr>
                      </m:dPr>
                      <m:e>
                        <m:r>
                          <a:rPr lang="en-US" altLang="zh-CN" sz="2000" b="0" i="1" smtClean="0">
                            <a:latin typeface="Cambria Math" panose="02040503050406030204" pitchFamily="18" charset="0"/>
                            <a:cs typeface="Times New Roman" panose="02020603050405020304" pitchFamily="18" charset="0"/>
                          </a:rPr>
                          <m:t>1170</m:t>
                        </m:r>
                      </m:e>
                    </m:d>
                    <m:sSup>
                      <m:sSupPr>
                        <m:ctrlPr>
                          <a:rPr lang="en-US" altLang="zh-CN" sz="2000" b="0" i="1" smtClean="0">
                            <a:latin typeface="Cambria Math" panose="02040503050406030204" pitchFamily="18" charset="0"/>
                            <a:cs typeface="Times New Roman" panose="02020603050405020304" pitchFamily="18" charset="0"/>
                          </a:rPr>
                        </m:ctrlPr>
                      </m:sSupPr>
                      <m:e>
                        <m:r>
                          <a:rPr lang="en-US" altLang="zh-CN" sz="2000" b="0" i="1" smtClean="0">
                            <a:latin typeface="Cambria Math" panose="02040503050406030204" pitchFamily="18" charset="0"/>
                            <a:cs typeface="Times New Roman" panose="02020603050405020304" pitchFamily="18" charset="0"/>
                          </a:rPr>
                          <m:t>𝜂</m:t>
                        </m:r>
                      </m:e>
                      <m:sup>
                        <m:d>
                          <m:dPr>
                            <m:ctrlPr>
                              <a:rPr lang="en-US" altLang="zh-CN" sz="2000" b="0" i="1" smtClean="0">
                                <a:latin typeface="Cambria Math" panose="02040503050406030204" pitchFamily="18" charset="0"/>
                                <a:cs typeface="Times New Roman" panose="02020603050405020304" pitchFamily="18" charset="0"/>
                              </a:rPr>
                            </m:ctrlPr>
                          </m:dPr>
                          <m:e>
                            <m:r>
                              <a:rPr lang="en-US" altLang="zh-CN" sz="2000" b="0" i="1" smtClean="0">
                                <a:latin typeface="Cambria Math" panose="02040503050406030204" pitchFamily="18" charset="0"/>
                                <a:cs typeface="Times New Roman" panose="02020603050405020304" pitchFamily="18" charset="0"/>
                              </a:rPr>
                              <m:t>′</m:t>
                            </m:r>
                          </m:e>
                        </m:d>
                      </m:sup>
                    </m:sSup>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h</m:t>
                        </m:r>
                      </m:e>
                      <m:sub>
                        <m:r>
                          <a:rPr lang="en-US" altLang="zh-CN" sz="2000" b="0" i="1" smtClean="0">
                            <a:latin typeface="Cambria Math" panose="02040503050406030204" pitchFamily="18" charset="0"/>
                            <a:cs typeface="Times New Roman" panose="02020603050405020304" pitchFamily="18" charset="0"/>
                          </a:rPr>
                          <m:t>1</m:t>
                        </m:r>
                      </m:sub>
                    </m:sSub>
                    <m:d>
                      <m:dPr>
                        <m:ctrlPr>
                          <a:rPr lang="en-US" altLang="zh-CN" sz="2000" b="0" i="1" smtClean="0">
                            <a:latin typeface="Cambria Math" panose="02040503050406030204" pitchFamily="18" charset="0"/>
                            <a:cs typeface="Times New Roman" panose="02020603050405020304" pitchFamily="18" charset="0"/>
                          </a:rPr>
                        </m:ctrlPr>
                      </m:dPr>
                      <m:e>
                        <m:r>
                          <a:rPr lang="en-US" altLang="zh-CN" sz="2000" b="0" i="1" smtClean="0">
                            <a:latin typeface="Cambria Math" panose="02040503050406030204" pitchFamily="18" charset="0"/>
                            <a:cs typeface="Times New Roman" panose="02020603050405020304" pitchFamily="18" charset="0"/>
                          </a:rPr>
                          <m:t>1415</m:t>
                        </m:r>
                      </m:e>
                    </m:d>
                    <m:sSup>
                      <m:sSupPr>
                        <m:ctrlPr>
                          <a:rPr lang="en-US" altLang="zh-CN" sz="2000" b="0" i="1" smtClean="0">
                            <a:latin typeface="Cambria Math" panose="02040503050406030204" pitchFamily="18" charset="0"/>
                            <a:cs typeface="Times New Roman" panose="02020603050405020304" pitchFamily="18" charset="0"/>
                          </a:rPr>
                        </m:ctrlPr>
                      </m:sSupPr>
                      <m:e>
                        <m:r>
                          <a:rPr lang="en-US" altLang="zh-CN" sz="2000" b="0" i="1" smtClean="0">
                            <a:latin typeface="Cambria Math" panose="02040503050406030204" pitchFamily="18" charset="0"/>
                            <a:cs typeface="Times New Roman" panose="02020603050405020304" pitchFamily="18" charset="0"/>
                          </a:rPr>
                          <m:t>𝜂</m:t>
                        </m:r>
                      </m:e>
                      <m:sup>
                        <m:r>
                          <a:rPr lang="en-US" altLang="zh-CN" sz="2000" b="0" i="1" smtClean="0">
                            <a:latin typeface="Cambria Math" panose="02040503050406030204" pitchFamily="18" charset="0"/>
                            <a:cs typeface="Times New Roman" panose="02020603050405020304" pitchFamily="18" charset="0"/>
                          </a:rPr>
                          <m:t>(′)</m:t>
                        </m:r>
                      </m:sup>
                    </m:sSup>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are studied treating these mesons as dynamically generated states by the </a:t>
                </a:r>
                <a:r>
                  <a:rPr lang="en-US" altLang="zh-CN" sz="2000" dirty="0" err="1">
                    <a:latin typeface="Times New Roman" panose="02020603050405020304" pitchFamily="18" charset="0"/>
                    <a:cs typeface="Times New Roman" panose="02020603050405020304" pitchFamily="18" charset="0"/>
                  </a:rPr>
                  <a:t>pseudoscalar</a:t>
                </a:r>
                <a:r>
                  <a:rPr lang="en-US" altLang="zh-CN" sz="2000" dirty="0">
                    <a:latin typeface="Times New Roman" panose="02020603050405020304" pitchFamily="18" charset="0"/>
                    <a:cs typeface="Times New Roman" panose="02020603050405020304" pitchFamily="18" charset="0"/>
                  </a:rPr>
                  <a:t> and vector S-wave couplings</a:t>
                </a:r>
              </a:p>
              <a:p>
                <a:pPr algn="r">
                  <a:lnSpc>
                    <a:spcPct val="150000"/>
                  </a:lnSpc>
                </a:pPr>
                <a:r>
                  <a:rPr lang="en-US" altLang="zh-CN" sz="1400" i="1" dirty="0">
                    <a:latin typeface="Times New Roman" panose="02020603050405020304" pitchFamily="18" charset="0"/>
                    <a:cs typeface="Times New Roman" panose="02020603050405020304" pitchFamily="18" charset="0"/>
                  </a:rPr>
                  <a:t>W. H. Liang, S. Sakai and E. </a:t>
                </a:r>
                <a:r>
                  <a:rPr lang="en-US" altLang="zh-CN" sz="1400" i="1" dirty="0" err="1">
                    <a:latin typeface="Times New Roman" panose="02020603050405020304" pitchFamily="18" charset="0"/>
                    <a:cs typeface="Times New Roman" panose="02020603050405020304" pitchFamily="18" charset="0"/>
                  </a:rPr>
                  <a:t>Oset</a:t>
                </a:r>
                <a:r>
                  <a:rPr lang="en-US" altLang="zh-CN" sz="1400" i="1" dirty="0">
                    <a:latin typeface="Times New Roman" panose="02020603050405020304" pitchFamily="18" charset="0"/>
                    <a:cs typeface="Times New Roman" panose="02020603050405020304" pitchFamily="18" charset="0"/>
                  </a:rPr>
                  <a:t>, PRD 99,094020(2019)</a:t>
                </a:r>
                <a:endParaRPr lang="zh-CN" altLang="en-US" sz="1400" i="1" dirty="0">
                  <a:latin typeface="Times New Roman" panose="02020603050405020304" pitchFamily="18" charset="0"/>
                  <a:cs typeface="Times New Roman" panose="02020603050405020304" pitchFamily="18"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0" y="461665"/>
                <a:ext cx="9144000" cy="6040500"/>
              </a:xfrm>
              <a:prstGeom prst="rect">
                <a:avLst/>
              </a:prstGeom>
              <a:blipFill>
                <a:blip r:embed="rId2"/>
                <a:stretch>
                  <a:fillRect l="-600" r="-2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0" y="0"/>
                <a:ext cx="4919472"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sz="2400" b="0" i="1" smtClean="0">
                            <a:latin typeface="Cambria Math" panose="02040503050406030204" pitchFamily="18" charset="0"/>
                            <a:cs typeface="Times New Roman" panose="02020603050405020304" pitchFamily="18" charset="0"/>
                          </a:rPr>
                        </m:ctrlPr>
                      </m:sSupPr>
                      <m:e>
                        <m:r>
                          <a:rPr lang="en-US" altLang="zh-CN" sz="2400" b="0" i="1" smtClean="0">
                            <a:latin typeface="Cambria Math" panose="02040503050406030204" pitchFamily="18" charset="0"/>
                            <a:cs typeface="Times New Roman" panose="02020603050405020304" pitchFamily="18" charset="0"/>
                          </a:rPr>
                          <m:t>𝐾</m:t>
                        </m:r>
                      </m:e>
                      <m:sup>
                        <m:r>
                          <a:rPr lang="en-US" altLang="zh-CN" sz="2400" b="0" i="1" smtClean="0">
                            <a:latin typeface="Cambria Math" panose="02040503050406030204" pitchFamily="18" charset="0"/>
                            <a:cs typeface="Times New Roman" panose="02020603050405020304" pitchFamily="18" charset="0"/>
                          </a:rPr>
                          <m:t>∗</m:t>
                        </m:r>
                      </m:sup>
                    </m:sSup>
                    <m:acc>
                      <m:accPr>
                        <m:chr m:val="̅"/>
                        <m:ctrlPr>
                          <a:rPr lang="en-US" altLang="zh-CN" sz="2400" b="0" i="1" smtClean="0">
                            <a:latin typeface="Cambria Math" panose="02040503050406030204" pitchFamily="18" charset="0"/>
                            <a:cs typeface="Times New Roman" panose="02020603050405020304" pitchFamily="18" charset="0"/>
                          </a:rPr>
                        </m:ctrlPr>
                      </m:accPr>
                      <m:e>
                        <m:r>
                          <a:rPr lang="en-US" altLang="zh-CN" sz="2400" b="0" i="1" smtClean="0">
                            <a:latin typeface="Cambria Math" panose="02040503050406030204" pitchFamily="18" charset="0"/>
                            <a:cs typeface="Times New Roman" panose="02020603050405020304" pitchFamily="18" charset="0"/>
                          </a:rPr>
                          <m:t>𝐾</m:t>
                        </m:r>
                      </m:e>
                    </m:acc>
                  </m:oMath>
                </a14:m>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threshold and TS</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0" y="0"/>
                <a:ext cx="4919472" cy="461665"/>
              </a:xfrm>
              <a:prstGeom prst="rect">
                <a:avLst/>
              </a:prstGeom>
              <a:blipFill>
                <a:blip r:embed="rId3"/>
                <a:stretch>
                  <a:fillRect t="-10526" b="-28947"/>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8C01D12E-D92C-4A26-B264-645B49720F9A}"/>
              </a:ext>
            </a:extLst>
          </p:cNvPr>
          <p:cNvSpPr>
            <a:spLocks noGrp="1"/>
          </p:cNvSpPr>
          <p:nvPr>
            <p:ph type="sldNum" sz="quarter" idx="12"/>
          </p:nvPr>
        </p:nvSpPr>
        <p:spPr/>
        <p:txBody>
          <a:bodyPr/>
          <a:lstStyle/>
          <a:p>
            <a:fld id="{AE19EF4B-78C3-465F-A26D-296951CF7B54}" type="slidenum">
              <a:rPr lang="zh-CN" altLang="en-US" smtClean="0"/>
              <a:t>36</a:t>
            </a:fld>
            <a:endParaRPr lang="zh-CN" altLang="en-US"/>
          </a:p>
        </p:txBody>
      </p:sp>
    </p:spTree>
    <p:extLst>
      <p:ext uri="{BB962C8B-B14F-4D97-AF65-F5344CB8AC3E}">
        <p14:creationId xmlns:p14="http://schemas.microsoft.com/office/powerpoint/2010/main" val="1995566244"/>
      </p:ext>
    </p:extLst>
  </p:cSld>
  <p:clrMapOvr>
    <a:masterClrMapping/>
  </p:clrMapOvr>
  <mc:AlternateContent xmlns:mc="http://schemas.openxmlformats.org/markup-compatibility/2006" xmlns:p14="http://schemas.microsoft.com/office/powerpoint/2010/main">
    <mc:Choice Requires="p14">
      <p:transition spd="slow" p14:dur="2000" advTm="43211"/>
    </mc:Choice>
    <mc:Fallback xmlns="">
      <p:transition spd="slow" advTm="43211"/>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p:cNvSpPr txBox="1"/>
              <p:nvPr/>
            </p:nvSpPr>
            <p:spPr>
              <a:xfrm>
                <a:off x="0" y="0"/>
                <a:ext cx="4809744"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sz="2400" b="0" i="1" smtClean="0">
                            <a:latin typeface="Cambria Math" panose="02040503050406030204" pitchFamily="18" charset="0"/>
                            <a:cs typeface="Times New Roman" panose="02020603050405020304" pitchFamily="18" charset="0"/>
                          </a:rPr>
                        </m:ctrlPr>
                      </m:sSupPr>
                      <m:e>
                        <m:r>
                          <a:rPr lang="en-US" altLang="zh-CN" sz="2400" b="0" i="1" smtClean="0">
                            <a:latin typeface="Cambria Math" panose="02040503050406030204" pitchFamily="18" charset="0"/>
                            <a:cs typeface="Times New Roman" panose="02020603050405020304" pitchFamily="18" charset="0"/>
                          </a:rPr>
                          <m:t>𝐾</m:t>
                        </m:r>
                      </m:e>
                      <m:sup>
                        <m:r>
                          <a:rPr lang="en-US" altLang="zh-CN" sz="2400" b="0" i="1" smtClean="0">
                            <a:latin typeface="Cambria Math" panose="02040503050406030204" pitchFamily="18" charset="0"/>
                            <a:cs typeface="Times New Roman" panose="02020603050405020304" pitchFamily="18" charset="0"/>
                          </a:rPr>
                          <m:t>∗</m:t>
                        </m:r>
                      </m:sup>
                    </m:sSup>
                    <m:acc>
                      <m:accPr>
                        <m:chr m:val="̅"/>
                        <m:ctrlPr>
                          <a:rPr lang="en-US" altLang="zh-CN" sz="2400" b="0" i="1" smtClean="0">
                            <a:latin typeface="Cambria Math" panose="02040503050406030204" pitchFamily="18" charset="0"/>
                            <a:cs typeface="Times New Roman" panose="02020603050405020304" pitchFamily="18" charset="0"/>
                          </a:rPr>
                        </m:ctrlPr>
                      </m:accPr>
                      <m:e>
                        <m:r>
                          <a:rPr lang="en-US" altLang="zh-CN" sz="2400" b="0" i="1" smtClean="0">
                            <a:latin typeface="Cambria Math" panose="02040503050406030204" pitchFamily="18" charset="0"/>
                            <a:cs typeface="Times New Roman" panose="02020603050405020304" pitchFamily="18" charset="0"/>
                          </a:rPr>
                          <m:t>𝐾</m:t>
                        </m:r>
                      </m:e>
                    </m:acc>
                  </m:oMath>
                </a14:m>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threshold and TS</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0" y="0"/>
                <a:ext cx="4809744" cy="461665"/>
              </a:xfrm>
              <a:prstGeom prst="rect">
                <a:avLst/>
              </a:prstGeom>
              <a:blipFill>
                <a:blip r:embed="rId2"/>
                <a:stretch>
                  <a:fillRect l="-127" t="-10526" r="-253"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367645" y="731614"/>
                <a:ext cx="8408709" cy="35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TS mechanism for </a:t>
                </a:r>
                <a14:m>
                  <m:oMath xmlns:m="http://schemas.openxmlformats.org/officeDocument/2006/math">
                    <m:r>
                      <a:rPr lang="en-US" altLang="zh-CN" sz="2000">
                        <a:latin typeface="Cambria Math" panose="02040503050406030204" pitchFamily="18" charset="0"/>
                        <a:cs typeface="Times New Roman" panose="02020603050405020304" pitchFamily="18" charset="0"/>
                      </a:rPr>
                      <m:t>𝐽</m:t>
                    </m:r>
                    <m:r>
                      <m:rPr>
                        <m:lit/>
                      </m:rPr>
                      <a:rPr lang="en-US" altLang="zh-CN" sz="2000">
                        <a:latin typeface="Cambria Math" panose="02040503050406030204" pitchFamily="18" charset="0"/>
                        <a:cs typeface="Times New Roman" panose="02020603050405020304" pitchFamily="18" charset="0"/>
                      </a:rPr>
                      <m:t>/</m:t>
                    </m:r>
                    <m:r>
                      <a:rPr lang="en-US" altLang="zh-CN" sz="2000">
                        <a:latin typeface="Cambria Math" panose="02040503050406030204" pitchFamily="18" charset="0"/>
                        <a:cs typeface="Times New Roman" panose="02020603050405020304" pitchFamily="18" charset="0"/>
                      </a:rPr>
                      <m:t>𝜓</m:t>
                    </m:r>
                    <m:r>
                      <a:rPr lang="en-US" altLang="zh-CN" sz="2000">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𝛾</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𝑓</m:t>
                        </m:r>
                      </m:e>
                      <m:sub>
                        <m:r>
                          <a:rPr lang="en-US" altLang="zh-CN" sz="2000" b="0" i="1" smtClean="0">
                            <a:latin typeface="Cambria Math" panose="02040503050406030204" pitchFamily="18" charset="0"/>
                            <a:cs typeface="Times New Roman" panose="02020603050405020304" pitchFamily="18" charset="0"/>
                          </a:rPr>
                          <m:t>1</m:t>
                        </m:r>
                      </m:sub>
                    </m:sSub>
                    <m:r>
                      <a:rPr lang="en-US" altLang="zh-CN" sz="2000" b="0" i="1" smtClean="0">
                        <a:latin typeface="Cambria Math" panose="02040503050406030204" pitchFamily="18" charset="0"/>
                        <a:cs typeface="Times New Roman" panose="02020603050405020304" pitchFamily="18" charset="0"/>
                      </a:rPr>
                      <m:t>(1420)→</m:t>
                    </m:r>
                    <m:r>
                      <a:rPr lang="en-US" altLang="zh-CN" sz="2000">
                        <a:latin typeface="Cambria Math" panose="02040503050406030204" pitchFamily="18" charset="0"/>
                        <a:cs typeface="Times New Roman" panose="02020603050405020304" pitchFamily="18" charset="0"/>
                      </a:rPr>
                      <m:t>𝛾</m:t>
                    </m:r>
                    <m:r>
                      <a:rPr lang="en-US" altLang="zh-CN" sz="2000">
                        <a:latin typeface="Cambria Math" panose="02040503050406030204" pitchFamily="18" charset="0"/>
                        <a:cs typeface="Times New Roman" panose="02020603050405020304" pitchFamily="18" charset="0"/>
                      </a:rPr>
                      <m:t>+3</m:t>
                    </m:r>
                    <m:r>
                      <a:rPr lang="en-US" altLang="zh-CN" sz="2000">
                        <a:latin typeface="Cambria Math" panose="02040503050406030204" pitchFamily="18" charset="0"/>
                        <a:cs typeface="Times New Roman" panose="02020603050405020304" pitchFamily="18" charset="0"/>
                      </a:rPr>
                      <m:t>𝜋</m:t>
                    </m:r>
                  </m:oMath>
                </a14:m>
                <a:endParaRPr lang="en-US" altLang="zh-CN" sz="2000" dirty="0">
                  <a:latin typeface="Times New Roman" panose="02020603050405020304" pitchFamily="18" charset="0"/>
                  <a:cs typeface="Times New Roman" panose="02020603050405020304" pitchFamily="18" charset="0"/>
                </a:endParaRPr>
              </a:p>
              <a:p>
                <a:pPr algn="r">
                  <a:lnSpc>
                    <a:spcPct val="150000"/>
                  </a:lnSpc>
                </a:pPr>
                <a:r>
                  <a:rPr lang="en-US" altLang="zh-CN" sz="1400" i="1" dirty="0">
                    <a:latin typeface="Times New Roman" panose="02020603050405020304" pitchFamily="18" charset="0"/>
                    <a:cs typeface="Times New Roman" panose="02020603050405020304" pitchFamily="18" charset="0"/>
                  </a:rPr>
                  <a:t>X. G. Wu, J. J. Wu, Q. Zhao and B. S. Zou, Phys. Rev. D 87, 014023 (2013)</a:t>
                </a:r>
              </a:p>
              <a:p>
                <a:pPr algn="r">
                  <a:lnSpc>
                    <a:spcPct val="150000"/>
                  </a:lnSpc>
                </a:pPr>
                <a:endParaRPr lang="en-US" altLang="zh-CN" sz="1400" i="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𝑎</m:t>
                        </m:r>
                      </m:e>
                      <m:sub>
                        <m:r>
                          <a:rPr lang="en-US" altLang="zh-CN" sz="2000">
                            <a:latin typeface="Cambria Math" panose="02040503050406030204" pitchFamily="18" charset="0"/>
                            <a:cs typeface="Times New Roman" panose="02020603050405020304" pitchFamily="18" charset="0"/>
                          </a:rPr>
                          <m:t>1</m:t>
                        </m:r>
                      </m:sub>
                    </m:sSub>
                    <m:r>
                      <a:rPr lang="en-US" altLang="zh-CN" sz="2000">
                        <a:latin typeface="Cambria Math" panose="02040503050406030204" pitchFamily="18" charset="0"/>
                        <a:cs typeface="Times New Roman" panose="02020603050405020304" pitchFamily="18" charset="0"/>
                      </a:rPr>
                      <m:t>(1420)</m:t>
                    </m:r>
                  </m:oMath>
                </a14:m>
                <a:r>
                  <a:rPr lang="en-US" altLang="zh-CN" sz="2000" dirty="0">
                    <a:latin typeface="Times New Roman" panose="02020603050405020304" pitchFamily="18" charset="0"/>
                    <a:cs typeface="Times New Roman" panose="02020603050405020304" pitchFamily="18" charset="0"/>
                  </a:rPr>
                  <a:t> observed in </a:t>
                </a:r>
                <a14:m>
                  <m:oMath xmlns:m="http://schemas.openxmlformats.org/officeDocument/2006/math">
                    <m:sSup>
                      <m:sSupPr>
                        <m:ctrlPr>
                          <a:rPr lang="en-US" altLang="zh-CN" sz="2000" i="1">
                            <a:latin typeface="Cambria Math" panose="02040503050406030204" pitchFamily="18" charset="0"/>
                            <a:cs typeface="Times New Roman" panose="02020603050405020304" pitchFamily="18" charset="0"/>
                          </a:rPr>
                        </m:ctrlPr>
                      </m:sSupPr>
                      <m:e>
                        <m:r>
                          <a:rPr lang="en-US" altLang="zh-CN" sz="2000">
                            <a:latin typeface="Cambria Math" panose="02040503050406030204" pitchFamily="18" charset="0"/>
                            <a:cs typeface="Times New Roman" panose="02020603050405020304" pitchFamily="18" charset="0"/>
                          </a:rPr>
                          <m:t>𝜋</m:t>
                        </m:r>
                      </m:e>
                      <m:sup>
                        <m:r>
                          <a:rPr lang="en-US" altLang="zh-CN" sz="2000">
                            <a:latin typeface="Cambria Math" panose="02040503050406030204" pitchFamily="18" charset="0"/>
                            <a:cs typeface="Times New Roman" panose="02020603050405020304" pitchFamily="18" charset="0"/>
                          </a:rPr>
                          <m:t>−</m:t>
                        </m:r>
                      </m:sup>
                    </m:sSup>
                    <m:r>
                      <a:rPr lang="en-US" altLang="zh-CN" sz="2000">
                        <a:latin typeface="Cambria Math" panose="02040503050406030204" pitchFamily="18" charset="0"/>
                        <a:cs typeface="Times New Roman" panose="02020603050405020304" pitchFamily="18" charset="0"/>
                      </a:rPr>
                      <m:t>𝑝</m:t>
                    </m:r>
                    <m:r>
                      <a:rPr lang="en-US" altLang="zh-CN" sz="2000">
                        <a:latin typeface="Cambria Math" panose="02040503050406030204" pitchFamily="18" charset="0"/>
                        <a:cs typeface="Times New Roman" panose="02020603050405020304" pitchFamily="18" charset="0"/>
                      </a:rPr>
                      <m:t>→</m:t>
                    </m:r>
                    <m:r>
                      <a:rPr lang="en-US" altLang="zh-CN" sz="2000">
                        <a:latin typeface="Cambria Math" panose="02040503050406030204" pitchFamily="18" charset="0"/>
                        <a:cs typeface="Times New Roman" panose="02020603050405020304" pitchFamily="18" charset="0"/>
                      </a:rPr>
                      <m:t>𝑝</m:t>
                    </m:r>
                    <m:r>
                      <a:rPr lang="en-US" altLang="zh-CN" sz="2000">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𝑓</m:t>
                        </m:r>
                      </m:e>
                      <m:sub>
                        <m:r>
                          <a:rPr lang="en-US" altLang="zh-CN" sz="2000">
                            <a:latin typeface="Cambria Math" panose="02040503050406030204" pitchFamily="18" charset="0"/>
                            <a:cs typeface="Times New Roman" panose="02020603050405020304" pitchFamily="18" charset="0"/>
                          </a:rPr>
                          <m:t>0</m:t>
                        </m:r>
                      </m:sub>
                    </m:sSub>
                    <m:sSup>
                      <m:sSupPr>
                        <m:ctrlPr>
                          <a:rPr lang="en-US" altLang="zh-CN" sz="2000" i="1">
                            <a:latin typeface="Cambria Math" panose="02040503050406030204" pitchFamily="18" charset="0"/>
                            <a:cs typeface="Times New Roman" panose="02020603050405020304" pitchFamily="18" charset="0"/>
                          </a:rPr>
                        </m:ctrlPr>
                      </m:sSupPr>
                      <m:e>
                        <m:r>
                          <a:rPr lang="en-US" altLang="zh-CN" sz="2000">
                            <a:latin typeface="Cambria Math" panose="02040503050406030204" pitchFamily="18" charset="0"/>
                            <a:cs typeface="Times New Roman" panose="02020603050405020304" pitchFamily="18" charset="0"/>
                          </a:rPr>
                          <m:t>𝜋</m:t>
                        </m:r>
                      </m:e>
                      <m:sup>
                        <m:r>
                          <a:rPr lang="en-US" altLang="zh-CN" sz="2000">
                            <a:latin typeface="Cambria Math" panose="02040503050406030204" pitchFamily="18" charset="0"/>
                            <a:cs typeface="Times New Roman" panose="02020603050405020304" pitchFamily="18" charset="0"/>
                          </a:rPr>
                          <m:t>−</m:t>
                        </m:r>
                      </m:sup>
                    </m:sSup>
                    <m:r>
                      <a:rPr lang="en-US" altLang="zh-CN" sz="2000">
                        <a:latin typeface="Cambria Math" panose="02040503050406030204" pitchFamily="18" charset="0"/>
                        <a:cs typeface="Times New Roman" panose="02020603050405020304" pitchFamily="18" charset="0"/>
                      </a:rPr>
                      <m:t>→</m:t>
                    </m:r>
                    <m:r>
                      <a:rPr lang="en-US" altLang="zh-CN" sz="2000">
                        <a:latin typeface="Cambria Math" panose="02040503050406030204" pitchFamily="18" charset="0"/>
                        <a:cs typeface="Times New Roman" panose="02020603050405020304" pitchFamily="18" charset="0"/>
                      </a:rPr>
                      <m:t>𝑝</m:t>
                    </m:r>
                    <m:r>
                      <a:rPr lang="en-US" altLang="zh-CN" sz="2000">
                        <a:latin typeface="Cambria Math" panose="02040503050406030204" pitchFamily="18" charset="0"/>
                        <a:cs typeface="Times New Roman" panose="02020603050405020304" pitchFamily="18" charset="0"/>
                      </a:rPr>
                      <m:t>+</m:t>
                    </m:r>
                    <m:sSup>
                      <m:sSupPr>
                        <m:ctrlPr>
                          <a:rPr lang="en-US" altLang="zh-CN" sz="2000" i="1">
                            <a:latin typeface="Cambria Math" panose="02040503050406030204" pitchFamily="18" charset="0"/>
                            <a:cs typeface="Times New Roman" panose="02020603050405020304" pitchFamily="18" charset="0"/>
                          </a:rPr>
                        </m:ctrlPr>
                      </m:sSupPr>
                      <m:e>
                        <m:r>
                          <a:rPr lang="en-US" altLang="zh-CN" sz="2000">
                            <a:latin typeface="Cambria Math" panose="02040503050406030204" pitchFamily="18" charset="0"/>
                            <a:cs typeface="Times New Roman" panose="02020603050405020304" pitchFamily="18" charset="0"/>
                          </a:rPr>
                          <m:t>𝜋</m:t>
                        </m:r>
                      </m:e>
                      <m:sup>
                        <m:r>
                          <a:rPr lang="en-US" altLang="zh-CN" sz="2000">
                            <a:latin typeface="Cambria Math" panose="02040503050406030204" pitchFamily="18" charset="0"/>
                            <a:cs typeface="Times New Roman" panose="02020603050405020304" pitchFamily="18" charset="0"/>
                          </a:rPr>
                          <m:t>+</m:t>
                        </m:r>
                      </m:sup>
                    </m:sSup>
                    <m:sSup>
                      <m:sSupPr>
                        <m:ctrlPr>
                          <a:rPr lang="en-US" altLang="zh-CN" sz="2000" i="1">
                            <a:latin typeface="Cambria Math" panose="02040503050406030204" pitchFamily="18" charset="0"/>
                            <a:cs typeface="Times New Roman" panose="02020603050405020304" pitchFamily="18" charset="0"/>
                          </a:rPr>
                        </m:ctrlPr>
                      </m:sSupPr>
                      <m:e>
                        <m:r>
                          <a:rPr lang="en-US" altLang="zh-CN" sz="2000">
                            <a:latin typeface="Cambria Math" panose="02040503050406030204" pitchFamily="18" charset="0"/>
                            <a:cs typeface="Times New Roman" panose="02020603050405020304" pitchFamily="18" charset="0"/>
                          </a:rPr>
                          <m:t>𝜋</m:t>
                        </m:r>
                      </m:e>
                      <m:sup>
                        <m:r>
                          <a:rPr lang="en-US" altLang="zh-CN" sz="2000">
                            <a:latin typeface="Cambria Math" panose="02040503050406030204" pitchFamily="18" charset="0"/>
                            <a:cs typeface="Times New Roman" panose="02020603050405020304" pitchFamily="18" charset="0"/>
                          </a:rPr>
                          <m:t>−</m:t>
                        </m:r>
                      </m:sup>
                    </m:sSup>
                    <m:sSup>
                      <m:sSupPr>
                        <m:ctrlPr>
                          <a:rPr lang="en-US" altLang="zh-CN" sz="2000" i="1">
                            <a:latin typeface="Cambria Math" panose="02040503050406030204" pitchFamily="18" charset="0"/>
                            <a:cs typeface="Times New Roman" panose="02020603050405020304" pitchFamily="18" charset="0"/>
                          </a:rPr>
                        </m:ctrlPr>
                      </m:sSupPr>
                      <m:e>
                        <m:r>
                          <a:rPr lang="en-US" altLang="zh-CN" sz="2000">
                            <a:latin typeface="Cambria Math" panose="02040503050406030204" pitchFamily="18" charset="0"/>
                            <a:cs typeface="Times New Roman" panose="02020603050405020304" pitchFamily="18" charset="0"/>
                          </a:rPr>
                          <m:t>𝜋</m:t>
                        </m:r>
                      </m:e>
                      <m:sup>
                        <m:r>
                          <a:rPr lang="en-US" altLang="zh-CN" sz="2000">
                            <a:latin typeface="Cambria Math" panose="02040503050406030204" pitchFamily="18" charset="0"/>
                            <a:cs typeface="Times New Roman" panose="02020603050405020304" pitchFamily="18" charset="0"/>
                          </a:rPr>
                          <m:t>−</m:t>
                        </m:r>
                      </m:sup>
                    </m:sSup>
                  </m:oMath>
                </a14:m>
                <a:endParaRPr lang="en-US" altLang="zh-CN" sz="2000" dirty="0">
                  <a:latin typeface="Times New Roman" panose="02020603050405020304" pitchFamily="18" charset="0"/>
                  <a:cs typeface="Times New Roman" panose="02020603050405020304" pitchFamily="18" charset="0"/>
                </a:endParaRPr>
              </a:p>
              <a:p>
                <a:pPr algn="r">
                  <a:lnSpc>
                    <a:spcPct val="150000"/>
                  </a:lnSpc>
                </a:pPr>
                <a:r>
                  <a:rPr lang="en-US" altLang="zh-CN" sz="1400" i="1" dirty="0">
                    <a:latin typeface="Times New Roman" panose="02020603050405020304" pitchFamily="18" charset="0"/>
                    <a:cs typeface="Times New Roman" panose="02020603050405020304" pitchFamily="18" charset="0"/>
                  </a:rPr>
                  <a:t>C. Adolph et al. [COMPASS], PRL 115,082001(2015)</a:t>
                </a:r>
              </a:p>
              <a:p>
                <a:pPr algn="r">
                  <a:lnSpc>
                    <a:spcPct val="150000"/>
                  </a:lnSpc>
                </a:pPr>
                <a:r>
                  <a:rPr lang="en-US" altLang="zh-CN" sz="1400" i="1" dirty="0">
                    <a:latin typeface="Times New Roman" panose="02020603050405020304" pitchFamily="18" charset="0"/>
                    <a:cs typeface="Times New Roman" panose="02020603050405020304" pitchFamily="18" charset="0"/>
                  </a:rPr>
                  <a:t>H. X. Cheng, E. L. Cui, W. Chen, T. G. Steele, X. Liu and  S. L. Zhu, PRD 91,094022 (2015)</a:t>
                </a:r>
              </a:p>
              <a:p>
                <a:pPr algn="r">
                  <a:lnSpc>
                    <a:spcPct val="150000"/>
                  </a:lnSpc>
                </a:pPr>
                <a:r>
                  <a:rPr lang="en-US" altLang="zh-CN" sz="1400" i="1" dirty="0" err="1">
                    <a:latin typeface="Times New Roman" panose="02020603050405020304" pitchFamily="18" charset="0"/>
                    <a:cs typeface="Times New Roman" panose="02020603050405020304" pitchFamily="18" charset="0"/>
                  </a:rPr>
                  <a:t>Qiang</a:t>
                </a:r>
                <a:r>
                  <a:rPr lang="en-US" altLang="zh-CN" sz="1400" i="1" dirty="0">
                    <a:latin typeface="Times New Roman" panose="02020603050405020304" pitchFamily="18" charset="0"/>
                    <a:cs typeface="Times New Roman" panose="02020603050405020304" pitchFamily="18" charset="0"/>
                  </a:rPr>
                  <a:t> Zhao, Hadron-2013, Nara, Japan</a:t>
                </a:r>
              </a:p>
              <a:p>
                <a:pPr algn="r">
                  <a:lnSpc>
                    <a:spcPct val="150000"/>
                  </a:lnSpc>
                </a:pPr>
                <a:r>
                  <a:rPr lang="en-US" altLang="zh-CN" sz="1400" i="1" dirty="0">
                    <a:latin typeface="Times New Roman" panose="02020603050405020304" pitchFamily="18" charset="0"/>
                    <a:cs typeface="Times New Roman" panose="02020603050405020304" pitchFamily="18" charset="0"/>
                  </a:rPr>
                  <a:t>M. </a:t>
                </a:r>
                <a:r>
                  <a:rPr lang="en-US" altLang="zh-CN" sz="1400" i="1" dirty="0" err="1">
                    <a:latin typeface="Times New Roman" panose="02020603050405020304" pitchFamily="18" charset="0"/>
                    <a:cs typeface="Times New Roman" panose="02020603050405020304" pitchFamily="18" charset="0"/>
                  </a:rPr>
                  <a:t>Mikhasenko</a:t>
                </a:r>
                <a:r>
                  <a:rPr lang="en-US" altLang="zh-CN" sz="1400" i="1" dirty="0">
                    <a:latin typeface="Times New Roman" panose="02020603050405020304" pitchFamily="18" charset="0"/>
                    <a:cs typeface="Times New Roman" panose="02020603050405020304" pitchFamily="18" charset="0"/>
                  </a:rPr>
                  <a:t>, B. </a:t>
                </a:r>
                <a:r>
                  <a:rPr lang="en-US" altLang="zh-CN" sz="1400" i="1" dirty="0" err="1">
                    <a:latin typeface="Times New Roman" panose="02020603050405020304" pitchFamily="18" charset="0"/>
                    <a:cs typeface="Times New Roman" panose="02020603050405020304" pitchFamily="18" charset="0"/>
                  </a:rPr>
                  <a:t>Ketzer</a:t>
                </a:r>
                <a:r>
                  <a:rPr lang="en-US" altLang="zh-CN" sz="1400" i="1" dirty="0">
                    <a:latin typeface="Times New Roman" panose="02020603050405020304" pitchFamily="18" charset="0"/>
                    <a:cs typeface="Times New Roman" panose="02020603050405020304" pitchFamily="18" charset="0"/>
                  </a:rPr>
                  <a:t> and A. </a:t>
                </a:r>
                <a:r>
                  <a:rPr lang="en-US" altLang="zh-CN" sz="1400" i="1" dirty="0" err="1">
                    <a:latin typeface="Times New Roman" panose="02020603050405020304" pitchFamily="18" charset="0"/>
                    <a:cs typeface="Times New Roman" panose="02020603050405020304" pitchFamily="18" charset="0"/>
                  </a:rPr>
                  <a:t>Sarantsev</a:t>
                </a:r>
                <a:r>
                  <a:rPr lang="en-US" altLang="zh-CN" sz="1400" i="1" dirty="0">
                    <a:latin typeface="Times New Roman" panose="02020603050405020304" pitchFamily="18" charset="0"/>
                    <a:cs typeface="Times New Roman" panose="02020603050405020304" pitchFamily="18" charset="0"/>
                  </a:rPr>
                  <a:t>, PRD 91,094015 (2015)</a:t>
                </a:r>
              </a:p>
              <a:p>
                <a:pPr algn="r">
                  <a:lnSpc>
                    <a:spcPct val="150000"/>
                  </a:lnSpc>
                </a:pPr>
                <a:r>
                  <a:rPr lang="en-US" altLang="zh-CN" sz="1400" i="1" dirty="0">
                    <a:latin typeface="Times New Roman" panose="02020603050405020304" pitchFamily="18" charset="0"/>
                    <a:cs typeface="Times New Roman" panose="02020603050405020304" pitchFamily="18" charset="0"/>
                  </a:rPr>
                  <a:t>F. </a:t>
                </a:r>
                <a:r>
                  <a:rPr lang="en-US" altLang="zh-CN" sz="1400" i="1" dirty="0" err="1">
                    <a:latin typeface="Times New Roman" panose="02020603050405020304" pitchFamily="18" charset="0"/>
                    <a:cs typeface="Times New Roman" panose="02020603050405020304" pitchFamily="18" charset="0"/>
                  </a:rPr>
                  <a:t>Aceti</a:t>
                </a:r>
                <a:r>
                  <a:rPr lang="en-US" altLang="zh-CN" sz="1400" i="1" dirty="0">
                    <a:latin typeface="Times New Roman" panose="02020603050405020304" pitchFamily="18" charset="0"/>
                    <a:cs typeface="Times New Roman" panose="02020603050405020304" pitchFamily="18" charset="0"/>
                  </a:rPr>
                  <a:t>, </a:t>
                </a:r>
                <a:r>
                  <a:rPr lang="en-US" altLang="zh-CN" sz="1400" i="1" dirty="0" err="1">
                    <a:latin typeface="Times New Roman" panose="02020603050405020304" pitchFamily="18" charset="0"/>
                    <a:cs typeface="Times New Roman" panose="02020603050405020304" pitchFamily="18" charset="0"/>
                  </a:rPr>
                  <a:t>L.R.Dai</a:t>
                </a:r>
                <a:r>
                  <a:rPr lang="en-US" altLang="zh-CN" sz="1400" i="1" dirty="0">
                    <a:latin typeface="Times New Roman" panose="02020603050405020304" pitchFamily="18" charset="0"/>
                    <a:cs typeface="Times New Roman" panose="02020603050405020304" pitchFamily="18" charset="0"/>
                  </a:rPr>
                  <a:t> and E. </a:t>
                </a:r>
                <a:r>
                  <a:rPr lang="en-US" altLang="zh-CN" sz="1400" i="1" dirty="0" err="1">
                    <a:latin typeface="Times New Roman" panose="02020603050405020304" pitchFamily="18" charset="0"/>
                    <a:cs typeface="Times New Roman" panose="02020603050405020304" pitchFamily="18" charset="0"/>
                  </a:rPr>
                  <a:t>Oset</a:t>
                </a:r>
                <a:r>
                  <a:rPr lang="en-US" altLang="zh-CN" sz="1400" i="1" dirty="0">
                    <a:latin typeface="Times New Roman" panose="02020603050405020304" pitchFamily="18" charset="0"/>
                    <a:cs typeface="Times New Roman" panose="02020603050405020304" pitchFamily="18" charset="0"/>
                  </a:rPr>
                  <a:t>, PRD 94,096015(2016)</a:t>
                </a:r>
              </a:p>
              <a:p>
                <a:pPr algn="r">
                  <a:lnSpc>
                    <a:spcPct val="150000"/>
                  </a:lnSpc>
                </a:pPr>
                <a:r>
                  <a:rPr lang="en-US" altLang="zh-CN" sz="1400" i="1" dirty="0">
                    <a:latin typeface="Times New Roman" panose="02020603050405020304" pitchFamily="18" charset="0"/>
                    <a:cs typeface="Times New Roman" panose="02020603050405020304" pitchFamily="18" charset="0"/>
                  </a:rPr>
                  <a:t>M.</a:t>
                </a:r>
                <a:r>
                  <a:rPr lang="zh-CN" altLang="en-US" sz="1400" i="1" dirty="0">
                    <a:latin typeface="Times New Roman" panose="02020603050405020304" pitchFamily="18" charset="0"/>
                    <a:cs typeface="Times New Roman" panose="02020603050405020304" pitchFamily="18" charset="0"/>
                  </a:rPr>
                  <a:t> </a:t>
                </a:r>
                <a:r>
                  <a:rPr lang="en-US" altLang="zh-CN" sz="1400" i="1" dirty="0">
                    <a:latin typeface="Times New Roman" panose="02020603050405020304" pitchFamily="18" charset="0"/>
                    <a:cs typeface="Times New Roman" panose="02020603050405020304" pitchFamily="18" charset="0"/>
                  </a:rPr>
                  <a:t>G.</a:t>
                </a:r>
                <a:r>
                  <a:rPr lang="zh-CN" altLang="en-US" sz="1400" i="1" dirty="0">
                    <a:latin typeface="Times New Roman" panose="02020603050405020304" pitchFamily="18" charset="0"/>
                    <a:cs typeface="Times New Roman" panose="02020603050405020304" pitchFamily="18" charset="0"/>
                  </a:rPr>
                  <a:t> </a:t>
                </a:r>
                <a:r>
                  <a:rPr lang="en-US" altLang="zh-CN" sz="1400" i="1" dirty="0">
                    <a:latin typeface="Times New Roman" panose="02020603050405020304" pitchFamily="18" charset="0"/>
                    <a:cs typeface="Times New Roman" panose="02020603050405020304" pitchFamily="18" charset="0"/>
                  </a:rPr>
                  <a:t>Alexeev</a:t>
                </a:r>
                <a:r>
                  <a:rPr lang="zh-CN" altLang="en-US" sz="1400" i="1" dirty="0">
                    <a:latin typeface="Times New Roman" panose="02020603050405020304" pitchFamily="18" charset="0"/>
                    <a:cs typeface="Times New Roman" panose="02020603050405020304" pitchFamily="18" charset="0"/>
                  </a:rPr>
                  <a:t> </a:t>
                </a:r>
                <a:r>
                  <a:rPr lang="en-US" altLang="zh-CN" sz="1400" i="1" dirty="0">
                    <a:latin typeface="Times New Roman" panose="02020603050405020304" pitchFamily="18" charset="0"/>
                    <a:cs typeface="Times New Roman" panose="02020603050405020304" pitchFamily="18" charset="0"/>
                  </a:rPr>
                  <a:t>et</a:t>
                </a:r>
                <a:r>
                  <a:rPr lang="zh-CN" altLang="en-US" sz="1400" i="1" dirty="0">
                    <a:latin typeface="Times New Roman" panose="02020603050405020304" pitchFamily="18" charset="0"/>
                    <a:cs typeface="Times New Roman" panose="02020603050405020304" pitchFamily="18" charset="0"/>
                  </a:rPr>
                  <a:t> </a:t>
                </a:r>
                <a:r>
                  <a:rPr lang="en-US" altLang="zh-CN" sz="1400" i="1" dirty="0">
                    <a:latin typeface="Times New Roman" panose="02020603050405020304" pitchFamily="18" charset="0"/>
                    <a:cs typeface="Times New Roman" panose="02020603050405020304" pitchFamily="18" charset="0"/>
                  </a:rPr>
                  <a:t>al.</a:t>
                </a:r>
                <a:r>
                  <a:rPr lang="zh-CN" altLang="en-US" sz="1400" i="1" dirty="0">
                    <a:latin typeface="Times New Roman" panose="02020603050405020304" pitchFamily="18" charset="0"/>
                    <a:cs typeface="Times New Roman" panose="02020603050405020304" pitchFamily="18" charset="0"/>
                  </a:rPr>
                  <a:t> </a:t>
                </a:r>
                <a:r>
                  <a:rPr lang="en-US" altLang="zh-CN" sz="1400" i="1" dirty="0">
                    <a:latin typeface="Times New Roman" panose="02020603050405020304" pitchFamily="18" charset="0"/>
                    <a:cs typeface="Times New Roman" panose="02020603050405020304" pitchFamily="18" charset="0"/>
                  </a:rPr>
                  <a:t>[COMPASS], arXiv:2006.05342(2020)</a:t>
                </a:r>
              </a:p>
            </p:txBody>
          </p:sp>
        </mc:Choice>
        <mc:Fallback xmlns="">
          <p:sp>
            <p:nvSpPr>
              <p:cNvPr id="5" name="文本框 4"/>
              <p:cNvSpPr txBox="1">
                <a:spLocks noRot="1" noChangeAspect="1" noMove="1" noResize="1" noEditPoints="1" noAdjustHandles="1" noChangeArrowheads="1" noChangeShapeType="1" noTextEdit="1"/>
              </p:cNvSpPr>
              <p:nvPr/>
            </p:nvSpPr>
            <p:spPr>
              <a:xfrm>
                <a:off x="367645" y="731614"/>
                <a:ext cx="8408709" cy="3562322"/>
              </a:xfrm>
              <a:prstGeom prst="rect">
                <a:avLst/>
              </a:prstGeom>
              <a:blipFill>
                <a:blip r:embed="rId3"/>
                <a:stretch>
                  <a:fillRect l="-652" r="-145" b="-1027"/>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0D0CEBBF-1D74-4384-A769-4C9BA935370B}"/>
              </a:ext>
            </a:extLst>
          </p:cNvPr>
          <p:cNvSpPr>
            <a:spLocks noGrp="1"/>
          </p:cNvSpPr>
          <p:nvPr>
            <p:ph type="sldNum" sz="quarter" idx="12"/>
          </p:nvPr>
        </p:nvSpPr>
        <p:spPr/>
        <p:txBody>
          <a:bodyPr/>
          <a:lstStyle/>
          <a:p>
            <a:fld id="{AE19EF4B-78C3-465F-A26D-296951CF7B54}" type="slidenum">
              <a:rPr lang="zh-CN" altLang="en-US" smtClean="0"/>
              <a:t>37</a:t>
            </a:fld>
            <a:endParaRPr lang="zh-CN" altLang="en-US"/>
          </a:p>
        </p:txBody>
      </p:sp>
    </p:spTree>
    <p:extLst>
      <p:ext uri="{BB962C8B-B14F-4D97-AF65-F5344CB8AC3E}">
        <p14:creationId xmlns:p14="http://schemas.microsoft.com/office/powerpoint/2010/main" val="2077413508"/>
      </p:ext>
    </p:extLst>
  </p:cSld>
  <p:clrMapOvr>
    <a:masterClrMapping/>
  </p:clrMapOvr>
  <mc:AlternateContent xmlns:mc="http://schemas.openxmlformats.org/markup-compatibility/2006" xmlns:p14="http://schemas.microsoft.com/office/powerpoint/2010/main">
    <mc:Choice Requires="p14">
      <p:transition spd="slow" p14:dur="2000" advTm="127115"/>
    </mc:Choice>
    <mc:Fallback xmlns="">
      <p:transition spd="slow" advTm="12711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A94600F-2D89-4390-A642-699AC1A3C84F}"/>
              </a:ext>
            </a:extLst>
          </p:cNvPr>
          <p:cNvSpPr txBox="1"/>
          <p:nvPr/>
        </p:nvSpPr>
        <p:spPr>
          <a:xfrm>
            <a:off x="527067" y="197720"/>
            <a:ext cx="4621005" cy="1261884"/>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Content</a:t>
            </a:r>
          </a:p>
          <a:p>
            <a:endParaRPr lang="en-US" altLang="zh-CN" dirty="0"/>
          </a:p>
          <a:p>
            <a:endParaRPr lang="zh-CN" altLang="en-US" dirty="0"/>
          </a:p>
        </p:txBody>
      </p:sp>
      <p:sp>
        <p:nvSpPr>
          <p:cNvPr id="7" name="文本框 6">
            <a:extLst>
              <a:ext uri="{FF2B5EF4-FFF2-40B4-BE49-F238E27FC236}">
                <a16:creationId xmlns:a16="http://schemas.microsoft.com/office/drawing/2014/main" id="{4BB38FBE-1ADA-46A6-A04A-FECDB5CB4CD1}"/>
              </a:ext>
            </a:extLst>
          </p:cNvPr>
          <p:cNvSpPr txBox="1"/>
          <p:nvPr/>
        </p:nvSpPr>
        <p:spPr>
          <a:xfrm>
            <a:off x="941033" y="930832"/>
            <a:ext cx="4865407"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emergence of 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Singular behavior</a:t>
            </a:r>
          </a:p>
          <a:p>
            <a:endParaRPr lang="en-US" altLang="zh-CN" dirty="0"/>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825089E2-483A-47C7-A1BE-BCA3C1571784}"/>
                  </a:ext>
                </a:extLst>
              </p:cNvPr>
              <p:cNvSpPr txBox="1"/>
              <p:nvPr/>
            </p:nvSpPr>
            <p:spPr>
              <a:xfrm>
                <a:off x="941033" y="2192716"/>
                <a:ext cx="5505488" cy="2258567"/>
              </a:xfrm>
              <a:prstGeom prst="rect">
                <a:avLst/>
              </a:prstGeom>
              <a:noFill/>
            </p:spPr>
            <p:txBody>
              <a:bodyPr wrap="square" rtlCol="0">
                <a:spAutoFit/>
              </a:bodyPr>
              <a:lstStyle/>
              <a:p>
                <a:pPr marL="285750" indent="-285750">
                  <a:lnSpc>
                    <a:spcPct val="150000"/>
                  </a:lnSpc>
                  <a:buFont typeface="Arial" panose="020B0604020202020204" pitchFamily="34" charset="0"/>
                  <a:buChar char="•"/>
                </a:pPr>
                <a14:m>
                  <m:oMath xmlns:m="http://schemas.openxmlformats.org/officeDocument/2006/math">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1475)</m:t>
                    </m:r>
                  </m:oMath>
                </a14:m>
                <a:endParaRPr lang="en-US" altLang="zh-CN" sz="2400" dirty="0">
                  <a:solidFill>
                    <a:schemeClr val="bg1">
                      <a:lumMod val="75000"/>
                    </a:schemeClr>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1475)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puzzle</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sSup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sup>
                        <m: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acc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width effect</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a:p>
                <a:pPr marL="342900" indent="-342900">
                  <a:lnSpc>
                    <a:spcPct val="150000"/>
                  </a:lnSpc>
                  <a:buFont typeface="+mj-lt"/>
                  <a:buAutoNum type="arabicPeriod"/>
                </a:pPr>
                <a:r>
                  <a:rPr lang="en-US" altLang="zh-CN" b="0" dirty="0">
                    <a:solidFill>
                      <a:schemeClr val="bg1">
                        <a:lumMod val="75000"/>
                      </a:schemeClr>
                    </a:solidFill>
                    <a:cs typeface="Times New Roman" panose="02020603050405020304" pitchFamily="18" charset="0"/>
                  </a:rPr>
                  <a:t>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(1295)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𝜂</m:t>
                    </m:r>
                    <m:d>
                      <m:dPr>
                        <m:ctrl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ctrlPr>
                      </m:dPr>
                      <m:e>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1475</m:t>
                        </m:r>
                      </m:e>
                    </m:d>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𝛾</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𝑉</m:t>
                    </m:r>
                  </m:oMath>
                </a14:m>
                <a:endParaRPr lang="en-US" altLang="zh-CN" dirty="0">
                  <a:solidFill>
                    <a:schemeClr val="bg1">
                      <a:lumMod val="75000"/>
                    </a:schemeClr>
                  </a:solidFill>
                  <a:latin typeface="Times New Roman" panose="02020603050405020304" pitchFamily="18" charset="0"/>
                  <a:cs typeface="Times New Roman" panose="02020603050405020304" pitchFamily="18" charset="0"/>
                </a:endParaRPr>
              </a:p>
            </p:txBody>
          </p:sp>
        </mc:Choice>
        <mc:Fallback>
          <p:sp>
            <p:nvSpPr>
              <p:cNvPr id="8" name="文本框 7">
                <a:extLst>
                  <a:ext uri="{FF2B5EF4-FFF2-40B4-BE49-F238E27FC236}">
                    <a16:creationId xmlns:a16="http://schemas.microsoft.com/office/drawing/2014/main" id="{825089E2-483A-47C7-A1BE-BCA3C1571784}"/>
                  </a:ext>
                </a:extLst>
              </p:cNvPr>
              <p:cNvSpPr txBox="1">
                <a:spLocks noRot="1" noChangeAspect="1" noMove="1" noResize="1" noEditPoints="1" noAdjustHandles="1" noChangeArrowheads="1" noChangeShapeType="1" noTextEdit="1"/>
              </p:cNvSpPr>
              <p:nvPr/>
            </p:nvSpPr>
            <p:spPr>
              <a:xfrm>
                <a:off x="941033" y="2192716"/>
                <a:ext cx="5505488" cy="2258567"/>
              </a:xfrm>
              <a:prstGeom prst="rect">
                <a:avLst/>
              </a:prstGeom>
              <a:blipFill>
                <a:blip r:embed="rId2"/>
                <a:stretch>
                  <a:fillRect l="-1438" b="-378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11169613-9192-4A8F-83A3-CF73D0035B9A}"/>
                  </a:ext>
                </a:extLst>
              </p:cNvPr>
              <p:cNvSpPr txBox="1"/>
              <p:nvPr/>
            </p:nvSpPr>
            <p:spPr>
              <a:xfrm>
                <a:off x="941032" y="4334067"/>
                <a:ext cx="7022237" cy="18430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b="0" dirty="0">
                    <a:latin typeface="Times New Roman" panose="02020603050405020304" pitchFamily="18" charset="0"/>
                    <a:cs typeface="Times New Roman" panose="02020603050405020304" pitchFamily="18" charset="0"/>
                  </a:rPr>
                  <a:t>Light axial vector mesons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Introduction</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S-wave </a:t>
                </a:r>
                <a:r>
                  <a:rPr lang="en-US" altLang="zh-CN" dirty="0">
                    <a:solidFill>
                      <a:schemeClr val="bg1">
                        <a:lumMod val="75000"/>
                      </a:schemeClr>
                    </a:solidFill>
                    <a:cs typeface="Times New Roman" panose="02020603050405020304" pitchFamily="18" charset="0"/>
                  </a:rPr>
                  <a:t> </a:t>
                </a:r>
                <a14:m>
                  <m:oMath xmlns:m="http://schemas.openxmlformats.org/officeDocument/2006/math">
                    <m:sSup>
                      <m:sSupPr>
                        <m:ctrlPr>
                          <a:rPr lang="en-US" altLang="zh-CN" i="1">
                            <a:solidFill>
                              <a:schemeClr val="bg1">
                                <a:lumMod val="75000"/>
                              </a:schemeClr>
                            </a:solidFill>
                            <a:latin typeface="Cambria Math" panose="02040503050406030204" pitchFamily="18" charset="0"/>
                            <a:cs typeface="Times New Roman" panose="02020603050405020304" pitchFamily="18" charset="0"/>
                          </a:rPr>
                        </m:ctrlPr>
                      </m:sSup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sup>
                        <m:r>
                          <a:rPr lang="en-US" altLang="zh-CN" i="1">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i="1">
                            <a:solidFill>
                              <a:schemeClr val="bg1">
                                <a:lumMod val="75000"/>
                              </a:schemeClr>
                            </a:solidFill>
                            <a:latin typeface="Cambria Math" panose="02040503050406030204" pitchFamily="18" charset="0"/>
                            <a:cs typeface="Times New Roman" panose="02020603050405020304" pitchFamily="18" charset="0"/>
                          </a:rPr>
                        </m:ctrlPr>
                      </m:acc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TS</a:t>
                </a:r>
              </a:p>
              <a:p>
                <a:pPr marL="342900" indent="-342900">
                  <a:lnSpc>
                    <a:spcPct val="150000"/>
                  </a:lnSpc>
                  <a:buFont typeface="+mj-lt"/>
                  <a:buAutoNum type="arabicPeriod"/>
                </a:pPr>
                <a:r>
                  <a:rPr lang="en-US" altLang="zh-CN" dirty="0">
                    <a:latin typeface="Times New Roman" panose="02020603050405020304" pitchFamily="18" charset="0"/>
                    <a:cs typeface="Times New Roman" panose="02020603050405020304" pitchFamily="18" charset="0"/>
                  </a:rPr>
                  <a:t>Combined analysis.</a:t>
                </a:r>
              </a:p>
            </p:txBody>
          </p:sp>
        </mc:Choice>
        <mc:Fallback>
          <p:sp>
            <p:nvSpPr>
              <p:cNvPr id="12" name="文本框 11">
                <a:extLst>
                  <a:ext uri="{FF2B5EF4-FFF2-40B4-BE49-F238E27FC236}">
                    <a16:creationId xmlns:a16="http://schemas.microsoft.com/office/drawing/2014/main" id="{11169613-9192-4A8F-83A3-CF73D0035B9A}"/>
                  </a:ext>
                </a:extLst>
              </p:cNvPr>
              <p:cNvSpPr txBox="1">
                <a:spLocks noRot="1" noChangeAspect="1" noMove="1" noResize="1" noEditPoints="1" noAdjustHandles="1" noChangeArrowheads="1" noChangeShapeType="1" noTextEdit="1"/>
              </p:cNvSpPr>
              <p:nvPr/>
            </p:nvSpPr>
            <p:spPr>
              <a:xfrm>
                <a:off x="941032" y="4334067"/>
                <a:ext cx="7022237" cy="1843069"/>
              </a:xfrm>
              <a:prstGeom prst="rect">
                <a:avLst/>
              </a:prstGeom>
              <a:blipFill>
                <a:blip r:embed="rId3"/>
                <a:stretch>
                  <a:fillRect l="-1128" b="-4636"/>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C31A8ADF-787A-43A7-939B-F52F9265AD08}"/>
              </a:ext>
            </a:extLst>
          </p:cNvPr>
          <p:cNvSpPr txBox="1"/>
          <p:nvPr/>
        </p:nvSpPr>
        <p:spPr>
          <a:xfrm>
            <a:off x="941031" y="6198615"/>
            <a:ext cx="7022237" cy="46166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Conclusion and outlook</a:t>
            </a:r>
          </a:p>
        </p:txBody>
      </p:sp>
    </p:spTree>
    <p:extLst>
      <p:ext uri="{BB962C8B-B14F-4D97-AF65-F5344CB8AC3E}">
        <p14:creationId xmlns:p14="http://schemas.microsoft.com/office/powerpoint/2010/main" val="430993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DDB02C7-4B8D-4F68-8960-7632B0CB34C7}"/>
              </a:ext>
            </a:extLst>
          </p:cNvPr>
          <p:cNvSpPr>
            <a:spLocks noGrp="1"/>
          </p:cNvSpPr>
          <p:nvPr>
            <p:ph type="sldNum" sz="quarter" idx="12"/>
          </p:nvPr>
        </p:nvSpPr>
        <p:spPr/>
        <p:txBody>
          <a:bodyPr/>
          <a:lstStyle/>
          <a:p>
            <a:fld id="{AE19EF4B-78C3-465F-A26D-296951CF7B54}" type="slidenum">
              <a:rPr lang="zh-CN" altLang="en-US" smtClean="0"/>
              <a:t>39</a:t>
            </a:fld>
            <a:endParaRPr lang="zh-CN" altLang="en-US"/>
          </a:p>
        </p:txBody>
      </p:sp>
      <p:sp>
        <p:nvSpPr>
          <p:cNvPr id="5" name="文本框 4">
            <a:extLst>
              <a:ext uri="{FF2B5EF4-FFF2-40B4-BE49-F238E27FC236}">
                <a16:creationId xmlns:a16="http://schemas.microsoft.com/office/drawing/2014/main" id="{726F7BFF-FFB9-4BC5-ADA8-D0ADCE39F754}"/>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Our scheme</a:t>
            </a:r>
            <a:endParaRPr lang="zh-CN" altLang="en-US" sz="24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B97F2D1C-9B5B-42CD-83D4-07954D11D8C7}"/>
              </a:ext>
            </a:extLst>
          </p:cNvPr>
          <p:cNvSpPr txBox="1"/>
          <p:nvPr/>
        </p:nvSpPr>
        <p:spPr>
          <a:xfrm>
            <a:off x="312881" y="1028343"/>
            <a:ext cx="8518238" cy="327782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calculation based on the molecular-state picture is not fully consistent with experiment results.</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In our study we simply take these states as quark model states. The mixing angles are introduced and the production and decay channels are constrained by SU(3) flavor symmetry.</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We will then give a brief introduction to the mixing angle and the production mechanism. After that we will discuss the decay mechanism with the presence of TS.</a:t>
            </a:r>
          </a:p>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317891"/>
      </p:ext>
    </p:extLst>
  </p:cSld>
  <p:clrMapOvr>
    <a:masterClrMapping/>
  </p:clrMapOvr>
  <mc:AlternateContent xmlns:mc="http://schemas.openxmlformats.org/markup-compatibility/2006" xmlns:p14="http://schemas.microsoft.com/office/powerpoint/2010/main">
    <mc:Choice Requires="p14">
      <p:transition spd="slow" p14:dur="2000" advTm="45469"/>
    </mc:Choice>
    <mc:Fallback xmlns="">
      <p:transition spd="slow" advTm="4546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A94600F-2D89-4390-A642-699AC1A3C84F}"/>
              </a:ext>
            </a:extLst>
          </p:cNvPr>
          <p:cNvSpPr txBox="1"/>
          <p:nvPr/>
        </p:nvSpPr>
        <p:spPr>
          <a:xfrm>
            <a:off x="527067" y="197720"/>
            <a:ext cx="4621005" cy="1261884"/>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Content</a:t>
            </a:r>
          </a:p>
          <a:p>
            <a:endParaRPr lang="en-US" altLang="zh-CN" dirty="0"/>
          </a:p>
          <a:p>
            <a:endParaRPr lang="zh-CN" altLang="en-US" dirty="0"/>
          </a:p>
        </p:txBody>
      </p:sp>
      <p:sp>
        <p:nvSpPr>
          <p:cNvPr id="7" name="文本框 6">
            <a:extLst>
              <a:ext uri="{FF2B5EF4-FFF2-40B4-BE49-F238E27FC236}">
                <a16:creationId xmlns:a16="http://schemas.microsoft.com/office/drawing/2014/main" id="{4BB38FBE-1ADA-46A6-A04A-FECDB5CB4CD1}"/>
              </a:ext>
            </a:extLst>
          </p:cNvPr>
          <p:cNvSpPr txBox="1"/>
          <p:nvPr/>
        </p:nvSpPr>
        <p:spPr>
          <a:xfrm>
            <a:off x="941033" y="930832"/>
            <a:ext cx="4865407"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Kinematic singularity</a:t>
            </a:r>
          </a:p>
          <a:p>
            <a:pPr marL="342900" indent="-342900">
              <a:lnSpc>
                <a:spcPct val="150000"/>
              </a:lnSpc>
              <a:buFont typeface="+mj-lt"/>
              <a:buAutoNum type="arabicPeriod"/>
            </a:pPr>
            <a:r>
              <a:rPr lang="en-US" altLang="zh-CN" dirty="0">
                <a:latin typeface="Times New Roman" panose="02020603050405020304" pitchFamily="18" charset="0"/>
                <a:cs typeface="Times New Roman" panose="02020603050405020304" pitchFamily="18" charset="0"/>
              </a:rPr>
              <a:t>The emergence of 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Singular behavior</a:t>
            </a:r>
          </a:p>
          <a:p>
            <a:endParaRPr lang="en-US" altLang="zh-CN" dirty="0"/>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825089E2-483A-47C7-A1BE-BCA3C1571784}"/>
                  </a:ext>
                </a:extLst>
              </p:cNvPr>
              <p:cNvSpPr txBox="1"/>
              <p:nvPr/>
            </p:nvSpPr>
            <p:spPr>
              <a:xfrm>
                <a:off x="941033" y="2192716"/>
                <a:ext cx="5505488" cy="2258567"/>
              </a:xfrm>
              <a:prstGeom prst="rect">
                <a:avLst/>
              </a:prstGeom>
              <a:noFill/>
            </p:spPr>
            <p:txBody>
              <a:bodyPr wrap="square" rtlCol="0">
                <a:spAutoFit/>
              </a:bodyPr>
              <a:lstStyle/>
              <a:p>
                <a:pPr marL="285750" indent="-285750">
                  <a:lnSpc>
                    <a:spcPct val="150000"/>
                  </a:lnSpc>
                  <a:buFont typeface="Arial" panose="020B0604020202020204" pitchFamily="34" charset="0"/>
                  <a:buChar char="•"/>
                </a:pPr>
                <a14:m>
                  <m:oMath xmlns:m="http://schemas.openxmlformats.org/officeDocument/2006/math">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1475)</m:t>
                    </m:r>
                  </m:oMath>
                </a14:m>
                <a:endParaRPr lang="en-US" altLang="zh-CN" sz="2400" dirty="0">
                  <a:solidFill>
                    <a:schemeClr val="bg1">
                      <a:lumMod val="75000"/>
                    </a:schemeClr>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1475)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puzzle</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sSup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sup>
                        <m: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acc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width effect</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a:p>
                <a:pPr marL="342900" indent="-342900">
                  <a:lnSpc>
                    <a:spcPct val="150000"/>
                  </a:lnSpc>
                  <a:buFont typeface="+mj-lt"/>
                  <a:buAutoNum type="arabicPeriod"/>
                </a:pPr>
                <a:r>
                  <a:rPr lang="en-US" altLang="zh-CN" b="0" dirty="0">
                    <a:solidFill>
                      <a:schemeClr val="bg1">
                        <a:lumMod val="75000"/>
                      </a:schemeClr>
                    </a:solidFill>
                    <a:cs typeface="Times New Roman" panose="02020603050405020304" pitchFamily="18" charset="0"/>
                  </a:rPr>
                  <a:t>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(1295)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𝜂</m:t>
                    </m:r>
                    <m:d>
                      <m:dPr>
                        <m:ctrl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ctrlPr>
                      </m:dPr>
                      <m:e>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1475</m:t>
                        </m:r>
                      </m:e>
                    </m:d>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𝛾</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𝑉</m:t>
                    </m:r>
                  </m:oMath>
                </a14:m>
                <a:endParaRPr lang="en-US" altLang="zh-CN" dirty="0">
                  <a:solidFill>
                    <a:schemeClr val="bg1">
                      <a:lumMod val="75000"/>
                    </a:schemeClr>
                  </a:solidFill>
                  <a:latin typeface="Times New Roman" panose="02020603050405020304" pitchFamily="18" charset="0"/>
                  <a:cs typeface="Times New Roman" panose="02020603050405020304" pitchFamily="18" charset="0"/>
                </a:endParaRPr>
              </a:p>
            </p:txBody>
          </p:sp>
        </mc:Choice>
        <mc:Fallback>
          <p:sp>
            <p:nvSpPr>
              <p:cNvPr id="8" name="文本框 7">
                <a:extLst>
                  <a:ext uri="{FF2B5EF4-FFF2-40B4-BE49-F238E27FC236}">
                    <a16:creationId xmlns:a16="http://schemas.microsoft.com/office/drawing/2014/main" id="{825089E2-483A-47C7-A1BE-BCA3C1571784}"/>
                  </a:ext>
                </a:extLst>
              </p:cNvPr>
              <p:cNvSpPr txBox="1">
                <a:spLocks noRot="1" noChangeAspect="1" noMove="1" noResize="1" noEditPoints="1" noAdjustHandles="1" noChangeArrowheads="1" noChangeShapeType="1" noTextEdit="1"/>
              </p:cNvSpPr>
              <p:nvPr/>
            </p:nvSpPr>
            <p:spPr>
              <a:xfrm>
                <a:off x="941033" y="2192716"/>
                <a:ext cx="5505488" cy="2258567"/>
              </a:xfrm>
              <a:prstGeom prst="rect">
                <a:avLst/>
              </a:prstGeom>
              <a:blipFill>
                <a:blip r:embed="rId2"/>
                <a:stretch>
                  <a:fillRect l="-1438" b="-378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11169613-9192-4A8F-83A3-CF73D0035B9A}"/>
                  </a:ext>
                </a:extLst>
              </p:cNvPr>
              <p:cNvSpPr txBox="1"/>
              <p:nvPr/>
            </p:nvSpPr>
            <p:spPr>
              <a:xfrm>
                <a:off x="941032" y="4334067"/>
                <a:ext cx="7022237" cy="18430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b="0" dirty="0">
                    <a:solidFill>
                      <a:schemeClr val="bg1">
                        <a:lumMod val="75000"/>
                      </a:schemeClr>
                    </a:solidFill>
                    <a:latin typeface="Times New Roman" panose="02020603050405020304" pitchFamily="18" charset="0"/>
                    <a:cs typeface="Times New Roman" panose="02020603050405020304" pitchFamily="18" charset="0"/>
                  </a:rPr>
                  <a:t>Light axial vector mesons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Introduction</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S-wave </a:t>
                </a:r>
                <a:r>
                  <a:rPr lang="en-US" altLang="zh-CN" dirty="0">
                    <a:solidFill>
                      <a:schemeClr val="bg1">
                        <a:lumMod val="75000"/>
                      </a:schemeClr>
                    </a:solidFill>
                    <a:cs typeface="Times New Roman" panose="02020603050405020304" pitchFamily="18" charset="0"/>
                  </a:rPr>
                  <a:t> </a:t>
                </a:r>
                <a14:m>
                  <m:oMath xmlns:m="http://schemas.openxmlformats.org/officeDocument/2006/math">
                    <m:sSup>
                      <m:sSupPr>
                        <m:ctrlPr>
                          <a:rPr lang="en-US" altLang="zh-CN" i="1">
                            <a:solidFill>
                              <a:schemeClr val="bg1">
                                <a:lumMod val="75000"/>
                              </a:schemeClr>
                            </a:solidFill>
                            <a:latin typeface="Cambria Math" panose="02040503050406030204" pitchFamily="18" charset="0"/>
                            <a:cs typeface="Times New Roman" panose="02020603050405020304" pitchFamily="18" charset="0"/>
                          </a:rPr>
                        </m:ctrlPr>
                      </m:sSup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sup>
                        <m:r>
                          <a:rPr lang="en-US" altLang="zh-CN" i="1">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i="1">
                            <a:solidFill>
                              <a:schemeClr val="bg1">
                                <a:lumMod val="75000"/>
                              </a:schemeClr>
                            </a:solidFill>
                            <a:latin typeface="Cambria Math" panose="02040503050406030204" pitchFamily="18" charset="0"/>
                            <a:cs typeface="Times New Roman" panose="02020603050405020304" pitchFamily="18" charset="0"/>
                          </a:rPr>
                        </m:ctrlPr>
                      </m:acc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TS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p:txBody>
          </p:sp>
        </mc:Choice>
        <mc:Fallback>
          <p:sp>
            <p:nvSpPr>
              <p:cNvPr id="12" name="文本框 11">
                <a:extLst>
                  <a:ext uri="{FF2B5EF4-FFF2-40B4-BE49-F238E27FC236}">
                    <a16:creationId xmlns:a16="http://schemas.microsoft.com/office/drawing/2014/main" id="{11169613-9192-4A8F-83A3-CF73D0035B9A}"/>
                  </a:ext>
                </a:extLst>
              </p:cNvPr>
              <p:cNvSpPr txBox="1">
                <a:spLocks noRot="1" noChangeAspect="1" noMove="1" noResize="1" noEditPoints="1" noAdjustHandles="1" noChangeArrowheads="1" noChangeShapeType="1" noTextEdit="1"/>
              </p:cNvSpPr>
              <p:nvPr/>
            </p:nvSpPr>
            <p:spPr>
              <a:xfrm>
                <a:off x="941032" y="4334067"/>
                <a:ext cx="7022237" cy="1843069"/>
              </a:xfrm>
              <a:prstGeom prst="rect">
                <a:avLst/>
              </a:prstGeom>
              <a:blipFill>
                <a:blip r:embed="rId3"/>
                <a:stretch>
                  <a:fillRect l="-1128" b="-4636"/>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C31A8ADF-787A-43A7-939B-F52F9265AD08}"/>
              </a:ext>
            </a:extLst>
          </p:cNvPr>
          <p:cNvSpPr txBox="1"/>
          <p:nvPr/>
        </p:nvSpPr>
        <p:spPr>
          <a:xfrm>
            <a:off x="941031" y="6198615"/>
            <a:ext cx="7022237" cy="46166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Conclusion and outlook</a:t>
            </a:r>
          </a:p>
        </p:txBody>
      </p:sp>
    </p:spTree>
    <p:extLst>
      <p:ext uri="{BB962C8B-B14F-4D97-AF65-F5344CB8AC3E}">
        <p14:creationId xmlns:p14="http://schemas.microsoft.com/office/powerpoint/2010/main" val="3379714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p:cNvSpPr txBox="1"/>
              <p:nvPr/>
            </p:nvSpPr>
            <p:spPr>
              <a:xfrm>
                <a:off x="401574" y="630278"/>
                <a:ext cx="5729838" cy="369332"/>
              </a:xfrm>
              <a:prstGeom prst="rect">
                <a:avLst/>
              </a:prstGeom>
              <a:noFill/>
            </p:spPr>
            <p:txBody>
              <a:bodyPr wrap="none" rtlCol="0">
                <a:spAutoFit/>
              </a:bodyPr>
              <a:lstStyle/>
              <a:p>
                <a14:m>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a:latin typeface="Cambria Math" panose="02040503050406030204" pitchFamily="18" charset="0"/>
                            <a:cs typeface="Times New Roman" panose="02020603050405020304" pitchFamily="18" charset="0"/>
                          </a:rPr>
                          <m:t>h</m:t>
                        </m:r>
                      </m:e>
                      <m:sub>
                        <m:r>
                          <a:rPr lang="en-US" altLang="zh-CN">
                            <a:latin typeface="Cambria Math" panose="02040503050406030204" pitchFamily="18" charset="0"/>
                            <a:cs typeface="Times New Roman" panose="02020603050405020304" pitchFamily="18" charset="0"/>
                          </a:rPr>
                          <m:t>1</m:t>
                        </m:r>
                      </m:sub>
                    </m:sSub>
                    <m:r>
                      <a:rPr lang="en-US" altLang="zh-CN">
                        <a:latin typeface="Cambria Math" panose="02040503050406030204" pitchFamily="18" charset="0"/>
                        <a:cs typeface="Times New Roman" panose="02020603050405020304" pitchFamily="18" charset="0"/>
                      </a:rPr>
                      <m:t>,</m:t>
                    </m:r>
                    <m:sSubSup>
                      <m:sSubSupPr>
                        <m:ctrlPr>
                          <a:rPr lang="en-US" altLang="zh-CN" i="1">
                            <a:latin typeface="Cambria Math" panose="02040503050406030204" pitchFamily="18" charset="0"/>
                            <a:cs typeface="Times New Roman" panose="02020603050405020304" pitchFamily="18" charset="0"/>
                          </a:rPr>
                        </m:ctrlPr>
                      </m:sSubSupPr>
                      <m:e>
                        <m:r>
                          <a:rPr lang="en-US" altLang="zh-CN">
                            <a:latin typeface="Cambria Math" panose="02040503050406030204" pitchFamily="18" charset="0"/>
                            <a:cs typeface="Times New Roman" panose="02020603050405020304" pitchFamily="18" charset="0"/>
                          </a:rPr>
                          <m:t>h</m:t>
                        </m:r>
                      </m:e>
                      <m:sub>
                        <m:r>
                          <a:rPr lang="en-US" altLang="zh-CN">
                            <a:latin typeface="Cambria Math" panose="02040503050406030204" pitchFamily="18" charset="0"/>
                            <a:cs typeface="Times New Roman" panose="02020603050405020304" pitchFamily="18" charset="0"/>
                          </a:rPr>
                          <m:t>1</m:t>
                        </m:r>
                      </m:sub>
                      <m:sup>
                        <m:r>
                          <a:rPr lang="en-US" altLang="zh-CN">
                            <a:latin typeface="Cambria Math" panose="02040503050406030204" pitchFamily="18" charset="0"/>
                            <a:cs typeface="Times New Roman" panose="02020603050405020304" pitchFamily="18" charset="0"/>
                          </a:rPr>
                          <m:t>′</m:t>
                        </m:r>
                      </m:sup>
                    </m:sSubSup>
                    <m:r>
                      <a:rPr lang="en-US" altLang="zh-CN">
                        <a:latin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cs typeface="Times New Roman" panose="02020603050405020304" pitchFamily="18" charset="0"/>
                          </a:rPr>
                        </m:ctrlPr>
                      </m:sSubPr>
                      <m:e>
                        <m:r>
                          <a:rPr lang="en-US" altLang="zh-CN">
                            <a:latin typeface="Cambria Math" panose="02040503050406030204" pitchFamily="18" charset="0"/>
                            <a:cs typeface="Times New Roman" panose="02020603050405020304" pitchFamily="18" charset="0"/>
                          </a:rPr>
                          <m:t>𝑓</m:t>
                        </m:r>
                      </m:e>
                      <m:sub>
                        <m:r>
                          <a:rPr lang="en-US" altLang="zh-CN">
                            <a:latin typeface="Cambria Math" panose="02040503050406030204" pitchFamily="18" charset="0"/>
                            <a:cs typeface="Times New Roman" panose="02020603050405020304" pitchFamily="18" charset="0"/>
                          </a:rPr>
                          <m:t>1</m:t>
                        </m:r>
                      </m:sub>
                    </m:sSub>
                    <m:r>
                      <a:rPr lang="en-US" altLang="zh-CN">
                        <a:latin typeface="Cambria Math" panose="02040503050406030204" pitchFamily="18" charset="0"/>
                        <a:cs typeface="Times New Roman" panose="02020603050405020304" pitchFamily="18" charset="0"/>
                      </a:rPr>
                      <m:t>,</m:t>
                    </m:r>
                    <m:sSubSup>
                      <m:sSubSupPr>
                        <m:ctrlPr>
                          <a:rPr lang="en-US" altLang="zh-CN" i="1">
                            <a:latin typeface="Cambria Math" panose="02040503050406030204" pitchFamily="18" charset="0"/>
                            <a:cs typeface="Times New Roman" panose="02020603050405020304" pitchFamily="18" charset="0"/>
                          </a:rPr>
                        </m:ctrlPr>
                      </m:sSubSupPr>
                      <m:e>
                        <m:r>
                          <a:rPr lang="en-US" altLang="zh-CN">
                            <a:latin typeface="Cambria Math" panose="02040503050406030204" pitchFamily="18" charset="0"/>
                            <a:cs typeface="Times New Roman" panose="02020603050405020304" pitchFamily="18" charset="0"/>
                          </a:rPr>
                          <m:t>𝑓</m:t>
                        </m:r>
                      </m:e>
                      <m:sub>
                        <m:r>
                          <a:rPr lang="en-US" altLang="zh-CN">
                            <a:latin typeface="Cambria Math" panose="02040503050406030204" pitchFamily="18" charset="0"/>
                            <a:cs typeface="Times New Roman" panose="02020603050405020304" pitchFamily="18" charset="0"/>
                          </a:rPr>
                          <m:t>1</m:t>
                        </m:r>
                      </m:sub>
                      <m:sup>
                        <m:r>
                          <a:rPr lang="en-US" altLang="zh-CN">
                            <a:latin typeface="Cambria Math" panose="02040503050406030204" pitchFamily="18" charset="0"/>
                            <a:cs typeface="Times New Roman" panose="02020603050405020304" pitchFamily="18" charset="0"/>
                          </a:rPr>
                          <m:t>′</m:t>
                        </m:r>
                      </m:sup>
                    </m:sSubSup>
                    <m:r>
                      <a:rPr lang="en-US" altLang="zh-CN">
                        <a:latin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cs typeface="Times New Roman" panose="02020603050405020304" pitchFamily="18" charset="0"/>
                          </a:rPr>
                        </m:ctrlPr>
                      </m:sSubPr>
                      <m:e>
                        <m:r>
                          <a:rPr lang="en-US" altLang="zh-CN">
                            <a:latin typeface="Cambria Math" panose="02040503050406030204" pitchFamily="18" charset="0"/>
                            <a:cs typeface="Times New Roman" panose="02020603050405020304" pitchFamily="18" charset="0"/>
                          </a:rPr>
                          <m:t>𝐾</m:t>
                        </m:r>
                      </m:e>
                      <m:sub>
                        <m:r>
                          <a:rPr lang="en-US" altLang="zh-CN">
                            <a:latin typeface="Cambria Math" panose="02040503050406030204" pitchFamily="18" charset="0"/>
                            <a:cs typeface="Times New Roman" panose="02020603050405020304" pitchFamily="18" charset="0"/>
                          </a:rPr>
                          <m:t>1</m:t>
                        </m:r>
                        <m:r>
                          <a:rPr lang="en-US" altLang="zh-CN">
                            <a:latin typeface="Cambria Math" panose="02040503050406030204" pitchFamily="18" charset="0"/>
                            <a:cs typeface="Times New Roman" panose="02020603050405020304" pitchFamily="18" charset="0"/>
                          </a:rPr>
                          <m:t>𝐴</m:t>
                        </m:r>
                      </m:sub>
                    </m:sSub>
                    <m:r>
                      <a:rPr lang="en-US" altLang="zh-CN">
                        <a:latin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cs typeface="Times New Roman" panose="02020603050405020304" pitchFamily="18" charset="0"/>
                          </a:rPr>
                        </m:ctrlPr>
                      </m:sSubPr>
                      <m:e>
                        <m:r>
                          <a:rPr lang="en-US" altLang="zh-CN">
                            <a:latin typeface="Cambria Math" panose="02040503050406030204" pitchFamily="18" charset="0"/>
                            <a:cs typeface="Times New Roman" panose="02020603050405020304" pitchFamily="18" charset="0"/>
                          </a:rPr>
                          <m:t>𝐾</m:t>
                        </m:r>
                      </m:e>
                      <m:sub>
                        <m:r>
                          <a:rPr lang="en-US" altLang="zh-CN">
                            <a:latin typeface="Cambria Math" panose="02040503050406030204" pitchFamily="18" charset="0"/>
                            <a:cs typeface="Times New Roman" panose="02020603050405020304" pitchFamily="18" charset="0"/>
                          </a:rPr>
                          <m:t>1</m:t>
                        </m:r>
                        <m:r>
                          <a:rPr lang="en-US" altLang="zh-CN">
                            <a:latin typeface="Cambria Math" panose="02040503050406030204" pitchFamily="18" charset="0"/>
                            <a:cs typeface="Times New Roman" panose="02020603050405020304" pitchFamily="18" charset="0"/>
                          </a:rPr>
                          <m:t>𝐵</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are mixing objects of physical states. </a:t>
                </a:r>
                <a:endParaRPr lang="zh-CN" altLang="en-US" dirty="0">
                  <a:latin typeface="Times New Roman" panose="02020603050405020304" pitchFamily="18" charset="0"/>
                  <a:cs typeface="Times New Roman" panose="02020603050405020304" pitchFamily="18"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401574" y="630278"/>
                <a:ext cx="5729838" cy="369332"/>
              </a:xfrm>
              <a:prstGeom prst="rect">
                <a:avLst/>
              </a:prstGeom>
              <a:blipFill>
                <a:blip r:embed="rId2"/>
                <a:stretch>
                  <a:fillRect t="-8197" b="-24590"/>
                </a:stretch>
              </a:blipFill>
            </p:spPr>
            <p:txBody>
              <a:bodyPr/>
              <a:lstStyle/>
              <a:p>
                <a:r>
                  <a:rPr lang="zh-CN" altLang="en-US">
                    <a:noFill/>
                  </a:rPr>
                  <a:t> </a:t>
                </a:r>
              </a:p>
            </p:txBody>
          </p:sp>
        </mc:Fallback>
      </mc:AlternateContent>
      <p:grpSp>
        <p:nvGrpSpPr>
          <p:cNvPr id="25" name="组合 24">
            <a:extLst>
              <a:ext uri="{FF2B5EF4-FFF2-40B4-BE49-F238E27FC236}">
                <a16:creationId xmlns:a16="http://schemas.microsoft.com/office/drawing/2014/main" id="{84CE6732-EF51-4E6B-B2E1-2B7B70E67D6E}"/>
              </a:ext>
            </a:extLst>
          </p:cNvPr>
          <p:cNvGrpSpPr/>
          <p:nvPr/>
        </p:nvGrpSpPr>
        <p:grpSpPr>
          <a:xfrm>
            <a:off x="-259185" y="1140697"/>
            <a:ext cx="8138690" cy="2645554"/>
            <a:chOff x="-284390" y="1285411"/>
            <a:chExt cx="8138690" cy="2645554"/>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335B7293-F8A3-44FD-A139-4FA271C8DD77}"/>
                    </a:ext>
                  </a:extLst>
                </p:cNvPr>
                <p:cNvSpPr txBox="1"/>
                <p:nvPr/>
              </p:nvSpPr>
              <p:spPr>
                <a:xfrm>
                  <a:off x="341500" y="2260014"/>
                  <a:ext cx="7512800" cy="783869"/>
                </a:xfrm>
                <a:prstGeom prst="rect">
                  <a:avLst/>
                </a:prstGeom>
                <a:noFill/>
              </p:spPr>
              <p:txBody>
                <a:bodyPr wrap="square">
                  <a:spAutoFit/>
                </a:bodyPr>
                <a:lstStyle>
                  <a:defPPr>
                    <a:defRPr lang="en-US"/>
                  </a:defPPr>
                  <a:lvl1pPr>
                    <a:defRPr sz="200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d>
                          <m:dPr>
                            <m:ctrlPr>
                              <a:rPr lang="en-US" altLang="zh-CN" i="1" smtClean="0">
                                <a:latin typeface="Cambria Math" panose="02040503050406030204" pitchFamily="18" charset="0"/>
                              </a:rPr>
                            </m:ctrlPr>
                          </m:dPr>
                          <m:e>
                            <m:m>
                              <m:mPr>
                                <m:mcs>
                                  <m:mc>
                                    <m:mcPr>
                                      <m:count m:val="1"/>
                                      <m:mcJc m:val="center"/>
                                    </m:mcPr>
                                  </m:mc>
                                </m:mcs>
                                <m:ctrlPr>
                                  <a:rPr lang="en-US" altLang="zh-CN" i="1" smtClean="0">
                                    <a:latin typeface="Cambria Math" panose="02040503050406030204" pitchFamily="18" charset="0"/>
                                  </a:rPr>
                                </m:ctrlPr>
                              </m:mPr>
                              <m:mr>
                                <m:e>
                                  <m:sSubSup>
                                    <m:sSubSupPr>
                                      <m:ctrlPr>
                                        <a:rPr lang="en-US" altLang="zh-CN" i="1" smtClean="0">
                                          <a:latin typeface="Cambria Math" panose="02040503050406030204" pitchFamily="18" charset="0"/>
                                        </a:rPr>
                                      </m:ctrlPr>
                                    </m:sSubSupPr>
                                    <m:e>
                                      <m:r>
                                        <m:rPr>
                                          <m:brk m:alnAt="7"/>
                                        </m:rPr>
                                        <a:rPr lang="en-US" altLang="zh-CN" smtClean="0">
                                          <a:latin typeface="Cambria Math" panose="02040503050406030204" pitchFamily="18" charset="0"/>
                                        </a:rPr>
                                        <m:t>𝑓</m:t>
                                      </m:r>
                                    </m:e>
                                    <m:sub>
                                      <m:r>
                                        <m:rPr>
                                          <m:brk m:alnAt="7"/>
                                        </m:rPr>
                                        <a:rPr lang="en-US" altLang="zh-CN" smtClean="0">
                                          <a:latin typeface="Cambria Math" panose="02040503050406030204" pitchFamily="18" charset="0"/>
                                        </a:rPr>
                                        <m:t>1</m:t>
                                      </m:r>
                                    </m:sub>
                                    <m:sup>
                                      <m:r>
                                        <a:rPr lang="en-US" altLang="zh-CN" smtClean="0">
                                          <a:latin typeface="Cambria Math" panose="02040503050406030204" pitchFamily="18" charset="0"/>
                                        </a:rPr>
                                        <m:t>′</m:t>
                                      </m:r>
                                    </m:sup>
                                  </m:sSubSup>
                                </m:e>
                              </m:mr>
                              <m:mr>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𝑓</m:t>
                                      </m:r>
                                    </m:e>
                                    <m:sub>
                                      <m:r>
                                        <a:rPr lang="en-US" altLang="zh-CN" smtClean="0">
                                          <a:latin typeface="Cambria Math" panose="02040503050406030204" pitchFamily="18" charset="0"/>
                                        </a:rPr>
                                        <m:t>1</m:t>
                                      </m:r>
                                    </m:sub>
                                  </m:sSub>
                                </m:e>
                              </m:mr>
                            </m:m>
                          </m:e>
                        </m:d>
                        <m:r>
                          <a:rPr lang="en-US" altLang="zh-CN" smtClean="0">
                            <a:latin typeface="Cambria Math" panose="02040503050406030204" pitchFamily="18" charset="0"/>
                          </a:rPr>
                          <m:t>=</m:t>
                        </m:r>
                        <m:d>
                          <m:dPr>
                            <m:ctrlPr>
                              <a:rPr lang="en-US" altLang="zh-CN" i="1" smtClean="0">
                                <a:latin typeface="Cambria Math" panose="02040503050406030204" pitchFamily="18" charset="0"/>
                              </a:rPr>
                            </m:ctrlPr>
                          </m:dPr>
                          <m:e>
                            <m:m>
                              <m:mPr>
                                <m:mcs>
                                  <m:mc>
                                    <m:mcPr>
                                      <m:count m:val="2"/>
                                      <m:mcJc m:val="center"/>
                                    </m:mcPr>
                                  </m:mc>
                                </m:mcs>
                                <m:ctrlPr>
                                  <a:rPr lang="en-US" altLang="zh-CN" i="1" smtClean="0">
                                    <a:latin typeface="Cambria Math" panose="02040503050406030204" pitchFamily="18" charset="0"/>
                                  </a:rPr>
                                </m:ctrlPr>
                              </m:mPr>
                              <m:mr>
                                <m:e>
                                  <m:func>
                                    <m:funcPr>
                                      <m:ctrlPr>
                                        <a:rPr lang="en-US" altLang="zh-CN" i="1" smtClean="0">
                                          <a:latin typeface="Cambria Math" panose="02040503050406030204" pitchFamily="18" charset="0"/>
                                        </a:rPr>
                                      </m:ctrlPr>
                                    </m:funcPr>
                                    <m:fName>
                                      <m:r>
                                        <m:rPr>
                                          <m:sty m:val="p"/>
                                          <m:brk m:alnAt="7"/>
                                        </m:rPr>
                                        <a:rPr lang="en-US" altLang="zh-CN" smtClean="0">
                                          <a:latin typeface="Cambria Math" panose="02040503050406030204" pitchFamily="18" charset="0"/>
                                        </a:rPr>
                                        <m:t>c</m:t>
                                      </m:r>
                                      <m:r>
                                        <m:rPr>
                                          <m:sty m:val="p"/>
                                        </m:rPr>
                                        <a:rPr lang="en-US" altLang="zh-CN" smtClean="0">
                                          <a:latin typeface="Cambria Math" panose="02040503050406030204" pitchFamily="18" charset="0"/>
                                        </a:rPr>
                                        <m:t>os</m:t>
                                      </m:r>
                                    </m:fName>
                                    <m:e>
                                      <m:sSub>
                                        <m:sSubPr>
                                          <m:ctrlPr>
                                            <a:rPr lang="en-US" altLang="zh-CN" i="1" smtClean="0">
                                              <a:latin typeface="Cambria Math" panose="02040503050406030204" pitchFamily="18" charset="0"/>
                                            </a:rPr>
                                          </m:ctrlPr>
                                        </m:sSubPr>
                                        <m:e>
                                          <m:r>
                                            <m:rPr>
                                              <m:brk m:alnAt="7"/>
                                            </m:rPr>
                                            <a:rPr lang="en-US" altLang="zh-CN" smtClean="0">
                                              <a:latin typeface="Cambria Math" panose="02040503050406030204" pitchFamily="18" charset="0"/>
                                            </a:rPr>
                                            <m:t>𝜃</m:t>
                                          </m:r>
                                        </m:e>
                                        <m:sub>
                                          <m:r>
                                            <m:rPr>
                                              <m:brk m:alnAt="7"/>
                                            </m:rPr>
                                            <a:rPr lang="en-US" altLang="zh-CN" smtClean="0">
                                              <a:latin typeface="Cambria Math" panose="02040503050406030204" pitchFamily="18" charset="0"/>
                                            </a:rPr>
                                            <m:t>𝑓</m:t>
                                          </m:r>
                                        </m:sub>
                                      </m:sSub>
                                    </m:e>
                                  </m:func>
                                </m:e>
                                <m:e>
                                  <m:r>
                                    <a:rPr lang="en-US" altLang="zh-CN" smtClean="0">
                                      <a:latin typeface="Cambria Math" panose="02040503050406030204" pitchFamily="18" charset="0"/>
                                    </a:rPr>
                                    <m:t>−</m:t>
                                  </m:r>
                                  <m:func>
                                    <m:funcPr>
                                      <m:ctrlPr>
                                        <a:rPr lang="en-US" altLang="zh-CN" i="1" smtClean="0">
                                          <a:latin typeface="Cambria Math" panose="02040503050406030204" pitchFamily="18" charset="0"/>
                                        </a:rPr>
                                      </m:ctrlPr>
                                    </m:funcPr>
                                    <m:fName>
                                      <m:r>
                                        <m:rPr>
                                          <m:sty m:val="p"/>
                                        </m:rPr>
                                        <a:rPr lang="en-US" altLang="zh-CN" smtClean="0">
                                          <a:latin typeface="Cambria Math" panose="02040503050406030204" pitchFamily="18" charset="0"/>
                                        </a:rPr>
                                        <m:t>sin</m:t>
                                      </m:r>
                                    </m:fName>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𝜃</m:t>
                                          </m:r>
                                        </m:e>
                                        <m:sub>
                                          <m:r>
                                            <a:rPr lang="en-US" altLang="zh-CN" smtClean="0">
                                              <a:latin typeface="Cambria Math" panose="02040503050406030204" pitchFamily="18" charset="0"/>
                                            </a:rPr>
                                            <m:t>𝑓</m:t>
                                          </m:r>
                                        </m:sub>
                                      </m:sSub>
                                    </m:e>
                                  </m:func>
                                </m:e>
                              </m:mr>
                              <m:mr>
                                <m:e>
                                  <m:func>
                                    <m:funcPr>
                                      <m:ctrlPr>
                                        <a:rPr lang="en-US" altLang="zh-CN" i="1" smtClean="0">
                                          <a:latin typeface="Cambria Math" panose="02040503050406030204" pitchFamily="18" charset="0"/>
                                        </a:rPr>
                                      </m:ctrlPr>
                                    </m:funcPr>
                                    <m:fName>
                                      <m:r>
                                        <m:rPr>
                                          <m:sty m:val="p"/>
                                        </m:rPr>
                                        <a:rPr lang="en-US" altLang="zh-CN" smtClean="0">
                                          <a:latin typeface="Cambria Math" panose="02040503050406030204" pitchFamily="18" charset="0"/>
                                        </a:rPr>
                                        <m:t>sin</m:t>
                                      </m:r>
                                    </m:fName>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𝜃</m:t>
                                          </m:r>
                                        </m:e>
                                        <m:sub>
                                          <m:r>
                                            <a:rPr lang="en-US" altLang="zh-CN" smtClean="0">
                                              <a:latin typeface="Cambria Math" panose="02040503050406030204" pitchFamily="18" charset="0"/>
                                            </a:rPr>
                                            <m:t>𝑓</m:t>
                                          </m:r>
                                        </m:sub>
                                      </m:sSub>
                                    </m:e>
                                  </m:func>
                                </m:e>
                                <m:e>
                                  <m:func>
                                    <m:funcPr>
                                      <m:ctrlPr>
                                        <a:rPr lang="en-US" altLang="zh-CN" i="1" smtClean="0">
                                          <a:latin typeface="Cambria Math" panose="02040503050406030204" pitchFamily="18" charset="0"/>
                                        </a:rPr>
                                      </m:ctrlPr>
                                    </m:funcPr>
                                    <m:fName>
                                      <m:r>
                                        <m:rPr>
                                          <m:sty m:val="p"/>
                                        </m:rPr>
                                        <a:rPr lang="en-US" altLang="zh-CN" smtClean="0">
                                          <a:latin typeface="Cambria Math" panose="02040503050406030204" pitchFamily="18" charset="0"/>
                                        </a:rPr>
                                        <m:t>cos</m:t>
                                      </m:r>
                                    </m:fName>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𝜃</m:t>
                                          </m:r>
                                        </m:e>
                                        <m:sub>
                                          <m:r>
                                            <a:rPr lang="en-US" altLang="zh-CN" smtClean="0">
                                              <a:latin typeface="Cambria Math" panose="02040503050406030204" pitchFamily="18" charset="0"/>
                                            </a:rPr>
                                            <m:t>𝑓</m:t>
                                          </m:r>
                                        </m:sub>
                                      </m:sSub>
                                    </m:e>
                                  </m:func>
                                </m:e>
                              </m:mr>
                            </m:m>
                          </m:e>
                        </m:d>
                        <m:d>
                          <m:dPr>
                            <m:ctrlPr>
                              <a:rPr lang="en-US" altLang="zh-CN" i="1" smtClean="0">
                                <a:latin typeface="Cambria Math" panose="02040503050406030204" pitchFamily="18" charset="0"/>
                              </a:rPr>
                            </m:ctrlPr>
                          </m:dPr>
                          <m:e>
                            <m:m>
                              <m:mPr>
                                <m:mcs>
                                  <m:mc>
                                    <m:mcPr>
                                      <m:count m:val="1"/>
                                      <m:mcJc m:val="center"/>
                                    </m:mcPr>
                                  </m:mc>
                                </m:mcs>
                                <m:ctrlPr>
                                  <a:rPr lang="en-US" altLang="zh-CN" i="1" smtClean="0">
                                    <a:latin typeface="Cambria Math" panose="02040503050406030204" pitchFamily="18" charset="0"/>
                                  </a:rPr>
                                </m:ctrlPr>
                              </m:mPr>
                              <m:mr>
                                <m:e>
                                  <m:sSub>
                                    <m:sSubPr>
                                      <m:ctrlPr>
                                        <a:rPr lang="en-US" altLang="zh-CN" i="1" smtClean="0">
                                          <a:latin typeface="Cambria Math" panose="02040503050406030204" pitchFamily="18" charset="0"/>
                                        </a:rPr>
                                      </m:ctrlPr>
                                    </m:sSubPr>
                                    <m:e>
                                      <m:acc>
                                        <m:accPr>
                                          <m:chr m:val="̃"/>
                                          <m:ctrlPr>
                                            <a:rPr lang="en-US" altLang="zh-CN" i="1" smtClean="0">
                                              <a:latin typeface="Cambria Math" panose="02040503050406030204" pitchFamily="18" charset="0"/>
                                            </a:rPr>
                                          </m:ctrlPr>
                                        </m:accPr>
                                        <m:e>
                                          <m:r>
                                            <m:rPr>
                                              <m:brk m:alnAt="7"/>
                                            </m:rPr>
                                            <a:rPr lang="en-US" altLang="zh-CN" smtClean="0">
                                              <a:latin typeface="Cambria Math" panose="02040503050406030204" pitchFamily="18" charset="0"/>
                                            </a:rPr>
                                            <m:t>𝑓</m:t>
                                          </m:r>
                                        </m:e>
                                      </m:acc>
                                    </m:e>
                                    <m:sub>
                                      <m:r>
                                        <a:rPr lang="en-US" altLang="zh-CN" smtClean="0">
                                          <a:latin typeface="Cambria Math" panose="02040503050406030204" pitchFamily="18" charset="0"/>
                                        </a:rPr>
                                        <m:t>8</m:t>
                                      </m:r>
                                    </m:sub>
                                  </m:sSub>
                                </m:e>
                              </m:mr>
                              <m:mr>
                                <m:e>
                                  <m:sSub>
                                    <m:sSubPr>
                                      <m:ctrlPr>
                                        <a:rPr lang="en-US" altLang="zh-CN" i="1" smtClean="0">
                                          <a:latin typeface="Cambria Math" panose="02040503050406030204" pitchFamily="18" charset="0"/>
                                        </a:rPr>
                                      </m:ctrlPr>
                                    </m:sSubPr>
                                    <m:e>
                                      <m:acc>
                                        <m:accPr>
                                          <m:chr m:val="̃"/>
                                          <m:ctrlPr>
                                            <a:rPr lang="en-US" altLang="zh-CN" i="1" smtClean="0">
                                              <a:latin typeface="Cambria Math" panose="02040503050406030204" pitchFamily="18" charset="0"/>
                                            </a:rPr>
                                          </m:ctrlPr>
                                        </m:accPr>
                                        <m:e>
                                          <m:r>
                                            <a:rPr lang="en-US" altLang="zh-CN" smtClean="0">
                                              <a:latin typeface="Cambria Math" panose="02040503050406030204" pitchFamily="18" charset="0"/>
                                            </a:rPr>
                                            <m:t>𝑓</m:t>
                                          </m:r>
                                        </m:e>
                                      </m:acc>
                                    </m:e>
                                    <m:sub>
                                      <m:r>
                                        <a:rPr lang="en-US" altLang="zh-CN" smtClean="0">
                                          <a:latin typeface="Cambria Math" panose="02040503050406030204" pitchFamily="18" charset="0"/>
                                        </a:rPr>
                                        <m:t>1</m:t>
                                      </m:r>
                                    </m:sub>
                                  </m:sSub>
                                </m:e>
                              </m:mr>
                            </m:m>
                          </m:e>
                        </m:d>
                        <m:r>
                          <a:rPr lang="en-US" altLang="zh-CN" smtClean="0">
                            <a:latin typeface="Cambria Math" panose="02040503050406030204" pitchFamily="18" charset="0"/>
                          </a:rPr>
                          <m:t>=</m:t>
                        </m:r>
                        <m:d>
                          <m:dPr>
                            <m:ctrlPr>
                              <a:rPr lang="en-US" altLang="zh-CN" i="1">
                                <a:latin typeface="Cambria Math" panose="02040503050406030204" pitchFamily="18" charset="0"/>
                              </a:rPr>
                            </m:ctrlPr>
                          </m:dPr>
                          <m:e>
                            <m:m>
                              <m:mPr>
                                <m:mcs>
                                  <m:mc>
                                    <m:mcPr>
                                      <m:count m:val="2"/>
                                      <m:mcJc m:val="center"/>
                                    </m:mcPr>
                                  </m:mc>
                                </m:mcs>
                                <m:ctrlPr>
                                  <a:rPr lang="en-US" altLang="zh-CN" i="1">
                                    <a:latin typeface="Cambria Math" panose="02040503050406030204" pitchFamily="18" charset="0"/>
                                  </a:rPr>
                                </m:ctrlPr>
                              </m:mPr>
                              <m:mr>
                                <m:e>
                                  <m:func>
                                    <m:funcPr>
                                      <m:ctrlPr>
                                        <a:rPr lang="en-US" altLang="zh-CN" i="1">
                                          <a:latin typeface="Cambria Math" panose="02040503050406030204" pitchFamily="18" charset="0"/>
                                        </a:rPr>
                                      </m:ctrlPr>
                                    </m:funcPr>
                                    <m:fName>
                                      <m:r>
                                        <m:rPr>
                                          <m:sty m:val="p"/>
                                          <m:brk m:alnAt="7"/>
                                        </m:rPr>
                                        <a:rPr lang="en-US" altLang="zh-CN">
                                          <a:latin typeface="Cambria Math" panose="02040503050406030204" pitchFamily="18" charset="0"/>
                                        </a:rPr>
                                        <m:t>c</m:t>
                                      </m:r>
                                      <m:r>
                                        <m:rPr>
                                          <m:sty m:val="p"/>
                                        </m:rPr>
                                        <a:rPr lang="en-US" altLang="zh-CN">
                                          <a:latin typeface="Cambria Math" panose="02040503050406030204" pitchFamily="18" charset="0"/>
                                        </a:rPr>
                                        <m:t>os</m:t>
                                      </m:r>
                                    </m:fName>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𝛼</m:t>
                                          </m:r>
                                        </m:e>
                                        <m:sub>
                                          <m:r>
                                            <a:rPr lang="en-US" altLang="zh-CN" smtClean="0">
                                              <a:latin typeface="Cambria Math" panose="02040503050406030204" pitchFamily="18" charset="0"/>
                                            </a:rPr>
                                            <m:t>𝑓</m:t>
                                          </m:r>
                                        </m:sub>
                                      </m:sSub>
                                    </m:e>
                                  </m:func>
                                </m:e>
                                <m:e>
                                  <m:r>
                                    <a:rPr lang="en-US" altLang="zh-CN">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sin</m:t>
                                      </m:r>
                                    </m:fName>
                                    <m:e>
                                      <m:sSub>
                                        <m:sSubPr>
                                          <m:ctrlPr>
                                            <a:rPr lang="en-US" altLang="zh-CN" i="1">
                                              <a:latin typeface="Cambria Math" panose="02040503050406030204" pitchFamily="18" charset="0"/>
                                            </a:rPr>
                                          </m:ctrlPr>
                                        </m:sSubPr>
                                        <m:e>
                                          <m:r>
                                            <a:rPr lang="en-US" altLang="zh-CN">
                                              <a:latin typeface="Cambria Math" panose="02040503050406030204" pitchFamily="18" charset="0"/>
                                            </a:rPr>
                                            <m:t>𝛼</m:t>
                                          </m:r>
                                        </m:e>
                                        <m:sub>
                                          <m:r>
                                            <a:rPr lang="en-US" altLang="zh-CN">
                                              <a:latin typeface="Cambria Math" panose="02040503050406030204" pitchFamily="18" charset="0"/>
                                            </a:rPr>
                                            <m:t>𝑓</m:t>
                                          </m:r>
                                        </m:sub>
                                      </m:sSub>
                                    </m:e>
                                  </m:func>
                                </m:e>
                              </m:mr>
                              <m:mr>
                                <m:e>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sin</m:t>
                                      </m:r>
                                    </m:fName>
                                    <m:e>
                                      <m:sSub>
                                        <m:sSubPr>
                                          <m:ctrlPr>
                                            <a:rPr lang="en-US" altLang="zh-CN" i="1">
                                              <a:latin typeface="Cambria Math" panose="02040503050406030204" pitchFamily="18" charset="0"/>
                                            </a:rPr>
                                          </m:ctrlPr>
                                        </m:sSubPr>
                                        <m:e>
                                          <m:r>
                                            <a:rPr lang="en-US" altLang="zh-CN">
                                              <a:latin typeface="Cambria Math" panose="02040503050406030204" pitchFamily="18" charset="0"/>
                                            </a:rPr>
                                            <m:t>𝛼</m:t>
                                          </m:r>
                                        </m:e>
                                        <m:sub>
                                          <m:r>
                                            <a:rPr lang="en-US" altLang="zh-CN">
                                              <a:latin typeface="Cambria Math" panose="02040503050406030204" pitchFamily="18" charset="0"/>
                                            </a:rPr>
                                            <m:t>𝑓</m:t>
                                          </m:r>
                                        </m:sub>
                                      </m:sSub>
                                    </m:e>
                                  </m:func>
                                </m:e>
                                <m:e>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m:t>
                                      </m:r>
                                    </m:fName>
                                    <m:e>
                                      <m:sSub>
                                        <m:sSubPr>
                                          <m:ctrlPr>
                                            <a:rPr lang="en-US" altLang="zh-CN" i="1">
                                              <a:latin typeface="Cambria Math" panose="02040503050406030204" pitchFamily="18" charset="0"/>
                                            </a:rPr>
                                          </m:ctrlPr>
                                        </m:sSubPr>
                                        <m:e>
                                          <m:r>
                                            <a:rPr lang="en-US" altLang="zh-CN">
                                              <a:latin typeface="Cambria Math" panose="02040503050406030204" pitchFamily="18" charset="0"/>
                                            </a:rPr>
                                            <m:t>𝛼</m:t>
                                          </m:r>
                                        </m:e>
                                        <m:sub>
                                          <m:r>
                                            <a:rPr lang="en-US" altLang="zh-CN">
                                              <a:latin typeface="Cambria Math" panose="02040503050406030204" pitchFamily="18" charset="0"/>
                                            </a:rPr>
                                            <m:t>𝑓</m:t>
                                          </m:r>
                                        </m:sub>
                                      </m:sSub>
                                    </m:e>
                                  </m:func>
                                </m:e>
                              </m:mr>
                            </m:m>
                          </m:e>
                        </m:d>
                        <m:d>
                          <m:dPr>
                            <m:ctrlPr>
                              <a:rPr lang="en-US" altLang="zh-CN" i="1">
                                <a:latin typeface="Cambria Math" panose="02040503050406030204" pitchFamily="18" charset="0"/>
                              </a:rPr>
                            </m:ctrlPr>
                          </m:dPr>
                          <m:e>
                            <m:m>
                              <m:mPr>
                                <m:mcs>
                                  <m:mc>
                                    <m:mcPr>
                                      <m:count m:val="1"/>
                                      <m:mcJc m:val="center"/>
                                    </m:mcPr>
                                  </m:mc>
                                </m:mcs>
                                <m:ctrlPr>
                                  <a:rPr lang="en-US" altLang="zh-CN" i="1">
                                    <a:latin typeface="Cambria Math" panose="02040503050406030204" pitchFamily="18" charset="0"/>
                                  </a:rPr>
                                </m:ctrlPr>
                              </m:mPr>
                              <m:mr>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𝑓</m:t>
                                      </m:r>
                                    </m:e>
                                    <m:sub>
                                      <m:r>
                                        <a:rPr lang="en-US" altLang="zh-CN" smtClean="0">
                                          <a:latin typeface="Cambria Math" panose="02040503050406030204" pitchFamily="18" charset="0"/>
                                        </a:rPr>
                                        <m:t>𝑛</m:t>
                                      </m:r>
                                    </m:sub>
                                  </m:sSub>
                                </m:e>
                              </m:mr>
                              <m:mr>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𝑓</m:t>
                                      </m:r>
                                    </m:e>
                                    <m:sub>
                                      <m:r>
                                        <a:rPr lang="en-US" altLang="zh-CN" smtClean="0">
                                          <a:latin typeface="Cambria Math" panose="02040503050406030204" pitchFamily="18" charset="0"/>
                                        </a:rPr>
                                        <m:t>𝑠</m:t>
                                      </m:r>
                                    </m:sub>
                                  </m:sSub>
                                </m:e>
                              </m:mr>
                            </m:m>
                          </m:e>
                        </m:d>
                      </m:oMath>
                    </m:oMathPara>
                  </a14:m>
                  <a:endParaRPr lang="zh-CN" altLang="en-US" dirty="0"/>
                </a:p>
              </p:txBody>
            </p:sp>
          </mc:Choice>
          <mc:Fallback xmlns="">
            <p:sp>
              <p:nvSpPr>
                <p:cNvPr id="2" name="文本框 1">
                  <a:extLst>
                    <a:ext uri="{FF2B5EF4-FFF2-40B4-BE49-F238E27FC236}">
                      <a16:creationId xmlns:a16="http://schemas.microsoft.com/office/drawing/2014/main" id="{335B7293-F8A3-44FD-A139-4FA271C8DD77}"/>
                    </a:ext>
                  </a:extLst>
                </p:cNvPr>
                <p:cNvSpPr txBox="1">
                  <a:spLocks noRot="1" noChangeAspect="1" noMove="1" noResize="1" noEditPoints="1" noAdjustHandles="1" noChangeArrowheads="1" noChangeShapeType="1" noTextEdit="1"/>
                </p:cNvSpPr>
                <p:nvPr/>
              </p:nvSpPr>
              <p:spPr>
                <a:xfrm>
                  <a:off x="341500" y="2260014"/>
                  <a:ext cx="7512800" cy="783869"/>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1F653D3-7B8B-4FA1-94D3-8E3A501223E6}"/>
                    </a:ext>
                  </a:extLst>
                </p:cNvPr>
                <p:cNvSpPr txBox="1"/>
                <p:nvPr/>
              </p:nvSpPr>
              <p:spPr>
                <a:xfrm>
                  <a:off x="884032" y="3239429"/>
                  <a:ext cx="6547883"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CN" sz="2000" i="1">
                                <a:latin typeface="Cambria Math" panose="02040503050406030204" pitchFamily="18" charset="0"/>
                              </a:rPr>
                            </m:ctrlPr>
                          </m:dPr>
                          <m:e>
                            <m:m>
                              <m:mPr>
                                <m:mcs>
                                  <m:mc>
                                    <m:mcPr>
                                      <m:count m:val="1"/>
                                      <m:mcJc m:val="center"/>
                                    </m:mcPr>
                                  </m:mc>
                                </m:mcs>
                                <m:ctrlPr>
                                  <a:rPr lang="en-US" altLang="zh-CN" sz="2000" i="1">
                                    <a:latin typeface="Cambria Math" panose="02040503050406030204" pitchFamily="18" charset="0"/>
                                  </a:rPr>
                                </m:ctrlPr>
                              </m:mPr>
                              <m:m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h</m:t>
                                      </m:r>
                                    </m:e>
                                    <m:sub>
                                      <m:r>
                                        <m:rPr>
                                          <m:brk m:alnAt="7"/>
                                        </m:rPr>
                                        <a:rPr lang="en-US" altLang="zh-CN" sz="2000" i="1">
                                          <a:latin typeface="Cambria Math" panose="02040503050406030204" pitchFamily="18" charset="0"/>
                                        </a:rPr>
                                        <m:t>1</m:t>
                                      </m:r>
                                    </m:sub>
                                    <m:sup>
                                      <m:r>
                                        <a:rPr lang="en-US" altLang="zh-CN" sz="2000" i="1">
                                          <a:latin typeface="Cambria Math" panose="02040503050406030204" pitchFamily="18" charset="0"/>
                                        </a:rPr>
                                        <m:t>′</m:t>
                                      </m:r>
                                    </m:sup>
                                  </m:sSubSup>
                                </m:e>
                              </m:mr>
                              <m:m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1</m:t>
                                      </m:r>
                                    </m:sub>
                                  </m:sSub>
                                </m:e>
                              </m:mr>
                            </m:m>
                          </m:e>
                        </m:d>
                        <m:r>
                          <a:rPr lang="en-US" altLang="zh-CN" sz="2000" i="1">
                            <a:latin typeface="Cambria Math" panose="02040503050406030204" pitchFamily="18" charset="0"/>
                          </a:rPr>
                          <m:t>=</m:t>
                        </m:r>
                        <m:d>
                          <m:dPr>
                            <m:ctrlPr>
                              <a:rPr lang="en-US" altLang="zh-CN" sz="2000" i="1">
                                <a:latin typeface="Cambria Math" panose="02040503050406030204" pitchFamily="18" charset="0"/>
                              </a:rPr>
                            </m:ctrlPr>
                          </m:dPr>
                          <m:e>
                            <m:m>
                              <m:mPr>
                                <m:mcs>
                                  <m:mc>
                                    <m:mcPr>
                                      <m:count m:val="2"/>
                                      <m:mcJc m:val="center"/>
                                    </m:mcPr>
                                  </m:mc>
                                </m:mcs>
                                <m:ctrlPr>
                                  <a:rPr lang="en-US" altLang="zh-CN" sz="2000" i="1">
                                    <a:latin typeface="Cambria Math" panose="02040503050406030204" pitchFamily="18" charset="0"/>
                                  </a:rPr>
                                </m:ctrlPr>
                              </m:mPr>
                              <m:mr>
                                <m:e>
                                  <m:func>
                                    <m:funcPr>
                                      <m:ctrlPr>
                                        <a:rPr lang="en-US" altLang="zh-CN" sz="2000" i="1">
                                          <a:latin typeface="Cambria Math" panose="02040503050406030204" pitchFamily="18" charset="0"/>
                                        </a:rPr>
                                      </m:ctrlPr>
                                    </m:funcPr>
                                    <m:fName>
                                      <m:r>
                                        <m:rPr>
                                          <m:sty m:val="p"/>
                                          <m:brk m:alnAt="7"/>
                                        </m:rPr>
                                        <a:rPr lang="en-US" altLang="zh-CN" sz="2000" i="1">
                                          <a:latin typeface="Cambria Math" panose="02040503050406030204" pitchFamily="18" charset="0"/>
                                        </a:rPr>
                                        <m:t>c</m:t>
                                      </m:r>
                                      <m:r>
                                        <m:rPr>
                                          <m:sty m:val="p"/>
                                        </m:rPr>
                                        <a:rPr lang="en-US" altLang="zh-CN" sz="2000" i="1">
                                          <a:latin typeface="Cambria Math" panose="02040503050406030204" pitchFamily="18" charset="0"/>
                                        </a:rPr>
                                        <m:t>os</m:t>
                                      </m:r>
                                    </m:fName>
                                    <m:e>
                                      <m:sSub>
                                        <m:sSubPr>
                                          <m:ctrlPr>
                                            <a:rPr lang="en-US" altLang="zh-CN" sz="2000" i="1">
                                              <a:latin typeface="Cambria Math" panose="02040503050406030204" pitchFamily="18" charset="0"/>
                                            </a:rPr>
                                          </m:ctrlPr>
                                        </m:sSubPr>
                                        <m:e>
                                          <m:r>
                                            <m:rPr>
                                              <m:brk m:alnAt="7"/>
                                            </m:rPr>
                                            <a:rPr lang="en-US" altLang="zh-CN" sz="2000" i="1">
                                              <a:latin typeface="Cambria Math" panose="02040503050406030204" pitchFamily="18" charset="0"/>
                                            </a:rPr>
                                            <m:t>𝜃</m:t>
                                          </m:r>
                                        </m:e>
                                        <m:sub>
                                          <m:r>
                                            <m:rPr>
                                              <m:brk m:alnAt="7"/>
                                            </m:rPr>
                                            <a:rPr lang="en-US" altLang="zh-CN" sz="2000" i="1">
                                              <a:latin typeface="Cambria Math" panose="02040503050406030204" pitchFamily="18" charset="0"/>
                                            </a:rPr>
                                            <m:t>h</m:t>
                                          </m:r>
                                        </m:sub>
                                      </m:sSub>
                                    </m:e>
                                  </m:func>
                                </m:e>
                                <m:e>
                                  <m:r>
                                    <a:rPr lang="en-US" altLang="zh-CN" sz="2000" i="1">
                                      <a:latin typeface="Cambria Math" panose="02040503050406030204" pitchFamily="18" charset="0"/>
                                    </a:rPr>
                                    <m:t>−</m:t>
                                  </m:r>
                                  <m:func>
                                    <m:funcPr>
                                      <m:ctrlPr>
                                        <a:rPr lang="en-US" altLang="zh-CN" sz="2000" i="1">
                                          <a:latin typeface="Cambria Math" panose="02040503050406030204" pitchFamily="18" charset="0"/>
                                        </a:rPr>
                                      </m:ctrlPr>
                                    </m:funcPr>
                                    <m:fName>
                                      <m:r>
                                        <m:rPr>
                                          <m:sty m:val="p"/>
                                        </m:rPr>
                                        <a:rPr lang="en-US" altLang="zh-CN" sz="2000" i="1">
                                          <a:latin typeface="Cambria Math" panose="02040503050406030204" pitchFamily="18" charset="0"/>
                                        </a:rPr>
                                        <m:t>sin</m:t>
                                      </m:r>
                                    </m:fName>
                                    <m:e>
                                      <m:sSub>
                                        <m:sSubPr>
                                          <m:ctrlPr>
                                            <a:rPr lang="en-US" altLang="zh-CN" sz="2000" i="1">
                                              <a:latin typeface="Cambria Math" panose="02040503050406030204" pitchFamily="18" charset="0"/>
                                            </a:rPr>
                                          </m:ctrlPr>
                                        </m:sSubPr>
                                        <m:e>
                                          <m:r>
                                            <m:rPr>
                                              <m:brk m:alnAt="7"/>
                                            </m:rPr>
                                            <a:rPr lang="en-US" altLang="zh-CN" sz="2000" i="1">
                                              <a:latin typeface="Cambria Math" panose="02040503050406030204" pitchFamily="18" charset="0"/>
                                            </a:rPr>
                                            <m:t>𝜃</m:t>
                                          </m:r>
                                        </m:e>
                                        <m:sub>
                                          <m:r>
                                            <m:rPr>
                                              <m:brk m:alnAt="7"/>
                                            </m:rPr>
                                            <a:rPr lang="en-US" altLang="zh-CN" sz="2000" i="1">
                                              <a:latin typeface="Cambria Math" panose="02040503050406030204" pitchFamily="18" charset="0"/>
                                            </a:rPr>
                                            <m:t>h</m:t>
                                          </m:r>
                                        </m:sub>
                                      </m:sSub>
                                    </m:e>
                                  </m:func>
                                </m:e>
                              </m:mr>
                              <m:mr>
                                <m:e>
                                  <m:func>
                                    <m:funcPr>
                                      <m:ctrlPr>
                                        <a:rPr lang="en-US" altLang="zh-CN" sz="2000" i="1">
                                          <a:latin typeface="Cambria Math" panose="02040503050406030204" pitchFamily="18" charset="0"/>
                                        </a:rPr>
                                      </m:ctrlPr>
                                    </m:funcPr>
                                    <m:fName>
                                      <m:r>
                                        <m:rPr>
                                          <m:sty m:val="p"/>
                                        </m:rPr>
                                        <a:rPr lang="en-US" altLang="zh-CN" sz="2000" i="1">
                                          <a:latin typeface="Cambria Math" panose="02040503050406030204" pitchFamily="18" charset="0"/>
                                        </a:rPr>
                                        <m:t>sin</m:t>
                                      </m:r>
                                    </m:fName>
                                    <m:e>
                                      <m:sSub>
                                        <m:sSubPr>
                                          <m:ctrlPr>
                                            <a:rPr lang="en-US" altLang="zh-CN" sz="2000" i="1">
                                              <a:latin typeface="Cambria Math" panose="02040503050406030204" pitchFamily="18" charset="0"/>
                                            </a:rPr>
                                          </m:ctrlPr>
                                        </m:sSubPr>
                                        <m:e>
                                          <m:r>
                                            <m:rPr>
                                              <m:brk m:alnAt="7"/>
                                            </m:rPr>
                                            <a:rPr lang="en-US" altLang="zh-CN" sz="2000" i="1">
                                              <a:latin typeface="Cambria Math" panose="02040503050406030204" pitchFamily="18" charset="0"/>
                                            </a:rPr>
                                            <m:t>𝜃</m:t>
                                          </m:r>
                                        </m:e>
                                        <m:sub>
                                          <m:r>
                                            <m:rPr>
                                              <m:brk m:alnAt="7"/>
                                            </m:rPr>
                                            <a:rPr lang="en-US" altLang="zh-CN" sz="2000" i="1">
                                              <a:latin typeface="Cambria Math" panose="02040503050406030204" pitchFamily="18" charset="0"/>
                                            </a:rPr>
                                            <m:t>h</m:t>
                                          </m:r>
                                        </m:sub>
                                      </m:sSub>
                                    </m:e>
                                  </m:func>
                                </m:e>
                                <m:e>
                                  <m:func>
                                    <m:funcPr>
                                      <m:ctrlPr>
                                        <a:rPr lang="en-US" altLang="zh-CN" sz="2000" i="1">
                                          <a:latin typeface="Cambria Math" panose="02040503050406030204" pitchFamily="18" charset="0"/>
                                        </a:rPr>
                                      </m:ctrlPr>
                                    </m:funcPr>
                                    <m:fName>
                                      <m:r>
                                        <m:rPr>
                                          <m:sty m:val="p"/>
                                        </m:rPr>
                                        <a:rPr lang="en-US" altLang="zh-CN" sz="2000" i="1">
                                          <a:latin typeface="Cambria Math" panose="02040503050406030204" pitchFamily="18" charset="0"/>
                                        </a:rPr>
                                        <m:t>cos</m:t>
                                      </m:r>
                                    </m:fName>
                                    <m:e>
                                      <m:sSub>
                                        <m:sSubPr>
                                          <m:ctrlPr>
                                            <a:rPr lang="en-US" altLang="zh-CN" sz="2000" i="1">
                                              <a:latin typeface="Cambria Math" panose="02040503050406030204" pitchFamily="18" charset="0"/>
                                            </a:rPr>
                                          </m:ctrlPr>
                                        </m:sSubPr>
                                        <m:e>
                                          <m:r>
                                            <m:rPr>
                                              <m:brk m:alnAt="7"/>
                                            </m:rPr>
                                            <a:rPr lang="en-US" altLang="zh-CN" sz="2000" i="1">
                                              <a:latin typeface="Cambria Math" panose="02040503050406030204" pitchFamily="18" charset="0"/>
                                            </a:rPr>
                                            <m:t>𝜃</m:t>
                                          </m:r>
                                        </m:e>
                                        <m:sub>
                                          <m:r>
                                            <m:rPr>
                                              <m:brk m:alnAt="7"/>
                                            </m:rPr>
                                            <a:rPr lang="en-US" altLang="zh-CN" sz="2000" i="1">
                                              <a:latin typeface="Cambria Math" panose="02040503050406030204" pitchFamily="18" charset="0"/>
                                            </a:rPr>
                                            <m:t>h</m:t>
                                          </m:r>
                                        </m:sub>
                                      </m:sSub>
                                    </m:e>
                                  </m:func>
                                </m:e>
                              </m:mr>
                            </m:m>
                          </m:e>
                        </m:d>
                        <m:d>
                          <m:dPr>
                            <m:ctrlPr>
                              <a:rPr lang="en-US" altLang="zh-CN" sz="2000" i="1">
                                <a:latin typeface="Cambria Math" panose="02040503050406030204" pitchFamily="18" charset="0"/>
                              </a:rPr>
                            </m:ctrlPr>
                          </m:dPr>
                          <m:e>
                            <m:m>
                              <m:mPr>
                                <m:mcs>
                                  <m:mc>
                                    <m:mcPr>
                                      <m:count m:val="1"/>
                                      <m:mcJc m:val="center"/>
                                    </m:mcPr>
                                  </m:mc>
                                </m:mcs>
                                <m:ctrlPr>
                                  <a:rPr lang="en-US" altLang="zh-CN" sz="2000" i="1">
                                    <a:latin typeface="Cambria Math" panose="02040503050406030204" pitchFamily="18" charset="0"/>
                                  </a:rPr>
                                </m:ctrlPr>
                              </m:mPr>
                              <m:mr>
                                <m:e>
                                  <m:sSub>
                                    <m:sSubPr>
                                      <m:ctrlPr>
                                        <a:rPr lang="en-US" altLang="zh-CN" sz="2000" i="1">
                                          <a:latin typeface="Cambria Math" panose="02040503050406030204" pitchFamily="18" charset="0"/>
                                        </a:rPr>
                                      </m:ctrlPr>
                                    </m:sSub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h</m:t>
                                          </m:r>
                                        </m:e>
                                      </m:acc>
                                    </m:e>
                                    <m:sub>
                                      <m:r>
                                        <a:rPr lang="en-US" altLang="zh-CN" sz="2000" i="1">
                                          <a:latin typeface="Cambria Math" panose="02040503050406030204" pitchFamily="18" charset="0"/>
                                        </a:rPr>
                                        <m:t>8</m:t>
                                      </m:r>
                                    </m:sub>
                                  </m:sSub>
                                </m:e>
                              </m:mr>
                              <m:mr>
                                <m:e>
                                  <m:sSub>
                                    <m:sSubPr>
                                      <m:ctrlPr>
                                        <a:rPr lang="en-US" altLang="zh-CN" sz="2000" i="1">
                                          <a:latin typeface="Cambria Math" panose="02040503050406030204" pitchFamily="18" charset="0"/>
                                        </a:rPr>
                                      </m:ctrlPr>
                                    </m:sSub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h</m:t>
                                          </m:r>
                                        </m:e>
                                      </m:acc>
                                    </m:e>
                                    <m:sub>
                                      <m:r>
                                        <a:rPr lang="en-US" altLang="zh-CN" sz="2000" i="1">
                                          <a:latin typeface="Cambria Math" panose="02040503050406030204" pitchFamily="18" charset="0"/>
                                        </a:rPr>
                                        <m:t>1</m:t>
                                      </m:r>
                                    </m:sub>
                                  </m:sSub>
                                </m:e>
                              </m:mr>
                            </m:m>
                          </m:e>
                        </m:d>
                        <m:r>
                          <a:rPr lang="en-US" altLang="zh-CN" sz="2000" i="1">
                            <a:latin typeface="Cambria Math" panose="02040503050406030204" pitchFamily="18" charset="0"/>
                          </a:rPr>
                          <m:t>=</m:t>
                        </m:r>
                        <m:d>
                          <m:dPr>
                            <m:ctrlPr>
                              <a:rPr lang="en-US" altLang="zh-CN" sz="2000" i="1">
                                <a:latin typeface="Cambria Math" panose="02040503050406030204" pitchFamily="18" charset="0"/>
                              </a:rPr>
                            </m:ctrlPr>
                          </m:dPr>
                          <m:e>
                            <m:m>
                              <m:mPr>
                                <m:mcs>
                                  <m:mc>
                                    <m:mcPr>
                                      <m:count m:val="2"/>
                                      <m:mcJc m:val="center"/>
                                    </m:mcPr>
                                  </m:mc>
                                </m:mcs>
                                <m:ctrlPr>
                                  <a:rPr lang="en-US" altLang="zh-CN" sz="2000" i="1">
                                    <a:latin typeface="Cambria Math" panose="02040503050406030204" pitchFamily="18" charset="0"/>
                                  </a:rPr>
                                </m:ctrlPr>
                              </m:mPr>
                              <m:mr>
                                <m:e>
                                  <m:func>
                                    <m:funcPr>
                                      <m:ctrlPr>
                                        <a:rPr lang="en-US" altLang="zh-CN" sz="2000" i="1">
                                          <a:latin typeface="Cambria Math" panose="02040503050406030204" pitchFamily="18" charset="0"/>
                                        </a:rPr>
                                      </m:ctrlPr>
                                    </m:funcPr>
                                    <m:fName>
                                      <m:r>
                                        <m:rPr>
                                          <m:sty m:val="p"/>
                                          <m:brk m:alnAt="7"/>
                                        </m:rPr>
                                        <a:rPr lang="en-US" altLang="zh-CN" sz="2000" i="1">
                                          <a:latin typeface="Cambria Math" panose="02040503050406030204" pitchFamily="18" charset="0"/>
                                        </a:rPr>
                                        <m:t>c</m:t>
                                      </m:r>
                                      <m:r>
                                        <m:rPr>
                                          <m:sty m:val="p"/>
                                        </m:rPr>
                                        <a:rPr lang="en-US" altLang="zh-CN" sz="2000" i="1">
                                          <a:latin typeface="Cambria Math" panose="02040503050406030204" pitchFamily="18" charset="0"/>
                                        </a:rPr>
                                        <m:t>os</m:t>
                                      </m:r>
                                    </m:fName>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𝛼</m:t>
                                          </m:r>
                                        </m:e>
                                        <m:sub>
                                          <m:r>
                                            <a:rPr lang="en-US" altLang="zh-CN" sz="2000" i="1">
                                              <a:latin typeface="Cambria Math" panose="02040503050406030204" pitchFamily="18" charset="0"/>
                                            </a:rPr>
                                            <m:t>h</m:t>
                                          </m:r>
                                        </m:sub>
                                      </m:sSub>
                                    </m:e>
                                  </m:func>
                                </m:e>
                                <m:e>
                                  <m:r>
                                    <a:rPr lang="en-US" altLang="zh-CN" sz="2000" i="1">
                                      <a:latin typeface="Cambria Math" panose="02040503050406030204" pitchFamily="18" charset="0"/>
                                    </a:rPr>
                                    <m:t>−</m:t>
                                  </m:r>
                                  <m:func>
                                    <m:funcPr>
                                      <m:ctrlPr>
                                        <a:rPr lang="en-US" altLang="zh-CN" sz="2000" i="1">
                                          <a:latin typeface="Cambria Math" panose="02040503050406030204" pitchFamily="18" charset="0"/>
                                        </a:rPr>
                                      </m:ctrlPr>
                                    </m:funcPr>
                                    <m:fName>
                                      <m:r>
                                        <m:rPr>
                                          <m:sty m:val="p"/>
                                        </m:rPr>
                                        <a:rPr lang="en-US" altLang="zh-CN" sz="2000" i="1">
                                          <a:latin typeface="Cambria Math" panose="02040503050406030204" pitchFamily="18" charset="0"/>
                                        </a:rPr>
                                        <m:t>sin</m:t>
                                      </m:r>
                                    </m:fName>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𝛼</m:t>
                                          </m:r>
                                        </m:e>
                                        <m:sub>
                                          <m:r>
                                            <a:rPr lang="en-US" altLang="zh-CN" sz="2000" i="1">
                                              <a:latin typeface="Cambria Math" panose="02040503050406030204" pitchFamily="18" charset="0"/>
                                            </a:rPr>
                                            <m:t>h</m:t>
                                          </m:r>
                                        </m:sub>
                                      </m:sSub>
                                    </m:e>
                                  </m:func>
                                </m:e>
                              </m:mr>
                              <m:mr>
                                <m:e>
                                  <m:func>
                                    <m:funcPr>
                                      <m:ctrlPr>
                                        <a:rPr lang="en-US" altLang="zh-CN" sz="2000" i="1">
                                          <a:latin typeface="Cambria Math" panose="02040503050406030204" pitchFamily="18" charset="0"/>
                                        </a:rPr>
                                      </m:ctrlPr>
                                    </m:funcPr>
                                    <m:fName>
                                      <m:r>
                                        <m:rPr>
                                          <m:sty m:val="p"/>
                                        </m:rPr>
                                        <a:rPr lang="en-US" altLang="zh-CN" sz="2000" i="1">
                                          <a:latin typeface="Cambria Math" panose="02040503050406030204" pitchFamily="18" charset="0"/>
                                        </a:rPr>
                                        <m:t>sin</m:t>
                                      </m:r>
                                    </m:fName>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𝛼</m:t>
                                          </m:r>
                                        </m:e>
                                        <m:sub>
                                          <m:r>
                                            <a:rPr lang="en-US" altLang="zh-CN" sz="2000" i="1">
                                              <a:latin typeface="Cambria Math" panose="02040503050406030204" pitchFamily="18" charset="0"/>
                                            </a:rPr>
                                            <m:t>h</m:t>
                                          </m:r>
                                        </m:sub>
                                      </m:sSub>
                                    </m:e>
                                  </m:func>
                                </m:e>
                                <m:e>
                                  <m:func>
                                    <m:funcPr>
                                      <m:ctrlPr>
                                        <a:rPr lang="en-US" altLang="zh-CN" sz="2000" i="1">
                                          <a:latin typeface="Cambria Math" panose="02040503050406030204" pitchFamily="18" charset="0"/>
                                        </a:rPr>
                                      </m:ctrlPr>
                                    </m:funcPr>
                                    <m:fName>
                                      <m:r>
                                        <m:rPr>
                                          <m:sty m:val="p"/>
                                        </m:rPr>
                                        <a:rPr lang="en-US" altLang="zh-CN" sz="2000" i="1">
                                          <a:latin typeface="Cambria Math" panose="02040503050406030204" pitchFamily="18" charset="0"/>
                                        </a:rPr>
                                        <m:t>cos</m:t>
                                      </m:r>
                                    </m:fName>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𝛼</m:t>
                                          </m:r>
                                        </m:e>
                                        <m:sub>
                                          <m:r>
                                            <a:rPr lang="en-US" altLang="zh-CN" sz="2000" i="1">
                                              <a:latin typeface="Cambria Math" panose="02040503050406030204" pitchFamily="18" charset="0"/>
                                            </a:rPr>
                                            <m:t>h</m:t>
                                          </m:r>
                                        </m:sub>
                                      </m:sSub>
                                    </m:e>
                                  </m:func>
                                </m:e>
                              </m:mr>
                            </m:m>
                          </m:e>
                        </m:d>
                        <m:d>
                          <m:dPr>
                            <m:ctrlPr>
                              <a:rPr lang="en-US" altLang="zh-CN" sz="2000" i="1">
                                <a:latin typeface="Cambria Math" panose="02040503050406030204" pitchFamily="18" charset="0"/>
                              </a:rPr>
                            </m:ctrlPr>
                          </m:dPr>
                          <m:e>
                            <m:m>
                              <m:mPr>
                                <m:mcs>
                                  <m:mc>
                                    <m:mcPr>
                                      <m:count m:val="1"/>
                                      <m:mcJc m:val="center"/>
                                    </m:mcPr>
                                  </m:mc>
                                </m:mcs>
                                <m:ctrlPr>
                                  <a:rPr lang="en-US" altLang="zh-CN" sz="2000" i="1">
                                    <a:latin typeface="Cambria Math" panose="02040503050406030204" pitchFamily="18" charset="0"/>
                                  </a:rPr>
                                </m:ctrlPr>
                              </m:mPr>
                              <m:m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𝑛</m:t>
                                      </m:r>
                                    </m:sub>
                                  </m:sSub>
                                </m:e>
                              </m:mr>
                              <m:m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𝑠</m:t>
                                      </m:r>
                                    </m:sub>
                                  </m:sSub>
                                </m:e>
                              </m:mr>
                            </m:m>
                          </m:e>
                        </m:d>
                      </m:oMath>
                    </m:oMathPara>
                  </a14:m>
                  <a:endParaRPr lang="zh-CN" altLang="en-US" sz="2000" i="1" dirty="0">
                    <a:latin typeface="Cambria Math" panose="02040503050406030204" pitchFamily="18" charset="0"/>
                  </a:endParaRPr>
                </a:p>
              </p:txBody>
            </p:sp>
          </mc:Choice>
          <mc:Fallback xmlns="">
            <p:sp>
              <p:nvSpPr>
                <p:cNvPr id="9" name="文本框 8">
                  <a:extLst>
                    <a:ext uri="{FF2B5EF4-FFF2-40B4-BE49-F238E27FC236}">
                      <a16:creationId xmlns:a16="http://schemas.microsoft.com/office/drawing/2014/main" id="{11F653D3-7B8B-4FA1-94D3-8E3A501223E6}"/>
                    </a:ext>
                  </a:extLst>
                </p:cNvPr>
                <p:cNvSpPr txBox="1">
                  <a:spLocks noRot="1" noChangeAspect="1" noMove="1" noResize="1" noEditPoints="1" noAdjustHandles="1" noChangeArrowheads="1" noChangeShapeType="1" noTextEdit="1"/>
                </p:cNvSpPr>
                <p:nvPr/>
              </p:nvSpPr>
              <p:spPr>
                <a:xfrm>
                  <a:off x="884032" y="3239429"/>
                  <a:ext cx="6547883" cy="69153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1B9C499-81A1-4F13-B793-32DCEE757E28}"/>
                    </a:ext>
                  </a:extLst>
                </p:cNvPr>
                <p:cNvSpPr txBox="1"/>
                <p:nvPr/>
              </p:nvSpPr>
              <p:spPr>
                <a:xfrm>
                  <a:off x="-284390" y="1285411"/>
                  <a:ext cx="7101765" cy="783869"/>
                </a:xfrm>
                <a:prstGeom prst="rect">
                  <a:avLst/>
                </a:prstGeom>
                <a:noFill/>
              </p:spPr>
              <p:txBody>
                <a:bodyPr wrap="square">
                  <a:spAutoFit/>
                </a:bodyPr>
                <a:lstStyle>
                  <a:defPPr>
                    <a:defRPr lang="en-US"/>
                  </a:defPPr>
                  <a:lvl1pPr>
                    <a:defRPr sz="200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d>
                          <m:dPr>
                            <m:ctrlPr>
                              <a:rPr lang="en-US" altLang="zh-CN" i="1" smtClean="0">
                                <a:latin typeface="Cambria Math" panose="02040503050406030204" pitchFamily="18" charset="0"/>
                              </a:rPr>
                            </m:ctrlPr>
                          </m:dPr>
                          <m:e>
                            <m:m>
                              <m:mPr>
                                <m:mcs>
                                  <m:mc>
                                    <m:mcPr>
                                      <m:count m:val="1"/>
                                      <m:mcJc m:val="center"/>
                                    </m:mcPr>
                                  </m:mc>
                                </m:mcs>
                                <m:ctrlPr>
                                  <a:rPr lang="en-US" altLang="zh-CN" i="1" smtClean="0">
                                    <a:latin typeface="Cambria Math" panose="02040503050406030204" pitchFamily="18" charset="0"/>
                                  </a:rPr>
                                </m:ctrlPr>
                              </m:mPr>
                              <m:mr>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𝐾</m:t>
                                      </m:r>
                                    </m:e>
                                    <m:sub>
                                      <m:r>
                                        <a:rPr lang="en-US" altLang="zh-CN" smtClean="0">
                                          <a:latin typeface="Cambria Math" panose="02040503050406030204" pitchFamily="18" charset="0"/>
                                        </a:rPr>
                                        <m:t>1</m:t>
                                      </m:r>
                                    </m:sub>
                                  </m:sSub>
                                  <m:r>
                                    <a:rPr lang="en-US" altLang="zh-CN" smtClean="0">
                                      <a:latin typeface="Cambria Math" panose="02040503050406030204" pitchFamily="18" charset="0"/>
                                    </a:rPr>
                                    <m:t>(1270)</m:t>
                                  </m:r>
                                </m:e>
                              </m:mr>
                              <m:mr>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𝐾</m:t>
                                      </m:r>
                                    </m:e>
                                    <m:sub>
                                      <m:r>
                                        <a:rPr lang="en-US" altLang="zh-CN" smtClean="0">
                                          <a:latin typeface="Cambria Math" panose="02040503050406030204" pitchFamily="18" charset="0"/>
                                        </a:rPr>
                                        <m:t>1</m:t>
                                      </m:r>
                                    </m:sub>
                                  </m:sSub>
                                  <m:r>
                                    <a:rPr lang="en-US" altLang="zh-CN" smtClean="0">
                                      <a:latin typeface="Cambria Math" panose="02040503050406030204" pitchFamily="18" charset="0"/>
                                    </a:rPr>
                                    <m:t>(1400)</m:t>
                                  </m:r>
                                </m:e>
                              </m:mr>
                            </m:m>
                          </m:e>
                        </m:d>
                        <m:r>
                          <a:rPr lang="en-US" altLang="zh-CN" smtClean="0">
                            <a:latin typeface="Cambria Math" panose="02040503050406030204" pitchFamily="18" charset="0"/>
                          </a:rPr>
                          <m:t>=</m:t>
                        </m:r>
                        <m:d>
                          <m:dPr>
                            <m:ctrlPr>
                              <a:rPr lang="en-US" altLang="zh-CN" i="1" smtClean="0">
                                <a:latin typeface="Cambria Math" panose="02040503050406030204" pitchFamily="18" charset="0"/>
                              </a:rPr>
                            </m:ctrlPr>
                          </m:dPr>
                          <m:e>
                            <m:m>
                              <m:mPr>
                                <m:mcs>
                                  <m:mc>
                                    <m:mcPr>
                                      <m:count m:val="2"/>
                                      <m:mcJc m:val="center"/>
                                    </m:mcPr>
                                  </m:mc>
                                </m:mcs>
                                <m:ctrlPr>
                                  <a:rPr lang="en-US" altLang="zh-CN" i="1" smtClean="0">
                                    <a:latin typeface="Cambria Math" panose="02040503050406030204" pitchFamily="18" charset="0"/>
                                  </a:rPr>
                                </m:ctrlPr>
                              </m:mPr>
                              <m:mr>
                                <m:e>
                                  <m:func>
                                    <m:funcPr>
                                      <m:ctrlPr>
                                        <a:rPr lang="en-US" altLang="zh-CN" i="1" smtClean="0">
                                          <a:latin typeface="Cambria Math" panose="02040503050406030204" pitchFamily="18" charset="0"/>
                                        </a:rPr>
                                      </m:ctrlPr>
                                    </m:funcPr>
                                    <m:fName>
                                      <m:r>
                                        <m:rPr>
                                          <m:sty m:val="p"/>
                                          <m:brk m:alnAt="7"/>
                                        </m:rPr>
                                        <a:rPr lang="en-US" altLang="zh-CN" smtClean="0">
                                          <a:latin typeface="Cambria Math" panose="02040503050406030204" pitchFamily="18" charset="0"/>
                                        </a:rPr>
                                        <m:t>c</m:t>
                                      </m:r>
                                      <m:r>
                                        <m:rPr>
                                          <m:sty m:val="p"/>
                                        </m:rPr>
                                        <a:rPr lang="en-US" altLang="zh-CN" smtClean="0">
                                          <a:latin typeface="Cambria Math" panose="02040503050406030204" pitchFamily="18" charset="0"/>
                                        </a:rPr>
                                        <m:t>os</m:t>
                                      </m:r>
                                    </m:fName>
                                    <m:e>
                                      <m:sSub>
                                        <m:sSubPr>
                                          <m:ctrlPr>
                                            <a:rPr lang="en-US" altLang="zh-CN" i="1" smtClean="0">
                                              <a:latin typeface="Cambria Math" panose="02040503050406030204" pitchFamily="18" charset="0"/>
                                            </a:rPr>
                                          </m:ctrlPr>
                                        </m:sSubPr>
                                        <m:e>
                                          <m:r>
                                            <m:rPr>
                                              <m:brk m:alnAt="7"/>
                                            </m:rPr>
                                            <a:rPr lang="en-US" altLang="zh-CN" smtClean="0">
                                              <a:latin typeface="Cambria Math" panose="02040503050406030204" pitchFamily="18" charset="0"/>
                                            </a:rPr>
                                            <m:t>𝜃</m:t>
                                          </m:r>
                                        </m:e>
                                        <m:sub>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𝐾</m:t>
                                              </m:r>
                                            </m:e>
                                            <m:sub>
                                              <m:r>
                                                <a:rPr lang="en-US" altLang="zh-CN" smtClean="0">
                                                  <a:latin typeface="Cambria Math" panose="02040503050406030204" pitchFamily="18" charset="0"/>
                                                </a:rPr>
                                                <m:t>1</m:t>
                                              </m:r>
                                            </m:sub>
                                          </m:sSub>
                                        </m:sub>
                                      </m:sSub>
                                    </m:e>
                                  </m:func>
                                </m:e>
                                <m:e>
                                  <m:func>
                                    <m:funcPr>
                                      <m:ctrlPr>
                                        <a:rPr lang="en-US" altLang="zh-CN" i="1" smtClean="0">
                                          <a:latin typeface="Cambria Math" panose="02040503050406030204" pitchFamily="18" charset="0"/>
                                        </a:rPr>
                                      </m:ctrlPr>
                                    </m:funcPr>
                                    <m:fName>
                                      <m:r>
                                        <m:rPr>
                                          <m:sty m:val="p"/>
                                        </m:rPr>
                                        <a:rPr lang="en-US" altLang="zh-CN" smtClean="0">
                                          <a:latin typeface="Cambria Math" panose="02040503050406030204" pitchFamily="18" charset="0"/>
                                        </a:rPr>
                                        <m:t>sin</m:t>
                                      </m:r>
                                    </m:fName>
                                    <m:e>
                                      <m:sSub>
                                        <m:sSubPr>
                                          <m:ctrlPr>
                                            <a:rPr lang="en-US" altLang="zh-CN" i="1">
                                              <a:latin typeface="Cambria Math" panose="02040503050406030204" pitchFamily="18" charset="0"/>
                                            </a:rPr>
                                          </m:ctrlPr>
                                        </m:sSubPr>
                                        <m:e>
                                          <m:r>
                                            <m:rPr>
                                              <m:brk m:alnAt="7"/>
                                            </m:rPr>
                                            <a:rPr lang="en-US" altLang="zh-CN">
                                              <a:latin typeface="Cambria Math" panose="02040503050406030204" pitchFamily="18" charset="0"/>
                                            </a:rPr>
                                            <m:t>𝜃</m:t>
                                          </m:r>
                                        </m:e>
                                        <m:sub>
                                          <m:sSub>
                                            <m:sSubPr>
                                              <m:ctrlPr>
                                                <a:rPr lang="en-US" altLang="zh-CN" i="1">
                                                  <a:latin typeface="Cambria Math" panose="02040503050406030204" pitchFamily="18" charset="0"/>
                                                </a:rPr>
                                              </m:ctrlPr>
                                            </m:sSubPr>
                                            <m:e>
                                              <m:r>
                                                <a:rPr lang="en-US" altLang="zh-CN">
                                                  <a:latin typeface="Cambria Math" panose="02040503050406030204" pitchFamily="18" charset="0"/>
                                                </a:rPr>
                                                <m:t>𝐾</m:t>
                                              </m:r>
                                            </m:e>
                                            <m:sub>
                                              <m:r>
                                                <a:rPr lang="en-US" altLang="zh-CN">
                                                  <a:latin typeface="Cambria Math" panose="02040503050406030204" pitchFamily="18" charset="0"/>
                                                </a:rPr>
                                                <m:t>1</m:t>
                                              </m:r>
                                            </m:sub>
                                          </m:sSub>
                                        </m:sub>
                                      </m:sSub>
                                    </m:e>
                                  </m:func>
                                </m:e>
                              </m:mr>
                              <m:mr>
                                <m:e>
                                  <m:func>
                                    <m:funcPr>
                                      <m:ctrlPr>
                                        <a:rPr lang="en-US" altLang="zh-CN" i="1" smtClean="0">
                                          <a:latin typeface="Cambria Math" panose="02040503050406030204" pitchFamily="18" charset="0"/>
                                        </a:rPr>
                                      </m:ctrlPr>
                                    </m:funcPr>
                                    <m:fName>
                                      <m:r>
                                        <a:rPr lang="en-US" altLang="zh-CN" smtClean="0">
                                          <a:latin typeface="Cambria Math" panose="02040503050406030204" pitchFamily="18" charset="0"/>
                                        </a:rPr>
                                        <m:t>−</m:t>
                                      </m:r>
                                      <m:r>
                                        <m:rPr>
                                          <m:sty m:val="p"/>
                                        </m:rPr>
                                        <a:rPr lang="en-US" altLang="zh-CN" smtClean="0">
                                          <a:latin typeface="Cambria Math" panose="02040503050406030204" pitchFamily="18" charset="0"/>
                                        </a:rPr>
                                        <m:t>sin</m:t>
                                      </m:r>
                                    </m:fName>
                                    <m:e>
                                      <m:sSub>
                                        <m:sSubPr>
                                          <m:ctrlPr>
                                            <a:rPr lang="en-US" altLang="zh-CN" i="1">
                                              <a:latin typeface="Cambria Math" panose="02040503050406030204" pitchFamily="18" charset="0"/>
                                            </a:rPr>
                                          </m:ctrlPr>
                                        </m:sSubPr>
                                        <m:e>
                                          <m:r>
                                            <m:rPr>
                                              <m:brk m:alnAt="7"/>
                                            </m:rPr>
                                            <a:rPr lang="en-US" altLang="zh-CN">
                                              <a:latin typeface="Cambria Math" panose="02040503050406030204" pitchFamily="18" charset="0"/>
                                            </a:rPr>
                                            <m:t>𝜃</m:t>
                                          </m:r>
                                        </m:e>
                                        <m:sub>
                                          <m:sSub>
                                            <m:sSubPr>
                                              <m:ctrlPr>
                                                <a:rPr lang="en-US" altLang="zh-CN" i="1">
                                                  <a:latin typeface="Cambria Math" panose="02040503050406030204" pitchFamily="18" charset="0"/>
                                                </a:rPr>
                                              </m:ctrlPr>
                                            </m:sSubPr>
                                            <m:e>
                                              <m:r>
                                                <a:rPr lang="en-US" altLang="zh-CN">
                                                  <a:latin typeface="Cambria Math" panose="02040503050406030204" pitchFamily="18" charset="0"/>
                                                </a:rPr>
                                                <m:t>𝐾</m:t>
                                              </m:r>
                                            </m:e>
                                            <m:sub>
                                              <m:r>
                                                <a:rPr lang="en-US" altLang="zh-CN">
                                                  <a:latin typeface="Cambria Math" panose="02040503050406030204" pitchFamily="18" charset="0"/>
                                                </a:rPr>
                                                <m:t>1</m:t>
                                              </m:r>
                                            </m:sub>
                                          </m:sSub>
                                        </m:sub>
                                      </m:sSub>
                                    </m:e>
                                  </m:func>
                                </m:e>
                                <m:e>
                                  <m:func>
                                    <m:funcPr>
                                      <m:ctrlPr>
                                        <a:rPr lang="en-US" altLang="zh-CN" i="1" smtClean="0">
                                          <a:latin typeface="Cambria Math" panose="02040503050406030204" pitchFamily="18" charset="0"/>
                                        </a:rPr>
                                      </m:ctrlPr>
                                    </m:funcPr>
                                    <m:fName>
                                      <m:r>
                                        <m:rPr>
                                          <m:sty m:val="p"/>
                                        </m:rPr>
                                        <a:rPr lang="en-US" altLang="zh-CN" smtClean="0">
                                          <a:latin typeface="Cambria Math" panose="02040503050406030204" pitchFamily="18" charset="0"/>
                                        </a:rPr>
                                        <m:t>cos</m:t>
                                      </m:r>
                                    </m:fName>
                                    <m:e>
                                      <m:sSub>
                                        <m:sSubPr>
                                          <m:ctrlPr>
                                            <a:rPr lang="en-US" altLang="zh-CN" i="1">
                                              <a:latin typeface="Cambria Math" panose="02040503050406030204" pitchFamily="18" charset="0"/>
                                            </a:rPr>
                                          </m:ctrlPr>
                                        </m:sSubPr>
                                        <m:e>
                                          <m:r>
                                            <m:rPr>
                                              <m:brk m:alnAt="7"/>
                                            </m:rPr>
                                            <a:rPr lang="en-US" altLang="zh-CN">
                                              <a:latin typeface="Cambria Math" panose="02040503050406030204" pitchFamily="18" charset="0"/>
                                            </a:rPr>
                                            <m:t>𝜃</m:t>
                                          </m:r>
                                        </m:e>
                                        <m:sub>
                                          <m:sSub>
                                            <m:sSubPr>
                                              <m:ctrlPr>
                                                <a:rPr lang="en-US" altLang="zh-CN" i="1">
                                                  <a:latin typeface="Cambria Math" panose="02040503050406030204" pitchFamily="18" charset="0"/>
                                                </a:rPr>
                                              </m:ctrlPr>
                                            </m:sSubPr>
                                            <m:e>
                                              <m:r>
                                                <a:rPr lang="en-US" altLang="zh-CN">
                                                  <a:latin typeface="Cambria Math" panose="02040503050406030204" pitchFamily="18" charset="0"/>
                                                </a:rPr>
                                                <m:t>𝐾</m:t>
                                              </m:r>
                                            </m:e>
                                            <m:sub>
                                              <m:r>
                                                <a:rPr lang="en-US" altLang="zh-CN">
                                                  <a:latin typeface="Cambria Math" panose="02040503050406030204" pitchFamily="18" charset="0"/>
                                                </a:rPr>
                                                <m:t>1</m:t>
                                              </m:r>
                                            </m:sub>
                                          </m:sSub>
                                        </m:sub>
                                      </m:sSub>
                                    </m:e>
                                  </m:func>
                                </m:e>
                              </m:mr>
                            </m:m>
                          </m:e>
                        </m:d>
                        <m:d>
                          <m:dPr>
                            <m:ctrlPr>
                              <a:rPr lang="en-US" altLang="zh-CN" i="1" smtClean="0">
                                <a:latin typeface="Cambria Math" panose="02040503050406030204" pitchFamily="18" charset="0"/>
                              </a:rPr>
                            </m:ctrlPr>
                          </m:dPr>
                          <m:e>
                            <m:m>
                              <m:mPr>
                                <m:mcs>
                                  <m:mc>
                                    <m:mcPr>
                                      <m:count m:val="1"/>
                                      <m:mcJc m:val="center"/>
                                    </m:mcPr>
                                  </m:mc>
                                </m:mcs>
                                <m:ctrlPr>
                                  <a:rPr lang="en-US" altLang="zh-CN" i="1" smtClean="0">
                                    <a:latin typeface="Cambria Math" panose="02040503050406030204" pitchFamily="18" charset="0"/>
                                  </a:rPr>
                                </m:ctrlPr>
                              </m:mPr>
                              <m:mr>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𝐾</m:t>
                                      </m:r>
                                    </m:e>
                                    <m:sub>
                                      <m:r>
                                        <a:rPr lang="en-US" altLang="zh-CN" smtClean="0">
                                          <a:latin typeface="Cambria Math" panose="02040503050406030204" pitchFamily="18" charset="0"/>
                                        </a:rPr>
                                        <m:t>1</m:t>
                                      </m:r>
                                      <m:r>
                                        <a:rPr lang="en-US" altLang="zh-CN" smtClean="0">
                                          <a:latin typeface="Cambria Math" panose="02040503050406030204" pitchFamily="18" charset="0"/>
                                        </a:rPr>
                                        <m:t>𝐵</m:t>
                                      </m:r>
                                    </m:sub>
                                  </m:sSub>
                                </m:e>
                              </m:mr>
                              <m:mr>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𝐾</m:t>
                                      </m:r>
                                    </m:e>
                                    <m:sub>
                                      <m:r>
                                        <a:rPr lang="en-US" altLang="zh-CN" smtClean="0">
                                          <a:latin typeface="Cambria Math" panose="02040503050406030204" pitchFamily="18" charset="0"/>
                                        </a:rPr>
                                        <m:t>1</m:t>
                                      </m:r>
                                      <m:r>
                                        <a:rPr lang="en-US" altLang="zh-CN" smtClean="0">
                                          <a:latin typeface="Cambria Math" panose="02040503050406030204" pitchFamily="18" charset="0"/>
                                        </a:rPr>
                                        <m:t>𝐴</m:t>
                                      </m:r>
                                    </m:sub>
                                  </m:sSub>
                                </m:e>
                              </m:mr>
                            </m:m>
                          </m:e>
                        </m:d>
                      </m:oMath>
                    </m:oMathPara>
                  </a14:m>
                  <a:endParaRPr lang="zh-CN" altLang="en-US" dirty="0"/>
                </a:p>
              </p:txBody>
            </p:sp>
          </mc:Choice>
          <mc:Fallback xmlns="">
            <p:sp>
              <p:nvSpPr>
                <p:cNvPr id="10" name="文本框 9">
                  <a:extLst>
                    <a:ext uri="{FF2B5EF4-FFF2-40B4-BE49-F238E27FC236}">
                      <a16:creationId xmlns:a16="http://schemas.microsoft.com/office/drawing/2014/main" id="{31B9C499-81A1-4F13-B793-32DCEE757E28}"/>
                    </a:ext>
                  </a:extLst>
                </p:cNvPr>
                <p:cNvSpPr txBox="1">
                  <a:spLocks noRot="1" noChangeAspect="1" noMove="1" noResize="1" noEditPoints="1" noAdjustHandles="1" noChangeArrowheads="1" noChangeShapeType="1" noTextEdit="1"/>
                </p:cNvSpPr>
                <p:nvPr/>
              </p:nvSpPr>
              <p:spPr>
                <a:xfrm>
                  <a:off x="-284390" y="1285411"/>
                  <a:ext cx="7101765" cy="783869"/>
                </a:xfrm>
                <a:prstGeom prst="rect">
                  <a:avLst/>
                </a:prstGeom>
                <a:blipFill>
                  <a:blip r:embed="rId5"/>
                  <a:stretch>
                    <a:fillRect/>
                  </a:stretch>
                </a:blipFill>
              </p:spPr>
              <p:txBody>
                <a:bodyPr/>
                <a:lstStyle/>
                <a:p>
                  <a:r>
                    <a:rPr lang="zh-CN" altLang="en-US">
                      <a:noFill/>
                    </a:rPr>
                    <a:t> </a:t>
                  </a:r>
                </a:p>
              </p:txBody>
            </p:sp>
          </mc:Fallback>
        </mc:AlternateContent>
      </p:grpSp>
      <p:sp>
        <p:nvSpPr>
          <p:cNvPr id="11" name="文本框 10">
            <a:extLst>
              <a:ext uri="{FF2B5EF4-FFF2-40B4-BE49-F238E27FC236}">
                <a16:creationId xmlns:a16="http://schemas.microsoft.com/office/drawing/2014/main" id="{11120313-ABCA-4378-B73B-3D60331EED14}"/>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Mixing angles</a:t>
            </a:r>
            <a:endParaRPr lang="zh-CN" altLang="en-US" sz="2400" dirty="0">
              <a:latin typeface="Times New Roman" panose="02020603050405020304" pitchFamily="18" charset="0"/>
              <a:cs typeface="Times New Roman" panose="02020603050405020304" pitchFamily="18" charset="0"/>
            </a:endParaRPr>
          </a:p>
        </p:txBody>
      </p:sp>
      <p:grpSp>
        <p:nvGrpSpPr>
          <p:cNvPr id="34" name="组合 33">
            <a:extLst>
              <a:ext uri="{FF2B5EF4-FFF2-40B4-BE49-F238E27FC236}">
                <a16:creationId xmlns:a16="http://schemas.microsoft.com/office/drawing/2014/main" id="{10DCFDA7-9B85-4282-ADF7-BEC6F438CC6E}"/>
              </a:ext>
            </a:extLst>
          </p:cNvPr>
          <p:cNvGrpSpPr/>
          <p:nvPr/>
        </p:nvGrpSpPr>
        <p:grpSpPr>
          <a:xfrm>
            <a:off x="-105686" y="3880679"/>
            <a:ext cx="8938354" cy="1042063"/>
            <a:chOff x="-105686" y="4303837"/>
            <a:chExt cx="8938354" cy="1042063"/>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824E6DB-D8CA-4F5D-9045-F5A2308900DE}"/>
                    </a:ext>
                  </a:extLst>
                </p:cNvPr>
                <p:cNvSpPr txBox="1"/>
                <p:nvPr/>
              </p:nvSpPr>
              <p:spPr>
                <a:xfrm>
                  <a:off x="-105686" y="4707264"/>
                  <a:ext cx="8938354" cy="6386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𝑓</m:t>
                                </m:r>
                              </m:e>
                            </m:acc>
                          </m:e>
                          <m:sub>
                            <m:r>
                              <a:rPr lang="en-US" altLang="zh-CN" sz="1600" i="1">
                                <a:latin typeface="Cambria Math" panose="02040503050406030204" pitchFamily="18" charset="0"/>
                              </a:rPr>
                              <m:t>8</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h</m:t>
                                </m:r>
                              </m:e>
                            </m:acc>
                          </m:e>
                          <m:sub>
                            <m:r>
                              <a:rPr lang="en-US" altLang="zh-CN" sz="1600" i="1">
                                <a:latin typeface="Cambria Math" panose="02040503050406030204" pitchFamily="18" charset="0"/>
                              </a:rPr>
                              <m:t>8</m:t>
                            </m:r>
                          </m:sub>
                        </m:sSub>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𝑢</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𝑢</m:t>
                                </m:r>
                              </m:e>
                            </m:acc>
                            <m:r>
                              <a:rPr lang="en-US" altLang="zh-CN" sz="1600" i="1">
                                <a:latin typeface="Cambria Math" panose="02040503050406030204" pitchFamily="18" charset="0"/>
                              </a:rPr>
                              <m:t>+</m:t>
                            </m:r>
                            <m:r>
                              <a:rPr lang="en-US" altLang="zh-CN" sz="1600" i="1">
                                <a:latin typeface="Cambria Math" panose="02040503050406030204" pitchFamily="18" charset="0"/>
                              </a:rPr>
                              <m:t>𝑑</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𝑑</m:t>
                                </m:r>
                              </m:e>
                            </m:acc>
                            <m:r>
                              <a:rPr lang="en-US" altLang="zh-CN" sz="1600" i="1">
                                <a:latin typeface="Cambria Math" panose="02040503050406030204" pitchFamily="18" charset="0"/>
                              </a:rPr>
                              <m:t>−2</m:t>
                            </m:r>
                            <m:r>
                              <a:rPr lang="en-US" altLang="zh-CN" sz="1600" i="1">
                                <a:latin typeface="Cambria Math" panose="02040503050406030204" pitchFamily="18" charset="0"/>
                              </a:rPr>
                              <m:t>𝑠</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𝑠</m:t>
                                </m:r>
                              </m:e>
                            </m:acc>
                          </m:num>
                          <m:den>
                            <m:rad>
                              <m:radPr>
                                <m:degHide m:val="on"/>
                                <m:ctrlPr>
                                  <a:rPr lang="en-US" altLang="zh-CN" sz="1600" i="1">
                                    <a:latin typeface="Cambria Math" panose="02040503050406030204" pitchFamily="18" charset="0"/>
                                  </a:rPr>
                                </m:ctrlPr>
                              </m:radPr>
                              <m:deg/>
                              <m:e>
                                <m:r>
                                  <a:rPr lang="en-US" altLang="zh-CN" sz="1600" i="1">
                                    <a:latin typeface="Cambria Math" panose="02040503050406030204" pitchFamily="18" charset="0"/>
                                  </a:rPr>
                                  <m:t>6</m:t>
                                </m:r>
                              </m:e>
                            </m:rad>
                          </m:den>
                        </m:f>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𝑓</m:t>
                                </m:r>
                              </m:e>
                            </m:acc>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h</m:t>
                                </m:r>
                              </m:e>
                            </m:acc>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𝑢</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𝑢</m:t>
                                </m:r>
                              </m:e>
                            </m:acc>
                            <m:r>
                              <a:rPr lang="en-US" altLang="zh-CN" sz="1600" i="1">
                                <a:latin typeface="Cambria Math" panose="02040503050406030204" pitchFamily="18" charset="0"/>
                              </a:rPr>
                              <m:t>+</m:t>
                            </m:r>
                            <m:r>
                              <a:rPr lang="en-US" altLang="zh-CN" sz="1600" i="1">
                                <a:latin typeface="Cambria Math" panose="02040503050406030204" pitchFamily="18" charset="0"/>
                              </a:rPr>
                              <m:t>𝑑</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𝑑</m:t>
                                </m:r>
                              </m:e>
                            </m:acc>
                            <m:r>
                              <a:rPr lang="en-US" altLang="zh-CN" sz="1600" i="1">
                                <a:latin typeface="Cambria Math" panose="02040503050406030204" pitchFamily="18" charset="0"/>
                              </a:rPr>
                              <m:t>+</m:t>
                            </m:r>
                            <m:r>
                              <a:rPr lang="en-US" altLang="zh-CN" sz="1600" i="1">
                                <a:latin typeface="Cambria Math" panose="02040503050406030204" pitchFamily="18" charset="0"/>
                              </a:rPr>
                              <m:t>𝑠</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𝑠</m:t>
                                </m:r>
                              </m:e>
                            </m:acc>
                          </m:num>
                          <m:den>
                            <m:rad>
                              <m:radPr>
                                <m:degHide m:val="on"/>
                                <m:ctrlPr>
                                  <a:rPr lang="en-US" altLang="zh-CN" sz="1600" i="1">
                                    <a:latin typeface="Cambria Math" panose="02040503050406030204" pitchFamily="18" charset="0"/>
                                  </a:rPr>
                                </m:ctrlPr>
                              </m:radPr>
                              <m:deg/>
                              <m:e>
                                <m:r>
                                  <a:rPr lang="en-US" altLang="zh-CN" sz="1600" i="1">
                                    <a:latin typeface="Cambria Math" panose="02040503050406030204" pitchFamily="18" charset="0"/>
                                  </a:rPr>
                                  <m:t>3</m:t>
                                </m:r>
                              </m:e>
                            </m:rad>
                          </m:den>
                        </m:f>
                        <m:r>
                          <a:rPr lang="en-US" altLang="zh-CN" sz="1600" i="1">
                            <a:latin typeface="Cambria Math" panose="02040503050406030204" pitchFamily="18" charset="0"/>
                          </a:rPr>
                          <m:t>; </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𝑛</m:t>
                            </m:r>
                          </m:sub>
                        </m:sSub>
                        <m:r>
                          <a:rPr lang="en-US" altLang="zh-CN" sz="1600" i="1">
                            <a:latin typeface="Cambria Math" panose="02040503050406030204" pitchFamily="18" charset="0"/>
                          </a:rPr>
                          <m:t>, </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h</m:t>
                            </m:r>
                          </m:e>
                          <m:sub>
                            <m:r>
                              <a:rPr lang="en-US" altLang="zh-CN" sz="1600" i="1">
                                <a:latin typeface="Cambria Math" panose="02040503050406030204" pitchFamily="18" charset="0"/>
                              </a:rPr>
                              <m:t>𝑛</m:t>
                            </m:r>
                          </m:sub>
                        </m:sSub>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𝑢</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𝑢</m:t>
                                </m:r>
                              </m:e>
                            </m:acc>
                            <m:r>
                              <a:rPr lang="en-US" altLang="zh-CN" sz="1600" i="1">
                                <a:latin typeface="Cambria Math" panose="02040503050406030204" pitchFamily="18" charset="0"/>
                              </a:rPr>
                              <m:t>+</m:t>
                            </m:r>
                            <m:r>
                              <a:rPr lang="en-US" altLang="zh-CN" sz="1600" i="1">
                                <a:latin typeface="Cambria Math" panose="02040503050406030204" pitchFamily="18" charset="0"/>
                              </a:rPr>
                              <m:t>𝑑</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𝑑</m:t>
                                </m:r>
                              </m:e>
                            </m:acc>
                          </m:num>
                          <m:den>
                            <m:rad>
                              <m:radPr>
                                <m:degHide m:val="on"/>
                                <m:ctrlPr>
                                  <a:rPr lang="en-US" altLang="zh-CN" sz="1600" i="1">
                                    <a:latin typeface="Cambria Math" panose="02040503050406030204" pitchFamily="18" charset="0"/>
                                  </a:rPr>
                                </m:ctrlPr>
                              </m:radPr>
                              <m:deg/>
                              <m:e>
                                <m:r>
                                  <a:rPr lang="en-US" altLang="zh-CN" sz="1600" i="1">
                                    <a:latin typeface="Cambria Math" panose="02040503050406030204" pitchFamily="18" charset="0"/>
                                  </a:rPr>
                                  <m:t>2</m:t>
                                </m:r>
                              </m:e>
                            </m:rad>
                          </m:den>
                        </m:f>
                        <m:r>
                          <a:rPr lang="en-US" altLang="zh-CN" sz="1600" i="1">
                            <a:latin typeface="Cambria Math" panose="02040503050406030204" pitchFamily="18" charset="0"/>
                          </a:rPr>
                          <m:t>; </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𝑠</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h</m:t>
                            </m:r>
                          </m:e>
                          <m:sub>
                            <m:r>
                              <a:rPr lang="en-US" altLang="zh-CN" sz="1600" i="1">
                                <a:latin typeface="Cambria Math" panose="02040503050406030204" pitchFamily="18" charset="0"/>
                              </a:rPr>
                              <m:t>𝑠</m:t>
                            </m:r>
                          </m:sub>
                        </m:sSub>
                        <m:r>
                          <a:rPr lang="en-US" altLang="zh-CN" sz="1600" i="1">
                            <a:latin typeface="Cambria Math" panose="02040503050406030204" pitchFamily="18" charset="0"/>
                          </a:rPr>
                          <m:t>=</m:t>
                        </m:r>
                        <m:r>
                          <a:rPr lang="en-US" altLang="zh-CN" sz="1600" i="1">
                            <a:latin typeface="Cambria Math" panose="02040503050406030204" pitchFamily="18" charset="0"/>
                          </a:rPr>
                          <m:t>𝑠</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𝑠</m:t>
                            </m:r>
                          </m:e>
                        </m:acc>
                      </m:oMath>
                    </m:oMathPara>
                  </a14:m>
                  <a:endParaRPr lang="zh-CN" altLang="en-US" sz="1600" i="1"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F824E6DB-D8CA-4F5D-9045-F5A2308900DE}"/>
                    </a:ext>
                  </a:extLst>
                </p:cNvPr>
                <p:cNvSpPr txBox="1">
                  <a:spLocks noRot="1" noChangeAspect="1" noMove="1" noResize="1" noEditPoints="1" noAdjustHandles="1" noChangeArrowheads="1" noChangeShapeType="1" noTextEdit="1"/>
                </p:cNvSpPr>
                <p:nvPr/>
              </p:nvSpPr>
              <p:spPr>
                <a:xfrm>
                  <a:off x="-105686" y="4707264"/>
                  <a:ext cx="8938354" cy="63863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70A5CD8B-E7C7-43B1-9319-3FFDBF5812BB}"/>
                    </a:ext>
                  </a:extLst>
                </p:cNvPr>
                <p:cNvSpPr txBox="1"/>
                <p:nvPr/>
              </p:nvSpPr>
              <p:spPr>
                <a:xfrm>
                  <a:off x="885670" y="4303837"/>
                  <a:ext cx="1835824" cy="3676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𝛼</m:t>
                        </m:r>
                        <m:r>
                          <a:rPr lang="en-US" altLang="zh-CN" sz="1600" i="1">
                            <a:latin typeface="Cambria Math" panose="02040503050406030204" pitchFamily="18" charset="0"/>
                          </a:rPr>
                          <m:t>=</m:t>
                        </m:r>
                        <m:r>
                          <a:rPr lang="en-US" altLang="zh-CN" sz="1600" i="1">
                            <a:latin typeface="Cambria Math" panose="02040503050406030204" pitchFamily="18" charset="0"/>
                          </a:rPr>
                          <m:t>𝜃</m:t>
                        </m:r>
                        <m:r>
                          <a:rPr lang="en-US" altLang="zh-CN" sz="1600" i="1">
                            <a:latin typeface="Cambria Math" panose="02040503050406030204" pitchFamily="18" charset="0"/>
                          </a:rPr>
                          <m:t>+</m:t>
                        </m:r>
                        <m:func>
                          <m:funcPr>
                            <m:ctrlPr>
                              <a:rPr lang="en-US" altLang="zh-CN" sz="1600" i="1">
                                <a:latin typeface="Cambria Math" panose="02040503050406030204" pitchFamily="18" charset="0"/>
                              </a:rPr>
                            </m:ctrlPr>
                          </m:funcPr>
                          <m:fName>
                            <m:r>
                              <m:rPr>
                                <m:sty m:val="p"/>
                              </m:rPr>
                              <a:rPr lang="en-US" altLang="zh-CN" sz="1600" i="1">
                                <a:latin typeface="Cambria Math" panose="02040503050406030204" pitchFamily="18" charset="0"/>
                              </a:rPr>
                              <m:t>arctan</m:t>
                            </m:r>
                          </m:fName>
                          <m:e>
                            <m:rad>
                              <m:radPr>
                                <m:degHide m:val="on"/>
                                <m:ctrlPr>
                                  <a:rPr lang="en-US" altLang="zh-CN" sz="1600" i="1">
                                    <a:latin typeface="Cambria Math" panose="02040503050406030204" pitchFamily="18" charset="0"/>
                                  </a:rPr>
                                </m:ctrlPr>
                              </m:radPr>
                              <m:deg/>
                              <m:e>
                                <m:r>
                                  <a:rPr lang="en-US" altLang="zh-CN" sz="1600" i="1">
                                    <a:latin typeface="Cambria Math" panose="02040503050406030204" pitchFamily="18" charset="0"/>
                                  </a:rPr>
                                  <m:t>2</m:t>
                                </m:r>
                              </m:e>
                            </m:rad>
                          </m:e>
                        </m:func>
                      </m:oMath>
                    </m:oMathPara>
                  </a14:m>
                  <a:endParaRPr lang="zh-CN" altLang="en-US" sz="1600" i="1" dirty="0">
                    <a:latin typeface="Cambria Math" panose="02040503050406030204" pitchFamily="18" charset="0"/>
                  </a:endParaRPr>
                </a:p>
              </p:txBody>
            </p:sp>
          </mc:Choice>
          <mc:Fallback xmlns="">
            <p:sp>
              <p:nvSpPr>
                <p:cNvPr id="23" name="文本框 22">
                  <a:extLst>
                    <a:ext uri="{FF2B5EF4-FFF2-40B4-BE49-F238E27FC236}">
                      <a16:creationId xmlns:a16="http://schemas.microsoft.com/office/drawing/2014/main" id="{70A5CD8B-E7C7-43B1-9319-3FFDBF5812BB}"/>
                    </a:ext>
                  </a:extLst>
                </p:cNvPr>
                <p:cNvSpPr txBox="1">
                  <a:spLocks noRot="1" noChangeAspect="1" noMove="1" noResize="1" noEditPoints="1" noAdjustHandles="1" noChangeArrowheads="1" noChangeShapeType="1" noTextEdit="1"/>
                </p:cNvSpPr>
                <p:nvPr/>
              </p:nvSpPr>
              <p:spPr>
                <a:xfrm>
                  <a:off x="885670" y="4303837"/>
                  <a:ext cx="1835824" cy="367601"/>
                </a:xfrm>
                <a:prstGeom prst="rect">
                  <a:avLst/>
                </a:prstGeom>
                <a:blipFill>
                  <a:blip r:embed="rId7"/>
                  <a:stretch>
                    <a:fillRect/>
                  </a:stretch>
                </a:blipFill>
              </p:spPr>
              <p:txBody>
                <a:bodyPr/>
                <a:lstStyle/>
                <a:p>
                  <a:r>
                    <a:rPr lang="zh-CN" altLang="en-US">
                      <a:noFill/>
                    </a:rPr>
                    <a:t> </a:t>
                  </a:r>
                </a:p>
              </p:txBody>
            </p:sp>
          </mc:Fallback>
        </mc:AlternateContent>
      </p:grpSp>
      <p:grpSp>
        <p:nvGrpSpPr>
          <p:cNvPr id="35" name="组合 34">
            <a:extLst>
              <a:ext uri="{FF2B5EF4-FFF2-40B4-BE49-F238E27FC236}">
                <a16:creationId xmlns:a16="http://schemas.microsoft.com/office/drawing/2014/main" id="{C182A8B7-CC04-4CFC-BAF3-74218DCAC240}"/>
              </a:ext>
            </a:extLst>
          </p:cNvPr>
          <p:cNvGrpSpPr/>
          <p:nvPr/>
        </p:nvGrpSpPr>
        <p:grpSpPr>
          <a:xfrm>
            <a:off x="637601" y="5068611"/>
            <a:ext cx="7341179" cy="1080950"/>
            <a:chOff x="492636" y="5453592"/>
            <a:chExt cx="7341179" cy="1080950"/>
          </a:xfrm>
        </p:grpSpPr>
        <p:grpSp>
          <p:nvGrpSpPr>
            <p:cNvPr id="27" name="组合 26">
              <a:extLst>
                <a:ext uri="{FF2B5EF4-FFF2-40B4-BE49-F238E27FC236}">
                  <a16:creationId xmlns:a16="http://schemas.microsoft.com/office/drawing/2014/main" id="{15D7D59E-72F5-4326-A8E0-844AA4F8460F}"/>
                </a:ext>
              </a:extLst>
            </p:cNvPr>
            <p:cNvGrpSpPr/>
            <p:nvPr/>
          </p:nvGrpSpPr>
          <p:grpSpPr>
            <a:xfrm>
              <a:off x="492636" y="5468757"/>
              <a:ext cx="4457715" cy="1065785"/>
              <a:chOff x="1673697" y="5518110"/>
              <a:chExt cx="4457715" cy="1065785"/>
            </a:xfrm>
          </p:grpSpPr>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03ACCA05-4A2B-4E71-9B64-1EAE8E41D262}"/>
                      </a:ext>
                    </a:extLst>
                  </p:cNvPr>
                  <p:cNvSpPr txBox="1"/>
                  <p:nvPr/>
                </p:nvSpPr>
                <p:spPr>
                  <a:xfrm>
                    <a:off x="1673697" y="5763754"/>
                    <a:ext cx="890693" cy="493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𝜃</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𝐾</m:t>
                                  </m:r>
                                </m:e>
                                <m:sub>
                                  <m:r>
                                    <a:rPr lang="en-US" altLang="zh-CN" sz="2400" b="0" i="1" smtClean="0">
                                      <a:latin typeface="Cambria Math" panose="02040503050406030204" pitchFamily="18" charset="0"/>
                                    </a:rPr>
                                    <m:t>1</m:t>
                                  </m:r>
                                </m:sub>
                              </m:sSub>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03ACCA05-4A2B-4E71-9B64-1EAE8E41D262}"/>
                      </a:ext>
                    </a:extLst>
                  </p:cNvPr>
                  <p:cNvSpPr txBox="1">
                    <a:spLocks noRot="1" noChangeAspect="1" noMove="1" noResize="1" noEditPoints="1" noAdjustHandles="1" noChangeArrowheads="1" noChangeShapeType="1" noTextEdit="1"/>
                  </p:cNvSpPr>
                  <p:nvPr/>
                </p:nvSpPr>
                <p:spPr>
                  <a:xfrm>
                    <a:off x="1673697" y="5763754"/>
                    <a:ext cx="890693" cy="493405"/>
                  </a:xfrm>
                  <a:prstGeom prst="rect">
                    <a:avLst/>
                  </a:prstGeom>
                  <a:blipFill>
                    <a:blip r:embed="rId8"/>
                    <a:stretch>
                      <a:fillRect l="-2055" r="-1370" b="-11111"/>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69095B1F-5FFD-4737-864F-B90AFF44D49C}"/>
                  </a:ext>
                </a:extLst>
              </p:cNvPr>
              <p:cNvCxnSpPr>
                <a:cxnSpLocks/>
              </p:cNvCxnSpPr>
              <p:nvPr/>
            </p:nvCxnSpPr>
            <p:spPr>
              <a:xfrm flipV="1">
                <a:off x="2564390" y="6060388"/>
                <a:ext cx="2426831" cy="1"/>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9718FB50-06AC-4035-93A7-ACD0162BAF69}"/>
                  </a:ext>
                </a:extLst>
              </p:cNvPr>
              <p:cNvSpPr txBox="1"/>
              <p:nvPr/>
            </p:nvSpPr>
            <p:spPr>
              <a:xfrm>
                <a:off x="2564390" y="5594477"/>
                <a:ext cx="2395207"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Gell-Mann-Okubo relation</a:t>
                </a:r>
                <a:endParaRPr lang="zh-CN" alt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207D8E23-CA09-4143-82FA-B9B1D6CEFEC1}"/>
                      </a:ext>
                    </a:extLst>
                  </p:cNvPr>
                  <p:cNvSpPr txBox="1"/>
                  <p:nvPr/>
                </p:nvSpPr>
                <p:spPr>
                  <a:xfrm>
                    <a:off x="5103117" y="5518110"/>
                    <a:ext cx="982000" cy="491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𝜃</m:t>
                              </m:r>
                            </m:e>
                            <m:sub>
                              <m:r>
                                <a:rPr lang="en-US" altLang="zh-CN" sz="2400" i="1">
                                  <a:latin typeface="Cambria Math" panose="02040503050406030204" pitchFamily="18" charset="0"/>
                                </a:rPr>
                                <m:t>𝑓</m:t>
                              </m:r>
                            </m:sub>
                          </m:sSub>
                          <m:r>
                            <a:rPr lang="en-US" altLang="zh-CN" sz="2400" i="1">
                              <a:latin typeface="Cambria Math" panose="02040503050406030204" pitchFamily="18" charset="0"/>
                            </a:rPr>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𝛼</m:t>
                              </m:r>
                            </m:e>
                            <m:sub>
                              <m:r>
                                <a:rPr lang="en-US" altLang="zh-CN" sz="2400" i="1">
                                  <a:latin typeface="Cambria Math" panose="02040503050406030204" pitchFamily="18" charset="0"/>
                                </a:rPr>
                                <m:t>𝑓</m:t>
                              </m:r>
                            </m:sub>
                          </m:sSub>
                        </m:oMath>
                      </m:oMathPara>
                    </a14:m>
                    <a:endParaRPr lang="zh-CN" altLang="en-US" sz="2400" i="1" dirty="0">
                      <a:latin typeface="Cambria Math" panose="02040503050406030204" pitchFamily="18" charset="0"/>
                    </a:endParaRPr>
                  </a:p>
                </p:txBody>
              </p:sp>
            </mc:Choice>
            <mc:Fallback xmlns="">
              <p:sp>
                <p:nvSpPr>
                  <p:cNvPr id="31" name="文本框 30">
                    <a:extLst>
                      <a:ext uri="{FF2B5EF4-FFF2-40B4-BE49-F238E27FC236}">
                        <a16:creationId xmlns:a16="http://schemas.microsoft.com/office/drawing/2014/main" id="{207D8E23-CA09-4143-82FA-B9B1D6CEFEC1}"/>
                      </a:ext>
                    </a:extLst>
                  </p:cNvPr>
                  <p:cNvSpPr txBox="1">
                    <a:spLocks noRot="1" noChangeAspect="1" noMove="1" noResize="1" noEditPoints="1" noAdjustHandles="1" noChangeArrowheads="1" noChangeShapeType="1" noTextEdit="1"/>
                  </p:cNvSpPr>
                  <p:nvPr/>
                </p:nvSpPr>
                <p:spPr>
                  <a:xfrm>
                    <a:off x="5103117" y="5518110"/>
                    <a:ext cx="982000" cy="491288"/>
                  </a:xfrm>
                  <a:prstGeom prst="rect">
                    <a:avLst/>
                  </a:prstGeom>
                  <a:blipFill>
                    <a:blip r:embed="rId9"/>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A7389E05-9510-4D34-A40F-54A81EE0F069}"/>
                      </a:ext>
                    </a:extLst>
                  </p:cNvPr>
                  <p:cNvSpPr txBox="1"/>
                  <p:nvPr/>
                </p:nvSpPr>
                <p:spPr>
                  <a:xfrm>
                    <a:off x="5103117" y="6122230"/>
                    <a:ext cx="102829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𝜃</m:t>
                              </m:r>
                            </m:e>
                            <m:sub>
                              <m:r>
                                <a:rPr lang="en-US" altLang="zh-CN" sz="2400" i="1">
                                  <a:latin typeface="Cambria Math" panose="02040503050406030204" pitchFamily="18" charset="0"/>
                                </a:rPr>
                                <m:t>h</m:t>
                              </m:r>
                            </m:sub>
                          </m:sSub>
                          <m:r>
                            <a:rPr lang="en-US" altLang="zh-CN" sz="2400" i="1">
                              <a:latin typeface="Cambria Math" panose="02040503050406030204" pitchFamily="18" charset="0"/>
                            </a:rPr>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𝛼</m:t>
                              </m:r>
                            </m:e>
                            <m:sub>
                              <m:r>
                                <a:rPr lang="en-US" altLang="zh-CN" sz="2400" i="1">
                                  <a:latin typeface="Cambria Math" panose="02040503050406030204" pitchFamily="18" charset="0"/>
                                </a:rPr>
                                <m:t>h</m:t>
                              </m:r>
                            </m:sub>
                          </m:sSub>
                        </m:oMath>
                      </m:oMathPara>
                    </a14:m>
                    <a:endParaRPr lang="zh-CN" altLang="en-US" sz="2400" i="1" dirty="0">
                      <a:latin typeface="Cambria Math" panose="02040503050406030204" pitchFamily="18" charset="0"/>
                    </a:endParaRPr>
                  </a:p>
                </p:txBody>
              </p:sp>
            </mc:Choice>
            <mc:Fallback xmlns="">
              <p:sp>
                <p:nvSpPr>
                  <p:cNvPr id="32" name="文本框 31">
                    <a:extLst>
                      <a:ext uri="{FF2B5EF4-FFF2-40B4-BE49-F238E27FC236}">
                        <a16:creationId xmlns:a16="http://schemas.microsoft.com/office/drawing/2014/main" id="{A7389E05-9510-4D34-A40F-54A81EE0F069}"/>
                      </a:ext>
                    </a:extLst>
                  </p:cNvPr>
                  <p:cNvSpPr txBox="1">
                    <a:spLocks noRot="1" noChangeAspect="1" noMove="1" noResize="1" noEditPoints="1" noAdjustHandles="1" noChangeArrowheads="1" noChangeShapeType="1" noTextEdit="1"/>
                  </p:cNvSpPr>
                  <p:nvPr/>
                </p:nvSpPr>
                <p:spPr>
                  <a:xfrm>
                    <a:off x="5103117" y="6122230"/>
                    <a:ext cx="1028295" cy="461665"/>
                  </a:xfrm>
                  <a:prstGeom prst="rect">
                    <a:avLst/>
                  </a:prstGeom>
                  <a:blipFill>
                    <a:blip r:embed="rId10"/>
                    <a:stretch>
                      <a:fillRect b="-5263"/>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6474DBBA-4DB9-4A30-A178-A83C10C98DC5}"/>
                    </a:ext>
                  </a:extLst>
                </p:cNvPr>
                <p:cNvSpPr txBox="1"/>
                <p:nvPr/>
              </p:nvSpPr>
              <p:spPr>
                <a:xfrm>
                  <a:off x="5371859" y="5453592"/>
                  <a:ext cx="2461956" cy="1012906"/>
                </a:xfrm>
                <a:prstGeom prst="rect">
                  <a:avLst/>
                </a:prstGeom>
                <a:noFill/>
              </p:spPr>
              <p:txBody>
                <a:bodyPr wrap="none" rtlCol="0">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𝜃</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1</m:t>
                              </m:r>
                            </m:sub>
                          </m:sSub>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0" smtClean="0">
                              <a:latin typeface="Cambria Math" panose="02040503050406030204" pitchFamily="18" charset="0"/>
                            </a:rPr>
                            <m:t>34</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 </m:t>
                      </m:r>
                      <m:r>
                        <a:rPr lang="en-US" altLang="zh-CN" b="0" i="1" smtClean="0">
                          <a:latin typeface="Cambria Math" panose="02040503050406030204" pitchFamily="18" charset="0"/>
                        </a:rPr>
                        <m:t>𝑜𝑟</m:t>
                      </m:r>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57</m:t>
                          </m:r>
                        </m:e>
                        <m:sup>
                          <m:r>
                            <a:rPr lang="en-US" altLang="zh-CN" b="0" i="1" smtClean="0">
                              <a:latin typeface="Cambria Math" panose="02040503050406030204" pitchFamily="18" charset="0"/>
                            </a:rPr>
                            <m:t>∘</m:t>
                          </m:r>
                        </m:sup>
                      </m:sSup>
                    </m:oMath>
                  </a14:m>
                  <a:r>
                    <a:rPr lang="en-US" altLang="zh-CN" b="0" i="1" dirty="0">
                      <a:latin typeface="Cambria Math" panose="02040503050406030204" pitchFamily="18" charset="0"/>
                    </a:rPr>
                    <a:t>,</a:t>
                  </a:r>
                </a:p>
                <a:p>
                  <a14:m>
                    <m:oMath xmlns:m="http://schemas.openxmlformats.org/officeDocument/2006/math">
                      <m:d>
                        <m:dPr>
                          <m:begChr m:val="|"/>
                          <m:endChr m:val="|"/>
                          <m:ctrlPr>
                            <a:rPr lang="en-US" altLang="zh-CN" b="0"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𝜃</m:t>
                              </m:r>
                            </m:e>
                            <m:sub>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𝐾</m:t>
                                  </m:r>
                                </m:e>
                                <m:sub>
                                  <m:r>
                                    <a:rPr lang="en-US" altLang="zh-CN" b="0" i="1" smtClean="0">
                                      <a:latin typeface="Cambria Math" panose="02040503050406030204" pitchFamily="18" charset="0"/>
                                      <a:cs typeface="Times New Roman" panose="02020603050405020304" pitchFamily="18" charset="0"/>
                                    </a:rPr>
                                    <m:t>1</m:t>
                                  </m:r>
                                </m:sub>
                              </m:sSub>
                            </m:sub>
                          </m:sSub>
                        </m:e>
                      </m:d>
                      <m:r>
                        <a:rPr lang="en-US" altLang="zh-CN" b="0" i="1" smtClean="0">
                          <a:latin typeface="Cambria Math" panose="02040503050406030204" pitchFamily="18" charset="0"/>
                          <a:cs typeface="Times New Roman" panose="02020603050405020304" pitchFamily="18" charset="0"/>
                        </a:rPr>
                        <m:t>&lt;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45</m:t>
                          </m:r>
                        </m:e>
                        <m:sup>
                          <m:r>
                            <a:rPr lang="en-US" altLang="zh-CN" b="0" i="1" smtClean="0">
                              <a:latin typeface="Cambria Math" panose="02040503050406030204" pitchFamily="18" charset="0"/>
                              <a:cs typeface="Times New Roman" panose="02020603050405020304" pitchFamily="18" charset="0"/>
                            </a:rPr>
                            <m:t>∘</m:t>
                          </m:r>
                        </m:sup>
                      </m:sSup>
                    </m:oMath>
                  </a14:m>
                  <a:r>
                    <a:rPr lang="en-US" altLang="zh-CN" dirty="0">
                      <a:latin typeface="Times New Roman" panose="02020603050405020304" pitchFamily="18" charset="0"/>
                      <a:cs typeface="Times New Roman" panose="02020603050405020304" pitchFamily="18" charset="0"/>
                    </a:rPr>
                    <a:t>is favored ,</a:t>
                  </a:r>
                </a:p>
                <a:p>
                  <a:pPr/>
                  <a14:m>
                    <m:oMathPara xmlns:m="http://schemas.openxmlformats.org/officeDocument/2006/math">
                      <m:oMathParaPr>
                        <m:jc m:val="left"/>
                      </m:oMathParaPr>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𝛼</m:t>
                            </m:r>
                          </m:e>
                          <m:sub>
                            <m:r>
                              <a:rPr lang="en-US" altLang="zh-CN" b="0" i="1" smtClean="0">
                                <a:latin typeface="Cambria Math" panose="02040503050406030204" pitchFamily="18" charset="0"/>
                                <a:cs typeface="Times New Roman" panose="02020603050405020304" pitchFamily="18" charset="0"/>
                              </a:rPr>
                              <m:t>𝑓</m:t>
                            </m:r>
                          </m:sub>
                        </m:sSub>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84.5</m:t>
                            </m:r>
                          </m:e>
                          <m:sup>
                            <m:r>
                              <a:rPr lang="en-US" altLang="zh-CN" b="0" i="1" smtClean="0">
                                <a:latin typeface="Cambria Math" panose="02040503050406030204" pitchFamily="18" charset="0"/>
                                <a:cs typeface="Times New Roman" panose="02020603050405020304" pitchFamily="18" charset="0"/>
                              </a:rPr>
                              <m:t>∘</m:t>
                            </m:r>
                          </m:sup>
                        </m:sSup>
                        <m:r>
                          <a:rPr lang="en-US" altLang="zh-CN" b="0" i="1" smtClean="0">
                            <a:latin typeface="Cambria Math" panose="02040503050406030204" pitchFamily="18" charset="0"/>
                            <a:cs typeface="Times New Roman" panose="02020603050405020304" pitchFamily="18" charset="0"/>
                          </a:rPr>
                          <m:t>, </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𝛼</m:t>
                            </m:r>
                          </m:e>
                          <m:sub>
                            <m:r>
                              <a:rPr lang="en-US" altLang="zh-CN" b="0" i="1" smtClean="0">
                                <a:latin typeface="Cambria Math" panose="02040503050406030204" pitchFamily="18" charset="0"/>
                                <a:cs typeface="Times New Roman" panose="02020603050405020304" pitchFamily="18" charset="0"/>
                              </a:rPr>
                              <m:t>h</m:t>
                            </m:r>
                          </m:sub>
                        </m:sSub>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91.8</m:t>
                            </m:r>
                          </m:e>
                          <m:sup>
                            <m:r>
                              <a:rPr lang="en-US" altLang="zh-CN" b="0" i="1" smtClean="0">
                                <a:latin typeface="Cambria Math" panose="02040503050406030204" pitchFamily="18" charset="0"/>
                                <a:cs typeface="Times New Roman" panose="02020603050405020304" pitchFamily="18" charset="0"/>
                              </a:rPr>
                              <m:t>∘</m:t>
                            </m:r>
                          </m:sup>
                        </m:sSup>
                      </m:oMath>
                    </m:oMathPara>
                  </a14:m>
                  <a:endParaRPr lang="en-US" altLang="zh-CN" dirty="0">
                    <a:latin typeface="Times New Roman" panose="02020603050405020304" pitchFamily="18" charset="0"/>
                    <a:cs typeface="Times New Roman" panose="02020603050405020304" pitchFamily="18" charset="0"/>
                  </a:endParaRPr>
                </a:p>
              </p:txBody>
            </p:sp>
          </mc:Choice>
          <mc:Fallback xmlns="">
            <p:sp>
              <p:nvSpPr>
                <p:cNvPr id="33" name="文本框 32">
                  <a:extLst>
                    <a:ext uri="{FF2B5EF4-FFF2-40B4-BE49-F238E27FC236}">
                      <a16:creationId xmlns:a16="http://schemas.microsoft.com/office/drawing/2014/main" id="{6474DBBA-4DB9-4A30-A178-A83C10C98DC5}"/>
                    </a:ext>
                  </a:extLst>
                </p:cNvPr>
                <p:cNvSpPr txBox="1">
                  <a:spLocks noRot="1" noChangeAspect="1" noMove="1" noResize="1" noEditPoints="1" noAdjustHandles="1" noChangeArrowheads="1" noChangeShapeType="1" noTextEdit="1"/>
                </p:cNvSpPr>
                <p:nvPr/>
              </p:nvSpPr>
              <p:spPr>
                <a:xfrm>
                  <a:off x="5371859" y="5453592"/>
                  <a:ext cx="2461956" cy="1012906"/>
                </a:xfrm>
                <a:prstGeom prst="rect">
                  <a:avLst/>
                </a:prstGeom>
                <a:blipFill>
                  <a:blip r:embed="rId11"/>
                  <a:stretch>
                    <a:fillRect l="-743" t="-3593" b="-2994"/>
                  </a:stretch>
                </a:blipFill>
              </p:spPr>
              <p:txBody>
                <a:bodyPr/>
                <a:lstStyle/>
                <a:p>
                  <a:r>
                    <a:rPr lang="zh-CN" altLang="en-US">
                      <a:noFill/>
                    </a:rPr>
                    <a:t> </a:t>
                  </a:r>
                </a:p>
              </p:txBody>
            </p:sp>
          </mc:Fallback>
        </mc:AlternateContent>
      </p:grpSp>
      <p:sp>
        <p:nvSpPr>
          <p:cNvPr id="3" name="灯片编号占位符 2">
            <a:extLst>
              <a:ext uri="{FF2B5EF4-FFF2-40B4-BE49-F238E27FC236}">
                <a16:creationId xmlns:a16="http://schemas.microsoft.com/office/drawing/2014/main" id="{7266D940-B310-4DE4-8ABC-B58FAE8D600F}"/>
              </a:ext>
            </a:extLst>
          </p:cNvPr>
          <p:cNvSpPr>
            <a:spLocks noGrp="1"/>
          </p:cNvSpPr>
          <p:nvPr>
            <p:ph type="sldNum" sz="quarter" idx="12"/>
          </p:nvPr>
        </p:nvSpPr>
        <p:spPr/>
        <p:txBody>
          <a:bodyPr/>
          <a:lstStyle/>
          <a:p>
            <a:fld id="{AE19EF4B-78C3-465F-A26D-296951CF7B54}" type="slidenum">
              <a:rPr lang="zh-CN" altLang="en-US" smtClean="0"/>
              <a:t>40</a:t>
            </a:fld>
            <a:endParaRPr lang="zh-CN" altLang="en-US"/>
          </a:p>
        </p:txBody>
      </p:sp>
      <p:sp>
        <p:nvSpPr>
          <p:cNvPr id="4" name="文本框 3">
            <a:extLst>
              <a:ext uri="{FF2B5EF4-FFF2-40B4-BE49-F238E27FC236}">
                <a16:creationId xmlns:a16="http://schemas.microsoft.com/office/drawing/2014/main" id="{87A70759-3721-4099-86CB-4D0D4E88DB88}"/>
              </a:ext>
            </a:extLst>
          </p:cNvPr>
          <p:cNvSpPr txBox="1"/>
          <p:nvPr/>
        </p:nvSpPr>
        <p:spPr>
          <a:xfrm>
            <a:off x="5614995" y="6180606"/>
            <a:ext cx="2264510" cy="307777"/>
          </a:xfrm>
          <a:prstGeom prst="rect">
            <a:avLst/>
          </a:prstGeom>
          <a:noFill/>
        </p:spPr>
        <p:txBody>
          <a:bodyPr wrap="square" rtlCol="0">
            <a:spAutoFit/>
          </a:bodyPr>
          <a:lstStyle/>
          <a:p>
            <a:r>
              <a:rPr lang="en-US" altLang="zh-CN" sz="1400" i="1" dirty="0">
                <a:solidFill>
                  <a:schemeClr val="accent1">
                    <a:lumMod val="75000"/>
                  </a:schemeClr>
                </a:solidFill>
                <a:latin typeface="Times New Roman" panose="02020603050405020304" pitchFamily="18" charset="0"/>
                <a:cs typeface="Times New Roman" panose="02020603050405020304" pitchFamily="18" charset="0"/>
              </a:rPr>
              <a:t>H. Y. Cheng, PLB 707,116</a:t>
            </a:r>
            <a:endParaRPr lang="zh-CN" altLang="en-US" sz="1400"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818323"/>
      </p:ext>
    </p:extLst>
  </p:cSld>
  <p:clrMapOvr>
    <a:masterClrMapping/>
  </p:clrMapOvr>
  <mc:AlternateContent xmlns:mc="http://schemas.openxmlformats.org/markup-compatibility/2006" xmlns:p14="http://schemas.microsoft.com/office/powerpoint/2010/main">
    <mc:Choice Requires="p14">
      <p:transition spd="slow" p14:dur="2000" advTm="83551"/>
    </mc:Choice>
    <mc:Fallback xmlns="">
      <p:transition spd="slow" advTm="8355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D1345EC-205D-4180-9261-8CCF0D9B6FE7}"/>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b="0" dirty="0">
                    <a:latin typeface="Times New Roman" panose="02020603050405020304" pitchFamily="18" charset="0"/>
                    <a:cs typeface="Times New Roman" panose="02020603050405020304" pitchFamily="18" charset="0"/>
                  </a:rPr>
                  <a:t>Production in </a:t>
                </a:r>
                <a14:m>
                  <m:oMath xmlns:m="http://schemas.openxmlformats.org/officeDocument/2006/math">
                    <m:sSup>
                      <m:sSupPr>
                        <m:ctrlPr>
                          <a:rPr lang="en-US" altLang="zh-CN" sz="2400" b="0" i="1" smtClean="0">
                            <a:latin typeface="Cambria Math" panose="02040503050406030204" pitchFamily="18" charset="0"/>
                            <a:cs typeface="Times New Roman" panose="02020603050405020304" pitchFamily="18" charset="0"/>
                          </a:rPr>
                        </m:ctrlPr>
                      </m:sSupPr>
                      <m:e>
                        <m:r>
                          <a:rPr lang="en-US" altLang="zh-CN" sz="2400" b="0" i="1" smtClean="0">
                            <a:latin typeface="Cambria Math" panose="02040503050406030204" pitchFamily="18" charset="0"/>
                            <a:cs typeface="Times New Roman" panose="02020603050405020304" pitchFamily="18" charset="0"/>
                          </a:rPr>
                          <m:t>𝑒</m:t>
                        </m:r>
                      </m:e>
                      <m:sup>
                        <m:r>
                          <a:rPr lang="en-US" altLang="zh-CN" sz="2400" b="0" i="1" smtClean="0">
                            <a:latin typeface="Cambria Math" panose="02040503050406030204" pitchFamily="18" charset="0"/>
                            <a:cs typeface="Times New Roman" panose="02020603050405020304" pitchFamily="18" charset="0"/>
                          </a:rPr>
                          <m:t>+</m:t>
                        </m:r>
                      </m:sup>
                    </m:sSup>
                    <m:sSup>
                      <m:sSupPr>
                        <m:ctrlPr>
                          <a:rPr lang="en-US" altLang="zh-CN" sz="2400" b="0" i="1" smtClean="0">
                            <a:latin typeface="Cambria Math" panose="02040503050406030204" pitchFamily="18" charset="0"/>
                            <a:cs typeface="Times New Roman" panose="02020603050405020304" pitchFamily="18" charset="0"/>
                          </a:rPr>
                        </m:ctrlPr>
                      </m:sSupPr>
                      <m:e>
                        <m:r>
                          <a:rPr lang="en-US" altLang="zh-CN" sz="2400" b="0" i="1" smtClean="0">
                            <a:latin typeface="Cambria Math" panose="02040503050406030204" pitchFamily="18" charset="0"/>
                            <a:cs typeface="Times New Roman" panose="02020603050405020304" pitchFamily="18" charset="0"/>
                          </a:rPr>
                          <m:t>𝑒</m:t>
                        </m:r>
                      </m:e>
                      <m:sup>
                        <m:r>
                          <a:rPr lang="en-US" altLang="zh-CN" sz="2400" b="0" i="1" smtClean="0">
                            <a:latin typeface="Cambria Math" panose="02040503050406030204" pitchFamily="18" charset="0"/>
                            <a:cs typeface="Times New Roman" panose="02020603050405020304" pitchFamily="18" charset="0"/>
                          </a:rPr>
                          <m:t>−</m:t>
                        </m:r>
                      </m:sup>
                    </m:sSup>
                  </m:oMath>
                </a14:m>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annihilation</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3D1345EC-205D-4180-9261-8CCF0D9B6FE7}"/>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2"/>
                <a:stretch>
                  <a:fillRect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DAC2A43-C538-4675-8860-F9F14BEDA1A6}"/>
                  </a:ext>
                </a:extLst>
              </p:cNvPr>
              <p:cNvSpPr txBox="1"/>
              <p:nvPr/>
            </p:nvSpPr>
            <p:spPr>
              <a:xfrm>
                <a:off x="638175" y="847725"/>
                <a:ext cx="6972300" cy="338554"/>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m:t>
                        </m:r>
                      </m:sup>
                    </m:sSubSup>
                    <m:r>
                      <a:rPr lang="en-US" altLang="zh-CN" sz="1600" b="0" i="1" smtClean="0">
                        <a:latin typeface="Cambria Math" panose="02040503050406030204" pitchFamily="18" charset="0"/>
                      </a:rPr>
                      <m:t>)</m:t>
                    </m:r>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can be produced in </a:t>
                </a:r>
                <a14:m>
                  <m:oMath xmlns:m="http://schemas.openxmlformats.org/officeDocument/2006/math">
                    <m:r>
                      <a:rPr lang="en-US" altLang="zh-CN" sz="1600" b="0" i="1" smtClean="0">
                        <a:latin typeface="Cambria Math" panose="02040503050406030204" pitchFamily="18" charset="0"/>
                      </a:rPr>
                      <m:t>𝐽</m:t>
                    </m:r>
                    <m:r>
                      <m:rPr>
                        <m:lit/>
                      </m:rP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𝜓</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𝛾</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m:t>
                        </m:r>
                      </m:sup>
                    </m:sSubSup>
                    <m:r>
                      <a:rPr lang="en-US" altLang="zh-CN" sz="1600" b="0" i="1" smtClean="0">
                        <a:latin typeface="Cambria Math" panose="02040503050406030204" pitchFamily="18" charset="0"/>
                      </a:rPr>
                      <m:t>)</m:t>
                    </m:r>
                  </m:oMath>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8DAC2A43-C538-4675-8860-F9F14BEDA1A6}"/>
                  </a:ext>
                </a:extLst>
              </p:cNvPr>
              <p:cNvSpPr txBox="1">
                <a:spLocks noRot="1" noChangeAspect="1" noMove="1" noResize="1" noEditPoints="1" noAdjustHandles="1" noChangeArrowheads="1" noChangeShapeType="1" noTextEdit="1"/>
              </p:cNvSpPr>
              <p:nvPr/>
            </p:nvSpPr>
            <p:spPr>
              <a:xfrm>
                <a:off x="638175" y="847725"/>
                <a:ext cx="6972300" cy="338554"/>
              </a:xfrm>
              <a:prstGeom prst="rect">
                <a:avLst/>
              </a:prstGeom>
              <a:blipFill>
                <a:blip r:embed="rId3"/>
                <a:stretch>
                  <a:fillRect l="-350" t="-5357" b="-2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A127569-B30F-44DC-85C6-1E92E5BFC625}"/>
                  </a:ext>
                </a:extLst>
              </p:cNvPr>
              <p:cNvSpPr txBox="1"/>
              <p:nvPr/>
            </p:nvSpPr>
            <p:spPr>
              <a:xfrm>
                <a:off x="1528760" y="1410508"/>
                <a:ext cx="6086475" cy="71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1600" b="0" i="1" smtClean="0">
                              <a:latin typeface="Cambria Math" panose="02040503050406030204" pitchFamily="18" charset="0"/>
                            </a:rPr>
                          </m:ctrlPr>
                        </m:fPr>
                        <m:num>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𝑔</m:t>
                              </m:r>
                            </m:e>
                            <m:sub>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𝑓</m:t>
                                  </m:r>
                                </m:e>
                                <m:sup>
                                  <m:r>
                                    <a:rPr lang="en-US" altLang="zh-CN" sz="1600" b="0" i="1" smtClean="0">
                                      <a:latin typeface="Cambria Math" panose="02040503050406030204" pitchFamily="18" charset="0"/>
                                    </a:rPr>
                                    <m:t>′</m:t>
                                  </m:r>
                                </m:sup>
                              </m:sSup>
                            </m:sub>
                          </m:sSub>
                        </m:num>
                        <m:den>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b="0" i="1" smtClean="0">
                                  <a:latin typeface="Cambria Math" panose="02040503050406030204" pitchFamily="18" charset="0"/>
                                </a:rPr>
                                <m:t>𝑓</m:t>
                              </m:r>
                            </m:sub>
                          </m:sSub>
                        </m:den>
                      </m:f>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m:t>
                              </m:r>
                            </m:sup>
                          </m:sSubSup>
                          <m:r>
                            <a:rPr lang="en-US" altLang="zh-CN" sz="1600" b="0" i="1" smtClean="0">
                              <a:latin typeface="Cambria Math" panose="02040503050406030204" pitchFamily="18" charset="0"/>
                            </a:rPr>
                            <m:t>𝛾</m:t>
                          </m:r>
                          <m:r>
                            <a:rPr lang="en-US" altLang="zh-CN" sz="1600" b="0" i="1" smtClean="0">
                              <a:latin typeface="Cambria Math" panose="02040503050406030204" pitchFamily="18" charset="0"/>
                            </a:rPr>
                            <m:t>|</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𝐻</m:t>
                              </m:r>
                            </m:e>
                          </m:acc>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𝐽</m:t>
                          </m:r>
                          <m:r>
                            <m:rPr>
                              <m:lit/>
                            </m:rP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𝜓</m:t>
                          </m:r>
                          <m:r>
                            <a:rPr lang="en-US" altLang="zh-CN" sz="1600" b="0" i="1" smtClean="0">
                              <a:latin typeface="Cambria Math" panose="02040503050406030204" pitchFamily="18" charset="0"/>
                            </a:rPr>
                            <m:t>⟩</m:t>
                          </m:r>
                        </m:num>
                        <m:den>
                          <m:r>
                            <a:rPr lang="en-US" altLang="zh-CN" sz="1600" i="1">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𝛾</m:t>
                          </m:r>
                          <m:r>
                            <a:rPr lang="en-US" altLang="zh-CN" sz="1600" i="1">
                              <a:latin typeface="Cambria Math" panose="02040503050406030204" pitchFamily="18" charset="0"/>
                            </a:rPr>
                            <m:t>|</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𝐻</m:t>
                              </m:r>
                            </m:e>
                          </m:acc>
                          <m:r>
                            <a:rPr lang="en-US" altLang="zh-CN" sz="1600" i="1">
                              <a:latin typeface="Cambria Math" panose="02040503050406030204" pitchFamily="18" charset="0"/>
                            </a:rPr>
                            <m:t>|</m:t>
                          </m:r>
                          <m:r>
                            <a:rPr lang="en-US" altLang="zh-CN" sz="1600" i="1">
                              <a:latin typeface="Cambria Math" panose="02040503050406030204" pitchFamily="18" charset="0"/>
                            </a:rPr>
                            <m:t>𝐽</m:t>
                          </m:r>
                          <m:r>
                            <m:rPr>
                              <m:lit/>
                            </m:rPr>
                            <a:rPr lang="en-US" altLang="zh-CN" sz="1600" i="1">
                              <a:latin typeface="Cambria Math" panose="02040503050406030204" pitchFamily="18" charset="0"/>
                            </a:rPr>
                            <m:t>/</m:t>
                          </m:r>
                          <m:r>
                            <a:rPr lang="en-US" altLang="zh-CN" sz="1600" i="1">
                              <a:latin typeface="Cambria Math" panose="02040503050406030204" pitchFamily="18" charset="0"/>
                            </a:rPr>
                            <m:t>𝜓</m:t>
                          </m:r>
                          <m:r>
                            <a:rPr lang="en-US" altLang="zh-CN" sz="1600" i="1">
                              <a:latin typeface="Cambria Math" panose="02040503050406030204" pitchFamily="18" charset="0"/>
                            </a:rPr>
                            <m:t>⟩</m:t>
                          </m:r>
                        </m:den>
                      </m:f>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ad>
                            <m:radPr>
                              <m:degHide m:val="on"/>
                              <m:ctrlPr>
                                <a:rPr lang="en-US" altLang="zh-CN" sz="1600" b="0" i="1" smtClean="0">
                                  <a:latin typeface="Cambria Math" panose="02040503050406030204" pitchFamily="18" charset="0"/>
                                </a:rPr>
                              </m:ctrlPr>
                            </m:radPr>
                            <m:deg/>
                            <m:e>
                              <m:r>
                                <a:rPr lang="en-US" altLang="zh-CN" sz="1600" b="0" i="1" smtClean="0">
                                  <a:latin typeface="Cambria Math" panose="02040503050406030204" pitchFamily="18" charset="0"/>
                                </a:rPr>
                                <m:t>2</m:t>
                              </m:r>
                            </m:e>
                          </m:rad>
                          <m:func>
                            <m:funcPr>
                              <m:ctrlPr>
                                <a:rPr lang="en-US" altLang="zh-CN" sz="1600" b="0" i="1" smtClean="0">
                                  <a:latin typeface="Cambria Math" panose="02040503050406030204" pitchFamily="18" charset="0"/>
                                </a:rPr>
                              </m:ctrlPr>
                            </m:funcPr>
                            <m:fName>
                              <m:r>
                                <m:rPr>
                                  <m:sty m:val="p"/>
                                </m:rPr>
                                <a:rPr lang="en-US" altLang="zh-CN" sz="1600" b="0" i="0" smtClean="0">
                                  <a:latin typeface="Cambria Math" panose="02040503050406030204" pitchFamily="18" charset="0"/>
                                </a:rPr>
                                <m:t>cos</m:t>
                              </m:r>
                            </m:fName>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𝛼</m:t>
                                  </m:r>
                                </m:e>
                                <m:sub>
                                  <m:r>
                                    <a:rPr lang="en-US" altLang="zh-CN" sz="1600" b="0" i="1" smtClean="0">
                                      <a:latin typeface="Cambria Math" panose="02040503050406030204" pitchFamily="18" charset="0"/>
                                    </a:rPr>
                                    <m:t>𝑓</m:t>
                                  </m:r>
                                </m:sub>
                              </m:sSub>
                            </m:e>
                          </m:func>
                          <m:r>
                            <a:rPr lang="en-US" altLang="zh-CN" sz="1600" b="0" i="1" smtClean="0">
                              <a:latin typeface="Cambria Math" panose="02040503050406030204" pitchFamily="18" charset="0"/>
                            </a:rPr>
                            <m:t>−</m:t>
                          </m:r>
                          <m:func>
                            <m:funcPr>
                              <m:ctrlPr>
                                <a:rPr lang="en-US" altLang="zh-CN" sz="1600" b="0" i="1" smtClean="0">
                                  <a:latin typeface="Cambria Math" panose="02040503050406030204" pitchFamily="18" charset="0"/>
                                </a:rPr>
                              </m:ctrlPr>
                            </m:funcPr>
                            <m:fName>
                              <m:r>
                                <m:rPr>
                                  <m:sty m:val="p"/>
                                </m:rPr>
                                <a:rPr lang="en-US" altLang="zh-CN" sz="1600" b="0" i="0" smtClean="0">
                                  <a:latin typeface="Cambria Math" panose="02040503050406030204" pitchFamily="18" charset="0"/>
                                </a:rPr>
                                <m:t>sin</m:t>
                              </m:r>
                            </m:fName>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𝛼</m:t>
                                  </m:r>
                                </m:e>
                                <m:sub>
                                  <m:r>
                                    <a:rPr lang="en-US" altLang="zh-CN" sz="1600" b="0" i="1" smtClean="0">
                                      <a:latin typeface="Cambria Math" panose="02040503050406030204" pitchFamily="18" charset="0"/>
                                    </a:rPr>
                                    <m:t>𝑓</m:t>
                                  </m:r>
                                </m:sub>
                              </m:sSub>
                            </m:e>
                          </m:func>
                        </m:num>
                        <m:den>
                          <m:rad>
                            <m:radPr>
                              <m:degHide m:val="on"/>
                              <m:ctrlPr>
                                <a:rPr lang="en-US" altLang="zh-CN" sz="1600" b="0" i="1" smtClean="0">
                                  <a:latin typeface="Cambria Math" panose="02040503050406030204" pitchFamily="18" charset="0"/>
                                </a:rPr>
                              </m:ctrlPr>
                            </m:radPr>
                            <m:deg/>
                            <m:e>
                              <m:r>
                                <a:rPr lang="en-US" altLang="zh-CN" sz="1600" b="0" i="1" smtClean="0">
                                  <a:latin typeface="Cambria Math" panose="02040503050406030204" pitchFamily="18" charset="0"/>
                                </a:rPr>
                                <m:t>2</m:t>
                              </m:r>
                            </m:e>
                          </m:rad>
                          <m:func>
                            <m:funcPr>
                              <m:ctrlPr>
                                <a:rPr lang="en-US" altLang="zh-CN" sz="1600" b="0" i="1" smtClean="0">
                                  <a:latin typeface="Cambria Math" panose="02040503050406030204" pitchFamily="18" charset="0"/>
                                </a:rPr>
                              </m:ctrlPr>
                            </m:funcPr>
                            <m:fName>
                              <m:r>
                                <m:rPr>
                                  <m:sty m:val="p"/>
                                </m:rPr>
                                <a:rPr lang="en-US" altLang="zh-CN" sz="1600" b="0" i="0" smtClean="0">
                                  <a:latin typeface="Cambria Math" panose="02040503050406030204" pitchFamily="18" charset="0"/>
                                </a:rPr>
                                <m:t>sin</m:t>
                              </m:r>
                            </m:fName>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𝛼</m:t>
                                  </m:r>
                                </m:e>
                                <m:sub>
                                  <m:r>
                                    <a:rPr lang="en-US" altLang="zh-CN" sz="1600" b="0" i="1" smtClean="0">
                                      <a:latin typeface="Cambria Math" panose="02040503050406030204" pitchFamily="18" charset="0"/>
                                    </a:rPr>
                                    <m:t>𝑓</m:t>
                                  </m:r>
                                </m:sub>
                              </m:sSub>
                            </m:e>
                          </m:func>
                          <m:r>
                            <a:rPr lang="en-US" altLang="zh-CN" sz="1600" b="0" i="1" smtClean="0">
                              <a:latin typeface="Cambria Math" panose="02040503050406030204" pitchFamily="18" charset="0"/>
                            </a:rPr>
                            <m:t>+</m:t>
                          </m:r>
                          <m:func>
                            <m:funcPr>
                              <m:ctrlPr>
                                <a:rPr lang="en-US" altLang="zh-CN" sz="1600" b="0" i="1" smtClean="0">
                                  <a:latin typeface="Cambria Math" panose="02040503050406030204" pitchFamily="18" charset="0"/>
                                </a:rPr>
                              </m:ctrlPr>
                            </m:funcPr>
                            <m:fName>
                              <m:r>
                                <m:rPr>
                                  <m:sty m:val="p"/>
                                </m:rPr>
                                <a:rPr lang="en-US" altLang="zh-CN" sz="1600" b="0" i="0" smtClean="0">
                                  <a:latin typeface="Cambria Math" panose="02040503050406030204" pitchFamily="18" charset="0"/>
                                </a:rPr>
                                <m:t>cos</m:t>
                              </m:r>
                            </m:fName>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𝛼</m:t>
                                  </m:r>
                                </m:e>
                                <m:sub>
                                  <m:r>
                                    <a:rPr lang="en-US" altLang="zh-CN" sz="1600" b="0" i="1" smtClean="0">
                                      <a:latin typeface="Cambria Math" panose="02040503050406030204" pitchFamily="18" charset="0"/>
                                    </a:rPr>
                                    <m:t>𝑓</m:t>
                                  </m:r>
                                </m:sub>
                              </m:sSub>
                            </m:e>
                          </m:func>
                        </m:den>
                      </m:f>
                    </m:oMath>
                  </m:oMathPara>
                </a14:m>
                <a:endParaRPr lang="zh-CN" altLang="en-US" sz="1600" dirty="0"/>
              </a:p>
            </p:txBody>
          </p:sp>
        </mc:Choice>
        <mc:Fallback xmlns="">
          <p:sp>
            <p:nvSpPr>
              <p:cNvPr id="7" name="文本框 6">
                <a:extLst>
                  <a:ext uri="{FF2B5EF4-FFF2-40B4-BE49-F238E27FC236}">
                    <a16:creationId xmlns:a16="http://schemas.microsoft.com/office/drawing/2014/main" id="{5A127569-B30F-44DC-85C6-1E92E5BFC625}"/>
                  </a:ext>
                </a:extLst>
              </p:cNvPr>
              <p:cNvSpPr txBox="1">
                <a:spLocks noRot="1" noChangeAspect="1" noMove="1" noResize="1" noEditPoints="1" noAdjustHandles="1" noChangeArrowheads="1" noChangeShapeType="1" noTextEdit="1"/>
              </p:cNvSpPr>
              <p:nvPr/>
            </p:nvSpPr>
            <p:spPr>
              <a:xfrm>
                <a:off x="1528760" y="1410508"/>
                <a:ext cx="6086475" cy="71897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B9403AC-0B43-4BC5-8026-DD3DC4CF1882}"/>
                  </a:ext>
                </a:extLst>
              </p:cNvPr>
              <p:cNvSpPr txBox="1"/>
              <p:nvPr/>
            </p:nvSpPr>
            <p:spPr>
              <a:xfrm>
                <a:off x="1863789" y="2269974"/>
                <a:ext cx="5416418" cy="5188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𝑠</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𝑠</m:t>
                                      </m:r>
                                    </m:e>
                                  </m:acc>
                                </m:e>
                              </m:d>
                            </m:e>
                            <m:sub>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1</m:t>
                                  </m:r>
                                </m:e>
                                <m:sup>
                                  <m:r>
                                    <a:rPr lang="en-US" altLang="zh-CN" sz="1600" b="0" i="1" smtClean="0">
                                      <a:latin typeface="Cambria Math" panose="02040503050406030204" pitchFamily="18" charset="0"/>
                                    </a:rPr>
                                    <m:t>++</m:t>
                                  </m:r>
                                </m:sup>
                              </m:sSup>
                            </m:sub>
                          </m:sSub>
                          <m:r>
                            <a:rPr lang="en-US" altLang="zh-CN" sz="1600" b="0" i="1" smtClean="0">
                              <a:latin typeface="Cambria Math" panose="02040503050406030204" pitchFamily="18" charset="0"/>
                            </a:rPr>
                            <m:t>𝛾</m:t>
                          </m:r>
                          <m:d>
                            <m:dPr>
                              <m:begChr m:val="|"/>
                              <m:endChr m:val="|"/>
                              <m:ctrlPr>
                                <a:rPr lang="en-US" altLang="zh-CN" sz="1600" b="0" i="1" smtClean="0">
                                  <a:latin typeface="Cambria Math" panose="02040503050406030204" pitchFamily="18" charset="0"/>
                                </a:rPr>
                              </m:ctrlPr>
                            </m:d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𝐻</m:t>
                                  </m:r>
                                </m:e>
                              </m:acc>
                            </m:e>
                          </m:d>
                          <m:r>
                            <a:rPr lang="en-US" altLang="zh-CN" sz="1600" b="0" i="1" smtClean="0">
                              <a:latin typeface="Cambria Math" panose="02040503050406030204" pitchFamily="18" charset="0"/>
                            </a:rPr>
                            <m:t>𝐽</m:t>
                          </m:r>
                          <m:r>
                            <m:rPr>
                              <m:lit/>
                            </m:rP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𝜓</m:t>
                          </m:r>
                        </m:e>
                      </m:d>
                      <m:r>
                        <a:rPr lang="en-US" altLang="zh-CN" sz="1600" b="0" i="1" smtClean="0">
                          <a:latin typeface="Cambria Math" panose="02040503050406030204" pitchFamily="18" charset="0"/>
                        </a:rPr>
                        <m:t>≃</m:t>
                      </m:r>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𝑢</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𝑢</m:t>
                                      </m:r>
                                    </m:e>
                                  </m:acc>
                                </m:e>
                              </m:d>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m:t>
                                  </m:r>
                                </m:sup>
                              </m:sSup>
                            </m:sub>
                          </m:sSub>
                          <m:r>
                            <a:rPr lang="en-US" altLang="zh-CN" sz="1600" i="1">
                              <a:latin typeface="Cambria Math" panose="02040503050406030204" pitchFamily="18" charset="0"/>
                            </a:rPr>
                            <m:t>𝛾</m:t>
                          </m:r>
                          <m:d>
                            <m:dPr>
                              <m:begChr m:val="|"/>
                              <m:endChr m:val="|"/>
                              <m:ctrlPr>
                                <a:rPr lang="en-US" altLang="zh-CN" sz="1600" i="1">
                                  <a:latin typeface="Cambria Math" panose="02040503050406030204" pitchFamily="18" charset="0"/>
                                </a:rPr>
                              </m:ctrlPr>
                            </m:d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𝐻</m:t>
                                  </m:r>
                                </m:e>
                              </m:acc>
                            </m:e>
                          </m:d>
                          <m:r>
                            <a:rPr lang="en-US" altLang="zh-CN" sz="1600" i="1">
                              <a:latin typeface="Cambria Math" panose="02040503050406030204" pitchFamily="18" charset="0"/>
                            </a:rPr>
                            <m:t>𝐽</m:t>
                          </m:r>
                          <m:r>
                            <m:rPr>
                              <m:lit/>
                            </m:rPr>
                            <a:rPr lang="en-US" altLang="zh-CN" sz="1600" i="1">
                              <a:latin typeface="Cambria Math" panose="02040503050406030204" pitchFamily="18" charset="0"/>
                            </a:rPr>
                            <m:t>/</m:t>
                          </m:r>
                          <m:r>
                            <a:rPr lang="en-US" altLang="zh-CN" sz="1600" i="1">
                              <a:latin typeface="Cambria Math" panose="02040503050406030204" pitchFamily="18" charset="0"/>
                            </a:rPr>
                            <m:t>𝜓</m:t>
                          </m:r>
                        </m:e>
                      </m:d>
                      <m:r>
                        <a:rPr lang="en-US" altLang="zh-CN" sz="1600" b="0" i="0" smtClean="0">
                          <a:latin typeface="Cambria Math" panose="02040503050406030204" pitchFamily="18" charset="0"/>
                        </a:rPr>
                        <m:t>=</m:t>
                      </m:r>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𝑑</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𝑑</m:t>
                                      </m:r>
                                    </m:e>
                                  </m:acc>
                                </m:e>
                              </m:d>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1</m:t>
                                  </m:r>
                                </m:e>
                                <m:sup>
                                  <m:r>
                                    <a:rPr lang="en-US" altLang="zh-CN" sz="1600" i="1">
                                      <a:latin typeface="Cambria Math" panose="02040503050406030204" pitchFamily="18" charset="0"/>
                                    </a:rPr>
                                    <m:t>++</m:t>
                                  </m:r>
                                </m:sup>
                              </m:sSup>
                            </m:sub>
                          </m:sSub>
                          <m:r>
                            <a:rPr lang="en-US" altLang="zh-CN" sz="1600" i="1">
                              <a:latin typeface="Cambria Math" panose="02040503050406030204" pitchFamily="18" charset="0"/>
                            </a:rPr>
                            <m:t>𝛾</m:t>
                          </m:r>
                          <m:d>
                            <m:dPr>
                              <m:begChr m:val="|"/>
                              <m:endChr m:val="|"/>
                              <m:ctrlPr>
                                <a:rPr lang="en-US" altLang="zh-CN" sz="1600" i="1">
                                  <a:latin typeface="Cambria Math" panose="02040503050406030204" pitchFamily="18" charset="0"/>
                                </a:rPr>
                              </m:ctrlPr>
                            </m:d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𝐻</m:t>
                                  </m:r>
                                </m:e>
                              </m:acc>
                            </m:e>
                          </m:d>
                          <m:r>
                            <a:rPr lang="en-US" altLang="zh-CN" sz="1600" i="1">
                              <a:latin typeface="Cambria Math" panose="02040503050406030204" pitchFamily="18" charset="0"/>
                            </a:rPr>
                            <m:t>𝐽</m:t>
                          </m:r>
                          <m:r>
                            <m:rPr>
                              <m:lit/>
                            </m:rPr>
                            <a:rPr lang="en-US" altLang="zh-CN" sz="1600" i="1">
                              <a:latin typeface="Cambria Math" panose="02040503050406030204" pitchFamily="18" charset="0"/>
                            </a:rPr>
                            <m:t>/</m:t>
                          </m:r>
                          <m:r>
                            <a:rPr lang="en-US" altLang="zh-CN" sz="1600" i="1">
                              <a:latin typeface="Cambria Math" panose="02040503050406030204" pitchFamily="18" charset="0"/>
                            </a:rPr>
                            <m:t>𝜓</m:t>
                          </m:r>
                        </m:e>
                      </m:d>
                    </m:oMath>
                  </m:oMathPara>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7B9403AC-0B43-4BC5-8026-DD3DC4CF1882}"/>
                  </a:ext>
                </a:extLst>
              </p:cNvPr>
              <p:cNvSpPr txBox="1">
                <a:spLocks noRot="1" noChangeAspect="1" noMove="1" noResize="1" noEditPoints="1" noAdjustHandles="1" noChangeArrowheads="1" noChangeShapeType="1" noTextEdit="1"/>
              </p:cNvSpPr>
              <p:nvPr/>
            </p:nvSpPr>
            <p:spPr>
              <a:xfrm>
                <a:off x="1863789" y="2269974"/>
                <a:ext cx="5416418" cy="51886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037E9B59-0EFF-4BFB-9F02-8B1539EC664E}"/>
                  </a:ext>
                </a:extLst>
              </p:cNvPr>
              <p:cNvSpPr txBox="1"/>
              <p:nvPr/>
            </p:nvSpPr>
            <p:spPr>
              <a:xfrm>
                <a:off x="638175" y="2971192"/>
                <a:ext cx="8100472" cy="338554"/>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altLang="zh-CN" sz="1600" b="0" i="1" smtClean="0">
                        <a:latin typeface="Cambria Math" panose="02040503050406030204" pitchFamily="18" charset="0"/>
                      </a:rPr>
                      <m:t>𝐽</m:t>
                    </m:r>
                    <m:r>
                      <m:rPr>
                        <m:lit/>
                      </m:rP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𝜓</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𝛾</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𝑎</m:t>
                        </m:r>
                      </m:e>
                      <m:sub>
                        <m:r>
                          <a:rPr lang="en-US" altLang="zh-CN" sz="1600" b="0" i="1" smtClean="0">
                            <a:latin typeface="Cambria Math" panose="02040503050406030204" pitchFamily="18" charset="0"/>
                          </a:rPr>
                          <m:t>1</m:t>
                        </m:r>
                      </m:sub>
                    </m:sSub>
                  </m:oMath>
                </a14:m>
                <a:r>
                  <a:rPr lang="en-US" altLang="zh-CN" sz="1600" dirty="0">
                    <a:latin typeface="Times New Roman" panose="02020603050405020304" pitchFamily="18" charset="0"/>
                    <a:cs typeface="Times New Roman" panose="02020603050405020304" pitchFamily="18" charset="0"/>
                  </a:rPr>
                  <a:t> is suppressed</a:t>
                </a:r>
                <a14:m>
                  <m:oMath xmlns:m="http://schemas.openxmlformats.org/officeDocument/2006/math">
                    <m:r>
                      <a:rPr lang="en-US" altLang="zh-CN" sz="1600">
                        <a:latin typeface="Cambria Math" panose="02040503050406030204" pitchFamily="18" charset="0"/>
                        <a:cs typeface="Times New Roman" panose="02020603050405020304" pitchFamily="18" charset="0"/>
                      </a:rPr>
                      <m:t>. </m:t>
                    </m:r>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𝑎</m:t>
                        </m:r>
                      </m:e>
                      <m:sub>
                        <m:r>
                          <a:rPr lang="en-US" altLang="zh-CN" sz="1600">
                            <a:latin typeface="Cambria Math" panose="02040503050406030204" pitchFamily="18" charset="0"/>
                            <a:cs typeface="Times New Roman" panose="02020603050405020304" pitchFamily="18" charset="0"/>
                          </a:rPr>
                          <m:t>1</m:t>
                        </m:r>
                      </m:sub>
                    </m:sSub>
                  </m:oMath>
                </a14:m>
                <a:r>
                  <a:rPr lang="en-US" altLang="zh-CN" sz="1600" dirty="0">
                    <a:latin typeface="Times New Roman" panose="02020603050405020304" pitchFamily="18" charset="0"/>
                    <a:cs typeface="Times New Roman" panose="02020603050405020304" pitchFamily="18" charset="0"/>
                  </a:rPr>
                  <a:t> can be searched in </a:t>
                </a:r>
                <a14:m>
                  <m:oMath xmlns:m="http://schemas.openxmlformats.org/officeDocument/2006/math">
                    <m:r>
                      <a:rPr lang="en-US" altLang="zh-CN" sz="1600" b="0" i="1" smtClean="0">
                        <a:latin typeface="Cambria Math" panose="02040503050406030204" pitchFamily="18" charset="0"/>
                        <a:cs typeface="Times New Roman" panose="02020603050405020304" pitchFamily="18" charset="0"/>
                      </a:rPr>
                      <m:t>𝜓</m:t>
                    </m:r>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3686</m:t>
                        </m:r>
                      </m:e>
                    </m:d>
                    <m:r>
                      <a:rPr lang="en-US" altLang="zh-CN" sz="1600" b="0" i="1" smtClean="0">
                        <a:latin typeface="Cambria Math" panose="02040503050406030204" pitchFamily="18" charset="0"/>
                        <a:cs typeface="Times New Roman" panose="02020603050405020304" pitchFamily="18" charset="0"/>
                      </a:rPr>
                      <m:t>→</m:t>
                    </m:r>
                    <m:r>
                      <a:rPr lang="en-US" altLang="zh-CN" sz="1600" b="0" i="1" smtClean="0">
                        <a:latin typeface="Cambria Math" panose="02040503050406030204" pitchFamily="18" charset="0"/>
                        <a:cs typeface="Times New Roman" panose="02020603050405020304" pitchFamily="18" charset="0"/>
                      </a:rPr>
                      <m:t>𝛾</m:t>
                    </m:r>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𝜒</m:t>
                        </m:r>
                      </m:e>
                      <m:sub>
                        <m:r>
                          <a:rPr lang="en-US" altLang="zh-CN" sz="1600" b="0" i="1" smtClean="0">
                            <a:latin typeface="Cambria Math" panose="02040503050406030204" pitchFamily="18" charset="0"/>
                            <a:cs typeface="Times New Roman" panose="02020603050405020304" pitchFamily="18" charset="0"/>
                          </a:rPr>
                          <m:t>𝑐</m:t>
                        </m:r>
                        <m:r>
                          <a:rPr lang="en-US" altLang="zh-CN" sz="1600" b="0" i="1" smtClean="0">
                            <a:latin typeface="Cambria Math" panose="02040503050406030204" pitchFamily="18" charset="0"/>
                            <a:cs typeface="Times New Roman" panose="02020603050405020304" pitchFamily="18" charset="0"/>
                          </a:rPr>
                          <m:t>1</m:t>
                        </m:r>
                      </m:sub>
                    </m:sSub>
                    <m:r>
                      <a:rPr lang="en-US" altLang="zh-CN" sz="1600" b="0" i="1" smtClean="0">
                        <a:latin typeface="Cambria Math" panose="02040503050406030204" pitchFamily="18" charset="0"/>
                        <a:cs typeface="Times New Roman" panose="02020603050405020304" pitchFamily="18" charset="0"/>
                      </a:rPr>
                      <m:t>→</m:t>
                    </m:r>
                    <m:r>
                      <a:rPr lang="en-US" altLang="zh-CN" sz="1600" b="0" i="1" smtClean="0">
                        <a:latin typeface="Cambria Math" panose="02040503050406030204" pitchFamily="18" charset="0"/>
                        <a:cs typeface="Times New Roman" panose="02020603050405020304" pitchFamily="18" charset="0"/>
                      </a:rPr>
                      <m:t>𝛾𝜋</m:t>
                    </m:r>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𝑎</m:t>
                        </m:r>
                      </m:e>
                      <m:sub>
                        <m:r>
                          <a:rPr lang="en-US" altLang="zh-CN" sz="1600" b="0" i="1" smtClean="0">
                            <a:latin typeface="Cambria Math" panose="02040503050406030204" pitchFamily="18" charset="0"/>
                            <a:cs typeface="Times New Roman" panose="02020603050405020304" pitchFamily="18" charset="0"/>
                          </a:rPr>
                          <m:t>1</m:t>
                        </m:r>
                      </m:sub>
                    </m:sSub>
                    <m:r>
                      <a:rPr lang="en-US" altLang="zh-CN" sz="1600" b="0" i="1" smtClean="0">
                        <a:latin typeface="Cambria Math" panose="02040503050406030204" pitchFamily="18" charset="0"/>
                        <a:cs typeface="Times New Roman" panose="02020603050405020304" pitchFamily="18" charset="0"/>
                      </a:rPr>
                      <m:t>→</m:t>
                    </m:r>
                    <m:r>
                      <a:rPr lang="en-US" altLang="zh-CN" sz="1600" b="0" i="1" smtClean="0">
                        <a:latin typeface="Cambria Math" panose="02040503050406030204" pitchFamily="18" charset="0"/>
                        <a:cs typeface="Times New Roman" panose="02020603050405020304" pitchFamily="18" charset="0"/>
                      </a:rPr>
                      <m:t>𝛾</m:t>
                    </m:r>
                    <m:r>
                      <a:rPr lang="en-US" altLang="zh-CN" sz="1600" b="0" i="1" smtClean="0">
                        <a:latin typeface="Cambria Math" panose="02040503050406030204" pitchFamily="18" charset="0"/>
                        <a:cs typeface="Times New Roman" panose="02020603050405020304" pitchFamily="18" charset="0"/>
                      </a:rPr>
                      <m:t>+4</m:t>
                    </m:r>
                    <m:r>
                      <a:rPr lang="en-US" altLang="zh-CN" sz="1600" b="0" i="1" smtClean="0">
                        <a:latin typeface="Cambria Math" panose="02040503050406030204" pitchFamily="18" charset="0"/>
                        <a:cs typeface="Times New Roman" panose="02020603050405020304" pitchFamily="18" charset="0"/>
                      </a:rPr>
                      <m:t>𝜋</m:t>
                    </m:r>
                  </m:oMath>
                </a14:m>
                <a:endParaRPr lang="en-US" altLang="zh-CN" sz="1600" dirty="0">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037E9B59-0EFF-4BFB-9F02-8B1539EC664E}"/>
                  </a:ext>
                </a:extLst>
              </p:cNvPr>
              <p:cNvSpPr txBox="1">
                <a:spLocks noRot="1" noChangeAspect="1" noMove="1" noResize="1" noEditPoints="1" noAdjustHandles="1" noChangeArrowheads="1" noChangeShapeType="1" noTextEdit="1"/>
              </p:cNvSpPr>
              <p:nvPr/>
            </p:nvSpPr>
            <p:spPr>
              <a:xfrm>
                <a:off x="638175" y="2971192"/>
                <a:ext cx="8100472" cy="338554"/>
              </a:xfrm>
              <a:prstGeom prst="rect">
                <a:avLst/>
              </a:prstGeom>
              <a:blipFill>
                <a:blip r:embed="rId6"/>
                <a:stretch>
                  <a:fillRect l="-301" t="-5357" b="-2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B0BA121-DB54-47D1-AA4E-0879DA8E1F18}"/>
                  </a:ext>
                </a:extLst>
              </p:cNvPr>
              <p:cNvSpPr txBox="1"/>
              <p:nvPr/>
            </p:nvSpPr>
            <p:spPr>
              <a:xfrm>
                <a:off x="638175" y="4125805"/>
                <a:ext cx="7753350" cy="646074"/>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altLang="zh-CN" sz="1600" i="1" smtClean="0">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𝑏</m:t>
                        </m:r>
                      </m:e>
                      <m:sub>
                        <m:r>
                          <a:rPr lang="en-US" altLang="zh-CN" sz="1600">
                            <a:latin typeface="Cambria Math" panose="02040503050406030204" pitchFamily="18" charset="0"/>
                            <a:cs typeface="Times New Roman" panose="02020603050405020304" pitchFamily="18" charset="0"/>
                          </a:rPr>
                          <m:t>1</m:t>
                        </m:r>
                      </m:sub>
                    </m:sSub>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h</m:t>
                        </m:r>
                      </m:e>
                      <m:sub>
                        <m:r>
                          <a:rPr lang="en-US" altLang="zh-CN" sz="1600" i="1">
                            <a:latin typeface="Cambria Math" panose="02040503050406030204" pitchFamily="18" charset="0"/>
                            <a:cs typeface="Times New Roman" panose="02020603050405020304" pitchFamily="18" charset="0"/>
                          </a:rPr>
                          <m:t>1</m:t>
                        </m:r>
                      </m:sub>
                    </m:sSub>
                    <m:r>
                      <a:rPr lang="en-US" altLang="zh-CN" sz="1600" b="0" i="1" smtClean="0">
                        <a:latin typeface="Cambria Math" panose="02040503050406030204" pitchFamily="18" charset="0"/>
                        <a:cs typeface="Times New Roman" panose="02020603050405020304" pitchFamily="18" charset="0"/>
                      </a:rPr>
                      <m:t>(</m:t>
                    </m:r>
                    <m:sSubSup>
                      <m:sSubSupPr>
                        <m:ctrlPr>
                          <a:rPr lang="en-US" altLang="zh-CN" sz="1600" b="0" i="1" smtClean="0">
                            <a:latin typeface="Cambria Math" panose="02040503050406030204" pitchFamily="18" charset="0"/>
                            <a:cs typeface="Times New Roman" panose="02020603050405020304" pitchFamily="18" charset="0"/>
                          </a:rPr>
                        </m:ctrlPr>
                      </m:sSubSupPr>
                      <m:e>
                        <m:r>
                          <a:rPr lang="en-US" altLang="zh-CN" sz="1600" b="0" i="1" smtClean="0">
                            <a:latin typeface="Cambria Math" panose="02040503050406030204" pitchFamily="18" charset="0"/>
                            <a:cs typeface="Times New Roman" panose="02020603050405020304" pitchFamily="18" charset="0"/>
                          </a:rPr>
                          <m:t>h</m:t>
                        </m:r>
                      </m:e>
                      <m:sub>
                        <m:r>
                          <a:rPr lang="en-US" altLang="zh-CN" sz="1600" b="0" i="1" smtClean="0">
                            <a:latin typeface="Cambria Math" panose="02040503050406030204" pitchFamily="18" charset="0"/>
                            <a:cs typeface="Times New Roman" panose="02020603050405020304" pitchFamily="18" charset="0"/>
                          </a:rPr>
                          <m:t>1</m:t>
                        </m:r>
                      </m:sub>
                      <m:sup>
                        <m:r>
                          <a:rPr lang="en-US" altLang="zh-CN" sz="1600" b="0" i="1" smtClean="0">
                            <a:latin typeface="Cambria Math" panose="02040503050406030204" pitchFamily="18" charset="0"/>
                            <a:cs typeface="Times New Roman" panose="02020603050405020304" pitchFamily="18" charset="0"/>
                          </a:rPr>
                          <m:t>′</m:t>
                        </m:r>
                      </m:sup>
                    </m:sSubSup>
                    <m:r>
                      <a:rPr lang="en-US" altLang="zh-CN" sz="1600" b="0" i="1" smtClean="0">
                        <a:latin typeface="Cambria Math" panose="02040503050406030204" pitchFamily="18" charset="0"/>
                        <a:cs typeface="Times New Roman" panose="02020603050405020304" pitchFamily="18" charset="0"/>
                      </a:rPr>
                      <m:t>)</m:t>
                    </m:r>
                  </m:oMath>
                </a14:m>
                <a:r>
                  <a:rPr lang="zh-CN" altLang="en-US" sz="1600" i="1"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can be searched in </a:t>
                </a:r>
                <a14:m>
                  <m:oMath xmlns:m="http://schemas.openxmlformats.org/officeDocument/2006/math">
                    <m:r>
                      <a:rPr lang="en-US" altLang="zh-CN" sz="1600">
                        <a:latin typeface="Cambria Math" panose="02040503050406030204" pitchFamily="18" charset="0"/>
                        <a:cs typeface="Times New Roman" panose="02020603050405020304" pitchFamily="18" charset="0"/>
                      </a:rPr>
                      <m:t>𝐽</m:t>
                    </m:r>
                    <m:r>
                      <m:rPr>
                        <m:lit/>
                      </m:rPr>
                      <a:rPr lang="en-US" altLang="zh-CN"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𝜓</m:t>
                    </m:r>
                    <m:r>
                      <a:rPr lang="en-US" altLang="zh-CN"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𝜋</m:t>
                    </m:r>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𝑏</m:t>
                        </m:r>
                      </m:e>
                      <m:sub>
                        <m:r>
                          <a:rPr lang="en-US" altLang="zh-CN" sz="1600">
                            <a:latin typeface="Cambria Math" panose="02040503050406030204" pitchFamily="18" charset="0"/>
                            <a:cs typeface="Times New Roman" panose="02020603050405020304" pitchFamily="18" charset="0"/>
                          </a:rPr>
                          <m:t>1</m:t>
                        </m:r>
                      </m:sub>
                    </m:sSub>
                  </m:oMath>
                </a14:m>
                <a:r>
                  <a:rPr lang="en-US" altLang="zh-CN" sz="1600" dirty="0">
                    <a:latin typeface="Times New Roman" panose="02020603050405020304" pitchFamily="18" charset="0"/>
                    <a:cs typeface="Times New Roman" panose="02020603050405020304" pitchFamily="18" charset="0"/>
                  </a:rPr>
                  <a:t>, and </a:t>
                </a:r>
                <a14:m>
                  <m:oMath xmlns:m="http://schemas.openxmlformats.org/officeDocument/2006/math">
                    <m:r>
                      <a:rPr lang="en-US" altLang="zh-CN" sz="1600">
                        <a:latin typeface="Cambria Math" panose="02040503050406030204" pitchFamily="18" charset="0"/>
                        <a:cs typeface="Times New Roman" panose="02020603050405020304" pitchFamily="18" charset="0"/>
                      </a:rPr>
                      <m:t>𝐽</m:t>
                    </m:r>
                    <m:r>
                      <m:rPr>
                        <m:lit/>
                      </m:rPr>
                      <a:rPr lang="en-US" altLang="zh-CN"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𝜓</m:t>
                    </m:r>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𝜂</m:t>
                        </m:r>
                      </m:e>
                      <m:sup>
                        <m:r>
                          <a:rPr lang="en-US" altLang="zh-CN" sz="1600">
                            <a:latin typeface="Cambria Math" panose="02040503050406030204" pitchFamily="18" charset="0"/>
                            <a:cs typeface="Times New Roman" panose="02020603050405020304" pitchFamily="18" charset="0"/>
                          </a:rPr>
                          <m:t>(′)</m:t>
                        </m:r>
                      </m:sup>
                    </m:sSup>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a:latin typeface="Cambria Math" panose="02040503050406030204" pitchFamily="18" charset="0"/>
                            <a:cs typeface="Times New Roman" panose="02020603050405020304" pitchFamily="18" charset="0"/>
                          </a:rPr>
                          <m:t>h</m:t>
                        </m:r>
                      </m:e>
                      <m:sub>
                        <m:r>
                          <a:rPr lang="en-US" altLang="zh-CN" sz="1600">
                            <a:latin typeface="Cambria Math" panose="02040503050406030204" pitchFamily="18" charset="0"/>
                            <a:cs typeface="Times New Roman" panose="02020603050405020304" pitchFamily="18" charset="0"/>
                          </a:rPr>
                          <m:t>1</m:t>
                        </m:r>
                      </m:sub>
                      <m:sup>
                        <m:r>
                          <a:rPr lang="en-US" altLang="zh-CN" sz="1600">
                            <a:latin typeface="Cambria Math" panose="02040503050406030204" pitchFamily="18" charset="0"/>
                            <a:cs typeface="Times New Roman" panose="02020603050405020304" pitchFamily="18" charset="0"/>
                          </a:rPr>
                          <m:t>(′)</m:t>
                        </m:r>
                      </m:sup>
                    </m:sSubSup>
                  </m:oMath>
                </a14:m>
                <a:r>
                  <a:rPr lang="en-US" altLang="zh-CN" sz="1600" dirty="0">
                    <a:latin typeface="Times New Roman" panose="02020603050405020304" pitchFamily="18" charset="0"/>
                    <a:cs typeface="Times New Roman" panose="02020603050405020304" pitchFamily="18" charset="0"/>
                  </a:rPr>
                  <a:t>. They are constrained by SU(3) symmetry, i.e.</a:t>
                </a: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4B0BA121-DB54-47D1-AA4E-0879DA8E1F18}"/>
                  </a:ext>
                </a:extLst>
              </p:cNvPr>
              <p:cNvSpPr txBox="1">
                <a:spLocks noRot="1" noChangeAspect="1" noMove="1" noResize="1" noEditPoints="1" noAdjustHandles="1" noChangeArrowheads="1" noChangeShapeType="1" noTextEdit="1"/>
              </p:cNvSpPr>
              <p:nvPr/>
            </p:nvSpPr>
            <p:spPr>
              <a:xfrm>
                <a:off x="638175" y="4125805"/>
                <a:ext cx="7753350" cy="646074"/>
              </a:xfrm>
              <a:prstGeom prst="rect">
                <a:avLst/>
              </a:prstGeom>
              <a:blipFill>
                <a:blip r:embed="rId7"/>
                <a:stretch>
                  <a:fillRect l="-314" b="-113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E4DA0C6-3921-4F34-8E5F-2BCC067D0873}"/>
                  </a:ext>
                </a:extLst>
              </p:cNvPr>
              <p:cNvSpPr txBox="1"/>
              <p:nvPr/>
            </p:nvSpPr>
            <p:spPr>
              <a:xfrm>
                <a:off x="1675062" y="5168397"/>
                <a:ext cx="5376857" cy="667042"/>
              </a:xfrm>
              <a:prstGeom prst="rect">
                <a:avLst/>
              </a:prstGeom>
              <a:noFill/>
            </p:spPr>
            <p:txBody>
              <a:bodyPr wrap="none" rtlCol="0">
                <a:spAutoFit/>
              </a:bodyPr>
              <a:lstStyle/>
              <a:p>
                <a14:m>
                  <m:oMath xmlns:m="http://schemas.openxmlformats.org/officeDocument/2006/math">
                    <m:r>
                      <a:rPr lang="en-US" altLang="zh-CN" sz="1600">
                        <a:latin typeface="Cambria Math" panose="02040503050406030204" pitchFamily="18" charset="0"/>
                        <a:cs typeface="Times New Roman" panose="02020603050405020304" pitchFamily="18" charset="0"/>
                      </a:rPr>
                      <m:t>𝐵</m:t>
                    </m:r>
                    <m:r>
                      <a:rPr lang="en-US" altLang="zh-CN"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𝑅</m:t>
                    </m:r>
                    <m:d>
                      <m:dPr>
                        <m:ctrlPr>
                          <a:rPr lang="en-US" altLang="zh-CN" sz="1600" i="1">
                            <a:latin typeface="Cambria Math" panose="02040503050406030204" pitchFamily="18" charset="0"/>
                            <a:cs typeface="Times New Roman" panose="02020603050405020304" pitchFamily="18" charset="0"/>
                          </a:rPr>
                        </m:ctrlPr>
                      </m:dPr>
                      <m:e>
                        <m:r>
                          <a:rPr lang="en-US" altLang="zh-CN" sz="1600">
                            <a:latin typeface="Cambria Math" panose="02040503050406030204" pitchFamily="18" charset="0"/>
                            <a:cs typeface="Times New Roman" panose="02020603050405020304" pitchFamily="18" charset="0"/>
                          </a:rPr>
                          <m:t>𝐽</m:t>
                        </m:r>
                        <m:r>
                          <m:rPr>
                            <m:lit/>
                          </m:rPr>
                          <a:rPr lang="en-US" altLang="zh-CN"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𝜓</m:t>
                        </m:r>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𝜋</m:t>
                            </m:r>
                          </m:e>
                          <m:sup>
                            <m:r>
                              <a:rPr lang="en-US" altLang="zh-CN" sz="1600">
                                <a:latin typeface="Cambria Math" panose="02040503050406030204" pitchFamily="18" charset="0"/>
                                <a:cs typeface="Times New Roman" panose="02020603050405020304" pitchFamily="18" charset="0"/>
                              </a:rPr>
                              <m:t>±</m:t>
                            </m:r>
                          </m:sup>
                        </m:sSup>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a:latin typeface="Cambria Math" panose="02040503050406030204" pitchFamily="18" charset="0"/>
                                <a:cs typeface="Times New Roman" panose="02020603050405020304" pitchFamily="18" charset="0"/>
                              </a:rPr>
                              <m:t>𝑏</m:t>
                            </m:r>
                          </m:e>
                          <m:sub>
                            <m:r>
                              <a:rPr lang="en-US" altLang="zh-CN" sz="1600">
                                <a:latin typeface="Cambria Math" panose="02040503050406030204" pitchFamily="18" charset="0"/>
                                <a:cs typeface="Times New Roman" panose="02020603050405020304" pitchFamily="18" charset="0"/>
                              </a:rPr>
                              <m:t>1</m:t>
                            </m:r>
                          </m:sub>
                          <m:sup>
                            <m:r>
                              <a:rPr lang="en-US" altLang="zh-CN" sz="1600">
                                <a:latin typeface="Cambria Math" panose="02040503050406030204" pitchFamily="18" charset="0"/>
                                <a:cs typeface="Times New Roman" panose="02020603050405020304" pitchFamily="18" charset="0"/>
                              </a:rPr>
                              <m:t>∓</m:t>
                            </m:r>
                          </m:sup>
                        </m:sSubSup>
                      </m:e>
                    </m:d>
                    <m:r>
                      <a:rPr lang="en-US" altLang="zh-CN" sz="1600">
                        <a:latin typeface="Cambria Math" panose="02040503050406030204" pitchFamily="18" charset="0"/>
                        <a:cs typeface="Times New Roman" panose="02020603050405020304" pitchFamily="18" charset="0"/>
                      </a:rPr>
                      <m:t>=</m:t>
                    </m:r>
                    <m:d>
                      <m:dPr>
                        <m:ctrlPr>
                          <a:rPr lang="en-US" altLang="zh-CN" sz="1600" i="1">
                            <a:latin typeface="Cambria Math" panose="02040503050406030204" pitchFamily="18" charset="0"/>
                            <a:cs typeface="Times New Roman" panose="02020603050405020304" pitchFamily="18" charset="0"/>
                          </a:rPr>
                        </m:ctrlPr>
                      </m:dPr>
                      <m:e>
                        <m:r>
                          <a:rPr lang="en-US" altLang="zh-CN" sz="1600">
                            <a:latin typeface="Cambria Math" panose="02040503050406030204" pitchFamily="18" charset="0"/>
                            <a:cs typeface="Times New Roman" panose="02020603050405020304" pitchFamily="18" charset="0"/>
                          </a:rPr>
                          <m:t>3±0.5</m:t>
                        </m:r>
                      </m:e>
                    </m:d>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10</m:t>
                        </m:r>
                      </m:e>
                      <m:sup>
                        <m:r>
                          <a:rPr lang="en-US" altLang="zh-CN" sz="1600">
                            <a:latin typeface="Cambria Math" panose="02040503050406030204" pitchFamily="18" charset="0"/>
                            <a:cs typeface="Times New Roman" panose="02020603050405020304" pitchFamily="18" charset="0"/>
                          </a:rPr>
                          <m:t>−3</m:t>
                        </m:r>
                      </m:sup>
                    </m:sSup>
                  </m:oMath>
                </a14:m>
                <a:r>
                  <a:rPr lang="en-US" altLang="zh-CN" sz="1600" dirty="0">
                    <a:latin typeface="Times New Roman" panose="02020603050405020304" pitchFamily="18" charset="0"/>
                    <a:cs typeface="Times New Roman" panose="02020603050405020304" pitchFamily="18" charset="0"/>
                  </a:rPr>
                  <a:t>,</a:t>
                </a:r>
              </a:p>
              <a:p>
                <a14:m>
                  <m:oMath xmlns:m="http://schemas.openxmlformats.org/officeDocument/2006/math">
                    <m:r>
                      <a:rPr lang="en-US" altLang="zh-CN" sz="1600">
                        <a:latin typeface="Cambria Math" panose="02040503050406030204" pitchFamily="18" charset="0"/>
                        <a:cs typeface="Times New Roman" panose="02020603050405020304" pitchFamily="18" charset="0"/>
                      </a:rPr>
                      <m:t>𝐵</m:t>
                    </m:r>
                    <m:r>
                      <a:rPr lang="en-US" altLang="zh-CN"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𝑅</m:t>
                    </m:r>
                    <m:r>
                      <a:rPr lang="en-US" altLang="zh-CN" sz="1600">
                        <a:latin typeface="Cambria Math" panose="02040503050406030204" pitchFamily="18" charset="0"/>
                        <a:cs typeface="Times New Roman" panose="02020603050405020304" pitchFamily="18" charset="0"/>
                      </a:rPr>
                      <m:t>. </m:t>
                    </m:r>
                    <m:d>
                      <m:dPr>
                        <m:ctrlPr>
                          <a:rPr lang="en-US" altLang="zh-CN" sz="1600" i="1">
                            <a:latin typeface="Cambria Math" panose="02040503050406030204" pitchFamily="18" charset="0"/>
                            <a:cs typeface="Times New Roman" panose="02020603050405020304" pitchFamily="18" charset="0"/>
                          </a:rPr>
                        </m:ctrlPr>
                      </m:dPr>
                      <m:e>
                        <m:r>
                          <a:rPr lang="en-US" altLang="zh-CN" sz="1600">
                            <a:latin typeface="Cambria Math" panose="02040503050406030204" pitchFamily="18" charset="0"/>
                            <a:cs typeface="Times New Roman" panose="02020603050405020304" pitchFamily="18" charset="0"/>
                          </a:rPr>
                          <m:t>𝐽</m:t>
                        </m:r>
                        <m:r>
                          <m:rPr>
                            <m:lit/>
                          </m:rPr>
                          <a:rPr lang="en-US" altLang="zh-CN"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𝜓</m:t>
                        </m:r>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𝜂</m:t>
                            </m:r>
                          </m:e>
                          <m:sup>
                            <m:r>
                              <a:rPr lang="en-US" altLang="zh-CN" sz="1600">
                                <a:latin typeface="Cambria Math" panose="02040503050406030204" pitchFamily="18" charset="0"/>
                                <a:cs typeface="Times New Roman" panose="02020603050405020304" pitchFamily="18" charset="0"/>
                              </a:rPr>
                              <m:t>′</m:t>
                            </m:r>
                          </m:sup>
                        </m:sSup>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a:latin typeface="Cambria Math" panose="02040503050406030204" pitchFamily="18" charset="0"/>
                                <a:cs typeface="Times New Roman" panose="02020603050405020304" pitchFamily="18" charset="0"/>
                              </a:rPr>
                              <m:t>h</m:t>
                            </m:r>
                          </m:e>
                          <m:sub>
                            <m:r>
                              <a:rPr lang="en-US" altLang="zh-CN" sz="1600">
                                <a:latin typeface="Cambria Math" panose="02040503050406030204" pitchFamily="18" charset="0"/>
                                <a:cs typeface="Times New Roman" panose="02020603050405020304" pitchFamily="18" charset="0"/>
                              </a:rPr>
                              <m:t>1</m:t>
                            </m:r>
                          </m:sub>
                          <m:sup>
                            <m:r>
                              <a:rPr lang="en-US" altLang="zh-CN" sz="1600">
                                <a:latin typeface="Cambria Math" panose="02040503050406030204" pitchFamily="18" charset="0"/>
                                <a:cs typeface="Times New Roman" panose="02020603050405020304" pitchFamily="18" charset="0"/>
                              </a:rPr>
                              <m:t>′</m:t>
                            </m:r>
                          </m:sup>
                        </m:sSubSup>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𝜂</m:t>
                            </m:r>
                          </m:e>
                          <m:sup>
                            <m:r>
                              <a:rPr lang="en-US" altLang="zh-CN" sz="1600">
                                <a:latin typeface="Cambria Math" panose="02040503050406030204" pitchFamily="18" charset="0"/>
                                <a:cs typeface="Times New Roman" panose="02020603050405020304" pitchFamily="18" charset="0"/>
                              </a:rPr>
                              <m:t>′</m:t>
                            </m:r>
                          </m:sup>
                        </m:sSup>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𝐾</m:t>
                            </m:r>
                          </m:e>
                          <m:sup>
                            <m:r>
                              <a:rPr lang="en-US" altLang="zh-CN" sz="1600">
                                <a:latin typeface="Cambria Math" panose="02040503050406030204" pitchFamily="18" charset="0"/>
                                <a:cs typeface="Times New Roman" panose="02020603050405020304" pitchFamily="18" charset="0"/>
                              </a:rPr>
                              <m:t>∗</m:t>
                            </m:r>
                          </m:sup>
                        </m:sSup>
                        <m:acc>
                          <m:accPr>
                            <m:chr m:val="̅"/>
                            <m:ctrlPr>
                              <a:rPr lang="en-US" altLang="zh-CN" sz="1600" i="1">
                                <a:latin typeface="Cambria Math" panose="02040503050406030204" pitchFamily="18" charset="0"/>
                                <a:cs typeface="Times New Roman" panose="02020603050405020304" pitchFamily="18" charset="0"/>
                              </a:rPr>
                            </m:ctrlPr>
                          </m:accPr>
                          <m:e>
                            <m:r>
                              <a:rPr lang="en-US" altLang="zh-CN" sz="1600">
                                <a:latin typeface="Cambria Math" panose="02040503050406030204" pitchFamily="18" charset="0"/>
                                <a:cs typeface="Times New Roman" panose="02020603050405020304" pitchFamily="18" charset="0"/>
                              </a:rPr>
                              <m:t>𝐾</m:t>
                            </m:r>
                          </m:e>
                        </m:acc>
                        <m:r>
                          <a:rPr lang="en-US" altLang="zh-CN"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𝑐</m:t>
                        </m:r>
                        <m:r>
                          <a:rPr lang="en-US" altLang="zh-CN"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𝑐</m:t>
                        </m:r>
                        <m:r>
                          <a:rPr lang="en-US" altLang="zh-CN" sz="1600">
                            <a:latin typeface="Cambria Math" panose="02040503050406030204" pitchFamily="18" charset="0"/>
                            <a:cs typeface="Times New Roman" panose="02020603050405020304" pitchFamily="18" charset="0"/>
                          </a:rPr>
                          <m:t>.</m:t>
                        </m:r>
                      </m:e>
                    </m:d>
                    <m:r>
                      <a:rPr lang="en-US" altLang="zh-CN" sz="1600">
                        <a:latin typeface="Cambria Math" panose="02040503050406030204" pitchFamily="18" charset="0"/>
                        <a:cs typeface="Times New Roman" panose="02020603050405020304" pitchFamily="18" charset="0"/>
                      </a:rPr>
                      <m:t>=</m:t>
                    </m:r>
                    <m:d>
                      <m:dPr>
                        <m:ctrlPr>
                          <a:rPr lang="en-US" altLang="zh-CN" sz="1600" i="1">
                            <a:latin typeface="Cambria Math" panose="02040503050406030204" pitchFamily="18" charset="0"/>
                            <a:cs typeface="Times New Roman" panose="02020603050405020304" pitchFamily="18" charset="0"/>
                          </a:rPr>
                        </m:ctrlPr>
                      </m:dPr>
                      <m:e>
                        <m:r>
                          <a:rPr lang="en-US" altLang="zh-CN" sz="1600">
                            <a:latin typeface="Cambria Math" panose="02040503050406030204" pitchFamily="18" charset="0"/>
                            <a:cs typeface="Times New Roman" panose="02020603050405020304" pitchFamily="18" charset="0"/>
                          </a:rPr>
                          <m:t>2.16±0.31</m:t>
                        </m:r>
                      </m:e>
                    </m:d>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10</m:t>
                        </m:r>
                      </m:e>
                      <m:sup>
                        <m:r>
                          <a:rPr lang="en-US" altLang="zh-CN" sz="1600">
                            <a:latin typeface="Cambria Math" panose="02040503050406030204" pitchFamily="18" charset="0"/>
                            <a:cs typeface="Times New Roman" panose="02020603050405020304" pitchFamily="18" charset="0"/>
                          </a:rPr>
                          <m:t>−4</m:t>
                        </m:r>
                      </m:sup>
                    </m:sSup>
                  </m:oMath>
                </a14:m>
                <a:r>
                  <a:rPr lang="en-US" altLang="zh-CN" sz="1600"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8E4DA0C6-3921-4F34-8E5F-2BCC067D0873}"/>
                  </a:ext>
                </a:extLst>
              </p:cNvPr>
              <p:cNvSpPr txBox="1">
                <a:spLocks noRot="1" noChangeAspect="1" noMove="1" noResize="1" noEditPoints="1" noAdjustHandles="1" noChangeArrowheads="1" noChangeShapeType="1" noTextEdit="1"/>
              </p:cNvSpPr>
              <p:nvPr/>
            </p:nvSpPr>
            <p:spPr>
              <a:xfrm>
                <a:off x="1675062" y="5168397"/>
                <a:ext cx="5376857" cy="667042"/>
              </a:xfrm>
              <a:prstGeom prst="rect">
                <a:avLst/>
              </a:prstGeom>
              <a:blipFill>
                <a:blip r:embed="rId8"/>
                <a:stretch>
                  <a:fillRect b="-55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C0595DFC-C412-4280-ABE2-96F47CEFA0D4}"/>
                  </a:ext>
                </a:extLst>
              </p:cNvPr>
              <p:cNvSpPr txBox="1"/>
              <p:nvPr/>
            </p:nvSpPr>
            <p:spPr>
              <a:xfrm>
                <a:off x="3139744" y="4771879"/>
                <a:ext cx="2137700" cy="3604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𝐿</m:t>
                          </m:r>
                        </m:e>
                        <m:sub>
                          <m:r>
                            <a:rPr lang="en-US" altLang="zh-CN" sz="1600" i="1">
                              <a:latin typeface="Cambria Math" panose="02040503050406030204" pitchFamily="18" charset="0"/>
                            </a:rPr>
                            <m:t>𝜓</m:t>
                          </m:r>
                          <m:r>
                            <a:rPr lang="en-US" altLang="zh-CN" sz="1600" i="1">
                              <a:latin typeface="Cambria Math" panose="02040503050406030204" pitchFamily="18" charset="0"/>
                            </a:rPr>
                            <m:t>𝐵𝑃</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𝑔</m:t>
                          </m:r>
                        </m:e>
                        <m:sub>
                          <m:r>
                            <a:rPr lang="en-US" altLang="zh-CN" sz="1600" i="1">
                              <a:latin typeface="Cambria Math" panose="02040503050406030204" pitchFamily="18" charset="0"/>
                            </a:rPr>
                            <m:t>𝜓</m:t>
                          </m:r>
                          <m:r>
                            <a:rPr lang="en-US" altLang="zh-CN" sz="1600" i="1">
                              <a:latin typeface="Cambria Math" panose="02040503050406030204" pitchFamily="18" charset="0"/>
                            </a:rPr>
                            <m:t>𝐵𝑃</m:t>
                          </m:r>
                        </m:sub>
                      </m:s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𝜓</m:t>
                          </m:r>
                        </m:e>
                        <m:sup>
                          <m:r>
                            <a:rPr lang="en-US" altLang="zh-CN" sz="1600" i="1">
                              <a:latin typeface="Cambria Math" panose="02040503050406030204" pitchFamily="18" charset="0"/>
                            </a:rPr>
                            <m:t>𝜇</m:t>
                          </m:r>
                        </m:sup>
                      </m:sSup>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𝐵</m:t>
                          </m:r>
                        </m:e>
                        <m:sub>
                          <m:r>
                            <a:rPr lang="en-US" altLang="zh-CN" sz="1600" i="1">
                              <a:latin typeface="Cambria Math" panose="02040503050406030204" pitchFamily="18" charset="0"/>
                            </a:rPr>
                            <m:t>𝜇</m:t>
                          </m:r>
                        </m:sub>
                      </m:sSub>
                      <m:r>
                        <a:rPr lang="en-US" altLang="zh-CN" sz="1600" i="1">
                          <a:latin typeface="Cambria Math" panose="02040503050406030204" pitchFamily="18" charset="0"/>
                        </a:rPr>
                        <m:t>𝑃</m:t>
                      </m:r>
                      <m:r>
                        <a:rPr lang="en-US" altLang="zh-CN" sz="1600" i="1">
                          <a:latin typeface="Cambria Math" panose="02040503050406030204" pitchFamily="18" charset="0"/>
                        </a:rPr>
                        <m:t>⟩</m:t>
                      </m:r>
                    </m:oMath>
                  </m:oMathPara>
                </a14:m>
                <a:endParaRPr lang="zh-CN" altLang="en-US" sz="1600" i="1" dirty="0">
                  <a:latin typeface="Cambria Math" panose="02040503050406030204" pitchFamily="18" charset="0"/>
                </a:endParaRPr>
              </a:p>
            </p:txBody>
          </p:sp>
        </mc:Choice>
        <mc:Fallback xmlns="">
          <p:sp>
            <p:nvSpPr>
              <p:cNvPr id="12" name="文本框 11">
                <a:extLst>
                  <a:ext uri="{FF2B5EF4-FFF2-40B4-BE49-F238E27FC236}">
                    <a16:creationId xmlns:a16="http://schemas.microsoft.com/office/drawing/2014/main" id="{C0595DFC-C412-4280-ABE2-96F47CEFA0D4}"/>
                  </a:ext>
                </a:extLst>
              </p:cNvPr>
              <p:cNvSpPr txBox="1">
                <a:spLocks noRot="1" noChangeAspect="1" noMove="1" noResize="1" noEditPoints="1" noAdjustHandles="1" noChangeArrowheads="1" noChangeShapeType="1" noTextEdit="1"/>
              </p:cNvSpPr>
              <p:nvPr/>
            </p:nvSpPr>
            <p:spPr>
              <a:xfrm>
                <a:off x="3139744" y="4771879"/>
                <a:ext cx="2137700" cy="360483"/>
              </a:xfrm>
              <a:prstGeom prst="rect">
                <a:avLst/>
              </a:prstGeom>
              <a:blipFill>
                <a:blip r:embed="rId9"/>
                <a:stretch>
                  <a:fillRect b="-6780"/>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0D908050-23BF-481E-B1C8-BDBD4EDCEBE5}"/>
              </a:ext>
            </a:extLst>
          </p:cNvPr>
          <p:cNvSpPr>
            <a:spLocks noGrp="1"/>
          </p:cNvSpPr>
          <p:nvPr>
            <p:ph type="sldNum" sz="quarter" idx="12"/>
          </p:nvPr>
        </p:nvSpPr>
        <p:spPr/>
        <p:txBody>
          <a:bodyPr/>
          <a:lstStyle/>
          <a:p>
            <a:fld id="{AE19EF4B-78C3-465F-A26D-296951CF7B54}" type="slidenum">
              <a:rPr lang="zh-CN" altLang="en-US" smtClean="0"/>
              <a:t>41</a:t>
            </a:fld>
            <a:endParaRPr lang="zh-CN" altLang="en-US"/>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3750ADDC-B2F3-41D2-B479-EA1327FA1D0D}"/>
                  </a:ext>
                </a:extLst>
              </p:cNvPr>
              <p:cNvSpPr txBox="1"/>
              <p:nvPr/>
            </p:nvSpPr>
            <p:spPr>
              <a:xfrm>
                <a:off x="1675062" y="3533975"/>
                <a:ext cx="35057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smtClean="0">
                          <a:latin typeface="Cambria Math" panose="02040503050406030204" pitchFamily="18" charset="0"/>
                          <a:cs typeface="Times New Roman" panose="02020603050405020304" pitchFamily="18" charset="0"/>
                        </a:rPr>
                        <m:t>𝐵</m:t>
                      </m:r>
                      <m:r>
                        <a:rPr lang="en-US" altLang="zh-CN" sz="1600" smtClean="0">
                          <a:latin typeface="Cambria Math" panose="02040503050406030204" pitchFamily="18" charset="0"/>
                          <a:cs typeface="Times New Roman" panose="02020603050405020304" pitchFamily="18" charset="0"/>
                        </a:rPr>
                        <m:t>.</m:t>
                      </m:r>
                      <m:r>
                        <a:rPr lang="en-US" altLang="zh-CN" sz="1600" smtClean="0">
                          <a:latin typeface="Cambria Math" panose="02040503050406030204" pitchFamily="18" charset="0"/>
                          <a:cs typeface="Times New Roman" panose="02020603050405020304" pitchFamily="18" charset="0"/>
                        </a:rPr>
                        <m:t>𝑅</m:t>
                      </m:r>
                      <m:d>
                        <m:dPr>
                          <m:ctrlPr>
                            <a:rPr lang="en-US" altLang="zh-CN" sz="1600" i="1">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𝜓</m:t>
                          </m:r>
                          <m:r>
                            <a:rPr lang="en-US" altLang="zh-CN" sz="1600" b="0" i="1" smtClean="0">
                              <a:latin typeface="Cambria Math" panose="02040503050406030204" pitchFamily="18" charset="0"/>
                              <a:cs typeface="Times New Roman" panose="02020603050405020304" pitchFamily="18" charset="0"/>
                            </a:rPr>
                            <m:t>(2</m:t>
                          </m:r>
                          <m:r>
                            <a:rPr lang="en-US" altLang="zh-CN" sz="1600" b="0" i="1" smtClean="0">
                              <a:latin typeface="Cambria Math" panose="02040503050406030204" pitchFamily="18" charset="0"/>
                              <a:cs typeface="Times New Roman" panose="02020603050405020304" pitchFamily="18" charset="0"/>
                            </a:rPr>
                            <m:t>𝑆</m:t>
                          </m:r>
                        </m:e>
                      </m:d>
                      <m:r>
                        <a:rPr lang="en-US" altLang="zh-CN" sz="1600" b="0" i="1" smtClean="0">
                          <a:latin typeface="Cambria Math" panose="02040503050406030204" pitchFamily="18" charset="0"/>
                          <a:cs typeface="Times New Roman" panose="02020603050405020304" pitchFamily="18" charset="0"/>
                        </a:rPr>
                        <m:t>→</m:t>
                      </m:r>
                      <m:r>
                        <a:rPr lang="en-US" altLang="zh-CN" sz="1600" b="0" i="1" smtClean="0">
                          <a:latin typeface="Cambria Math" panose="02040503050406030204" pitchFamily="18" charset="0"/>
                          <a:cs typeface="Times New Roman" panose="02020603050405020304" pitchFamily="18" charset="0"/>
                        </a:rPr>
                        <m:t>𝛾</m:t>
                      </m:r>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𝜒</m:t>
                          </m:r>
                        </m:e>
                        <m:sub>
                          <m:r>
                            <a:rPr lang="en-US" altLang="zh-CN" sz="1600" b="0" i="1" smtClean="0">
                              <a:latin typeface="Cambria Math" panose="02040503050406030204" pitchFamily="18" charset="0"/>
                              <a:cs typeface="Times New Roman" panose="02020603050405020304" pitchFamily="18" charset="0"/>
                            </a:rPr>
                            <m:t>𝑐</m:t>
                          </m:r>
                          <m:r>
                            <a:rPr lang="en-US" altLang="zh-CN" sz="1600" b="0" i="1" smtClean="0">
                              <a:latin typeface="Cambria Math" panose="02040503050406030204" pitchFamily="18" charset="0"/>
                              <a:cs typeface="Times New Roman" panose="02020603050405020304" pitchFamily="18" charset="0"/>
                            </a:rPr>
                            <m:t>1</m:t>
                          </m:r>
                        </m:sub>
                      </m:sSub>
                      <m:r>
                        <a:rPr lang="en-US" altLang="zh-CN" sz="1600" b="0" i="1" smtClean="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m:t>
                      </m:r>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9.79±0.2</m:t>
                          </m:r>
                        </m:e>
                      </m:d>
                      <m:r>
                        <a:rPr lang="en-US" altLang="zh-CN" sz="1600" b="0" i="1" smtClean="0">
                          <a:latin typeface="Cambria Math" panose="02040503050406030204" pitchFamily="18" charset="0"/>
                          <a:cs typeface="Times New Roman" panose="02020603050405020304" pitchFamily="18" charset="0"/>
                        </a:rPr>
                        <m:t>%</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3750ADDC-B2F3-41D2-B479-EA1327FA1D0D}"/>
                  </a:ext>
                </a:extLst>
              </p:cNvPr>
              <p:cNvSpPr txBox="1">
                <a:spLocks noRot="1" noChangeAspect="1" noMove="1" noResize="1" noEditPoints="1" noAdjustHandles="1" noChangeArrowheads="1" noChangeShapeType="1" noTextEdit="1"/>
              </p:cNvSpPr>
              <p:nvPr/>
            </p:nvSpPr>
            <p:spPr>
              <a:xfrm>
                <a:off x="1675062" y="3533975"/>
                <a:ext cx="3505767" cy="338554"/>
              </a:xfrm>
              <a:prstGeom prst="rect">
                <a:avLst/>
              </a:prstGeom>
              <a:blipFill>
                <a:blip r:embed="rId10"/>
                <a:stretch>
                  <a:fillRect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A45CA3D5-D0E2-4846-94AF-09ADD58E7737}"/>
                  </a:ext>
                </a:extLst>
              </p:cNvPr>
              <p:cNvSpPr txBox="1"/>
              <p:nvPr/>
            </p:nvSpPr>
            <p:spPr>
              <a:xfrm>
                <a:off x="705443" y="5982993"/>
                <a:ext cx="6760586" cy="412292"/>
              </a:xfrm>
              <a:prstGeom prst="rect">
                <a:avLst/>
              </a:prstGeom>
              <a:noFill/>
            </p:spPr>
            <p:txBody>
              <a:bodyPr wrap="square">
                <a:spAutoFit/>
              </a:bodyPr>
              <a:lstStyle/>
              <a:p>
                <a:pPr marL="285750" indent="-285750">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Double-OZI suppressed process is possible for </a:t>
                </a:r>
                <a14:m>
                  <m:oMath xmlns:m="http://schemas.openxmlformats.org/officeDocument/2006/math">
                    <m:r>
                      <a:rPr lang="en-US" altLang="zh-CN" sz="1600">
                        <a:latin typeface="Cambria Math" panose="02040503050406030204" pitchFamily="18" charset="0"/>
                        <a:cs typeface="Times New Roman" panose="02020603050405020304" pitchFamily="18" charset="0"/>
                      </a:rPr>
                      <m:t>𝐽</m:t>
                    </m:r>
                    <m:r>
                      <m:rPr>
                        <m:lit/>
                      </m:rPr>
                      <a:rPr lang="en-US" altLang="zh-CN"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𝜓</m:t>
                    </m:r>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𝜂</m:t>
                        </m:r>
                      </m:e>
                      <m:sup>
                        <m:r>
                          <a:rPr lang="en-US" altLang="zh-CN" sz="1600">
                            <a:latin typeface="Cambria Math" panose="02040503050406030204" pitchFamily="18" charset="0"/>
                            <a:cs typeface="Times New Roman" panose="02020603050405020304" pitchFamily="18" charset="0"/>
                          </a:rPr>
                          <m:t>(′)</m:t>
                        </m:r>
                      </m:sup>
                    </m:sSup>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a:latin typeface="Cambria Math" panose="02040503050406030204" pitchFamily="18" charset="0"/>
                            <a:cs typeface="Times New Roman" panose="02020603050405020304" pitchFamily="18" charset="0"/>
                          </a:rPr>
                          <m:t>h</m:t>
                        </m:r>
                      </m:e>
                      <m:sub>
                        <m:r>
                          <a:rPr lang="en-US" altLang="zh-CN" sz="1600">
                            <a:latin typeface="Cambria Math" panose="02040503050406030204" pitchFamily="18" charset="0"/>
                            <a:cs typeface="Times New Roman" panose="02020603050405020304" pitchFamily="18" charset="0"/>
                          </a:rPr>
                          <m:t>1</m:t>
                        </m:r>
                      </m:sub>
                      <m:sup>
                        <m:r>
                          <a:rPr lang="en-US" altLang="zh-CN" sz="1600">
                            <a:latin typeface="Cambria Math" panose="02040503050406030204" pitchFamily="18" charset="0"/>
                            <a:cs typeface="Times New Roman" panose="02020603050405020304" pitchFamily="18" charset="0"/>
                          </a:rPr>
                          <m:t>(′)</m:t>
                        </m:r>
                      </m:sup>
                    </m:sSubSup>
                  </m:oMath>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A45CA3D5-D0E2-4846-94AF-09ADD58E7737}"/>
                  </a:ext>
                </a:extLst>
              </p:cNvPr>
              <p:cNvSpPr txBox="1">
                <a:spLocks noRot="1" noChangeAspect="1" noMove="1" noResize="1" noEditPoints="1" noAdjustHandles="1" noChangeArrowheads="1" noChangeShapeType="1" noTextEdit="1"/>
              </p:cNvSpPr>
              <p:nvPr/>
            </p:nvSpPr>
            <p:spPr>
              <a:xfrm>
                <a:off x="705443" y="5982993"/>
                <a:ext cx="6760586" cy="412292"/>
              </a:xfrm>
              <a:prstGeom prst="rect">
                <a:avLst/>
              </a:prstGeom>
              <a:blipFill>
                <a:blip r:embed="rId11"/>
                <a:stretch>
                  <a:fillRect l="-361" b="-132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04200127"/>
      </p:ext>
    </p:extLst>
  </p:cSld>
  <p:clrMapOvr>
    <a:masterClrMapping/>
  </p:clrMapOvr>
  <mc:AlternateContent xmlns:mc="http://schemas.openxmlformats.org/markup-compatibility/2006" xmlns:p14="http://schemas.microsoft.com/office/powerpoint/2010/main">
    <mc:Choice Requires="p14">
      <p:transition spd="slow" p14:dur="2000" advTm="77789"/>
    </mc:Choice>
    <mc:Fallback xmlns="">
      <p:transition spd="slow" advTm="77789"/>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1DFD2C8F-1F22-4AA2-A099-4FA3724986BB}"/>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TS enhanced decay channels</a:t>
            </a:r>
            <a:endParaRPr lang="zh-CN" altLang="en-US" sz="2400" dirty="0">
              <a:latin typeface="Times New Roman" panose="02020603050405020304" pitchFamily="18" charset="0"/>
              <a:cs typeface="Times New Roman" panose="02020603050405020304" pitchFamily="18" charset="0"/>
            </a:endParaRPr>
          </a:p>
        </p:txBody>
      </p:sp>
      <p:grpSp>
        <p:nvGrpSpPr>
          <p:cNvPr id="24" name="组合 23">
            <a:extLst>
              <a:ext uri="{FF2B5EF4-FFF2-40B4-BE49-F238E27FC236}">
                <a16:creationId xmlns:a16="http://schemas.microsoft.com/office/drawing/2014/main" id="{0E376804-5102-4997-B262-8F361BB4FDEA}"/>
              </a:ext>
            </a:extLst>
          </p:cNvPr>
          <p:cNvGrpSpPr/>
          <p:nvPr/>
        </p:nvGrpSpPr>
        <p:grpSpPr>
          <a:xfrm>
            <a:off x="697014" y="882429"/>
            <a:ext cx="7332954" cy="2950744"/>
            <a:chOff x="679259" y="1035643"/>
            <a:chExt cx="7332954" cy="2950744"/>
          </a:xfrm>
        </p:grpSpPr>
        <p:grpSp>
          <p:nvGrpSpPr>
            <p:cNvPr id="4" name="组合 3">
              <a:extLst>
                <a:ext uri="{FF2B5EF4-FFF2-40B4-BE49-F238E27FC236}">
                  <a16:creationId xmlns:a16="http://schemas.microsoft.com/office/drawing/2014/main" id="{198D98C2-7979-4F20-A1D4-496347184E75}"/>
                </a:ext>
              </a:extLst>
            </p:cNvPr>
            <p:cNvGrpSpPr/>
            <p:nvPr/>
          </p:nvGrpSpPr>
          <p:grpSpPr>
            <a:xfrm>
              <a:off x="3947645" y="1863183"/>
              <a:ext cx="3619280" cy="1771198"/>
              <a:chOff x="1562494" y="1796440"/>
              <a:chExt cx="6719221" cy="3288243"/>
            </a:xfrm>
          </p:grpSpPr>
          <p:cxnSp>
            <p:nvCxnSpPr>
              <p:cNvPr id="5" name="直接连接符 4">
                <a:extLst>
                  <a:ext uri="{FF2B5EF4-FFF2-40B4-BE49-F238E27FC236}">
                    <a16:creationId xmlns:a16="http://schemas.microsoft.com/office/drawing/2014/main" id="{DD9A45AA-059B-486C-9942-45D363A4D562}"/>
                  </a:ext>
                </a:extLst>
              </p:cNvPr>
              <p:cNvCxnSpPr>
                <a:cxnSpLocks/>
              </p:cNvCxnSpPr>
              <p:nvPr/>
            </p:nvCxnSpPr>
            <p:spPr>
              <a:xfrm rot="1800000">
                <a:off x="3101420" y="4060597"/>
                <a:ext cx="25263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E7DED30D-15E8-4951-A2DF-9222969BDF45}"/>
                  </a:ext>
                </a:extLst>
              </p:cNvPr>
              <p:cNvCxnSpPr>
                <a:cxnSpLocks/>
              </p:cNvCxnSpPr>
              <p:nvPr/>
            </p:nvCxnSpPr>
            <p:spPr>
              <a:xfrm rot="-1800000">
                <a:off x="3101423" y="2797402"/>
                <a:ext cx="25263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6675DCEC-AC9C-45CC-95D1-5E8B8EE24A96}"/>
                  </a:ext>
                </a:extLst>
              </p:cNvPr>
              <p:cNvCxnSpPr>
                <a:cxnSpLocks/>
              </p:cNvCxnSpPr>
              <p:nvPr/>
            </p:nvCxnSpPr>
            <p:spPr>
              <a:xfrm rot="5400000">
                <a:off x="4195377" y="3429001"/>
                <a:ext cx="25263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422A9E1C-2DBE-4B52-A586-713C1483B558}"/>
                  </a:ext>
                </a:extLst>
              </p:cNvPr>
              <p:cNvCxnSpPr>
                <a:cxnSpLocks/>
              </p:cNvCxnSpPr>
              <p:nvPr/>
            </p:nvCxnSpPr>
            <p:spPr>
              <a:xfrm>
                <a:off x="2159863" y="3428998"/>
                <a:ext cx="11107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AEF72242-076B-4700-8301-6F914FDCB55A}"/>
                      </a:ext>
                    </a:extLst>
                  </p:cNvPr>
                  <p:cNvSpPr txBox="1"/>
                  <p:nvPr/>
                </p:nvSpPr>
                <p:spPr>
                  <a:xfrm>
                    <a:off x="2794926" y="1796440"/>
                    <a:ext cx="2583733" cy="6856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𝐾</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oMath>
                      </m:oMathPara>
                    </a14:m>
                    <a:endParaRPr lang="zh-CN" altLang="en-US" dirty="0"/>
                  </a:p>
                </p:txBody>
              </p:sp>
            </mc:Choice>
            <mc:Fallback xmlns="">
              <p:sp>
                <p:nvSpPr>
                  <p:cNvPr id="9" name="文本框 8">
                    <a:extLst>
                      <a:ext uri="{FF2B5EF4-FFF2-40B4-BE49-F238E27FC236}">
                        <a16:creationId xmlns:a16="http://schemas.microsoft.com/office/drawing/2014/main" id="{AEF72242-076B-4700-8301-6F914FDCB55A}"/>
                      </a:ext>
                    </a:extLst>
                  </p:cNvPr>
                  <p:cNvSpPr txBox="1">
                    <a:spLocks noRot="1" noChangeAspect="1" noMove="1" noResize="1" noEditPoints="1" noAdjustHandles="1" noChangeArrowheads="1" noChangeShapeType="1" noTextEdit="1"/>
                  </p:cNvSpPr>
                  <p:nvPr/>
                </p:nvSpPr>
                <p:spPr>
                  <a:xfrm>
                    <a:off x="2794926" y="1796440"/>
                    <a:ext cx="2583733" cy="685668"/>
                  </a:xfrm>
                  <a:prstGeom prst="rect">
                    <a:avLst/>
                  </a:prstGeom>
                  <a:blipFill>
                    <a:blip r:embed="rId2"/>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3D441FC-8A78-4A29-971F-3F3D67C6A4F9}"/>
                      </a:ext>
                    </a:extLst>
                  </p:cNvPr>
                  <p:cNvSpPr txBox="1"/>
                  <p:nvPr/>
                </p:nvSpPr>
                <p:spPr>
                  <a:xfrm>
                    <a:off x="3190159" y="4201685"/>
                    <a:ext cx="1526833" cy="6856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𝐾</m:t>
                              </m:r>
                            </m:e>
                          </m:acc>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oMath>
                      </m:oMathPara>
                    </a14:m>
                    <a:endParaRPr lang="zh-CN" altLang="en-US" i="1" dirty="0">
                      <a:latin typeface="Cambria Math" panose="02040503050406030204" pitchFamily="18" charset="0"/>
                    </a:endParaRPr>
                  </a:p>
                </p:txBody>
              </p:sp>
            </mc:Choice>
            <mc:Fallback xmlns="">
              <p:sp>
                <p:nvSpPr>
                  <p:cNvPr id="10" name="文本框 9">
                    <a:extLst>
                      <a:ext uri="{FF2B5EF4-FFF2-40B4-BE49-F238E27FC236}">
                        <a16:creationId xmlns:a16="http://schemas.microsoft.com/office/drawing/2014/main" id="{E3D441FC-8A78-4A29-971F-3F3D67C6A4F9}"/>
                      </a:ext>
                    </a:extLst>
                  </p:cNvPr>
                  <p:cNvSpPr txBox="1">
                    <a:spLocks noRot="1" noChangeAspect="1" noMove="1" noResize="1" noEditPoints="1" noAdjustHandles="1" noChangeArrowheads="1" noChangeShapeType="1" noTextEdit="1"/>
                  </p:cNvSpPr>
                  <p:nvPr/>
                </p:nvSpPr>
                <p:spPr>
                  <a:xfrm>
                    <a:off x="3190159" y="4201685"/>
                    <a:ext cx="1526833" cy="685668"/>
                  </a:xfrm>
                  <a:prstGeom prst="rect">
                    <a:avLst/>
                  </a:prstGeom>
                  <a:blipFill>
                    <a:blip r:embed="rId3"/>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5ABE717-ECC1-497D-8EB8-427859D195DF}"/>
                      </a:ext>
                    </a:extLst>
                  </p:cNvPr>
                  <p:cNvSpPr txBox="1"/>
                  <p:nvPr/>
                </p:nvSpPr>
                <p:spPr>
                  <a:xfrm>
                    <a:off x="5245644" y="3149331"/>
                    <a:ext cx="1809044" cy="6856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𝐾</m:t>
                          </m:r>
                          <m:r>
                            <a:rPr lang="en-US" altLang="zh-CN" i="1">
                              <a:latin typeface="Cambria Math" panose="02040503050406030204" pitchFamily="18" charset="0"/>
                            </a:rPr>
                            <m:t>(</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𝐾</m:t>
                              </m:r>
                            </m:e>
                          </m:acc>
                          <m:r>
                            <a:rPr lang="en-US" altLang="zh-CN" i="1">
                              <a:latin typeface="Cambria Math" panose="02040503050406030204" pitchFamily="18" charset="0"/>
                            </a:rPr>
                            <m:t>)</m:t>
                          </m:r>
                        </m:oMath>
                      </m:oMathPara>
                    </a14:m>
                    <a:endParaRPr lang="zh-CN" altLang="en-US" i="1" dirty="0">
                      <a:latin typeface="Cambria Math" panose="02040503050406030204" pitchFamily="18" charset="0"/>
                    </a:endParaRPr>
                  </a:p>
                </p:txBody>
              </p:sp>
            </mc:Choice>
            <mc:Fallback xmlns="">
              <p:sp>
                <p:nvSpPr>
                  <p:cNvPr id="11" name="文本框 10">
                    <a:extLst>
                      <a:ext uri="{FF2B5EF4-FFF2-40B4-BE49-F238E27FC236}">
                        <a16:creationId xmlns:a16="http://schemas.microsoft.com/office/drawing/2014/main" id="{F5ABE717-ECC1-497D-8EB8-427859D195DF}"/>
                      </a:ext>
                    </a:extLst>
                  </p:cNvPr>
                  <p:cNvSpPr txBox="1">
                    <a:spLocks noRot="1" noChangeAspect="1" noMove="1" noResize="1" noEditPoints="1" noAdjustHandles="1" noChangeArrowheads="1" noChangeShapeType="1" noTextEdit="1"/>
                  </p:cNvSpPr>
                  <p:nvPr/>
                </p:nvSpPr>
                <p:spPr>
                  <a:xfrm>
                    <a:off x="5245644" y="3149331"/>
                    <a:ext cx="1809044" cy="685668"/>
                  </a:xfrm>
                  <a:prstGeom prst="rect">
                    <a:avLst/>
                  </a:prstGeom>
                  <a:blipFill>
                    <a:blip r:embed="rId4"/>
                    <a:stretch>
                      <a:fillRect r="-10625"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1A4A6D8-4544-4C5C-8466-BEFD03A8EBE2}"/>
                      </a:ext>
                    </a:extLst>
                  </p:cNvPr>
                  <p:cNvSpPr txBox="1"/>
                  <p:nvPr/>
                </p:nvSpPr>
                <p:spPr>
                  <a:xfrm>
                    <a:off x="1562494" y="2656311"/>
                    <a:ext cx="1915658" cy="6856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𝐴</m:t>
                          </m:r>
                        </m:oMath>
                      </m:oMathPara>
                    </a14:m>
                    <a:endParaRPr lang="zh-CN" altLang="en-US" i="1" dirty="0">
                      <a:latin typeface="Cambria Math" panose="02040503050406030204" pitchFamily="18" charset="0"/>
                    </a:endParaRPr>
                  </a:p>
                </p:txBody>
              </p:sp>
            </mc:Choice>
            <mc:Fallback xmlns="">
              <p:sp>
                <p:nvSpPr>
                  <p:cNvPr id="12" name="文本框 11">
                    <a:extLst>
                      <a:ext uri="{FF2B5EF4-FFF2-40B4-BE49-F238E27FC236}">
                        <a16:creationId xmlns:a16="http://schemas.microsoft.com/office/drawing/2014/main" id="{71A4A6D8-4544-4C5C-8466-BEFD03A8EBE2}"/>
                      </a:ext>
                    </a:extLst>
                  </p:cNvPr>
                  <p:cNvSpPr txBox="1">
                    <a:spLocks noRot="1" noChangeAspect="1" noMove="1" noResize="1" noEditPoints="1" noAdjustHandles="1" noChangeArrowheads="1" noChangeShapeType="1" noTextEdit="1"/>
                  </p:cNvSpPr>
                  <p:nvPr/>
                </p:nvSpPr>
                <p:spPr>
                  <a:xfrm>
                    <a:off x="1562494" y="2656311"/>
                    <a:ext cx="1915658" cy="68566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E0F5AF3-07F5-41DB-9FBE-8DB7A8281311}"/>
                      </a:ext>
                    </a:extLst>
                  </p:cNvPr>
                  <p:cNvSpPr txBox="1"/>
                  <p:nvPr/>
                </p:nvSpPr>
                <p:spPr>
                  <a:xfrm>
                    <a:off x="6904394" y="1796440"/>
                    <a:ext cx="838985" cy="6856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𝜋</m:t>
                          </m:r>
                        </m:oMath>
                      </m:oMathPara>
                    </a14:m>
                    <a:endParaRPr lang="zh-CN" altLang="en-US" i="1" dirty="0">
                      <a:latin typeface="Cambria Math" panose="02040503050406030204" pitchFamily="18" charset="0"/>
                    </a:endParaRPr>
                  </a:p>
                </p:txBody>
              </p:sp>
            </mc:Choice>
            <mc:Fallback xmlns="">
              <p:sp>
                <p:nvSpPr>
                  <p:cNvPr id="13" name="文本框 12">
                    <a:extLst>
                      <a:ext uri="{FF2B5EF4-FFF2-40B4-BE49-F238E27FC236}">
                        <a16:creationId xmlns:a16="http://schemas.microsoft.com/office/drawing/2014/main" id="{4E0F5AF3-07F5-41DB-9FBE-8DB7A8281311}"/>
                      </a:ext>
                    </a:extLst>
                  </p:cNvPr>
                  <p:cNvSpPr txBox="1">
                    <a:spLocks noRot="1" noChangeAspect="1" noMove="1" noResize="1" noEditPoints="1" noAdjustHandles="1" noChangeArrowheads="1" noChangeShapeType="1" noTextEdit="1"/>
                  </p:cNvSpPr>
                  <p:nvPr/>
                </p:nvSpPr>
                <p:spPr>
                  <a:xfrm>
                    <a:off x="6904394" y="1796440"/>
                    <a:ext cx="838985" cy="685668"/>
                  </a:xfrm>
                  <a:prstGeom prst="rect">
                    <a:avLst/>
                  </a:prstGeom>
                  <a:blipFill>
                    <a:blip r:embed="rId6"/>
                    <a:stretch>
                      <a:fillRect/>
                    </a:stretch>
                  </a:blipFill>
                </p:spPr>
                <p:txBody>
                  <a:bodyPr/>
                  <a:lstStyle/>
                  <a:p>
                    <a:r>
                      <a:rPr lang="zh-CN" altLang="en-US">
                        <a:noFill/>
                      </a:rPr>
                      <a:t> </a:t>
                    </a:r>
                  </a:p>
                </p:txBody>
              </p:sp>
            </mc:Fallback>
          </mc:AlternateContent>
          <p:cxnSp>
            <p:nvCxnSpPr>
              <p:cNvPr id="14" name="直接连接符 13">
                <a:extLst>
                  <a:ext uri="{FF2B5EF4-FFF2-40B4-BE49-F238E27FC236}">
                    <a16:creationId xmlns:a16="http://schemas.microsoft.com/office/drawing/2014/main" id="{51256E97-75D1-4C2D-931D-753047B19203}"/>
                  </a:ext>
                </a:extLst>
              </p:cNvPr>
              <p:cNvCxnSpPr>
                <a:cxnSpLocks/>
              </p:cNvCxnSpPr>
              <p:nvPr/>
            </p:nvCxnSpPr>
            <p:spPr>
              <a:xfrm>
                <a:off x="5458568" y="2165805"/>
                <a:ext cx="15268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A10B972-89CC-4196-B7CE-233217178076}"/>
                      </a:ext>
                    </a:extLst>
                  </p:cNvPr>
                  <p:cNvSpPr txBox="1"/>
                  <p:nvPr/>
                </p:nvSpPr>
                <p:spPr>
                  <a:xfrm>
                    <a:off x="6366057" y="4399015"/>
                    <a:ext cx="1915658" cy="6856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𝑋</m:t>
                          </m:r>
                        </m:oMath>
                      </m:oMathPara>
                    </a14:m>
                    <a:endParaRPr lang="zh-CN" altLang="en-US" i="1" dirty="0">
                      <a:latin typeface="Cambria Math" panose="02040503050406030204" pitchFamily="18" charset="0"/>
                    </a:endParaRPr>
                  </a:p>
                </p:txBody>
              </p:sp>
            </mc:Choice>
            <mc:Fallback xmlns="">
              <p:sp>
                <p:nvSpPr>
                  <p:cNvPr id="15" name="文本框 14">
                    <a:extLst>
                      <a:ext uri="{FF2B5EF4-FFF2-40B4-BE49-F238E27FC236}">
                        <a16:creationId xmlns:a16="http://schemas.microsoft.com/office/drawing/2014/main" id="{7A10B972-89CC-4196-B7CE-233217178076}"/>
                      </a:ext>
                    </a:extLst>
                  </p:cNvPr>
                  <p:cNvSpPr txBox="1">
                    <a:spLocks noRot="1" noChangeAspect="1" noMove="1" noResize="1" noEditPoints="1" noAdjustHandles="1" noChangeArrowheads="1" noChangeShapeType="1" noTextEdit="1"/>
                  </p:cNvSpPr>
                  <p:nvPr/>
                </p:nvSpPr>
                <p:spPr>
                  <a:xfrm>
                    <a:off x="6366057" y="4399015"/>
                    <a:ext cx="1915658" cy="685668"/>
                  </a:xfrm>
                  <a:prstGeom prst="rect">
                    <a:avLst/>
                  </a:prstGeom>
                  <a:blipFill>
                    <a:blip r:embed="rId7"/>
                    <a:stretch>
                      <a:fillRect/>
                    </a:stretch>
                  </a:blipFill>
                </p:spPr>
                <p:txBody>
                  <a:bodyPr/>
                  <a:lstStyle/>
                  <a:p>
                    <a:r>
                      <a:rPr lang="zh-CN" altLang="en-US">
                        <a:noFill/>
                      </a:rPr>
                      <a:t> </a:t>
                    </a:r>
                  </a:p>
                </p:txBody>
              </p:sp>
            </mc:Fallback>
          </mc:AlternateContent>
          <p:cxnSp>
            <p:nvCxnSpPr>
              <p:cNvPr id="17" name="直接连接符 16">
                <a:extLst>
                  <a:ext uri="{FF2B5EF4-FFF2-40B4-BE49-F238E27FC236}">
                    <a16:creationId xmlns:a16="http://schemas.microsoft.com/office/drawing/2014/main" id="{A3FDAF7A-40F1-43DC-B128-20191BA94A4F}"/>
                  </a:ext>
                </a:extLst>
              </p:cNvPr>
              <p:cNvCxnSpPr>
                <a:cxnSpLocks/>
              </p:cNvCxnSpPr>
              <p:nvPr/>
            </p:nvCxnSpPr>
            <p:spPr>
              <a:xfrm>
                <a:off x="5458567" y="4691404"/>
                <a:ext cx="15268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E993ADF5-FFBE-43CA-9797-8B6A7D7796CD}"/>
                    </a:ext>
                  </a:extLst>
                </p:cNvPr>
                <p:cNvSpPr txBox="1"/>
                <p:nvPr/>
              </p:nvSpPr>
              <p:spPr>
                <a:xfrm>
                  <a:off x="679259" y="1035643"/>
                  <a:ext cx="7332954" cy="2950744"/>
                </a:xfrm>
                <a:prstGeom prst="rect">
                  <a:avLst/>
                </a:prstGeom>
                <a:noFill/>
              </p:spPr>
              <p:txBody>
                <a:bodyPr wrap="square" rtlCol="0">
                  <a:spAutoFit/>
                </a:bodyPr>
                <a:lstStyle/>
                <a:p>
                  <a:pPr>
                    <a:lnSpc>
                      <a:spcPct val="150000"/>
                    </a:lnSpc>
                  </a:pPr>
                  <a:r>
                    <a:rPr lang="en-US" altLang="zh-CN" dirty="0">
                      <a:latin typeface="Times New Roman" panose="02020603050405020304" pitchFamily="18" charset="0"/>
                      <a:cs typeface="Times New Roman" panose="02020603050405020304" pitchFamily="18" charset="0"/>
                    </a:rPr>
                    <a:t>There could be strong impact of TS in the following channels</a:t>
                  </a:r>
                </a:p>
                <a:p>
                  <a:pPr>
                    <a:lnSpc>
                      <a:spcPct val="150000"/>
                    </a:lnSpc>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m:t>
                              </m:r>
                            </m:sup>
                          </m:sSubSup>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𝜂𝜋𝜋</m:t>
                      </m:r>
                    </m:oMath>
                  </a14:m>
                  <a:r>
                    <a:rPr lang="en-US" altLang="zh-CN" dirty="0">
                      <a:latin typeface="Times New Roman" panose="02020603050405020304" pitchFamily="18" charset="0"/>
                      <a:cs typeface="Times New Roman" panose="02020603050405020304" pitchFamily="18" charset="0"/>
                    </a:rPr>
                    <a:t>,</a:t>
                  </a:r>
                </a:p>
                <a:p>
                  <a:pPr>
                    <a:lnSpc>
                      <a:spcPct val="150000"/>
                    </a:lnSpc>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m:t>
                              </m:r>
                            </m:sup>
                          </m:sSubSup>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𝐾</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r>
                        <a:rPr lang="en-US" altLang="zh-CN" b="0" i="1" dirty="0" smtClean="0">
                          <a:latin typeface="Cambria Math" panose="02040503050406030204" pitchFamily="18" charset="0"/>
                        </a:rPr>
                        <m:t>𝜋</m:t>
                      </m:r>
                    </m:oMath>
                  </a14:m>
                  <a:r>
                    <a:rPr lang="en-US" altLang="zh-CN" dirty="0">
                      <a:latin typeface="Times New Roman" panose="02020603050405020304" pitchFamily="18" charset="0"/>
                      <a:cs typeface="Times New Roman" panose="02020603050405020304" pitchFamily="18" charset="0"/>
                    </a:rPr>
                    <a:t>,</a:t>
                  </a:r>
                </a:p>
                <a:p>
                  <a:pPr>
                    <a:lnSpc>
                      <a:spcPct val="150000"/>
                    </a:lnSpc>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m:t>
                              </m:r>
                            </m:sup>
                          </m:sSubSup>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𝜋</m:t>
                      </m:r>
                      <m:r>
                        <a:rPr lang="en-US" altLang="zh-CN" b="0" i="1" smtClean="0">
                          <a:latin typeface="Cambria Math" panose="02040503050406030204" pitchFamily="18" charset="0"/>
                        </a:rPr>
                        <m:t>→3</m:t>
                      </m:r>
                      <m:r>
                        <a:rPr lang="en-US" altLang="zh-CN" b="0" i="1" smtClean="0">
                          <a:latin typeface="Cambria Math" panose="02040503050406030204" pitchFamily="18" charset="0"/>
                        </a:rPr>
                        <m:t>𝜋</m:t>
                      </m:r>
                    </m:oMath>
                  </a14:m>
                  <a:r>
                    <a:rPr lang="en-US" altLang="zh-CN" dirty="0">
                      <a:latin typeface="Times New Roman" panose="02020603050405020304" pitchFamily="18" charset="0"/>
                      <a:cs typeface="Times New Roman" panose="02020603050405020304" pitchFamily="18" charset="0"/>
                    </a:rPr>
                    <a:t>,</a:t>
                  </a:r>
                </a:p>
                <a:p>
                  <a:pPr>
                    <a:lnSpc>
                      <a:spcPct val="150000"/>
                    </a:lnSpc>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𝜋</m:t>
                      </m:r>
                      <m:r>
                        <a:rPr lang="en-US" altLang="zh-CN" b="0" i="1" smtClean="0">
                          <a:latin typeface="Cambria Math" panose="02040503050406030204" pitchFamily="18" charset="0"/>
                        </a:rPr>
                        <m:t>→3</m:t>
                      </m:r>
                      <m:r>
                        <a:rPr lang="en-US" altLang="zh-CN" b="0" i="1" smtClean="0">
                          <a:latin typeface="Cambria Math" panose="02040503050406030204" pitchFamily="18" charset="0"/>
                        </a:rPr>
                        <m:t>𝜋</m:t>
                      </m:r>
                    </m:oMath>
                  </a14:m>
                  <a:r>
                    <a:rPr lang="en-US" altLang="zh-CN" dirty="0">
                      <a:latin typeface="Times New Roman" panose="02020603050405020304" pitchFamily="18" charset="0"/>
                      <a:cs typeface="Times New Roman" panose="02020603050405020304" pitchFamily="18" charset="0"/>
                    </a:rPr>
                    <a:t>,</a:t>
                  </a:r>
                </a:p>
                <a:p>
                  <a:pPr>
                    <a:lnSpc>
                      <a:spcPct val="150000"/>
                    </a:lnSpc>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𝜙𝜋</m:t>
                      </m:r>
                      <m:r>
                        <a:rPr lang="en-US" altLang="zh-CN" b="0" i="1" smtClean="0">
                          <a:latin typeface="Cambria Math" panose="02040503050406030204" pitchFamily="18" charset="0"/>
                        </a:rPr>
                        <m:t>→</m:t>
                      </m:r>
                      <m:r>
                        <a:rPr lang="en-US" altLang="zh-CN" b="0" i="1" smtClean="0">
                          <a:latin typeface="Cambria Math" panose="02040503050406030204" pitchFamily="18" charset="0"/>
                        </a:rPr>
                        <m:t>𝐾</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r>
                        <a:rPr lang="en-US" altLang="zh-CN" b="0" i="1" dirty="0" smtClean="0">
                          <a:latin typeface="Cambria Math" panose="02040503050406030204" pitchFamily="18" charset="0"/>
                        </a:rPr>
                        <m:t>𝜋</m:t>
                      </m:r>
                    </m:oMath>
                  </a14:m>
                  <a:r>
                    <a:rPr lang="en-US" altLang="zh-CN" dirty="0">
                      <a:latin typeface="Times New Roman" panose="02020603050405020304" pitchFamily="18" charset="0"/>
                      <a:cs typeface="Times New Roman" panose="02020603050405020304" pitchFamily="18" charset="0"/>
                    </a:rPr>
                    <a:t>,</a:t>
                  </a:r>
                </a:p>
                <a:p>
                  <a:pPr>
                    <a:lnSpc>
                      <a:spcPct val="150000"/>
                    </a:lnSpc>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m:t>
                              </m:r>
                            </m:sup>
                          </m:sSubSup>
                        </m:e>
                      </m:d>
                      <m:r>
                        <a:rPr lang="en-US" altLang="zh-CN" b="0" i="1" smtClean="0">
                          <a:latin typeface="Cambria Math" panose="02040503050406030204" pitchFamily="18" charset="0"/>
                        </a:rPr>
                        <m:t>→</m:t>
                      </m:r>
                      <m:r>
                        <a:rPr lang="en-US" altLang="zh-CN" b="0" i="1" smtClean="0">
                          <a:latin typeface="Cambria Math" panose="02040503050406030204" pitchFamily="18" charset="0"/>
                        </a:rPr>
                        <m:t>𝜙𝜋</m:t>
                      </m:r>
                      <m:r>
                        <a:rPr lang="en-US" altLang="zh-CN" b="0" i="1" smtClean="0">
                          <a:latin typeface="Cambria Math" panose="02040503050406030204" pitchFamily="18" charset="0"/>
                        </a:rPr>
                        <m:t>→</m:t>
                      </m:r>
                      <m:r>
                        <a:rPr lang="en-US" altLang="zh-CN" b="0" i="1" smtClean="0">
                          <a:latin typeface="Cambria Math" panose="02040503050406030204" pitchFamily="18" charset="0"/>
                        </a:rPr>
                        <m:t>𝐾</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r>
                        <a:rPr lang="en-US" altLang="zh-CN" b="0" i="1" smtClean="0">
                          <a:latin typeface="Cambria Math" panose="02040503050406030204" pitchFamily="18" charset="0"/>
                        </a:rPr>
                        <m:t>𝜋</m:t>
                      </m:r>
                    </m:oMath>
                  </a14:m>
                  <a:r>
                    <a:rPr lang="en-US" altLang="zh-CN" dirty="0">
                      <a:latin typeface="Times New Roman" panose="02020603050405020304" pitchFamily="18" charset="0"/>
                      <a:cs typeface="Times New Roman" panose="02020603050405020304" pitchFamily="18" charset="0"/>
                    </a:rPr>
                    <a:t>,</a:t>
                  </a:r>
                </a:p>
              </p:txBody>
            </p:sp>
          </mc:Choice>
          <mc:Fallback xmlns="">
            <p:sp>
              <p:nvSpPr>
                <p:cNvPr id="23" name="文本框 22">
                  <a:extLst>
                    <a:ext uri="{FF2B5EF4-FFF2-40B4-BE49-F238E27FC236}">
                      <a16:creationId xmlns:a16="http://schemas.microsoft.com/office/drawing/2014/main" id="{E993ADF5-FFBE-43CA-9797-8B6A7D7796CD}"/>
                    </a:ext>
                  </a:extLst>
                </p:cNvPr>
                <p:cNvSpPr txBox="1">
                  <a:spLocks noRot="1" noChangeAspect="1" noMove="1" noResize="1" noEditPoints="1" noAdjustHandles="1" noChangeArrowheads="1" noChangeShapeType="1" noTextEdit="1"/>
                </p:cNvSpPr>
                <p:nvPr/>
              </p:nvSpPr>
              <p:spPr>
                <a:xfrm>
                  <a:off x="679259" y="1035643"/>
                  <a:ext cx="7332954" cy="2950744"/>
                </a:xfrm>
                <a:prstGeom prst="rect">
                  <a:avLst/>
                </a:prstGeom>
                <a:blipFill>
                  <a:blip r:embed="rId8"/>
                  <a:stretch>
                    <a:fillRect l="-665" b="-2479"/>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CE0DCCD1-57F7-4DBF-83BC-8A2A092695F5}"/>
                  </a:ext>
                </a:extLst>
              </p:cNvPr>
              <p:cNvSpPr txBox="1"/>
              <p:nvPr/>
            </p:nvSpPr>
            <p:spPr>
              <a:xfrm>
                <a:off x="276097" y="4087997"/>
                <a:ext cx="8764002" cy="2169825"/>
              </a:xfrm>
              <a:prstGeom prst="rect">
                <a:avLst/>
              </a:prstGeom>
              <a:noFill/>
            </p:spPr>
            <p:txBody>
              <a:bodyPr wrap="none" rtlCol="0">
                <a:spAutoFit/>
              </a:bodyPr>
              <a:lstStyle/>
              <a:p>
                <a:pPr marL="285750" indent="-285750">
                  <a:lnSpc>
                    <a:spcPct val="150000"/>
                  </a:lnSpc>
                  <a:buFont typeface="Arial" panose="020B0604020202020204" pitchFamily="34" charset="0"/>
                  <a:buChar char="•"/>
                </a:pPr>
                <a14:m>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=0</m:t>
                    </m:r>
                  </m:oMath>
                </a14:m>
                <a:r>
                  <a:rPr lang="en-US" altLang="zh-CN" b="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b="0" i="1" smtClean="0">
                        <a:latin typeface="Cambria Math" panose="02040503050406030204" pitchFamily="18" charset="0"/>
                      </a:rPr>
                      <m:t>𝐾</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can couple to </a:t>
                </a:r>
                <a14:m>
                  <m:oMath xmlns:m="http://schemas.openxmlformats.org/officeDocument/2006/math">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𝑓</m:t>
                        </m:r>
                      </m:e>
                      <m:sub>
                        <m:r>
                          <a:rPr lang="en-US" altLang="zh-CN" b="0" i="1" smtClean="0">
                            <a:solidFill>
                              <a:srgbClr val="C00000"/>
                            </a:solidFill>
                            <a:latin typeface="Cambria Math" panose="02040503050406030204" pitchFamily="18" charset="0"/>
                          </a:rPr>
                          <m:t>0</m:t>
                        </m:r>
                      </m:sub>
                    </m:sSub>
                  </m:oMath>
                </a14:m>
                <a:r>
                  <a:rPr lang="en-US" altLang="zh-CN" dirty="0">
                    <a:latin typeface="Times New Roman" panose="02020603050405020304" pitchFamily="18" charset="0"/>
                    <a:cs typeface="Times New Roman" panose="02020603050405020304" pitchFamily="18" charset="0"/>
                  </a:rPr>
                  <a:t> in S-wave, </a:t>
                </a:r>
                <a14:m>
                  <m:oMath xmlns:m="http://schemas.openxmlformats.org/officeDocument/2006/math">
                    <m:r>
                      <a:rPr lang="en-US" altLang="zh-CN" b="0" i="1" smtClean="0">
                        <a:solidFill>
                          <a:srgbClr val="C00000"/>
                        </a:solidFill>
                        <a:latin typeface="Cambria Math" panose="02040503050406030204" pitchFamily="18" charset="0"/>
                      </a:rPr>
                      <m:t>𝜙</m:t>
                    </m:r>
                  </m:oMath>
                </a14:m>
                <a:r>
                  <a:rPr lang="en-US" altLang="zh-CN" dirty="0">
                    <a:latin typeface="Times New Roman" panose="02020603050405020304" pitchFamily="18" charset="0"/>
                    <a:cs typeface="Times New Roman" panose="02020603050405020304" pitchFamily="18" charset="0"/>
                  </a:rPr>
                  <a:t> and </a:t>
                </a:r>
                <a14:m>
                  <m:oMath xmlns:m="http://schemas.openxmlformats.org/officeDocument/2006/math">
                    <m:r>
                      <a:rPr lang="en-US" altLang="zh-CN" b="0" i="1" smtClean="0">
                        <a:latin typeface="Cambria Math" panose="02040503050406030204" pitchFamily="18" charset="0"/>
                      </a:rPr>
                      <m:t>𝜔</m:t>
                    </m:r>
                  </m:oMath>
                </a14:m>
                <a:r>
                  <a:rPr lang="en-US" altLang="zh-CN" dirty="0">
                    <a:latin typeface="Times New Roman" panose="02020603050405020304" pitchFamily="18" charset="0"/>
                    <a:cs typeface="Times New Roman" panose="02020603050405020304" pitchFamily="18" charset="0"/>
                  </a:rPr>
                  <a:t> in P-wave,</a:t>
                </a:r>
              </a:p>
              <a:p>
                <a:pPr>
                  <a:lnSpc>
                    <a:spcPct val="150000"/>
                  </a:lnSpc>
                </a:pPr>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=1</m:t>
                    </m:r>
                    <m:r>
                      <m:rPr>
                        <m:nor/>
                      </m:rPr>
                      <a:rPr lang="en-US" altLang="zh-CN" dirty="0">
                        <a:latin typeface="Times New Roman" panose="02020603050405020304" pitchFamily="18" charset="0"/>
                        <a:cs typeface="Times New Roman" panose="02020603050405020304" pitchFamily="18" charset="0"/>
                      </a:rPr>
                      <m:t> </m:t>
                    </m:r>
                    <m:r>
                      <a:rPr lang="en-US" altLang="zh-CN" i="1">
                        <a:latin typeface="Cambria Math" panose="02040503050406030204" pitchFamily="18" charset="0"/>
                      </a:rPr>
                      <m:t>𝐾</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𝐾</m:t>
                        </m:r>
                      </m:e>
                    </m:acc>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can couple to </a:t>
                </a:r>
                <a14:m>
                  <m:oMath xmlns:m="http://schemas.openxmlformats.org/officeDocument/2006/math">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𝑎</m:t>
                        </m:r>
                      </m:e>
                      <m:sub>
                        <m:r>
                          <a:rPr lang="en-US" altLang="zh-CN" b="0" i="1" smtClean="0">
                            <a:solidFill>
                              <a:srgbClr val="C00000"/>
                            </a:solidFill>
                            <a:latin typeface="Cambria Math" panose="02040503050406030204" pitchFamily="18" charset="0"/>
                          </a:rPr>
                          <m:t>0</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 S-wave, </a:t>
                </a:r>
                <a14:m>
                  <m:oMath xmlns:m="http://schemas.openxmlformats.org/officeDocument/2006/math">
                    <m:r>
                      <a:rPr lang="en-US" altLang="zh-CN" b="0" i="1" smtClean="0">
                        <a:latin typeface="Cambria Math" panose="02040503050406030204" pitchFamily="18" charset="0"/>
                      </a:rPr>
                      <m:t>𝜌</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 P-wave.</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There are </a:t>
                </a:r>
                <a:r>
                  <a:rPr lang="en-US" altLang="zh-CN" dirty="0">
                    <a:solidFill>
                      <a:srgbClr val="C00000"/>
                    </a:solidFill>
                    <a:latin typeface="Times New Roman" panose="02020603050405020304" pitchFamily="18" charset="0"/>
                    <a:cs typeface="Times New Roman" panose="02020603050405020304" pitchFamily="18" charset="0"/>
                  </a:rPr>
                  <a:t>tree level contributions </a:t>
                </a:r>
                <a:r>
                  <a:rPr lang="en-US" altLang="zh-CN" dirty="0">
                    <a:latin typeface="Times New Roman" panose="02020603050405020304" pitchFamily="18" charset="0"/>
                    <a:cs typeface="Times New Roman" panose="02020603050405020304" pitchFamily="18" charset="0"/>
                  </a:rPr>
                  <a:t>for some of these channels.</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Effective couplings of axial vector mesons are constrained by experiments and symmetry.</a:t>
                </a:r>
                <a:endParaRPr lang="zh-CN" altLang="en-US" dirty="0">
                  <a:latin typeface="Times New Roman" panose="02020603050405020304" pitchFamily="18" charset="0"/>
                  <a:cs typeface="Times New Roman" panose="02020603050405020304" pitchFamily="18" charset="0"/>
                </a:endParaRPr>
              </a:p>
              <a:p>
                <a:pPr>
                  <a:lnSpc>
                    <a:spcPct val="150000"/>
                  </a:lnSpc>
                </a:pPr>
                <a:endParaRPr lang="zh-CN" altLang="en-US" dirty="0">
                  <a:latin typeface="Times New Roman" panose="02020603050405020304" pitchFamily="18" charset="0"/>
                  <a:cs typeface="Times New Roman" panose="02020603050405020304" pitchFamily="18" charset="0"/>
                </a:endParaRPr>
              </a:p>
            </p:txBody>
          </p:sp>
        </mc:Choice>
        <mc:Fallback xmlns="">
          <p:sp>
            <p:nvSpPr>
              <p:cNvPr id="26" name="文本框 25">
                <a:extLst>
                  <a:ext uri="{FF2B5EF4-FFF2-40B4-BE49-F238E27FC236}">
                    <a16:creationId xmlns:a16="http://schemas.microsoft.com/office/drawing/2014/main" id="{CE0DCCD1-57F7-4DBF-83BC-8A2A092695F5}"/>
                  </a:ext>
                </a:extLst>
              </p:cNvPr>
              <p:cNvSpPr txBox="1">
                <a:spLocks noRot="1" noChangeAspect="1" noMove="1" noResize="1" noEditPoints="1" noAdjustHandles="1" noChangeArrowheads="1" noChangeShapeType="1" noTextEdit="1"/>
              </p:cNvSpPr>
              <p:nvPr/>
            </p:nvSpPr>
            <p:spPr>
              <a:xfrm>
                <a:off x="276097" y="4087997"/>
                <a:ext cx="8764002" cy="2169825"/>
              </a:xfrm>
              <a:prstGeom prst="rect">
                <a:avLst/>
              </a:prstGeom>
              <a:blipFill>
                <a:blip r:embed="rId9"/>
                <a:stretch>
                  <a:fillRect l="-417"/>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6C47E60E-D4C3-4333-8AE4-A0E56000AD50}"/>
              </a:ext>
            </a:extLst>
          </p:cNvPr>
          <p:cNvSpPr>
            <a:spLocks noGrp="1"/>
          </p:cNvSpPr>
          <p:nvPr>
            <p:ph type="sldNum" sz="quarter" idx="12"/>
          </p:nvPr>
        </p:nvSpPr>
        <p:spPr/>
        <p:txBody>
          <a:bodyPr/>
          <a:lstStyle/>
          <a:p>
            <a:fld id="{AE19EF4B-78C3-465F-A26D-296951CF7B54}" type="slidenum">
              <a:rPr lang="zh-CN" altLang="en-US" smtClean="0"/>
              <a:t>42</a:t>
            </a:fld>
            <a:endParaRPr lang="zh-CN" altLang="en-US" dirty="0"/>
          </a:p>
        </p:txBody>
      </p:sp>
    </p:spTree>
    <p:extLst>
      <p:ext uri="{BB962C8B-B14F-4D97-AF65-F5344CB8AC3E}">
        <p14:creationId xmlns:p14="http://schemas.microsoft.com/office/powerpoint/2010/main" val="943600963"/>
      </p:ext>
    </p:extLst>
  </p:cSld>
  <p:clrMapOvr>
    <a:masterClrMapping/>
  </p:clrMapOvr>
  <mc:AlternateContent xmlns:mc="http://schemas.openxmlformats.org/markup-compatibility/2006" xmlns:p14="http://schemas.microsoft.com/office/powerpoint/2010/main">
    <mc:Choice Requires="p14">
      <p:transition spd="slow" p14:dur="2000" advTm="83021"/>
    </mc:Choice>
    <mc:Fallback xmlns="">
      <p:transition spd="slow" advTm="83021"/>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8D49F34-8746-42CA-9F0C-FED2B3194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483" y="3328639"/>
            <a:ext cx="2575783" cy="2583404"/>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AB97236-2767-4FDC-A51C-63220BD47C90}"/>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𝑓</m:t>
                          </m:r>
                        </m:e>
                        <m:sub>
                          <m:r>
                            <a:rPr lang="en-US" altLang="zh-CN" sz="2400" b="0" i="1" smtClean="0">
                              <a:latin typeface="Cambria Math" panose="02040503050406030204" pitchFamily="18" charset="0"/>
                              <a:cs typeface="Times New Roman" panose="02020603050405020304" pitchFamily="18" charset="0"/>
                            </a:rPr>
                            <m:t>1</m:t>
                          </m:r>
                        </m:sub>
                      </m:sSub>
                      <m:d>
                        <m:dPr>
                          <m:ctrlPr>
                            <a:rPr lang="en-US" altLang="zh-CN" sz="2400" b="0" i="1" smtClean="0">
                              <a:latin typeface="Cambria Math" panose="02040503050406030204" pitchFamily="18" charset="0"/>
                              <a:cs typeface="Times New Roman" panose="02020603050405020304" pitchFamily="18" charset="0"/>
                            </a:rPr>
                          </m:ctrlPr>
                        </m:dPr>
                        <m:e>
                          <m:sSubSup>
                            <m:sSubSupPr>
                              <m:ctrlPr>
                                <a:rPr lang="en-US" altLang="zh-CN" sz="2400" b="0" i="1" smtClean="0">
                                  <a:latin typeface="Cambria Math" panose="02040503050406030204" pitchFamily="18" charset="0"/>
                                  <a:cs typeface="Times New Roman" panose="02020603050405020304" pitchFamily="18" charset="0"/>
                                </a:rPr>
                              </m:ctrlPr>
                            </m:sSubSupPr>
                            <m:e>
                              <m:r>
                                <a:rPr lang="en-US" altLang="zh-CN" sz="2400" b="0" i="1" smtClean="0">
                                  <a:latin typeface="Cambria Math" panose="02040503050406030204" pitchFamily="18" charset="0"/>
                                  <a:cs typeface="Times New Roman" panose="02020603050405020304" pitchFamily="18" charset="0"/>
                                </a:rPr>
                                <m:t>𝑓</m:t>
                              </m:r>
                            </m:e>
                            <m:sub>
                              <m:r>
                                <a:rPr lang="en-US" altLang="zh-CN" sz="2400" b="0" i="1" smtClean="0">
                                  <a:latin typeface="Cambria Math" panose="02040503050406030204" pitchFamily="18" charset="0"/>
                                  <a:cs typeface="Times New Roman" panose="02020603050405020304" pitchFamily="18" charset="0"/>
                                </a:rPr>
                                <m:t>1</m:t>
                              </m:r>
                            </m:sub>
                            <m:sup>
                              <m:r>
                                <a:rPr lang="en-US" altLang="zh-CN" sz="2400" b="0" i="1" smtClean="0">
                                  <a:latin typeface="Cambria Math" panose="02040503050406030204" pitchFamily="18" charset="0"/>
                                  <a:cs typeface="Times New Roman" panose="02020603050405020304" pitchFamily="18" charset="0"/>
                                </a:rPr>
                                <m:t>′</m:t>
                              </m:r>
                            </m:sup>
                          </m:sSubSup>
                        </m:e>
                      </m:d>
                      <m:r>
                        <a:rPr lang="en-US" altLang="zh-CN" sz="2400" b="0" i="1" smtClean="0">
                          <a:latin typeface="Cambria Math" panose="02040503050406030204" pitchFamily="18" charset="0"/>
                          <a:cs typeface="Times New Roman" panose="02020603050405020304" pitchFamily="18" charset="0"/>
                        </a:rPr>
                        <m:t>→</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𝑎</m:t>
                          </m:r>
                        </m:e>
                        <m:sub>
                          <m:r>
                            <a:rPr lang="en-US" altLang="zh-CN" sz="2400" b="0" i="1" smtClean="0">
                              <a:latin typeface="Cambria Math" panose="02040503050406030204" pitchFamily="18" charset="0"/>
                              <a:cs typeface="Times New Roman" panose="02020603050405020304" pitchFamily="18" charset="0"/>
                            </a:rPr>
                            <m:t>0</m:t>
                          </m:r>
                        </m:sub>
                      </m:sSub>
                      <m:r>
                        <a:rPr lang="en-US" altLang="zh-CN" sz="2400" b="0" i="1" smtClean="0">
                          <a:latin typeface="Cambria Math" panose="02040503050406030204" pitchFamily="18" charset="0"/>
                          <a:cs typeface="Times New Roman" panose="02020603050405020304" pitchFamily="18" charset="0"/>
                        </a:rPr>
                        <m:t>𝜋</m:t>
                      </m:r>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𝜂𝜋𝜋</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4AB97236-2767-4FDC-A51C-63220BD47C90}"/>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3"/>
                <a:stretch>
                  <a:fillRect b="-184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5C918304-925F-4B4E-9B8D-4129FAD60244}"/>
                  </a:ext>
                </a:extLst>
              </p:cNvPr>
              <p:cNvSpPr txBox="1"/>
              <p:nvPr/>
            </p:nvSpPr>
            <p:spPr>
              <a:xfrm>
                <a:off x="266870" y="888871"/>
                <a:ext cx="8654105" cy="2308517"/>
              </a:xfrm>
              <a:prstGeom prst="rect">
                <a:avLst/>
              </a:prstGeom>
              <a:noFill/>
            </p:spPr>
            <p:txBody>
              <a:bodyPr wrap="square" rtlCol="0">
                <a:spAutoFit/>
              </a:bodyPr>
              <a:lstStyle/>
              <a:p>
                <a:pPr marL="285750" indent="-285750">
                  <a:lnSpc>
                    <a:spcPct val="150000"/>
                  </a:lnSpc>
                  <a:buFont typeface="Arial" panose="020B0604020202020204" pitchFamily="34" charset="0"/>
                  <a:buChar char="•"/>
                </a:pP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𝜋</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is one of the dominant decay channels of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1</m:t>
                        </m:r>
                      </m:sub>
                    </m:sSub>
                  </m:oMath>
                </a14:m>
                <a:endParaRPr lang="en-US" altLang="zh-CN" sz="2000" b="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cs typeface="Times New Roman" panose="02020603050405020304" pitchFamily="18" charset="0"/>
                        </a:rPr>
                        <m:t>𝐵</m:t>
                      </m:r>
                      <m:r>
                        <a:rPr lang="en-US" altLang="zh-CN" sz="1600" b="0" i="1" smtClean="0">
                          <a:latin typeface="Cambria Math" panose="02040503050406030204" pitchFamily="18" charset="0"/>
                          <a:cs typeface="Times New Roman" panose="02020603050405020304" pitchFamily="18" charset="0"/>
                        </a:rPr>
                        <m:t>.</m:t>
                      </m:r>
                      <m:r>
                        <a:rPr lang="en-US" altLang="zh-CN" sz="1600" b="0" i="1" smtClean="0">
                          <a:latin typeface="Cambria Math" panose="02040503050406030204" pitchFamily="18" charset="0"/>
                          <a:cs typeface="Times New Roman" panose="02020603050405020304" pitchFamily="18" charset="0"/>
                        </a:rPr>
                        <m:t>𝑅</m:t>
                      </m:r>
                      <m:r>
                        <a:rPr lang="en-US" altLang="zh-CN" sz="1600" b="0" i="1" smtClean="0">
                          <a:latin typeface="Cambria Math" panose="02040503050406030204" pitchFamily="18" charset="0"/>
                          <a:cs typeface="Times New Roman" panose="02020603050405020304" pitchFamily="18" charset="0"/>
                        </a:rPr>
                        <m:t>.</m:t>
                      </m:r>
                      <m:d>
                        <m:dPr>
                          <m:ctrlPr>
                            <a:rPr lang="en-US" altLang="zh-CN" sz="1600" b="0" i="1" smtClean="0">
                              <a:latin typeface="Cambria Math" panose="02040503050406030204" pitchFamily="18" charset="0"/>
                              <a:cs typeface="Times New Roman" panose="02020603050405020304" pitchFamily="18" charset="0"/>
                            </a:rPr>
                          </m:ctrlPr>
                        </m:dPr>
                        <m:e>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𝑓</m:t>
                              </m:r>
                            </m:e>
                            <m:sub>
                              <m:r>
                                <a:rPr lang="en-US" altLang="zh-CN" sz="1600" b="0" i="1" smtClean="0">
                                  <a:latin typeface="Cambria Math" panose="02040503050406030204" pitchFamily="18" charset="0"/>
                                  <a:cs typeface="Times New Roman" panose="02020603050405020304" pitchFamily="18" charset="0"/>
                                </a:rPr>
                                <m:t>1</m:t>
                              </m:r>
                            </m:sub>
                          </m:sSub>
                          <m:r>
                            <a:rPr lang="en-US" altLang="zh-CN" sz="1600" b="0" i="1" smtClean="0">
                              <a:latin typeface="Cambria Math" panose="02040503050406030204" pitchFamily="18" charset="0"/>
                              <a:cs typeface="Times New Roman" panose="02020603050405020304" pitchFamily="18" charset="0"/>
                            </a:rPr>
                            <m:t>→</m:t>
                          </m:r>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𝑎</m:t>
                              </m:r>
                            </m:e>
                            <m:sub>
                              <m:r>
                                <a:rPr lang="en-US" altLang="zh-CN" sz="1600" b="0" i="1" smtClean="0">
                                  <a:latin typeface="Cambria Math" panose="02040503050406030204" pitchFamily="18" charset="0"/>
                                  <a:cs typeface="Times New Roman" panose="02020603050405020304" pitchFamily="18" charset="0"/>
                                </a:rPr>
                                <m:t>0</m:t>
                              </m:r>
                            </m:sub>
                          </m:sSub>
                          <m:r>
                            <a:rPr lang="en-US" altLang="zh-CN" sz="1600" b="0" i="1" smtClean="0">
                              <a:latin typeface="Cambria Math" panose="02040503050406030204" pitchFamily="18" charset="0"/>
                              <a:cs typeface="Times New Roman" panose="02020603050405020304" pitchFamily="18" charset="0"/>
                            </a:rPr>
                            <m:t>𝜋</m:t>
                          </m:r>
                          <m:r>
                            <a:rPr lang="en-US" altLang="zh-CN" sz="1600" b="0" i="1" smtClean="0">
                              <a:latin typeface="Cambria Math" panose="02040503050406030204" pitchFamily="18" charset="0"/>
                              <a:cs typeface="Times New Roman" panose="02020603050405020304" pitchFamily="18" charset="0"/>
                            </a:rPr>
                            <m:t>→</m:t>
                          </m:r>
                          <m:r>
                            <a:rPr lang="en-US" altLang="zh-CN" sz="1600" b="0" i="1" smtClean="0">
                              <a:latin typeface="Cambria Math" panose="02040503050406030204" pitchFamily="18" charset="0"/>
                              <a:cs typeface="Times New Roman" panose="02020603050405020304" pitchFamily="18" charset="0"/>
                            </a:rPr>
                            <m:t>𝜂𝜋𝜋</m:t>
                          </m:r>
                        </m:e>
                      </m:d>
                      <m:r>
                        <a:rPr lang="en-US" altLang="zh-CN" sz="1600" b="0" i="1" smtClean="0">
                          <a:latin typeface="Cambria Math" panose="02040503050406030204" pitchFamily="18" charset="0"/>
                          <a:cs typeface="Times New Roman" panose="02020603050405020304" pitchFamily="18" charset="0"/>
                        </a:rPr>
                        <m:t>=</m:t>
                      </m:r>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38±4</m:t>
                          </m:r>
                        </m:e>
                      </m:d>
                      <m:r>
                        <a:rPr lang="en-US" altLang="zh-CN" sz="1600" b="0" i="1" smtClean="0">
                          <a:latin typeface="Cambria Math" panose="02040503050406030204" pitchFamily="18" charset="0"/>
                          <a:cs typeface="Times New Roman" panose="02020603050405020304" pitchFamily="18" charset="0"/>
                        </a:rPr>
                        <m:t>%</m:t>
                      </m:r>
                    </m:oMath>
                  </m:oMathPara>
                </a14:m>
                <a:endParaRPr lang="en-US" altLang="zh-CN" sz="1600" b="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In PDG, </a:t>
                </a:r>
                <a14:m>
                  <m:oMath xmlns:m="http://schemas.openxmlformats.org/officeDocument/2006/math">
                    <m:sSubSup>
                      <m:sSubSupPr>
                        <m:ctrlPr>
                          <a:rPr lang="en-US" altLang="zh-CN" sz="2000" i="1">
                            <a:latin typeface="Cambria Math" panose="02040503050406030204" pitchFamily="18" charset="0"/>
                            <a:cs typeface="Times New Roman" panose="02020603050405020304" pitchFamily="18" charset="0"/>
                          </a:rPr>
                        </m:ctrlPr>
                      </m:sSubSupPr>
                      <m:e>
                        <m:r>
                          <a:rPr lang="en-US" altLang="zh-CN" sz="2000">
                            <a:latin typeface="Cambria Math" panose="02040503050406030204" pitchFamily="18" charset="0"/>
                            <a:cs typeface="Times New Roman" panose="02020603050405020304" pitchFamily="18" charset="0"/>
                          </a:rPr>
                          <m:t>𝑓</m:t>
                        </m:r>
                      </m:e>
                      <m:sub>
                        <m:r>
                          <a:rPr lang="en-US" altLang="zh-CN" sz="2000">
                            <a:latin typeface="Cambria Math" panose="02040503050406030204" pitchFamily="18" charset="0"/>
                            <a:cs typeface="Times New Roman" panose="02020603050405020304" pitchFamily="18" charset="0"/>
                          </a:rPr>
                          <m:t>1</m:t>
                        </m:r>
                      </m:sub>
                      <m:sup>
                        <m:r>
                          <a:rPr lang="en-US" altLang="zh-CN" sz="2000">
                            <a:latin typeface="Cambria Math" panose="02040503050406030204" pitchFamily="18" charset="0"/>
                            <a:cs typeface="Times New Roman" panose="02020603050405020304" pitchFamily="18" charset="0"/>
                          </a:rPr>
                          <m:t>′</m:t>
                        </m:r>
                      </m:sup>
                    </m:sSubSup>
                    <m:r>
                      <a:rPr lang="en-US" altLang="zh-CN" sz="2000">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𝑎</m:t>
                        </m:r>
                      </m:e>
                      <m:sub>
                        <m:r>
                          <a:rPr lang="en-US" altLang="zh-CN" sz="2000">
                            <a:latin typeface="Cambria Math" panose="02040503050406030204" pitchFamily="18" charset="0"/>
                            <a:cs typeface="Times New Roman" panose="02020603050405020304" pitchFamily="18" charset="0"/>
                          </a:rPr>
                          <m:t>0</m:t>
                        </m:r>
                      </m:sub>
                    </m:sSub>
                    <m:r>
                      <a:rPr lang="en-US" altLang="zh-CN" sz="2000">
                        <a:latin typeface="Cambria Math" panose="02040503050406030204" pitchFamily="18" charset="0"/>
                        <a:cs typeface="Times New Roman" panose="02020603050405020304" pitchFamily="18" charset="0"/>
                      </a:rPr>
                      <m:t>𝜋</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is “possibly seen”. The branching ratio of </a:t>
                </a:r>
                <a14:m>
                  <m:oMath xmlns:m="http://schemas.openxmlformats.org/officeDocument/2006/math">
                    <m:sSubSup>
                      <m:sSubSupPr>
                        <m:ctrlPr>
                          <a:rPr lang="en-US" altLang="zh-CN" sz="2000" i="1">
                            <a:latin typeface="Cambria Math" panose="02040503050406030204" pitchFamily="18" charset="0"/>
                            <a:cs typeface="Times New Roman" panose="02020603050405020304" pitchFamily="18" charset="0"/>
                          </a:rPr>
                        </m:ctrlPr>
                      </m:sSubSupPr>
                      <m:e>
                        <m:r>
                          <a:rPr lang="en-US" altLang="zh-CN" sz="2000">
                            <a:latin typeface="Cambria Math" panose="02040503050406030204" pitchFamily="18" charset="0"/>
                            <a:cs typeface="Times New Roman" panose="02020603050405020304" pitchFamily="18" charset="0"/>
                          </a:rPr>
                          <m:t>𝑓</m:t>
                        </m:r>
                      </m:e>
                      <m:sub>
                        <m:r>
                          <a:rPr lang="en-US" altLang="zh-CN" sz="2000">
                            <a:latin typeface="Cambria Math" panose="02040503050406030204" pitchFamily="18" charset="0"/>
                            <a:cs typeface="Times New Roman" panose="02020603050405020304" pitchFamily="18" charset="0"/>
                          </a:rPr>
                          <m:t>1</m:t>
                        </m:r>
                      </m:sub>
                      <m:sup>
                        <m:r>
                          <a:rPr lang="en-US" altLang="zh-CN" sz="2000">
                            <a:latin typeface="Cambria Math" panose="02040503050406030204" pitchFamily="18" charset="0"/>
                            <a:cs typeface="Times New Roman" panose="02020603050405020304" pitchFamily="18" charset="0"/>
                          </a:rPr>
                          <m:t>′</m:t>
                        </m:r>
                      </m:sup>
                    </m:sSubSup>
                    <m:r>
                      <a:rPr lang="en-US" altLang="zh-CN" sz="2000">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𝑎</m:t>
                        </m:r>
                      </m:e>
                      <m:sub>
                        <m:r>
                          <a:rPr lang="en-US" altLang="zh-CN" sz="2000">
                            <a:latin typeface="Cambria Math" panose="02040503050406030204" pitchFamily="18" charset="0"/>
                            <a:cs typeface="Times New Roman" panose="02020603050405020304" pitchFamily="18" charset="0"/>
                          </a:rPr>
                          <m:t>0</m:t>
                        </m:r>
                      </m:sub>
                    </m:sSub>
                    <m:r>
                      <a:rPr lang="en-US" altLang="zh-CN" sz="2000">
                        <a:latin typeface="Cambria Math" panose="02040503050406030204" pitchFamily="18" charset="0"/>
                        <a:cs typeface="Times New Roman" panose="02020603050405020304" pitchFamily="18" charset="0"/>
                      </a:rPr>
                      <m:t>𝜋</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is small.</a:t>
                </a:r>
              </a:p>
              <a:p>
                <a:pPr marL="28575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There is weak signal of </a:t>
                </a:r>
                <a14:m>
                  <m:oMath xmlns:m="http://schemas.openxmlformats.org/officeDocument/2006/math">
                    <m:sSubSup>
                      <m:sSubSupPr>
                        <m:ctrlPr>
                          <a:rPr lang="en-US" altLang="zh-CN" sz="2000" b="0" i="1" smtClean="0">
                            <a:latin typeface="Cambria Math" panose="02040503050406030204" pitchFamily="18" charset="0"/>
                            <a:cs typeface="Times New Roman" panose="02020603050405020304" pitchFamily="18" charset="0"/>
                          </a:rPr>
                        </m:ctrlPr>
                      </m:sSubSupPr>
                      <m:e>
                        <m:r>
                          <a:rPr lang="en-US" altLang="zh-CN" sz="2000" b="0" i="1" smtClean="0">
                            <a:latin typeface="Cambria Math" panose="02040503050406030204" pitchFamily="18" charset="0"/>
                            <a:cs typeface="Times New Roman" panose="02020603050405020304" pitchFamily="18" charset="0"/>
                          </a:rPr>
                          <m:t>𝑓</m:t>
                        </m:r>
                      </m:e>
                      <m:sub>
                        <m:r>
                          <a:rPr lang="en-US" altLang="zh-CN" sz="2000" b="0" i="1" smtClean="0">
                            <a:latin typeface="Cambria Math" panose="02040503050406030204" pitchFamily="18" charset="0"/>
                            <a:cs typeface="Times New Roman" panose="02020603050405020304" pitchFamily="18" charset="0"/>
                          </a:rPr>
                          <m:t>1</m:t>
                        </m:r>
                      </m:sub>
                      <m:sup>
                        <m:r>
                          <a:rPr lang="en-US" altLang="zh-CN" sz="2000" b="0" i="1" smtClean="0">
                            <a:latin typeface="Cambria Math" panose="02040503050406030204" pitchFamily="18" charset="0"/>
                            <a:cs typeface="Times New Roman" panose="02020603050405020304" pitchFamily="18" charset="0"/>
                          </a:rPr>
                          <m:t>′</m:t>
                        </m:r>
                      </m:sup>
                    </m:sSubSup>
                  </m:oMath>
                </a14:m>
                <a:r>
                  <a:rPr lang="en-US" altLang="zh-CN" sz="2000" dirty="0">
                    <a:latin typeface="Times New Roman" panose="02020603050405020304" pitchFamily="18" charset="0"/>
                    <a:cs typeface="Times New Roman" panose="02020603050405020304" pitchFamily="18" charset="0"/>
                  </a:rPr>
                  <a:t> in </a:t>
                </a:r>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𝜂</m:t>
                    </m:r>
                    <m:sSup>
                      <m:sSupPr>
                        <m:ctrlPr>
                          <a:rPr lang="en-US" altLang="zh-CN" sz="2000" b="0" i="1" smtClean="0">
                            <a:latin typeface="Cambria Math" panose="02040503050406030204" pitchFamily="18" charset="0"/>
                            <a:cs typeface="Times New Roman" panose="02020603050405020304" pitchFamily="18" charset="0"/>
                          </a:rPr>
                        </m:ctrlPr>
                      </m:sSupPr>
                      <m:e>
                        <m:r>
                          <a:rPr lang="en-US" altLang="zh-CN" sz="2000" b="0" i="1" smtClean="0">
                            <a:latin typeface="Cambria Math" panose="02040503050406030204" pitchFamily="18" charset="0"/>
                            <a:cs typeface="Times New Roman" panose="02020603050405020304" pitchFamily="18" charset="0"/>
                          </a:rPr>
                          <m:t>𝜋</m:t>
                        </m:r>
                      </m:e>
                      <m:sup>
                        <m:r>
                          <a:rPr lang="en-US" altLang="zh-CN" sz="2000" b="0" i="1" smtClean="0">
                            <a:latin typeface="Cambria Math" panose="02040503050406030204" pitchFamily="18" charset="0"/>
                            <a:cs typeface="Times New Roman" panose="02020603050405020304" pitchFamily="18" charset="0"/>
                          </a:rPr>
                          <m:t>+</m:t>
                        </m:r>
                      </m:sup>
                    </m:sSup>
                    <m:sSup>
                      <m:sSupPr>
                        <m:ctrlPr>
                          <a:rPr lang="en-US" altLang="zh-CN" sz="2000" b="0" i="1" smtClean="0">
                            <a:latin typeface="Cambria Math" panose="02040503050406030204" pitchFamily="18" charset="0"/>
                            <a:cs typeface="Times New Roman" panose="02020603050405020304" pitchFamily="18" charset="0"/>
                          </a:rPr>
                        </m:ctrlPr>
                      </m:sSupPr>
                      <m:e>
                        <m:r>
                          <a:rPr lang="en-US" altLang="zh-CN" sz="2000" b="0" i="1" smtClean="0">
                            <a:latin typeface="Cambria Math" panose="02040503050406030204" pitchFamily="18" charset="0"/>
                            <a:cs typeface="Times New Roman" panose="02020603050405020304" pitchFamily="18" charset="0"/>
                          </a:rPr>
                          <m:t>𝜋</m:t>
                        </m:r>
                      </m:e>
                      <m:sup>
                        <m:r>
                          <a:rPr lang="en-US" altLang="zh-CN" sz="2000" b="0" i="1" smtClean="0">
                            <a:latin typeface="Cambria Math" panose="02040503050406030204" pitchFamily="18" charset="0"/>
                            <a:cs typeface="Times New Roman" panose="02020603050405020304" pitchFamily="18" charset="0"/>
                          </a:rPr>
                          <m:t>−</m:t>
                        </m:r>
                      </m:sup>
                    </m:sSup>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final state in </a:t>
                </a:r>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𝑝𝑝</m:t>
                    </m:r>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scattering by WA102 collaboration [1].</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5C918304-925F-4B4E-9B8D-4129FAD60244}"/>
                  </a:ext>
                </a:extLst>
              </p:cNvPr>
              <p:cNvSpPr txBox="1">
                <a:spLocks noRot="1" noChangeAspect="1" noMove="1" noResize="1" noEditPoints="1" noAdjustHandles="1" noChangeArrowheads="1" noChangeShapeType="1" noTextEdit="1"/>
              </p:cNvSpPr>
              <p:nvPr/>
            </p:nvSpPr>
            <p:spPr>
              <a:xfrm>
                <a:off x="266870" y="888871"/>
                <a:ext cx="8654105" cy="2308517"/>
              </a:xfrm>
              <a:prstGeom prst="rect">
                <a:avLst/>
              </a:prstGeom>
              <a:blipFill>
                <a:blip r:embed="rId4"/>
                <a:stretch>
                  <a:fillRect l="-634" r="-775" b="-3694"/>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291E97A3-3C97-4C10-9812-32AE9486F20E}"/>
              </a:ext>
            </a:extLst>
          </p:cNvPr>
          <p:cNvSpPr txBox="1"/>
          <p:nvPr/>
        </p:nvSpPr>
        <p:spPr>
          <a:xfrm>
            <a:off x="266870" y="6444477"/>
            <a:ext cx="2953822" cy="276999"/>
          </a:xfrm>
          <a:prstGeom prst="rect">
            <a:avLst/>
          </a:prstGeom>
          <a:noFill/>
        </p:spPr>
        <p:txBody>
          <a:bodyPr wrap="none" rtlCol="0">
            <a:spAutoFit/>
          </a:bodyPr>
          <a:lstStyle/>
          <a:p>
            <a:r>
              <a:rPr lang="en-US" altLang="zh-CN" sz="1200" i="1" dirty="0">
                <a:solidFill>
                  <a:schemeClr val="accent1">
                    <a:lumMod val="75000"/>
                  </a:schemeClr>
                </a:solidFill>
                <a:latin typeface="Cambria Math" panose="02040503050406030204" pitchFamily="18" charset="0"/>
              </a:rPr>
              <a:t>[1] D. </a:t>
            </a:r>
            <a:r>
              <a:rPr lang="en-US" altLang="zh-CN" sz="1200" i="1" dirty="0" err="1">
                <a:solidFill>
                  <a:schemeClr val="accent1">
                    <a:lumMod val="75000"/>
                  </a:schemeClr>
                </a:solidFill>
                <a:latin typeface="Cambria Math" panose="02040503050406030204" pitchFamily="18" charset="0"/>
              </a:rPr>
              <a:t>Baberis</a:t>
            </a:r>
            <a:r>
              <a:rPr lang="en-US" altLang="zh-CN" sz="1200" i="1" dirty="0">
                <a:solidFill>
                  <a:schemeClr val="accent1">
                    <a:lumMod val="75000"/>
                  </a:schemeClr>
                </a:solidFill>
                <a:latin typeface="Cambria Math" panose="02040503050406030204" pitchFamily="18" charset="0"/>
              </a:rPr>
              <a:t> et al. [WA102], PLB 440,252</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7842834-1F71-453B-A7D3-16D09B5E8E5F}"/>
                  </a:ext>
                </a:extLst>
              </p:cNvPr>
              <p:cNvSpPr txBox="1"/>
              <p:nvPr/>
            </p:nvSpPr>
            <p:spPr>
              <a:xfrm>
                <a:off x="3628383" y="3805475"/>
                <a:ext cx="4692657" cy="476477"/>
              </a:xfrm>
              <a:prstGeom prst="rect">
                <a:avLst/>
              </a:prstGeom>
              <a:noFill/>
            </p:spPr>
            <p:txBody>
              <a:bodyPr wrap="square" rtlCol="0">
                <a:spAutoFit/>
              </a:bodyPr>
              <a:lstStyle/>
              <a:p>
                <a:pPr marL="171450" indent="-171450">
                  <a:buFont typeface="Arial" panose="020B0604020202020204" pitchFamily="34" charset="0"/>
                  <a:buChar char="•"/>
                </a:pPr>
                <a14:m>
                  <m:oMath xmlns:m="http://schemas.openxmlformats.org/officeDocument/2006/math">
                    <m:sSup>
                      <m:sSupPr>
                        <m:ctrlPr>
                          <a:rPr lang="en-US" altLang="zh-CN" sz="1200" i="1">
                            <a:latin typeface="Cambria Math" panose="02040503050406030204" pitchFamily="18" charset="0"/>
                            <a:cs typeface="Times New Roman" panose="02020603050405020304" pitchFamily="18" charset="0"/>
                          </a:rPr>
                        </m:ctrlPr>
                      </m:sSupPr>
                      <m:e>
                        <m:r>
                          <a:rPr lang="en-US" altLang="zh-CN" sz="1200">
                            <a:latin typeface="Cambria Math" panose="02040503050406030204" pitchFamily="18" charset="0"/>
                            <a:cs typeface="Times New Roman" panose="02020603050405020304" pitchFamily="18" charset="0"/>
                          </a:rPr>
                          <m:t>𝐽</m:t>
                        </m:r>
                      </m:e>
                      <m:sup>
                        <m:r>
                          <a:rPr lang="en-US" altLang="zh-CN" sz="1200">
                            <a:latin typeface="Cambria Math" panose="02040503050406030204" pitchFamily="18" charset="0"/>
                            <a:cs typeface="Times New Roman" panose="02020603050405020304" pitchFamily="18" charset="0"/>
                          </a:rPr>
                          <m:t>𝑃𝐶</m:t>
                        </m:r>
                      </m:sup>
                    </m:sSup>
                    <m:r>
                      <a:rPr lang="en-US" altLang="zh-CN" sz="1200">
                        <a:latin typeface="Cambria Math" panose="02040503050406030204" pitchFamily="18" charset="0"/>
                        <a:cs typeface="Times New Roman" panose="02020603050405020304" pitchFamily="18" charset="0"/>
                      </a:rPr>
                      <m:t>=</m:t>
                    </m:r>
                    <m:sSup>
                      <m:sSupPr>
                        <m:ctrlPr>
                          <a:rPr lang="en-US" altLang="zh-CN" sz="1200" i="1">
                            <a:latin typeface="Cambria Math" panose="02040503050406030204" pitchFamily="18" charset="0"/>
                            <a:cs typeface="Times New Roman" panose="02020603050405020304" pitchFamily="18" charset="0"/>
                          </a:rPr>
                        </m:ctrlPr>
                      </m:sSupPr>
                      <m:e>
                        <m:r>
                          <a:rPr lang="en-US" altLang="zh-CN" sz="1200">
                            <a:latin typeface="Cambria Math" panose="02040503050406030204" pitchFamily="18" charset="0"/>
                            <a:cs typeface="Times New Roman" panose="02020603050405020304" pitchFamily="18" charset="0"/>
                          </a:rPr>
                          <m:t>1</m:t>
                        </m:r>
                      </m:e>
                      <m:sup>
                        <m:r>
                          <a:rPr lang="en-US" altLang="zh-CN" sz="1200">
                            <a:latin typeface="Cambria Math" panose="02040503050406030204" pitchFamily="18" charset="0"/>
                            <a:cs typeface="Times New Roman" panose="02020603050405020304" pitchFamily="18" charset="0"/>
                          </a:rPr>
                          <m:t>++</m:t>
                        </m:r>
                      </m:sup>
                    </m:sSup>
                  </m:oMath>
                </a14:m>
                <a:r>
                  <a:rPr lang="zh-CN" altLang="en-US" sz="1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200" i="1" dirty="0">
                            <a:latin typeface="Cambria Math" panose="02040503050406030204" pitchFamily="18" charset="0"/>
                            <a:cs typeface="Times New Roman" panose="02020603050405020304" pitchFamily="18" charset="0"/>
                          </a:rPr>
                        </m:ctrlPr>
                      </m:sSubPr>
                      <m:e>
                        <m:r>
                          <a:rPr lang="en-US" altLang="zh-CN" sz="1200" dirty="0">
                            <a:latin typeface="Cambria Math" panose="02040503050406030204" pitchFamily="18" charset="0"/>
                            <a:cs typeface="Times New Roman" panose="02020603050405020304" pitchFamily="18" charset="0"/>
                          </a:rPr>
                          <m:t>𝑎</m:t>
                        </m:r>
                      </m:e>
                      <m:sub>
                        <m:r>
                          <a:rPr lang="en-US" altLang="zh-CN" sz="1200" dirty="0">
                            <a:latin typeface="Cambria Math" panose="02040503050406030204" pitchFamily="18" charset="0"/>
                            <a:cs typeface="Times New Roman" panose="02020603050405020304" pitchFamily="18" charset="0"/>
                          </a:rPr>
                          <m:t>0</m:t>
                        </m:r>
                      </m:sub>
                    </m:sSub>
                    <m:r>
                      <a:rPr lang="en-US" altLang="zh-CN" sz="1200" dirty="0">
                        <a:latin typeface="Cambria Math" panose="02040503050406030204" pitchFamily="18" charset="0"/>
                        <a:cs typeface="Times New Roman" panose="02020603050405020304" pitchFamily="18" charset="0"/>
                      </a:rPr>
                      <m:t>𝜋</m:t>
                    </m:r>
                  </m:oMath>
                </a14:m>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wave of the </a:t>
                </a:r>
                <a14:m>
                  <m:oMath xmlns:m="http://schemas.openxmlformats.org/officeDocument/2006/math">
                    <m:r>
                      <a:rPr lang="en-US" altLang="zh-CN" sz="1200">
                        <a:latin typeface="Cambria Math" panose="02040503050406030204" pitchFamily="18" charset="0"/>
                        <a:cs typeface="Times New Roman" panose="02020603050405020304" pitchFamily="18" charset="0"/>
                      </a:rPr>
                      <m:t>𝜂</m:t>
                    </m:r>
                    <m:sSup>
                      <m:sSupPr>
                        <m:ctrlPr>
                          <a:rPr lang="en-US" altLang="zh-CN" sz="1200" i="1">
                            <a:latin typeface="Cambria Math" panose="02040503050406030204" pitchFamily="18" charset="0"/>
                            <a:cs typeface="Times New Roman" panose="02020603050405020304" pitchFamily="18" charset="0"/>
                          </a:rPr>
                        </m:ctrlPr>
                      </m:sSupPr>
                      <m:e>
                        <m:r>
                          <a:rPr lang="en-US" altLang="zh-CN" sz="1200">
                            <a:latin typeface="Cambria Math" panose="02040503050406030204" pitchFamily="18" charset="0"/>
                            <a:cs typeface="Times New Roman" panose="02020603050405020304" pitchFamily="18" charset="0"/>
                          </a:rPr>
                          <m:t>𝜋</m:t>
                        </m:r>
                      </m:e>
                      <m:sup>
                        <m:r>
                          <a:rPr lang="en-US" altLang="zh-CN" sz="1200">
                            <a:latin typeface="Cambria Math" panose="02040503050406030204" pitchFamily="18" charset="0"/>
                            <a:cs typeface="Times New Roman" panose="02020603050405020304" pitchFamily="18" charset="0"/>
                          </a:rPr>
                          <m:t>+</m:t>
                        </m:r>
                      </m:sup>
                    </m:sSup>
                    <m:sSup>
                      <m:sSupPr>
                        <m:ctrlPr>
                          <a:rPr lang="en-US" altLang="zh-CN" sz="1200" i="1">
                            <a:latin typeface="Cambria Math" panose="02040503050406030204" pitchFamily="18" charset="0"/>
                            <a:cs typeface="Times New Roman" panose="02020603050405020304" pitchFamily="18" charset="0"/>
                          </a:rPr>
                        </m:ctrlPr>
                      </m:sSupPr>
                      <m:e>
                        <m:r>
                          <a:rPr lang="en-US" altLang="zh-CN" sz="1200">
                            <a:latin typeface="Cambria Math" panose="02040503050406030204" pitchFamily="18" charset="0"/>
                            <a:cs typeface="Times New Roman" panose="02020603050405020304" pitchFamily="18" charset="0"/>
                          </a:rPr>
                          <m:t>𝜋</m:t>
                        </m:r>
                      </m:e>
                      <m:sup>
                        <m:r>
                          <a:rPr lang="en-US" altLang="zh-CN" sz="1200">
                            <a:latin typeface="Cambria Math" panose="02040503050406030204" pitchFamily="18" charset="0"/>
                            <a:cs typeface="Times New Roman" panose="02020603050405020304" pitchFamily="18" charset="0"/>
                          </a:rPr>
                          <m:t>−</m:t>
                        </m:r>
                      </m:sup>
                    </m:sSup>
                  </m:oMath>
                </a14:m>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spectrum in </a:t>
                </a:r>
                <a14:m>
                  <m:oMath xmlns:m="http://schemas.openxmlformats.org/officeDocument/2006/math">
                    <m:r>
                      <a:rPr lang="en-US" altLang="zh-CN" sz="1200">
                        <a:latin typeface="Cambria Math" panose="02040503050406030204" pitchFamily="18" charset="0"/>
                        <a:cs typeface="Times New Roman" panose="02020603050405020304" pitchFamily="18" charset="0"/>
                      </a:rPr>
                      <m:t>𝑝𝑝</m:t>
                    </m:r>
                    <m:r>
                      <a:rPr lang="en-US" altLang="zh-CN" sz="1200">
                        <a:latin typeface="Cambria Math" panose="02040503050406030204" pitchFamily="18" charset="0"/>
                        <a:cs typeface="Times New Roman" panose="02020603050405020304" pitchFamily="18" charset="0"/>
                      </a:rPr>
                      <m:t>→</m:t>
                    </m:r>
                    <m:sSub>
                      <m:sSubPr>
                        <m:ctrlPr>
                          <a:rPr lang="en-US" altLang="zh-CN" sz="1200" i="1">
                            <a:latin typeface="Cambria Math" panose="02040503050406030204" pitchFamily="18" charset="0"/>
                            <a:cs typeface="Times New Roman" panose="02020603050405020304" pitchFamily="18" charset="0"/>
                          </a:rPr>
                        </m:ctrlPr>
                      </m:sSubPr>
                      <m:e>
                        <m:r>
                          <a:rPr lang="en-US" altLang="zh-CN" sz="1200">
                            <a:latin typeface="Cambria Math" panose="02040503050406030204" pitchFamily="18" charset="0"/>
                            <a:cs typeface="Times New Roman" panose="02020603050405020304" pitchFamily="18" charset="0"/>
                          </a:rPr>
                          <m:t>𝑝</m:t>
                        </m:r>
                      </m:e>
                      <m:sub>
                        <m:r>
                          <a:rPr lang="en-US" altLang="zh-CN" sz="1200">
                            <a:latin typeface="Cambria Math" panose="02040503050406030204" pitchFamily="18" charset="0"/>
                            <a:cs typeface="Times New Roman" panose="02020603050405020304" pitchFamily="18" charset="0"/>
                          </a:rPr>
                          <m:t>𝑓</m:t>
                        </m:r>
                      </m:sub>
                    </m:sSub>
                    <m:d>
                      <m:dPr>
                        <m:ctrlPr>
                          <a:rPr lang="en-US" altLang="zh-CN" sz="1200" i="1">
                            <a:latin typeface="Cambria Math" panose="02040503050406030204" pitchFamily="18" charset="0"/>
                            <a:cs typeface="Times New Roman" panose="02020603050405020304" pitchFamily="18" charset="0"/>
                          </a:rPr>
                        </m:ctrlPr>
                      </m:dPr>
                      <m:e>
                        <m:r>
                          <a:rPr lang="en-US" altLang="zh-CN" sz="1200">
                            <a:latin typeface="Cambria Math" panose="02040503050406030204" pitchFamily="18" charset="0"/>
                            <a:cs typeface="Times New Roman" panose="02020603050405020304" pitchFamily="18" charset="0"/>
                          </a:rPr>
                          <m:t>𝜂</m:t>
                        </m:r>
                        <m:sSup>
                          <m:sSupPr>
                            <m:ctrlPr>
                              <a:rPr lang="en-US" altLang="zh-CN" sz="1200" i="1">
                                <a:latin typeface="Cambria Math" panose="02040503050406030204" pitchFamily="18" charset="0"/>
                                <a:cs typeface="Times New Roman" panose="02020603050405020304" pitchFamily="18" charset="0"/>
                              </a:rPr>
                            </m:ctrlPr>
                          </m:sSupPr>
                          <m:e>
                            <m:r>
                              <a:rPr lang="en-US" altLang="zh-CN" sz="1200">
                                <a:latin typeface="Cambria Math" panose="02040503050406030204" pitchFamily="18" charset="0"/>
                                <a:cs typeface="Times New Roman" panose="02020603050405020304" pitchFamily="18" charset="0"/>
                              </a:rPr>
                              <m:t>𝜋</m:t>
                            </m:r>
                          </m:e>
                          <m:sup>
                            <m:r>
                              <a:rPr lang="en-US" altLang="zh-CN" sz="1200">
                                <a:latin typeface="Cambria Math" panose="02040503050406030204" pitchFamily="18" charset="0"/>
                                <a:cs typeface="Times New Roman" panose="02020603050405020304" pitchFamily="18" charset="0"/>
                              </a:rPr>
                              <m:t>+</m:t>
                            </m:r>
                          </m:sup>
                        </m:sSup>
                        <m:sSup>
                          <m:sSupPr>
                            <m:ctrlPr>
                              <a:rPr lang="en-US" altLang="zh-CN" sz="1200" i="1">
                                <a:latin typeface="Cambria Math" panose="02040503050406030204" pitchFamily="18" charset="0"/>
                                <a:cs typeface="Times New Roman" panose="02020603050405020304" pitchFamily="18" charset="0"/>
                              </a:rPr>
                            </m:ctrlPr>
                          </m:sSupPr>
                          <m:e>
                            <m:r>
                              <a:rPr lang="en-US" altLang="zh-CN" sz="1200">
                                <a:latin typeface="Cambria Math" panose="02040503050406030204" pitchFamily="18" charset="0"/>
                                <a:cs typeface="Times New Roman" panose="02020603050405020304" pitchFamily="18" charset="0"/>
                              </a:rPr>
                              <m:t>𝜋</m:t>
                            </m:r>
                          </m:e>
                          <m:sup>
                            <m:r>
                              <a:rPr lang="en-US" altLang="zh-CN" sz="1200">
                                <a:latin typeface="Cambria Math" panose="02040503050406030204" pitchFamily="18" charset="0"/>
                                <a:cs typeface="Times New Roman" panose="02020603050405020304" pitchFamily="18" charset="0"/>
                              </a:rPr>
                              <m:t>−</m:t>
                            </m:r>
                          </m:sup>
                        </m:sSup>
                      </m:e>
                    </m:d>
                    <m:sSub>
                      <m:sSubPr>
                        <m:ctrlPr>
                          <a:rPr lang="en-US" altLang="zh-CN" sz="1200" i="1">
                            <a:latin typeface="Cambria Math" panose="02040503050406030204" pitchFamily="18" charset="0"/>
                            <a:cs typeface="Times New Roman" panose="02020603050405020304" pitchFamily="18" charset="0"/>
                          </a:rPr>
                        </m:ctrlPr>
                      </m:sSubPr>
                      <m:e>
                        <m:r>
                          <a:rPr lang="en-US" altLang="zh-CN" sz="1200">
                            <a:latin typeface="Cambria Math" panose="02040503050406030204" pitchFamily="18" charset="0"/>
                            <a:cs typeface="Times New Roman" panose="02020603050405020304" pitchFamily="18" charset="0"/>
                          </a:rPr>
                          <m:t>𝑝</m:t>
                        </m:r>
                      </m:e>
                      <m:sub>
                        <m:r>
                          <a:rPr lang="en-US" altLang="zh-CN" sz="1200">
                            <a:latin typeface="Cambria Math" panose="02040503050406030204" pitchFamily="18" charset="0"/>
                            <a:cs typeface="Times New Roman" panose="02020603050405020304" pitchFamily="18" charset="0"/>
                          </a:rPr>
                          <m:t>𝑠</m:t>
                        </m:r>
                      </m:sub>
                    </m:sSub>
                  </m:oMath>
                </a14:m>
                <a:r>
                  <a:rPr lang="en-US" altLang="zh-CN" sz="1200" dirty="0">
                    <a:latin typeface="Times New Roman" panose="02020603050405020304" pitchFamily="18" charset="0"/>
                    <a:cs typeface="Times New Roman" panose="02020603050405020304" pitchFamily="18" charset="0"/>
                  </a:rPr>
                  <a:t>. The </a:t>
                </a:r>
                <a14:m>
                  <m:oMath xmlns:m="http://schemas.openxmlformats.org/officeDocument/2006/math">
                    <m:sSup>
                      <m:sSupPr>
                        <m:ctrlPr>
                          <a:rPr lang="en-US" altLang="zh-CN" sz="1200" i="1">
                            <a:latin typeface="Cambria Math" panose="02040503050406030204" pitchFamily="18" charset="0"/>
                            <a:cs typeface="Times New Roman" panose="02020603050405020304" pitchFamily="18" charset="0"/>
                          </a:rPr>
                        </m:ctrlPr>
                      </m:sSupPr>
                      <m:e>
                        <m:r>
                          <a:rPr lang="en-US" altLang="zh-CN" sz="1200">
                            <a:latin typeface="Cambria Math" panose="02040503050406030204" pitchFamily="18" charset="0"/>
                            <a:cs typeface="Times New Roman" panose="02020603050405020304" pitchFamily="18" charset="0"/>
                          </a:rPr>
                          <m:t>0</m:t>
                        </m:r>
                      </m:e>
                      <m:sup>
                        <m:r>
                          <a:rPr lang="en-US" altLang="zh-CN" sz="1200">
                            <a:latin typeface="Cambria Math" panose="02040503050406030204" pitchFamily="18" charset="0"/>
                            <a:cs typeface="Times New Roman" panose="02020603050405020304" pitchFamily="18" charset="0"/>
                          </a:rPr>
                          <m:t>− +</m:t>
                        </m:r>
                      </m:sup>
                    </m:sSup>
                  </m:oMath>
                </a14:m>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wave is suppressed in central production.[1]</a:t>
                </a:r>
                <a:endParaRPr lang="zh-CN" altLang="en-US" sz="1200" dirty="0">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A7842834-1F71-453B-A7D3-16D09B5E8E5F}"/>
                  </a:ext>
                </a:extLst>
              </p:cNvPr>
              <p:cNvSpPr txBox="1">
                <a:spLocks noRot="1" noChangeAspect="1" noMove="1" noResize="1" noEditPoints="1" noAdjustHandles="1" noChangeArrowheads="1" noChangeShapeType="1" noTextEdit="1"/>
              </p:cNvSpPr>
              <p:nvPr/>
            </p:nvSpPr>
            <p:spPr>
              <a:xfrm>
                <a:off x="3628383" y="3805475"/>
                <a:ext cx="4692657" cy="476477"/>
              </a:xfrm>
              <a:prstGeom prst="rect">
                <a:avLst/>
              </a:prstGeom>
              <a:blipFill>
                <a:blip r:embed="rId5"/>
                <a:stretch>
                  <a:fillRect b="-10256"/>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D315F3C7-4117-4F33-B3C0-681C7556B977}"/>
              </a:ext>
            </a:extLst>
          </p:cNvPr>
          <p:cNvSpPr>
            <a:spLocks noGrp="1"/>
          </p:cNvSpPr>
          <p:nvPr>
            <p:ph type="sldNum" sz="quarter" idx="12"/>
          </p:nvPr>
        </p:nvSpPr>
        <p:spPr/>
        <p:txBody>
          <a:bodyPr/>
          <a:lstStyle/>
          <a:p>
            <a:fld id="{AE19EF4B-78C3-465F-A26D-296951CF7B54}" type="slidenum">
              <a:rPr lang="zh-CN" altLang="en-US" smtClean="0"/>
              <a:t>43</a:t>
            </a:fld>
            <a:endParaRPr lang="zh-CN" altLang="en-US"/>
          </a:p>
        </p:txBody>
      </p:sp>
      <p:cxnSp>
        <p:nvCxnSpPr>
          <p:cNvPr id="6" name="直接连接符 5"/>
          <p:cNvCxnSpPr/>
          <p:nvPr/>
        </p:nvCxnSpPr>
        <p:spPr>
          <a:xfrm>
            <a:off x="3132438" y="4961238"/>
            <a:ext cx="0" cy="834081"/>
          </a:xfrm>
          <a:prstGeom prst="line">
            <a:avLst/>
          </a:prstGeom>
          <a:ln w="25400">
            <a:solidFill>
              <a:srgbClr val="FF0000"/>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64059366"/>
      </p:ext>
    </p:extLst>
  </p:cSld>
  <p:clrMapOvr>
    <a:masterClrMapping/>
  </p:clrMapOvr>
  <mc:AlternateContent xmlns:mc="http://schemas.openxmlformats.org/markup-compatibility/2006" xmlns:p14="http://schemas.microsoft.com/office/powerpoint/2010/main">
    <mc:Choice Requires="p14">
      <p:transition spd="slow" p14:dur="2000" advTm="56631"/>
    </mc:Choice>
    <mc:Fallback xmlns="">
      <p:transition spd="slow" advTm="56631"/>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9A9FFBD-632F-4B64-87FA-C45168C19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019" y="518057"/>
            <a:ext cx="5517358" cy="1737511"/>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922C9D7-B8C5-405A-BBF6-F3943B0883EE}"/>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𝑓</m:t>
                          </m:r>
                        </m:e>
                        <m:sub>
                          <m:r>
                            <a:rPr lang="en-US" altLang="zh-CN" sz="2400" b="0" i="1" smtClean="0">
                              <a:latin typeface="Cambria Math" panose="02040503050406030204" pitchFamily="18" charset="0"/>
                              <a:cs typeface="Times New Roman" panose="02020603050405020304" pitchFamily="18" charset="0"/>
                            </a:rPr>
                            <m:t>1</m:t>
                          </m:r>
                        </m:sub>
                      </m:sSub>
                      <m:d>
                        <m:dPr>
                          <m:ctrlPr>
                            <a:rPr lang="en-US" altLang="zh-CN" sz="2400" b="0" i="1" smtClean="0">
                              <a:latin typeface="Cambria Math" panose="02040503050406030204" pitchFamily="18" charset="0"/>
                              <a:cs typeface="Times New Roman" panose="02020603050405020304" pitchFamily="18" charset="0"/>
                            </a:rPr>
                          </m:ctrlPr>
                        </m:dPr>
                        <m:e>
                          <m:sSubSup>
                            <m:sSubSupPr>
                              <m:ctrlPr>
                                <a:rPr lang="en-US" altLang="zh-CN" sz="2400" b="0" i="1" smtClean="0">
                                  <a:latin typeface="Cambria Math" panose="02040503050406030204" pitchFamily="18" charset="0"/>
                                  <a:cs typeface="Times New Roman" panose="02020603050405020304" pitchFamily="18" charset="0"/>
                                </a:rPr>
                              </m:ctrlPr>
                            </m:sSubSupPr>
                            <m:e>
                              <m:r>
                                <a:rPr lang="en-US" altLang="zh-CN" sz="2400" b="0" i="1" smtClean="0">
                                  <a:latin typeface="Cambria Math" panose="02040503050406030204" pitchFamily="18" charset="0"/>
                                  <a:cs typeface="Times New Roman" panose="02020603050405020304" pitchFamily="18" charset="0"/>
                                </a:rPr>
                                <m:t>𝑓</m:t>
                              </m:r>
                            </m:e>
                            <m:sub>
                              <m:r>
                                <a:rPr lang="en-US" altLang="zh-CN" sz="2400" b="0" i="1" smtClean="0">
                                  <a:latin typeface="Cambria Math" panose="02040503050406030204" pitchFamily="18" charset="0"/>
                                  <a:cs typeface="Times New Roman" panose="02020603050405020304" pitchFamily="18" charset="0"/>
                                </a:rPr>
                                <m:t>1</m:t>
                              </m:r>
                            </m:sub>
                            <m:sup>
                              <m:r>
                                <a:rPr lang="en-US" altLang="zh-CN" sz="2400" b="0" i="1" smtClean="0">
                                  <a:latin typeface="Cambria Math" panose="02040503050406030204" pitchFamily="18" charset="0"/>
                                  <a:cs typeface="Times New Roman" panose="02020603050405020304" pitchFamily="18" charset="0"/>
                                </a:rPr>
                                <m:t>′</m:t>
                              </m:r>
                            </m:sup>
                          </m:sSubSup>
                        </m:e>
                      </m:d>
                      <m:r>
                        <a:rPr lang="en-US" altLang="zh-CN" sz="2400" b="0" i="1" smtClean="0">
                          <a:latin typeface="Cambria Math" panose="02040503050406030204" pitchFamily="18" charset="0"/>
                          <a:cs typeface="Times New Roman" panose="02020603050405020304" pitchFamily="18" charset="0"/>
                        </a:rPr>
                        <m:t>→</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𝑎</m:t>
                          </m:r>
                        </m:e>
                        <m:sub>
                          <m:r>
                            <a:rPr lang="en-US" altLang="zh-CN" sz="2400" b="0" i="1" smtClean="0">
                              <a:latin typeface="Cambria Math" panose="02040503050406030204" pitchFamily="18" charset="0"/>
                              <a:cs typeface="Times New Roman" panose="02020603050405020304" pitchFamily="18" charset="0"/>
                            </a:rPr>
                            <m:t>0</m:t>
                          </m:r>
                        </m:sub>
                      </m:sSub>
                      <m:r>
                        <a:rPr lang="en-US" altLang="zh-CN" sz="2400" b="0" i="1" smtClean="0">
                          <a:latin typeface="Cambria Math" panose="02040503050406030204" pitchFamily="18" charset="0"/>
                          <a:cs typeface="Times New Roman" panose="02020603050405020304" pitchFamily="18" charset="0"/>
                        </a:rPr>
                        <m:t>𝜋</m:t>
                      </m:r>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𝜂𝜋𝜋</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F922C9D7-B8C5-405A-BBF6-F3943B0883EE}"/>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3"/>
                <a:stretch>
                  <a:fillRect b="-184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p:cNvSpPr txBox="1"/>
              <p:nvPr/>
            </p:nvSpPr>
            <p:spPr>
              <a:xfrm>
                <a:off x="2172633" y="2698981"/>
                <a:ext cx="4595040" cy="248145"/>
              </a:xfrm>
              <a:prstGeom prst="rect">
                <a:avLst/>
              </a:prstGeom>
              <a:noFill/>
            </p:spPr>
            <p:txBody>
              <a:bodyPr wrap="none" lIns="0" tIns="0" rIns="0" bIns="0" rtlCol="0">
                <a:spAutoFit/>
              </a:bodyPr>
              <a:lstStyle/>
              <a:p>
                <a14:m>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𝐿</m:t>
                        </m:r>
                      </m:e>
                      <m:sub>
                        <m:r>
                          <a:rPr lang="en-US" altLang="zh-CN" sz="1400" i="1">
                            <a:latin typeface="Cambria Math" panose="02040503050406030204" pitchFamily="18" charset="0"/>
                          </a:rPr>
                          <m:t>𝐴𝑉𝑃</m:t>
                        </m:r>
                      </m:sub>
                    </m:sSub>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𝑖𝑔</m:t>
                        </m:r>
                      </m:e>
                      <m:sub>
                        <m:r>
                          <a:rPr lang="en-US" altLang="zh-CN" sz="1400" i="1">
                            <a:latin typeface="Cambria Math" panose="02040503050406030204" pitchFamily="18" charset="0"/>
                          </a:rPr>
                          <m:t>𝐴𝑉𝑃</m:t>
                        </m:r>
                      </m:sub>
                    </m:sSub>
                    <m:d>
                      <m:dPr>
                        <m:begChr m:val="〈"/>
                        <m:endChr m:val="〉"/>
                        <m:ctrlPr>
                          <a:rPr lang="en-US" altLang="zh-CN" sz="1400" i="1">
                            <a:latin typeface="Cambria Math" panose="02040503050406030204" pitchFamily="18" charset="0"/>
                          </a:rPr>
                        </m:ctrlPr>
                      </m:dPr>
                      <m:e>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𝐴</m:t>
                            </m:r>
                          </m:e>
                          <m:sup>
                            <m:r>
                              <a:rPr lang="en-US" altLang="zh-CN" sz="1400" i="1">
                                <a:latin typeface="Cambria Math" panose="02040503050406030204" pitchFamily="18" charset="0"/>
                              </a:rPr>
                              <m:t>𝜇</m:t>
                            </m:r>
                          </m:sup>
                        </m:sSup>
                        <m:d>
                          <m:dPr>
                            <m:begChr m:val="["/>
                            <m:endChr m:val="]"/>
                            <m:ctrlPr>
                              <a:rPr lang="en-US" altLang="zh-CN" sz="1400" i="1">
                                <a:latin typeface="Cambria Math" panose="02040503050406030204" pitchFamily="18" charset="0"/>
                              </a:rPr>
                            </m:ctrlPr>
                          </m:dPr>
                          <m:e>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𝑉</m:t>
                                </m:r>
                              </m:e>
                              <m:sub>
                                <m:r>
                                  <a:rPr lang="en-US" altLang="zh-CN" sz="1400" i="1">
                                    <a:latin typeface="Cambria Math" panose="02040503050406030204" pitchFamily="18" charset="0"/>
                                  </a:rPr>
                                  <m:t>𝜇</m:t>
                                </m:r>
                              </m:sub>
                            </m:sSub>
                            <m:r>
                              <a:rPr lang="en-US" altLang="zh-CN" sz="1400" i="1">
                                <a:latin typeface="Cambria Math" panose="02040503050406030204" pitchFamily="18" charset="0"/>
                              </a:rPr>
                              <m:t>,</m:t>
                            </m:r>
                            <m:r>
                              <a:rPr lang="en-US" altLang="zh-CN" sz="1400" i="1">
                                <a:latin typeface="Cambria Math" panose="02040503050406030204" pitchFamily="18" charset="0"/>
                              </a:rPr>
                              <m:t>𝑃</m:t>
                            </m:r>
                          </m:e>
                        </m:d>
                      </m:e>
                    </m:d>
                  </m:oMath>
                </a14:m>
                <a:r>
                  <a:rPr lang="zh-CN" altLang="en-US" sz="1400" i="1" dirty="0">
                    <a:latin typeface="Cambria Math" panose="02040503050406030204" pitchFamily="18" charset="0"/>
                  </a:rPr>
                  <a:t>  </a:t>
                </a:r>
                <a:r>
                  <a:rPr lang="zh-CN" altLang="en-US" sz="1400" dirty="0"/>
                  <a:t>                  </a:t>
                </a:r>
                <a14:m>
                  <m:oMath xmlns:m="http://schemas.openxmlformats.org/officeDocument/2006/math">
                    <m:sSub>
                      <m:sSubPr>
                        <m:ctrlPr>
                          <a:rPr lang="en-US" altLang="zh-CN" sz="1400" b="0" i="1" dirty="0" smtClean="0">
                            <a:latin typeface="Cambria Math" panose="02040503050406030204" pitchFamily="18" charset="0"/>
                          </a:rPr>
                        </m:ctrlPr>
                      </m:sSubPr>
                      <m:e>
                        <m:r>
                          <a:rPr lang="en-US" altLang="zh-CN" sz="1400" b="0" i="1" dirty="0" smtClean="0">
                            <a:latin typeface="Cambria Math" panose="02040503050406030204" pitchFamily="18" charset="0"/>
                          </a:rPr>
                          <m:t>𝐿</m:t>
                        </m:r>
                      </m:e>
                      <m:sub>
                        <m:r>
                          <a:rPr lang="en-US" altLang="zh-CN" sz="1400" b="0" i="1" dirty="0" smtClean="0">
                            <a:latin typeface="Cambria Math" panose="02040503050406030204" pitchFamily="18" charset="0"/>
                          </a:rPr>
                          <m:t>𝑉𝑃𝑃</m:t>
                        </m:r>
                      </m:sub>
                    </m:sSub>
                    <m:r>
                      <a:rPr lang="en-US" altLang="zh-CN" sz="1400" b="0" i="1" dirty="0" smtClean="0">
                        <a:latin typeface="Cambria Math" panose="02040503050406030204" pitchFamily="18" charset="0"/>
                      </a:rPr>
                      <m:t>=</m:t>
                    </m:r>
                    <m:r>
                      <a:rPr lang="en-US" altLang="zh-CN" sz="1400" b="0" i="1" dirty="0" smtClean="0">
                        <a:latin typeface="Cambria Math" panose="02040503050406030204" pitchFamily="18" charset="0"/>
                      </a:rPr>
                      <m:t>𝑖</m:t>
                    </m:r>
                    <m:sSub>
                      <m:sSubPr>
                        <m:ctrlPr>
                          <a:rPr lang="en-US" altLang="zh-CN" sz="1400" b="0" i="1" dirty="0" smtClean="0">
                            <a:latin typeface="Cambria Math" panose="02040503050406030204" pitchFamily="18" charset="0"/>
                          </a:rPr>
                        </m:ctrlPr>
                      </m:sSubPr>
                      <m:e>
                        <m:r>
                          <a:rPr lang="en-US" altLang="zh-CN" sz="1400" b="0" i="1" dirty="0" smtClean="0">
                            <a:latin typeface="Cambria Math" panose="02040503050406030204" pitchFamily="18" charset="0"/>
                          </a:rPr>
                          <m:t>𝑔</m:t>
                        </m:r>
                      </m:e>
                      <m:sub>
                        <m:r>
                          <a:rPr lang="en-US" altLang="zh-CN" sz="1400" b="0" i="1" dirty="0" smtClean="0">
                            <a:latin typeface="Cambria Math" panose="02040503050406030204" pitchFamily="18" charset="0"/>
                          </a:rPr>
                          <m:t>𝑉𝑃𝑃</m:t>
                        </m:r>
                      </m:sub>
                    </m:sSub>
                    <m:r>
                      <a:rPr lang="en-US" altLang="zh-CN" sz="1400" b="0" i="1" dirty="0" smtClean="0">
                        <a:latin typeface="Cambria Math" panose="02040503050406030204" pitchFamily="18" charset="0"/>
                      </a:rPr>
                      <m:t>〈</m:t>
                    </m:r>
                    <m:sSup>
                      <m:sSupPr>
                        <m:ctrlPr>
                          <a:rPr lang="en-US" altLang="zh-CN" sz="1400" b="0" i="1" dirty="0" smtClean="0">
                            <a:latin typeface="Cambria Math" panose="02040503050406030204" pitchFamily="18" charset="0"/>
                          </a:rPr>
                        </m:ctrlPr>
                      </m:sSupPr>
                      <m:e>
                        <m:r>
                          <a:rPr lang="en-US" altLang="zh-CN" sz="1400" b="0" i="1" dirty="0" smtClean="0">
                            <a:latin typeface="Cambria Math" panose="02040503050406030204" pitchFamily="18" charset="0"/>
                          </a:rPr>
                          <m:t>𝑉</m:t>
                        </m:r>
                      </m:e>
                      <m:sup>
                        <m:r>
                          <a:rPr lang="en-US" altLang="zh-CN" sz="1400" b="0" i="1" dirty="0" smtClean="0">
                            <a:latin typeface="Cambria Math" panose="02040503050406030204" pitchFamily="18" charset="0"/>
                          </a:rPr>
                          <m:t>𝜇</m:t>
                        </m:r>
                      </m:sup>
                    </m:sSup>
                    <m:d>
                      <m:dPr>
                        <m:begChr m:val="["/>
                        <m:endChr m:val="]"/>
                        <m:ctrlPr>
                          <a:rPr lang="en-US" altLang="zh-CN" sz="1400" b="0" i="1" dirty="0" smtClean="0">
                            <a:latin typeface="Cambria Math" panose="02040503050406030204" pitchFamily="18" charset="0"/>
                          </a:rPr>
                        </m:ctrlPr>
                      </m:dPr>
                      <m:e>
                        <m:r>
                          <a:rPr lang="en-US" altLang="zh-CN" sz="1400" b="0" i="1" dirty="0" smtClean="0">
                            <a:latin typeface="Cambria Math" panose="02040503050406030204" pitchFamily="18" charset="0"/>
                          </a:rPr>
                          <m:t>𝑃</m:t>
                        </m:r>
                        <m:r>
                          <a:rPr lang="en-US" altLang="zh-CN" sz="1400" b="0" i="1" dirty="0" smtClean="0">
                            <a:latin typeface="Cambria Math" panose="02040503050406030204" pitchFamily="18" charset="0"/>
                          </a:rPr>
                          <m:t>,</m:t>
                        </m:r>
                        <m:sSub>
                          <m:sSubPr>
                            <m:ctrlPr>
                              <a:rPr lang="en-US" altLang="zh-CN" sz="1400" b="0" i="1" dirty="0" smtClean="0">
                                <a:latin typeface="Cambria Math" panose="02040503050406030204" pitchFamily="18" charset="0"/>
                              </a:rPr>
                            </m:ctrlPr>
                          </m:sSubPr>
                          <m:e>
                            <m:r>
                              <a:rPr lang="en-US" altLang="zh-CN" sz="1400" b="0" i="1" dirty="0" smtClean="0">
                                <a:latin typeface="Cambria Math" panose="02040503050406030204" pitchFamily="18" charset="0"/>
                              </a:rPr>
                              <m:t>𝜕</m:t>
                            </m:r>
                          </m:e>
                          <m:sub>
                            <m:r>
                              <a:rPr lang="en-US" altLang="zh-CN" sz="1400" b="0" i="1" dirty="0" smtClean="0">
                                <a:latin typeface="Cambria Math" panose="02040503050406030204" pitchFamily="18" charset="0"/>
                              </a:rPr>
                              <m:t>𝜇</m:t>
                            </m:r>
                          </m:sub>
                        </m:sSub>
                        <m:r>
                          <a:rPr lang="en-US" altLang="zh-CN" sz="1400" b="0" i="1" dirty="0" smtClean="0">
                            <a:latin typeface="Cambria Math" panose="02040503050406030204" pitchFamily="18" charset="0"/>
                          </a:rPr>
                          <m:t>𝑃</m:t>
                        </m:r>
                      </m:e>
                    </m:d>
                    <m:r>
                      <a:rPr lang="en-US" altLang="zh-CN" sz="1400" b="0" i="1" dirty="0" smtClean="0">
                        <a:latin typeface="Cambria Math" panose="02040503050406030204" pitchFamily="18" charset="0"/>
                      </a:rPr>
                      <m:t>〉</m:t>
                    </m:r>
                  </m:oMath>
                </a14:m>
                <a:endParaRPr lang="zh-CN" altLang="en-US" sz="1400" dirty="0"/>
              </a:p>
            </p:txBody>
          </p:sp>
        </mc:Choice>
        <mc:Fallback xmlns="">
          <p:sp>
            <p:nvSpPr>
              <p:cNvPr id="2" name="文本框 1"/>
              <p:cNvSpPr txBox="1">
                <a:spLocks noRot="1" noChangeAspect="1" noMove="1" noResize="1" noEditPoints="1" noAdjustHandles="1" noChangeArrowheads="1" noChangeShapeType="1" noTextEdit="1"/>
              </p:cNvSpPr>
              <p:nvPr/>
            </p:nvSpPr>
            <p:spPr>
              <a:xfrm>
                <a:off x="2172633" y="2698981"/>
                <a:ext cx="4595040" cy="248145"/>
              </a:xfrm>
              <a:prstGeom prst="rect">
                <a:avLst/>
              </a:prstGeom>
              <a:blipFill>
                <a:blip r:embed="rId4"/>
                <a:stretch>
                  <a:fillRect l="-1326" r="-796" b="-22500"/>
                </a:stretch>
              </a:blipFill>
            </p:spPr>
            <p:txBody>
              <a:bodyPr/>
              <a:lstStyle/>
              <a:p>
                <a:r>
                  <a:rPr lang="zh-CN" altLang="en-US">
                    <a:noFill/>
                  </a:rPr>
                  <a:t> </a:t>
                </a:r>
              </a:p>
            </p:txBody>
          </p:sp>
        </mc:Fallback>
      </mc:AlternateContent>
      <p:sp>
        <p:nvSpPr>
          <p:cNvPr id="3" name="文本框 2"/>
          <p:cNvSpPr txBox="1"/>
          <p:nvPr/>
        </p:nvSpPr>
        <p:spPr>
          <a:xfrm>
            <a:off x="348916" y="2254681"/>
            <a:ext cx="2279791"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The interactions are given by</a:t>
            </a:r>
            <a:endParaRPr lang="zh-CN" altLang="en-US" sz="1400" dirty="0">
              <a:latin typeface="Times New Roman" panose="02020603050405020304" pitchFamily="18" charset="0"/>
              <a:cs typeface="Times New Roman" panose="02020603050405020304" pitchFamily="18" charset="0"/>
            </a:endParaRPr>
          </a:p>
        </p:txBody>
      </p:sp>
      <p:pic>
        <p:nvPicPr>
          <p:cNvPr id="6" name="图片 5"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9765" y="3574733"/>
            <a:ext cx="5426993" cy="803799"/>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348916" y="3055352"/>
                <a:ext cx="8633159" cy="523861"/>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Matric elements of </a:t>
                </a:r>
                <a14:m>
                  <m:oMath xmlns:m="http://schemas.openxmlformats.org/officeDocument/2006/math">
                    <m:r>
                      <a:rPr lang="en-US" altLang="zh-CN" sz="1400" b="0" i="1" smtClean="0">
                        <a:latin typeface="Cambria Math" panose="02040503050406030204" pitchFamily="18" charset="0"/>
                      </a:rPr>
                      <m:t>𝐴</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𝑉</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𝑃</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are fields of axial vector mesons </a:t>
                </a:r>
                <a14:m>
                  <m:oMath xmlns:m="http://schemas.openxmlformats.org/officeDocument/2006/math">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𝐽</m:t>
                        </m:r>
                      </m:e>
                      <m:sup>
                        <m:r>
                          <a:rPr lang="en-US" altLang="zh-CN" sz="1400" b="0" i="1" smtClean="0">
                            <a:latin typeface="Cambria Math" panose="02040503050406030204" pitchFamily="18" charset="0"/>
                          </a:rPr>
                          <m:t>𝑃𝐶</m:t>
                        </m:r>
                      </m:sup>
                    </m:sSup>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1</m:t>
                        </m:r>
                      </m:e>
                      <m:sup>
                        <m:r>
                          <a:rPr lang="en-US" altLang="zh-CN" sz="1400" b="0" i="1" smtClean="0">
                            <a:latin typeface="Cambria Math" panose="02040503050406030204" pitchFamily="18" charset="0"/>
                          </a:rPr>
                          <m:t>++</m:t>
                        </m:r>
                      </m:sup>
                    </m:sSup>
                    <m:r>
                      <a:rPr lang="en-US" altLang="zh-CN" sz="1400" b="0" i="1" smtClean="0">
                        <a:latin typeface="Cambria Math" panose="02040503050406030204" pitchFamily="18" charset="0"/>
                      </a:rPr>
                      <m:t>)</m:t>
                    </m:r>
                  </m:oMath>
                </a14:m>
                <a:r>
                  <a:rPr lang="en-US" altLang="zh-CN" sz="1400" dirty="0">
                    <a:latin typeface="Times New Roman" panose="02020603050405020304" pitchFamily="18" charset="0"/>
                    <a:cs typeface="Times New Roman" panose="02020603050405020304" pitchFamily="18" charset="0"/>
                  </a:rPr>
                  <a:t>, vector mesons and </a:t>
                </a:r>
                <a:r>
                  <a:rPr lang="en-US" altLang="zh-CN" sz="1400" dirty="0" err="1">
                    <a:latin typeface="Times New Roman" panose="02020603050405020304" pitchFamily="18" charset="0"/>
                    <a:cs typeface="Times New Roman" panose="02020603050405020304" pitchFamily="18" charset="0"/>
                  </a:rPr>
                  <a:t>psedoscalar</a:t>
                </a:r>
                <a:r>
                  <a:rPr lang="en-US" altLang="zh-CN" sz="1400" dirty="0">
                    <a:latin typeface="Times New Roman" panose="02020603050405020304" pitchFamily="18" charset="0"/>
                    <a:cs typeface="Times New Roman" panose="02020603050405020304" pitchFamily="18" charset="0"/>
                  </a:rPr>
                  <a:t> mesons </a:t>
                </a:r>
                <a:r>
                  <a:rPr lang="en-US" altLang="zh-CN" sz="1400" dirty="0" err="1">
                    <a:latin typeface="Times New Roman" panose="02020603050405020304" pitchFamily="18" charset="0"/>
                    <a:cs typeface="Times New Roman" panose="02020603050405020304" pitchFamily="18" charset="0"/>
                  </a:rPr>
                  <a:t>multiplets</a:t>
                </a:r>
                <a:r>
                  <a:rPr lang="en-US" altLang="zh-CN" sz="1400" dirty="0">
                    <a:latin typeface="Times New Roman" panose="02020603050405020304" pitchFamily="18" charset="0"/>
                    <a:cs typeface="Times New Roman" panose="02020603050405020304" pitchFamily="18" charset="0"/>
                  </a:rPr>
                  <a:t>. </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348916" y="3055352"/>
                <a:ext cx="8633159" cy="523861"/>
              </a:xfrm>
              <a:prstGeom prst="rect">
                <a:avLst/>
              </a:prstGeom>
              <a:blipFill>
                <a:blip r:embed="rId6"/>
                <a:stretch>
                  <a:fillRect l="-212" t="-2326" b="-1162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348916" y="4493011"/>
                <a:ext cx="8542536"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P-wave bare vertices of </a:t>
                </a:r>
                <a14:m>
                  <m:oMath xmlns:m="http://schemas.openxmlformats.org/officeDocument/2006/math">
                    <m:sSub>
                      <m:sSubPr>
                        <m:ctrlPr>
                          <a:rPr lang="en-US" altLang="zh-CN" sz="1400" i="1">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𝑓</m:t>
                        </m:r>
                      </m:e>
                      <m:sub>
                        <m:r>
                          <a:rPr lang="en-US" altLang="zh-CN" sz="1400">
                            <a:latin typeface="Cambria Math" panose="02040503050406030204" pitchFamily="18" charset="0"/>
                            <a:cs typeface="Times New Roman" panose="02020603050405020304" pitchFamily="18" charset="0"/>
                          </a:rPr>
                          <m:t>1</m:t>
                        </m:r>
                      </m:sub>
                    </m:sSub>
                    <m:d>
                      <m:dPr>
                        <m:ctrlPr>
                          <a:rPr lang="en-US" altLang="zh-CN" sz="1400" i="1">
                            <a:latin typeface="Cambria Math" panose="02040503050406030204" pitchFamily="18" charset="0"/>
                            <a:cs typeface="Times New Roman" panose="02020603050405020304" pitchFamily="18" charset="0"/>
                          </a:rPr>
                        </m:ctrlPr>
                      </m:dPr>
                      <m:e>
                        <m:sSubSup>
                          <m:sSubSupPr>
                            <m:ctrlPr>
                              <a:rPr lang="en-US" altLang="zh-CN" sz="1400" i="1">
                                <a:latin typeface="Cambria Math" panose="02040503050406030204" pitchFamily="18" charset="0"/>
                                <a:cs typeface="Times New Roman" panose="02020603050405020304" pitchFamily="18" charset="0"/>
                              </a:rPr>
                            </m:ctrlPr>
                          </m:sSubSupPr>
                          <m:e>
                            <m:r>
                              <a:rPr lang="en-US" altLang="zh-CN" sz="1400">
                                <a:latin typeface="Cambria Math" panose="02040503050406030204" pitchFamily="18" charset="0"/>
                                <a:cs typeface="Times New Roman" panose="02020603050405020304" pitchFamily="18" charset="0"/>
                              </a:rPr>
                              <m:t>𝑓</m:t>
                            </m:r>
                          </m:e>
                          <m:sub>
                            <m:r>
                              <a:rPr lang="en-US" altLang="zh-CN" sz="1400">
                                <a:latin typeface="Cambria Math" panose="02040503050406030204" pitchFamily="18" charset="0"/>
                                <a:cs typeface="Times New Roman" panose="02020603050405020304" pitchFamily="18" charset="0"/>
                              </a:rPr>
                              <m:t>1</m:t>
                            </m:r>
                          </m:sub>
                          <m:sup>
                            <m:r>
                              <a:rPr lang="en-US" altLang="zh-CN" sz="1400">
                                <a:latin typeface="Cambria Math" panose="02040503050406030204" pitchFamily="18" charset="0"/>
                                <a:cs typeface="Times New Roman" panose="02020603050405020304" pitchFamily="18" charset="0"/>
                              </a:rPr>
                              <m:t>′</m:t>
                            </m:r>
                          </m:sup>
                        </m:sSubSup>
                      </m:e>
                    </m:d>
                    <m:r>
                      <a:rPr lang="en-US" altLang="zh-CN" sz="1400">
                        <a:latin typeface="Cambria Math" panose="02040503050406030204" pitchFamily="18" charset="0"/>
                        <a:cs typeface="Times New Roman" panose="02020603050405020304" pitchFamily="18" charset="0"/>
                      </a:rPr>
                      <m:t>→</m:t>
                    </m:r>
                    <m:sSub>
                      <m:sSubPr>
                        <m:ctrlPr>
                          <a:rPr lang="en-US" altLang="zh-CN" sz="1400" i="1">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𝑎</m:t>
                        </m:r>
                      </m:e>
                      <m:sub>
                        <m:r>
                          <a:rPr lang="en-US" altLang="zh-CN" sz="1400">
                            <a:latin typeface="Cambria Math" panose="02040503050406030204" pitchFamily="18" charset="0"/>
                            <a:cs typeface="Times New Roman" panose="02020603050405020304" pitchFamily="18" charset="0"/>
                          </a:rPr>
                          <m:t>0</m:t>
                        </m:r>
                      </m:sub>
                    </m:sSub>
                    <m:r>
                      <a:rPr lang="en-US" altLang="zh-CN" sz="1400">
                        <a:latin typeface="Cambria Math" panose="02040503050406030204" pitchFamily="18" charset="0"/>
                        <a:cs typeface="Times New Roman" panose="02020603050405020304" pitchFamily="18" charset="0"/>
                      </a:rPr>
                      <m:t>𝜋</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are given by the </a:t>
                </a:r>
                <a14:m>
                  <m:oMath xmlns:m="http://schemas.openxmlformats.org/officeDocument/2006/math">
                    <m:r>
                      <a:rPr lang="en-US" altLang="zh-CN" sz="1400">
                        <a:latin typeface="Cambria Math" panose="02040503050406030204" pitchFamily="18" charset="0"/>
                        <a:cs typeface="Times New Roman" panose="02020603050405020304" pitchFamily="18" charset="0"/>
                      </a:rPr>
                      <m:t>|</m:t>
                    </m:r>
                    <m:r>
                      <a:rPr lang="en-US" altLang="zh-CN" sz="1400" b="0" i="1" smtClean="0">
                        <a:latin typeface="Cambria Math" panose="02040503050406030204" pitchFamily="18" charset="0"/>
                        <a:cs typeface="Times New Roman" panose="02020603050405020304" pitchFamily="18" charset="0"/>
                      </a:rPr>
                      <m:t>𝑛</m:t>
                    </m:r>
                    <m:acc>
                      <m:accPr>
                        <m:chr m:val="̅"/>
                        <m:ctrlPr>
                          <a:rPr lang="en-US" altLang="zh-CN" sz="1400" b="0" i="1" smtClean="0">
                            <a:latin typeface="Cambria Math" panose="02040503050406030204" pitchFamily="18" charset="0"/>
                            <a:cs typeface="Times New Roman" panose="02020603050405020304" pitchFamily="18" charset="0"/>
                          </a:rPr>
                        </m:ctrlPr>
                      </m:accPr>
                      <m:e>
                        <m:r>
                          <a:rPr lang="en-US" altLang="zh-CN" sz="1400" b="0" i="1" smtClean="0">
                            <a:latin typeface="Cambria Math" panose="02040503050406030204" pitchFamily="18" charset="0"/>
                            <a:cs typeface="Times New Roman" panose="02020603050405020304" pitchFamily="18" charset="0"/>
                          </a:rPr>
                          <m:t>𝑛</m:t>
                        </m:r>
                      </m:e>
                    </m:acc>
                    <m:r>
                      <a:rPr lang="en-US" altLang="zh-CN" sz="1400" b="0" i="1" smtClean="0">
                        <a:latin typeface="Cambria Math" panose="02040503050406030204" pitchFamily="18" charset="0"/>
                        <a:cs typeface="Times New Roman" panose="02020603050405020304" pitchFamily="18" charset="0"/>
                      </a:rPr>
                      <m:t>〉</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component of </a:t>
                </a:r>
                <a14:m>
                  <m:oMath xmlns:m="http://schemas.openxmlformats.org/officeDocument/2006/math">
                    <m:sSub>
                      <m:sSubPr>
                        <m:ctrlPr>
                          <a:rPr lang="en-US" altLang="zh-CN" sz="1400" b="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𝑓</m:t>
                        </m:r>
                      </m:e>
                      <m:sub>
                        <m:r>
                          <a:rPr lang="en-US" altLang="zh-CN" sz="1400" b="0" i="1" smtClean="0">
                            <a:latin typeface="Cambria Math" panose="02040503050406030204" pitchFamily="18" charset="0"/>
                            <a:cs typeface="Times New Roman" panose="02020603050405020304" pitchFamily="18" charset="0"/>
                          </a:rPr>
                          <m:t>1</m:t>
                        </m:r>
                      </m:sub>
                    </m:sSub>
                    <m:r>
                      <a:rPr lang="en-US" altLang="zh-CN" sz="1400" b="0" i="1" smtClean="0">
                        <a:latin typeface="Cambria Math" panose="02040503050406030204" pitchFamily="18" charset="0"/>
                        <a:cs typeface="Times New Roman" panose="02020603050405020304" pitchFamily="18" charset="0"/>
                      </a:rPr>
                      <m:t>(</m:t>
                    </m:r>
                    <m:sSubSup>
                      <m:sSubSupPr>
                        <m:ctrlPr>
                          <a:rPr lang="en-US" altLang="zh-CN" sz="1400" b="0" i="1" smtClean="0">
                            <a:latin typeface="Cambria Math" panose="02040503050406030204" pitchFamily="18" charset="0"/>
                            <a:cs typeface="Times New Roman" panose="02020603050405020304" pitchFamily="18" charset="0"/>
                          </a:rPr>
                        </m:ctrlPr>
                      </m:sSubSupPr>
                      <m:e>
                        <m:r>
                          <a:rPr lang="en-US" altLang="zh-CN" sz="1400" b="0" i="1" smtClean="0">
                            <a:latin typeface="Cambria Math" panose="02040503050406030204" pitchFamily="18" charset="0"/>
                            <a:cs typeface="Times New Roman" panose="02020603050405020304" pitchFamily="18" charset="0"/>
                          </a:rPr>
                          <m:t>𝑓</m:t>
                        </m:r>
                      </m:e>
                      <m:sub>
                        <m:r>
                          <a:rPr lang="en-US" altLang="zh-CN" sz="1400" b="0" i="1" smtClean="0">
                            <a:latin typeface="Cambria Math" panose="02040503050406030204" pitchFamily="18" charset="0"/>
                            <a:cs typeface="Times New Roman" panose="02020603050405020304" pitchFamily="18" charset="0"/>
                          </a:rPr>
                          <m:t>1</m:t>
                        </m:r>
                      </m:sub>
                      <m:sup>
                        <m:r>
                          <a:rPr lang="en-US" altLang="zh-CN" sz="1400" b="0" i="1" smtClean="0">
                            <a:latin typeface="Cambria Math" panose="02040503050406030204" pitchFamily="18" charset="0"/>
                            <a:cs typeface="Times New Roman" panose="02020603050405020304" pitchFamily="18" charset="0"/>
                          </a:rPr>
                          <m:t>′</m:t>
                        </m:r>
                      </m:sup>
                    </m:sSubSup>
                    <m:r>
                      <a:rPr lang="en-US" altLang="zh-CN" sz="1400" b="0" i="1" smtClean="0">
                        <a:latin typeface="Cambria Math" panose="02040503050406030204" pitchFamily="18" charset="0"/>
                        <a:cs typeface="Times New Roman" panose="02020603050405020304" pitchFamily="18" charset="0"/>
                      </a:rPr>
                      <m:t>)</m:t>
                    </m:r>
                  </m:oMath>
                </a14:m>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348916" y="4493011"/>
                <a:ext cx="8542536" cy="307777"/>
              </a:xfrm>
              <a:prstGeom prst="rect">
                <a:avLst/>
              </a:prstGeom>
              <a:blipFill>
                <a:blip r:embed="rId7"/>
                <a:stretch>
                  <a:fillRect l="-214" t="-3922" b="-19608"/>
                </a:stretch>
              </a:blipFill>
            </p:spPr>
            <p:txBody>
              <a:bodyPr/>
              <a:lstStyle/>
              <a:p>
                <a:r>
                  <a:rPr lang="zh-CN" altLang="en-US">
                    <a:noFill/>
                  </a:rPr>
                  <a:t> </a:t>
                </a:r>
              </a:p>
            </p:txBody>
          </p:sp>
        </mc:Fallback>
      </mc:AlternateContent>
      <p:grpSp>
        <p:nvGrpSpPr>
          <p:cNvPr id="12" name="组合 11"/>
          <p:cNvGrpSpPr/>
          <p:nvPr/>
        </p:nvGrpSpPr>
        <p:grpSpPr>
          <a:xfrm>
            <a:off x="1719765" y="4988356"/>
            <a:ext cx="3358612" cy="824167"/>
            <a:chOff x="1749929" y="5838102"/>
            <a:chExt cx="3358612" cy="824167"/>
          </a:xfrm>
        </p:grpSpPr>
        <mc:AlternateContent xmlns:mc="http://schemas.openxmlformats.org/markup-compatibility/2006" xmlns:a14="http://schemas.microsoft.com/office/drawing/2010/main">
          <mc:Choice Requires="a14">
            <p:sp>
              <p:nvSpPr>
                <p:cNvPr id="10" name="文本框 9"/>
                <p:cNvSpPr txBox="1"/>
                <p:nvPr/>
              </p:nvSpPr>
              <p:spPr>
                <a:xfrm>
                  <a:off x="1753339" y="5838102"/>
                  <a:ext cx="3326745" cy="3396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𝐿</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1</m:t>
                                </m:r>
                              </m:sub>
                            </m:s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𝑎</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𝜋</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𝑔</m:t>
                            </m:r>
                          </m:e>
                          <m:sub>
                            <m:r>
                              <a:rPr lang="en-US" altLang="zh-CN" sz="1400" b="0" i="1" smtClean="0">
                                <a:latin typeface="Cambria Math" panose="02040503050406030204" pitchFamily="18" charset="0"/>
                              </a:rPr>
                              <m:t>𝐴𝑆𝑃</m:t>
                            </m:r>
                          </m:sub>
                        </m:sSub>
                        <m:func>
                          <m:funcPr>
                            <m:ctrlPr>
                              <a:rPr lang="en-US" altLang="zh-CN" sz="1400" b="0" i="1" smtClean="0">
                                <a:latin typeface="Cambria Math" panose="02040503050406030204" pitchFamily="18" charset="0"/>
                              </a:rPr>
                            </m:ctrlPr>
                          </m:funcPr>
                          <m:fName>
                            <m:r>
                              <m:rPr>
                                <m:sty m:val="p"/>
                              </m:rPr>
                              <a:rPr lang="en-US" altLang="zh-CN" sz="1400" b="0" i="0" smtClean="0">
                                <a:latin typeface="Cambria Math" panose="02040503050406030204" pitchFamily="18" charset="0"/>
                              </a:rPr>
                              <m:t>sin</m:t>
                            </m:r>
                          </m:fName>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𝛼</m:t>
                                </m:r>
                              </m:e>
                              <m:sub>
                                <m:r>
                                  <a:rPr lang="en-US" altLang="zh-CN" sz="1400" b="0" i="1" smtClean="0">
                                    <a:latin typeface="Cambria Math" panose="02040503050406030204" pitchFamily="18" charset="0"/>
                                  </a:rPr>
                                  <m:t>𝑓</m:t>
                                </m:r>
                              </m:sub>
                            </m:sSub>
                          </m:e>
                        </m:func>
                        <m:r>
                          <a:rPr lang="en-US" altLang="zh-CN" sz="1400" b="0" i="1" smtClean="0">
                            <a:latin typeface="Cambria Math" panose="02040503050406030204" pitchFamily="18" charset="0"/>
                          </a:rPr>
                          <m:t> </m:t>
                        </m:r>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1</m:t>
                            </m:r>
                          </m:sub>
                          <m:sup>
                            <m:r>
                              <a:rPr lang="en-US" altLang="zh-CN" sz="1400" b="0" i="1" smtClean="0">
                                <a:latin typeface="Cambria Math" panose="02040503050406030204" pitchFamily="18" charset="0"/>
                              </a:rPr>
                              <m:t>𝜇</m:t>
                            </m:r>
                          </m:sup>
                        </m:sSubSup>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𝜋</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m:t>
                            </m:r>
                          </m:e>
                          <m:sub>
                            <m:r>
                              <a:rPr lang="en-US" altLang="zh-CN" sz="1400" b="0" i="1" smtClean="0">
                                <a:latin typeface="Cambria Math" panose="02040503050406030204" pitchFamily="18" charset="0"/>
                              </a:rPr>
                              <m:t>𝜇</m:t>
                            </m:r>
                          </m:sub>
                        </m:s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𝑎</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𝑎</m:t>
                            </m:r>
                          </m:e>
                          <m:sub>
                            <m:r>
                              <a:rPr lang="en-US" altLang="zh-CN" sz="1400" b="0" i="1" smtClean="0">
                                <a:latin typeface="Cambria Math" panose="02040503050406030204" pitchFamily="18" charset="0"/>
                              </a:rPr>
                              <m:t>0</m:t>
                            </m:r>
                          </m:sub>
                        </m:s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m:t>
                            </m:r>
                          </m:e>
                          <m:sub>
                            <m:r>
                              <a:rPr lang="en-US" altLang="zh-CN" sz="1400" b="0" i="1" smtClean="0">
                                <a:latin typeface="Cambria Math" panose="02040503050406030204" pitchFamily="18" charset="0"/>
                              </a:rPr>
                              <m:t>𝜇</m:t>
                            </m:r>
                          </m:sub>
                        </m:sSub>
                        <m:r>
                          <a:rPr lang="en-US" altLang="zh-CN" sz="1400" b="0" i="1" smtClean="0">
                            <a:latin typeface="Cambria Math" panose="02040503050406030204" pitchFamily="18" charset="0"/>
                          </a:rPr>
                          <m:t>𝜋</m:t>
                        </m:r>
                        <m:r>
                          <a:rPr lang="en-US" altLang="zh-CN" sz="1400" b="0" i="1" smtClean="0">
                            <a:latin typeface="Cambria Math" panose="02040503050406030204" pitchFamily="18" charset="0"/>
                          </a:rPr>
                          <m:t>)</m:t>
                        </m:r>
                      </m:oMath>
                    </m:oMathPara>
                  </a14:m>
                  <a:endParaRPr lang="zh-CN" altLang="en-US" sz="14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1753339" y="5838102"/>
                  <a:ext cx="3326745" cy="339645"/>
                </a:xfrm>
                <a:prstGeom prst="rect">
                  <a:avLst/>
                </a:prstGeom>
                <a:blipFill>
                  <a:blip r:embed="rId8"/>
                  <a:stretch>
                    <a:fillRect b="-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1749929" y="6304927"/>
                  <a:ext cx="3358612" cy="3573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𝐿</m:t>
                            </m:r>
                          </m:e>
                          <m:sub>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1</m:t>
                                </m:r>
                              </m:sub>
                              <m:sup>
                                <m:r>
                                  <a:rPr lang="en-US" altLang="zh-CN" sz="1400" b="0" i="1" smtClean="0">
                                    <a:latin typeface="Cambria Math" panose="02040503050406030204" pitchFamily="18" charset="0"/>
                                  </a:rPr>
                                  <m:t>′</m:t>
                                </m:r>
                              </m:sup>
                            </m:sSubSup>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𝑎</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𝜋</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𝑔</m:t>
                            </m:r>
                          </m:e>
                          <m:sub>
                            <m:r>
                              <a:rPr lang="en-US" altLang="zh-CN" sz="1400" b="0" i="1" smtClean="0">
                                <a:latin typeface="Cambria Math" panose="02040503050406030204" pitchFamily="18" charset="0"/>
                              </a:rPr>
                              <m:t>𝐴𝑆𝑃</m:t>
                            </m:r>
                          </m:sub>
                        </m:sSub>
                        <m:func>
                          <m:funcPr>
                            <m:ctrlPr>
                              <a:rPr lang="en-US" altLang="zh-CN" sz="1400" b="0" i="1" smtClean="0">
                                <a:latin typeface="Cambria Math" panose="02040503050406030204" pitchFamily="18" charset="0"/>
                              </a:rPr>
                            </m:ctrlPr>
                          </m:funcPr>
                          <m:fName>
                            <m:r>
                              <m:rPr>
                                <m:sty m:val="p"/>
                              </m:rPr>
                              <a:rPr lang="en-US" altLang="zh-CN" sz="1400" b="0" i="0" smtClean="0">
                                <a:latin typeface="Cambria Math" panose="02040503050406030204" pitchFamily="18" charset="0"/>
                              </a:rPr>
                              <m:t>cos</m:t>
                            </m:r>
                          </m:fName>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𝛼</m:t>
                                </m:r>
                              </m:e>
                              <m:sub>
                                <m:r>
                                  <a:rPr lang="en-US" altLang="zh-CN" sz="1400" b="0" i="1" smtClean="0">
                                    <a:latin typeface="Cambria Math" panose="02040503050406030204" pitchFamily="18" charset="0"/>
                                  </a:rPr>
                                  <m:t>𝑓</m:t>
                                </m:r>
                              </m:sub>
                            </m:sSub>
                          </m:e>
                        </m:func>
                        <m:r>
                          <a:rPr lang="en-US" altLang="zh-CN" sz="1400" b="0" i="1" smtClean="0">
                            <a:latin typeface="Cambria Math" panose="02040503050406030204" pitchFamily="18" charset="0"/>
                          </a:rPr>
                          <m:t> </m:t>
                        </m:r>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1</m:t>
                            </m:r>
                          </m:sub>
                          <m:sup>
                            <m:r>
                              <a:rPr lang="en-US" altLang="zh-CN" sz="1400" b="0" i="1" smtClean="0">
                                <a:latin typeface="Cambria Math" panose="02040503050406030204" pitchFamily="18" charset="0"/>
                              </a:rPr>
                              <m:t>𝜇</m:t>
                            </m:r>
                          </m:sup>
                        </m:sSubSup>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𝜋</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m:t>
                            </m:r>
                          </m:e>
                          <m:sub>
                            <m:r>
                              <a:rPr lang="en-US" altLang="zh-CN" sz="1400" b="0" i="1" smtClean="0">
                                <a:latin typeface="Cambria Math" panose="02040503050406030204" pitchFamily="18" charset="0"/>
                              </a:rPr>
                              <m:t>𝜇</m:t>
                            </m:r>
                          </m:sub>
                        </m:s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𝑎</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𝑎</m:t>
                            </m:r>
                          </m:e>
                          <m:sub>
                            <m:r>
                              <a:rPr lang="en-US" altLang="zh-CN" sz="1400" b="0" i="1" smtClean="0">
                                <a:latin typeface="Cambria Math" panose="02040503050406030204" pitchFamily="18" charset="0"/>
                              </a:rPr>
                              <m:t>0</m:t>
                            </m:r>
                          </m:sub>
                        </m:s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m:t>
                            </m:r>
                          </m:e>
                          <m:sub>
                            <m:r>
                              <a:rPr lang="en-US" altLang="zh-CN" sz="1400" b="0" i="1" smtClean="0">
                                <a:latin typeface="Cambria Math" panose="02040503050406030204" pitchFamily="18" charset="0"/>
                              </a:rPr>
                              <m:t>𝜇</m:t>
                            </m:r>
                          </m:sub>
                        </m:sSub>
                        <m:r>
                          <a:rPr lang="en-US" altLang="zh-CN" sz="1400" b="0" i="1" smtClean="0">
                            <a:latin typeface="Cambria Math" panose="02040503050406030204" pitchFamily="18" charset="0"/>
                          </a:rPr>
                          <m:t>𝜋</m:t>
                        </m:r>
                        <m:r>
                          <a:rPr lang="en-US" altLang="zh-CN" sz="1400" b="0" i="1" smtClean="0">
                            <a:latin typeface="Cambria Math" panose="02040503050406030204" pitchFamily="18" charset="0"/>
                          </a:rPr>
                          <m:t>)</m:t>
                        </m:r>
                      </m:oMath>
                    </m:oMathPara>
                  </a14:m>
                  <a:endParaRPr lang="zh-CN" altLang="en-US" sz="14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749929" y="6304927"/>
                  <a:ext cx="3358612" cy="357342"/>
                </a:xfrm>
                <a:prstGeom prst="rect">
                  <a:avLst/>
                </a:prstGeom>
                <a:blipFill>
                  <a:blip r:embed="rId9"/>
                  <a:stretch>
                    <a:fillRect b="-1724"/>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3" name="文本框 12"/>
              <p:cNvSpPr txBox="1"/>
              <p:nvPr/>
            </p:nvSpPr>
            <p:spPr>
              <a:xfrm>
                <a:off x="348916" y="6036300"/>
                <a:ext cx="3187337" cy="307777"/>
              </a:xfrm>
              <a:prstGeom prst="rect">
                <a:avLst/>
              </a:prstGeom>
              <a:noFill/>
            </p:spPr>
            <p:txBody>
              <a:bodyPr wrap="square" rtlCol="0">
                <a:spAutoFit/>
              </a:bodyPr>
              <a:lstStyle/>
              <a:p>
                <a14:m>
                  <m:oMath xmlns:m="http://schemas.openxmlformats.org/officeDocument/2006/math">
                    <m:sSub>
                      <m:sSubPr>
                        <m:ctrlPr>
                          <a:rPr lang="en-US" altLang="zh-CN" sz="1400" i="1" smtClean="0">
                            <a:solidFill>
                              <a:schemeClr val="accent1">
                                <a:lumMod val="75000"/>
                              </a:schemeClr>
                            </a:solidFill>
                            <a:latin typeface="Cambria Math" panose="02040503050406030204" pitchFamily="18" charset="0"/>
                            <a:cs typeface="Times New Roman" panose="02020603050405020304" pitchFamily="18" charset="0"/>
                          </a:rPr>
                        </m:ctrlPr>
                      </m:sSubPr>
                      <m:e>
                        <m:r>
                          <a:rPr lang="en-US" altLang="zh-CN" sz="1400">
                            <a:solidFill>
                              <a:schemeClr val="accent1">
                                <a:lumMod val="75000"/>
                              </a:schemeClr>
                            </a:solidFill>
                            <a:latin typeface="Cambria Math" panose="02040503050406030204" pitchFamily="18" charset="0"/>
                            <a:cs typeface="Times New Roman" panose="02020603050405020304" pitchFamily="18" charset="0"/>
                          </a:rPr>
                          <m:t>𝑔</m:t>
                        </m:r>
                      </m:e>
                      <m:sub>
                        <m:r>
                          <a:rPr lang="en-US" altLang="zh-CN" sz="1400">
                            <a:solidFill>
                              <a:schemeClr val="accent1">
                                <a:lumMod val="75000"/>
                              </a:schemeClr>
                            </a:solidFill>
                            <a:latin typeface="Cambria Math" panose="02040503050406030204" pitchFamily="18" charset="0"/>
                            <a:cs typeface="Times New Roman" panose="02020603050405020304" pitchFamily="18" charset="0"/>
                          </a:rPr>
                          <m:t>𝐴𝑆𝑃</m:t>
                        </m:r>
                      </m:sub>
                    </m:sSub>
                  </m:oMath>
                </a14:m>
                <a:r>
                  <a:rPr lang="zh-CN" alt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CN" sz="1400" i="1">
                            <a:solidFill>
                              <a:schemeClr val="accent1">
                                <a:lumMod val="75000"/>
                              </a:schemeClr>
                            </a:solidFill>
                            <a:latin typeface="Cambria Math" panose="02040503050406030204" pitchFamily="18" charset="0"/>
                            <a:cs typeface="Times New Roman" panose="02020603050405020304" pitchFamily="18" charset="0"/>
                          </a:rPr>
                        </m:ctrlPr>
                      </m:sSubPr>
                      <m:e>
                        <m:r>
                          <a:rPr lang="en-US" altLang="zh-CN" sz="1400">
                            <a:solidFill>
                              <a:schemeClr val="accent1">
                                <a:lumMod val="75000"/>
                              </a:schemeClr>
                            </a:solidFill>
                            <a:latin typeface="Cambria Math" panose="02040503050406030204" pitchFamily="18" charset="0"/>
                            <a:cs typeface="Times New Roman" panose="02020603050405020304" pitchFamily="18" charset="0"/>
                          </a:rPr>
                          <m:t>𝑔</m:t>
                        </m:r>
                      </m:e>
                      <m:sub>
                        <m:r>
                          <a:rPr lang="en-US" altLang="zh-CN" sz="1400">
                            <a:solidFill>
                              <a:schemeClr val="accent1">
                                <a:lumMod val="75000"/>
                              </a:schemeClr>
                            </a:solidFill>
                            <a:latin typeface="Cambria Math" panose="02040503050406030204" pitchFamily="18" charset="0"/>
                            <a:cs typeface="Times New Roman" panose="02020603050405020304" pitchFamily="18" charset="0"/>
                          </a:rPr>
                          <m:t>𝐴𝑉𝑃</m:t>
                        </m:r>
                      </m:sub>
                    </m:sSub>
                  </m:oMath>
                </a14:m>
                <a:r>
                  <a:rPr lang="zh-CN" altLang="en-US" sz="1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are pending determined</a:t>
                </a:r>
                <a:endParaRPr lang="zh-CN" altLang="en-US" sz="1400" dirty="0">
                  <a:solidFill>
                    <a:schemeClr val="accent1">
                      <a:lumMod val="75000"/>
                    </a:schemeClr>
                  </a:solidFill>
                  <a:latin typeface="Times New Roman" panose="02020603050405020304" pitchFamily="18" charset="0"/>
                  <a:cs typeface="Times New Roman" panose="02020603050405020304" pitchFamily="18" charset="0"/>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348916" y="6036300"/>
                <a:ext cx="3187337" cy="307777"/>
              </a:xfrm>
              <a:prstGeom prst="rect">
                <a:avLst/>
              </a:prstGeom>
              <a:blipFill>
                <a:blip r:embed="rId10"/>
                <a:stretch>
                  <a:fillRect t="-3922" b="-19608"/>
                </a:stretch>
              </a:blipFill>
            </p:spPr>
            <p:txBody>
              <a:bodyPr/>
              <a:lstStyle/>
              <a:p>
                <a:r>
                  <a:rPr lang="zh-CN" altLang="en-US">
                    <a:noFill/>
                  </a:rPr>
                  <a:t> </a:t>
                </a:r>
              </a:p>
            </p:txBody>
          </p:sp>
        </mc:Fallback>
      </mc:AlternateContent>
      <p:sp>
        <p:nvSpPr>
          <p:cNvPr id="7" name="灯片编号占位符 6">
            <a:extLst>
              <a:ext uri="{FF2B5EF4-FFF2-40B4-BE49-F238E27FC236}">
                <a16:creationId xmlns:a16="http://schemas.microsoft.com/office/drawing/2014/main" id="{856E4CA6-BF32-4D89-80CC-491FDD477976}"/>
              </a:ext>
            </a:extLst>
          </p:cNvPr>
          <p:cNvSpPr>
            <a:spLocks noGrp="1"/>
          </p:cNvSpPr>
          <p:nvPr>
            <p:ph type="sldNum" sz="quarter" idx="12"/>
          </p:nvPr>
        </p:nvSpPr>
        <p:spPr/>
        <p:txBody>
          <a:bodyPr/>
          <a:lstStyle/>
          <a:p>
            <a:fld id="{AE19EF4B-78C3-465F-A26D-296951CF7B54}" type="slidenum">
              <a:rPr lang="zh-CN" altLang="en-US" smtClean="0"/>
              <a:t>44</a:t>
            </a:fld>
            <a:endParaRPr lang="zh-CN" altLang="en-US"/>
          </a:p>
        </p:txBody>
      </p:sp>
    </p:spTree>
    <p:extLst>
      <p:ext uri="{BB962C8B-B14F-4D97-AF65-F5344CB8AC3E}">
        <p14:creationId xmlns:p14="http://schemas.microsoft.com/office/powerpoint/2010/main" val="2650048400"/>
      </p:ext>
    </p:extLst>
  </p:cSld>
  <p:clrMapOvr>
    <a:masterClrMapping/>
  </p:clrMapOvr>
  <mc:AlternateContent xmlns:mc="http://schemas.openxmlformats.org/markup-compatibility/2006" xmlns:p14="http://schemas.microsoft.com/office/powerpoint/2010/main">
    <mc:Choice Requires="p14">
      <p:transition spd="slow" p14:dur="2000" advTm="102800"/>
    </mc:Choice>
    <mc:Fallback xmlns="">
      <p:transition spd="slow" advTm="1028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922C9D7-B8C5-405A-BBF6-F3943B0883EE}"/>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Loop integral for </a:t>
                </a:r>
                <a14:m>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𝐴</m:t>
                    </m:r>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𝑆𝑃</m:t>
                    </m:r>
                  </m:oMath>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F922C9D7-B8C5-405A-BBF6-F3943B0883EE}"/>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2"/>
                <a:stretch>
                  <a:fillRect t="-10526" b="-28947"/>
                </a:stretch>
              </a:blipFill>
            </p:spPr>
            <p:txBody>
              <a:bodyPr/>
              <a:lstStyle/>
              <a:p>
                <a:r>
                  <a:rPr lang="zh-CN" altLang="en-US">
                    <a:noFill/>
                  </a:rPr>
                  <a:t> </a:t>
                </a:r>
              </a:p>
            </p:txBody>
          </p:sp>
        </mc:Fallback>
      </mc:AlternateContent>
      <p:sp>
        <p:nvSpPr>
          <p:cNvPr id="6" name="文本框 5"/>
          <p:cNvSpPr txBox="1"/>
          <p:nvPr/>
        </p:nvSpPr>
        <p:spPr>
          <a:xfrm>
            <a:off x="349358" y="2525607"/>
            <a:ext cx="5925553"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Monopole form factor is applied to cut the UV divergence of triangle diagrams,</a:t>
            </a:r>
            <a:endParaRPr lang="zh-CN" alt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文本框 6"/>
              <p:cNvSpPr txBox="1"/>
              <p:nvPr/>
            </p:nvSpPr>
            <p:spPr>
              <a:xfrm>
                <a:off x="876660" y="3075334"/>
                <a:ext cx="3549317" cy="6250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smtClean="0">
                          <a:latin typeface="Cambria Math" panose="02040503050406030204" pitchFamily="18" charset="0"/>
                          <a:cs typeface="Times New Roman" panose="02020603050405020304" pitchFamily="18" charset="0"/>
                        </a:rPr>
                        <m:t>F</m:t>
                      </m:r>
                      <m:d>
                        <m:dPr>
                          <m:ctrlPr>
                            <a:rPr lang="en-US" altLang="zh-CN" sz="1600" b="0" i="1" smtClean="0">
                              <a:latin typeface="Cambria Math" panose="02040503050406030204" pitchFamily="18" charset="0"/>
                              <a:cs typeface="Times New Roman" panose="02020603050405020304" pitchFamily="18" charset="0"/>
                            </a:rPr>
                          </m:ctrlPr>
                        </m:dPr>
                        <m:e>
                          <m:sSup>
                            <m:sSupPr>
                              <m:ctrlPr>
                                <a:rPr lang="en-US" altLang="zh-CN" sz="1600" b="0" i="1" smtClean="0">
                                  <a:latin typeface="Cambria Math" panose="02040503050406030204" pitchFamily="18" charset="0"/>
                                  <a:cs typeface="Times New Roman" panose="02020603050405020304" pitchFamily="18" charset="0"/>
                                </a:rPr>
                              </m:ctrlPr>
                            </m:sSupPr>
                            <m:e>
                              <m:r>
                                <m:rPr>
                                  <m:sty m:val="p"/>
                                </m:rPr>
                                <a:rPr lang="en-US" altLang="zh-CN" sz="1600" b="0" i="0" smtClean="0">
                                  <a:latin typeface="Cambria Math" panose="02040503050406030204" pitchFamily="18" charset="0"/>
                                  <a:cs typeface="Times New Roman" panose="02020603050405020304" pitchFamily="18" charset="0"/>
                                </a:rPr>
                                <m:t>q</m:t>
                              </m:r>
                            </m:e>
                            <m:sup>
                              <m:r>
                                <a:rPr lang="en-US" altLang="zh-CN" sz="1600" b="0" i="0" smtClean="0">
                                  <a:latin typeface="Cambria Math" panose="02040503050406030204" pitchFamily="18" charset="0"/>
                                  <a:cs typeface="Times New Roman" panose="02020603050405020304" pitchFamily="18" charset="0"/>
                                </a:rPr>
                                <m:t>2</m:t>
                              </m:r>
                            </m:sup>
                          </m:sSup>
                        </m:e>
                      </m:d>
                      <m:r>
                        <a:rPr lang="en-US" altLang="zh-CN" sz="1600">
                          <a:latin typeface="Cambria Math" panose="02040503050406030204" pitchFamily="18" charset="0"/>
                          <a:cs typeface="Times New Roman" panose="02020603050405020304" pitchFamily="18" charset="0"/>
                        </a:rPr>
                        <m:t>=</m:t>
                      </m:r>
                      <m:nary>
                        <m:naryPr>
                          <m:chr m:val="∏"/>
                          <m:subHide m:val="on"/>
                          <m:supHide m:val="on"/>
                          <m:ctrlPr>
                            <a:rPr lang="en-US" altLang="zh-CN" sz="1600" i="1">
                              <a:latin typeface="Cambria Math" panose="02040503050406030204" pitchFamily="18" charset="0"/>
                              <a:cs typeface="Times New Roman" panose="02020603050405020304" pitchFamily="18" charset="0"/>
                            </a:rPr>
                          </m:ctrlPr>
                        </m:naryPr>
                        <m:sub/>
                        <m:sup/>
                        <m:e>
                          <m:f>
                            <m:fPr>
                              <m:ctrlPr>
                                <a:rPr lang="en-US" altLang="zh-CN" sz="1600" i="1">
                                  <a:latin typeface="Cambria Math" panose="02040503050406030204" pitchFamily="18" charset="0"/>
                                  <a:cs typeface="Times New Roman" panose="02020603050405020304" pitchFamily="18" charset="0"/>
                                </a:rPr>
                              </m:ctrlPr>
                            </m:fPr>
                            <m:num>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a:latin typeface="Cambria Math" panose="02040503050406030204" pitchFamily="18" charset="0"/>
                                      <a:cs typeface="Times New Roman" panose="02020603050405020304" pitchFamily="18" charset="0"/>
                                    </a:rPr>
                                    <m:t>𝑚</m:t>
                                  </m:r>
                                </m:e>
                                <m:sub>
                                  <m:r>
                                    <a:rPr lang="en-US" altLang="zh-CN" sz="1600">
                                      <a:latin typeface="Cambria Math" panose="02040503050406030204" pitchFamily="18" charset="0"/>
                                      <a:cs typeface="Times New Roman" panose="02020603050405020304" pitchFamily="18" charset="0"/>
                                    </a:rPr>
                                    <m:t>𝑖</m:t>
                                  </m:r>
                                </m:sub>
                                <m:sup>
                                  <m:r>
                                    <a:rPr lang="en-US" altLang="zh-CN" sz="1600">
                                      <a:latin typeface="Cambria Math" panose="02040503050406030204" pitchFamily="18" charset="0"/>
                                      <a:cs typeface="Times New Roman" panose="02020603050405020304" pitchFamily="18" charset="0"/>
                                    </a:rPr>
                                    <m:t>2</m:t>
                                  </m:r>
                                </m:sup>
                              </m:sSubSup>
                              <m:r>
                                <a:rPr lang="en-US" altLang="zh-CN" sz="1600">
                                  <a:latin typeface="Cambria Math" panose="02040503050406030204" pitchFamily="18" charset="0"/>
                                  <a:cs typeface="Times New Roman" panose="02020603050405020304" pitchFamily="18" charset="0"/>
                                </a:rPr>
                                <m:t>−</m:t>
                              </m:r>
                              <m:sSubSup>
                                <m:sSubSupPr>
                                  <m:ctrlPr>
                                    <a:rPr lang="en-US" altLang="zh-CN" sz="1600" i="1">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Λ</m:t>
                                  </m:r>
                                </m:e>
                                <m:sub>
                                  <m:r>
                                    <a:rPr lang="en-US" altLang="zh-CN" sz="1600">
                                      <a:latin typeface="Cambria Math" panose="02040503050406030204" pitchFamily="18" charset="0"/>
                                      <a:cs typeface="Times New Roman" panose="02020603050405020304" pitchFamily="18" charset="0"/>
                                    </a:rPr>
                                    <m:t>𝑖</m:t>
                                  </m:r>
                                </m:sub>
                                <m:sup>
                                  <m:r>
                                    <a:rPr lang="en-US" altLang="zh-CN" sz="1600">
                                      <a:latin typeface="Cambria Math" panose="02040503050406030204" pitchFamily="18" charset="0"/>
                                      <a:cs typeface="Times New Roman" panose="02020603050405020304" pitchFamily="18" charset="0"/>
                                    </a:rPr>
                                    <m:t>2</m:t>
                                  </m:r>
                                </m:sup>
                              </m:sSubSup>
                            </m:num>
                            <m:den>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a:latin typeface="Cambria Math" panose="02040503050406030204" pitchFamily="18" charset="0"/>
                                      <a:cs typeface="Times New Roman" panose="02020603050405020304" pitchFamily="18" charset="0"/>
                                    </a:rPr>
                                    <m:t>𝑝</m:t>
                                  </m:r>
                                </m:e>
                                <m:sub>
                                  <m:r>
                                    <a:rPr lang="en-US" altLang="zh-CN" sz="1600">
                                      <a:latin typeface="Cambria Math" panose="02040503050406030204" pitchFamily="18" charset="0"/>
                                      <a:cs typeface="Times New Roman" panose="02020603050405020304" pitchFamily="18" charset="0"/>
                                    </a:rPr>
                                    <m:t>𝑖</m:t>
                                  </m:r>
                                </m:sub>
                                <m:sup>
                                  <m:r>
                                    <a:rPr lang="en-US" altLang="zh-CN" sz="1600">
                                      <a:latin typeface="Cambria Math" panose="02040503050406030204" pitchFamily="18" charset="0"/>
                                      <a:cs typeface="Times New Roman" panose="02020603050405020304" pitchFamily="18" charset="0"/>
                                    </a:rPr>
                                    <m:t>2</m:t>
                                  </m:r>
                                </m:sup>
                              </m:sSubSup>
                              <m:r>
                                <a:rPr lang="en-US" altLang="zh-CN" sz="1600">
                                  <a:latin typeface="Cambria Math" panose="02040503050406030204" pitchFamily="18" charset="0"/>
                                  <a:cs typeface="Times New Roman" panose="02020603050405020304" pitchFamily="18" charset="0"/>
                                </a:rPr>
                                <m:t>−</m:t>
                              </m:r>
                              <m:sSubSup>
                                <m:sSubSupPr>
                                  <m:ctrlPr>
                                    <a:rPr lang="en-US" altLang="zh-CN" sz="1600" i="1">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Λ</m:t>
                                  </m:r>
                                </m:e>
                                <m:sub>
                                  <m:r>
                                    <a:rPr lang="en-US" altLang="zh-CN" sz="1600">
                                      <a:latin typeface="Cambria Math" panose="02040503050406030204" pitchFamily="18" charset="0"/>
                                      <a:cs typeface="Times New Roman" panose="02020603050405020304" pitchFamily="18" charset="0"/>
                                    </a:rPr>
                                    <m:t>𝑖</m:t>
                                  </m:r>
                                </m:sub>
                                <m:sup>
                                  <m:r>
                                    <a:rPr lang="en-US" altLang="zh-CN" sz="1600">
                                      <a:latin typeface="Cambria Math" panose="02040503050406030204" pitchFamily="18" charset="0"/>
                                      <a:cs typeface="Times New Roman" panose="02020603050405020304" pitchFamily="18" charset="0"/>
                                    </a:rPr>
                                    <m:t>2</m:t>
                                  </m:r>
                                </m:sup>
                              </m:sSubSup>
                            </m:den>
                          </m:f>
                        </m:e>
                      </m:nary>
                      <m:r>
                        <a:rPr lang="en-US" altLang="zh-CN" sz="1600">
                          <a:latin typeface="Cambria Math" panose="02040503050406030204" pitchFamily="18" charset="0"/>
                          <a:cs typeface="Times New Roman" panose="02020603050405020304" pitchFamily="18" charset="0"/>
                        </a:rPr>
                        <m:t>, </m:t>
                      </m:r>
                      <m:sSub>
                        <m:sSubPr>
                          <m:ctrlPr>
                            <a:rPr lang="en-US" altLang="zh-CN" sz="1600" i="1">
                              <a:latin typeface="Cambria Math" panose="02040503050406030204" pitchFamily="18" charset="0"/>
                              <a:cs typeface="Times New Roman" panose="02020603050405020304" pitchFamily="18" charset="0"/>
                            </a:rPr>
                          </m:ctrlPr>
                        </m:sSubPr>
                        <m:e>
                          <m:r>
                            <m:rPr>
                              <m:sty m:val="p"/>
                            </m:rPr>
                            <a:rPr lang="en-US" altLang="zh-CN" sz="1600">
                              <a:latin typeface="Cambria Math" panose="02040503050406030204" pitchFamily="18" charset="0"/>
                              <a:cs typeface="Times New Roman" panose="02020603050405020304" pitchFamily="18" charset="0"/>
                            </a:rPr>
                            <m:t>Λ</m:t>
                          </m:r>
                        </m:e>
                        <m:sub>
                          <m:r>
                            <a:rPr lang="en-US" altLang="zh-CN" sz="1600">
                              <a:latin typeface="Cambria Math" panose="02040503050406030204" pitchFamily="18" charset="0"/>
                              <a:cs typeface="Times New Roman" panose="02020603050405020304" pitchFamily="18" charset="0"/>
                            </a:rPr>
                            <m:t>𝑖</m:t>
                          </m:r>
                        </m:sub>
                      </m:sSub>
                      <m:r>
                        <a:rPr lang="en-US" altLang="zh-CN" sz="1600">
                          <a:latin typeface="Cambria Math" panose="02040503050406030204" pitchFamily="18" charset="0"/>
                          <a:cs typeface="Times New Roman" panose="02020603050405020304" pitchFamily="18" charset="0"/>
                        </a:rPr>
                        <m:t>=</m:t>
                      </m:r>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𝑚</m:t>
                          </m:r>
                        </m:e>
                        <m:sub>
                          <m:r>
                            <a:rPr lang="en-US" altLang="zh-CN" sz="1600">
                              <a:latin typeface="Cambria Math" panose="02040503050406030204" pitchFamily="18" charset="0"/>
                              <a:cs typeface="Times New Roman" panose="02020603050405020304" pitchFamily="18" charset="0"/>
                            </a:rPr>
                            <m:t>𝑖</m:t>
                          </m:r>
                        </m:sub>
                      </m:sSub>
                      <m:r>
                        <a:rPr lang="en-US" altLang="zh-CN"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𝛽</m:t>
                      </m:r>
                      <m:sSub>
                        <m:sSubPr>
                          <m:ctrlPr>
                            <a:rPr lang="en-US" altLang="zh-CN" sz="1600" i="1">
                              <a:latin typeface="Cambria Math" panose="02040503050406030204" pitchFamily="18" charset="0"/>
                              <a:cs typeface="Times New Roman" panose="02020603050405020304" pitchFamily="18" charset="0"/>
                            </a:rPr>
                          </m:ctrlPr>
                        </m:sSubPr>
                        <m:e>
                          <m:r>
                            <m:rPr>
                              <m:sty m:val="p"/>
                            </m:rPr>
                            <a:rPr lang="en-US" altLang="zh-CN" sz="1600">
                              <a:latin typeface="Cambria Math" panose="02040503050406030204" pitchFamily="18" charset="0"/>
                              <a:cs typeface="Times New Roman" panose="02020603050405020304" pitchFamily="18" charset="0"/>
                            </a:rPr>
                            <m:t>Λ</m:t>
                          </m:r>
                        </m:e>
                        <m:sub>
                          <m:r>
                            <a:rPr lang="en-US" altLang="zh-CN" sz="1600">
                              <a:latin typeface="Cambria Math" panose="02040503050406030204" pitchFamily="18" charset="0"/>
                              <a:cs typeface="Times New Roman" panose="02020603050405020304" pitchFamily="18" charset="0"/>
                            </a:rPr>
                            <m:t>𝑄𝐶𝐷</m:t>
                          </m:r>
                        </m:sub>
                      </m:sSub>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876660" y="3075334"/>
                <a:ext cx="3549317" cy="625043"/>
              </a:xfrm>
              <a:prstGeom prst="rect">
                <a:avLst/>
              </a:prstGeom>
              <a:blipFill>
                <a:blip r:embed="rId3"/>
                <a:stretch>
                  <a:fillRect/>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0CCEB398-73A2-4D20-BA80-492E17A78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106" y="150366"/>
            <a:ext cx="3006308" cy="2061989"/>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6738FF3-CCC6-48A4-8941-4E1BDEFDA062}"/>
                  </a:ext>
                </a:extLst>
              </p:cNvPr>
              <p:cNvSpPr txBox="1"/>
              <p:nvPr/>
            </p:nvSpPr>
            <p:spPr>
              <a:xfrm>
                <a:off x="349358" y="873583"/>
                <a:ext cx="4668329"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For </a:t>
                </a:r>
                <a14:m>
                  <m:oMath xmlns:m="http://schemas.openxmlformats.org/officeDocument/2006/math">
                    <m:r>
                      <a:rPr lang="en-US" altLang="zh-CN" sz="1400">
                        <a:latin typeface="Cambria Math" panose="02040503050406030204" pitchFamily="18" charset="0"/>
                        <a:cs typeface="Times New Roman" panose="02020603050405020304" pitchFamily="18" charset="0"/>
                      </a:rPr>
                      <m:t>𝐴</m:t>
                    </m:r>
                    <m:r>
                      <a:rPr lang="en-US" altLang="zh-CN" sz="1400">
                        <a:latin typeface="Cambria Math" panose="02040503050406030204" pitchFamily="18" charset="0"/>
                        <a:cs typeface="Times New Roman" panose="02020603050405020304" pitchFamily="18" charset="0"/>
                      </a:rPr>
                      <m:t>→</m:t>
                    </m:r>
                    <m:r>
                      <a:rPr lang="en-US" altLang="zh-CN" sz="1400">
                        <a:latin typeface="Cambria Math" panose="02040503050406030204" pitchFamily="18" charset="0"/>
                        <a:cs typeface="Times New Roman" panose="02020603050405020304" pitchFamily="18" charset="0"/>
                      </a:rPr>
                      <m:t>𝑆𝑃</m:t>
                    </m:r>
                  </m:oMath>
                </a14:m>
                <a:r>
                  <a:rPr lang="en-US" altLang="zh-CN" sz="1400" dirty="0">
                    <a:latin typeface="Times New Roman" panose="02020603050405020304" pitchFamily="18" charset="0"/>
                    <a:cs typeface="Times New Roman" panose="02020603050405020304" pitchFamily="18" charset="0"/>
                  </a:rPr>
                  <a:t>, the typical loop integral takes the following form</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A6738FF3-CCC6-48A4-8941-4E1BDEFDA062}"/>
                  </a:ext>
                </a:extLst>
              </p:cNvPr>
              <p:cNvSpPr txBox="1">
                <a:spLocks noRot="1" noChangeAspect="1" noMove="1" noResize="1" noEditPoints="1" noAdjustHandles="1" noChangeArrowheads="1" noChangeShapeType="1" noTextEdit="1"/>
              </p:cNvSpPr>
              <p:nvPr/>
            </p:nvSpPr>
            <p:spPr>
              <a:xfrm>
                <a:off x="349358" y="873583"/>
                <a:ext cx="4668329" cy="307777"/>
              </a:xfrm>
              <a:prstGeom prst="rect">
                <a:avLst/>
              </a:prstGeom>
              <a:blipFill>
                <a:blip r:embed="rId5"/>
                <a:stretch>
                  <a:fillRect l="-392" t="-1961" b="-196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8172CA16-C229-4542-8D5F-14237428486B}"/>
                  </a:ext>
                </a:extLst>
              </p:cNvPr>
              <p:cNvSpPr txBox="1"/>
              <p:nvPr/>
            </p:nvSpPr>
            <p:spPr>
              <a:xfrm>
                <a:off x="349358" y="3841690"/>
                <a:ext cx="3130665"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Unitarized propagator for </a:t>
                </a:r>
                <a14:m>
                  <m:oMath xmlns:m="http://schemas.openxmlformats.org/officeDocument/2006/math">
                    <m:sSub>
                      <m:sSubPr>
                        <m:ctrlPr>
                          <a:rPr lang="en-US" altLang="zh-CN" sz="1400" i="1">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𝑎</m:t>
                        </m:r>
                      </m:e>
                      <m:sub>
                        <m:r>
                          <a:rPr lang="en-US" altLang="zh-CN" sz="1400">
                            <a:latin typeface="Cambria Math" panose="02040503050406030204" pitchFamily="18" charset="0"/>
                            <a:cs typeface="Times New Roman" panose="02020603050405020304" pitchFamily="18" charset="0"/>
                          </a:rPr>
                          <m:t>0</m:t>
                        </m:r>
                      </m:sub>
                    </m:sSub>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CN" sz="1400" i="1">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𝑓</m:t>
                        </m:r>
                      </m:e>
                      <m:sub>
                        <m:r>
                          <a:rPr lang="en-US" altLang="zh-CN" sz="1400">
                            <a:latin typeface="Cambria Math" panose="02040503050406030204" pitchFamily="18" charset="0"/>
                            <a:cs typeface="Times New Roman" panose="02020603050405020304" pitchFamily="18" charset="0"/>
                          </a:rPr>
                          <m:t>0</m:t>
                        </m:r>
                      </m:sub>
                    </m:sSub>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[1,2]</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8172CA16-C229-4542-8D5F-14237428486B}"/>
                  </a:ext>
                </a:extLst>
              </p:cNvPr>
              <p:cNvSpPr txBox="1">
                <a:spLocks noRot="1" noChangeAspect="1" noMove="1" noResize="1" noEditPoints="1" noAdjustHandles="1" noChangeArrowheads="1" noChangeShapeType="1" noTextEdit="1"/>
              </p:cNvSpPr>
              <p:nvPr/>
            </p:nvSpPr>
            <p:spPr>
              <a:xfrm>
                <a:off x="349358" y="3841690"/>
                <a:ext cx="3130665" cy="307777"/>
              </a:xfrm>
              <a:prstGeom prst="rect">
                <a:avLst/>
              </a:prstGeom>
              <a:blipFill>
                <a:blip r:embed="rId6"/>
                <a:stretch>
                  <a:fillRect l="-584" t="-3922" b="-19608"/>
                </a:stretch>
              </a:blipFill>
            </p:spPr>
            <p:txBody>
              <a:bodyPr/>
              <a:lstStyle/>
              <a:p>
                <a:r>
                  <a:rPr lang="zh-CN" altLang="en-US">
                    <a:noFill/>
                  </a:rPr>
                  <a:t> </a:t>
                </a:r>
              </a:p>
            </p:txBody>
          </p:sp>
        </mc:Fallback>
      </mc:AlternateContent>
      <p:grpSp>
        <p:nvGrpSpPr>
          <p:cNvPr id="17" name="组合 16">
            <a:extLst>
              <a:ext uri="{FF2B5EF4-FFF2-40B4-BE49-F238E27FC236}">
                <a16:creationId xmlns:a16="http://schemas.microsoft.com/office/drawing/2014/main" id="{D045125D-0AFB-4042-9BB2-2AA8DA752918}"/>
              </a:ext>
            </a:extLst>
          </p:cNvPr>
          <p:cNvGrpSpPr/>
          <p:nvPr/>
        </p:nvGrpSpPr>
        <p:grpSpPr>
          <a:xfrm>
            <a:off x="-164955" y="4290780"/>
            <a:ext cx="8096426" cy="645113"/>
            <a:chOff x="-279255" y="4290780"/>
            <a:chExt cx="8096426" cy="645113"/>
          </a:xfrm>
        </p:grpSpPr>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D507CD3-99C9-40C4-9216-9878CF265213}"/>
                    </a:ext>
                  </a:extLst>
                </p:cNvPr>
                <p:cNvSpPr txBox="1"/>
                <p:nvPr/>
              </p:nvSpPr>
              <p:spPr>
                <a:xfrm>
                  <a:off x="-279255" y="4290780"/>
                  <a:ext cx="5925553" cy="6451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1600" i="1">
                                <a:latin typeface="Cambria Math" panose="02040503050406030204" pitchFamily="18" charset="0"/>
                                <a:cs typeface="Times New Roman" panose="02020603050405020304" pitchFamily="18" charset="0"/>
                              </a:rPr>
                            </m:ctrlPr>
                          </m:fPr>
                          <m:num>
                            <m:r>
                              <a:rPr lang="en-US" altLang="zh-CN" sz="1600">
                                <a:latin typeface="Cambria Math" panose="02040503050406030204" pitchFamily="18" charset="0"/>
                                <a:cs typeface="Times New Roman" panose="02020603050405020304" pitchFamily="18" charset="0"/>
                              </a:rPr>
                              <m:t>𝑖</m:t>
                            </m:r>
                          </m:num>
                          <m:den>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𝐷</m:t>
                                </m:r>
                              </m:e>
                              <m:sub>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𝑎</m:t>
                                    </m:r>
                                  </m:e>
                                  <m:sub>
                                    <m:r>
                                      <a:rPr lang="en-US" altLang="zh-CN" sz="1600">
                                        <a:latin typeface="Cambria Math" panose="02040503050406030204" pitchFamily="18" charset="0"/>
                                        <a:cs typeface="Times New Roman" panose="02020603050405020304" pitchFamily="18" charset="0"/>
                                      </a:rPr>
                                      <m:t>0</m:t>
                                    </m:r>
                                  </m:sub>
                                </m:sSub>
                              </m:sub>
                            </m:sSub>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𝑘</m:t>
                                </m:r>
                              </m:e>
                              <m:sup>
                                <m:r>
                                  <a:rPr lang="en-US" altLang="zh-CN" sz="1600">
                                    <a:latin typeface="Cambria Math" panose="02040503050406030204" pitchFamily="18" charset="0"/>
                                    <a:cs typeface="Times New Roman" panose="02020603050405020304" pitchFamily="18" charset="0"/>
                                  </a:rPr>
                                  <m:t>2</m:t>
                                </m:r>
                              </m:sup>
                            </m:sSup>
                            <m:r>
                              <a:rPr lang="en-US" altLang="zh-CN" sz="1600">
                                <a:latin typeface="Cambria Math" panose="02040503050406030204" pitchFamily="18" charset="0"/>
                                <a:cs typeface="Times New Roman" panose="02020603050405020304" pitchFamily="18" charset="0"/>
                              </a:rPr>
                              <m:t>)</m:t>
                            </m:r>
                          </m:den>
                        </m:f>
                        <m:r>
                          <a:rPr lang="en-US" altLang="zh-CN" sz="1600">
                            <a:latin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cs typeface="Times New Roman" panose="02020603050405020304" pitchFamily="18" charset="0"/>
                              </a:rPr>
                            </m:ctrlPr>
                          </m:fPr>
                          <m:num>
                            <m:r>
                              <a:rPr lang="en-US" altLang="zh-CN" sz="1600">
                                <a:latin typeface="Cambria Math" panose="02040503050406030204" pitchFamily="18" charset="0"/>
                                <a:cs typeface="Times New Roman" panose="02020603050405020304" pitchFamily="18" charset="0"/>
                              </a:rPr>
                              <m:t>𝑖</m:t>
                            </m:r>
                          </m:num>
                          <m:den>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𝑘</m:t>
                                </m:r>
                              </m:e>
                              <m:sup>
                                <m:r>
                                  <a:rPr lang="en-US" altLang="zh-CN" sz="1600">
                                    <a:latin typeface="Cambria Math" panose="02040503050406030204" pitchFamily="18" charset="0"/>
                                    <a:cs typeface="Times New Roman" panose="02020603050405020304" pitchFamily="18" charset="0"/>
                                  </a:rPr>
                                  <m:t>2</m:t>
                                </m:r>
                              </m:sup>
                            </m:sSup>
                            <m:r>
                              <a:rPr lang="en-US" altLang="zh-CN" sz="1600">
                                <a:latin typeface="Cambria Math" panose="02040503050406030204" pitchFamily="18" charset="0"/>
                                <a:cs typeface="Times New Roman" panose="02020603050405020304" pitchFamily="18" charset="0"/>
                              </a:rPr>
                              <m:t>−</m:t>
                            </m:r>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a:latin typeface="Cambria Math" panose="02040503050406030204" pitchFamily="18" charset="0"/>
                                    <a:cs typeface="Times New Roman" panose="02020603050405020304" pitchFamily="18" charset="0"/>
                                  </a:rPr>
                                  <m:t>𝑚</m:t>
                                </m:r>
                              </m:e>
                              <m:sub>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𝑎</m:t>
                                    </m:r>
                                  </m:e>
                                  <m:sub>
                                    <m:r>
                                      <a:rPr lang="en-US" altLang="zh-CN" sz="1600">
                                        <a:latin typeface="Cambria Math" panose="02040503050406030204" pitchFamily="18" charset="0"/>
                                        <a:cs typeface="Times New Roman" panose="02020603050405020304" pitchFamily="18" charset="0"/>
                                      </a:rPr>
                                      <m:t>0</m:t>
                                    </m:r>
                                  </m:sub>
                                </m:sSub>
                              </m:sub>
                              <m:sup>
                                <m:r>
                                  <a:rPr lang="en-US" altLang="zh-CN" sz="1600">
                                    <a:latin typeface="Cambria Math" panose="02040503050406030204" pitchFamily="18" charset="0"/>
                                    <a:cs typeface="Times New Roman" panose="02020603050405020304" pitchFamily="18" charset="0"/>
                                  </a:rPr>
                                  <m:t>2</m:t>
                                </m:r>
                              </m:sup>
                            </m:sSubSup>
                            <m:r>
                              <a:rPr lang="en-US" altLang="zh-CN"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𝑖</m:t>
                            </m:r>
                            <m:nary>
                              <m:naryPr>
                                <m:chr m:val="∑"/>
                                <m:supHide m:val="on"/>
                                <m:ctrlPr>
                                  <a:rPr lang="en-US" altLang="zh-CN" sz="1600" i="1">
                                    <a:latin typeface="Cambria Math" panose="02040503050406030204" pitchFamily="18" charset="0"/>
                                    <a:cs typeface="Times New Roman" panose="02020603050405020304" pitchFamily="18" charset="0"/>
                                  </a:rPr>
                                </m:ctrlPr>
                              </m:naryPr>
                              <m:sub>
                                <m:r>
                                  <m:rPr>
                                    <m:brk m:alnAt="7"/>
                                  </m:rPr>
                                  <a:rPr lang="en-US" altLang="zh-CN" sz="1600">
                                    <a:latin typeface="Cambria Math" panose="02040503050406030204" pitchFamily="18" charset="0"/>
                                    <a:cs typeface="Times New Roman" panose="02020603050405020304" pitchFamily="18" charset="0"/>
                                  </a:rPr>
                                  <m:t>𝑎</m:t>
                                </m:r>
                                <m:r>
                                  <a:rPr lang="en-US" altLang="zh-CN" sz="1600">
                                    <a:latin typeface="Cambria Math" panose="02040503050406030204" pitchFamily="18" charset="0"/>
                                    <a:cs typeface="Times New Roman" panose="02020603050405020304" pitchFamily="18" charset="0"/>
                                  </a:rPr>
                                  <m:t>𝑏</m:t>
                                </m:r>
                              </m:sub>
                              <m:sup/>
                              <m:e>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a:latin typeface="Cambria Math" panose="02040503050406030204" pitchFamily="18" charset="0"/>
                                        <a:cs typeface="Times New Roman" panose="02020603050405020304" pitchFamily="18" charset="0"/>
                                      </a:rPr>
                                      <m:t>𝑔</m:t>
                                    </m:r>
                                  </m:e>
                                  <m:sub>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𝑎</m:t>
                                        </m:r>
                                      </m:e>
                                      <m:sub>
                                        <m:r>
                                          <a:rPr lang="en-US" altLang="zh-CN" sz="1600">
                                            <a:latin typeface="Cambria Math" panose="02040503050406030204" pitchFamily="18" charset="0"/>
                                            <a:cs typeface="Times New Roman" panose="02020603050405020304" pitchFamily="18" charset="0"/>
                                          </a:rPr>
                                          <m:t>0</m:t>
                                        </m:r>
                                      </m:sub>
                                    </m:sSub>
                                    <m:r>
                                      <a:rPr lang="en-US" altLang="zh-CN" sz="1600">
                                        <a:latin typeface="Cambria Math" panose="02040503050406030204" pitchFamily="18" charset="0"/>
                                        <a:cs typeface="Times New Roman" panose="02020603050405020304" pitchFamily="18" charset="0"/>
                                      </a:rPr>
                                      <m:t>𝑎𝑏</m:t>
                                    </m:r>
                                  </m:sub>
                                  <m:sup>
                                    <m:r>
                                      <a:rPr lang="en-US" altLang="zh-CN" sz="1600">
                                        <a:latin typeface="Cambria Math" panose="02040503050406030204" pitchFamily="18" charset="0"/>
                                        <a:cs typeface="Times New Roman" panose="02020603050405020304" pitchFamily="18" charset="0"/>
                                      </a:rPr>
                                      <m:t>2</m:t>
                                    </m:r>
                                  </m:sup>
                                </m:sSubSup>
                                <m:sSub>
                                  <m:sSubPr>
                                    <m:ctrlPr>
                                      <a:rPr lang="en-US" altLang="zh-CN" sz="1600" i="1">
                                        <a:latin typeface="Cambria Math" panose="02040503050406030204" pitchFamily="18" charset="0"/>
                                        <a:cs typeface="Times New Roman" panose="02020603050405020304" pitchFamily="18" charset="0"/>
                                      </a:rPr>
                                    </m:ctrlPr>
                                  </m:sSubPr>
                                  <m:e>
                                    <m:r>
                                      <m:rPr>
                                        <m:sty m:val="p"/>
                                      </m:rPr>
                                      <a:rPr lang="en-US" altLang="zh-CN" sz="1600">
                                        <a:latin typeface="Cambria Math" panose="02040503050406030204" pitchFamily="18" charset="0"/>
                                        <a:cs typeface="Times New Roman" panose="02020603050405020304" pitchFamily="18" charset="0"/>
                                      </a:rPr>
                                      <m:t>Π</m:t>
                                    </m:r>
                                  </m:e>
                                  <m:sub>
                                    <m:r>
                                      <a:rPr lang="en-US" altLang="zh-CN" sz="1600">
                                        <a:latin typeface="Cambria Math" panose="02040503050406030204" pitchFamily="18" charset="0"/>
                                        <a:cs typeface="Times New Roman" panose="02020603050405020304" pitchFamily="18" charset="0"/>
                                      </a:rPr>
                                      <m:t>𝑎𝑏</m:t>
                                    </m:r>
                                  </m:sub>
                                </m:sSub>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𝑘</m:t>
                                    </m:r>
                                  </m:e>
                                  <m:sup>
                                    <m:r>
                                      <a:rPr lang="en-US" altLang="zh-CN" sz="1600">
                                        <a:latin typeface="Cambria Math" panose="02040503050406030204" pitchFamily="18" charset="0"/>
                                        <a:cs typeface="Times New Roman" panose="02020603050405020304" pitchFamily="18" charset="0"/>
                                      </a:rPr>
                                      <m:t>2</m:t>
                                    </m:r>
                                  </m:sup>
                                </m:sSup>
                                <m:r>
                                  <a:rPr lang="en-US" altLang="zh-CN" sz="1600">
                                    <a:latin typeface="Cambria Math" panose="02040503050406030204" pitchFamily="18" charset="0"/>
                                    <a:cs typeface="Times New Roman" panose="02020603050405020304" pitchFamily="18" charset="0"/>
                                  </a:rPr>
                                  <m:t>)</m:t>
                                </m:r>
                              </m:e>
                            </m:nary>
                          </m:den>
                        </m:f>
                      </m:oMath>
                    </m:oMathPara>
                  </a14:m>
                  <a:endParaRPr lang="zh-CN" altLang="en-US" sz="1600" dirty="0">
                    <a:latin typeface="Cambria Math" panose="02040503050406030204" pitchFamily="18" charset="0"/>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FD507CD3-99C9-40C4-9216-9878CF265213}"/>
                    </a:ext>
                  </a:extLst>
                </p:cNvPr>
                <p:cNvSpPr txBox="1">
                  <a:spLocks noRot="1" noChangeAspect="1" noMove="1" noResize="1" noEditPoints="1" noAdjustHandles="1" noChangeArrowheads="1" noChangeShapeType="1" noTextEdit="1"/>
                </p:cNvSpPr>
                <p:nvPr/>
              </p:nvSpPr>
              <p:spPr>
                <a:xfrm>
                  <a:off x="-279255" y="4290780"/>
                  <a:ext cx="5925553" cy="64511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A983F866-13EB-4C27-BF4B-086CA701FF83}"/>
                    </a:ext>
                  </a:extLst>
                </p:cNvPr>
                <p:cNvSpPr txBox="1"/>
                <p:nvPr/>
              </p:nvSpPr>
              <p:spPr>
                <a:xfrm>
                  <a:off x="5462937" y="4395120"/>
                  <a:ext cx="235423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lit/>
                          </m:rPr>
                          <a:rPr lang="en-US" altLang="zh-CN" sz="1600">
                            <a:latin typeface="Cambria Math" panose="02040503050406030204" pitchFamily="18" charset="0"/>
                            <a:cs typeface="Times New Roman" panose="02020603050405020304" pitchFamily="18" charset="0"/>
                          </a:rPr>
                          <m:t>𝑎</m:t>
                        </m:r>
                        <m:r>
                          <a:rPr lang="en-US" altLang="zh-CN" sz="1600">
                            <a:latin typeface="Cambria Math" panose="02040503050406030204" pitchFamily="18" charset="0"/>
                            <a:cs typeface="Times New Roman" panose="02020603050405020304" pitchFamily="18" charset="0"/>
                          </a:rPr>
                          <m:t>𝑏</m:t>
                        </m:r>
                        <m:r>
                          <a:rPr lang="en-US" altLang="zh-CN" sz="1600">
                            <a:latin typeface="Cambria Math" panose="02040503050406030204" pitchFamily="18" charset="0"/>
                            <a:cs typeface="Times New Roman" panose="02020603050405020304" pitchFamily="18" charset="0"/>
                          </a:rPr>
                          <m:t>=</m:t>
                        </m:r>
                        <m:d>
                          <m:dPr>
                            <m:begChr m:val="{"/>
                            <m:endChr m:val="}"/>
                            <m:ctrlPr>
                              <a:rPr lang="en-US" altLang="zh-CN" sz="1600" i="1">
                                <a:latin typeface="Cambria Math" panose="02040503050406030204" pitchFamily="18" charset="0"/>
                                <a:cs typeface="Times New Roman" panose="02020603050405020304" pitchFamily="18" charset="0"/>
                              </a:rPr>
                            </m:ctrlPr>
                          </m:dPr>
                          <m:e>
                            <m:r>
                              <a:rPr lang="en-US" altLang="zh-CN" sz="1600">
                                <a:latin typeface="Cambria Math" panose="02040503050406030204" pitchFamily="18" charset="0"/>
                                <a:cs typeface="Times New Roman" panose="02020603050405020304" pitchFamily="18" charset="0"/>
                              </a:rPr>
                              <m:t>𝜂𝜋</m:t>
                            </m:r>
                            <m:r>
                              <a:rPr lang="en-US" altLang="zh-CN" sz="1600">
                                <a:latin typeface="Cambria Math" panose="02040503050406030204" pitchFamily="18" charset="0"/>
                                <a:cs typeface="Times New Roman" panose="02020603050405020304" pitchFamily="18" charset="0"/>
                              </a:rPr>
                              <m:t>, </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𝐾</m:t>
                                </m:r>
                              </m:e>
                              <m:sup>
                                <m:r>
                                  <a:rPr lang="en-US" altLang="zh-CN" sz="1600">
                                    <a:latin typeface="Cambria Math" panose="02040503050406030204" pitchFamily="18" charset="0"/>
                                    <a:cs typeface="Times New Roman" panose="02020603050405020304" pitchFamily="18" charset="0"/>
                                  </a:rPr>
                                  <m:t>0</m:t>
                                </m:r>
                              </m:sup>
                            </m:sSup>
                            <m:sSup>
                              <m:sSupPr>
                                <m:ctrlPr>
                                  <a:rPr lang="en-US" altLang="zh-CN" sz="1600" i="1">
                                    <a:latin typeface="Cambria Math" panose="02040503050406030204" pitchFamily="18" charset="0"/>
                                    <a:cs typeface="Times New Roman" panose="02020603050405020304" pitchFamily="18" charset="0"/>
                                  </a:rPr>
                                </m:ctrlPr>
                              </m:sSupPr>
                              <m:e>
                                <m:acc>
                                  <m:accPr>
                                    <m:chr m:val="̅"/>
                                    <m:ctrlPr>
                                      <a:rPr lang="en-US" altLang="zh-CN" sz="1600" i="1">
                                        <a:latin typeface="Cambria Math" panose="02040503050406030204" pitchFamily="18" charset="0"/>
                                        <a:cs typeface="Times New Roman" panose="02020603050405020304" pitchFamily="18" charset="0"/>
                                      </a:rPr>
                                    </m:ctrlPr>
                                  </m:accPr>
                                  <m:e>
                                    <m:r>
                                      <a:rPr lang="en-US" altLang="zh-CN" sz="1600">
                                        <a:latin typeface="Cambria Math" panose="02040503050406030204" pitchFamily="18" charset="0"/>
                                        <a:cs typeface="Times New Roman" panose="02020603050405020304" pitchFamily="18" charset="0"/>
                                      </a:rPr>
                                      <m:t>𝐾</m:t>
                                    </m:r>
                                  </m:e>
                                </m:acc>
                              </m:e>
                              <m:sup>
                                <m:r>
                                  <a:rPr lang="en-US" altLang="zh-CN" sz="1600">
                                    <a:latin typeface="Cambria Math" panose="02040503050406030204" pitchFamily="18" charset="0"/>
                                    <a:cs typeface="Times New Roman" panose="02020603050405020304" pitchFamily="18" charset="0"/>
                                  </a:rPr>
                                  <m:t>0</m:t>
                                </m:r>
                              </m:sup>
                            </m:sSup>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𝐾</m:t>
                                </m:r>
                              </m:e>
                              <m:sup>
                                <m:r>
                                  <a:rPr lang="en-US" altLang="zh-CN" sz="1600">
                                    <a:latin typeface="Cambria Math" panose="02040503050406030204" pitchFamily="18" charset="0"/>
                                    <a:cs typeface="Times New Roman" panose="02020603050405020304" pitchFamily="18" charset="0"/>
                                  </a:rPr>
                                  <m:t>+</m:t>
                                </m:r>
                              </m:sup>
                            </m:sSup>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𝐾</m:t>
                                </m:r>
                              </m:e>
                              <m:sup>
                                <m:r>
                                  <a:rPr lang="en-US" altLang="zh-CN" sz="1600">
                                    <a:latin typeface="Cambria Math" panose="02040503050406030204" pitchFamily="18" charset="0"/>
                                    <a:cs typeface="Times New Roman" panose="02020603050405020304" pitchFamily="18" charset="0"/>
                                  </a:rPr>
                                  <m:t>−</m:t>
                                </m:r>
                              </m:sup>
                            </m:sSup>
                          </m:e>
                        </m:d>
                        <m:r>
                          <a:rPr lang="en-US" altLang="zh-CN" sz="1600">
                            <a:latin typeface="Cambria Math" panose="02040503050406030204" pitchFamily="18" charset="0"/>
                            <a:cs typeface="Times New Roman" panose="02020603050405020304" pitchFamily="18" charset="0"/>
                          </a:rPr>
                          <m:t> </m:t>
                        </m:r>
                      </m:oMath>
                    </m:oMathPara>
                  </a14:m>
                  <a:endParaRPr lang="zh-CN" altLang="en-US" sz="1600" dirty="0">
                    <a:latin typeface="Cambria Math" panose="020405030504060302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A983F866-13EB-4C27-BF4B-086CA701FF83}"/>
                    </a:ext>
                  </a:extLst>
                </p:cNvPr>
                <p:cNvSpPr txBox="1">
                  <a:spLocks noRot="1" noChangeAspect="1" noMove="1" noResize="1" noEditPoints="1" noAdjustHandles="1" noChangeArrowheads="1" noChangeShapeType="1" noTextEdit="1"/>
                </p:cNvSpPr>
                <p:nvPr/>
              </p:nvSpPr>
              <p:spPr>
                <a:xfrm>
                  <a:off x="5462937" y="4395120"/>
                  <a:ext cx="2354234" cy="338554"/>
                </a:xfrm>
                <a:prstGeom prst="rect">
                  <a:avLst/>
                </a:prstGeom>
                <a:blipFill>
                  <a:blip r:embed="rId8"/>
                  <a:stretch>
                    <a:fillRect b="-3571"/>
                  </a:stretch>
                </a:blipFill>
              </p:spPr>
              <p:txBody>
                <a:bodyPr/>
                <a:lstStyle/>
                <a:p>
                  <a:r>
                    <a:rPr lang="zh-CN" altLang="en-US">
                      <a:noFill/>
                    </a:rPr>
                    <a:t> </a:t>
                  </a:r>
                </a:p>
              </p:txBody>
            </p:sp>
          </mc:Fallback>
        </mc:AlternateContent>
      </p:grpSp>
      <p:grpSp>
        <p:nvGrpSpPr>
          <p:cNvPr id="16" name="组合 15">
            <a:extLst>
              <a:ext uri="{FF2B5EF4-FFF2-40B4-BE49-F238E27FC236}">
                <a16:creationId xmlns:a16="http://schemas.microsoft.com/office/drawing/2014/main" id="{427BA622-B6F5-4289-BA39-366772EE9122}"/>
              </a:ext>
            </a:extLst>
          </p:cNvPr>
          <p:cNvGrpSpPr/>
          <p:nvPr/>
        </p:nvGrpSpPr>
        <p:grpSpPr>
          <a:xfrm>
            <a:off x="-164955" y="5010475"/>
            <a:ext cx="8896838" cy="646331"/>
            <a:chOff x="-279255" y="5238364"/>
            <a:chExt cx="8896838" cy="646331"/>
          </a:xfrm>
        </p:grpSpPr>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DF79986D-65F5-4F42-BD52-26A4BD5122A6}"/>
                    </a:ext>
                  </a:extLst>
                </p:cNvPr>
                <p:cNvSpPr txBox="1"/>
                <p:nvPr/>
              </p:nvSpPr>
              <p:spPr>
                <a:xfrm>
                  <a:off x="-279255" y="5238364"/>
                  <a:ext cx="592555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1600" i="1">
                                <a:latin typeface="Cambria Math" panose="02040503050406030204" pitchFamily="18" charset="0"/>
                                <a:cs typeface="Times New Roman" panose="02020603050405020304" pitchFamily="18" charset="0"/>
                              </a:rPr>
                            </m:ctrlPr>
                          </m:fPr>
                          <m:num>
                            <m:r>
                              <a:rPr lang="en-US" altLang="zh-CN" sz="1600">
                                <a:latin typeface="Cambria Math" panose="02040503050406030204" pitchFamily="18" charset="0"/>
                                <a:cs typeface="Times New Roman" panose="02020603050405020304" pitchFamily="18" charset="0"/>
                              </a:rPr>
                              <m:t>𝑖</m:t>
                            </m:r>
                          </m:num>
                          <m:den>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𝐷</m:t>
                                </m:r>
                              </m:e>
                              <m:sub>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𝑓</m:t>
                                    </m:r>
                                  </m:e>
                                  <m:sub>
                                    <m:r>
                                      <a:rPr lang="en-US" altLang="zh-CN" sz="1600">
                                        <a:latin typeface="Cambria Math" panose="02040503050406030204" pitchFamily="18" charset="0"/>
                                        <a:cs typeface="Times New Roman" panose="02020603050405020304" pitchFamily="18" charset="0"/>
                                      </a:rPr>
                                      <m:t>0</m:t>
                                    </m:r>
                                  </m:sub>
                                </m:sSub>
                              </m:sub>
                            </m:sSub>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𝑘</m:t>
                                </m:r>
                              </m:e>
                              <m:sup>
                                <m:r>
                                  <a:rPr lang="en-US" altLang="zh-CN" sz="1600">
                                    <a:latin typeface="Cambria Math" panose="02040503050406030204" pitchFamily="18" charset="0"/>
                                    <a:cs typeface="Times New Roman" panose="02020603050405020304" pitchFamily="18" charset="0"/>
                                  </a:rPr>
                                  <m:t>2</m:t>
                                </m:r>
                              </m:sup>
                            </m:sSup>
                            <m:r>
                              <a:rPr lang="en-US" altLang="zh-CN" sz="1600">
                                <a:latin typeface="Cambria Math" panose="02040503050406030204" pitchFamily="18" charset="0"/>
                                <a:cs typeface="Times New Roman" panose="02020603050405020304" pitchFamily="18" charset="0"/>
                              </a:rPr>
                              <m:t>)</m:t>
                            </m:r>
                          </m:den>
                        </m:f>
                        <m:r>
                          <a:rPr lang="en-US" altLang="zh-CN" sz="1600">
                            <a:latin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cs typeface="Times New Roman" panose="02020603050405020304" pitchFamily="18" charset="0"/>
                              </a:rPr>
                            </m:ctrlPr>
                          </m:fPr>
                          <m:num>
                            <m:r>
                              <a:rPr lang="en-US" altLang="zh-CN" sz="1600">
                                <a:latin typeface="Cambria Math" panose="02040503050406030204" pitchFamily="18" charset="0"/>
                                <a:cs typeface="Times New Roman" panose="02020603050405020304" pitchFamily="18" charset="0"/>
                              </a:rPr>
                              <m:t>𝑖</m:t>
                            </m:r>
                          </m:num>
                          <m:den>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𝑘</m:t>
                                </m:r>
                              </m:e>
                              <m:sup>
                                <m:r>
                                  <a:rPr lang="en-US" altLang="zh-CN" sz="1600">
                                    <a:latin typeface="Cambria Math" panose="02040503050406030204" pitchFamily="18" charset="0"/>
                                    <a:cs typeface="Times New Roman" panose="02020603050405020304" pitchFamily="18" charset="0"/>
                                  </a:rPr>
                                  <m:t>2</m:t>
                                </m:r>
                              </m:sup>
                            </m:sSup>
                            <m:r>
                              <a:rPr lang="en-US" altLang="zh-CN" sz="1600">
                                <a:latin typeface="Cambria Math" panose="02040503050406030204" pitchFamily="18" charset="0"/>
                                <a:cs typeface="Times New Roman" panose="02020603050405020304" pitchFamily="18" charset="0"/>
                              </a:rPr>
                              <m:t>−</m:t>
                            </m:r>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a:latin typeface="Cambria Math" panose="02040503050406030204" pitchFamily="18" charset="0"/>
                                    <a:cs typeface="Times New Roman" panose="02020603050405020304" pitchFamily="18" charset="0"/>
                                  </a:rPr>
                                  <m:t>𝑚</m:t>
                                </m:r>
                              </m:e>
                              <m:sub>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𝑓</m:t>
                                    </m:r>
                                  </m:e>
                                  <m:sub>
                                    <m:r>
                                      <a:rPr lang="en-US" altLang="zh-CN" sz="1600">
                                        <a:latin typeface="Cambria Math" panose="02040503050406030204" pitchFamily="18" charset="0"/>
                                        <a:cs typeface="Times New Roman" panose="02020603050405020304" pitchFamily="18" charset="0"/>
                                      </a:rPr>
                                      <m:t>0</m:t>
                                    </m:r>
                                  </m:sub>
                                </m:sSub>
                              </m:sub>
                              <m:sup>
                                <m:r>
                                  <a:rPr lang="en-US" altLang="zh-CN" sz="1600">
                                    <a:latin typeface="Cambria Math" panose="02040503050406030204" pitchFamily="18" charset="0"/>
                                    <a:cs typeface="Times New Roman" panose="02020603050405020304" pitchFamily="18" charset="0"/>
                                  </a:rPr>
                                  <m:t>2</m:t>
                                </m:r>
                              </m:sup>
                            </m:sSubSup>
                            <m:r>
                              <a:rPr lang="en-US" altLang="zh-CN" sz="1600">
                                <a:latin typeface="Cambria Math" panose="02040503050406030204" pitchFamily="18" charset="0"/>
                                <a:cs typeface="Times New Roman" panose="02020603050405020304" pitchFamily="18" charset="0"/>
                              </a:rPr>
                              <m:t>−</m:t>
                            </m:r>
                            <m:r>
                              <a:rPr lang="en-US" altLang="zh-CN" sz="1600">
                                <a:latin typeface="Cambria Math" panose="02040503050406030204" pitchFamily="18" charset="0"/>
                                <a:cs typeface="Times New Roman" panose="02020603050405020304" pitchFamily="18" charset="0"/>
                              </a:rPr>
                              <m:t>𝑖</m:t>
                            </m:r>
                            <m:nary>
                              <m:naryPr>
                                <m:chr m:val="∑"/>
                                <m:supHide m:val="on"/>
                                <m:ctrlPr>
                                  <a:rPr lang="en-US" altLang="zh-CN" sz="1600" i="1">
                                    <a:latin typeface="Cambria Math" panose="02040503050406030204" pitchFamily="18" charset="0"/>
                                    <a:cs typeface="Times New Roman" panose="02020603050405020304" pitchFamily="18" charset="0"/>
                                  </a:rPr>
                                </m:ctrlPr>
                              </m:naryPr>
                              <m:sub>
                                <m:r>
                                  <m:rPr>
                                    <m:brk m:alnAt="7"/>
                                  </m:rPr>
                                  <a:rPr lang="en-US" altLang="zh-CN" sz="1600">
                                    <a:latin typeface="Cambria Math" panose="02040503050406030204" pitchFamily="18" charset="0"/>
                                    <a:cs typeface="Times New Roman" panose="02020603050405020304" pitchFamily="18" charset="0"/>
                                  </a:rPr>
                                  <m:t>𝑎</m:t>
                                </m:r>
                                <m:r>
                                  <a:rPr lang="en-US" altLang="zh-CN" sz="1600">
                                    <a:latin typeface="Cambria Math" panose="02040503050406030204" pitchFamily="18" charset="0"/>
                                    <a:cs typeface="Times New Roman" panose="02020603050405020304" pitchFamily="18" charset="0"/>
                                  </a:rPr>
                                  <m:t>𝑏</m:t>
                                </m:r>
                              </m:sub>
                              <m:sup/>
                              <m:e>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a:latin typeface="Cambria Math" panose="02040503050406030204" pitchFamily="18" charset="0"/>
                                        <a:cs typeface="Times New Roman" panose="02020603050405020304" pitchFamily="18" charset="0"/>
                                      </a:rPr>
                                      <m:t>𝑔</m:t>
                                    </m:r>
                                  </m:e>
                                  <m:sub>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𝑓</m:t>
                                        </m:r>
                                      </m:e>
                                      <m:sub>
                                        <m:r>
                                          <a:rPr lang="en-US" altLang="zh-CN" sz="1600">
                                            <a:latin typeface="Cambria Math" panose="02040503050406030204" pitchFamily="18" charset="0"/>
                                            <a:cs typeface="Times New Roman" panose="02020603050405020304" pitchFamily="18" charset="0"/>
                                          </a:rPr>
                                          <m:t>0</m:t>
                                        </m:r>
                                      </m:sub>
                                    </m:sSub>
                                    <m:r>
                                      <a:rPr lang="en-US" altLang="zh-CN" sz="1600">
                                        <a:latin typeface="Cambria Math" panose="02040503050406030204" pitchFamily="18" charset="0"/>
                                        <a:cs typeface="Times New Roman" panose="02020603050405020304" pitchFamily="18" charset="0"/>
                                      </a:rPr>
                                      <m:t>𝑎𝑏</m:t>
                                    </m:r>
                                  </m:sub>
                                  <m:sup>
                                    <m:r>
                                      <a:rPr lang="en-US" altLang="zh-CN" sz="1600">
                                        <a:latin typeface="Cambria Math" panose="02040503050406030204" pitchFamily="18" charset="0"/>
                                        <a:cs typeface="Times New Roman" panose="02020603050405020304" pitchFamily="18" charset="0"/>
                                      </a:rPr>
                                      <m:t>2</m:t>
                                    </m:r>
                                  </m:sup>
                                </m:sSubSup>
                                <m:sSub>
                                  <m:sSubPr>
                                    <m:ctrlPr>
                                      <a:rPr lang="en-US" altLang="zh-CN" sz="1600" i="1">
                                        <a:latin typeface="Cambria Math" panose="02040503050406030204" pitchFamily="18" charset="0"/>
                                        <a:cs typeface="Times New Roman" panose="02020603050405020304" pitchFamily="18" charset="0"/>
                                      </a:rPr>
                                    </m:ctrlPr>
                                  </m:sSubPr>
                                  <m:e>
                                    <m:r>
                                      <m:rPr>
                                        <m:sty m:val="p"/>
                                      </m:rPr>
                                      <a:rPr lang="en-US" altLang="zh-CN" sz="1600">
                                        <a:latin typeface="Cambria Math" panose="02040503050406030204" pitchFamily="18" charset="0"/>
                                        <a:cs typeface="Times New Roman" panose="02020603050405020304" pitchFamily="18" charset="0"/>
                                      </a:rPr>
                                      <m:t>Π</m:t>
                                    </m:r>
                                  </m:e>
                                  <m:sub>
                                    <m:r>
                                      <a:rPr lang="en-US" altLang="zh-CN" sz="1600">
                                        <a:latin typeface="Cambria Math" panose="02040503050406030204" pitchFamily="18" charset="0"/>
                                        <a:cs typeface="Times New Roman" panose="02020603050405020304" pitchFamily="18" charset="0"/>
                                      </a:rPr>
                                      <m:t>𝑎𝑏</m:t>
                                    </m:r>
                                  </m:sub>
                                </m:sSub>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𝑘</m:t>
                                    </m:r>
                                  </m:e>
                                  <m:sup>
                                    <m:r>
                                      <a:rPr lang="en-US" altLang="zh-CN" sz="1600">
                                        <a:latin typeface="Cambria Math" panose="02040503050406030204" pitchFamily="18" charset="0"/>
                                        <a:cs typeface="Times New Roman" panose="02020603050405020304" pitchFamily="18" charset="0"/>
                                      </a:rPr>
                                      <m:t>2</m:t>
                                    </m:r>
                                  </m:sup>
                                </m:sSup>
                                <m:r>
                                  <a:rPr lang="en-US" altLang="zh-CN" sz="1600">
                                    <a:latin typeface="Cambria Math" panose="02040503050406030204" pitchFamily="18" charset="0"/>
                                    <a:cs typeface="Times New Roman" panose="02020603050405020304" pitchFamily="18" charset="0"/>
                                  </a:rPr>
                                  <m:t>)</m:t>
                                </m:r>
                              </m:e>
                            </m:nary>
                          </m:den>
                        </m:f>
                      </m:oMath>
                    </m:oMathPara>
                  </a14:m>
                  <a:endParaRPr lang="zh-CN" altLang="en-US" sz="1600" dirty="0">
                    <a:latin typeface="Cambria Math" panose="020405030504060302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DF79986D-65F5-4F42-BD52-26A4BD5122A6}"/>
                    </a:ext>
                  </a:extLst>
                </p:cNvPr>
                <p:cNvSpPr txBox="1">
                  <a:spLocks noRot="1" noChangeAspect="1" noMove="1" noResize="1" noEditPoints="1" noAdjustHandles="1" noChangeArrowheads="1" noChangeShapeType="1" noTextEdit="1"/>
                </p:cNvSpPr>
                <p:nvPr/>
              </p:nvSpPr>
              <p:spPr>
                <a:xfrm>
                  <a:off x="-279255" y="5238364"/>
                  <a:ext cx="5925553" cy="646331"/>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1EF3148-4DD3-45B7-9309-B193A6DA17C2}"/>
                    </a:ext>
                  </a:extLst>
                </p:cNvPr>
                <p:cNvSpPr txBox="1"/>
                <p:nvPr/>
              </p:nvSpPr>
              <p:spPr>
                <a:xfrm>
                  <a:off x="5462937" y="5357019"/>
                  <a:ext cx="315464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lit/>
                          </m:rPr>
                          <a:rPr lang="en-US" altLang="zh-CN" sz="1600">
                            <a:latin typeface="Cambria Math" panose="02040503050406030204" pitchFamily="18" charset="0"/>
                            <a:cs typeface="Times New Roman" panose="02020603050405020304" pitchFamily="18" charset="0"/>
                          </a:rPr>
                          <m:t>𝑎</m:t>
                        </m:r>
                        <m:r>
                          <a:rPr lang="en-US" altLang="zh-CN" sz="1600">
                            <a:latin typeface="Cambria Math" panose="02040503050406030204" pitchFamily="18" charset="0"/>
                            <a:cs typeface="Times New Roman" panose="02020603050405020304" pitchFamily="18" charset="0"/>
                          </a:rPr>
                          <m:t>𝑏</m:t>
                        </m:r>
                        <m:r>
                          <a:rPr lang="en-US" altLang="zh-CN" sz="1600">
                            <a:latin typeface="Cambria Math" panose="02040503050406030204" pitchFamily="18" charset="0"/>
                            <a:cs typeface="Times New Roman" panose="02020603050405020304" pitchFamily="18" charset="0"/>
                          </a:rPr>
                          <m:t>=</m:t>
                        </m:r>
                        <m:d>
                          <m:dPr>
                            <m:begChr m:val="{"/>
                            <m:endChr m:val="}"/>
                            <m:ctrlPr>
                              <a:rPr lang="en-US" altLang="zh-CN" sz="1600" i="1">
                                <a:latin typeface="Cambria Math" panose="02040503050406030204" pitchFamily="18" charset="0"/>
                                <a:cs typeface="Times New Roman" panose="02020603050405020304" pitchFamily="18" charset="0"/>
                              </a:rPr>
                            </m:ctrlPr>
                          </m:dPr>
                          <m:e>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𝜋</m:t>
                                </m:r>
                              </m:e>
                              <m:sup>
                                <m:r>
                                  <a:rPr lang="en-US" altLang="zh-CN" sz="1600">
                                    <a:latin typeface="Cambria Math" panose="02040503050406030204" pitchFamily="18" charset="0"/>
                                    <a:cs typeface="Times New Roman" panose="02020603050405020304" pitchFamily="18" charset="0"/>
                                  </a:rPr>
                                  <m:t>+</m:t>
                                </m:r>
                              </m:sup>
                            </m:sSup>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𝜋</m:t>
                                </m:r>
                              </m:e>
                              <m:sup>
                                <m:r>
                                  <a:rPr lang="en-US" altLang="zh-CN" sz="1600">
                                    <a:latin typeface="Cambria Math" panose="02040503050406030204" pitchFamily="18" charset="0"/>
                                    <a:cs typeface="Times New Roman" panose="02020603050405020304" pitchFamily="18" charset="0"/>
                                  </a:rPr>
                                  <m:t>−</m:t>
                                </m:r>
                              </m:sup>
                            </m:sSup>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𝜋</m:t>
                                </m:r>
                              </m:e>
                              <m:sup>
                                <m:r>
                                  <a:rPr lang="en-US" altLang="zh-CN" sz="1600">
                                    <a:latin typeface="Cambria Math" panose="02040503050406030204" pitchFamily="18" charset="0"/>
                                    <a:cs typeface="Times New Roman" panose="02020603050405020304" pitchFamily="18" charset="0"/>
                                  </a:rPr>
                                  <m:t>0</m:t>
                                </m:r>
                              </m:sup>
                            </m:sSup>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𝜋</m:t>
                                </m:r>
                              </m:e>
                              <m:sup>
                                <m:r>
                                  <a:rPr lang="en-US" altLang="zh-CN" sz="1600">
                                    <a:latin typeface="Cambria Math" panose="02040503050406030204" pitchFamily="18" charset="0"/>
                                    <a:cs typeface="Times New Roman" panose="02020603050405020304" pitchFamily="18" charset="0"/>
                                  </a:rPr>
                                  <m:t>0</m:t>
                                </m:r>
                              </m:sup>
                            </m:sSup>
                            <m:r>
                              <a:rPr lang="en-US" altLang="zh-CN" sz="1600">
                                <a:latin typeface="Cambria Math" panose="02040503050406030204" pitchFamily="18" charset="0"/>
                                <a:cs typeface="Times New Roman" panose="02020603050405020304" pitchFamily="18" charset="0"/>
                              </a:rPr>
                              <m:t>, </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𝐾</m:t>
                                </m:r>
                              </m:e>
                              <m:sup>
                                <m:r>
                                  <a:rPr lang="en-US" altLang="zh-CN" sz="1600">
                                    <a:latin typeface="Cambria Math" panose="02040503050406030204" pitchFamily="18" charset="0"/>
                                    <a:cs typeface="Times New Roman" panose="02020603050405020304" pitchFamily="18" charset="0"/>
                                  </a:rPr>
                                  <m:t>0</m:t>
                                </m:r>
                              </m:sup>
                            </m:sSup>
                            <m:sSup>
                              <m:sSupPr>
                                <m:ctrlPr>
                                  <a:rPr lang="en-US" altLang="zh-CN" sz="1600" i="1">
                                    <a:latin typeface="Cambria Math" panose="02040503050406030204" pitchFamily="18" charset="0"/>
                                    <a:cs typeface="Times New Roman" panose="02020603050405020304" pitchFamily="18" charset="0"/>
                                  </a:rPr>
                                </m:ctrlPr>
                              </m:sSupPr>
                              <m:e>
                                <m:acc>
                                  <m:accPr>
                                    <m:chr m:val="̅"/>
                                    <m:ctrlPr>
                                      <a:rPr lang="en-US" altLang="zh-CN" sz="1600" i="1">
                                        <a:latin typeface="Cambria Math" panose="02040503050406030204" pitchFamily="18" charset="0"/>
                                        <a:cs typeface="Times New Roman" panose="02020603050405020304" pitchFamily="18" charset="0"/>
                                      </a:rPr>
                                    </m:ctrlPr>
                                  </m:accPr>
                                  <m:e>
                                    <m:r>
                                      <a:rPr lang="en-US" altLang="zh-CN" sz="1600">
                                        <a:latin typeface="Cambria Math" panose="02040503050406030204" pitchFamily="18" charset="0"/>
                                        <a:cs typeface="Times New Roman" panose="02020603050405020304" pitchFamily="18" charset="0"/>
                                      </a:rPr>
                                      <m:t>𝐾</m:t>
                                    </m:r>
                                  </m:e>
                                </m:acc>
                              </m:e>
                              <m:sup>
                                <m:r>
                                  <a:rPr lang="en-US" altLang="zh-CN" sz="1600">
                                    <a:latin typeface="Cambria Math" panose="02040503050406030204" pitchFamily="18" charset="0"/>
                                    <a:cs typeface="Times New Roman" panose="02020603050405020304" pitchFamily="18" charset="0"/>
                                  </a:rPr>
                                  <m:t>0</m:t>
                                </m:r>
                              </m:sup>
                            </m:sSup>
                            <m:r>
                              <a:rPr lang="en-US" altLang="zh-CN" sz="1600">
                                <a:latin typeface="Cambria Math" panose="02040503050406030204" pitchFamily="18" charset="0"/>
                                <a:cs typeface="Times New Roman" panose="02020603050405020304" pitchFamily="18" charset="0"/>
                              </a:rPr>
                              <m:t>,</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𝐾</m:t>
                                </m:r>
                              </m:e>
                              <m:sup>
                                <m:r>
                                  <a:rPr lang="en-US" altLang="zh-CN" sz="1600">
                                    <a:latin typeface="Cambria Math" panose="02040503050406030204" pitchFamily="18" charset="0"/>
                                    <a:cs typeface="Times New Roman" panose="02020603050405020304" pitchFamily="18" charset="0"/>
                                  </a:rPr>
                                  <m:t>+</m:t>
                                </m:r>
                              </m:sup>
                            </m:sSup>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𝐾</m:t>
                                </m:r>
                              </m:e>
                              <m:sup>
                                <m:r>
                                  <a:rPr lang="en-US" altLang="zh-CN" sz="1600">
                                    <a:latin typeface="Cambria Math" panose="02040503050406030204" pitchFamily="18" charset="0"/>
                                    <a:cs typeface="Times New Roman" panose="02020603050405020304" pitchFamily="18" charset="0"/>
                                  </a:rPr>
                                  <m:t>−</m:t>
                                </m:r>
                              </m:sup>
                            </m:sSup>
                          </m:e>
                        </m:d>
                        <m:r>
                          <a:rPr lang="en-US" altLang="zh-CN" sz="1600">
                            <a:latin typeface="Cambria Math" panose="02040503050406030204" pitchFamily="18" charset="0"/>
                            <a:cs typeface="Times New Roman" panose="02020603050405020304" pitchFamily="18" charset="0"/>
                          </a:rPr>
                          <m:t> </m:t>
                        </m:r>
                      </m:oMath>
                    </m:oMathPara>
                  </a14:m>
                  <a:endParaRPr lang="zh-CN" altLang="en-US" sz="1600" dirty="0">
                    <a:latin typeface="Cambria Math" panose="020405030504060302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D1EF3148-4DD3-45B7-9309-B193A6DA17C2}"/>
                    </a:ext>
                  </a:extLst>
                </p:cNvPr>
                <p:cNvSpPr txBox="1">
                  <a:spLocks noRot="1" noChangeAspect="1" noMove="1" noResize="1" noEditPoints="1" noAdjustHandles="1" noChangeArrowheads="1" noChangeShapeType="1" noTextEdit="1"/>
                </p:cNvSpPr>
                <p:nvPr/>
              </p:nvSpPr>
              <p:spPr>
                <a:xfrm>
                  <a:off x="5462937" y="5357019"/>
                  <a:ext cx="3154646" cy="338554"/>
                </a:xfrm>
                <a:prstGeom prst="rect">
                  <a:avLst/>
                </a:prstGeom>
                <a:blipFill>
                  <a:blip r:embed="rId10"/>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78C5241-6FBE-4D4F-BEDA-0572663AADD1}"/>
                  </a:ext>
                </a:extLst>
              </p:cNvPr>
              <p:cNvSpPr txBox="1"/>
              <p:nvPr/>
            </p:nvSpPr>
            <p:spPr>
              <a:xfrm>
                <a:off x="876660" y="1459064"/>
                <a:ext cx="5460469" cy="750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𝐼</m:t>
                          </m:r>
                        </m:e>
                        <m:sup>
                          <m:r>
                            <a:rPr lang="en-US" altLang="zh-CN" sz="1400" b="0" i="1" smtClean="0">
                              <a:latin typeface="Cambria Math" panose="02040503050406030204" pitchFamily="18" charset="0"/>
                            </a:rPr>
                            <m:t>𝜇</m:t>
                          </m:r>
                        </m:sup>
                      </m:sSup>
                      <m:r>
                        <a:rPr lang="en-US" altLang="zh-CN" sz="1400" b="0" i="1" smtClean="0">
                          <a:latin typeface="Cambria Math" panose="02040503050406030204" pitchFamily="18" charset="0"/>
                        </a:rPr>
                        <m:t>=</m:t>
                      </m:r>
                      <m:nary>
                        <m:naryPr>
                          <m:subHide m:val="on"/>
                          <m:supHide m:val="on"/>
                          <m:ctrlPr>
                            <a:rPr lang="en-US" altLang="zh-CN" sz="1400" b="0" i="1" smtClean="0">
                              <a:latin typeface="Cambria Math" panose="02040503050406030204" pitchFamily="18" charset="0"/>
                            </a:rPr>
                          </m:ctrlPr>
                        </m:naryPr>
                        <m:sub/>
                        <m:sup/>
                        <m:e>
                          <m:f>
                            <m:fPr>
                              <m:ctrlPr>
                                <a:rPr lang="en-US" altLang="zh-CN" sz="1400" b="0" i="1" smtClean="0">
                                  <a:latin typeface="Cambria Math" panose="02040503050406030204" pitchFamily="18" charset="0"/>
                                </a:rPr>
                              </m:ctrlPr>
                            </m:fPr>
                            <m:num>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𝑑</m:t>
                                  </m:r>
                                </m:e>
                                <m:sup>
                                  <m:r>
                                    <a:rPr lang="en-US" altLang="zh-CN" sz="1400" b="0" i="1" smtClean="0">
                                      <a:latin typeface="Cambria Math" panose="02040503050406030204" pitchFamily="18" charset="0"/>
                                    </a:rPr>
                                    <m:t>4</m:t>
                                  </m:r>
                                </m:sup>
                              </m:sSup>
                              <m:r>
                                <a:rPr lang="en-US" altLang="zh-CN" sz="1400" b="0" i="1" smtClean="0">
                                  <a:latin typeface="Cambria Math" panose="02040503050406030204" pitchFamily="18" charset="0"/>
                                </a:rPr>
                                <m:t>𝑞</m:t>
                              </m:r>
                            </m:num>
                            <m:den>
                              <m:sSup>
                                <m:sSupPr>
                                  <m:ctrlPr>
                                    <a:rPr lang="en-US" altLang="zh-CN" sz="1400" b="0" i="1" smtClean="0">
                                      <a:latin typeface="Cambria Math" panose="02040503050406030204" pitchFamily="18" charset="0"/>
                                    </a:rPr>
                                  </m:ctrlPr>
                                </m:sSupPr>
                                <m:e>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2</m:t>
                                      </m:r>
                                      <m:r>
                                        <a:rPr lang="en-US" altLang="zh-CN" sz="1400" b="0" i="1" smtClean="0">
                                          <a:latin typeface="Cambria Math" panose="02040503050406030204" pitchFamily="18" charset="0"/>
                                        </a:rPr>
                                        <m:t>𝜋</m:t>
                                      </m:r>
                                    </m:e>
                                  </m:d>
                                </m:e>
                                <m:sup>
                                  <m:r>
                                    <a:rPr lang="en-US" altLang="zh-CN" sz="1400" b="0" i="1" smtClean="0">
                                      <a:latin typeface="Cambria Math" panose="02040503050406030204" pitchFamily="18" charset="0"/>
                                    </a:rPr>
                                    <m:t>4</m:t>
                                  </m:r>
                                </m:sup>
                              </m:sSup>
                            </m:den>
                          </m:f>
                          <m:f>
                            <m:fPr>
                              <m:ctrlPr>
                                <a:rPr lang="en-US" altLang="zh-CN" sz="1400" b="0" i="1" smtClean="0">
                                  <a:latin typeface="Cambria Math" panose="02040503050406030204" pitchFamily="18" charset="0"/>
                                </a:rPr>
                              </m:ctrlPr>
                            </m:fPr>
                            <m:num>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𝑔</m:t>
                                      </m:r>
                                    </m:e>
                                    <m:sup>
                                      <m:r>
                                        <a:rPr lang="en-US" altLang="zh-CN" sz="1400" b="0" i="1" smtClean="0">
                                          <a:latin typeface="Cambria Math" panose="02040503050406030204" pitchFamily="18" charset="0"/>
                                        </a:rPr>
                                        <m:t>𝜇𝜈</m:t>
                                      </m:r>
                                    </m:sup>
                                  </m:sSup>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𝜇</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𝜈</m:t>
                                          </m:r>
                                        </m:sup>
                                      </m:sSup>
                                    </m:num>
                                    <m:den>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2</m:t>
                                          </m:r>
                                        </m:sup>
                                      </m:sSup>
                                    </m:den>
                                  </m:f>
                                </m:e>
                              </m:d>
                              <m:sSub>
                                <m:sSubPr>
                                  <m:ctrlPr>
                                    <a:rPr lang="en-US" altLang="zh-CN" sz="1400" b="0" i="1" smtClean="0">
                                      <a:latin typeface="Cambria Math" panose="02040503050406030204" pitchFamily="18" charset="0"/>
                                    </a:rPr>
                                  </m:ctrlPr>
                                </m:sSubPr>
                                <m:e>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𝑞</m:t>
                                      </m:r>
                                      <m:r>
                                        <a:rPr lang="en-US" altLang="zh-CN" sz="1400" b="0" i="1" smtClean="0">
                                          <a:latin typeface="Cambria Math" panose="02040503050406030204" pitchFamily="18" charset="0"/>
                                        </a:rPr>
                                        <m:t>−2</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𝑝</m:t>
                                          </m:r>
                                        </m:e>
                                        <m:sub>
                                          <m:r>
                                            <a:rPr lang="en-US" altLang="zh-CN" sz="1400" b="0" i="1" smtClean="0">
                                              <a:latin typeface="Cambria Math" panose="02040503050406030204" pitchFamily="18" charset="0"/>
                                            </a:rPr>
                                            <m:t>𝑏</m:t>
                                          </m:r>
                                        </m:sub>
                                      </m:sSub>
                                    </m:e>
                                  </m:d>
                                </m:e>
                                <m:sub>
                                  <m:r>
                                    <a:rPr lang="en-US" altLang="zh-CN" sz="1400" b="0" i="1" smtClean="0">
                                      <a:latin typeface="Cambria Math" panose="02040503050406030204" pitchFamily="18" charset="0"/>
                                    </a:rPr>
                                    <m:t>𝜈</m:t>
                                  </m:r>
                                </m:sub>
                              </m:sSub>
                              <m:r>
                                <a:rPr lang="en-US" altLang="zh-CN" sz="1400" b="0" i="1" smtClean="0">
                                  <a:latin typeface="Cambria Math" panose="02040503050406030204" pitchFamily="18" charset="0"/>
                                </a:rPr>
                                <m:t>𝐹</m:t>
                              </m:r>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2</m:t>
                                  </m:r>
                                </m:sup>
                              </m:sSup>
                              <m:r>
                                <a:rPr lang="en-US" altLang="zh-CN" sz="1400" b="0" i="1" smtClean="0">
                                  <a:latin typeface="Cambria Math" panose="02040503050406030204" pitchFamily="18" charset="0"/>
                                </a:rPr>
                                <m:t>)</m:t>
                              </m:r>
                            </m:num>
                            <m:den>
                              <m:d>
                                <m:dPr>
                                  <m:ctrlPr>
                                    <a:rPr lang="en-US" altLang="zh-CN" sz="1400" b="0" i="1" smtClean="0">
                                      <a:latin typeface="Cambria Math" panose="02040503050406030204" pitchFamily="18" charset="0"/>
                                    </a:rPr>
                                  </m:ctrlPr>
                                </m:dPr>
                                <m:e>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2</m:t>
                                      </m:r>
                                    </m:sup>
                                  </m:sSup>
                                  <m:r>
                                    <a:rPr lang="en-US" altLang="zh-CN" sz="1400" b="0" i="1" smtClean="0">
                                      <a:latin typeface="Cambria Math" panose="02040503050406030204" pitchFamily="18" charset="0"/>
                                    </a:rPr>
                                    <m:t>−</m:t>
                                  </m:r>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𝑚</m:t>
                                      </m:r>
                                    </m:e>
                                    <m:sub>
                                      <m:r>
                                        <a:rPr lang="en-US" altLang="zh-CN" sz="1400" b="0" i="1" smtClean="0">
                                          <a:latin typeface="Cambria Math" panose="02040503050406030204" pitchFamily="18" charset="0"/>
                                        </a:rPr>
                                        <m:t>1</m:t>
                                      </m:r>
                                    </m:sub>
                                    <m:sup>
                                      <m:r>
                                        <a:rPr lang="en-US" altLang="zh-CN" sz="1400" b="0" i="1" smtClean="0">
                                          <a:latin typeface="Cambria Math" panose="02040503050406030204" pitchFamily="18" charset="0"/>
                                        </a:rPr>
                                        <m:t>2</m:t>
                                      </m:r>
                                    </m:sup>
                                  </m:sSubSup>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𝑖</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𝑚</m:t>
                                      </m:r>
                                    </m:e>
                                    <m:sub>
                                      <m:r>
                                        <a:rPr lang="en-US" altLang="zh-CN" sz="1400" b="0" i="1" smtClean="0">
                                          <a:latin typeface="Cambria Math" panose="02040503050406030204" pitchFamily="18" charset="0"/>
                                        </a:rPr>
                                        <m:t>1</m:t>
                                      </m:r>
                                    </m:sub>
                                  </m:sSub>
                                  <m:sSub>
                                    <m:sSubPr>
                                      <m:ctrlPr>
                                        <a:rPr lang="en-US" altLang="zh-CN" sz="1400" b="0" i="1" smtClean="0">
                                          <a:latin typeface="Cambria Math" panose="02040503050406030204" pitchFamily="18" charset="0"/>
                                        </a:rPr>
                                      </m:ctrlPr>
                                    </m:sSubPr>
                                    <m:e>
                                      <m:r>
                                        <m:rPr>
                                          <m:sty m:val="p"/>
                                        </m:rPr>
                                        <a:rPr lang="en-US" altLang="zh-CN" sz="1400" b="0" i="0" smtClean="0">
                                          <a:latin typeface="Cambria Math" panose="02040503050406030204" pitchFamily="18" charset="0"/>
                                        </a:rPr>
                                        <m:t>Γ</m:t>
                                      </m:r>
                                    </m:e>
                                    <m:sub>
                                      <m:r>
                                        <a:rPr lang="en-US" altLang="zh-CN" sz="1400" b="0" i="1" smtClean="0">
                                          <a:latin typeface="Cambria Math" panose="02040503050406030204" pitchFamily="18" charset="0"/>
                                        </a:rPr>
                                        <m:t>1</m:t>
                                      </m:r>
                                    </m:sub>
                                  </m:sSub>
                                </m:e>
                              </m:d>
                              <m:d>
                                <m:dPr>
                                  <m:begChr m:val="["/>
                                  <m:endChr m:val="]"/>
                                  <m:ctrlPr>
                                    <a:rPr lang="en-US" altLang="zh-CN" sz="1400" b="0" i="1" smtClean="0">
                                      <a:latin typeface="Cambria Math" panose="02040503050406030204" pitchFamily="18" charset="0"/>
                                    </a:rPr>
                                  </m:ctrlPr>
                                </m:dPr>
                                <m:e>
                                  <m:sSup>
                                    <m:sSupPr>
                                      <m:ctrlPr>
                                        <a:rPr lang="en-US" altLang="zh-CN" sz="1400" b="0" i="1" smtClean="0">
                                          <a:latin typeface="Cambria Math" panose="02040503050406030204" pitchFamily="18" charset="0"/>
                                        </a:rPr>
                                      </m:ctrlPr>
                                    </m:sSupPr>
                                    <m:e>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𝑞</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𝑝</m:t>
                                              </m:r>
                                            </m:e>
                                            <m:sub>
                                              <m:r>
                                                <a:rPr lang="en-US" altLang="zh-CN" sz="1400" b="0" i="1" smtClean="0">
                                                  <a:latin typeface="Cambria Math" panose="02040503050406030204" pitchFamily="18" charset="0"/>
                                                </a:rPr>
                                                <m:t>𝑏</m:t>
                                              </m:r>
                                            </m:sub>
                                          </m:sSub>
                                        </m:e>
                                      </m:d>
                                    </m:e>
                                    <m:sup>
                                      <m:r>
                                        <a:rPr lang="en-US" altLang="zh-CN" sz="1400" b="0" i="1" smtClean="0">
                                          <a:latin typeface="Cambria Math" panose="02040503050406030204" pitchFamily="18" charset="0"/>
                                        </a:rPr>
                                        <m:t>2</m:t>
                                      </m:r>
                                    </m:sup>
                                  </m:sSup>
                                  <m:r>
                                    <a:rPr lang="en-US" altLang="zh-CN" sz="1400" b="0" i="1" smtClean="0">
                                      <a:latin typeface="Cambria Math" panose="02040503050406030204" pitchFamily="18" charset="0"/>
                                    </a:rPr>
                                    <m:t>−</m:t>
                                  </m:r>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𝑚</m:t>
                                      </m:r>
                                    </m:e>
                                    <m:sub>
                                      <m:r>
                                        <a:rPr lang="en-US" altLang="zh-CN" sz="1400" b="0" i="1" smtClean="0">
                                          <a:latin typeface="Cambria Math" panose="02040503050406030204" pitchFamily="18" charset="0"/>
                                        </a:rPr>
                                        <m:t>2</m:t>
                                      </m:r>
                                    </m:sub>
                                    <m:sup>
                                      <m:r>
                                        <a:rPr lang="en-US" altLang="zh-CN" sz="1400" b="0" i="1" smtClean="0">
                                          <a:latin typeface="Cambria Math" panose="02040503050406030204" pitchFamily="18" charset="0"/>
                                        </a:rPr>
                                        <m:t>2</m:t>
                                      </m:r>
                                    </m:sup>
                                  </m:sSubSup>
                                </m:e>
                              </m:d>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𝑝</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𝑞</m:t>
                                      </m:r>
                                    </m:e>
                                  </m:d>
                                </m:e>
                                <m:sup>
                                  <m:r>
                                    <a:rPr lang="en-US" altLang="zh-CN" sz="1400" b="0" i="1" smtClean="0">
                                      <a:latin typeface="Cambria Math" panose="02040503050406030204" pitchFamily="18" charset="0"/>
                                    </a:rPr>
                                    <m:t>2</m:t>
                                  </m:r>
                                </m:sup>
                              </m:sSup>
                              <m:r>
                                <a:rPr lang="en-US" altLang="zh-CN" sz="1400" b="0" i="1" smtClean="0">
                                  <a:latin typeface="Cambria Math" panose="02040503050406030204" pitchFamily="18" charset="0"/>
                                </a:rPr>
                                <m:t>−</m:t>
                              </m:r>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𝑚</m:t>
                                  </m:r>
                                </m:e>
                                <m:sub>
                                  <m:r>
                                    <a:rPr lang="en-US" altLang="zh-CN" sz="1400" b="0" i="1" smtClean="0">
                                      <a:latin typeface="Cambria Math" panose="02040503050406030204" pitchFamily="18" charset="0"/>
                                    </a:rPr>
                                    <m:t>3</m:t>
                                  </m:r>
                                </m:sub>
                                <m:sup>
                                  <m:r>
                                    <a:rPr lang="en-US" altLang="zh-CN" sz="1400" b="0" i="1" smtClean="0">
                                      <a:latin typeface="Cambria Math" panose="02040503050406030204" pitchFamily="18" charset="0"/>
                                    </a:rPr>
                                    <m:t>2</m:t>
                                  </m:r>
                                </m:sup>
                              </m:sSubSup>
                              <m:r>
                                <a:rPr lang="en-US" altLang="zh-CN" sz="1400" b="0" i="1" smtClean="0">
                                  <a:latin typeface="Cambria Math" panose="02040503050406030204" pitchFamily="18" charset="0"/>
                                </a:rPr>
                                <m:t>]</m:t>
                              </m:r>
                            </m:den>
                          </m:f>
                        </m:e>
                      </m:nary>
                    </m:oMath>
                  </m:oMathPara>
                </a14:m>
                <a:endParaRPr lang="zh-CN" altLang="en-US" sz="1400" dirty="0"/>
              </a:p>
            </p:txBody>
          </p:sp>
        </mc:Choice>
        <mc:Fallback xmlns="">
          <p:sp>
            <p:nvSpPr>
              <p:cNvPr id="2" name="文本框 1">
                <a:extLst>
                  <a:ext uri="{FF2B5EF4-FFF2-40B4-BE49-F238E27FC236}">
                    <a16:creationId xmlns:a16="http://schemas.microsoft.com/office/drawing/2014/main" id="{778C5241-6FBE-4D4F-BEDA-0572663AADD1}"/>
                  </a:ext>
                </a:extLst>
              </p:cNvPr>
              <p:cNvSpPr txBox="1">
                <a:spLocks noRot="1" noChangeAspect="1" noMove="1" noResize="1" noEditPoints="1" noAdjustHandles="1" noChangeArrowheads="1" noChangeShapeType="1" noTextEdit="1"/>
              </p:cNvSpPr>
              <p:nvPr/>
            </p:nvSpPr>
            <p:spPr>
              <a:xfrm>
                <a:off x="876660" y="1459064"/>
                <a:ext cx="5460469" cy="750975"/>
              </a:xfrm>
              <a:prstGeom prst="rect">
                <a:avLst/>
              </a:prstGeom>
              <a:blipFill>
                <a:blip r:embed="rId11"/>
                <a:stretch>
                  <a:fillRect/>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A9D41DDC-C2F2-4B02-91BB-BF44E8B026F2}"/>
              </a:ext>
            </a:extLst>
          </p:cNvPr>
          <p:cNvSpPr txBox="1"/>
          <p:nvPr/>
        </p:nvSpPr>
        <p:spPr>
          <a:xfrm>
            <a:off x="5593762" y="1087416"/>
            <a:ext cx="351378" cy="369332"/>
          </a:xfrm>
          <a:prstGeom prst="rect">
            <a:avLst/>
          </a:prstGeom>
          <a:noFill/>
        </p:spPr>
        <p:txBody>
          <a:bodyPr wrap="none" rtlCol="0">
            <a:spAutoFit/>
          </a:bodyPr>
          <a:lstStyle/>
          <a:p>
            <a:r>
              <a:rPr lang="en-US" altLang="zh-CN" dirty="0">
                <a:solidFill>
                  <a:srgbClr val="FF0000"/>
                </a:solidFill>
                <a:latin typeface="Times New Roman" panose="02020603050405020304" pitchFamily="18" charset="0"/>
                <a:cs typeface="Times New Roman" panose="02020603050405020304" pitchFamily="18" charset="0"/>
              </a:rPr>
              <a:t>A</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C665153D-E091-44FD-8A36-127E28F5FD0A}"/>
              </a:ext>
            </a:extLst>
          </p:cNvPr>
          <p:cNvSpPr txBox="1"/>
          <p:nvPr/>
        </p:nvSpPr>
        <p:spPr>
          <a:xfrm>
            <a:off x="7354291" y="1272082"/>
            <a:ext cx="312906" cy="369332"/>
          </a:xfrm>
          <a:prstGeom prst="rect">
            <a:avLst/>
          </a:prstGeom>
          <a:noFill/>
        </p:spPr>
        <p:txBody>
          <a:bodyPr wrap="none" rtlCol="0">
            <a:spAutoFit/>
          </a:bodyPr>
          <a:lstStyle/>
          <a:p>
            <a:r>
              <a:rPr lang="en-US" altLang="zh-CN" dirty="0">
                <a:solidFill>
                  <a:srgbClr val="FF0000"/>
                </a:solidFill>
                <a:latin typeface="Times New Roman" panose="02020603050405020304" pitchFamily="18" charset="0"/>
                <a:cs typeface="Times New Roman" panose="02020603050405020304" pitchFamily="18" charset="0"/>
              </a:rPr>
              <a:t>S</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0AA0729D-66FB-489C-86AF-062F26E415A5}"/>
              </a:ext>
            </a:extLst>
          </p:cNvPr>
          <p:cNvSpPr txBox="1"/>
          <p:nvPr/>
        </p:nvSpPr>
        <p:spPr>
          <a:xfrm>
            <a:off x="7354291" y="504251"/>
            <a:ext cx="312906" cy="369332"/>
          </a:xfrm>
          <a:prstGeom prst="rect">
            <a:avLst/>
          </a:prstGeom>
          <a:noFill/>
        </p:spPr>
        <p:txBody>
          <a:bodyPr wrap="none" rtlCol="0">
            <a:spAutoFit/>
          </a:bodyPr>
          <a:lstStyle/>
          <a:p>
            <a:r>
              <a:rPr lang="en-US" altLang="zh-CN" dirty="0">
                <a:solidFill>
                  <a:srgbClr val="FF0000"/>
                </a:solidFill>
                <a:latin typeface="Times New Roman" panose="02020603050405020304" pitchFamily="18" charset="0"/>
                <a:cs typeface="Times New Roman" panose="02020603050405020304" pitchFamily="18" charset="0"/>
              </a:rPr>
              <a:t>P</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90BAE498-D114-49A5-8DE3-2F43644FD3CF}"/>
              </a:ext>
            </a:extLst>
          </p:cNvPr>
          <p:cNvSpPr txBox="1"/>
          <p:nvPr/>
        </p:nvSpPr>
        <p:spPr>
          <a:xfrm>
            <a:off x="876660" y="6266796"/>
            <a:ext cx="7830912" cy="461665"/>
          </a:xfrm>
          <a:prstGeom prst="rect">
            <a:avLst/>
          </a:prstGeom>
          <a:noFill/>
        </p:spPr>
        <p:txBody>
          <a:bodyPr wrap="square" rtlCol="0">
            <a:spAutoFit/>
          </a:bodyPr>
          <a:lstStyle/>
          <a:p>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[1] N.N. </a:t>
            </a:r>
            <a:r>
              <a:rPr lang="en-US" altLang="zh-CN" sz="1200" i="1" dirty="0" err="1">
                <a:solidFill>
                  <a:schemeClr val="accent1">
                    <a:lumMod val="75000"/>
                  </a:schemeClr>
                </a:solidFill>
                <a:latin typeface="Times New Roman" panose="02020603050405020304" pitchFamily="18" charset="0"/>
                <a:cs typeface="Times New Roman" panose="02020603050405020304" pitchFamily="18" charset="0"/>
              </a:rPr>
              <a:t>Achasov</a:t>
            </a:r>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 A.V. Kiselev, PRD 70, 111901(2004)</a:t>
            </a:r>
          </a:p>
          <a:p>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[2] N.N. </a:t>
            </a:r>
            <a:r>
              <a:rPr lang="en-US" altLang="zh-CN" sz="1200" i="1" dirty="0" err="1">
                <a:solidFill>
                  <a:schemeClr val="accent1">
                    <a:lumMod val="75000"/>
                  </a:schemeClr>
                </a:solidFill>
                <a:latin typeface="Times New Roman" panose="02020603050405020304" pitchFamily="18" charset="0"/>
                <a:cs typeface="Times New Roman" panose="02020603050405020304" pitchFamily="18" charset="0"/>
              </a:rPr>
              <a:t>Achasov</a:t>
            </a:r>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 A.A. </a:t>
            </a:r>
            <a:r>
              <a:rPr lang="en-US" altLang="zh-CN" sz="1200" i="1" dirty="0" err="1">
                <a:solidFill>
                  <a:schemeClr val="accent1">
                    <a:lumMod val="75000"/>
                  </a:schemeClr>
                </a:solidFill>
                <a:latin typeface="Times New Roman" panose="02020603050405020304" pitchFamily="18" charset="0"/>
                <a:cs typeface="Times New Roman" panose="02020603050405020304" pitchFamily="18" charset="0"/>
              </a:rPr>
              <a:t>Kozhevnikov</a:t>
            </a:r>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 G.N. </a:t>
            </a:r>
            <a:r>
              <a:rPr lang="en-US" altLang="zh-CN" sz="1200" i="1" dirty="0" err="1">
                <a:solidFill>
                  <a:schemeClr val="accent1">
                    <a:lumMod val="75000"/>
                  </a:schemeClr>
                </a:solidFill>
                <a:latin typeface="Times New Roman" panose="02020603050405020304" pitchFamily="18" charset="0"/>
                <a:cs typeface="Times New Roman" panose="02020603050405020304" pitchFamily="18" charset="0"/>
              </a:rPr>
              <a:t>Shestakov</a:t>
            </a:r>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 , PRD 92,036003</a:t>
            </a:r>
          </a:p>
        </p:txBody>
      </p:sp>
      <p:sp>
        <p:nvSpPr>
          <p:cNvPr id="3" name="灯片编号占位符 2">
            <a:extLst>
              <a:ext uri="{FF2B5EF4-FFF2-40B4-BE49-F238E27FC236}">
                <a16:creationId xmlns:a16="http://schemas.microsoft.com/office/drawing/2014/main" id="{5F39B3B1-E458-4FDD-B82F-859E7F844977}"/>
              </a:ext>
            </a:extLst>
          </p:cNvPr>
          <p:cNvSpPr>
            <a:spLocks noGrp="1"/>
          </p:cNvSpPr>
          <p:nvPr>
            <p:ph type="sldNum" sz="quarter" idx="12"/>
          </p:nvPr>
        </p:nvSpPr>
        <p:spPr/>
        <p:txBody>
          <a:bodyPr/>
          <a:lstStyle/>
          <a:p>
            <a:fld id="{AE19EF4B-78C3-465F-A26D-296951CF7B54}" type="slidenum">
              <a:rPr lang="zh-CN" altLang="en-US" smtClean="0"/>
              <a:t>45</a:t>
            </a:fld>
            <a:endParaRPr lang="zh-CN" altLang="en-US"/>
          </a:p>
        </p:txBody>
      </p:sp>
    </p:spTree>
    <p:extLst>
      <p:ext uri="{BB962C8B-B14F-4D97-AF65-F5344CB8AC3E}">
        <p14:creationId xmlns:p14="http://schemas.microsoft.com/office/powerpoint/2010/main" val="1961043186"/>
      </p:ext>
    </p:extLst>
  </p:cSld>
  <p:clrMapOvr>
    <a:masterClrMapping/>
  </p:clrMapOvr>
  <mc:AlternateContent xmlns:mc="http://schemas.openxmlformats.org/markup-compatibility/2006" xmlns:p14="http://schemas.microsoft.com/office/powerpoint/2010/main">
    <mc:Choice Requires="p14">
      <p:transition spd="slow" p14:dur="2000" advTm="29667"/>
    </mc:Choice>
    <mc:Fallback xmlns="">
      <p:transition spd="slow" advTm="29667"/>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922C9D7-B8C5-405A-BBF6-F3943B0883EE}"/>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𝑓</m:t>
                          </m:r>
                        </m:e>
                        <m:sub>
                          <m:r>
                            <a:rPr lang="en-US" altLang="zh-CN" sz="2400" b="0" i="1" smtClean="0">
                              <a:latin typeface="Cambria Math" panose="02040503050406030204" pitchFamily="18" charset="0"/>
                              <a:cs typeface="Times New Roman" panose="02020603050405020304" pitchFamily="18" charset="0"/>
                            </a:rPr>
                            <m:t>1</m:t>
                          </m:r>
                        </m:sub>
                      </m:sSub>
                      <m:d>
                        <m:dPr>
                          <m:ctrlPr>
                            <a:rPr lang="en-US" altLang="zh-CN" sz="2400" b="0" i="1" smtClean="0">
                              <a:latin typeface="Cambria Math" panose="02040503050406030204" pitchFamily="18" charset="0"/>
                              <a:cs typeface="Times New Roman" panose="02020603050405020304" pitchFamily="18" charset="0"/>
                            </a:rPr>
                          </m:ctrlPr>
                        </m:dPr>
                        <m:e>
                          <m:sSubSup>
                            <m:sSubSupPr>
                              <m:ctrlPr>
                                <a:rPr lang="en-US" altLang="zh-CN" sz="2400" b="0" i="1" smtClean="0">
                                  <a:latin typeface="Cambria Math" panose="02040503050406030204" pitchFamily="18" charset="0"/>
                                  <a:cs typeface="Times New Roman" panose="02020603050405020304" pitchFamily="18" charset="0"/>
                                </a:rPr>
                              </m:ctrlPr>
                            </m:sSubSupPr>
                            <m:e>
                              <m:r>
                                <a:rPr lang="en-US" altLang="zh-CN" sz="2400" b="0" i="1" smtClean="0">
                                  <a:latin typeface="Cambria Math" panose="02040503050406030204" pitchFamily="18" charset="0"/>
                                  <a:cs typeface="Times New Roman" panose="02020603050405020304" pitchFamily="18" charset="0"/>
                                </a:rPr>
                                <m:t>𝑓</m:t>
                              </m:r>
                            </m:e>
                            <m:sub>
                              <m:r>
                                <a:rPr lang="en-US" altLang="zh-CN" sz="2400" b="0" i="1" smtClean="0">
                                  <a:latin typeface="Cambria Math" panose="02040503050406030204" pitchFamily="18" charset="0"/>
                                  <a:cs typeface="Times New Roman" panose="02020603050405020304" pitchFamily="18" charset="0"/>
                                </a:rPr>
                                <m:t>1</m:t>
                              </m:r>
                            </m:sub>
                            <m:sup>
                              <m:r>
                                <a:rPr lang="en-US" altLang="zh-CN" sz="2400" b="0" i="1" smtClean="0">
                                  <a:latin typeface="Cambria Math" panose="02040503050406030204" pitchFamily="18" charset="0"/>
                                  <a:cs typeface="Times New Roman" panose="02020603050405020304" pitchFamily="18" charset="0"/>
                                </a:rPr>
                                <m:t>′</m:t>
                              </m:r>
                            </m:sup>
                          </m:sSubSup>
                        </m:e>
                      </m:d>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𝐾</m:t>
                      </m:r>
                      <m:acc>
                        <m:accPr>
                          <m:chr m:val="̅"/>
                          <m:ctrlPr>
                            <a:rPr lang="en-US" altLang="zh-CN" sz="2400" b="0" i="1" smtClean="0">
                              <a:latin typeface="Cambria Math" panose="02040503050406030204" pitchFamily="18" charset="0"/>
                              <a:cs typeface="Times New Roman" panose="02020603050405020304" pitchFamily="18" charset="0"/>
                            </a:rPr>
                          </m:ctrlPr>
                        </m:accPr>
                        <m:e>
                          <m:r>
                            <a:rPr lang="en-US" altLang="zh-CN" sz="2400" b="0" i="1" smtClean="0">
                              <a:latin typeface="Cambria Math" panose="02040503050406030204" pitchFamily="18" charset="0"/>
                              <a:cs typeface="Times New Roman" panose="02020603050405020304" pitchFamily="18" charset="0"/>
                            </a:rPr>
                            <m:t>𝐾</m:t>
                          </m:r>
                        </m:e>
                      </m:acc>
                      <m:r>
                        <a:rPr lang="en-US" altLang="zh-CN" sz="2400" b="0" i="1" smtClean="0">
                          <a:latin typeface="Cambria Math" panose="02040503050406030204" pitchFamily="18" charset="0"/>
                          <a:cs typeface="Times New Roman" panose="02020603050405020304" pitchFamily="18" charset="0"/>
                        </a:rPr>
                        <m:t>𝜋</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F922C9D7-B8C5-405A-BBF6-F3943B0883EE}"/>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2"/>
                <a:stretch>
                  <a:fillRect b="-18421"/>
                </a:stretch>
              </a:blipFill>
            </p:spPr>
            <p:txBody>
              <a:bodyPr/>
              <a:lstStyle/>
              <a:p>
                <a:r>
                  <a:rPr lang="zh-CN" altLang="en-US">
                    <a:noFill/>
                  </a:rPr>
                  <a:t> </a:t>
                </a:r>
              </a:p>
            </p:txBody>
          </p:sp>
        </mc:Fallback>
      </mc:AlternateContent>
      <p:pic>
        <p:nvPicPr>
          <p:cNvPr id="2" name="图片 1"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79" y="817089"/>
            <a:ext cx="7658100" cy="1629788"/>
          </a:xfrm>
          <a:prstGeom prst="rect">
            <a:avLst/>
          </a:prstGeom>
        </p:spPr>
      </p:pic>
      <mc:AlternateContent xmlns:mc="http://schemas.openxmlformats.org/markup-compatibility/2006" xmlns:a14="http://schemas.microsoft.com/office/drawing/2010/main">
        <mc:Choice Requires="a14">
          <p:sp>
            <p:nvSpPr>
              <p:cNvPr id="3" name="文本框 2"/>
              <p:cNvSpPr txBox="1"/>
              <p:nvPr/>
            </p:nvSpPr>
            <p:spPr>
              <a:xfrm>
                <a:off x="556460" y="2452892"/>
                <a:ext cx="7976937" cy="1052917"/>
              </a:xfrm>
              <a:prstGeom prst="rect">
                <a:avLst/>
              </a:prstGeom>
              <a:noFill/>
            </p:spPr>
            <p:txBody>
              <a:bodyPr wrap="square" rtlCol="0">
                <a:spAutoFit/>
              </a:bodyPr>
              <a:lstStyle/>
              <a:p>
                <a:pPr>
                  <a:lnSpc>
                    <a:spcPct val="150000"/>
                  </a:lnSpc>
                </a:pPr>
                <a:r>
                  <a:rPr lang="en-US" altLang="zh-CN" sz="1400" dirty="0">
                    <a:latin typeface="Times New Roman" panose="02020603050405020304" pitchFamily="18" charset="0"/>
                    <a:cs typeface="Times New Roman" panose="02020603050405020304" pitchFamily="18" charset="0"/>
                  </a:rPr>
                  <a:t>We know from experiments that</a:t>
                </a:r>
              </a:p>
              <a:p>
                <a:pPr marL="285750" indent="-285750">
                  <a:lnSpc>
                    <a:spcPct val="150000"/>
                  </a:lnSpc>
                  <a:buFont typeface="Arial" panose="020B0604020202020204" pitchFamily="34" charset="0"/>
                  <a:buChar char="•"/>
                </a:pPr>
                <a14:m>
                  <m:oMath xmlns:m="http://schemas.openxmlformats.org/officeDocument/2006/math">
                    <m:sSub>
                      <m:sSubPr>
                        <m:ctrlPr>
                          <a:rPr lang="en-US" altLang="zh-CN" sz="1400" i="1" smtClean="0">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𝑓</m:t>
                        </m:r>
                      </m:e>
                      <m:sub>
                        <m:r>
                          <a:rPr lang="en-US" altLang="zh-CN" sz="1400">
                            <a:latin typeface="Cambria Math" panose="02040503050406030204" pitchFamily="18" charset="0"/>
                            <a:cs typeface="Times New Roman" panose="02020603050405020304" pitchFamily="18" charset="0"/>
                          </a:rPr>
                          <m:t>1</m:t>
                        </m:r>
                      </m:sub>
                    </m:sSub>
                    <m:r>
                      <a:rPr lang="en-US" altLang="zh-CN" sz="1400">
                        <a:latin typeface="Cambria Math" panose="02040503050406030204" pitchFamily="18" charset="0"/>
                        <a:cs typeface="Times New Roman" panose="02020603050405020304" pitchFamily="18" charset="0"/>
                      </a:rPr>
                      <m:t>→</m:t>
                    </m:r>
                    <m:r>
                      <a:rPr lang="en-US" altLang="zh-CN" sz="1400">
                        <a:latin typeface="Cambria Math" panose="02040503050406030204" pitchFamily="18" charset="0"/>
                        <a:cs typeface="Times New Roman" panose="02020603050405020304" pitchFamily="18" charset="0"/>
                      </a:rPr>
                      <m:t>𝐾</m:t>
                    </m:r>
                    <m:acc>
                      <m:accPr>
                        <m:chr m:val="̅"/>
                        <m:ctrlPr>
                          <a:rPr lang="en-US" altLang="zh-CN" sz="1400" i="1">
                            <a:latin typeface="Cambria Math" panose="02040503050406030204" pitchFamily="18" charset="0"/>
                            <a:cs typeface="Times New Roman" panose="02020603050405020304" pitchFamily="18" charset="0"/>
                          </a:rPr>
                        </m:ctrlPr>
                      </m:accPr>
                      <m:e>
                        <m:r>
                          <a:rPr lang="en-US" altLang="zh-CN" sz="1400">
                            <a:latin typeface="Cambria Math" panose="02040503050406030204" pitchFamily="18" charset="0"/>
                            <a:cs typeface="Times New Roman" panose="02020603050405020304" pitchFamily="18" charset="0"/>
                          </a:rPr>
                          <m:t>𝐾</m:t>
                        </m:r>
                      </m:e>
                    </m:acc>
                    <m:r>
                      <a:rPr lang="en-US" altLang="zh-CN" sz="1400">
                        <a:latin typeface="Cambria Math" panose="02040503050406030204" pitchFamily="18" charset="0"/>
                        <a:cs typeface="Times New Roman" panose="02020603050405020304" pitchFamily="18" charset="0"/>
                      </a:rPr>
                      <m:t>𝜋</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is dominated by P-wave </a:t>
                </a:r>
                <a14:m>
                  <m:oMath xmlns:m="http://schemas.openxmlformats.org/officeDocument/2006/math">
                    <m:sSub>
                      <m:sSubPr>
                        <m:ctrlPr>
                          <a:rPr lang="en-US" altLang="zh-CN" sz="1400" b="0" i="1" smtClean="0">
                            <a:latin typeface="Cambria Math" panose="02040503050406030204" pitchFamily="18" charset="0"/>
                            <a:cs typeface="Times New Roman" panose="02020603050405020304" pitchFamily="18" charset="0"/>
                          </a:rPr>
                        </m:ctrlPr>
                      </m:sSubPr>
                      <m:e>
                        <m:r>
                          <a:rPr lang="en-US" altLang="zh-CN" sz="1400" i="1">
                            <a:latin typeface="Cambria Math" panose="02040503050406030204" pitchFamily="18" charset="0"/>
                            <a:cs typeface="Times New Roman" panose="02020603050405020304" pitchFamily="18" charset="0"/>
                          </a:rPr>
                          <m:t>𝑓</m:t>
                        </m:r>
                      </m:e>
                      <m:sub>
                        <m:r>
                          <a:rPr lang="en-US" altLang="zh-CN" sz="1400" b="0" i="1" smtClean="0">
                            <a:latin typeface="Cambria Math" panose="02040503050406030204" pitchFamily="18" charset="0"/>
                            <a:cs typeface="Times New Roman" panose="02020603050405020304" pitchFamily="18" charset="0"/>
                          </a:rPr>
                          <m:t>1</m:t>
                        </m:r>
                      </m:sub>
                    </m:sSub>
                    <m:r>
                      <a:rPr lang="en-US" altLang="zh-CN" sz="1400" b="0" i="1" smtClean="0">
                        <a:latin typeface="Cambria Math" panose="02040503050406030204" pitchFamily="18" charset="0"/>
                        <a:cs typeface="Times New Roman" panose="02020603050405020304" pitchFamily="18" charset="0"/>
                      </a:rPr>
                      <m:t>→</m:t>
                    </m:r>
                    <m:sSub>
                      <m:sSubPr>
                        <m:ctrlPr>
                          <a:rPr lang="en-US" altLang="zh-CN" sz="1400" i="1">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𝑎</m:t>
                        </m:r>
                      </m:e>
                      <m:sub>
                        <m:r>
                          <a:rPr lang="en-US" altLang="zh-CN" sz="1400">
                            <a:latin typeface="Cambria Math" panose="02040503050406030204" pitchFamily="18" charset="0"/>
                            <a:cs typeface="Times New Roman" panose="02020603050405020304" pitchFamily="18" charset="0"/>
                          </a:rPr>
                          <m:t>0</m:t>
                        </m:r>
                      </m:sub>
                    </m:sSub>
                    <m:r>
                      <a:rPr lang="en-US" altLang="zh-CN" sz="1400">
                        <a:latin typeface="Cambria Math" panose="02040503050406030204" pitchFamily="18" charset="0"/>
                        <a:cs typeface="Times New Roman" panose="02020603050405020304" pitchFamily="18" charset="0"/>
                      </a:rPr>
                      <m:t>𝜋</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channel</a:t>
                </a:r>
              </a:p>
              <a:p>
                <a:pPr marL="285750" indent="-285750">
                  <a:lnSpc>
                    <a:spcPct val="150000"/>
                  </a:lnSpc>
                  <a:buFont typeface="Arial" panose="020B0604020202020204" pitchFamily="34" charset="0"/>
                  <a:buChar char="•"/>
                </a:pPr>
                <a14:m>
                  <m:oMath xmlns:m="http://schemas.openxmlformats.org/officeDocument/2006/math">
                    <m:sSubSup>
                      <m:sSubSupPr>
                        <m:ctrlPr>
                          <a:rPr lang="en-US" altLang="zh-CN" sz="1400" i="1">
                            <a:latin typeface="Cambria Math" panose="02040503050406030204" pitchFamily="18" charset="0"/>
                            <a:cs typeface="Times New Roman" panose="02020603050405020304" pitchFamily="18" charset="0"/>
                          </a:rPr>
                        </m:ctrlPr>
                      </m:sSubSupPr>
                      <m:e>
                        <m:r>
                          <a:rPr lang="en-US" altLang="zh-CN" sz="1400">
                            <a:latin typeface="Cambria Math" panose="02040503050406030204" pitchFamily="18" charset="0"/>
                            <a:cs typeface="Times New Roman" panose="02020603050405020304" pitchFamily="18" charset="0"/>
                          </a:rPr>
                          <m:t>𝑓</m:t>
                        </m:r>
                      </m:e>
                      <m:sub>
                        <m:r>
                          <a:rPr lang="en-US" altLang="zh-CN" sz="1400">
                            <a:latin typeface="Cambria Math" panose="02040503050406030204" pitchFamily="18" charset="0"/>
                            <a:cs typeface="Times New Roman" panose="02020603050405020304" pitchFamily="18" charset="0"/>
                          </a:rPr>
                          <m:t>1</m:t>
                        </m:r>
                      </m:sub>
                      <m:sup>
                        <m:r>
                          <a:rPr lang="en-US" altLang="zh-CN" sz="1400">
                            <a:latin typeface="Cambria Math" panose="02040503050406030204" pitchFamily="18" charset="0"/>
                            <a:cs typeface="Times New Roman" panose="02020603050405020304" pitchFamily="18" charset="0"/>
                          </a:rPr>
                          <m:t>′</m:t>
                        </m:r>
                      </m:sup>
                    </m:sSubSup>
                    <m:r>
                      <a:rPr lang="en-US" altLang="zh-CN" sz="1400">
                        <a:latin typeface="Cambria Math" panose="02040503050406030204" pitchFamily="18" charset="0"/>
                        <a:cs typeface="Times New Roman" panose="02020603050405020304" pitchFamily="18" charset="0"/>
                      </a:rPr>
                      <m:t>→</m:t>
                    </m:r>
                    <m:r>
                      <a:rPr lang="en-US" altLang="zh-CN" sz="1400">
                        <a:latin typeface="Cambria Math" panose="02040503050406030204" pitchFamily="18" charset="0"/>
                        <a:cs typeface="Times New Roman" panose="02020603050405020304" pitchFamily="18" charset="0"/>
                      </a:rPr>
                      <m:t>𝐾</m:t>
                    </m:r>
                    <m:acc>
                      <m:accPr>
                        <m:chr m:val="̅"/>
                        <m:ctrlPr>
                          <a:rPr lang="en-US" altLang="zh-CN" sz="1400" i="1">
                            <a:latin typeface="Cambria Math" panose="02040503050406030204" pitchFamily="18" charset="0"/>
                            <a:cs typeface="Times New Roman" panose="02020603050405020304" pitchFamily="18" charset="0"/>
                          </a:rPr>
                        </m:ctrlPr>
                      </m:accPr>
                      <m:e>
                        <m:r>
                          <a:rPr lang="en-US" altLang="zh-CN" sz="1400">
                            <a:latin typeface="Cambria Math" panose="02040503050406030204" pitchFamily="18" charset="0"/>
                            <a:cs typeface="Times New Roman" panose="02020603050405020304" pitchFamily="18" charset="0"/>
                          </a:rPr>
                          <m:t>𝐾</m:t>
                        </m:r>
                      </m:e>
                    </m:acc>
                    <m:r>
                      <a:rPr lang="en-US" altLang="zh-CN" sz="1400">
                        <a:latin typeface="Cambria Math" panose="02040503050406030204" pitchFamily="18" charset="0"/>
                        <a:cs typeface="Times New Roman" panose="02020603050405020304" pitchFamily="18" charset="0"/>
                      </a:rPr>
                      <m:t>𝜋</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is dominated by S-wave </a:t>
                </a:r>
                <a14:m>
                  <m:oMath xmlns:m="http://schemas.openxmlformats.org/officeDocument/2006/math">
                    <m:sSubSup>
                      <m:sSubSupPr>
                        <m:ctrlPr>
                          <a:rPr lang="en-US" altLang="zh-CN" sz="1400" b="0" i="1" smtClean="0">
                            <a:latin typeface="Cambria Math" panose="02040503050406030204" pitchFamily="18" charset="0"/>
                            <a:cs typeface="Times New Roman" panose="02020603050405020304" pitchFamily="18" charset="0"/>
                          </a:rPr>
                        </m:ctrlPr>
                      </m:sSubSupPr>
                      <m:e>
                        <m:r>
                          <a:rPr lang="en-US" altLang="zh-CN" sz="1400" b="0" i="1" smtClean="0">
                            <a:latin typeface="Cambria Math" panose="02040503050406030204" pitchFamily="18" charset="0"/>
                            <a:cs typeface="Times New Roman" panose="02020603050405020304" pitchFamily="18" charset="0"/>
                          </a:rPr>
                          <m:t>𝑓</m:t>
                        </m:r>
                      </m:e>
                      <m:sub>
                        <m:r>
                          <a:rPr lang="en-US" altLang="zh-CN" sz="1400" b="0" i="1" smtClean="0">
                            <a:latin typeface="Cambria Math" panose="02040503050406030204" pitchFamily="18" charset="0"/>
                            <a:cs typeface="Times New Roman" panose="02020603050405020304" pitchFamily="18" charset="0"/>
                          </a:rPr>
                          <m:t>1</m:t>
                        </m:r>
                      </m:sub>
                      <m:sup>
                        <m:r>
                          <a:rPr lang="en-US" altLang="zh-CN" sz="1400" b="0" i="1" smtClean="0">
                            <a:latin typeface="Cambria Math" panose="02040503050406030204" pitchFamily="18" charset="0"/>
                            <a:cs typeface="Times New Roman" panose="02020603050405020304" pitchFamily="18" charset="0"/>
                          </a:rPr>
                          <m:t>′</m:t>
                        </m:r>
                      </m:sup>
                    </m:sSubSup>
                    <m:r>
                      <a:rPr lang="en-US" altLang="zh-CN" sz="1400" b="0" i="1" smtClean="0">
                        <a:latin typeface="Cambria Math" panose="02040503050406030204" pitchFamily="18" charset="0"/>
                        <a:cs typeface="Times New Roman" panose="02020603050405020304" pitchFamily="18" charset="0"/>
                      </a:rPr>
                      <m:t>→</m:t>
                    </m:r>
                    <m:sSup>
                      <m:sSupPr>
                        <m:ctrlPr>
                          <a:rPr lang="en-US" altLang="zh-CN" sz="1400" i="1">
                            <a:latin typeface="Cambria Math" panose="02040503050406030204" pitchFamily="18" charset="0"/>
                            <a:cs typeface="Times New Roman" panose="02020603050405020304" pitchFamily="18" charset="0"/>
                          </a:rPr>
                        </m:ctrlPr>
                      </m:sSupPr>
                      <m:e>
                        <m:r>
                          <a:rPr lang="en-US" altLang="zh-CN" sz="1400">
                            <a:latin typeface="Cambria Math" panose="02040503050406030204" pitchFamily="18" charset="0"/>
                            <a:cs typeface="Times New Roman" panose="02020603050405020304" pitchFamily="18" charset="0"/>
                          </a:rPr>
                          <m:t>𝐾</m:t>
                        </m:r>
                      </m:e>
                      <m:sup>
                        <m:r>
                          <a:rPr lang="en-US" altLang="zh-CN" sz="1400">
                            <a:latin typeface="Cambria Math" panose="02040503050406030204" pitchFamily="18" charset="0"/>
                            <a:cs typeface="Times New Roman" panose="02020603050405020304" pitchFamily="18" charset="0"/>
                          </a:rPr>
                          <m:t>∗</m:t>
                        </m:r>
                      </m:sup>
                    </m:sSup>
                    <m:acc>
                      <m:accPr>
                        <m:chr m:val="̅"/>
                        <m:ctrlPr>
                          <a:rPr lang="en-US" altLang="zh-CN" sz="1400" i="1">
                            <a:latin typeface="Cambria Math" panose="02040503050406030204" pitchFamily="18" charset="0"/>
                            <a:cs typeface="Times New Roman" panose="02020603050405020304" pitchFamily="18" charset="0"/>
                          </a:rPr>
                        </m:ctrlPr>
                      </m:accPr>
                      <m:e>
                        <m:r>
                          <a:rPr lang="en-US" altLang="zh-CN" sz="1400">
                            <a:latin typeface="Cambria Math" panose="02040503050406030204" pitchFamily="18" charset="0"/>
                            <a:cs typeface="Times New Roman" panose="02020603050405020304" pitchFamily="18" charset="0"/>
                          </a:rPr>
                          <m:t>𝐾</m:t>
                        </m:r>
                      </m:e>
                    </m:acc>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channel</a:t>
                </a:r>
                <a:r>
                  <a:rPr lang="zh-CN" altLang="en-US" sz="1400" dirty="0">
                    <a:latin typeface="Times New Roman" panose="02020603050405020304" pitchFamily="18" charset="0"/>
                    <a:cs typeface="Times New Roman" panose="02020603050405020304" pitchFamily="18" charset="0"/>
                  </a:rPr>
                  <a:t> </a:t>
                </a:r>
              </a:p>
            </p:txBody>
          </p:sp>
        </mc:Choice>
        <mc:Fallback xmlns="">
          <p:sp>
            <p:nvSpPr>
              <p:cNvPr id="3" name="文本框 2"/>
              <p:cNvSpPr txBox="1">
                <a:spLocks noRot="1" noChangeAspect="1" noMove="1" noResize="1" noEditPoints="1" noAdjustHandles="1" noChangeArrowheads="1" noChangeShapeType="1" noTextEdit="1"/>
              </p:cNvSpPr>
              <p:nvPr/>
            </p:nvSpPr>
            <p:spPr>
              <a:xfrm>
                <a:off x="556460" y="2452892"/>
                <a:ext cx="7976937" cy="1052917"/>
              </a:xfrm>
              <a:prstGeom prst="rect">
                <a:avLst/>
              </a:prstGeom>
              <a:blipFill>
                <a:blip r:embed="rId4"/>
                <a:stretch>
                  <a:fillRect l="-229" b="-52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556460" y="3636637"/>
                <a:ext cx="8515352" cy="1462580"/>
              </a:xfrm>
              <a:prstGeom prst="rect">
                <a:avLst/>
              </a:prstGeom>
              <a:noFill/>
            </p:spPr>
            <p:txBody>
              <a:bodyPr wrap="square" rtlCol="0">
                <a:spAutoFit/>
              </a:bodyPr>
              <a:lstStyle/>
              <a:p>
                <a:pPr>
                  <a:lnSpc>
                    <a:spcPct val="150000"/>
                  </a:lnSpc>
                </a:pPr>
                <a:r>
                  <a:rPr lang="en-US" altLang="zh-CN" sz="1400" dirty="0">
                    <a:latin typeface="Times New Roman" panose="02020603050405020304" pitchFamily="18" charset="0"/>
                    <a:cs typeface="Times New Roman" panose="02020603050405020304" pitchFamily="18" charset="0"/>
                  </a:rPr>
                  <a:t>In our scheme</a:t>
                </a:r>
              </a:p>
              <a:p>
                <a:pPr marL="285750" indent="-285750">
                  <a:lnSpc>
                    <a:spcPct val="150000"/>
                  </a:lnSpc>
                  <a:buFont typeface="Arial" panose="020B0604020202020204" pitchFamily="34" charset="0"/>
                  <a:buChar char="•"/>
                </a:pPr>
                <a14:m>
                  <m:oMath xmlns:m="http://schemas.openxmlformats.org/officeDocument/2006/math">
                    <m:sSub>
                      <m:sSubPr>
                        <m:ctrlPr>
                          <a:rPr lang="en-US" altLang="zh-CN" sz="1400" i="1">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𝑓</m:t>
                        </m:r>
                      </m:e>
                      <m:sub>
                        <m:r>
                          <a:rPr lang="en-US" altLang="zh-CN" sz="1400">
                            <a:latin typeface="Cambria Math" panose="02040503050406030204" pitchFamily="18" charset="0"/>
                            <a:cs typeface="Times New Roman" panose="02020603050405020304" pitchFamily="18" charset="0"/>
                          </a:rPr>
                          <m:t>1</m:t>
                        </m:r>
                      </m:sub>
                    </m:sSub>
                    <m:r>
                      <a:rPr lang="en-US" altLang="zh-CN" sz="1400">
                        <a:latin typeface="Cambria Math" panose="02040503050406030204" pitchFamily="18" charset="0"/>
                        <a:cs typeface="Times New Roman" panose="02020603050405020304" pitchFamily="18" charset="0"/>
                      </a:rPr>
                      <m:t>→</m:t>
                    </m:r>
                    <m:sSup>
                      <m:sSupPr>
                        <m:ctrlPr>
                          <a:rPr lang="en-US" altLang="zh-CN" sz="1400" i="1">
                            <a:latin typeface="Cambria Math" panose="02040503050406030204" pitchFamily="18" charset="0"/>
                            <a:cs typeface="Times New Roman" panose="02020603050405020304" pitchFamily="18" charset="0"/>
                          </a:rPr>
                        </m:ctrlPr>
                      </m:sSupPr>
                      <m:e>
                        <m:r>
                          <a:rPr lang="en-US" altLang="zh-CN" sz="1400">
                            <a:latin typeface="Cambria Math" panose="02040503050406030204" pitchFamily="18" charset="0"/>
                            <a:cs typeface="Times New Roman" panose="02020603050405020304" pitchFamily="18" charset="0"/>
                          </a:rPr>
                          <m:t>𝐾</m:t>
                        </m:r>
                      </m:e>
                      <m:sup>
                        <m:r>
                          <a:rPr lang="en-US" altLang="zh-CN" sz="1400">
                            <a:latin typeface="Cambria Math" panose="02040503050406030204" pitchFamily="18" charset="0"/>
                            <a:cs typeface="Times New Roman" panose="02020603050405020304" pitchFamily="18" charset="0"/>
                          </a:rPr>
                          <m:t>∗</m:t>
                        </m:r>
                      </m:sup>
                    </m:sSup>
                    <m:acc>
                      <m:accPr>
                        <m:chr m:val="̅"/>
                        <m:ctrlPr>
                          <a:rPr lang="en-US" altLang="zh-CN" sz="1400" i="1">
                            <a:latin typeface="Cambria Math" panose="02040503050406030204" pitchFamily="18" charset="0"/>
                            <a:cs typeface="Times New Roman" panose="02020603050405020304" pitchFamily="18" charset="0"/>
                          </a:rPr>
                        </m:ctrlPr>
                      </m:accPr>
                      <m:e>
                        <m:r>
                          <a:rPr lang="en-US" altLang="zh-CN" sz="1400">
                            <a:latin typeface="Cambria Math" panose="02040503050406030204" pitchFamily="18" charset="0"/>
                            <a:cs typeface="Times New Roman" panose="02020603050405020304" pitchFamily="18" charset="0"/>
                          </a:rPr>
                          <m:t>𝐾</m:t>
                        </m:r>
                      </m:e>
                    </m:acc>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is suppressed by the phase space</a:t>
                </a:r>
              </a:p>
              <a:p>
                <a:pPr marL="285750" indent="-285750">
                  <a:lnSpc>
                    <a:spcPct val="150000"/>
                  </a:lnSpc>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The tree-level </a:t>
                </a:r>
                <a14:m>
                  <m:oMath xmlns:m="http://schemas.openxmlformats.org/officeDocument/2006/math">
                    <m:sSubSup>
                      <m:sSubSupPr>
                        <m:ctrlPr>
                          <a:rPr lang="en-US" altLang="zh-CN" sz="1400" i="1">
                            <a:latin typeface="Cambria Math" panose="02040503050406030204" pitchFamily="18" charset="0"/>
                            <a:cs typeface="Times New Roman" panose="02020603050405020304" pitchFamily="18" charset="0"/>
                          </a:rPr>
                        </m:ctrlPr>
                      </m:sSubSupPr>
                      <m:e>
                        <m:r>
                          <a:rPr lang="en-US" altLang="zh-CN" sz="1400">
                            <a:latin typeface="Cambria Math" panose="02040503050406030204" pitchFamily="18" charset="0"/>
                            <a:cs typeface="Times New Roman" panose="02020603050405020304" pitchFamily="18" charset="0"/>
                          </a:rPr>
                          <m:t>𝑓</m:t>
                        </m:r>
                      </m:e>
                      <m:sub>
                        <m:r>
                          <a:rPr lang="en-US" altLang="zh-CN" sz="1400">
                            <a:latin typeface="Cambria Math" panose="02040503050406030204" pitchFamily="18" charset="0"/>
                            <a:cs typeface="Times New Roman" panose="02020603050405020304" pitchFamily="18" charset="0"/>
                          </a:rPr>
                          <m:t>1</m:t>
                        </m:r>
                      </m:sub>
                      <m:sup>
                        <m:r>
                          <a:rPr lang="en-US" altLang="zh-CN" sz="1400">
                            <a:latin typeface="Cambria Math" panose="02040503050406030204" pitchFamily="18" charset="0"/>
                            <a:cs typeface="Times New Roman" panose="02020603050405020304" pitchFamily="18" charset="0"/>
                          </a:rPr>
                          <m:t>′</m:t>
                        </m:r>
                      </m:sup>
                    </m:sSubSup>
                    <m:r>
                      <a:rPr lang="en-US" altLang="zh-CN" sz="1400">
                        <a:latin typeface="Cambria Math" panose="02040503050406030204" pitchFamily="18" charset="0"/>
                        <a:cs typeface="Times New Roman" panose="02020603050405020304" pitchFamily="18" charset="0"/>
                      </a:rPr>
                      <m:t>→</m:t>
                    </m:r>
                    <m:sSub>
                      <m:sSubPr>
                        <m:ctrlPr>
                          <a:rPr lang="en-US" altLang="zh-CN" sz="1400" i="1">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𝑎</m:t>
                        </m:r>
                      </m:e>
                      <m:sub>
                        <m:r>
                          <a:rPr lang="en-US" altLang="zh-CN" sz="1400">
                            <a:latin typeface="Cambria Math" panose="02040503050406030204" pitchFamily="18" charset="0"/>
                            <a:cs typeface="Times New Roman" panose="02020603050405020304" pitchFamily="18" charset="0"/>
                          </a:rPr>
                          <m:t>0</m:t>
                        </m:r>
                      </m:sub>
                    </m:sSub>
                    <m:r>
                      <a:rPr lang="en-US" altLang="zh-CN" sz="1400">
                        <a:latin typeface="Cambria Math" panose="02040503050406030204" pitchFamily="18" charset="0"/>
                        <a:cs typeface="Times New Roman" panose="02020603050405020304" pitchFamily="18" charset="0"/>
                      </a:rPr>
                      <m:t>𝜋</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is suppressed by mixing angle</a:t>
                </a:r>
              </a:p>
              <a:p>
                <a:pPr marL="285750" indent="-285750">
                  <a:lnSpc>
                    <a:spcPct val="150000"/>
                  </a:lnSpc>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For </a:t>
                </a:r>
                <a14:m>
                  <m:oMath xmlns:m="http://schemas.openxmlformats.org/officeDocument/2006/math">
                    <m:sSubSup>
                      <m:sSubSupPr>
                        <m:ctrlPr>
                          <a:rPr lang="en-US" altLang="zh-CN" sz="1400" i="1">
                            <a:latin typeface="Cambria Math" panose="02040503050406030204" pitchFamily="18" charset="0"/>
                            <a:cs typeface="Times New Roman" panose="02020603050405020304" pitchFamily="18" charset="0"/>
                          </a:rPr>
                        </m:ctrlPr>
                      </m:sSubSupPr>
                      <m:e>
                        <m:r>
                          <a:rPr lang="en-US" altLang="zh-CN" sz="1400">
                            <a:latin typeface="Cambria Math" panose="02040503050406030204" pitchFamily="18" charset="0"/>
                            <a:cs typeface="Times New Roman" panose="02020603050405020304" pitchFamily="18" charset="0"/>
                          </a:rPr>
                          <m:t>𝑓</m:t>
                        </m:r>
                      </m:e>
                      <m:sub>
                        <m:r>
                          <a:rPr lang="en-US" altLang="zh-CN" sz="1400">
                            <a:latin typeface="Cambria Math" panose="02040503050406030204" pitchFamily="18" charset="0"/>
                            <a:cs typeface="Times New Roman" panose="02020603050405020304" pitchFamily="18" charset="0"/>
                          </a:rPr>
                          <m:t>1</m:t>
                        </m:r>
                      </m:sub>
                      <m:sup>
                        <m:r>
                          <a:rPr lang="en-US" altLang="zh-CN" sz="1400">
                            <a:latin typeface="Cambria Math" panose="02040503050406030204" pitchFamily="18" charset="0"/>
                            <a:cs typeface="Times New Roman" panose="02020603050405020304" pitchFamily="18" charset="0"/>
                          </a:rPr>
                          <m:t>′</m:t>
                        </m:r>
                      </m:sup>
                    </m:sSubSup>
                  </m:oMath>
                </a14:m>
                <a:r>
                  <a:rPr lang="en-US" altLang="zh-CN" sz="1400" dirty="0">
                    <a:latin typeface="Times New Roman" panose="02020603050405020304" pitchFamily="18" charset="0"/>
                    <a:cs typeface="Times New Roman" panose="02020603050405020304" pitchFamily="18" charset="0"/>
                  </a:rPr>
                  <a:t> decay, the interference may lead to non-trivial structure in the low-mass region of </a:t>
                </a:r>
                <a14:m>
                  <m:oMath xmlns:m="http://schemas.openxmlformats.org/officeDocument/2006/math">
                    <m:r>
                      <a:rPr lang="en-US" altLang="zh-CN" sz="1400">
                        <a:latin typeface="Cambria Math" panose="02040503050406030204" pitchFamily="18" charset="0"/>
                        <a:cs typeface="Times New Roman" panose="02020603050405020304" pitchFamily="18" charset="0"/>
                      </a:rPr>
                      <m:t>𝐾</m:t>
                    </m:r>
                    <m:acc>
                      <m:accPr>
                        <m:chr m:val="̅"/>
                        <m:ctrlPr>
                          <a:rPr lang="en-US" altLang="zh-CN" sz="1400" i="1">
                            <a:latin typeface="Cambria Math" panose="02040503050406030204" pitchFamily="18" charset="0"/>
                            <a:cs typeface="Times New Roman" panose="02020603050405020304" pitchFamily="18" charset="0"/>
                          </a:rPr>
                        </m:ctrlPr>
                      </m:accPr>
                      <m:e>
                        <m:r>
                          <a:rPr lang="en-US" altLang="zh-CN" sz="1400">
                            <a:latin typeface="Cambria Math" panose="02040503050406030204" pitchFamily="18" charset="0"/>
                            <a:cs typeface="Times New Roman" panose="02020603050405020304" pitchFamily="18" charset="0"/>
                          </a:rPr>
                          <m:t>𝐾</m:t>
                        </m:r>
                      </m:e>
                    </m:acc>
                  </m:oMath>
                </a14:m>
                <a:r>
                  <a:rPr lang="en-US" altLang="zh-CN" sz="1400" dirty="0">
                    <a:latin typeface="Times New Roman" panose="02020603050405020304" pitchFamily="18" charset="0"/>
                    <a:cs typeface="Times New Roman" panose="02020603050405020304" pitchFamily="18" charset="0"/>
                  </a:rPr>
                  <a:t> spectrum</a:t>
                </a:r>
              </a:p>
            </p:txBody>
          </p:sp>
        </mc:Choice>
        <mc:Fallback xmlns="">
          <p:sp>
            <p:nvSpPr>
              <p:cNvPr id="5" name="文本框 4"/>
              <p:cNvSpPr txBox="1">
                <a:spLocks noRot="1" noChangeAspect="1" noMove="1" noResize="1" noEditPoints="1" noAdjustHandles="1" noChangeArrowheads="1" noChangeShapeType="1" noTextEdit="1"/>
              </p:cNvSpPr>
              <p:nvPr/>
            </p:nvSpPr>
            <p:spPr>
              <a:xfrm>
                <a:off x="556460" y="3636637"/>
                <a:ext cx="8515352" cy="1462580"/>
              </a:xfrm>
              <a:prstGeom prst="rect">
                <a:avLst/>
              </a:prstGeom>
              <a:blipFill>
                <a:blip r:embed="rId5"/>
                <a:stretch>
                  <a:fillRect l="-215" b="-4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556460" y="5219979"/>
                <a:ext cx="6518108" cy="1423788"/>
              </a:xfrm>
              <a:prstGeom prst="rect">
                <a:avLst/>
              </a:prstGeom>
            </p:spPr>
            <p:txBody>
              <a:bodyPr wrap="square">
                <a:spAutoFit/>
              </a:bodyPr>
              <a:lstStyle/>
              <a:p>
                <a:pPr>
                  <a:lnSpc>
                    <a:spcPct val="150000"/>
                  </a:lnSpc>
                </a:pPr>
                <a:r>
                  <a:rPr lang="en-US" altLang="zh-CN" sz="1400" dirty="0">
                    <a:latin typeface="Times New Roman" panose="02020603050405020304" pitchFamily="18" charset="0"/>
                    <a:cs typeface="Times New Roman" panose="02020603050405020304" pitchFamily="18" charset="0"/>
                  </a:rPr>
                  <a:t>To determine the couplings</a:t>
                </a:r>
              </a:p>
              <a:p>
                <a:pPr marL="285750" indent="-285750">
                  <a:lnSpc>
                    <a:spcPct val="150000"/>
                  </a:lnSpc>
                  <a:buFont typeface="Arial" panose="020B0604020202020204" pitchFamily="34" charset="0"/>
                  <a:buChar char="•"/>
                </a:pPr>
                <a14:m>
                  <m:oMath xmlns:m="http://schemas.openxmlformats.org/officeDocument/2006/math">
                    <m:sSub>
                      <m:sSubPr>
                        <m:ctrlPr>
                          <a:rPr lang="en-US" altLang="zh-CN" sz="1400" i="1" smtClean="0">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𝑔</m:t>
                        </m:r>
                      </m:e>
                      <m:sub>
                        <m:r>
                          <a:rPr lang="en-US" altLang="zh-CN" sz="1400">
                            <a:latin typeface="Cambria Math" panose="02040503050406030204" pitchFamily="18" charset="0"/>
                            <a:cs typeface="Times New Roman" panose="02020603050405020304" pitchFamily="18" charset="0"/>
                          </a:rPr>
                          <m:t>𝐴𝑉𝑃</m:t>
                        </m:r>
                      </m:sub>
                    </m:sSub>
                  </m:oMath>
                </a14:m>
                <a:r>
                  <a:rPr lang="en-US" altLang="zh-CN" sz="1400" dirty="0">
                    <a:latin typeface="Times New Roman" panose="02020603050405020304" pitchFamily="18" charset="0"/>
                    <a:cs typeface="Times New Roman" panose="02020603050405020304" pitchFamily="18" charset="0"/>
                  </a:rPr>
                  <a:t> can be estimated from </a:t>
                </a:r>
                <a14:m>
                  <m:oMath xmlns:m="http://schemas.openxmlformats.org/officeDocument/2006/math">
                    <m:sSubSup>
                      <m:sSubSupPr>
                        <m:ctrlPr>
                          <a:rPr lang="en-US" altLang="zh-CN" sz="1400" i="1">
                            <a:latin typeface="Cambria Math" panose="02040503050406030204" pitchFamily="18" charset="0"/>
                            <a:cs typeface="Times New Roman" panose="02020603050405020304" pitchFamily="18" charset="0"/>
                          </a:rPr>
                        </m:ctrlPr>
                      </m:sSubSupPr>
                      <m:e>
                        <m:r>
                          <a:rPr lang="en-US" altLang="zh-CN" sz="1400">
                            <a:latin typeface="Cambria Math" panose="02040503050406030204" pitchFamily="18" charset="0"/>
                            <a:cs typeface="Times New Roman" panose="02020603050405020304" pitchFamily="18" charset="0"/>
                          </a:rPr>
                          <m:t>𝑓</m:t>
                        </m:r>
                      </m:e>
                      <m:sub>
                        <m:r>
                          <a:rPr lang="en-US" altLang="zh-CN" sz="1400">
                            <a:latin typeface="Cambria Math" panose="02040503050406030204" pitchFamily="18" charset="0"/>
                            <a:cs typeface="Times New Roman" panose="02020603050405020304" pitchFamily="18" charset="0"/>
                          </a:rPr>
                          <m:t>1</m:t>
                        </m:r>
                      </m:sub>
                      <m:sup>
                        <m:r>
                          <a:rPr lang="en-US" altLang="zh-CN" sz="1400">
                            <a:latin typeface="Cambria Math" panose="02040503050406030204" pitchFamily="18" charset="0"/>
                            <a:cs typeface="Times New Roman" panose="02020603050405020304" pitchFamily="18" charset="0"/>
                          </a:rPr>
                          <m:t>′</m:t>
                        </m:r>
                      </m:sup>
                    </m:sSubSup>
                    <m:r>
                      <a:rPr lang="en-US" altLang="zh-CN" sz="1400">
                        <a:latin typeface="Cambria Math" panose="02040503050406030204" pitchFamily="18" charset="0"/>
                        <a:cs typeface="Times New Roman" panose="02020603050405020304" pitchFamily="18" charset="0"/>
                      </a:rPr>
                      <m:t>→</m:t>
                    </m:r>
                    <m:r>
                      <a:rPr lang="en-US" altLang="zh-CN" sz="1400">
                        <a:latin typeface="Cambria Math" panose="02040503050406030204" pitchFamily="18" charset="0"/>
                        <a:cs typeface="Times New Roman" panose="02020603050405020304" pitchFamily="18" charset="0"/>
                      </a:rPr>
                      <m:t>𝐾</m:t>
                    </m:r>
                    <m:acc>
                      <m:accPr>
                        <m:chr m:val="̅"/>
                        <m:ctrlPr>
                          <a:rPr lang="en-US" altLang="zh-CN" sz="1400" i="1">
                            <a:latin typeface="Cambria Math" panose="02040503050406030204" pitchFamily="18" charset="0"/>
                            <a:cs typeface="Times New Roman" panose="02020603050405020304" pitchFamily="18" charset="0"/>
                          </a:rPr>
                        </m:ctrlPr>
                      </m:accPr>
                      <m:e>
                        <m:r>
                          <a:rPr lang="en-US" altLang="zh-CN" sz="1400">
                            <a:latin typeface="Cambria Math" panose="02040503050406030204" pitchFamily="18" charset="0"/>
                            <a:cs typeface="Times New Roman" panose="02020603050405020304" pitchFamily="18" charset="0"/>
                          </a:rPr>
                          <m:t>𝐾</m:t>
                        </m:r>
                      </m:e>
                    </m:acc>
                    <m:r>
                      <a:rPr lang="en-US" altLang="zh-CN" sz="1400" dirty="0">
                        <a:latin typeface="Cambria Math" panose="02040503050406030204" pitchFamily="18" charset="0"/>
                        <a:cs typeface="Times New Roman" panose="02020603050405020304" pitchFamily="18" charset="0"/>
                      </a:rPr>
                      <m:t>𝜋</m:t>
                    </m:r>
                  </m:oMath>
                </a14:m>
                <a:endParaRPr lang="en-US" altLang="zh-CN" sz="1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Given </a:t>
                </a:r>
                <a14:m>
                  <m:oMath xmlns:m="http://schemas.openxmlformats.org/officeDocument/2006/math">
                    <m:sSub>
                      <m:sSubPr>
                        <m:ctrlPr>
                          <a:rPr lang="en-US" altLang="zh-CN" sz="1400" i="1">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𝑔</m:t>
                        </m:r>
                      </m:e>
                      <m:sub>
                        <m:r>
                          <a:rPr lang="en-US" altLang="zh-CN" sz="1400">
                            <a:latin typeface="Cambria Math" panose="02040503050406030204" pitchFamily="18" charset="0"/>
                            <a:cs typeface="Times New Roman" panose="02020603050405020304" pitchFamily="18" charset="0"/>
                          </a:rPr>
                          <m:t>𝐴𝑉𝑃</m:t>
                        </m:r>
                      </m:sub>
                    </m:sSub>
                  </m:oMath>
                </a14:m>
                <a:r>
                  <a:rPr lang="en-US" altLang="zh-CN" sz="1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400" i="1">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𝑔</m:t>
                        </m:r>
                      </m:e>
                      <m:sub>
                        <m:r>
                          <a:rPr lang="en-US" altLang="zh-CN" sz="1400">
                            <a:latin typeface="Cambria Math" panose="02040503050406030204" pitchFamily="18" charset="0"/>
                            <a:cs typeface="Times New Roman" panose="02020603050405020304" pitchFamily="18" charset="0"/>
                          </a:rPr>
                          <m:t>𝐴𝑆𝑃</m:t>
                        </m:r>
                      </m:sub>
                    </m:sSub>
                  </m:oMath>
                </a14:m>
                <a:r>
                  <a:rPr lang="en-US" altLang="zh-CN" sz="1400" dirty="0">
                    <a:latin typeface="Times New Roman" panose="02020603050405020304" pitchFamily="18" charset="0"/>
                    <a:cs typeface="Times New Roman" panose="02020603050405020304" pitchFamily="18" charset="0"/>
                  </a:rPr>
                  <a:t> can be determined from </a:t>
                </a:r>
                <a14:m>
                  <m:oMath xmlns:m="http://schemas.openxmlformats.org/officeDocument/2006/math">
                    <m:sSub>
                      <m:sSubPr>
                        <m:ctrlPr>
                          <a:rPr lang="en-US" altLang="zh-CN" sz="1400" i="1">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𝑓</m:t>
                        </m:r>
                      </m:e>
                      <m:sub>
                        <m:r>
                          <a:rPr lang="en-US" altLang="zh-CN" sz="1400">
                            <a:latin typeface="Cambria Math" panose="02040503050406030204" pitchFamily="18" charset="0"/>
                            <a:cs typeface="Times New Roman" panose="02020603050405020304" pitchFamily="18" charset="0"/>
                          </a:rPr>
                          <m:t>1</m:t>
                        </m:r>
                      </m:sub>
                    </m:sSub>
                    <m:r>
                      <a:rPr lang="en-US" altLang="zh-CN" sz="1400">
                        <a:latin typeface="Cambria Math" panose="02040503050406030204" pitchFamily="18" charset="0"/>
                        <a:cs typeface="Times New Roman" panose="02020603050405020304" pitchFamily="18" charset="0"/>
                      </a:rPr>
                      <m:t>→</m:t>
                    </m:r>
                    <m:sSub>
                      <m:sSubPr>
                        <m:ctrlPr>
                          <a:rPr lang="en-US" altLang="zh-CN" sz="1400" i="1">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𝑎</m:t>
                        </m:r>
                      </m:e>
                      <m:sub>
                        <m:r>
                          <a:rPr lang="en-US" altLang="zh-CN" sz="1400">
                            <a:latin typeface="Cambria Math" panose="02040503050406030204" pitchFamily="18" charset="0"/>
                            <a:cs typeface="Times New Roman" panose="02020603050405020304" pitchFamily="18" charset="0"/>
                          </a:rPr>
                          <m:t>0</m:t>
                        </m:r>
                      </m:sub>
                    </m:sSub>
                    <m:r>
                      <a:rPr lang="en-US" altLang="zh-CN" sz="1400">
                        <a:latin typeface="Cambria Math" panose="02040503050406030204" pitchFamily="18" charset="0"/>
                        <a:cs typeface="Times New Roman" panose="02020603050405020304" pitchFamily="18" charset="0"/>
                      </a:rPr>
                      <m:t>𝜋</m:t>
                    </m:r>
                    <m:r>
                      <a:rPr lang="en-US" altLang="zh-CN" sz="1400">
                        <a:latin typeface="Cambria Math" panose="02040503050406030204" pitchFamily="18" charset="0"/>
                        <a:cs typeface="Times New Roman" panose="02020603050405020304" pitchFamily="18" charset="0"/>
                      </a:rPr>
                      <m:t>→</m:t>
                    </m:r>
                    <m:r>
                      <a:rPr lang="en-US" altLang="zh-CN" sz="1400">
                        <a:latin typeface="Cambria Math" panose="02040503050406030204" pitchFamily="18" charset="0"/>
                        <a:cs typeface="Times New Roman" panose="02020603050405020304" pitchFamily="18" charset="0"/>
                      </a:rPr>
                      <m:t>𝜂𝜋𝜋</m:t>
                    </m:r>
                  </m:oMath>
                </a14:m>
                <a:endParaRPr lang="en-US" altLang="zh-CN" sz="1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The phase between </a:t>
                </a:r>
                <a14:m>
                  <m:oMath xmlns:m="http://schemas.openxmlformats.org/officeDocument/2006/math">
                    <m:sSub>
                      <m:sSubPr>
                        <m:ctrlPr>
                          <a:rPr lang="en-US" altLang="zh-CN" sz="1400" b="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𝑔</m:t>
                        </m:r>
                      </m:e>
                      <m:sub>
                        <m:r>
                          <a:rPr lang="en-US" altLang="zh-CN" sz="1400" b="0" i="1" smtClean="0">
                            <a:latin typeface="Cambria Math" panose="02040503050406030204" pitchFamily="18" charset="0"/>
                            <a:cs typeface="Times New Roman" panose="02020603050405020304" pitchFamily="18" charset="0"/>
                          </a:rPr>
                          <m:t>𝐴𝑉𝑃</m:t>
                        </m:r>
                      </m:sub>
                    </m:sSub>
                  </m:oMath>
                </a14:m>
                <a:r>
                  <a:rPr lang="en-US" altLang="zh-CN" sz="1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CN" sz="1400" b="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𝑔</m:t>
                        </m:r>
                      </m:e>
                      <m:sub>
                        <m:r>
                          <a:rPr lang="en-US" altLang="zh-CN" sz="1400" b="0" i="1" smtClean="0">
                            <a:latin typeface="Cambria Math" panose="02040503050406030204" pitchFamily="18" charset="0"/>
                            <a:cs typeface="Times New Roman" panose="02020603050405020304" pitchFamily="18" charset="0"/>
                          </a:rPr>
                          <m:t>𝐴𝑆𝑃</m:t>
                        </m:r>
                      </m:sub>
                    </m:sSub>
                  </m:oMath>
                </a14:m>
                <a:r>
                  <a:rPr lang="en-US" altLang="zh-CN" sz="1400" dirty="0">
                    <a:latin typeface="Times New Roman" panose="02020603050405020304" pitchFamily="18" charset="0"/>
                    <a:cs typeface="Times New Roman" panose="02020603050405020304" pitchFamily="18" charset="0"/>
                  </a:rPr>
                  <a:t> can be fixed by </a:t>
                </a:r>
                <a14:m>
                  <m:oMath xmlns:m="http://schemas.openxmlformats.org/officeDocument/2006/math">
                    <m:sSub>
                      <m:sSubPr>
                        <m:ctrlPr>
                          <a:rPr lang="en-US" altLang="zh-CN" sz="1400" i="1">
                            <a:latin typeface="Cambria Math" panose="02040503050406030204" pitchFamily="18" charset="0"/>
                            <a:cs typeface="Times New Roman" panose="02020603050405020304" pitchFamily="18" charset="0"/>
                          </a:rPr>
                        </m:ctrlPr>
                      </m:sSubPr>
                      <m:e>
                        <m:r>
                          <a:rPr lang="en-US" altLang="zh-CN" sz="1400">
                            <a:latin typeface="Cambria Math" panose="02040503050406030204" pitchFamily="18" charset="0"/>
                            <a:cs typeface="Times New Roman" panose="02020603050405020304" pitchFamily="18" charset="0"/>
                          </a:rPr>
                          <m:t>𝑓</m:t>
                        </m:r>
                      </m:e>
                      <m:sub>
                        <m:r>
                          <a:rPr lang="en-US" altLang="zh-CN" sz="1400">
                            <a:latin typeface="Cambria Math" panose="02040503050406030204" pitchFamily="18" charset="0"/>
                            <a:cs typeface="Times New Roman" panose="02020603050405020304" pitchFamily="18" charset="0"/>
                          </a:rPr>
                          <m:t>1</m:t>
                        </m:r>
                      </m:sub>
                    </m:sSub>
                    <m:r>
                      <a:rPr lang="en-US" altLang="zh-CN" sz="1400">
                        <a:latin typeface="Cambria Math" panose="02040503050406030204" pitchFamily="18" charset="0"/>
                        <a:cs typeface="Times New Roman" panose="02020603050405020304" pitchFamily="18" charset="0"/>
                      </a:rPr>
                      <m:t>→</m:t>
                    </m:r>
                    <m:r>
                      <a:rPr lang="en-US" altLang="zh-CN" sz="1400" b="0" i="1" smtClean="0">
                        <a:latin typeface="Cambria Math" panose="02040503050406030204" pitchFamily="18" charset="0"/>
                        <a:cs typeface="Times New Roman" panose="02020603050405020304" pitchFamily="18" charset="0"/>
                      </a:rPr>
                      <m:t>𝐾</m:t>
                    </m:r>
                    <m:acc>
                      <m:accPr>
                        <m:chr m:val="̅"/>
                        <m:ctrlPr>
                          <a:rPr lang="en-US" altLang="zh-CN" sz="1400" b="0" i="1" smtClean="0">
                            <a:latin typeface="Cambria Math" panose="02040503050406030204" pitchFamily="18" charset="0"/>
                            <a:cs typeface="Times New Roman" panose="02020603050405020304" pitchFamily="18" charset="0"/>
                          </a:rPr>
                        </m:ctrlPr>
                      </m:accPr>
                      <m:e>
                        <m:r>
                          <a:rPr lang="en-US" altLang="zh-CN" sz="1400" b="0" i="1" smtClean="0">
                            <a:latin typeface="Cambria Math" panose="02040503050406030204" pitchFamily="18" charset="0"/>
                            <a:cs typeface="Times New Roman" panose="02020603050405020304" pitchFamily="18" charset="0"/>
                          </a:rPr>
                          <m:t>𝐾</m:t>
                        </m:r>
                      </m:e>
                    </m:acc>
                    <m:r>
                      <a:rPr lang="en-US" altLang="zh-CN" sz="1400" b="0" i="1" smtClean="0">
                        <a:latin typeface="Cambria Math" panose="02040503050406030204" pitchFamily="18" charset="0"/>
                        <a:cs typeface="Times New Roman" panose="02020603050405020304" pitchFamily="18" charset="0"/>
                      </a:rPr>
                      <m:t>𝜋</m:t>
                    </m:r>
                  </m:oMath>
                </a14:m>
                <a:endParaRPr lang="en-US" altLang="zh-CN" sz="1400" dirty="0">
                  <a:latin typeface="Times New Roman" panose="02020603050405020304" pitchFamily="18"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556460" y="5219979"/>
                <a:ext cx="6518108" cy="1423788"/>
              </a:xfrm>
              <a:prstGeom prst="rect">
                <a:avLst/>
              </a:prstGeom>
              <a:blipFill>
                <a:blip r:embed="rId6"/>
                <a:stretch>
                  <a:fillRect l="-280" b="-855"/>
                </a:stretch>
              </a:blipFill>
            </p:spPr>
            <p:txBody>
              <a:bodyPr/>
              <a:lstStyle/>
              <a:p>
                <a:r>
                  <a:rPr lang="zh-CN" altLang="en-US">
                    <a:noFill/>
                  </a:rPr>
                  <a:t> </a:t>
                </a:r>
              </a:p>
            </p:txBody>
          </p:sp>
        </mc:Fallback>
      </mc:AlternateContent>
      <p:grpSp>
        <p:nvGrpSpPr>
          <p:cNvPr id="7" name="组合 6"/>
          <p:cNvGrpSpPr/>
          <p:nvPr/>
        </p:nvGrpSpPr>
        <p:grpSpPr>
          <a:xfrm>
            <a:off x="5686705" y="3498178"/>
            <a:ext cx="2687274" cy="648298"/>
            <a:chOff x="1749929" y="5838102"/>
            <a:chExt cx="2687274" cy="648298"/>
          </a:xfrm>
        </p:grpSpPr>
        <mc:AlternateContent xmlns:mc="http://schemas.openxmlformats.org/markup-compatibility/2006" xmlns:a14="http://schemas.microsoft.com/office/drawing/2010/main">
          <mc:Choice Requires="a14">
            <p:sp>
              <p:nvSpPr>
                <p:cNvPr id="8" name="文本框 7"/>
                <p:cNvSpPr txBox="1"/>
                <p:nvPr/>
              </p:nvSpPr>
              <p:spPr>
                <a:xfrm>
                  <a:off x="1753339" y="5838102"/>
                  <a:ext cx="2659702" cy="2867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100" b="0" i="1" smtClean="0">
                                <a:latin typeface="Cambria Math" panose="02040503050406030204" pitchFamily="18" charset="0"/>
                              </a:rPr>
                            </m:ctrlPr>
                          </m:sSubPr>
                          <m:e>
                            <m:r>
                              <a:rPr lang="en-US" altLang="zh-CN" sz="1100" b="0" i="1" smtClean="0">
                                <a:latin typeface="Cambria Math" panose="02040503050406030204" pitchFamily="18" charset="0"/>
                              </a:rPr>
                              <m:t>𝐿</m:t>
                            </m:r>
                          </m:e>
                          <m:sub>
                            <m:sSub>
                              <m:sSubPr>
                                <m:ctrlPr>
                                  <a:rPr lang="en-US" altLang="zh-CN" sz="1100" b="0" i="1" smtClean="0">
                                    <a:latin typeface="Cambria Math" panose="02040503050406030204" pitchFamily="18" charset="0"/>
                                  </a:rPr>
                                </m:ctrlPr>
                              </m:sSubPr>
                              <m:e>
                                <m:r>
                                  <a:rPr lang="en-US" altLang="zh-CN" sz="1100" b="0" i="1" smtClean="0">
                                    <a:latin typeface="Cambria Math" panose="02040503050406030204" pitchFamily="18" charset="0"/>
                                  </a:rPr>
                                  <m:t>𝑓</m:t>
                                </m:r>
                              </m:e>
                              <m:sub>
                                <m:r>
                                  <a:rPr lang="en-US" altLang="zh-CN" sz="1100" b="0" i="1" smtClean="0">
                                    <a:latin typeface="Cambria Math" panose="02040503050406030204" pitchFamily="18" charset="0"/>
                                  </a:rPr>
                                  <m:t>1</m:t>
                                </m:r>
                              </m:sub>
                            </m:sSub>
                            <m:sSub>
                              <m:sSubPr>
                                <m:ctrlPr>
                                  <a:rPr lang="en-US" altLang="zh-CN" sz="1100" b="0" i="1" smtClean="0">
                                    <a:latin typeface="Cambria Math" panose="02040503050406030204" pitchFamily="18" charset="0"/>
                                  </a:rPr>
                                </m:ctrlPr>
                              </m:sSubPr>
                              <m:e>
                                <m:r>
                                  <a:rPr lang="en-US" altLang="zh-CN" sz="1100" b="0" i="1" smtClean="0">
                                    <a:latin typeface="Cambria Math" panose="02040503050406030204" pitchFamily="18" charset="0"/>
                                  </a:rPr>
                                  <m:t>𝑎</m:t>
                                </m:r>
                              </m:e>
                              <m:sub>
                                <m:r>
                                  <a:rPr lang="en-US" altLang="zh-CN" sz="1100" b="0" i="1" smtClean="0">
                                    <a:latin typeface="Cambria Math" panose="02040503050406030204" pitchFamily="18" charset="0"/>
                                  </a:rPr>
                                  <m:t>0</m:t>
                                </m:r>
                              </m:sub>
                            </m:sSub>
                            <m:r>
                              <a:rPr lang="en-US" altLang="zh-CN" sz="1100" b="0" i="1" smtClean="0">
                                <a:latin typeface="Cambria Math" panose="02040503050406030204" pitchFamily="18" charset="0"/>
                              </a:rPr>
                              <m:t>𝜋</m:t>
                            </m:r>
                          </m:sub>
                        </m:sSub>
                        <m:r>
                          <a:rPr lang="en-US" altLang="zh-CN" sz="1100" b="0" i="1" smtClean="0">
                            <a:latin typeface="Cambria Math" panose="02040503050406030204" pitchFamily="18" charset="0"/>
                          </a:rPr>
                          <m:t>=</m:t>
                        </m:r>
                        <m:sSub>
                          <m:sSubPr>
                            <m:ctrlPr>
                              <a:rPr lang="en-US" altLang="zh-CN" sz="1100" b="0" i="1" smtClean="0">
                                <a:latin typeface="Cambria Math" panose="02040503050406030204" pitchFamily="18" charset="0"/>
                              </a:rPr>
                            </m:ctrlPr>
                          </m:sSubPr>
                          <m:e>
                            <m:r>
                              <a:rPr lang="en-US" altLang="zh-CN" sz="1100" b="0" i="1" smtClean="0">
                                <a:latin typeface="Cambria Math" panose="02040503050406030204" pitchFamily="18" charset="0"/>
                              </a:rPr>
                              <m:t>𝑔</m:t>
                            </m:r>
                          </m:e>
                          <m:sub>
                            <m:r>
                              <a:rPr lang="en-US" altLang="zh-CN" sz="1100" b="0" i="1" smtClean="0">
                                <a:latin typeface="Cambria Math" panose="02040503050406030204" pitchFamily="18" charset="0"/>
                              </a:rPr>
                              <m:t>𝐴𝑆𝑃</m:t>
                            </m:r>
                          </m:sub>
                        </m:sSub>
                        <m:func>
                          <m:funcPr>
                            <m:ctrlPr>
                              <a:rPr lang="en-US" altLang="zh-CN" sz="1100" b="0" i="1" smtClean="0">
                                <a:latin typeface="Cambria Math" panose="02040503050406030204" pitchFamily="18" charset="0"/>
                              </a:rPr>
                            </m:ctrlPr>
                          </m:funcPr>
                          <m:fName>
                            <m:r>
                              <m:rPr>
                                <m:sty m:val="p"/>
                              </m:rPr>
                              <a:rPr lang="en-US" altLang="zh-CN" sz="1100" b="0" i="0" smtClean="0">
                                <a:latin typeface="Cambria Math" panose="02040503050406030204" pitchFamily="18" charset="0"/>
                              </a:rPr>
                              <m:t>sin</m:t>
                            </m:r>
                          </m:fName>
                          <m:e>
                            <m:sSub>
                              <m:sSubPr>
                                <m:ctrlPr>
                                  <a:rPr lang="en-US" altLang="zh-CN" sz="1100" b="0" i="1" smtClean="0">
                                    <a:latin typeface="Cambria Math" panose="02040503050406030204" pitchFamily="18" charset="0"/>
                                  </a:rPr>
                                </m:ctrlPr>
                              </m:sSubPr>
                              <m:e>
                                <m:r>
                                  <a:rPr lang="en-US" altLang="zh-CN" sz="1100" b="0" i="1" smtClean="0">
                                    <a:latin typeface="Cambria Math" panose="02040503050406030204" pitchFamily="18" charset="0"/>
                                  </a:rPr>
                                  <m:t>𝛼</m:t>
                                </m:r>
                              </m:e>
                              <m:sub>
                                <m:r>
                                  <a:rPr lang="en-US" altLang="zh-CN" sz="1100" b="0" i="1" smtClean="0">
                                    <a:latin typeface="Cambria Math" panose="02040503050406030204" pitchFamily="18" charset="0"/>
                                  </a:rPr>
                                  <m:t>𝑓</m:t>
                                </m:r>
                              </m:sub>
                            </m:sSub>
                          </m:e>
                        </m:func>
                        <m:r>
                          <a:rPr lang="en-US" altLang="zh-CN" sz="1100" b="0" i="1" smtClean="0">
                            <a:latin typeface="Cambria Math" panose="02040503050406030204" pitchFamily="18" charset="0"/>
                          </a:rPr>
                          <m:t> </m:t>
                        </m:r>
                        <m:sSubSup>
                          <m:sSubSupPr>
                            <m:ctrlPr>
                              <a:rPr lang="en-US" altLang="zh-CN" sz="1100" b="0" i="1" smtClean="0">
                                <a:latin typeface="Cambria Math" panose="02040503050406030204" pitchFamily="18" charset="0"/>
                              </a:rPr>
                            </m:ctrlPr>
                          </m:sSubSupPr>
                          <m:e>
                            <m:r>
                              <a:rPr lang="en-US" altLang="zh-CN" sz="1100" b="0" i="1" smtClean="0">
                                <a:latin typeface="Cambria Math" panose="02040503050406030204" pitchFamily="18" charset="0"/>
                              </a:rPr>
                              <m:t>𝑓</m:t>
                            </m:r>
                          </m:e>
                          <m:sub>
                            <m:r>
                              <a:rPr lang="en-US" altLang="zh-CN" sz="1100" b="0" i="1" smtClean="0">
                                <a:latin typeface="Cambria Math" panose="02040503050406030204" pitchFamily="18" charset="0"/>
                              </a:rPr>
                              <m:t>1</m:t>
                            </m:r>
                          </m:sub>
                          <m:sup>
                            <m:r>
                              <a:rPr lang="en-US" altLang="zh-CN" sz="1100" b="0" i="1" smtClean="0">
                                <a:latin typeface="Cambria Math" panose="02040503050406030204" pitchFamily="18" charset="0"/>
                              </a:rPr>
                              <m:t>𝜇</m:t>
                            </m:r>
                          </m:sup>
                        </m:sSubSup>
                        <m:r>
                          <a:rPr lang="en-US" altLang="zh-CN" sz="1100" b="0" i="1" smtClean="0">
                            <a:latin typeface="Cambria Math" panose="02040503050406030204" pitchFamily="18" charset="0"/>
                          </a:rPr>
                          <m:t>(</m:t>
                        </m:r>
                        <m:r>
                          <a:rPr lang="en-US" altLang="zh-CN" sz="1100" b="0" i="1" smtClean="0">
                            <a:latin typeface="Cambria Math" panose="02040503050406030204" pitchFamily="18" charset="0"/>
                          </a:rPr>
                          <m:t>𝜋</m:t>
                        </m:r>
                        <m:sSub>
                          <m:sSubPr>
                            <m:ctrlPr>
                              <a:rPr lang="en-US" altLang="zh-CN" sz="1100" b="0" i="1" smtClean="0">
                                <a:latin typeface="Cambria Math" panose="02040503050406030204" pitchFamily="18" charset="0"/>
                              </a:rPr>
                            </m:ctrlPr>
                          </m:sSubPr>
                          <m:e>
                            <m:r>
                              <a:rPr lang="en-US" altLang="zh-CN" sz="1100" b="0" i="1" smtClean="0">
                                <a:latin typeface="Cambria Math" panose="02040503050406030204" pitchFamily="18" charset="0"/>
                              </a:rPr>
                              <m:t>𝜕</m:t>
                            </m:r>
                          </m:e>
                          <m:sub>
                            <m:r>
                              <a:rPr lang="en-US" altLang="zh-CN" sz="1100" b="0" i="1" smtClean="0">
                                <a:latin typeface="Cambria Math" panose="02040503050406030204" pitchFamily="18" charset="0"/>
                              </a:rPr>
                              <m:t>𝜇</m:t>
                            </m:r>
                          </m:sub>
                        </m:sSub>
                        <m:sSub>
                          <m:sSubPr>
                            <m:ctrlPr>
                              <a:rPr lang="en-US" altLang="zh-CN" sz="1100" b="0" i="1" smtClean="0">
                                <a:latin typeface="Cambria Math" panose="02040503050406030204" pitchFamily="18" charset="0"/>
                              </a:rPr>
                            </m:ctrlPr>
                          </m:sSubPr>
                          <m:e>
                            <m:r>
                              <a:rPr lang="en-US" altLang="zh-CN" sz="1100" b="0" i="1" smtClean="0">
                                <a:latin typeface="Cambria Math" panose="02040503050406030204" pitchFamily="18" charset="0"/>
                              </a:rPr>
                              <m:t>𝑎</m:t>
                            </m:r>
                          </m:e>
                          <m:sub>
                            <m:r>
                              <a:rPr lang="en-US" altLang="zh-CN" sz="1100" b="0" i="1" smtClean="0">
                                <a:latin typeface="Cambria Math" panose="02040503050406030204" pitchFamily="18" charset="0"/>
                              </a:rPr>
                              <m:t>0</m:t>
                            </m:r>
                          </m:sub>
                        </m:sSub>
                        <m:r>
                          <a:rPr lang="en-US" altLang="zh-CN" sz="1100" b="0" i="1" smtClean="0">
                            <a:latin typeface="Cambria Math" panose="02040503050406030204" pitchFamily="18" charset="0"/>
                          </a:rPr>
                          <m:t>−</m:t>
                        </m:r>
                        <m:sSub>
                          <m:sSubPr>
                            <m:ctrlPr>
                              <a:rPr lang="en-US" altLang="zh-CN" sz="1100" b="0" i="1" smtClean="0">
                                <a:latin typeface="Cambria Math" panose="02040503050406030204" pitchFamily="18" charset="0"/>
                              </a:rPr>
                            </m:ctrlPr>
                          </m:sSubPr>
                          <m:e>
                            <m:r>
                              <a:rPr lang="en-US" altLang="zh-CN" sz="1100" b="0" i="1" smtClean="0">
                                <a:latin typeface="Cambria Math" panose="02040503050406030204" pitchFamily="18" charset="0"/>
                              </a:rPr>
                              <m:t>𝑎</m:t>
                            </m:r>
                          </m:e>
                          <m:sub>
                            <m:r>
                              <a:rPr lang="en-US" altLang="zh-CN" sz="1100" b="0" i="1" smtClean="0">
                                <a:latin typeface="Cambria Math" panose="02040503050406030204" pitchFamily="18" charset="0"/>
                              </a:rPr>
                              <m:t>0</m:t>
                            </m:r>
                          </m:sub>
                        </m:sSub>
                        <m:sSub>
                          <m:sSubPr>
                            <m:ctrlPr>
                              <a:rPr lang="en-US" altLang="zh-CN" sz="1100" b="0" i="1" smtClean="0">
                                <a:latin typeface="Cambria Math" panose="02040503050406030204" pitchFamily="18" charset="0"/>
                              </a:rPr>
                            </m:ctrlPr>
                          </m:sSubPr>
                          <m:e>
                            <m:r>
                              <a:rPr lang="en-US" altLang="zh-CN" sz="1100" b="0" i="1" smtClean="0">
                                <a:latin typeface="Cambria Math" panose="02040503050406030204" pitchFamily="18" charset="0"/>
                              </a:rPr>
                              <m:t>𝜕</m:t>
                            </m:r>
                          </m:e>
                          <m:sub>
                            <m:r>
                              <a:rPr lang="en-US" altLang="zh-CN" sz="1100" b="0" i="1" smtClean="0">
                                <a:latin typeface="Cambria Math" panose="02040503050406030204" pitchFamily="18" charset="0"/>
                              </a:rPr>
                              <m:t>𝜇</m:t>
                            </m:r>
                          </m:sub>
                        </m:sSub>
                        <m:r>
                          <a:rPr lang="en-US" altLang="zh-CN" sz="1100" b="0" i="1" smtClean="0">
                            <a:latin typeface="Cambria Math" panose="02040503050406030204" pitchFamily="18" charset="0"/>
                          </a:rPr>
                          <m:t>𝜋</m:t>
                        </m:r>
                        <m:r>
                          <a:rPr lang="en-US" altLang="zh-CN" sz="1100" b="0" i="1" smtClean="0">
                            <a:latin typeface="Cambria Math" panose="02040503050406030204" pitchFamily="18" charset="0"/>
                          </a:rPr>
                          <m:t>)</m:t>
                        </m:r>
                      </m:oMath>
                    </m:oMathPara>
                  </a14:m>
                  <a:endParaRPr lang="zh-CN" altLang="en-US" sz="11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753339" y="5838102"/>
                  <a:ext cx="2659702" cy="28674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749929" y="6185869"/>
                  <a:ext cx="2687274" cy="3005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100" i="1">
                                <a:latin typeface="Cambria Math" panose="02040503050406030204" pitchFamily="18" charset="0"/>
                              </a:rPr>
                            </m:ctrlPr>
                          </m:sSubPr>
                          <m:e>
                            <m:r>
                              <a:rPr lang="en-US" altLang="zh-CN" sz="1100" i="1">
                                <a:latin typeface="Cambria Math" panose="02040503050406030204" pitchFamily="18" charset="0"/>
                              </a:rPr>
                              <m:t>𝐿</m:t>
                            </m:r>
                          </m:e>
                          <m:sub>
                            <m:sSubSup>
                              <m:sSubSupPr>
                                <m:ctrlPr>
                                  <a:rPr lang="en-US" altLang="zh-CN" sz="1100" i="1">
                                    <a:latin typeface="Cambria Math" panose="02040503050406030204" pitchFamily="18" charset="0"/>
                                  </a:rPr>
                                </m:ctrlPr>
                              </m:sSubSupPr>
                              <m:e>
                                <m:r>
                                  <a:rPr lang="en-US" altLang="zh-CN" sz="1100" i="1">
                                    <a:latin typeface="Cambria Math" panose="02040503050406030204" pitchFamily="18" charset="0"/>
                                  </a:rPr>
                                  <m:t>𝑓</m:t>
                                </m:r>
                              </m:e>
                              <m:sub>
                                <m:r>
                                  <a:rPr lang="en-US" altLang="zh-CN" sz="1100" i="1">
                                    <a:latin typeface="Cambria Math" panose="02040503050406030204" pitchFamily="18" charset="0"/>
                                  </a:rPr>
                                  <m:t>1</m:t>
                                </m:r>
                              </m:sub>
                              <m:sup>
                                <m:r>
                                  <a:rPr lang="en-US" altLang="zh-CN" sz="1100" i="1">
                                    <a:latin typeface="Cambria Math" panose="02040503050406030204" pitchFamily="18" charset="0"/>
                                  </a:rPr>
                                  <m:t>′</m:t>
                                </m:r>
                              </m:sup>
                            </m:sSubSup>
                            <m:sSub>
                              <m:sSubPr>
                                <m:ctrlPr>
                                  <a:rPr lang="en-US" altLang="zh-CN" sz="1100" i="1">
                                    <a:latin typeface="Cambria Math" panose="02040503050406030204" pitchFamily="18" charset="0"/>
                                  </a:rPr>
                                </m:ctrlPr>
                              </m:sSubPr>
                              <m:e>
                                <m:r>
                                  <a:rPr lang="en-US" altLang="zh-CN" sz="1100" i="1">
                                    <a:latin typeface="Cambria Math" panose="02040503050406030204" pitchFamily="18" charset="0"/>
                                  </a:rPr>
                                  <m:t>𝑎</m:t>
                                </m:r>
                              </m:e>
                              <m:sub>
                                <m:r>
                                  <a:rPr lang="en-US" altLang="zh-CN" sz="1100" i="1">
                                    <a:latin typeface="Cambria Math" panose="02040503050406030204" pitchFamily="18" charset="0"/>
                                  </a:rPr>
                                  <m:t>0</m:t>
                                </m:r>
                              </m:sub>
                            </m:sSub>
                            <m:r>
                              <a:rPr lang="en-US" altLang="zh-CN" sz="1100" i="1">
                                <a:latin typeface="Cambria Math" panose="02040503050406030204" pitchFamily="18" charset="0"/>
                              </a:rPr>
                              <m:t>𝜋</m:t>
                            </m:r>
                          </m:sub>
                        </m:sSub>
                        <m:r>
                          <a:rPr lang="en-US" altLang="zh-CN" sz="1100" i="1">
                            <a:latin typeface="Cambria Math" panose="02040503050406030204" pitchFamily="18" charset="0"/>
                          </a:rPr>
                          <m:t>=</m:t>
                        </m:r>
                        <m:sSub>
                          <m:sSubPr>
                            <m:ctrlPr>
                              <a:rPr lang="en-US" altLang="zh-CN" sz="1100" i="1">
                                <a:latin typeface="Cambria Math" panose="02040503050406030204" pitchFamily="18" charset="0"/>
                              </a:rPr>
                            </m:ctrlPr>
                          </m:sSubPr>
                          <m:e>
                            <m:r>
                              <a:rPr lang="en-US" altLang="zh-CN" sz="1100" i="1">
                                <a:latin typeface="Cambria Math" panose="02040503050406030204" pitchFamily="18" charset="0"/>
                              </a:rPr>
                              <m:t>𝑔</m:t>
                            </m:r>
                          </m:e>
                          <m:sub>
                            <m:r>
                              <a:rPr lang="en-US" altLang="zh-CN" sz="1100" i="1">
                                <a:latin typeface="Cambria Math" panose="02040503050406030204" pitchFamily="18" charset="0"/>
                              </a:rPr>
                              <m:t>𝐴𝑆𝑃</m:t>
                            </m:r>
                          </m:sub>
                        </m:sSub>
                        <m:func>
                          <m:funcPr>
                            <m:ctrlPr>
                              <a:rPr lang="en-US" altLang="zh-CN" sz="1100" i="1">
                                <a:latin typeface="Cambria Math" panose="02040503050406030204" pitchFamily="18" charset="0"/>
                              </a:rPr>
                            </m:ctrlPr>
                          </m:funcPr>
                          <m:fName>
                            <m:r>
                              <m:rPr>
                                <m:sty m:val="p"/>
                              </m:rPr>
                              <a:rPr lang="en-US" altLang="zh-CN" sz="1100" i="1">
                                <a:latin typeface="Cambria Math" panose="02040503050406030204" pitchFamily="18" charset="0"/>
                              </a:rPr>
                              <m:t>cos</m:t>
                            </m:r>
                          </m:fName>
                          <m:e>
                            <m:sSub>
                              <m:sSubPr>
                                <m:ctrlPr>
                                  <a:rPr lang="en-US" altLang="zh-CN" sz="1100" i="1">
                                    <a:latin typeface="Cambria Math" panose="02040503050406030204" pitchFamily="18" charset="0"/>
                                  </a:rPr>
                                </m:ctrlPr>
                              </m:sSubPr>
                              <m:e>
                                <m:r>
                                  <a:rPr lang="en-US" altLang="zh-CN" sz="1100" i="1">
                                    <a:latin typeface="Cambria Math" panose="02040503050406030204" pitchFamily="18" charset="0"/>
                                  </a:rPr>
                                  <m:t>𝛼</m:t>
                                </m:r>
                              </m:e>
                              <m:sub>
                                <m:r>
                                  <a:rPr lang="en-US" altLang="zh-CN" sz="1100" i="1">
                                    <a:latin typeface="Cambria Math" panose="02040503050406030204" pitchFamily="18" charset="0"/>
                                  </a:rPr>
                                  <m:t>𝑓</m:t>
                                </m:r>
                              </m:sub>
                            </m:sSub>
                          </m:e>
                        </m:func>
                        <m:r>
                          <a:rPr lang="en-US" altLang="zh-CN" sz="1100" i="1">
                            <a:latin typeface="Cambria Math" panose="02040503050406030204" pitchFamily="18" charset="0"/>
                          </a:rPr>
                          <m:t> </m:t>
                        </m:r>
                        <m:sSubSup>
                          <m:sSubSupPr>
                            <m:ctrlPr>
                              <a:rPr lang="en-US" altLang="zh-CN" sz="1100" i="1">
                                <a:latin typeface="Cambria Math" panose="02040503050406030204" pitchFamily="18" charset="0"/>
                              </a:rPr>
                            </m:ctrlPr>
                          </m:sSubSupPr>
                          <m:e>
                            <m:r>
                              <a:rPr lang="en-US" altLang="zh-CN" sz="1100" i="1">
                                <a:latin typeface="Cambria Math" panose="02040503050406030204" pitchFamily="18" charset="0"/>
                              </a:rPr>
                              <m:t>𝑓</m:t>
                            </m:r>
                          </m:e>
                          <m:sub>
                            <m:r>
                              <a:rPr lang="en-US" altLang="zh-CN" sz="1100" i="1">
                                <a:latin typeface="Cambria Math" panose="02040503050406030204" pitchFamily="18" charset="0"/>
                              </a:rPr>
                              <m:t>1</m:t>
                            </m:r>
                          </m:sub>
                          <m:sup>
                            <m:r>
                              <a:rPr lang="en-US" altLang="zh-CN" sz="1100" i="1">
                                <a:latin typeface="Cambria Math" panose="02040503050406030204" pitchFamily="18" charset="0"/>
                              </a:rPr>
                              <m:t>𝜇</m:t>
                            </m:r>
                          </m:sup>
                        </m:sSubSup>
                        <m:r>
                          <a:rPr lang="en-US" altLang="zh-CN" sz="1100" i="1">
                            <a:latin typeface="Cambria Math" panose="02040503050406030204" pitchFamily="18" charset="0"/>
                          </a:rPr>
                          <m:t>(</m:t>
                        </m:r>
                        <m:r>
                          <a:rPr lang="en-US" altLang="zh-CN" sz="1100" i="1">
                            <a:latin typeface="Cambria Math" panose="02040503050406030204" pitchFamily="18" charset="0"/>
                          </a:rPr>
                          <m:t>𝜋</m:t>
                        </m:r>
                        <m:sSub>
                          <m:sSubPr>
                            <m:ctrlPr>
                              <a:rPr lang="en-US" altLang="zh-CN" sz="1100" i="1">
                                <a:latin typeface="Cambria Math" panose="02040503050406030204" pitchFamily="18" charset="0"/>
                              </a:rPr>
                            </m:ctrlPr>
                          </m:sSubPr>
                          <m:e>
                            <m:r>
                              <a:rPr lang="en-US" altLang="zh-CN" sz="1100" i="1">
                                <a:latin typeface="Cambria Math" panose="02040503050406030204" pitchFamily="18" charset="0"/>
                              </a:rPr>
                              <m:t>𝜕</m:t>
                            </m:r>
                          </m:e>
                          <m:sub>
                            <m:r>
                              <a:rPr lang="en-US" altLang="zh-CN" sz="1100" i="1">
                                <a:latin typeface="Cambria Math" panose="02040503050406030204" pitchFamily="18" charset="0"/>
                              </a:rPr>
                              <m:t>𝜇</m:t>
                            </m:r>
                          </m:sub>
                        </m:sSub>
                        <m:sSub>
                          <m:sSubPr>
                            <m:ctrlPr>
                              <a:rPr lang="en-US" altLang="zh-CN" sz="1100" i="1">
                                <a:latin typeface="Cambria Math" panose="02040503050406030204" pitchFamily="18" charset="0"/>
                              </a:rPr>
                            </m:ctrlPr>
                          </m:sSubPr>
                          <m:e>
                            <m:r>
                              <a:rPr lang="en-US" altLang="zh-CN" sz="1100" i="1">
                                <a:latin typeface="Cambria Math" panose="02040503050406030204" pitchFamily="18" charset="0"/>
                              </a:rPr>
                              <m:t>𝑎</m:t>
                            </m:r>
                          </m:e>
                          <m:sub>
                            <m:r>
                              <a:rPr lang="en-US" altLang="zh-CN" sz="1100" i="1">
                                <a:latin typeface="Cambria Math" panose="02040503050406030204" pitchFamily="18" charset="0"/>
                              </a:rPr>
                              <m:t>0</m:t>
                            </m:r>
                          </m:sub>
                        </m:sSub>
                        <m:r>
                          <a:rPr lang="en-US" altLang="zh-CN" sz="1100" i="1">
                            <a:latin typeface="Cambria Math" panose="02040503050406030204" pitchFamily="18" charset="0"/>
                          </a:rPr>
                          <m:t>−</m:t>
                        </m:r>
                        <m:sSub>
                          <m:sSubPr>
                            <m:ctrlPr>
                              <a:rPr lang="en-US" altLang="zh-CN" sz="1100" i="1">
                                <a:latin typeface="Cambria Math" panose="02040503050406030204" pitchFamily="18" charset="0"/>
                              </a:rPr>
                            </m:ctrlPr>
                          </m:sSubPr>
                          <m:e>
                            <m:r>
                              <a:rPr lang="en-US" altLang="zh-CN" sz="1100" i="1">
                                <a:latin typeface="Cambria Math" panose="02040503050406030204" pitchFamily="18" charset="0"/>
                              </a:rPr>
                              <m:t>𝑎</m:t>
                            </m:r>
                          </m:e>
                          <m:sub>
                            <m:r>
                              <a:rPr lang="en-US" altLang="zh-CN" sz="1100" i="1">
                                <a:latin typeface="Cambria Math" panose="02040503050406030204" pitchFamily="18" charset="0"/>
                              </a:rPr>
                              <m:t>0</m:t>
                            </m:r>
                          </m:sub>
                        </m:sSub>
                        <m:sSub>
                          <m:sSubPr>
                            <m:ctrlPr>
                              <a:rPr lang="en-US" altLang="zh-CN" sz="1100" i="1">
                                <a:latin typeface="Cambria Math" panose="02040503050406030204" pitchFamily="18" charset="0"/>
                              </a:rPr>
                            </m:ctrlPr>
                          </m:sSubPr>
                          <m:e>
                            <m:r>
                              <a:rPr lang="en-US" altLang="zh-CN" sz="1100" i="1">
                                <a:latin typeface="Cambria Math" panose="02040503050406030204" pitchFamily="18" charset="0"/>
                              </a:rPr>
                              <m:t>𝜕</m:t>
                            </m:r>
                          </m:e>
                          <m:sub>
                            <m:r>
                              <a:rPr lang="en-US" altLang="zh-CN" sz="1100" i="1">
                                <a:latin typeface="Cambria Math" panose="02040503050406030204" pitchFamily="18" charset="0"/>
                              </a:rPr>
                              <m:t>𝜇</m:t>
                            </m:r>
                          </m:sub>
                        </m:sSub>
                        <m:r>
                          <a:rPr lang="en-US" altLang="zh-CN" sz="1100" i="1">
                            <a:latin typeface="Cambria Math" panose="02040503050406030204" pitchFamily="18" charset="0"/>
                          </a:rPr>
                          <m:t>𝜋</m:t>
                        </m:r>
                        <m:r>
                          <a:rPr lang="en-US" altLang="zh-CN" sz="1100" i="1">
                            <a:latin typeface="Cambria Math" panose="02040503050406030204" pitchFamily="18" charset="0"/>
                          </a:rPr>
                          <m:t>)</m:t>
                        </m:r>
                      </m:oMath>
                    </m:oMathPara>
                  </a14:m>
                  <a:endParaRPr lang="zh-CN" altLang="en-US" sz="1100" i="1" dirty="0">
                    <a:latin typeface="Cambria Math" panose="02040503050406030204" pitchFamily="18"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1749929" y="6185869"/>
                  <a:ext cx="2687274" cy="300531"/>
                </a:xfrm>
                <a:prstGeom prst="rect">
                  <a:avLst/>
                </a:prstGeom>
                <a:blipFill>
                  <a:blip r:embed="rId8"/>
                  <a:stretch>
                    <a:fillRect/>
                  </a:stretch>
                </a:blipFill>
              </p:spPr>
              <p:txBody>
                <a:bodyPr/>
                <a:lstStyle/>
                <a:p>
                  <a:r>
                    <a:rPr lang="zh-CN" altLang="en-US">
                      <a:noFill/>
                    </a:rPr>
                    <a:t> </a:t>
                  </a:r>
                </a:p>
              </p:txBody>
            </p:sp>
          </mc:Fallback>
        </mc:AlternateContent>
      </p:grpSp>
      <p:sp>
        <p:nvSpPr>
          <p:cNvPr id="10" name="灯片编号占位符 9">
            <a:extLst>
              <a:ext uri="{FF2B5EF4-FFF2-40B4-BE49-F238E27FC236}">
                <a16:creationId xmlns:a16="http://schemas.microsoft.com/office/drawing/2014/main" id="{0734C4BC-3CE3-44B6-B6E0-F8BA63D7A77F}"/>
              </a:ext>
            </a:extLst>
          </p:cNvPr>
          <p:cNvSpPr>
            <a:spLocks noGrp="1"/>
          </p:cNvSpPr>
          <p:nvPr>
            <p:ph type="sldNum" sz="quarter" idx="12"/>
          </p:nvPr>
        </p:nvSpPr>
        <p:spPr/>
        <p:txBody>
          <a:bodyPr/>
          <a:lstStyle/>
          <a:p>
            <a:fld id="{AE19EF4B-78C3-465F-A26D-296951CF7B54}" type="slidenum">
              <a:rPr lang="zh-CN" altLang="en-US" smtClean="0"/>
              <a:t>46</a:t>
            </a:fld>
            <a:endParaRPr lang="zh-CN" altLang="en-US"/>
          </a:p>
        </p:txBody>
      </p:sp>
    </p:spTree>
    <p:extLst>
      <p:ext uri="{BB962C8B-B14F-4D97-AF65-F5344CB8AC3E}">
        <p14:creationId xmlns:p14="http://schemas.microsoft.com/office/powerpoint/2010/main" val="2859697474"/>
      </p:ext>
    </p:extLst>
  </p:cSld>
  <p:clrMapOvr>
    <a:masterClrMapping/>
  </p:clrMapOvr>
  <mc:AlternateContent xmlns:mc="http://schemas.openxmlformats.org/markup-compatibility/2006" xmlns:p14="http://schemas.microsoft.com/office/powerpoint/2010/main">
    <mc:Choice Requires="p14">
      <p:transition spd="slow" p14:dur="2000" advTm="107937"/>
    </mc:Choice>
    <mc:Fallback xmlns="">
      <p:transition spd="slow" advTm="107937"/>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922C9D7-B8C5-405A-BBF6-F3943B0883EE}"/>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𝑓</m:t>
                          </m:r>
                        </m:e>
                        <m:sub>
                          <m:r>
                            <a:rPr lang="en-US" altLang="zh-CN" sz="2400" b="0" i="1" smtClean="0">
                              <a:latin typeface="Cambria Math" panose="02040503050406030204" pitchFamily="18" charset="0"/>
                              <a:cs typeface="Times New Roman" panose="02020603050405020304" pitchFamily="18" charset="0"/>
                            </a:rPr>
                            <m:t>1</m:t>
                          </m:r>
                        </m:sub>
                      </m:sSub>
                      <m:d>
                        <m:dPr>
                          <m:ctrlPr>
                            <a:rPr lang="en-US" altLang="zh-CN" sz="2400" b="0" i="1" smtClean="0">
                              <a:latin typeface="Cambria Math" panose="02040503050406030204" pitchFamily="18" charset="0"/>
                              <a:cs typeface="Times New Roman" panose="02020603050405020304" pitchFamily="18" charset="0"/>
                            </a:rPr>
                          </m:ctrlPr>
                        </m:dPr>
                        <m:e>
                          <m:sSubSup>
                            <m:sSubSupPr>
                              <m:ctrlPr>
                                <a:rPr lang="en-US" altLang="zh-CN" sz="2400" b="0" i="1" smtClean="0">
                                  <a:latin typeface="Cambria Math" panose="02040503050406030204" pitchFamily="18" charset="0"/>
                                  <a:cs typeface="Times New Roman" panose="02020603050405020304" pitchFamily="18" charset="0"/>
                                </a:rPr>
                              </m:ctrlPr>
                            </m:sSubSupPr>
                            <m:e>
                              <m:r>
                                <a:rPr lang="en-US" altLang="zh-CN" sz="2400" b="0" i="1" smtClean="0">
                                  <a:latin typeface="Cambria Math" panose="02040503050406030204" pitchFamily="18" charset="0"/>
                                  <a:cs typeface="Times New Roman" panose="02020603050405020304" pitchFamily="18" charset="0"/>
                                </a:rPr>
                                <m:t>𝑓</m:t>
                              </m:r>
                            </m:e>
                            <m:sub>
                              <m:r>
                                <a:rPr lang="en-US" altLang="zh-CN" sz="2400" b="0" i="1" smtClean="0">
                                  <a:latin typeface="Cambria Math" panose="02040503050406030204" pitchFamily="18" charset="0"/>
                                  <a:cs typeface="Times New Roman" panose="02020603050405020304" pitchFamily="18" charset="0"/>
                                </a:rPr>
                                <m:t>1</m:t>
                              </m:r>
                            </m:sub>
                            <m:sup>
                              <m:r>
                                <a:rPr lang="en-US" altLang="zh-CN" sz="2400" b="0" i="1" smtClean="0">
                                  <a:latin typeface="Cambria Math" panose="02040503050406030204" pitchFamily="18" charset="0"/>
                                  <a:cs typeface="Times New Roman" panose="02020603050405020304" pitchFamily="18" charset="0"/>
                                </a:rPr>
                                <m:t>′</m:t>
                              </m:r>
                            </m:sup>
                          </m:sSubSup>
                        </m:e>
                      </m:d>
                      <m:r>
                        <a:rPr lang="en-US" altLang="zh-CN" sz="2400" b="0" i="1" smtClean="0">
                          <a:latin typeface="Cambria Math" panose="02040503050406030204" pitchFamily="18" charset="0"/>
                          <a:cs typeface="Times New Roman" panose="02020603050405020304" pitchFamily="18" charset="0"/>
                        </a:rPr>
                        <m:t>→</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𝑓</m:t>
                          </m:r>
                        </m:e>
                        <m:sub>
                          <m:r>
                            <a:rPr lang="en-US" altLang="zh-CN" sz="2400" b="0" i="1" smtClean="0">
                              <a:latin typeface="Cambria Math" panose="02040503050406030204" pitchFamily="18" charset="0"/>
                              <a:cs typeface="Times New Roman" panose="02020603050405020304" pitchFamily="18" charset="0"/>
                            </a:rPr>
                            <m:t>0</m:t>
                          </m:r>
                        </m:sub>
                      </m:sSub>
                      <m:r>
                        <a:rPr lang="en-US" altLang="zh-CN" sz="2400" b="0" i="1" smtClean="0">
                          <a:latin typeface="Cambria Math" panose="02040503050406030204" pitchFamily="18" charset="0"/>
                          <a:cs typeface="Times New Roman" panose="02020603050405020304" pitchFamily="18" charset="0"/>
                        </a:rPr>
                        <m:t>𝜋</m:t>
                      </m:r>
                      <m:r>
                        <a:rPr lang="en-US" altLang="zh-CN" sz="2400" b="0" i="1" smtClean="0">
                          <a:latin typeface="Cambria Math" panose="02040503050406030204" pitchFamily="18" charset="0"/>
                          <a:cs typeface="Times New Roman" panose="02020603050405020304" pitchFamily="18" charset="0"/>
                        </a:rPr>
                        <m:t>→3</m:t>
                      </m:r>
                      <m:r>
                        <a:rPr lang="en-US" altLang="zh-CN" sz="2400" b="0" i="1" smtClean="0">
                          <a:latin typeface="Cambria Math" panose="02040503050406030204" pitchFamily="18" charset="0"/>
                          <a:cs typeface="Times New Roman" panose="02020603050405020304" pitchFamily="18" charset="0"/>
                        </a:rPr>
                        <m:t>𝜋</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F922C9D7-B8C5-405A-BBF6-F3943B0883EE}"/>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2"/>
                <a:stretch>
                  <a:fillRect b="-18421"/>
                </a:stretch>
              </a:blipFill>
            </p:spPr>
            <p:txBody>
              <a:bodyPr/>
              <a:lstStyle/>
              <a:p>
                <a:r>
                  <a:rPr lang="zh-CN" altLang="en-US">
                    <a:noFill/>
                  </a:rPr>
                  <a:t> </a:t>
                </a:r>
              </a:p>
            </p:txBody>
          </p:sp>
        </mc:Fallback>
      </mc:AlternateContent>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26" y="805271"/>
            <a:ext cx="8482263" cy="1711334"/>
          </a:xfrm>
          <a:prstGeom prst="rect">
            <a:avLst/>
          </a:prstGeom>
        </p:spPr>
      </p:pic>
      <mc:AlternateContent xmlns:mc="http://schemas.openxmlformats.org/markup-compatibility/2006" xmlns:a14="http://schemas.microsoft.com/office/drawing/2010/main">
        <mc:Choice Requires="a14">
          <p:sp>
            <p:nvSpPr>
              <p:cNvPr id="6" name="文本框 5"/>
              <p:cNvSpPr txBox="1"/>
              <p:nvPr/>
            </p:nvSpPr>
            <p:spPr>
              <a:xfrm>
                <a:off x="836194" y="3013912"/>
                <a:ext cx="7140743"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Similar mechanism has been applied to </a:t>
                </a:r>
                <a14:m>
                  <m:oMath xmlns:m="http://schemas.openxmlformats.org/officeDocument/2006/math">
                    <m:r>
                      <a:rPr lang="en-US" altLang="zh-CN" sz="1600">
                        <a:latin typeface="Cambria Math" panose="02040503050406030204" pitchFamily="18" charset="0"/>
                        <a:cs typeface="Times New Roman" panose="02020603050405020304" pitchFamily="18" charset="0"/>
                      </a:rPr>
                      <m:t>𝜂</m:t>
                    </m:r>
                    <m:r>
                      <a:rPr lang="en-US" altLang="zh-CN" sz="1600">
                        <a:latin typeface="Cambria Math" panose="02040503050406030204" pitchFamily="18" charset="0"/>
                        <a:cs typeface="Times New Roman" panose="02020603050405020304" pitchFamily="18" charset="0"/>
                      </a:rPr>
                      <m:t>(1405/1475)</m:t>
                    </m:r>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decays [1]</a:t>
                </a: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The isospin violation is produced by </a:t>
                </a:r>
              </a:p>
              <a:p>
                <a:pPr marL="342900" indent="-342900">
                  <a:lnSpc>
                    <a:spcPct val="150000"/>
                  </a:lnSpc>
                  <a:buAutoNum type="arabicParenR"/>
                </a:pPr>
                <a:r>
                  <a:rPr lang="en-US" altLang="zh-CN" sz="1600" dirty="0">
                    <a:latin typeface="Times New Roman" panose="02020603050405020304" pitchFamily="18" charset="0"/>
                    <a:cs typeface="Times New Roman" panose="02020603050405020304" pitchFamily="18" charset="0"/>
                  </a:rPr>
                  <a:t>Direct </a:t>
                </a:r>
                <a14:m>
                  <m:oMath xmlns:m="http://schemas.openxmlformats.org/officeDocument/2006/math">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𝑓</m:t>
                        </m:r>
                      </m:e>
                      <m:sub>
                        <m:r>
                          <a:rPr lang="en-US" altLang="zh-CN" sz="1600">
                            <a:latin typeface="Cambria Math" panose="02040503050406030204" pitchFamily="18" charset="0"/>
                            <a:cs typeface="Times New Roman" panose="02020603050405020304" pitchFamily="18" charset="0"/>
                          </a:rPr>
                          <m:t>0</m:t>
                        </m:r>
                      </m:sub>
                    </m:sSub>
                  </m:oMath>
                </a14:m>
                <a:r>
                  <a:rPr lang="en-US" altLang="zh-CN" sz="1600" dirty="0">
                    <a:latin typeface="Times New Roman" panose="02020603050405020304" pitchFamily="18" charset="0"/>
                    <a:cs typeface="Times New Roman" panose="02020603050405020304" pitchFamily="18" charset="0"/>
                  </a:rPr>
                  <a:t> production through triangle diagrams</a:t>
                </a:r>
              </a:p>
              <a:p>
                <a:pPr marL="342900" indent="-342900">
                  <a:lnSpc>
                    <a:spcPct val="150000"/>
                  </a:lnSpc>
                  <a:buAutoNum type="arabicParenR"/>
                </a:pPr>
                <a:r>
                  <a:rPr lang="en-US" altLang="zh-CN" sz="1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𝑎</m:t>
                        </m:r>
                      </m:e>
                      <m:sub>
                        <m:r>
                          <a:rPr lang="en-US" altLang="zh-CN" sz="1600">
                            <a:latin typeface="Cambria Math" panose="02040503050406030204" pitchFamily="18" charset="0"/>
                            <a:cs typeface="Times New Roman" panose="02020603050405020304" pitchFamily="18" charset="0"/>
                          </a:rPr>
                          <m:t>0</m:t>
                        </m:r>
                      </m:sub>
                    </m:sSub>
                    <m:r>
                      <a:rPr lang="en-US" altLang="zh-CN" sz="1600">
                        <a:latin typeface="Cambria Math" panose="02040503050406030204" pitchFamily="18" charset="0"/>
                        <a:cs typeface="Times New Roman" panose="02020603050405020304" pitchFamily="18" charset="0"/>
                      </a:rPr>
                      <m:t>−</m:t>
                    </m:r>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𝑓</m:t>
                        </m:r>
                      </m:e>
                      <m:sub>
                        <m:r>
                          <a:rPr lang="en-US" altLang="zh-CN" sz="1600">
                            <a:latin typeface="Cambria Math" panose="02040503050406030204" pitchFamily="18" charset="0"/>
                            <a:cs typeface="Times New Roman" panose="02020603050405020304" pitchFamily="18" charset="0"/>
                          </a:rPr>
                          <m:t>0</m:t>
                        </m:r>
                      </m:sub>
                    </m:sSub>
                  </m:oMath>
                </a14:m>
                <a:r>
                  <a:rPr lang="en-US" altLang="zh-CN" sz="1600" dirty="0">
                    <a:latin typeface="Times New Roman" panose="02020603050405020304" pitchFamily="18" charset="0"/>
                    <a:cs typeface="Times New Roman" panose="02020603050405020304" pitchFamily="18" charset="0"/>
                  </a:rPr>
                  <a:t> mixing, which is enhanced by triangle mechanism</a:t>
                </a: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Model dependence is suppressed for </a:t>
                </a:r>
              </a:p>
              <a:p>
                <a:pPr marL="342900" indent="-342900">
                  <a:lnSpc>
                    <a:spcPct val="150000"/>
                  </a:lnSpc>
                  <a:buAutoNum type="arabicParenR"/>
                </a:pPr>
                <a:r>
                  <a:rPr lang="en-US" altLang="zh-CN" sz="1600" dirty="0">
                    <a:latin typeface="Times New Roman" panose="02020603050405020304" pitchFamily="18" charset="0"/>
                    <a:cs typeface="Times New Roman" panose="02020603050405020304" pitchFamily="18" charset="0"/>
                  </a:rPr>
                  <a:t>The dispersive parts cancel in the on-shell kinematic region.</a:t>
                </a:r>
              </a:p>
              <a:p>
                <a:pPr marL="342900" indent="-342900">
                  <a:lnSpc>
                    <a:spcPct val="150000"/>
                  </a:lnSpc>
                  <a:buFontTx/>
                  <a:buAutoNum type="arabicParenR"/>
                </a:pPr>
                <a:r>
                  <a:rPr lang="en-US" altLang="zh-CN" sz="1600" dirty="0">
                    <a:latin typeface="Times New Roman" panose="02020603050405020304" pitchFamily="18" charset="0"/>
                    <a:cs typeface="Times New Roman" panose="02020603050405020304" pitchFamily="18" charset="0"/>
                  </a:rPr>
                  <a:t>The masses of </a:t>
                </a:r>
                <a14:m>
                  <m:oMath xmlns:m="http://schemas.openxmlformats.org/officeDocument/2006/math">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𝑎</m:t>
                        </m:r>
                      </m:e>
                      <m:sub>
                        <m:r>
                          <a:rPr lang="en-US" altLang="zh-CN" sz="1600">
                            <a:latin typeface="Cambria Math" panose="02040503050406030204" pitchFamily="18" charset="0"/>
                            <a:cs typeface="Times New Roman" panose="02020603050405020304" pitchFamily="18" charset="0"/>
                          </a:rPr>
                          <m:t>0</m:t>
                        </m:r>
                      </m:sub>
                    </m:sSub>
                  </m:oMath>
                </a14:m>
                <a:r>
                  <a:rPr lang="en-US" altLang="zh-CN" sz="16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𝑓</m:t>
                        </m:r>
                      </m:e>
                      <m:sub>
                        <m:r>
                          <a:rPr lang="en-US" altLang="zh-CN" sz="1600">
                            <a:latin typeface="Cambria Math" panose="02040503050406030204" pitchFamily="18" charset="0"/>
                            <a:cs typeface="Times New Roman" panose="02020603050405020304" pitchFamily="18" charset="0"/>
                          </a:rPr>
                          <m:t>0</m:t>
                        </m:r>
                      </m:sub>
                    </m:sSub>
                  </m:oMath>
                </a14:m>
                <a:r>
                  <a:rPr lang="en-US" altLang="zh-CN" sz="1600" dirty="0">
                    <a:latin typeface="Times New Roman" panose="02020603050405020304" pitchFamily="18" charset="0"/>
                    <a:cs typeface="Times New Roman" panose="02020603050405020304" pitchFamily="18" charset="0"/>
                  </a:rPr>
                  <a:t> are very close to </a:t>
                </a:r>
                <a14:m>
                  <m:oMath xmlns:m="http://schemas.openxmlformats.org/officeDocument/2006/math">
                    <m:r>
                      <a:rPr lang="en-US" altLang="zh-CN" sz="1600">
                        <a:latin typeface="Cambria Math" panose="02040503050406030204" pitchFamily="18" charset="0"/>
                        <a:cs typeface="Times New Roman" panose="02020603050405020304" pitchFamily="18" charset="0"/>
                      </a:rPr>
                      <m:t>𝐾</m:t>
                    </m:r>
                    <m:acc>
                      <m:accPr>
                        <m:chr m:val="̅"/>
                        <m:ctrlPr>
                          <a:rPr lang="en-US" altLang="zh-CN" sz="1600" i="1">
                            <a:latin typeface="Cambria Math" panose="02040503050406030204" pitchFamily="18" charset="0"/>
                            <a:cs typeface="Times New Roman" panose="02020603050405020304" pitchFamily="18" charset="0"/>
                          </a:rPr>
                        </m:ctrlPr>
                      </m:accPr>
                      <m:e>
                        <m:r>
                          <a:rPr lang="en-US" altLang="zh-CN" sz="1600">
                            <a:latin typeface="Cambria Math" panose="02040503050406030204" pitchFamily="18" charset="0"/>
                            <a:cs typeface="Times New Roman" panose="02020603050405020304" pitchFamily="18" charset="0"/>
                          </a:rPr>
                          <m:t>𝐾</m:t>
                        </m:r>
                      </m:e>
                    </m:acc>
                  </m:oMath>
                </a14:m>
                <a:r>
                  <a:rPr lang="en-US" altLang="zh-CN" sz="1600" dirty="0">
                    <a:latin typeface="Times New Roman" panose="02020603050405020304" pitchFamily="18" charset="0"/>
                    <a:cs typeface="Times New Roman" panose="02020603050405020304" pitchFamily="18" charset="0"/>
                  </a:rPr>
                  <a:t> threshold.</a:t>
                </a:r>
              </a:p>
            </p:txBody>
          </p:sp>
        </mc:Choice>
        <mc:Fallback xmlns="">
          <p:sp>
            <p:nvSpPr>
              <p:cNvPr id="6" name="文本框 5"/>
              <p:cNvSpPr txBox="1">
                <a:spLocks noRot="1" noChangeAspect="1" noMove="1" noResize="1" noEditPoints="1" noAdjustHandles="1" noChangeArrowheads="1" noChangeShapeType="1" noTextEdit="1"/>
              </p:cNvSpPr>
              <p:nvPr/>
            </p:nvSpPr>
            <p:spPr>
              <a:xfrm>
                <a:off x="836194" y="3013912"/>
                <a:ext cx="7140743" cy="2677656"/>
              </a:xfrm>
              <a:prstGeom prst="rect">
                <a:avLst/>
              </a:prstGeom>
              <a:blipFill>
                <a:blip r:embed="rId4"/>
                <a:stretch>
                  <a:fillRect l="-341" b="-227"/>
                </a:stretch>
              </a:blipFill>
            </p:spPr>
            <p:txBody>
              <a:bodyPr/>
              <a:lstStyle/>
              <a:p>
                <a:r>
                  <a:rPr lang="zh-CN" altLang="en-US">
                    <a:noFill/>
                  </a:rPr>
                  <a:t> </a:t>
                </a:r>
              </a:p>
            </p:txBody>
          </p:sp>
        </mc:Fallback>
      </mc:AlternateContent>
      <p:sp>
        <p:nvSpPr>
          <p:cNvPr id="7" name="矩形 6"/>
          <p:cNvSpPr/>
          <p:nvPr/>
        </p:nvSpPr>
        <p:spPr>
          <a:xfrm>
            <a:off x="4698941" y="6447554"/>
            <a:ext cx="3320140" cy="336118"/>
          </a:xfrm>
          <a:prstGeom prst="rect">
            <a:avLst/>
          </a:prstGeom>
        </p:spPr>
        <p:txBody>
          <a:bodyPr wrap="none">
            <a:spAutoFit/>
          </a:bodyPr>
          <a:lstStyle/>
          <a:p>
            <a:pPr algn="r">
              <a:lnSpc>
                <a:spcPct val="150000"/>
              </a:lnSpc>
            </a:pPr>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[1]M. C. Du and Q. Zhao, PRD 100,036005(2019)</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67D1C24-E926-415F-ABB9-83D2AD24641F}"/>
                  </a:ext>
                </a:extLst>
              </p:cNvPr>
              <p:cNvSpPr txBox="1"/>
              <p:nvPr/>
            </p:nvSpPr>
            <p:spPr>
              <a:xfrm>
                <a:off x="3902281" y="2487178"/>
                <a:ext cx="1433598"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𝜖</m:t>
                          </m:r>
                        </m:e>
                        <m:sub>
                          <m:r>
                            <a:rPr lang="en-US" altLang="zh-CN" sz="1600" b="0" i="1" smtClean="0">
                              <a:latin typeface="Cambria Math" panose="02040503050406030204" pitchFamily="18" charset="0"/>
                            </a:rPr>
                            <m:t>𝜇</m:t>
                          </m:r>
                        </m:sub>
                      </m:sSub>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𝑛</m:t>
                          </m:r>
                        </m:sub>
                        <m:sup>
                          <m:r>
                            <a:rPr lang="en-US" altLang="zh-CN" sz="1600" b="0" i="1" smtClean="0">
                              <a:latin typeface="Cambria Math" panose="02040503050406030204" pitchFamily="18" charset="0"/>
                            </a:rPr>
                            <m:t>𝜇</m:t>
                          </m:r>
                        </m:sup>
                      </m:sSubSup>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𝑐</m:t>
                          </m:r>
                        </m:sub>
                        <m:sup>
                          <m:r>
                            <a:rPr lang="en-US" altLang="zh-CN" sz="1600" b="0" i="1" smtClean="0">
                              <a:latin typeface="Cambria Math" panose="02040503050406030204" pitchFamily="18" charset="0"/>
                            </a:rPr>
                            <m:t>𝜇</m:t>
                          </m:r>
                        </m:sup>
                      </m:sSubSup>
                      <m:r>
                        <a:rPr lang="en-US" altLang="zh-CN" sz="1600" b="0" i="1" smtClean="0">
                          <a:latin typeface="Cambria Math" panose="02040503050406030204" pitchFamily="18" charset="0"/>
                        </a:rPr>
                        <m:t>)</m:t>
                      </m:r>
                    </m:oMath>
                  </m:oMathPara>
                </a14:m>
                <a:endParaRPr lang="zh-CN" altLang="en-US" sz="1600" dirty="0"/>
              </a:p>
            </p:txBody>
          </p:sp>
        </mc:Choice>
        <mc:Fallback xmlns="">
          <p:sp>
            <p:nvSpPr>
              <p:cNvPr id="2" name="文本框 1">
                <a:extLst>
                  <a:ext uri="{FF2B5EF4-FFF2-40B4-BE49-F238E27FC236}">
                    <a16:creationId xmlns:a16="http://schemas.microsoft.com/office/drawing/2014/main" id="{E67D1C24-E926-415F-ABB9-83D2AD24641F}"/>
                  </a:ext>
                </a:extLst>
              </p:cNvPr>
              <p:cNvSpPr txBox="1">
                <a:spLocks noRot="1" noChangeAspect="1" noMove="1" noResize="1" noEditPoints="1" noAdjustHandles="1" noChangeArrowheads="1" noChangeShapeType="1" noTextEdit="1"/>
              </p:cNvSpPr>
              <p:nvPr/>
            </p:nvSpPr>
            <p:spPr>
              <a:xfrm>
                <a:off x="3902281" y="2487178"/>
                <a:ext cx="1433598" cy="372410"/>
              </a:xfrm>
              <a:prstGeom prst="rect">
                <a:avLst/>
              </a:prstGeom>
              <a:blipFill>
                <a:blip r:embed="rId5"/>
                <a:stretch>
                  <a:fillRect b="-49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C6F2D63-CAB1-47D0-8E36-F868568E700E}"/>
                  </a:ext>
                </a:extLst>
              </p:cNvPr>
              <p:cNvSpPr txBox="1"/>
              <p:nvPr/>
            </p:nvSpPr>
            <p:spPr>
              <a:xfrm>
                <a:off x="496184" y="2487178"/>
                <a:ext cx="11082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𝐵</m:t>
                          </m:r>
                        </m:e>
                        <m:sub>
                          <m:r>
                            <a:rPr lang="en-US" altLang="zh-CN" sz="1600" i="1">
                              <a:latin typeface="Cambria Math" panose="02040503050406030204" pitchFamily="18" charset="0"/>
                            </a:rPr>
                            <m:t>𝑛</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𝐵</m:t>
                          </m:r>
                        </m:e>
                        <m:sub>
                          <m:r>
                            <a:rPr lang="en-US" altLang="zh-CN" sz="1600" i="1">
                              <a:latin typeface="Cambria Math" panose="02040503050406030204" pitchFamily="18" charset="0"/>
                            </a:rPr>
                            <m:t>𝑐</m:t>
                          </m:r>
                        </m:sub>
                      </m:sSub>
                    </m:oMath>
                  </m:oMathPara>
                </a14:m>
                <a:endParaRPr lang="zh-CN" altLang="en-US" sz="1600" i="1" dirty="0">
                  <a:latin typeface="Cambria Math" panose="02040503050406030204" pitchFamily="18" charset="0"/>
                </a:endParaRPr>
              </a:p>
            </p:txBody>
          </p:sp>
        </mc:Choice>
        <mc:Fallback xmlns="">
          <p:sp>
            <p:nvSpPr>
              <p:cNvPr id="8" name="文本框 7">
                <a:extLst>
                  <a:ext uri="{FF2B5EF4-FFF2-40B4-BE49-F238E27FC236}">
                    <a16:creationId xmlns:a16="http://schemas.microsoft.com/office/drawing/2014/main" id="{EC6F2D63-CAB1-47D0-8E36-F868568E700E}"/>
                  </a:ext>
                </a:extLst>
              </p:cNvPr>
              <p:cNvSpPr txBox="1">
                <a:spLocks noRot="1" noChangeAspect="1" noMove="1" noResize="1" noEditPoints="1" noAdjustHandles="1" noChangeArrowheads="1" noChangeShapeType="1" noTextEdit="1"/>
              </p:cNvSpPr>
              <p:nvPr/>
            </p:nvSpPr>
            <p:spPr>
              <a:xfrm>
                <a:off x="496184" y="2487178"/>
                <a:ext cx="1108252" cy="338554"/>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D48BE6A7-3985-4A25-8BE7-3DD2C4791BA5}"/>
                  </a:ext>
                </a:extLst>
              </p:cNvPr>
              <p:cNvSpPr txBox="1"/>
              <p:nvPr/>
            </p:nvSpPr>
            <p:spPr>
              <a:xfrm>
                <a:off x="6068031" y="2493526"/>
                <a:ext cx="2277738"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𝜖</m:t>
                          </m:r>
                        </m:e>
                        <m:sub>
                          <m:r>
                            <a:rPr lang="en-US" altLang="zh-CN" sz="1600" i="1">
                              <a:latin typeface="Cambria Math" panose="02040503050406030204" pitchFamily="18" charset="0"/>
                            </a:rPr>
                            <m:t>𝜇</m:t>
                          </m:r>
                        </m:sub>
                      </m:sSub>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𝐼</m:t>
                          </m:r>
                        </m:e>
                        <m:sub>
                          <m:r>
                            <a:rPr lang="en-US" altLang="zh-CN" sz="1600" i="1">
                              <a:latin typeface="Cambria Math" panose="02040503050406030204" pitchFamily="18" charset="0"/>
                            </a:rPr>
                            <m:t>𝑛</m:t>
                          </m:r>
                        </m:sub>
                        <m:sup>
                          <m:r>
                            <a:rPr lang="en-US" altLang="zh-CN" sz="1600" i="1">
                              <a:latin typeface="Cambria Math" panose="02040503050406030204" pitchFamily="18" charset="0"/>
                            </a:rPr>
                            <m:t>𝜇</m:t>
                          </m:r>
                        </m:sup>
                      </m:sSubSup>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𝐼</m:t>
                          </m:r>
                        </m:e>
                        <m:sub>
                          <m:r>
                            <a:rPr lang="en-US" altLang="zh-CN" sz="1600" i="1">
                              <a:latin typeface="Cambria Math" panose="02040503050406030204" pitchFamily="18" charset="0"/>
                            </a:rPr>
                            <m:t>𝑐</m:t>
                          </m:r>
                        </m:sub>
                        <m:sup>
                          <m:r>
                            <a:rPr lang="en-US" altLang="zh-CN" sz="1600" i="1">
                              <a:latin typeface="Cambria Math" panose="02040503050406030204" pitchFamily="18" charset="0"/>
                            </a:rPr>
                            <m:t>𝜇</m:t>
                          </m:r>
                        </m:sup>
                      </m:sSubSup>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𝐵</m:t>
                          </m:r>
                        </m:e>
                        <m:sub>
                          <m:r>
                            <a:rPr lang="en-US" altLang="zh-CN" sz="1600" i="1">
                              <a:latin typeface="Cambria Math" panose="02040503050406030204" pitchFamily="18" charset="0"/>
                            </a:rPr>
                            <m:t>𝑛</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𝐵</m:t>
                          </m:r>
                        </m:e>
                        <m:sub>
                          <m:r>
                            <a:rPr lang="en-US" altLang="zh-CN" sz="1600" i="1">
                              <a:latin typeface="Cambria Math" panose="02040503050406030204" pitchFamily="18" charset="0"/>
                            </a:rPr>
                            <m:t>𝑐</m:t>
                          </m:r>
                        </m:sub>
                      </m:sSub>
                      <m:r>
                        <a:rPr lang="en-US" altLang="zh-CN" sz="1600" i="1">
                          <a:latin typeface="Cambria Math" panose="02040503050406030204" pitchFamily="18" charset="0"/>
                        </a:rPr>
                        <m:t>)</m:t>
                      </m:r>
                    </m:oMath>
                  </m:oMathPara>
                </a14:m>
                <a:endParaRPr lang="zh-CN" altLang="en-US" sz="1600" i="1" dirty="0">
                  <a:latin typeface="Cambria Math" panose="02040503050406030204" pitchFamily="18" charset="0"/>
                </a:endParaRPr>
              </a:p>
            </p:txBody>
          </p:sp>
        </mc:Choice>
        <mc:Fallback xmlns="">
          <p:sp>
            <p:nvSpPr>
              <p:cNvPr id="9" name="文本框 8">
                <a:extLst>
                  <a:ext uri="{FF2B5EF4-FFF2-40B4-BE49-F238E27FC236}">
                    <a16:creationId xmlns:a16="http://schemas.microsoft.com/office/drawing/2014/main" id="{D48BE6A7-3985-4A25-8BE7-3DD2C4791BA5}"/>
                  </a:ext>
                </a:extLst>
              </p:cNvPr>
              <p:cNvSpPr txBox="1">
                <a:spLocks noRot="1" noChangeAspect="1" noMove="1" noResize="1" noEditPoints="1" noAdjustHandles="1" noChangeArrowheads="1" noChangeShapeType="1" noTextEdit="1"/>
              </p:cNvSpPr>
              <p:nvPr/>
            </p:nvSpPr>
            <p:spPr>
              <a:xfrm>
                <a:off x="6068031" y="2493526"/>
                <a:ext cx="2277738" cy="372410"/>
              </a:xfrm>
              <a:prstGeom prst="rect">
                <a:avLst/>
              </a:prstGeom>
              <a:blipFill>
                <a:blip r:embed="rId7"/>
                <a:stretch>
                  <a:fillRect b="-4918"/>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EE46EF3C-4629-4942-85CB-6CD9CBE0F774}"/>
              </a:ext>
            </a:extLst>
          </p:cNvPr>
          <p:cNvSpPr>
            <a:spLocks noGrp="1"/>
          </p:cNvSpPr>
          <p:nvPr>
            <p:ph type="sldNum" sz="quarter" idx="12"/>
          </p:nvPr>
        </p:nvSpPr>
        <p:spPr/>
        <p:txBody>
          <a:bodyPr/>
          <a:lstStyle/>
          <a:p>
            <a:fld id="{AE19EF4B-78C3-465F-A26D-296951CF7B54}" type="slidenum">
              <a:rPr lang="zh-CN" altLang="en-US" smtClean="0"/>
              <a:t>47</a:t>
            </a:fld>
            <a:endParaRPr lang="zh-CN" altLang="en-US"/>
          </a:p>
        </p:txBody>
      </p:sp>
    </p:spTree>
    <p:extLst>
      <p:ext uri="{BB962C8B-B14F-4D97-AF65-F5344CB8AC3E}">
        <p14:creationId xmlns:p14="http://schemas.microsoft.com/office/powerpoint/2010/main" val="1051449317"/>
      </p:ext>
    </p:extLst>
  </p:cSld>
  <p:clrMapOvr>
    <a:masterClrMapping/>
  </p:clrMapOvr>
  <mc:AlternateContent xmlns:mc="http://schemas.openxmlformats.org/markup-compatibility/2006" xmlns:p14="http://schemas.microsoft.com/office/powerpoint/2010/main">
    <mc:Choice Requires="p14">
      <p:transition spd="slow" p14:dur="2000" advTm="74251"/>
    </mc:Choice>
    <mc:Fallback xmlns="">
      <p:transition spd="slow" advTm="74251"/>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922C9D7-B8C5-405A-BBF6-F3943B0883EE}"/>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𝑎</m:t>
                          </m:r>
                        </m:e>
                        <m:sub>
                          <m:r>
                            <a:rPr lang="en-US" altLang="zh-CN" sz="2400" b="0" i="1" smtClean="0">
                              <a:latin typeface="Cambria Math" panose="02040503050406030204" pitchFamily="18" charset="0"/>
                              <a:cs typeface="Times New Roman" panose="02020603050405020304" pitchFamily="18" charset="0"/>
                            </a:rPr>
                            <m:t>1</m:t>
                          </m:r>
                        </m:sub>
                      </m:sSub>
                      <m:r>
                        <a:rPr lang="en-US" altLang="zh-CN" sz="2400" b="0" i="1" smtClean="0">
                          <a:latin typeface="Cambria Math" panose="02040503050406030204" pitchFamily="18" charset="0"/>
                          <a:cs typeface="Times New Roman" panose="02020603050405020304" pitchFamily="18" charset="0"/>
                        </a:rPr>
                        <m:t>→3</m:t>
                      </m:r>
                      <m:r>
                        <a:rPr lang="en-US" altLang="zh-CN" sz="2400" b="0" i="1" smtClean="0">
                          <a:latin typeface="Cambria Math" panose="02040503050406030204" pitchFamily="18" charset="0"/>
                          <a:cs typeface="Times New Roman" panose="02020603050405020304" pitchFamily="18" charset="0"/>
                        </a:rPr>
                        <m:t>𝜋</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F922C9D7-B8C5-405A-BBF6-F3943B0883EE}"/>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2"/>
                <a:stretch>
                  <a:fillRect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391026" y="2171701"/>
                <a:ext cx="7537785"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The TS mechanism in </a:t>
                </a:r>
                <a14:m>
                  <m:oMath xmlns:m="http://schemas.openxmlformats.org/officeDocument/2006/math">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𝑎</m:t>
                        </m:r>
                      </m:e>
                      <m:sub>
                        <m:r>
                          <a:rPr lang="en-US" altLang="zh-CN" sz="1600" i="1">
                            <a:latin typeface="Cambria Math" panose="02040503050406030204" pitchFamily="18" charset="0"/>
                            <a:cs typeface="Times New Roman" panose="02020603050405020304" pitchFamily="18" charset="0"/>
                          </a:rPr>
                          <m:t>1</m:t>
                        </m:r>
                      </m:sub>
                    </m:sSub>
                    <m:r>
                      <a:rPr lang="en-US" altLang="zh-CN" sz="1600" b="0" i="1" smtClean="0">
                        <a:latin typeface="Cambria Math" panose="02040503050406030204" pitchFamily="18" charset="0"/>
                        <a:cs typeface="Times New Roman" panose="02020603050405020304" pitchFamily="18" charset="0"/>
                      </a:rPr>
                      <m:t>(1260)</m:t>
                    </m:r>
                  </m:oMath>
                </a14:m>
                <a:r>
                  <a:rPr lang="en-US" altLang="zh-CN" sz="1600" dirty="0">
                    <a:latin typeface="Times New Roman" panose="02020603050405020304" pitchFamily="18" charset="0"/>
                    <a:cs typeface="Times New Roman" panose="02020603050405020304" pitchFamily="18" charset="0"/>
                  </a:rPr>
                  <a:t> decay has been studied in Ref[1,2]</a:t>
                </a:r>
              </a:p>
              <a:p>
                <a:pPr marL="285750" indent="-285750">
                  <a:lnSpc>
                    <a:spcPct val="150000"/>
                  </a:lnSpc>
                  <a:buFont typeface="Arial" panose="020B0604020202020204" pitchFamily="34" charset="0"/>
                  <a:buChar char="•"/>
                </a:pPr>
                <a:r>
                  <a:rPr lang="en-US" altLang="zh-CN" sz="1600" dirty="0">
                    <a:solidFill>
                      <a:srgbClr val="C00000"/>
                    </a:solidFill>
                    <a:latin typeface="Times New Roman" panose="02020603050405020304" pitchFamily="18" charset="0"/>
                    <a:cs typeface="Times New Roman" panose="02020603050405020304" pitchFamily="18" charset="0"/>
                  </a:rPr>
                  <a:t>The interaction of </a:t>
                </a:r>
                <a14:m>
                  <m:oMath xmlns:m="http://schemas.openxmlformats.org/officeDocument/2006/math">
                    <m:sSub>
                      <m:sSubPr>
                        <m:ctrlPr>
                          <a:rPr lang="en-US" altLang="zh-CN" sz="1600" i="1">
                            <a:solidFill>
                              <a:srgbClr val="C00000"/>
                            </a:solidFill>
                            <a:latin typeface="Cambria Math" panose="02040503050406030204" pitchFamily="18" charset="0"/>
                            <a:cs typeface="Times New Roman" panose="02020603050405020304" pitchFamily="18" charset="0"/>
                          </a:rPr>
                        </m:ctrlPr>
                      </m:sSubPr>
                      <m:e>
                        <m:r>
                          <a:rPr lang="en-US" altLang="zh-CN" sz="1600" i="1">
                            <a:solidFill>
                              <a:srgbClr val="C00000"/>
                            </a:solidFill>
                            <a:latin typeface="Cambria Math" panose="02040503050406030204" pitchFamily="18" charset="0"/>
                            <a:cs typeface="Times New Roman" panose="02020603050405020304" pitchFamily="18" charset="0"/>
                          </a:rPr>
                          <m:t>𝑎</m:t>
                        </m:r>
                      </m:e>
                      <m:sub>
                        <m:r>
                          <a:rPr lang="en-US" altLang="zh-CN" sz="1600" i="1">
                            <a:solidFill>
                              <a:srgbClr val="C00000"/>
                            </a:solidFill>
                            <a:latin typeface="Cambria Math" panose="02040503050406030204" pitchFamily="18" charset="0"/>
                            <a:cs typeface="Times New Roman" panose="02020603050405020304" pitchFamily="18" charset="0"/>
                          </a:rPr>
                          <m:t>1</m:t>
                        </m:r>
                      </m:sub>
                    </m:sSub>
                    <m:r>
                      <a:rPr lang="en-US" altLang="zh-CN" sz="1600" i="1">
                        <a:solidFill>
                          <a:srgbClr val="C00000"/>
                        </a:solidFill>
                        <a:latin typeface="Cambria Math" panose="02040503050406030204" pitchFamily="18" charset="0"/>
                        <a:cs typeface="Times New Roman" panose="02020603050405020304" pitchFamily="18" charset="0"/>
                      </a:rPr>
                      <m:t>→</m:t>
                    </m:r>
                    <m:r>
                      <a:rPr lang="en-US" altLang="zh-CN" sz="1600" i="1">
                        <a:solidFill>
                          <a:srgbClr val="C00000"/>
                        </a:solidFill>
                        <a:latin typeface="Cambria Math" panose="02040503050406030204" pitchFamily="18" charset="0"/>
                        <a:cs typeface="Times New Roman" panose="02020603050405020304" pitchFamily="18" charset="0"/>
                      </a:rPr>
                      <m:t>𝜌𝜋</m:t>
                    </m:r>
                    <m:r>
                      <a:rPr lang="en-US" altLang="zh-CN" sz="1600" i="1">
                        <a:solidFill>
                          <a:srgbClr val="C00000"/>
                        </a:solidFill>
                        <a:latin typeface="Cambria Math" panose="02040503050406030204" pitchFamily="18" charset="0"/>
                        <a:cs typeface="Times New Roman" panose="02020603050405020304" pitchFamily="18" charset="0"/>
                      </a:rPr>
                      <m:t>, </m:t>
                    </m:r>
                    <m:sSup>
                      <m:sSupPr>
                        <m:ctrlPr>
                          <a:rPr lang="en-US" altLang="zh-CN" sz="1600" i="1">
                            <a:solidFill>
                              <a:srgbClr val="C00000"/>
                            </a:solidFill>
                            <a:latin typeface="Cambria Math" panose="02040503050406030204" pitchFamily="18" charset="0"/>
                            <a:cs typeface="Times New Roman" panose="02020603050405020304" pitchFamily="18" charset="0"/>
                          </a:rPr>
                        </m:ctrlPr>
                      </m:sSupPr>
                      <m:e>
                        <m:r>
                          <a:rPr lang="en-US" altLang="zh-CN" sz="1600" i="1">
                            <a:solidFill>
                              <a:srgbClr val="C00000"/>
                            </a:solidFill>
                            <a:latin typeface="Cambria Math" panose="02040503050406030204" pitchFamily="18" charset="0"/>
                            <a:cs typeface="Times New Roman" panose="02020603050405020304" pitchFamily="18" charset="0"/>
                          </a:rPr>
                          <m:t>𝐾</m:t>
                        </m:r>
                      </m:e>
                      <m:sup>
                        <m:r>
                          <a:rPr lang="en-US" altLang="zh-CN" sz="1600" i="1">
                            <a:solidFill>
                              <a:srgbClr val="C00000"/>
                            </a:solidFill>
                            <a:latin typeface="Cambria Math" panose="02040503050406030204" pitchFamily="18" charset="0"/>
                            <a:cs typeface="Times New Roman" panose="02020603050405020304" pitchFamily="18" charset="0"/>
                          </a:rPr>
                          <m:t>∗</m:t>
                        </m:r>
                      </m:sup>
                    </m:sSup>
                    <m:acc>
                      <m:accPr>
                        <m:chr m:val="̅"/>
                        <m:ctrlPr>
                          <a:rPr lang="en-US" altLang="zh-CN" sz="1600" i="1">
                            <a:solidFill>
                              <a:srgbClr val="C00000"/>
                            </a:solidFill>
                            <a:latin typeface="Cambria Math" panose="02040503050406030204" pitchFamily="18" charset="0"/>
                            <a:cs typeface="Times New Roman" panose="02020603050405020304" pitchFamily="18" charset="0"/>
                          </a:rPr>
                        </m:ctrlPr>
                      </m:accPr>
                      <m:e>
                        <m:r>
                          <a:rPr lang="en-US" altLang="zh-CN" sz="1600" i="1">
                            <a:solidFill>
                              <a:srgbClr val="C00000"/>
                            </a:solidFill>
                            <a:latin typeface="Cambria Math" panose="02040503050406030204" pitchFamily="18" charset="0"/>
                            <a:cs typeface="Times New Roman" panose="02020603050405020304" pitchFamily="18" charset="0"/>
                          </a:rPr>
                          <m:t>𝐾</m:t>
                        </m:r>
                      </m:e>
                    </m:acc>
                  </m:oMath>
                </a14:m>
                <a:r>
                  <a:rPr lang="zh-CN" altLang="en-US" sz="1600" dirty="0">
                    <a:solidFill>
                      <a:srgbClr val="C00000"/>
                    </a:solidFill>
                    <a:latin typeface="Times New Roman" panose="02020603050405020304" pitchFamily="18" charset="0"/>
                    <a:cs typeface="Times New Roman" panose="02020603050405020304" pitchFamily="18" charset="0"/>
                  </a:rPr>
                  <a:t> </a:t>
                </a:r>
                <a:r>
                  <a:rPr lang="en-US" altLang="zh-CN" sz="1600" dirty="0">
                    <a:solidFill>
                      <a:srgbClr val="C00000"/>
                    </a:solidFill>
                    <a:latin typeface="Times New Roman" panose="02020603050405020304" pitchFamily="18" charset="0"/>
                    <a:cs typeface="Times New Roman" panose="02020603050405020304" pitchFamily="18" charset="0"/>
                  </a:rPr>
                  <a:t>is related with </a:t>
                </a:r>
                <a14:m>
                  <m:oMath xmlns:m="http://schemas.openxmlformats.org/officeDocument/2006/math">
                    <m:sSubSup>
                      <m:sSubSupPr>
                        <m:ctrlPr>
                          <a:rPr lang="en-US" altLang="zh-CN" sz="1600" i="1">
                            <a:solidFill>
                              <a:srgbClr val="C00000"/>
                            </a:solidFill>
                            <a:latin typeface="Cambria Math" panose="02040503050406030204" pitchFamily="18" charset="0"/>
                            <a:cs typeface="Times New Roman" panose="02020603050405020304" pitchFamily="18" charset="0"/>
                          </a:rPr>
                        </m:ctrlPr>
                      </m:sSubSupPr>
                      <m:e>
                        <m:r>
                          <a:rPr lang="en-US" altLang="zh-CN" sz="1600" i="1">
                            <a:solidFill>
                              <a:srgbClr val="C00000"/>
                            </a:solidFill>
                            <a:latin typeface="Cambria Math" panose="02040503050406030204" pitchFamily="18" charset="0"/>
                            <a:cs typeface="Times New Roman" panose="02020603050405020304" pitchFamily="18" charset="0"/>
                          </a:rPr>
                          <m:t>𝑓</m:t>
                        </m:r>
                      </m:e>
                      <m:sub>
                        <m:r>
                          <a:rPr lang="en-US" altLang="zh-CN" sz="1600" i="1">
                            <a:solidFill>
                              <a:srgbClr val="C00000"/>
                            </a:solidFill>
                            <a:latin typeface="Cambria Math" panose="02040503050406030204" pitchFamily="18" charset="0"/>
                            <a:cs typeface="Times New Roman" panose="02020603050405020304" pitchFamily="18" charset="0"/>
                          </a:rPr>
                          <m:t>1</m:t>
                        </m:r>
                      </m:sub>
                      <m:sup>
                        <m:r>
                          <a:rPr lang="en-US" altLang="zh-CN" sz="1600" i="1">
                            <a:solidFill>
                              <a:srgbClr val="C00000"/>
                            </a:solidFill>
                            <a:latin typeface="Cambria Math" panose="02040503050406030204" pitchFamily="18" charset="0"/>
                            <a:cs typeface="Times New Roman" panose="02020603050405020304" pitchFamily="18" charset="0"/>
                          </a:rPr>
                          <m:t>′</m:t>
                        </m:r>
                      </m:sup>
                    </m:sSubSup>
                    <m:r>
                      <a:rPr lang="en-US" altLang="zh-CN" sz="1600" i="1">
                        <a:solidFill>
                          <a:srgbClr val="C00000"/>
                        </a:solidFill>
                        <a:latin typeface="Cambria Math" panose="02040503050406030204" pitchFamily="18" charset="0"/>
                        <a:cs typeface="Times New Roman" panose="02020603050405020304" pitchFamily="18" charset="0"/>
                      </a:rPr>
                      <m:t>→</m:t>
                    </m:r>
                    <m:sSup>
                      <m:sSupPr>
                        <m:ctrlPr>
                          <a:rPr lang="en-US" altLang="zh-CN" sz="1600" i="1">
                            <a:solidFill>
                              <a:srgbClr val="C00000"/>
                            </a:solidFill>
                            <a:latin typeface="Cambria Math" panose="02040503050406030204" pitchFamily="18" charset="0"/>
                            <a:cs typeface="Times New Roman" panose="02020603050405020304" pitchFamily="18" charset="0"/>
                          </a:rPr>
                        </m:ctrlPr>
                      </m:sSupPr>
                      <m:e>
                        <m:r>
                          <a:rPr lang="en-US" altLang="zh-CN" sz="1600" i="1">
                            <a:solidFill>
                              <a:srgbClr val="C00000"/>
                            </a:solidFill>
                            <a:latin typeface="Cambria Math" panose="02040503050406030204" pitchFamily="18" charset="0"/>
                            <a:cs typeface="Times New Roman" panose="02020603050405020304" pitchFamily="18" charset="0"/>
                          </a:rPr>
                          <m:t>𝐾</m:t>
                        </m:r>
                      </m:e>
                      <m:sup>
                        <m:r>
                          <a:rPr lang="en-US" altLang="zh-CN" sz="1600" i="1">
                            <a:solidFill>
                              <a:srgbClr val="C00000"/>
                            </a:solidFill>
                            <a:latin typeface="Cambria Math" panose="02040503050406030204" pitchFamily="18" charset="0"/>
                            <a:cs typeface="Times New Roman" panose="02020603050405020304" pitchFamily="18" charset="0"/>
                          </a:rPr>
                          <m:t>∗</m:t>
                        </m:r>
                      </m:sup>
                    </m:sSup>
                    <m:acc>
                      <m:accPr>
                        <m:chr m:val="̅"/>
                        <m:ctrlPr>
                          <a:rPr lang="en-US" altLang="zh-CN" sz="1600" i="1">
                            <a:solidFill>
                              <a:srgbClr val="C00000"/>
                            </a:solidFill>
                            <a:latin typeface="Cambria Math" panose="02040503050406030204" pitchFamily="18" charset="0"/>
                            <a:cs typeface="Times New Roman" panose="02020603050405020304" pitchFamily="18" charset="0"/>
                          </a:rPr>
                        </m:ctrlPr>
                      </m:accPr>
                      <m:e>
                        <m:r>
                          <a:rPr lang="en-US" altLang="zh-CN" sz="1600" i="1">
                            <a:solidFill>
                              <a:srgbClr val="C00000"/>
                            </a:solidFill>
                            <a:latin typeface="Cambria Math" panose="02040503050406030204" pitchFamily="18" charset="0"/>
                            <a:cs typeface="Times New Roman" panose="02020603050405020304" pitchFamily="18" charset="0"/>
                          </a:rPr>
                          <m:t>𝐾</m:t>
                        </m:r>
                      </m:e>
                    </m:acc>
                  </m:oMath>
                </a14:m>
                <a:r>
                  <a:rPr lang="zh-CN" altLang="en-US" sz="1600" dirty="0">
                    <a:solidFill>
                      <a:srgbClr val="C00000"/>
                    </a:solidFill>
                    <a:latin typeface="Times New Roman" panose="02020603050405020304" pitchFamily="18" charset="0"/>
                    <a:cs typeface="Times New Roman" panose="02020603050405020304" pitchFamily="18" charset="0"/>
                  </a:rPr>
                  <a:t> </a:t>
                </a:r>
                <a:r>
                  <a:rPr lang="en-US" altLang="zh-CN" sz="1600" dirty="0">
                    <a:solidFill>
                      <a:srgbClr val="C00000"/>
                    </a:solidFill>
                    <a:latin typeface="Times New Roman" panose="02020603050405020304" pitchFamily="18" charset="0"/>
                    <a:cs typeface="Times New Roman" panose="02020603050405020304" pitchFamily="18" charset="0"/>
                  </a:rPr>
                  <a:t>by SU(3) symmetry.</a:t>
                </a:r>
              </a:p>
              <a:p>
                <a:pPr marL="285750" indent="-28575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The tree level </a:t>
                </a:r>
                <a14:m>
                  <m:oMath xmlns:m="http://schemas.openxmlformats.org/officeDocument/2006/math">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𝑎</m:t>
                        </m:r>
                      </m:e>
                      <m:sub>
                        <m:r>
                          <a:rPr lang="en-US" altLang="zh-CN" sz="1600" b="0" i="1" smtClean="0">
                            <a:latin typeface="Cambria Math" panose="02040503050406030204" pitchFamily="18" charset="0"/>
                            <a:cs typeface="Times New Roman" panose="02020603050405020304" pitchFamily="18" charset="0"/>
                          </a:rPr>
                          <m:t>1</m:t>
                        </m:r>
                      </m:sub>
                    </m:sSub>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1260</m:t>
                        </m:r>
                      </m:e>
                    </m:d>
                    <m:r>
                      <a:rPr lang="en-US" altLang="zh-CN" sz="1600" b="0" i="1" smtClean="0">
                        <a:latin typeface="Cambria Math" panose="02040503050406030204" pitchFamily="18" charset="0"/>
                        <a:cs typeface="Times New Roman" panose="02020603050405020304" pitchFamily="18" charset="0"/>
                      </a:rPr>
                      <m:t>→</m:t>
                    </m:r>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𝑓</m:t>
                        </m:r>
                      </m:e>
                      <m:sub>
                        <m:r>
                          <a:rPr lang="en-US" altLang="zh-CN" sz="1600" b="0" i="1" smtClean="0">
                            <a:latin typeface="Cambria Math" panose="02040503050406030204" pitchFamily="18" charset="0"/>
                            <a:cs typeface="Times New Roman" panose="02020603050405020304" pitchFamily="18" charset="0"/>
                          </a:rPr>
                          <m:t>0</m:t>
                        </m:r>
                      </m:sub>
                    </m:sSub>
                    <m:r>
                      <a:rPr lang="en-US" altLang="zh-CN" sz="1600" b="0" i="1" smtClean="0">
                        <a:latin typeface="Cambria Math" panose="02040503050406030204" pitchFamily="18" charset="0"/>
                        <a:cs typeface="Times New Roman" panose="02020603050405020304" pitchFamily="18" charset="0"/>
                      </a:rPr>
                      <m:t>𝜋</m:t>
                    </m:r>
                  </m:oMath>
                </a14:m>
                <a:r>
                  <a:rPr lang="en-US" altLang="zh-CN" sz="1600" dirty="0">
                    <a:latin typeface="Times New Roman" panose="02020603050405020304" pitchFamily="18" charset="0"/>
                    <a:cs typeface="Times New Roman" panose="02020603050405020304" pitchFamily="18" charset="0"/>
                  </a:rPr>
                  <a:t> is allowed, which serves as a probe to detect the structure of </a:t>
                </a:r>
                <a14:m>
                  <m:oMath xmlns:m="http://schemas.openxmlformats.org/officeDocument/2006/math">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𝑓</m:t>
                        </m:r>
                      </m:e>
                      <m:sub>
                        <m:r>
                          <a:rPr lang="en-US" altLang="zh-CN" sz="1600" b="0" i="1" smtClean="0">
                            <a:latin typeface="Cambria Math" panose="02040503050406030204" pitchFamily="18" charset="0"/>
                            <a:cs typeface="Times New Roman" panose="02020603050405020304" pitchFamily="18" charset="0"/>
                          </a:rPr>
                          <m:t>0</m:t>
                        </m:r>
                      </m:sub>
                    </m:sSub>
                    <m:r>
                      <a:rPr lang="en-US" altLang="zh-CN" sz="1600" b="0" i="1" smtClean="0">
                        <a:latin typeface="Cambria Math" panose="02040503050406030204" pitchFamily="18" charset="0"/>
                        <a:cs typeface="Times New Roman" panose="02020603050405020304" pitchFamily="18" charset="0"/>
                      </a:rPr>
                      <m:t>(980)</m:t>
                    </m:r>
                  </m:oMath>
                </a14:m>
                <a:r>
                  <a:rPr lang="en-US" altLang="zh-CN" sz="1600" dirty="0">
                    <a:latin typeface="Times New Roman" panose="02020603050405020304" pitchFamily="18" charset="0"/>
                    <a:cs typeface="Times New Roman" panose="02020603050405020304" pitchFamily="18" charset="0"/>
                  </a:rPr>
                  <a:t>. It is not responsible for the production of </a:t>
                </a:r>
                <a14:m>
                  <m:oMath xmlns:m="http://schemas.openxmlformats.org/officeDocument/2006/math">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𝑎</m:t>
                        </m:r>
                      </m:e>
                      <m:sub>
                        <m:r>
                          <a:rPr lang="en-US" altLang="zh-CN" sz="1600" b="0" i="1" smtClean="0">
                            <a:latin typeface="Cambria Math" panose="02040503050406030204" pitchFamily="18" charset="0"/>
                            <a:cs typeface="Times New Roman" panose="02020603050405020304" pitchFamily="18" charset="0"/>
                          </a:rPr>
                          <m:t>1</m:t>
                        </m:r>
                      </m:sub>
                    </m:sSub>
                    <m:r>
                      <a:rPr lang="en-US" altLang="zh-CN" sz="1600" b="0" i="1" smtClean="0">
                        <a:latin typeface="Cambria Math" panose="02040503050406030204" pitchFamily="18" charset="0"/>
                        <a:cs typeface="Times New Roman" panose="02020603050405020304" pitchFamily="18" charset="0"/>
                      </a:rPr>
                      <m:t>(1420)</m:t>
                    </m:r>
                  </m:oMath>
                </a14:m>
                <a:r>
                  <a:rPr lang="en-US" altLang="zh-CN" sz="1600" dirty="0">
                    <a:latin typeface="Times New Roman" panose="02020603050405020304" pitchFamily="18" charset="0"/>
                    <a:cs typeface="Times New Roman" panose="02020603050405020304" pitchFamily="18" charset="0"/>
                  </a:rPr>
                  <a:t>, but will interfere with the triangle diagram.</a:t>
                </a:r>
              </a:p>
            </p:txBody>
          </p:sp>
        </mc:Choice>
        <mc:Fallback xmlns="">
          <p:sp>
            <p:nvSpPr>
              <p:cNvPr id="5" name="文本框 4"/>
              <p:cNvSpPr txBox="1">
                <a:spLocks noRot="1" noChangeAspect="1" noMove="1" noResize="1" noEditPoints="1" noAdjustHandles="1" noChangeArrowheads="1" noChangeShapeType="1" noTextEdit="1"/>
              </p:cNvSpPr>
              <p:nvPr/>
            </p:nvSpPr>
            <p:spPr>
              <a:xfrm>
                <a:off x="391026" y="2171701"/>
                <a:ext cx="7537785" cy="1938992"/>
              </a:xfrm>
              <a:prstGeom prst="rect">
                <a:avLst/>
              </a:prstGeom>
              <a:blipFill>
                <a:blip r:embed="rId3"/>
                <a:stretch>
                  <a:fillRect l="-323" b="-943"/>
                </a:stretch>
              </a:blipFill>
            </p:spPr>
            <p:txBody>
              <a:bodyPr/>
              <a:lstStyle/>
              <a:p>
                <a:r>
                  <a:rPr lang="zh-CN" altLang="en-US">
                    <a:noFill/>
                  </a:rPr>
                  <a:t> </a:t>
                </a:r>
              </a:p>
            </p:txBody>
          </p:sp>
        </mc:Fallback>
      </mc:AlternateContent>
      <p:pic>
        <p:nvPicPr>
          <p:cNvPr id="2" name="图片 1"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7" y="741613"/>
            <a:ext cx="6587290" cy="1224237"/>
          </a:xfrm>
          <a:prstGeom prst="rect">
            <a:avLst/>
          </a:prstGeom>
        </p:spPr>
      </p:pic>
      <p:sp>
        <p:nvSpPr>
          <p:cNvPr id="3" name="文本框 2">
            <a:extLst>
              <a:ext uri="{FF2B5EF4-FFF2-40B4-BE49-F238E27FC236}">
                <a16:creationId xmlns:a16="http://schemas.microsoft.com/office/drawing/2014/main" id="{535A5ED2-F3E3-4E01-89BE-DBDE6109775E}"/>
              </a:ext>
            </a:extLst>
          </p:cNvPr>
          <p:cNvSpPr txBox="1"/>
          <p:nvPr/>
        </p:nvSpPr>
        <p:spPr>
          <a:xfrm>
            <a:off x="2609850" y="6190061"/>
            <a:ext cx="6010275" cy="523220"/>
          </a:xfrm>
          <a:prstGeom prst="rect">
            <a:avLst/>
          </a:prstGeom>
          <a:noFill/>
        </p:spPr>
        <p:txBody>
          <a:bodyPr wrap="square" rtlCol="0">
            <a:spAutoFit/>
          </a:bodyPr>
          <a:lstStyle/>
          <a:p>
            <a:pPr algn="l"/>
            <a:r>
              <a:rPr lang="en-US" altLang="zh-CN" sz="1400" b="0"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[1] M. </a:t>
            </a:r>
            <a:r>
              <a:rPr lang="en-US" altLang="zh-CN" sz="1400" b="0" i="1" u="none" strike="noStrike" baseline="0" dirty="0" err="1">
                <a:solidFill>
                  <a:schemeClr val="accent1">
                    <a:lumMod val="75000"/>
                  </a:schemeClr>
                </a:solidFill>
                <a:latin typeface="Times New Roman" panose="02020603050405020304" pitchFamily="18" charset="0"/>
                <a:cs typeface="Times New Roman" panose="02020603050405020304" pitchFamily="18" charset="0"/>
              </a:rPr>
              <a:t>Mikhasenko</a:t>
            </a:r>
            <a:r>
              <a:rPr lang="en-US" altLang="zh-CN" sz="1400" b="0"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 B. </a:t>
            </a:r>
            <a:r>
              <a:rPr lang="en-US" altLang="zh-CN" sz="1400" b="0" i="1" u="none" strike="noStrike" baseline="0" dirty="0" err="1">
                <a:solidFill>
                  <a:schemeClr val="accent1">
                    <a:lumMod val="75000"/>
                  </a:schemeClr>
                </a:solidFill>
                <a:latin typeface="Times New Roman" panose="02020603050405020304" pitchFamily="18" charset="0"/>
                <a:cs typeface="Times New Roman" panose="02020603050405020304" pitchFamily="18" charset="0"/>
              </a:rPr>
              <a:t>Ketzer</a:t>
            </a:r>
            <a:r>
              <a:rPr lang="en-US" altLang="zh-CN" sz="1400" b="0"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 and A. </a:t>
            </a:r>
            <a:r>
              <a:rPr lang="en-US" altLang="zh-CN" sz="1400" b="0" i="1" u="none" strike="noStrike" baseline="0" dirty="0" err="1">
                <a:solidFill>
                  <a:schemeClr val="accent1">
                    <a:lumMod val="75000"/>
                  </a:schemeClr>
                </a:solidFill>
                <a:latin typeface="Times New Roman" panose="02020603050405020304" pitchFamily="18" charset="0"/>
                <a:cs typeface="Times New Roman" panose="02020603050405020304" pitchFamily="18" charset="0"/>
              </a:rPr>
              <a:t>Sarantsev</a:t>
            </a:r>
            <a:r>
              <a:rPr lang="en-US" altLang="zh-CN" sz="1400" b="0"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 PRD 91, 094015 (2015)</a:t>
            </a:r>
          </a:p>
          <a:p>
            <a:pPr algn="l"/>
            <a:r>
              <a:rPr lang="en-US" altLang="zh-CN" sz="1400" b="0"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[2] F. </a:t>
            </a:r>
            <a:r>
              <a:rPr lang="en-US" altLang="zh-CN" sz="1400" b="0" i="1" u="none" strike="noStrike" baseline="0" dirty="0" err="1">
                <a:solidFill>
                  <a:schemeClr val="accent1">
                    <a:lumMod val="75000"/>
                  </a:schemeClr>
                </a:solidFill>
                <a:latin typeface="Times New Roman" panose="02020603050405020304" pitchFamily="18" charset="0"/>
                <a:cs typeface="Times New Roman" panose="02020603050405020304" pitchFamily="18" charset="0"/>
              </a:rPr>
              <a:t>Aceti</a:t>
            </a:r>
            <a:r>
              <a:rPr lang="en-US" altLang="zh-CN" sz="1400" b="0"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 L. R. Dai and E. </a:t>
            </a:r>
            <a:r>
              <a:rPr lang="en-US" altLang="zh-CN" sz="1400" b="0" i="1" u="none" strike="noStrike" baseline="0" dirty="0" err="1">
                <a:solidFill>
                  <a:schemeClr val="accent1">
                    <a:lumMod val="75000"/>
                  </a:schemeClr>
                </a:solidFill>
                <a:latin typeface="Times New Roman" panose="02020603050405020304" pitchFamily="18" charset="0"/>
                <a:cs typeface="Times New Roman" panose="02020603050405020304" pitchFamily="18" charset="0"/>
              </a:rPr>
              <a:t>Oset</a:t>
            </a:r>
            <a:r>
              <a:rPr lang="en-US" altLang="zh-CN" sz="1400" b="0"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 PRD 94, 096015 (2016)</a:t>
            </a:r>
            <a:endParaRPr lang="zh-CN" altLang="en-US" sz="1400" i="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灯片编号占位符 5">
            <a:extLst>
              <a:ext uri="{FF2B5EF4-FFF2-40B4-BE49-F238E27FC236}">
                <a16:creationId xmlns:a16="http://schemas.microsoft.com/office/drawing/2014/main" id="{D6CECBE7-ED16-4A65-9E9B-BE5094C025A8}"/>
              </a:ext>
            </a:extLst>
          </p:cNvPr>
          <p:cNvSpPr>
            <a:spLocks noGrp="1"/>
          </p:cNvSpPr>
          <p:nvPr>
            <p:ph type="sldNum" sz="quarter" idx="12"/>
          </p:nvPr>
        </p:nvSpPr>
        <p:spPr/>
        <p:txBody>
          <a:bodyPr/>
          <a:lstStyle/>
          <a:p>
            <a:fld id="{AE19EF4B-78C3-465F-A26D-296951CF7B54}" type="slidenum">
              <a:rPr lang="zh-CN" altLang="en-US" smtClean="0"/>
              <a:t>48</a:t>
            </a:fld>
            <a:endParaRPr lang="zh-CN" altLang="en-US"/>
          </a:p>
        </p:txBody>
      </p:sp>
    </p:spTree>
    <p:extLst>
      <p:ext uri="{BB962C8B-B14F-4D97-AF65-F5344CB8AC3E}">
        <p14:creationId xmlns:p14="http://schemas.microsoft.com/office/powerpoint/2010/main" val="1468623906"/>
      </p:ext>
    </p:extLst>
  </p:cSld>
  <p:clrMapOvr>
    <a:masterClrMapping/>
  </p:clrMapOvr>
  <mc:AlternateContent xmlns:mc="http://schemas.openxmlformats.org/markup-compatibility/2006" xmlns:p14="http://schemas.microsoft.com/office/powerpoint/2010/main">
    <mc:Choice Requires="p14">
      <p:transition spd="slow" p14:dur="2000" advTm="32776"/>
    </mc:Choice>
    <mc:Fallback xmlns="">
      <p:transition spd="slow" advTm="32776"/>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922C9D7-B8C5-405A-BBF6-F3943B0883EE}"/>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𝑏</m:t>
                          </m:r>
                        </m:e>
                        <m:sub>
                          <m:r>
                            <a:rPr lang="en-US" altLang="zh-CN" sz="2400" b="0" i="1" smtClean="0">
                              <a:latin typeface="Cambria Math" panose="02040503050406030204" pitchFamily="18" charset="0"/>
                              <a:cs typeface="Times New Roman" panose="02020603050405020304" pitchFamily="18" charset="0"/>
                            </a:rPr>
                            <m:t>1</m:t>
                          </m:r>
                        </m:sub>
                      </m:sSub>
                      <m:r>
                        <a:rPr lang="en-US" altLang="zh-CN" sz="2400" b="0" i="1" smtClean="0">
                          <a:latin typeface="Cambria Math" panose="02040503050406030204" pitchFamily="18" charset="0"/>
                          <a:cs typeface="Times New Roman" panose="02020603050405020304" pitchFamily="18" charset="0"/>
                        </a:rPr>
                        <m:t>,</m:t>
                      </m:r>
                      <m:sSubSup>
                        <m:sSubSupPr>
                          <m:ctrlPr>
                            <a:rPr lang="en-US" altLang="zh-CN" sz="2400" b="0" i="1" smtClean="0">
                              <a:latin typeface="Cambria Math" panose="02040503050406030204" pitchFamily="18" charset="0"/>
                              <a:cs typeface="Times New Roman" panose="02020603050405020304" pitchFamily="18" charset="0"/>
                            </a:rPr>
                          </m:ctrlPr>
                        </m:sSubSupPr>
                        <m:e>
                          <m:r>
                            <a:rPr lang="en-US" altLang="zh-CN" sz="2400" b="0" i="1" smtClean="0">
                              <a:latin typeface="Cambria Math" panose="02040503050406030204" pitchFamily="18" charset="0"/>
                              <a:cs typeface="Times New Roman" panose="02020603050405020304" pitchFamily="18" charset="0"/>
                            </a:rPr>
                            <m:t>h</m:t>
                          </m:r>
                        </m:e>
                        <m:sub>
                          <m:r>
                            <a:rPr lang="en-US" altLang="zh-CN" sz="2400" b="0" i="1" smtClean="0">
                              <a:latin typeface="Cambria Math" panose="02040503050406030204" pitchFamily="18" charset="0"/>
                              <a:cs typeface="Times New Roman" panose="02020603050405020304" pitchFamily="18" charset="0"/>
                            </a:rPr>
                            <m:t>1</m:t>
                          </m:r>
                        </m:sub>
                        <m:sup>
                          <m:r>
                            <a:rPr lang="en-US" altLang="zh-CN" sz="2400" b="0" i="1" smtClean="0">
                              <a:latin typeface="Cambria Math" panose="02040503050406030204" pitchFamily="18" charset="0"/>
                              <a:cs typeface="Times New Roman" panose="02020603050405020304" pitchFamily="18" charset="0"/>
                            </a:rPr>
                            <m:t>′</m:t>
                          </m:r>
                        </m:sup>
                      </m:sSubSup>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𝜙𝜋</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F922C9D7-B8C5-405A-BBF6-F3943B0883EE}"/>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2"/>
                <a:stretch>
                  <a:fillRect b="-17105"/>
                </a:stretch>
              </a:blipFill>
            </p:spPr>
            <p:txBody>
              <a:bodyPr/>
              <a:lstStyle/>
              <a:p>
                <a:r>
                  <a:rPr lang="zh-CN" altLang="en-US">
                    <a:noFill/>
                  </a:rPr>
                  <a:t> </a:t>
                </a:r>
              </a:p>
            </p:txBody>
          </p:sp>
        </mc:Fallback>
      </mc:AlternateContent>
      <p:pic>
        <p:nvPicPr>
          <p:cNvPr id="2" name="图片 1"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491" y="461665"/>
            <a:ext cx="4350341" cy="1579663"/>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412FB703-7298-4D57-9328-DD6BFA260D04}"/>
                  </a:ext>
                </a:extLst>
              </p:cNvPr>
              <p:cNvSpPr txBox="1"/>
              <p:nvPr/>
            </p:nvSpPr>
            <p:spPr>
              <a:xfrm>
                <a:off x="344443" y="1049048"/>
                <a:ext cx="8353121" cy="2217402"/>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OZI suppressed for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𝜙𝜋</m:t>
                    </m:r>
                  </m:oMath>
                </a14:m>
                <a:r>
                  <a:rPr lang="en-US" altLang="zh-CN" dirty="0">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𝐵</m:t>
                    </m:r>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1</m:t>
                        </m:r>
                      </m:e>
                      <m:sup>
                        <m:r>
                          <a:rPr lang="en-US" altLang="zh-CN" b="0" i="1" smtClean="0">
                            <a:latin typeface="Cambria Math" panose="02040503050406030204" pitchFamily="18" charset="0"/>
                            <a:cs typeface="Times New Roman" panose="02020603050405020304" pitchFamily="18" charset="0"/>
                          </a:rPr>
                          <m:t>+ −</m:t>
                        </m:r>
                      </m:sup>
                    </m:sSup>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𝑉𝑃</m:t>
                    </m:r>
                  </m:oMath>
                </a14:m>
                <a:r>
                  <a:rPr lang="en-US" altLang="zh-CN" dirty="0">
                    <a:latin typeface="Times New Roman" panose="02020603050405020304" pitchFamily="18" charset="0"/>
                    <a:cs typeface="Times New Roman" panose="02020603050405020304" pitchFamily="18" charset="0"/>
                  </a:rPr>
                  <a:t> is constrained by symmetry</a:t>
                </a:r>
              </a:p>
              <a:p>
                <a:pPr>
                  <a:lnSpc>
                    <a:spcPct val="150000"/>
                  </a:lnSpc>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𝐿</m:t>
                          </m:r>
                        </m:e>
                        <m:sub>
                          <m:r>
                            <a:rPr lang="en-US" altLang="zh-CN" b="0" i="1" smtClean="0">
                              <a:latin typeface="Cambria Math" panose="02040503050406030204" pitchFamily="18" charset="0"/>
                              <a:cs typeface="Times New Roman" panose="02020603050405020304" pitchFamily="18" charset="0"/>
                            </a:rPr>
                            <m:t>𝐵𝑉𝑃</m:t>
                          </m:r>
                        </m:sub>
                      </m:sSub>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𝑔</m:t>
                          </m:r>
                        </m:e>
                        <m:sub>
                          <m:r>
                            <a:rPr lang="en-US" altLang="zh-CN" b="0" i="1" smtClean="0">
                              <a:latin typeface="Cambria Math" panose="02040503050406030204" pitchFamily="18" charset="0"/>
                              <a:cs typeface="Times New Roman" panose="02020603050405020304" pitchFamily="18" charset="0"/>
                            </a:rPr>
                            <m:t>𝐵𝑉𝑃</m:t>
                          </m:r>
                        </m:sub>
                      </m:sSub>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𝐵</m:t>
                          </m:r>
                        </m:e>
                        <m:sup>
                          <m:r>
                            <a:rPr lang="en-US" altLang="zh-CN" b="0" i="1" smtClean="0">
                              <a:latin typeface="Cambria Math" panose="02040503050406030204" pitchFamily="18" charset="0"/>
                              <a:cs typeface="Times New Roman" panose="02020603050405020304" pitchFamily="18" charset="0"/>
                            </a:rPr>
                            <m:t>𝜇</m:t>
                          </m:r>
                        </m:sup>
                      </m:sSup>
                      <m:d>
                        <m:dPr>
                          <m:begChr m:val="{"/>
                          <m:endChr m:val="}"/>
                          <m:ctrlPr>
                            <a:rPr lang="en-US" altLang="zh-CN" b="0"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𝜇</m:t>
                              </m:r>
                            </m:sub>
                          </m:sSub>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𝑃</m:t>
                          </m:r>
                        </m:e>
                      </m:d>
                      <m:r>
                        <a:rPr lang="en-US" altLang="zh-CN" b="0" i="1" smtClean="0">
                          <a:latin typeface="Cambria Math" panose="02040503050406030204" pitchFamily="18" charset="0"/>
                          <a:cs typeface="Times New Roman" panose="02020603050405020304" pitchFamily="18" charset="0"/>
                        </a:rPr>
                        <m:t>⟩</m:t>
                      </m:r>
                    </m:oMath>
                  </m:oMathPara>
                </a14:m>
                <a:endParaRPr lang="en-US" altLang="zh-CN" dirty="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𝑔</m:t>
                        </m:r>
                      </m:e>
                      <m:sub>
                        <m:r>
                          <a:rPr lang="en-US" altLang="zh-CN" b="0" i="1" smtClean="0">
                            <a:latin typeface="Cambria Math" panose="02040503050406030204" pitchFamily="18" charset="0"/>
                            <a:cs typeface="Times New Roman" panose="02020603050405020304" pitchFamily="18" charset="0"/>
                          </a:rPr>
                          <m:t>𝐵𝑉𝑃</m:t>
                        </m:r>
                      </m:sub>
                    </m:sSub>
                  </m:oMath>
                </a14:m>
                <a:r>
                  <a:rPr lang="en-US" altLang="zh-CN" dirty="0">
                    <a:latin typeface="Times New Roman" panose="02020603050405020304" pitchFamily="18" charset="0"/>
                    <a:cs typeface="Times New Roman" panose="02020603050405020304" pitchFamily="18" charset="0"/>
                  </a:rPr>
                  <a:t> can be determined by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h</m:t>
                        </m:r>
                      </m:e>
                      <m:sub>
                        <m:r>
                          <a:rPr lang="en-US" altLang="zh-CN" b="0" i="1" smtClean="0">
                            <a:latin typeface="Cambria Math" panose="02040503050406030204" pitchFamily="18" charset="0"/>
                            <a:cs typeface="Times New Roman" panose="02020603050405020304" pitchFamily="18" charset="0"/>
                          </a:rPr>
                          <m:t>1</m:t>
                        </m:r>
                      </m:sub>
                    </m:sSub>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𝜌𝜋</m:t>
                    </m:r>
                    <m:r>
                      <a:rPr lang="en-US" altLang="zh-CN" b="0" i="1" smtClean="0">
                        <a:latin typeface="Cambria Math" panose="02040503050406030204" pitchFamily="18" charset="0"/>
                        <a:cs typeface="Times New Roman" panose="02020603050405020304" pitchFamily="18" charset="0"/>
                      </a:rPr>
                      <m:t>→3</m:t>
                    </m:r>
                    <m:r>
                      <a:rPr lang="en-US" altLang="zh-CN" b="0" i="1" smtClean="0">
                        <a:latin typeface="Cambria Math" panose="02040503050406030204" pitchFamily="18" charset="0"/>
                        <a:cs typeface="Times New Roman" panose="02020603050405020304" pitchFamily="18" charset="0"/>
                      </a:rPr>
                      <m:t>𝜋</m:t>
                    </m:r>
                  </m:oMath>
                </a14:m>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b="0" i="1" dirty="0" smtClean="0">
                            <a:latin typeface="Cambria Math" panose="02040503050406030204" pitchFamily="18" charset="0"/>
                            <a:cs typeface="Times New Roman" panose="02020603050405020304" pitchFamily="18" charset="0"/>
                          </a:rPr>
                        </m:ctrlPr>
                      </m:sSubPr>
                      <m:e>
                        <m:r>
                          <a:rPr lang="en-US" altLang="zh-CN" b="0" i="1" dirty="0" smtClean="0">
                            <a:latin typeface="Cambria Math" panose="02040503050406030204" pitchFamily="18" charset="0"/>
                            <a:cs typeface="Times New Roman" panose="02020603050405020304" pitchFamily="18" charset="0"/>
                          </a:rPr>
                          <m:t>𝛼</m:t>
                        </m:r>
                      </m:e>
                      <m:sub>
                        <m:r>
                          <a:rPr lang="en-US" altLang="zh-CN" b="0" i="1" dirty="0" smtClean="0">
                            <a:latin typeface="Cambria Math" panose="02040503050406030204" pitchFamily="18" charset="0"/>
                            <a:cs typeface="Times New Roman" panose="02020603050405020304" pitchFamily="18" charset="0"/>
                          </a:rPr>
                          <m:t>h</m:t>
                        </m:r>
                      </m:sub>
                    </m:sSub>
                  </m:oMath>
                </a14:m>
                <a:r>
                  <a:rPr lang="en-US" altLang="zh-CN" dirty="0">
                    <a:latin typeface="Times New Roman" panose="02020603050405020304" pitchFamily="18" charset="0"/>
                    <a:cs typeface="Times New Roman" panose="02020603050405020304" pitchFamily="18" charset="0"/>
                  </a:rPr>
                  <a:t> dep.) and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𝑏</m:t>
                        </m:r>
                      </m:e>
                      <m:sub>
                        <m:r>
                          <a:rPr lang="en-US" altLang="zh-CN" b="0" i="1" smtClean="0">
                            <a:latin typeface="Cambria Math" panose="02040503050406030204" pitchFamily="18" charset="0"/>
                            <a:cs typeface="Times New Roman" panose="02020603050405020304" pitchFamily="18" charset="0"/>
                          </a:rPr>
                          <m:t>1</m:t>
                        </m:r>
                      </m:sub>
                    </m:sSub>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𝜔𝜋</m:t>
                    </m:r>
                  </m:oMath>
                </a14:m>
                <a:r>
                  <a:rPr lang="en-US" altLang="zh-CN" dirty="0">
                    <a:latin typeface="Times New Roman" panose="02020603050405020304" pitchFamily="18" charset="0"/>
                    <a:cs typeface="Times New Roman" panose="02020603050405020304" pitchFamily="18" charset="0"/>
                  </a:rPr>
                  <a:t> (S-wave,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𝛼</m:t>
                        </m:r>
                      </m:e>
                      <m:sub>
                        <m:r>
                          <a:rPr lang="en-US" altLang="zh-CN" b="0" i="1" smtClean="0">
                            <a:latin typeface="Cambria Math" panose="02040503050406030204" pitchFamily="18" charset="0"/>
                            <a:cs typeface="Times New Roman" panose="02020603050405020304" pitchFamily="18" charset="0"/>
                          </a:rPr>
                          <m:t>h</m:t>
                        </m:r>
                      </m:sub>
                    </m:sSub>
                  </m:oMath>
                </a14:m>
                <a:r>
                  <a:rPr lang="en-US" altLang="zh-CN" dirty="0">
                    <a:latin typeface="Times New Roman" panose="02020603050405020304" pitchFamily="18" charset="0"/>
                    <a:cs typeface="Times New Roman" panose="02020603050405020304" pitchFamily="18" charset="0"/>
                  </a:rPr>
                  <a:t> indep.).</a:t>
                </a:r>
              </a:p>
              <a:p>
                <a:pPr marL="285750" indent="-285750">
                  <a:lnSpc>
                    <a:spcPct val="150000"/>
                  </a:lnSpc>
                  <a:buFont typeface="Arial" panose="020B0604020202020204" pitchFamily="34" charset="0"/>
                  <a:buChar char="•"/>
                </a:pP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𝐽</m:t>
                    </m:r>
                    <m:r>
                      <m:rPr>
                        <m:lit/>
                      </m:rP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𝜓</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𝜋</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𝐾</m:t>
                        </m:r>
                      </m:e>
                      <m:sup>
                        <m:r>
                          <a:rPr lang="en-US" altLang="zh-CN" b="0" i="1" smtClean="0">
                            <a:latin typeface="Cambria Math" panose="02040503050406030204" pitchFamily="18" charset="0"/>
                            <a:cs typeface="Times New Roman" panose="02020603050405020304" pitchFamily="18" charset="0"/>
                          </a:rPr>
                          <m:t>∗</m:t>
                        </m:r>
                      </m:sup>
                    </m:sSup>
                    <m:acc>
                      <m:accPr>
                        <m:chr m:val="̅"/>
                        <m:ctrlPr>
                          <a:rPr lang="en-US" altLang="zh-CN" b="0" i="1" smtClean="0">
                            <a:latin typeface="Cambria Math" panose="02040503050406030204" pitchFamily="18" charset="0"/>
                            <a:cs typeface="Times New Roman" panose="02020603050405020304" pitchFamily="18" charset="0"/>
                          </a:rPr>
                        </m:ctrlPr>
                      </m:accPr>
                      <m:e>
                        <m:r>
                          <a:rPr lang="en-US" altLang="zh-CN" b="0" i="1" smtClean="0">
                            <a:latin typeface="Cambria Math" panose="02040503050406030204" pitchFamily="18" charset="0"/>
                            <a:cs typeface="Times New Roman" panose="02020603050405020304" pitchFamily="18" charset="0"/>
                          </a:rPr>
                          <m:t>𝐾</m:t>
                        </m:r>
                      </m:e>
                    </m:acc>
                    <m:r>
                      <a:rPr lang="en-US" altLang="zh-CN" b="0" i="1" dirty="0" smtClean="0">
                        <a:latin typeface="Cambria Math" panose="02040503050406030204" pitchFamily="18" charset="0"/>
                        <a:cs typeface="Times New Roman" panose="02020603050405020304" pitchFamily="18" charset="0"/>
                      </a:rPr>
                      <m:t>+</m:t>
                    </m:r>
                    <m:r>
                      <a:rPr lang="en-US" altLang="zh-CN" b="0" i="1" dirty="0" smtClean="0">
                        <a:latin typeface="Cambria Math" panose="02040503050406030204" pitchFamily="18" charset="0"/>
                        <a:cs typeface="Times New Roman" panose="02020603050405020304" pitchFamily="18" charset="0"/>
                      </a:rPr>
                      <m:t>𝑐</m:t>
                    </m:r>
                    <m:r>
                      <a:rPr lang="en-US" altLang="zh-CN" b="0" i="1" dirty="0" smtClean="0">
                        <a:latin typeface="Cambria Math" panose="02040503050406030204" pitchFamily="18" charset="0"/>
                        <a:cs typeface="Times New Roman" panose="02020603050405020304" pitchFamily="18" charset="0"/>
                      </a:rPr>
                      <m:t>.</m:t>
                    </m:r>
                    <m:r>
                      <a:rPr lang="en-US" altLang="zh-CN" b="0" i="1" dirty="0" smtClean="0">
                        <a:latin typeface="Cambria Math" panose="02040503050406030204" pitchFamily="18" charset="0"/>
                        <a:cs typeface="Times New Roman" panose="02020603050405020304" pitchFamily="18" charset="0"/>
                      </a:rPr>
                      <m:t>𝑐</m:t>
                    </m:r>
                    <m:r>
                      <a:rPr lang="en-US" altLang="zh-CN" b="0" i="1" dirty="0" smtClean="0">
                        <a:latin typeface="Cambria Math" panose="02040503050406030204" pitchFamily="18" charset="0"/>
                        <a:cs typeface="Times New Roman" panose="02020603050405020304" pitchFamily="18" charset="0"/>
                      </a:rPr>
                      <m:t>. →</m:t>
                    </m:r>
                    <m:r>
                      <a:rPr lang="en-US" altLang="zh-CN" b="0" i="1" dirty="0" smtClean="0">
                        <a:latin typeface="Cambria Math" panose="02040503050406030204" pitchFamily="18" charset="0"/>
                        <a:cs typeface="Times New Roman" panose="02020603050405020304" pitchFamily="18" charset="0"/>
                      </a:rPr>
                      <m:t>𝜙𝜋𝜋</m:t>
                    </m:r>
                  </m:oMath>
                </a14:m>
                <a:r>
                  <a:rPr lang="en-US" altLang="zh-CN" dirty="0">
                    <a:latin typeface="Times New Roman" panose="02020603050405020304" pitchFamily="18" charset="0"/>
                    <a:cs typeface="Times New Roman" panose="02020603050405020304" pitchFamily="18" charset="0"/>
                  </a:rPr>
                  <a:t> and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𝐽</m:t>
                    </m:r>
                    <m:r>
                      <m:rPr>
                        <m:lit/>
                      </m:rP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𝜓</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𝜂</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𝐾</m:t>
                        </m:r>
                      </m:e>
                      <m:sup>
                        <m:r>
                          <a:rPr lang="en-US" altLang="zh-CN" b="0" i="1" smtClean="0">
                            <a:latin typeface="Cambria Math" panose="02040503050406030204" pitchFamily="18" charset="0"/>
                            <a:cs typeface="Times New Roman" panose="02020603050405020304" pitchFamily="18" charset="0"/>
                          </a:rPr>
                          <m:t>∗</m:t>
                        </m:r>
                      </m:sup>
                    </m:sSup>
                    <m:acc>
                      <m:accPr>
                        <m:chr m:val="̅"/>
                        <m:ctrlPr>
                          <a:rPr lang="en-US" altLang="zh-CN" b="0" i="1" smtClean="0">
                            <a:latin typeface="Cambria Math" panose="02040503050406030204" pitchFamily="18" charset="0"/>
                            <a:cs typeface="Times New Roman" panose="02020603050405020304" pitchFamily="18" charset="0"/>
                          </a:rPr>
                        </m:ctrlPr>
                      </m:accPr>
                      <m:e>
                        <m:r>
                          <a:rPr lang="en-US" altLang="zh-CN" b="0" i="1" smtClean="0">
                            <a:latin typeface="Cambria Math" panose="02040503050406030204" pitchFamily="18" charset="0"/>
                            <a:cs typeface="Times New Roman" panose="02020603050405020304" pitchFamily="18" charset="0"/>
                          </a:rPr>
                          <m:t>𝐾</m:t>
                        </m:r>
                      </m:e>
                    </m:acc>
                    <m:r>
                      <a:rPr lang="en-US" altLang="zh-CN" b="0" i="1" dirty="0" smtClean="0">
                        <a:latin typeface="Cambria Math" panose="02040503050406030204" pitchFamily="18" charset="0"/>
                        <a:cs typeface="Times New Roman" panose="02020603050405020304" pitchFamily="18" charset="0"/>
                      </a:rPr>
                      <m:t>→</m:t>
                    </m:r>
                    <m:r>
                      <a:rPr lang="en-US" altLang="zh-CN" b="0" i="1" dirty="0" smtClean="0">
                        <a:latin typeface="Cambria Math" panose="02040503050406030204" pitchFamily="18" charset="0"/>
                        <a:cs typeface="Times New Roman" panose="02020603050405020304" pitchFamily="18" charset="0"/>
                      </a:rPr>
                      <m:t>𝜂𝜙𝜋</m:t>
                    </m:r>
                  </m:oMath>
                </a14:m>
                <a:r>
                  <a:rPr lang="en-US" altLang="zh-CN" dirty="0">
                    <a:latin typeface="Times New Roman" panose="02020603050405020304" pitchFamily="18" charset="0"/>
                    <a:cs typeface="Times New Roman" panose="02020603050405020304" pitchFamily="18" charset="0"/>
                  </a:rPr>
                  <a:t> are studied in Ref. [1].</a:t>
                </a:r>
              </a:p>
            </p:txBody>
          </p:sp>
        </mc:Choice>
        <mc:Fallback xmlns="">
          <p:sp>
            <p:nvSpPr>
              <p:cNvPr id="3" name="文本框 2">
                <a:extLst>
                  <a:ext uri="{FF2B5EF4-FFF2-40B4-BE49-F238E27FC236}">
                    <a16:creationId xmlns:a16="http://schemas.microsoft.com/office/drawing/2014/main" id="{412FB703-7298-4D57-9328-DD6BFA260D04}"/>
                  </a:ext>
                </a:extLst>
              </p:cNvPr>
              <p:cNvSpPr txBox="1">
                <a:spLocks noRot="1" noChangeAspect="1" noMove="1" noResize="1" noEditPoints="1" noAdjustHandles="1" noChangeArrowheads="1" noChangeShapeType="1" noTextEdit="1"/>
              </p:cNvSpPr>
              <p:nvPr/>
            </p:nvSpPr>
            <p:spPr>
              <a:xfrm>
                <a:off x="344443" y="1049048"/>
                <a:ext cx="8353121" cy="2217402"/>
              </a:xfrm>
              <a:prstGeom prst="rect">
                <a:avLst/>
              </a:prstGeom>
              <a:blipFill>
                <a:blip r:embed="rId4"/>
                <a:stretch>
                  <a:fillRect l="-511" b="-1923"/>
                </a:stretch>
              </a:blipFill>
            </p:spPr>
            <p:txBody>
              <a:bodyPr/>
              <a:lstStyle/>
              <a:p>
                <a:r>
                  <a:rPr lang="zh-CN" altLang="en-US">
                    <a:noFill/>
                  </a:rPr>
                  <a:t> </a:t>
                </a:r>
              </a:p>
            </p:txBody>
          </p:sp>
        </mc:Fallback>
      </mc:AlternateContent>
      <p:pic>
        <p:nvPicPr>
          <p:cNvPr id="6" name="图片 5" descr="屏幕剪辑">
            <a:extLst>
              <a:ext uri="{FF2B5EF4-FFF2-40B4-BE49-F238E27FC236}">
                <a16:creationId xmlns:a16="http://schemas.microsoft.com/office/drawing/2014/main" id="{373F137E-6280-41AA-B8B1-69D63F4548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1779" y="3996212"/>
            <a:ext cx="2547844" cy="1548247"/>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F2CD7DE-AF67-4681-8836-D3CDA3F9AB5A}"/>
                  </a:ext>
                </a:extLst>
              </p:cNvPr>
              <p:cNvSpPr txBox="1"/>
              <p:nvPr/>
            </p:nvSpPr>
            <p:spPr>
              <a:xfrm>
                <a:off x="344443" y="4850955"/>
                <a:ext cx="5265782" cy="1615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G parity is violated for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h</m:t>
                        </m:r>
                      </m:e>
                      <m:sub>
                        <m:r>
                          <a:rPr lang="en-US" altLang="zh-CN" b="0" i="1" smtClean="0">
                            <a:latin typeface="Cambria Math" panose="02040503050406030204" pitchFamily="18" charset="0"/>
                            <a:cs typeface="Times New Roman" panose="02020603050405020304" pitchFamily="18" charset="0"/>
                          </a:rPr>
                          <m:t>1</m:t>
                        </m:r>
                      </m:sub>
                    </m:sSub>
                    <m:r>
                      <a:rPr lang="en-US" altLang="zh-CN" b="0" i="1" smtClean="0">
                        <a:latin typeface="Cambria Math" panose="02040503050406030204" pitchFamily="18" charset="0"/>
                        <a:cs typeface="Times New Roman" panose="02020603050405020304" pitchFamily="18" charset="0"/>
                      </a:rPr>
                      <m:t>(</m:t>
                    </m:r>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h</m:t>
                        </m:r>
                      </m:e>
                      <m:sub>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m:t>
                        </m:r>
                      </m:sup>
                    </m:sSubSup>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𝜙𝜋</m:t>
                    </m:r>
                  </m:oMath>
                </a14:m>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branching ratios of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𝐽</m:t>
                    </m:r>
                    <m:r>
                      <m:rPr>
                        <m:lit/>
                      </m:rP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𝜓</m:t>
                    </m:r>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𝜋</m:t>
                        </m:r>
                      </m:e>
                      <m:sup>
                        <m:r>
                          <a:rPr lang="en-US" altLang="zh-CN" b="0" i="1" smtClean="0">
                            <a:latin typeface="Cambria Math" panose="02040503050406030204" pitchFamily="18" charset="0"/>
                            <a:cs typeface="Times New Roman" panose="02020603050405020304" pitchFamily="18" charset="0"/>
                          </a:rPr>
                          <m:t>−</m:t>
                        </m:r>
                      </m:sup>
                    </m:sSup>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𝑏</m:t>
                        </m:r>
                      </m:e>
                      <m:sub>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m:t>
                        </m:r>
                      </m:sup>
                    </m:sSubSup>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𝑐</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𝑐</m:t>
                    </m:r>
                    <m:r>
                      <a:rPr lang="en-US" altLang="zh-CN" b="0" i="1" smtClean="0">
                        <a:latin typeface="Cambria Math" panose="02040503050406030204" pitchFamily="18" charset="0"/>
                        <a:cs typeface="Times New Roman" panose="02020603050405020304" pitchFamily="18" charset="0"/>
                      </a:rPr>
                      <m:t>. →</m:t>
                    </m:r>
                    <m:r>
                      <a:rPr lang="en-US" altLang="zh-CN" b="0" i="1" smtClean="0">
                        <a:latin typeface="Cambria Math" panose="02040503050406030204" pitchFamily="18" charset="0"/>
                        <a:cs typeface="Times New Roman" panose="02020603050405020304" pitchFamily="18" charset="0"/>
                      </a:rPr>
                      <m:t>𝜙</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𝜋</m:t>
                        </m:r>
                      </m:e>
                      <m:sup>
                        <m:r>
                          <a:rPr lang="en-US" altLang="zh-CN" b="0" i="1" smtClean="0">
                            <a:latin typeface="Cambria Math" panose="02040503050406030204" pitchFamily="18" charset="0"/>
                            <a:cs typeface="Times New Roman" panose="02020603050405020304" pitchFamily="18" charset="0"/>
                          </a:rPr>
                          <m:t>+</m:t>
                        </m:r>
                      </m:sup>
                    </m:sSup>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𝜋</m:t>
                        </m:r>
                      </m:e>
                      <m:sup>
                        <m:r>
                          <a:rPr lang="en-US" altLang="zh-CN" b="0" i="1" smtClean="0">
                            <a:latin typeface="Cambria Math" panose="02040503050406030204" pitchFamily="18" charset="0"/>
                            <a:cs typeface="Times New Roman" panose="02020603050405020304" pitchFamily="18" charset="0"/>
                          </a:rPr>
                          <m:t>−</m:t>
                        </m:r>
                      </m:sup>
                    </m:sSup>
                  </m:oMath>
                </a14:m>
                <a:r>
                  <a:rPr lang="en-US" altLang="zh-CN" dirty="0">
                    <a:latin typeface="Times New Roman" panose="02020603050405020304" pitchFamily="18" charset="0"/>
                    <a:cs typeface="Times New Roman" panose="02020603050405020304" pitchFamily="18" charset="0"/>
                  </a:rPr>
                  <a:t> and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𝐽</m:t>
                    </m:r>
                    <m:r>
                      <m:rPr>
                        <m:lit/>
                      </m:rP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𝜓</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𝜂</m:t>
                    </m:r>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h</m:t>
                        </m:r>
                      </m:e>
                      <m:sub>
                        <m:r>
                          <a:rPr lang="en-US" altLang="zh-CN" b="0" i="1" smtClean="0">
                            <a:latin typeface="Cambria Math" panose="02040503050406030204" pitchFamily="18" charset="0"/>
                            <a:cs typeface="Times New Roman" panose="02020603050405020304" pitchFamily="18" charset="0"/>
                          </a:rPr>
                          <m:t>1</m:t>
                        </m:r>
                      </m:sub>
                      <m:sup>
                        <m:r>
                          <a:rPr lang="en-US" altLang="zh-CN" b="0" i="1" smtClean="0">
                            <a:latin typeface="Cambria Math" panose="02040503050406030204" pitchFamily="18" charset="0"/>
                            <a:cs typeface="Times New Roman" panose="02020603050405020304" pitchFamily="18" charset="0"/>
                          </a:rPr>
                          <m:t>′</m:t>
                        </m:r>
                      </m:sup>
                    </m:sSubSup>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𝜂𝜙𝜋</m:t>
                    </m:r>
                  </m:oMath>
                </a14:m>
                <a:r>
                  <a:rPr lang="en-US" altLang="zh-CN" dirty="0">
                    <a:latin typeface="Times New Roman" panose="02020603050405020304" pitchFamily="18" charset="0"/>
                    <a:cs typeface="Times New Roman" panose="02020603050405020304" pitchFamily="18" charset="0"/>
                  </a:rPr>
                  <a:t> can be calculated.</a:t>
                </a:r>
              </a:p>
              <a:p>
                <a:pPr marL="285750" indent="-285750">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2F2CD7DE-AF67-4681-8836-D3CDA3F9AB5A}"/>
                  </a:ext>
                </a:extLst>
              </p:cNvPr>
              <p:cNvSpPr txBox="1">
                <a:spLocks noRot="1" noChangeAspect="1" noMove="1" noResize="1" noEditPoints="1" noAdjustHandles="1" noChangeArrowheads="1" noChangeShapeType="1" noTextEdit="1"/>
              </p:cNvSpPr>
              <p:nvPr/>
            </p:nvSpPr>
            <p:spPr>
              <a:xfrm>
                <a:off x="344443" y="4850955"/>
                <a:ext cx="5265782" cy="1615827"/>
              </a:xfrm>
              <a:prstGeom prst="rect">
                <a:avLst/>
              </a:prstGeom>
              <a:blipFill>
                <a:blip r:embed="rId6"/>
                <a:stretch>
                  <a:fillRect l="-811"/>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A8ED496B-0E5D-4F4D-BFC4-B702DFC95AF3}"/>
              </a:ext>
            </a:extLst>
          </p:cNvPr>
          <p:cNvSpPr txBox="1"/>
          <p:nvPr/>
        </p:nvSpPr>
        <p:spPr>
          <a:xfrm>
            <a:off x="4181475" y="3329180"/>
            <a:ext cx="5265782" cy="307777"/>
          </a:xfrm>
          <a:prstGeom prst="rect">
            <a:avLst/>
          </a:prstGeom>
          <a:noFill/>
        </p:spPr>
        <p:txBody>
          <a:bodyPr wrap="square" rtlCol="0">
            <a:spAutoFit/>
          </a:bodyPr>
          <a:lstStyle/>
          <a:p>
            <a:r>
              <a:rPr lang="en-US" altLang="zh-CN" sz="1400" i="1" dirty="0">
                <a:solidFill>
                  <a:schemeClr val="accent1">
                    <a:lumMod val="75000"/>
                  </a:schemeClr>
                </a:solidFill>
                <a:latin typeface="Times New Roman" panose="02020603050405020304" pitchFamily="18" charset="0"/>
                <a:cs typeface="Times New Roman" panose="02020603050405020304" pitchFamily="18" charset="0"/>
              </a:rPr>
              <a:t>[1] H. J. Jing, F. K. Guo, B. S. Zou, PRD 100,114010(2019)</a:t>
            </a:r>
            <a:endParaRPr lang="zh-CN" altLang="en-US" sz="1400" i="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灯片编号占位符 4">
            <a:extLst>
              <a:ext uri="{FF2B5EF4-FFF2-40B4-BE49-F238E27FC236}">
                <a16:creationId xmlns:a16="http://schemas.microsoft.com/office/drawing/2014/main" id="{85498F23-23B7-4293-94D0-2BB52F6175EE}"/>
              </a:ext>
            </a:extLst>
          </p:cNvPr>
          <p:cNvSpPr>
            <a:spLocks noGrp="1"/>
          </p:cNvSpPr>
          <p:nvPr>
            <p:ph type="sldNum" sz="quarter" idx="12"/>
          </p:nvPr>
        </p:nvSpPr>
        <p:spPr/>
        <p:txBody>
          <a:bodyPr/>
          <a:lstStyle/>
          <a:p>
            <a:fld id="{AE19EF4B-78C3-465F-A26D-296951CF7B54}" type="slidenum">
              <a:rPr lang="zh-CN" altLang="en-US" smtClean="0"/>
              <a:t>49</a:t>
            </a:fld>
            <a:endParaRPr lang="zh-CN" altLang="en-US"/>
          </a:p>
        </p:txBody>
      </p:sp>
    </p:spTree>
    <p:extLst>
      <p:ext uri="{BB962C8B-B14F-4D97-AF65-F5344CB8AC3E}">
        <p14:creationId xmlns:p14="http://schemas.microsoft.com/office/powerpoint/2010/main" val="1795974620"/>
      </p:ext>
    </p:extLst>
  </p:cSld>
  <p:clrMapOvr>
    <a:masterClrMapping/>
  </p:clrMapOvr>
  <mc:AlternateContent xmlns:mc="http://schemas.openxmlformats.org/markup-compatibility/2006" xmlns:p14="http://schemas.microsoft.com/office/powerpoint/2010/main">
    <mc:Choice Requires="p14">
      <p:transition spd="slow" p14:dur="2000" advTm="99871"/>
    </mc:Choice>
    <mc:Fallback xmlns="">
      <p:transition spd="slow" advTm="9987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96665607-C6E3-451E-9BCB-7530CF177C38}"/>
                  </a:ext>
                </a:extLst>
              </p:cNvPr>
              <p:cNvSpPr txBox="1"/>
              <p:nvPr/>
            </p:nvSpPr>
            <p:spPr>
              <a:xfrm>
                <a:off x="-526476" y="730994"/>
                <a:ext cx="8325309" cy="1223797"/>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m:t>
                          </m:r>
                        </m:sub>
                      </m:sSub>
                      <m:r>
                        <a:rPr lang="en-US" altLang="zh-CN" b="0" i="1" smtClean="0">
                          <a:latin typeface="Cambria Math" panose="02040503050406030204" pitchFamily="18" charset="0"/>
                        </a:rPr>
                        <m:t>=</m:t>
                      </m:r>
                      <m:nary>
                        <m:naryPr>
                          <m:subHide m:val="on"/>
                          <m:supHide m:val="on"/>
                          <m:ctrlPr>
                            <a:rPr lang="en-US" altLang="zh-CN" b="0" i="1" smtClean="0">
                              <a:latin typeface="Cambria Math" panose="02040503050406030204" pitchFamily="18" charset="0"/>
                            </a:rPr>
                          </m:ctrlPr>
                        </m:naryPr>
                        <m:sub/>
                        <m:sup/>
                        <m:e>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𝑙</m:t>
                              </m:r>
                            </m:sup>
                            <m:e>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𝑑</m:t>
                                      </m:r>
                                    </m:e>
                                    <m:sup>
                                      <m:r>
                                        <a:rPr lang="en-US" altLang="zh-CN" i="1">
                                          <a:latin typeface="Cambria Math" panose="02040503050406030204" pitchFamily="18" charset="0"/>
                                        </a:rPr>
                                        <m:t>4</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𝑗</m:t>
                                      </m:r>
                                    </m:sub>
                                  </m:sSub>
                                </m:num>
                                <m:den>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2</m:t>
                                          </m:r>
                                          <m:r>
                                            <a:rPr lang="en-US" altLang="zh-CN" i="1">
                                              <a:latin typeface="Cambria Math" panose="02040503050406030204" pitchFamily="18" charset="0"/>
                                            </a:rPr>
                                            <m:t>𝜋</m:t>
                                          </m:r>
                                        </m:e>
                                      </m:d>
                                    </m:e>
                                    <m:sup>
                                      <m:r>
                                        <a:rPr lang="en-US" altLang="zh-CN" i="1">
                                          <a:latin typeface="Cambria Math" panose="02040503050406030204" pitchFamily="18" charset="0"/>
                                        </a:rPr>
                                        <m:t>4</m:t>
                                      </m:r>
                                    </m:sup>
                                  </m:sSup>
                                </m:den>
                              </m:f>
                            </m:e>
                          </m:nary>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nary>
                                <m:naryPr>
                                  <m:chr m:val="∏"/>
                                  <m:ctrlPr>
                                    <a:rPr lang="zh-CN" altLang="en-US" i="1">
                                      <a:latin typeface="Cambria Math" panose="02040503050406030204" pitchFamily="18" charset="0"/>
                                    </a:rPr>
                                  </m:ctrlPr>
                                </m:naryPr>
                                <m:sub>
                                  <m:r>
                                    <m:rPr>
                                      <m:brk m:alnAt="23"/>
                                    </m:rP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𝑁</m:t>
                                  </m:r>
                                </m:sup>
                                <m:e>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e>
                              </m:nary>
                            </m:den>
                          </m:f>
                        </m:e>
                      </m:nary>
                      <m:r>
                        <a:rPr lang="en-US" altLang="zh-CN" b="0" i="0" smtClean="0">
                          <a:latin typeface="Cambria Math" panose="02040503050406030204" pitchFamily="18" charset="0"/>
                        </a:rPr>
                        <m:t>=</m:t>
                      </m:r>
                      <m:nary>
                        <m:naryPr>
                          <m:subHide m:val="on"/>
                          <m:supHide m:val="on"/>
                          <m:ctrlPr>
                            <a:rPr lang="en-US" altLang="zh-CN" i="1">
                              <a:latin typeface="Cambria Math" panose="02040503050406030204" pitchFamily="18" charset="0"/>
                            </a:rPr>
                          </m:ctrlPr>
                        </m:naryPr>
                        <m:sub/>
                        <m:sup/>
                        <m:e>
                          <m:f>
                            <m:fPr>
                              <m:ctrlPr>
                                <a:rPr lang="en-US" altLang="zh-CN" i="1">
                                  <a:latin typeface="Cambria Math" panose="02040503050406030204" pitchFamily="18" charset="0"/>
                                </a:rPr>
                              </m:ctrlPr>
                            </m:fPr>
                            <m:num>
                              <m:nary>
                                <m:naryPr>
                                  <m:chr m:val="∏"/>
                                  <m:ctrlPr>
                                    <a:rPr lang="zh-CN" altLang="en-US" i="1">
                                      <a:latin typeface="Cambria Math" panose="02040503050406030204" pitchFamily="18" charset="0"/>
                                    </a:rPr>
                                  </m:ctrlPr>
                                </m:naryPr>
                                <m:sub>
                                  <m:r>
                                    <m:rPr>
                                      <m:brk m:alnAt="23"/>
                                    </m:rP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𝑁</m:t>
                                  </m:r>
                                </m:sup>
                                <m:e>
                                  <m:r>
                                    <a:rPr lang="en-US" altLang="zh-CN" i="1">
                                      <a:latin typeface="Cambria Math" panose="02040503050406030204" pitchFamily="18" charset="0"/>
                                    </a:rPr>
                                    <m:t>𝑑</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𝑖</m:t>
                                      </m:r>
                                    </m:sub>
                                  </m:sSub>
                                </m:e>
                              </m:nary>
                              <m:r>
                                <a:rPr lang="en-US" altLang="zh-CN" i="1">
                                  <a:latin typeface="Cambria Math" panose="02040503050406030204" pitchFamily="18" charset="0"/>
                                </a:rPr>
                                <m:t>𝛿</m:t>
                              </m:r>
                              <m:d>
                                <m:dPr>
                                  <m:ctrlPr>
                                    <a:rPr lang="en-US" altLang="zh-CN" i="1">
                                      <a:latin typeface="Cambria Math" panose="02040503050406030204" pitchFamily="18" charset="0"/>
                                    </a:rPr>
                                  </m:ctrlPr>
                                </m:dPr>
                                <m:e>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𝑖</m:t>
                                      </m:r>
                                    </m:sub>
                                  </m:sSub>
                                  <m:r>
                                    <a:rPr lang="en-US" altLang="zh-CN" i="1">
                                      <a:latin typeface="Cambria Math" panose="02040503050406030204" pitchFamily="18" charset="0"/>
                                    </a:rPr>
                                    <m:t>−1</m:t>
                                  </m:r>
                                </m:e>
                              </m:d>
                            </m:num>
                            <m:den>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𝐷𝑒𝑡</m:t>
                                      </m:r>
                                      <m:r>
                                        <a:rPr lang="en-US" altLang="zh-CN" i="1">
                                          <a:latin typeface="Cambria Math" panose="02040503050406030204" pitchFamily="18" charset="0"/>
                                        </a:rPr>
                                        <m:t> </m:t>
                                      </m:r>
                                      <m:r>
                                        <a:rPr lang="en-US" altLang="zh-CN" i="1">
                                          <a:latin typeface="Cambria Math" panose="02040503050406030204" pitchFamily="18" charset="0"/>
                                        </a:rPr>
                                        <m:t>𝑎</m:t>
                                      </m:r>
                                    </m:e>
                                  </m:d>
                                </m:e>
                                <m:sup>
                                  <m:r>
                                    <a:rPr lang="en-US" altLang="zh-CN" i="1">
                                      <a:latin typeface="Cambria Math" panose="02040503050406030204" pitchFamily="18" charset="0"/>
                                    </a:rPr>
                                    <m:t>2</m:t>
                                  </m:r>
                                </m:sup>
                              </m:sSup>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Δ</m:t>
                                  </m:r>
                                </m:e>
                                <m:sup>
                                  <m:r>
                                    <a:rPr lang="en-US" altLang="zh-CN" i="1">
                                      <a:latin typeface="Cambria Math" panose="02040503050406030204" pitchFamily="18" charset="0"/>
                                    </a:rPr>
                                    <m:t>𝑁</m:t>
                                  </m:r>
                                  <m:r>
                                    <a:rPr lang="en-US" altLang="zh-CN" i="1">
                                      <a:latin typeface="Cambria Math" panose="02040503050406030204" pitchFamily="18" charset="0"/>
                                    </a:rPr>
                                    <m:t>−2</m:t>
                                  </m:r>
                                  <m:r>
                                    <a:rPr lang="en-US" altLang="zh-CN" i="1">
                                      <a:latin typeface="Cambria Math" panose="02040503050406030204" pitchFamily="18" charset="0"/>
                                    </a:rPr>
                                    <m:t>𝑙</m:t>
                                  </m:r>
                                </m:sup>
                              </m:sSup>
                            </m:den>
                          </m:f>
                        </m:e>
                      </m:nary>
                    </m:oMath>
                  </m:oMathPara>
                </a14:m>
                <a:endParaRPr lang="zh-CN" altLang="en-US" dirty="0"/>
              </a:p>
            </p:txBody>
          </p:sp>
        </mc:Choice>
        <mc:Fallback xmlns="">
          <p:sp>
            <p:nvSpPr>
              <p:cNvPr id="2" name="文本框 1">
                <a:extLst>
                  <a:ext uri="{FF2B5EF4-FFF2-40B4-BE49-F238E27FC236}">
                    <a16:creationId xmlns:a16="http://schemas.microsoft.com/office/drawing/2014/main" id="{96665607-C6E3-451E-9BCB-7530CF177C38}"/>
                  </a:ext>
                </a:extLst>
              </p:cNvPr>
              <p:cNvSpPr txBox="1">
                <a:spLocks noRot="1" noChangeAspect="1" noMove="1" noResize="1" noEditPoints="1" noAdjustHandles="1" noChangeArrowheads="1" noChangeShapeType="1" noTextEdit="1"/>
              </p:cNvSpPr>
              <p:nvPr/>
            </p:nvSpPr>
            <p:spPr>
              <a:xfrm>
                <a:off x="-526476" y="730994"/>
                <a:ext cx="8325309" cy="1223797"/>
              </a:xfrm>
              <a:prstGeom prst="rect">
                <a:avLst/>
              </a:prstGeom>
              <a:blipFill>
                <a:blip r:embed="rId3"/>
                <a:stretch>
                  <a:fillRect/>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5E337D64-D2A0-4C1D-B1AB-7A60288A5860}"/>
              </a:ext>
            </a:extLst>
          </p:cNvPr>
          <p:cNvSpPr txBox="1"/>
          <p:nvPr/>
        </p:nvSpPr>
        <p:spPr>
          <a:xfrm>
            <a:off x="368280" y="604632"/>
            <a:ext cx="351322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 typical loop integral:</a:t>
            </a:r>
            <a:endParaRPr lang="zh-CN" altLang="en-US"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A8FC345E-C3E2-40C7-8EF9-F4BE39D016B7}"/>
              </a:ext>
            </a:extLst>
          </p:cNvPr>
          <p:cNvSpPr>
            <a:spLocks noGrp="1"/>
          </p:cNvSpPr>
          <p:nvPr>
            <p:ph type="sldNum" sz="quarter" idx="12"/>
          </p:nvPr>
        </p:nvSpPr>
        <p:spPr/>
        <p:txBody>
          <a:bodyPr/>
          <a:lstStyle/>
          <a:p>
            <a:fld id="{70EF8BD8-B3DE-4E24-B474-47D0FF4D57CA}" type="slidenum">
              <a:rPr lang="zh-CN" altLang="en-US" smtClean="0"/>
              <a:t>5</a:t>
            </a:fld>
            <a:endParaRPr lang="zh-CN" altLang="en-US"/>
          </a:p>
        </p:txBody>
      </p:sp>
      <p:sp>
        <p:nvSpPr>
          <p:cNvPr id="5" name="矩形 4">
            <a:extLst>
              <a:ext uri="{FF2B5EF4-FFF2-40B4-BE49-F238E27FC236}">
                <a16:creationId xmlns:a16="http://schemas.microsoft.com/office/drawing/2014/main" id="{1601E288-74FB-4983-809D-08824391A471}"/>
              </a:ext>
            </a:extLst>
          </p:cNvPr>
          <p:cNvSpPr/>
          <p:nvPr/>
        </p:nvSpPr>
        <p:spPr>
          <a:xfrm>
            <a:off x="264689" y="6356351"/>
            <a:ext cx="3036409" cy="307777"/>
          </a:xfrm>
          <a:prstGeom prst="rect">
            <a:avLst/>
          </a:prstGeom>
          <a:noFill/>
          <a:ln>
            <a:noFill/>
          </a:ln>
        </p:spPr>
        <p:txBody>
          <a:bodyPr wrap="none">
            <a:spAutoFit/>
          </a:bodyPr>
          <a:lstStyle/>
          <a:p>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L. D. Landau, </a:t>
            </a:r>
            <a:r>
              <a:rPr lang="en-US" altLang="zh-CN" sz="1400" dirty="0" err="1">
                <a:solidFill>
                  <a:schemeClr val="accent1">
                    <a:lumMod val="75000"/>
                  </a:schemeClr>
                </a:solidFill>
                <a:latin typeface="Times New Roman" panose="02020603050405020304" pitchFamily="18" charset="0"/>
                <a:cs typeface="Times New Roman" panose="02020603050405020304" pitchFamily="18" charset="0"/>
              </a:rPr>
              <a:t>Nucl</a:t>
            </a:r>
            <a:r>
              <a:rPr lang="en-US" altLang="zh-CN" sz="1400" dirty="0">
                <a:solidFill>
                  <a:schemeClr val="accent1">
                    <a:lumMod val="75000"/>
                  </a:schemeClr>
                </a:solidFill>
                <a:latin typeface="Times New Roman" panose="02020603050405020304" pitchFamily="18" charset="0"/>
                <a:cs typeface="Times New Roman" panose="02020603050405020304" pitchFamily="18" charset="0"/>
              </a:rPr>
              <a:t>. Phys. 13(1959)181</a:t>
            </a:r>
            <a:endParaRPr lang="zh-CN" altLang="en-US" sz="1400"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7" name="组合 6">
            <a:extLst>
              <a:ext uri="{FF2B5EF4-FFF2-40B4-BE49-F238E27FC236}">
                <a16:creationId xmlns:a16="http://schemas.microsoft.com/office/drawing/2014/main" id="{CE676989-7D8C-4B49-955C-B5844CF2BA1D}"/>
              </a:ext>
            </a:extLst>
          </p:cNvPr>
          <p:cNvGrpSpPr/>
          <p:nvPr/>
        </p:nvGrpSpPr>
        <p:grpSpPr>
          <a:xfrm rot="21419668">
            <a:off x="6963524" y="775557"/>
            <a:ext cx="1745127" cy="1727693"/>
            <a:chOff x="6963523" y="4400974"/>
            <a:chExt cx="1745127" cy="1727693"/>
          </a:xfrm>
        </p:grpSpPr>
        <p:cxnSp>
          <p:nvCxnSpPr>
            <p:cNvPr id="12" name="直接连接符 11">
              <a:extLst>
                <a:ext uri="{FF2B5EF4-FFF2-40B4-BE49-F238E27FC236}">
                  <a16:creationId xmlns:a16="http://schemas.microsoft.com/office/drawing/2014/main" id="{F41F899D-1888-47CC-BFA6-4C23F21C483A}"/>
                </a:ext>
              </a:extLst>
            </p:cNvPr>
            <p:cNvCxnSpPr>
              <a:cxnSpLocks/>
            </p:cNvCxnSpPr>
            <p:nvPr/>
          </p:nvCxnSpPr>
          <p:spPr>
            <a:xfrm flipH="1" flipV="1">
              <a:off x="7216485" y="4418221"/>
              <a:ext cx="273441" cy="273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0FD13286-90A6-4D89-89BF-AE2906ADA7B6}"/>
                </a:ext>
              </a:extLst>
            </p:cNvPr>
            <p:cNvCxnSpPr>
              <a:cxnSpLocks/>
            </p:cNvCxnSpPr>
            <p:nvPr/>
          </p:nvCxnSpPr>
          <p:spPr>
            <a:xfrm flipH="1" flipV="1">
              <a:off x="8310491" y="5300511"/>
              <a:ext cx="398159" cy="20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844E3CFC-45B4-42E8-9E1B-F3F542FC4691}"/>
                </a:ext>
              </a:extLst>
            </p:cNvPr>
            <p:cNvCxnSpPr>
              <a:cxnSpLocks/>
            </p:cNvCxnSpPr>
            <p:nvPr/>
          </p:nvCxnSpPr>
          <p:spPr>
            <a:xfrm flipV="1">
              <a:off x="6963523" y="5300511"/>
              <a:ext cx="321490" cy="20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9CB8CC9-7677-4C29-9DDB-E9D95DD20822}"/>
                </a:ext>
              </a:extLst>
            </p:cNvPr>
            <p:cNvCxnSpPr>
              <a:cxnSpLocks/>
            </p:cNvCxnSpPr>
            <p:nvPr/>
          </p:nvCxnSpPr>
          <p:spPr>
            <a:xfrm flipV="1">
              <a:off x="8098775" y="4400974"/>
              <a:ext cx="290688" cy="2906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五边形 15">
              <a:extLst>
                <a:ext uri="{FF2B5EF4-FFF2-40B4-BE49-F238E27FC236}">
                  <a16:creationId xmlns:a16="http://schemas.microsoft.com/office/drawing/2014/main" id="{4726279A-3889-4383-A606-E7A4D37C0604}"/>
                </a:ext>
              </a:extLst>
            </p:cNvPr>
            <p:cNvSpPr/>
            <p:nvPr/>
          </p:nvSpPr>
          <p:spPr>
            <a:xfrm rot="10800000">
              <a:off x="7285014" y="4691662"/>
              <a:ext cx="1035921" cy="986591"/>
            </a:xfrm>
            <a:prstGeom prst="pent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a:extLst>
                <a:ext uri="{FF2B5EF4-FFF2-40B4-BE49-F238E27FC236}">
                  <a16:creationId xmlns:a16="http://schemas.microsoft.com/office/drawing/2014/main" id="{31B9EEBE-3C50-4576-80A3-22D44FE5E0EE}"/>
                </a:ext>
              </a:extLst>
            </p:cNvPr>
            <p:cNvCxnSpPr>
              <a:cxnSpLocks/>
            </p:cNvCxnSpPr>
            <p:nvPr/>
          </p:nvCxnSpPr>
          <p:spPr>
            <a:xfrm rot="5400000">
              <a:off x="7568832" y="5894032"/>
              <a:ext cx="469271" cy="0"/>
            </a:xfrm>
            <a:prstGeom prst="line">
              <a:avLst/>
            </a:prstGeom>
            <a:ln w="1270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EE28EE3-FE1D-4C82-BD65-DB546475DD46}"/>
                  </a:ext>
                </a:extLst>
              </p:cNvPr>
              <p:cNvSpPr txBox="1"/>
              <p:nvPr/>
            </p:nvSpPr>
            <p:spPr>
              <a:xfrm>
                <a:off x="6975873" y="1293719"/>
                <a:ext cx="164592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𝑁</m:t>
                      </m:r>
                      <m:r>
                        <a:rPr lang="en-US" altLang="zh-CN" sz="1200" b="0" i="1" smtClean="0">
                          <a:latin typeface="Cambria Math" panose="02040503050406030204" pitchFamily="18" charset="0"/>
                        </a:rPr>
                        <m:t>=5</m:t>
                      </m:r>
                    </m:oMath>
                  </m:oMathPara>
                </a14:m>
                <a:endParaRPr lang="en-US" altLang="zh-CN" sz="1200" dirty="0"/>
              </a:p>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𝑙</m:t>
                      </m:r>
                      <m:r>
                        <a:rPr lang="en-US" altLang="zh-CN" sz="1200" b="0" i="1" smtClean="0">
                          <a:latin typeface="Cambria Math" panose="02040503050406030204" pitchFamily="18" charset="0"/>
                        </a:rPr>
                        <m:t>=1</m:t>
                      </m:r>
                    </m:oMath>
                  </m:oMathPara>
                </a14:m>
                <a:endParaRPr lang="en-US" altLang="zh-CN" sz="1200" dirty="0"/>
              </a:p>
            </p:txBody>
          </p:sp>
        </mc:Choice>
        <mc:Fallback xmlns="">
          <p:sp>
            <p:nvSpPr>
              <p:cNvPr id="9" name="文本框 8">
                <a:extLst>
                  <a:ext uri="{FF2B5EF4-FFF2-40B4-BE49-F238E27FC236}">
                    <a16:creationId xmlns:a16="http://schemas.microsoft.com/office/drawing/2014/main" id="{8EE28EE3-FE1D-4C82-BD65-DB546475DD46}"/>
                  </a:ext>
                </a:extLst>
              </p:cNvPr>
              <p:cNvSpPr txBox="1">
                <a:spLocks noRot="1" noChangeAspect="1" noMove="1" noResize="1" noEditPoints="1" noAdjustHandles="1" noChangeArrowheads="1" noChangeShapeType="1" noTextEdit="1"/>
              </p:cNvSpPr>
              <p:nvPr/>
            </p:nvSpPr>
            <p:spPr>
              <a:xfrm>
                <a:off x="6975873" y="1293719"/>
                <a:ext cx="1645920" cy="46166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5D02F19D-64D4-4597-B269-4C73026617FB}"/>
                  </a:ext>
                </a:extLst>
              </p:cNvPr>
              <p:cNvSpPr/>
              <p:nvPr/>
            </p:nvSpPr>
            <p:spPr>
              <a:xfrm>
                <a:off x="2942416" y="4721583"/>
                <a:ext cx="3010376" cy="1340880"/>
              </a:xfrm>
              <a:prstGeom prst="rect">
                <a:avLst/>
              </a:prstGeom>
              <a:ln w="22225">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smtClean="0">
                              <a:solidFill>
                                <a:schemeClr val="tx1"/>
                              </a:solidFill>
                              <a:latin typeface="Cambria Math" panose="02040503050406030204" pitchFamily="18" charset="0"/>
                            </a:rPr>
                          </m:ctrlPr>
                        </m:dPr>
                        <m:e>
                          <m:m>
                            <m:mPr>
                              <m:mcs>
                                <m:mc>
                                  <m:mcPr>
                                    <m:count m:val="1"/>
                                    <m:mcJc m:val="center"/>
                                  </m:mcPr>
                                </m:mc>
                              </m:mcs>
                              <m:ctrlPr>
                                <a:rPr lang="en-US" altLang="zh-CN" i="1" smtClean="0">
                                  <a:solidFill>
                                    <a:schemeClr val="tx1"/>
                                  </a:solidFill>
                                  <a:latin typeface="Cambria Math" panose="02040503050406030204" pitchFamily="18" charset="0"/>
                                </a:rPr>
                              </m:ctrlPr>
                            </m:mPr>
                            <m:mr>
                              <m:e>
                                <m:sSubSup>
                                  <m:sSubSupPr>
                                    <m:ctrlPr>
                                      <a:rPr lang="en-US" altLang="zh-CN" b="0" i="1" smtClean="0">
                                        <a:solidFill>
                                          <a:schemeClr val="tx1"/>
                                        </a:solidFill>
                                        <a:latin typeface="Cambria Math" panose="02040503050406030204" pitchFamily="18" charset="0"/>
                                      </a:rPr>
                                    </m:ctrlPr>
                                  </m:sSubSupPr>
                                  <m:e>
                                    <m:r>
                                      <a:rPr lang="en-US" altLang="zh-CN" i="1" smtClean="0">
                                        <a:solidFill>
                                          <a:schemeClr val="tx1"/>
                                        </a:solidFill>
                                        <a:latin typeface="Cambria Math" panose="02040503050406030204" pitchFamily="18" charset="0"/>
                                      </a:rPr>
                                      <m:t>𝑞</m:t>
                                    </m:r>
                                  </m:e>
                                  <m:sub>
                                    <m:r>
                                      <a:rPr lang="en-US" altLang="zh-CN" b="0" i="1" smtClean="0">
                                        <a:solidFill>
                                          <a:schemeClr val="tx1"/>
                                        </a:solidFill>
                                        <a:latin typeface="Cambria Math" panose="02040503050406030204" pitchFamily="18" charset="0"/>
                                      </a:rPr>
                                      <m:t>𝑖</m:t>
                                    </m:r>
                                  </m:sub>
                                  <m:sup>
                                    <m:r>
                                      <a:rPr lang="en-US" altLang="zh-CN" b="0" i="1" smtClean="0">
                                        <a:solidFill>
                                          <a:schemeClr val="tx1"/>
                                        </a:solidFill>
                                        <a:latin typeface="Cambria Math" panose="02040503050406030204" pitchFamily="18" charset="0"/>
                                      </a:rPr>
                                      <m:t>2</m:t>
                                    </m:r>
                                  </m:sup>
                                </m:sSubSup>
                                <m:r>
                                  <a:rPr lang="en-US" altLang="zh-CN" b="0" i="1" smtClean="0">
                                    <a:solidFill>
                                      <a:schemeClr val="tx1"/>
                                    </a:solidFill>
                                    <a:latin typeface="Cambria Math" panose="02040503050406030204" pitchFamily="18" charset="0"/>
                                  </a:rPr>
                                  <m:t>−</m:t>
                                </m:r>
                                <m:sSubSup>
                                  <m:sSubSupPr>
                                    <m:ctrlPr>
                                      <a:rPr lang="en-US" altLang="zh-CN" b="0"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𝑚</m:t>
                                    </m:r>
                                  </m:e>
                                  <m:sub>
                                    <m:r>
                                      <a:rPr lang="en-US" altLang="zh-CN" b="0" i="1" smtClean="0">
                                        <a:solidFill>
                                          <a:schemeClr val="tx1"/>
                                        </a:solidFill>
                                        <a:latin typeface="Cambria Math" panose="02040503050406030204" pitchFamily="18" charset="0"/>
                                      </a:rPr>
                                      <m:t>𝑖</m:t>
                                    </m:r>
                                  </m:sub>
                                  <m:sup>
                                    <m:r>
                                      <a:rPr lang="en-US" altLang="zh-CN" b="0" i="1" smtClean="0">
                                        <a:solidFill>
                                          <a:schemeClr val="tx1"/>
                                        </a:solidFill>
                                        <a:latin typeface="Cambria Math" panose="02040503050406030204" pitchFamily="18" charset="0"/>
                                      </a:rPr>
                                      <m:t>2</m:t>
                                    </m:r>
                                  </m:sup>
                                </m:sSubSup>
                                <m:r>
                                  <a:rPr lang="en-US" altLang="zh-CN" b="0" i="1" smtClean="0">
                                    <a:solidFill>
                                      <a:schemeClr val="tx1"/>
                                    </a:solidFill>
                                    <a:latin typeface="Cambria Math" panose="02040503050406030204" pitchFamily="18" charset="0"/>
                                  </a:rPr>
                                  <m:t>=0</m:t>
                                </m:r>
                              </m:e>
                            </m:mr>
                            <m:mr>
                              <m:e>
                                <m:nary>
                                  <m:naryPr>
                                    <m:chr m:val="∑"/>
                                    <m:ctrlPr>
                                      <a:rPr lang="en-US" altLang="zh-CN" i="1">
                                        <a:solidFill>
                                          <a:schemeClr val="tx1"/>
                                        </a:solidFill>
                                        <a:latin typeface="Cambria Math" panose="02040503050406030204" pitchFamily="18" charset="0"/>
                                      </a:rPr>
                                    </m:ctrlPr>
                                  </m:naryPr>
                                  <m:sub>
                                    <m:r>
                                      <m:rPr>
                                        <m:brk m:alnAt="23"/>
                                      </m:rPr>
                                      <a:rPr lang="en-US" altLang="zh-CN" i="1">
                                        <a:solidFill>
                                          <a:schemeClr val="tx1"/>
                                        </a:solidFill>
                                        <a:latin typeface="Cambria Math" panose="02040503050406030204" pitchFamily="18" charset="0"/>
                                      </a:rPr>
                                      <m:t>𝑒</m:t>
                                    </m:r>
                                    <m:r>
                                      <a:rPr lang="en-US" altLang="zh-CN" i="1">
                                        <a:solidFill>
                                          <a:schemeClr val="tx1"/>
                                        </a:solidFill>
                                        <a:latin typeface="Cambria Math" panose="02040503050406030204" pitchFamily="18" charset="0"/>
                                      </a:rPr>
                                      <m:t>𝑎𝑐h</m:t>
                                    </m:r>
                                    <m:r>
                                      <a:rPr lang="en-US" altLang="zh-CN" i="1">
                                        <a:solidFill>
                                          <a:schemeClr val="tx1"/>
                                        </a:solidFill>
                                        <a:latin typeface="Cambria Math" panose="02040503050406030204" pitchFamily="18" charset="0"/>
                                      </a:rPr>
                                      <m:t> </m:t>
                                    </m:r>
                                    <m:r>
                                      <a:rPr lang="en-US" altLang="zh-CN" i="1">
                                        <a:solidFill>
                                          <a:schemeClr val="tx1"/>
                                        </a:solidFill>
                                        <a:latin typeface="Cambria Math" panose="02040503050406030204" pitchFamily="18" charset="0"/>
                                      </a:rPr>
                                      <m:t>𝑙𝑜𝑜𝑝</m:t>
                                    </m:r>
                                  </m:sub>
                                  <m:sup>
                                    <m:r>
                                      <a:rPr lang="en-US" altLang="zh-CN" i="1">
                                        <a:solidFill>
                                          <a:schemeClr val="tx1"/>
                                        </a:solidFill>
                                        <a:latin typeface="Cambria Math" panose="02040503050406030204" pitchFamily="18" charset="0"/>
                                      </a:rPr>
                                      <m:t> </m:t>
                                    </m:r>
                                  </m:sup>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𝛼</m:t>
                                        </m:r>
                                      </m:e>
                                      <m:sub>
                                        <m:r>
                                          <a:rPr lang="en-US" altLang="zh-CN" i="1">
                                            <a:solidFill>
                                              <a:schemeClr val="tx1"/>
                                            </a:solidFill>
                                            <a:latin typeface="Cambria Math" panose="02040503050406030204" pitchFamily="18" charset="0"/>
                                          </a:rPr>
                                          <m:t>𝑖</m:t>
                                        </m:r>
                                      </m:sub>
                                    </m:sSub>
                                    <m:sSubSup>
                                      <m:sSubSupPr>
                                        <m:ctrlPr>
                                          <a:rPr lang="en-US" altLang="zh-CN" b="0" i="1" smtClean="0">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𝑞</m:t>
                                        </m:r>
                                      </m:e>
                                      <m:sub>
                                        <m:r>
                                          <a:rPr lang="en-US" altLang="zh-CN" i="1">
                                            <a:solidFill>
                                              <a:schemeClr val="tx1"/>
                                            </a:solidFill>
                                            <a:latin typeface="Cambria Math" panose="02040503050406030204" pitchFamily="18" charset="0"/>
                                          </a:rPr>
                                          <m:t>𝑖</m:t>
                                        </m:r>
                                      </m:sub>
                                      <m:sup>
                                        <m:r>
                                          <a:rPr lang="en-US" altLang="zh-CN" b="0" i="1" smtClean="0">
                                            <a:solidFill>
                                              <a:schemeClr val="tx1"/>
                                            </a:solidFill>
                                            <a:latin typeface="Cambria Math" panose="02040503050406030204" pitchFamily="18" charset="0"/>
                                          </a:rPr>
                                          <m:t>𝜇</m:t>
                                        </m:r>
                                      </m:sup>
                                    </m:sSubSup>
                                  </m:e>
                                </m:nary>
                                <m:r>
                                  <a:rPr lang="en-US" altLang="zh-CN" i="1">
                                    <a:solidFill>
                                      <a:schemeClr val="tx1"/>
                                    </a:solidFill>
                                    <a:latin typeface="Cambria Math" panose="02040503050406030204" pitchFamily="18" charset="0"/>
                                  </a:rPr>
                                  <m:t>=0</m:t>
                                </m:r>
                                <m:r>
                                  <a:rPr lang="en-US" altLang="zh-CN" b="0" i="1" smtClean="0">
                                    <a:solidFill>
                                      <a:schemeClr val="tx1"/>
                                    </a:solidFill>
                                    <a:latin typeface="Cambria Math" panose="02040503050406030204" pitchFamily="18" charset="0"/>
                                  </a:rPr>
                                  <m:t> (</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𝛼</m:t>
                                    </m:r>
                                  </m:e>
                                  <m:sub>
                                    <m:r>
                                      <a:rPr lang="en-US" altLang="zh-CN" b="0" i="1" smtClean="0">
                                        <a:solidFill>
                                          <a:schemeClr val="tx1"/>
                                        </a:solidFill>
                                        <a:latin typeface="Cambria Math" panose="02040503050406030204" pitchFamily="18" charset="0"/>
                                      </a:rPr>
                                      <m:t>𝑖</m:t>
                                    </m:r>
                                  </m:sub>
                                </m:sSub>
                                <m:r>
                                  <a:rPr lang="en-US" altLang="zh-CN" b="0" i="1" smtClean="0">
                                    <a:solidFill>
                                      <a:schemeClr val="tx1"/>
                                    </a:solidFill>
                                    <a:latin typeface="Cambria Math" panose="02040503050406030204" pitchFamily="18" charset="0"/>
                                  </a:rPr>
                                  <m:t>&gt;0)</m:t>
                                </m:r>
                              </m:e>
                            </m:mr>
                          </m:m>
                        </m:e>
                      </m:d>
                    </m:oMath>
                  </m:oMathPara>
                </a14:m>
                <a:endParaRPr lang="zh-CN" altLang="en-US" dirty="0"/>
              </a:p>
            </p:txBody>
          </p:sp>
        </mc:Choice>
        <mc:Fallback xmlns="">
          <p:sp>
            <p:nvSpPr>
              <p:cNvPr id="18" name="矩形 17">
                <a:extLst>
                  <a:ext uri="{FF2B5EF4-FFF2-40B4-BE49-F238E27FC236}">
                    <a16:creationId xmlns:a16="http://schemas.microsoft.com/office/drawing/2014/main" id="{5D02F19D-64D4-4597-B269-4C73026617FB}"/>
                  </a:ext>
                </a:extLst>
              </p:cNvPr>
              <p:cNvSpPr>
                <a:spLocks noRot="1" noChangeAspect="1" noMove="1" noResize="1" noEditPoints="1" noAdjustHandles="1" noChangeArrowheads="1" noChangeShapeType="1" noTextEdit="1"/>
              </p:cNvSpPr>
              <p:nvPr/>
            </p:nvSpPr>
            <p:spPr>
              <a:xfrm>
                <a:off x="2942416" y="4721583"/>
                <a:ext cx="3010376" cy="1340880"/>
              </a:xfrm>
              <a:prstGeom prst="rect">
                <a:avLst/>
              </a:prstGeom>
              <a:blipFill>
                <a:blip r:embed="rId5"/>
                <a:stretch>
                  <a:fillRect/>
                </a:stretch>
              </a:blipFill>
              <a:ln w="22225">
                <a:solidFill>
                  <a:srgbClr val="C0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A3F6152D-2545-4BBF-A3BA-09A66FD2C0F5}"/>
                  </a:ext>
                </a:extLst>
              </p:cNvPr>
              <p:cNvSpPr txBox="1"/>
              <p:nvPr/>
            </p:nvSpPr>
            <p:spPr>
              <a:xfrm>
                <a:off x="2942416" y="2292848"/>
                <a:ext cx="2338782" cy="665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𝑠</m:t>
                          </m:r>
                        </m:e>
                      </m:d>
                      <m:r>
                        <a:rPr lang="en-US" altLang="zh-CN" sz="2000" b="0" i="1" smtClean="0">
                          <a:latin typeface="Cambria Math" panose="02040503050406030204" pitchFamily="18" charset="0"/>
                        </a:rPr>
                        <m:t>=</m:t>
                      </m:r>
                      <m:nary>
                        <m:naryPr>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𝑧</m:t>
                          </m:r>
                        </m:sup>
                        <m:e>
                          <m:r>
                            <a:rPr lang="en-US" altLang="zh-CN" sz="2000" i="1">
                              <a:latin typeface="Cambria Math" panose="02040503050406030204" pitchFamily="18" charset="0"/>
                            </a:rPr>
                            <m:t>𝑑</m:t>
                          </m:r>
                          <m:r>
                            <a:rPr lang="en-US" altLang="zh-CN" sz="2000" i="1">
                              <a:latin typeface="Cambria Math" panose="02040503050406030204" pitchFamily="18" charset="0"/>
                            </a:rPr>
                            <m:t>𝛼</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𝑔</m:t>
                              </m:r>
                              <m:r>
                                <a:rPr lang="en-US" altLang="zh-CN" sz="2000" i="1">
                                  <a:latin typeface="Cambria Math" panose="02040503050406030204" pitchFamily="18" charset="0"/>
                                </a:rPr>
                                <m:t>(</m:t>
                              </m:r>
                              <m:r>
                                <a:rPr lang="en-US" altLang="zh-CN" sz="2000" b="0" i="1" smtClean="0">
                                  <a:latin typeface="Cambria Math" panose="02040503050406030204" pitchFamily="18" charset="0"/>
                                </a:rPr>
                                <m:t>𝑠</m:t>
                              </m:r>
                              <m:r>
                                <a:rPr lang="en-US" altLang="zh-CN" sz="2000" i="1">
                                  <a:latin typeface="Cambria Math" panose="02040503050406030204" pitchFamily="18" charset="0"/>
                                </a:rPr>
                                <m:t>,</m:t>
                              </m:r>
                              <m:r>
                                <a:rPr lang="en-US" altLang="zh-CN" sz="2000" i="1">
                                  <a:latin typeface="Cambria Math" panose="02040503050406030204" pitchFamily="18" charset="0"/>
                                </a:rPr>
                                <m:t>𝛼</m:t>
                              </m:r>
                              <m:r>
                                <a:rPr lang="en-US" altLang="zh-CN" sz="2000" i="1">
                                  <a:latin typeface="Cambria Math" panose="02040503050406030204" pitchFamily="18" charset="0"/>
                                </a:rPr>
                                <m:t>)</m:t>
                              </m:r>
                            </m:den>
                          </m:f>
                        </m:e>
                      </m:nary>
                    </m:oMath>
                  </m:oMathPara>
                </a14:m>
                <a:endParaRPr lang="zh-CN" altLang="en-US" sz="2000" dirty="0"/>
              </a:p>
            </p:txBody>
          </p:sp>
        </mc:Choice>
        <mc:Fallback xmlns="">
          <p:sp>
            <p:nvSpPr>
              <p:cNvPr id="20" name="文本框 19">
                <a:extLst>
                  <a:ext uri="{FF2B5EF4-FFF2-40B4-BE49-F238E27FC236}">
                    <a16:creationId xmlns:a16="http://schemas.microsoft.com/office/drawing/2014/main" id="{A3F6152D-2545-4BBF-A3BA-09A66FD2C0F5}"/>
                  </a:ext>
                </a:extLst>
              </p:cNvPr>
              <p:cNvSpPr txBox="1">
                <a:spLocks noRot="1" noChangeAspect="1" noMove="1" noResize="1" noEditPoints="1" noAdjustHandles="1" noChangeArrowheads="1" noChangeShapeType="1" noTextEdit="1"/>
              </p:cNvSpPr>
              <p:nvPr/>
            </p:nvSpPr>
            <p:spPr>
              <a:xfrm>
                <a:off x="2942416" y="2292848"/>
                <a:ext cx="2338782" cy="665118"/>
              </a:xfrm>
              <a:prstGeom prst="rect">
                <a:avLst/>
              </a:prstGeom>
              <a:blipFill>
                <a:blip r:embed="rId6"/>
                <a:stretch>
                  <a:fillRect/>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29E3CE4A-9AC3-4671-9277-82570C4400FB}"/>
              </a:ext>
            </a:extLst>
          </p:cNvPr>
          <p:cNvSpPr txBox="1"/>
          <p:nvPr/>
        </p:nvSpPr>
        <p:spPr>
          <a:xfrm>
            <a:off x="104373" y="3345905"/>
            <a:ext cx="8935253" cy="873572"/>
          </a:xfrm>
          <a:prstGeom prst="rect">
            <a:avLst/>
          </a:prstGeom>
          <a:noFill/>
        </p:spPr>
        <p:txBody>
          <a:bodyPr wrap="square">
            <a:spAutoFit/>
          </a:bodyPr>
          <a:lstStyle/>
          <a:p>
            <a:pPr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As momentum changes,  the singular points of the integrand approaches the integral contour.</a:t>
            </a:r>
          </a:p>
          <a:p>
            <a:pPr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condition of the leading singularity is given by Landau equation.</a:t>
            </a:r>
            <a:endParaRPr lang="zh-CN" altLang="en-US"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0306502D-417F-4C6B-8540-A3E153F97A8A}"/>
              </a:ext>
            </a:extLst>
          </p:cNvPr>
          <p:cNvSpPr txBox="1"/>
          <p:nvPr/>
        </p:nvSpPr>
        <p:spPr>
          <a:xfrm>
            <a:off x="0" y="0"/>
            <a:ext cx="5742432"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The emergence of kinematic singularity</a:t>
            </a:r>
          </a:p>
        </p:txBody>
      </p:sp>
    </p:spTree>
    <p:extLst>
      <p:ext uri="{BB962C8B-B14F-4D97-AF65-F5344CB8AC3E}">
        <p14:creationId xmlns:p14="http://schemas.microsoft.com/office/powerpoint/2010/main" val="3092739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F8C0D54-5CE4-440B-87B9-36FFA3E23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881" y="204661"/>
            <a:ext cx="3006308" cy="2061989"/>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922C9D7-B8C5-405A-BBF6-F3943B0883EE}"/>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Loop integral for </a:t>
                </a:r>
                <a14:m>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𝐵</m:t>
                    </m:r>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𝑉𝑃</m:t>
                    </m:r>
                  </m:oMath>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F922C9D7-B8C5-405A-BBF6-F3943B0883EE}"/>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3"/>
                <a:stretch>
                  <a:fillRect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E343FC99-8ED9-42D5-A089-2D816E39724D}"/>
                  </a:ext>
                </a:extLst>
              </p:cNvPr>
              <p:cNvSpPr txBox="1"/>
              <p:nvPr/>
            </p:nvSpPr>
            <p:spPr>
              <a:xfrm>
                <a:off x="670989" y="2279055"/>
                <a:ext cx="5548121" cy="750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𝐼</m:t>
                          </m:r>
                        </m:e>
                        <m:sup>
                          <m:r>
                            <a:rPr lang="en-US" altLang="zh-CN" sz="1400" b="0" i="1" smtClean="0">
                              <a:latin typeface="Cambria Math" panose="02040503050406030204" pitchFamily="18" charset="0"/>
                            </a:rPr>
                            <m:t>𝜇𝛼</m:t>
                          </m:r>
                        </m:sup>
                      </m:sSup>
                      <m:r>
                        <a:rPr lang="en-US" altLang="zh-CN" sz="1400" b="0" i="1" smtClean="0">
                          <a:latin typeface="Cambria Math" panose="02040503050406030204" pitchFamily="18" charset="0"/>
                        </a:rPr>
                        <m:t>=</m:t>
                      </m:r>
                      <m:nary>
                        <m:naryPr>
                          <m:subHide m:val="on"/>
                          <m:supHide m:val="on"/>
                          <m:ctrlPr>
                            <a:rPr lang="en-US" altLang="zh-CN" sz="1400" b="0" i="1" smtClean="0">
                              <a:latin typeface="Cambria Math" panose="02040503050406030204" pitchFamily="18" charset="0"/>
                            </a:rPr>
                          </m:ctrlPr>
                        </m:naryPr>
                        <m:sub/>
                        <m:sup/>
                        <m:e>
                          <m:f>
                            <m:fPr>
                              <m:ctrlPr>
                                <a:rPr lang="en-US" altLang="zh-CN" sz="1400" b="0" i="1" smtClean="0">
                                  <a:latin typeface="Cambria Math" panose="02040503050406030204" pitchFamily="18" charset="0"/>
                                </a:rPr>
                              </m:ctrlPr>
                            </m:fPr>
                            <m:num>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𝑑</m:t>
                                  </m:r>
                                </m:e>
                                <m:sup>
                                  <m:r>
                                    <a:rPr lang="en-US" altLang="zh-CN" sz="1400" b="0" i="1" smtClean="0">
                                      <a:latin typeface="Cambria Math" panose="02040503050406030204" pitchFamily="18" charset="0"/>
                                    </a:rPr>
                                    <m:t>4</m:t>
                                  </m:r>
                                </m:sup>
                              </m:sSup>
                              <m:r>
                                <a:rPr lang="en-US" altLang="zh-CN" sz="1400" b="0" i="1" smtClean="0">
                                  <a:latin typeface="Cambria Math" panose="02040503050406030204" pitchFamily="18" charset="0"/>
                                </a:rPr>
                                <m:t>𝑞</m:t>
                              </m:r>
                            </m:num>
                            <m:den>
                              <m:sSup>
                                <m:sSupPr>
                                  <m:ctrlPr>
                                    <a:rPr lang="en-US" altLang="zh-CN" sz="1400" b="0" i="1" smtClean="0">
                                      <a:latin typeface="Cambria Math" panose="02040503050406030204" pitchFamily="18" charset="0"/>
                                    </a:rPr>
                                  </m:ctrlPr>
                                </m:sSupPr>
                                <m:e>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2</m:t>
                                      </m:r>
                                      <m:r>
                                        <a:rPr lang="en-US" altLang="zh-CN" sz="1400" b="0" i="1" smtClean="0">
                                          <a:latin typeface="Cambria Math" panose="02040503050406030204" pitchFamily="18" charset="0"/>
                                        </a:rPr>
                                        <m:t>𝜋</m:t>
                                      </m:r>
                                    </m:e>
                                  </m:d>
                                </m:e>
                                <m:sup>
                                  <m:r>
                                    <a:rPr lang="en-US" altLang="zh-CN" sz="1400" b="0" i="1" smtClean="0">
                                      <a:latin typeface="Cambria Math" panose="02040503050406030204" pitchFamily="18" charset="0"/>
                                    </a:rPr>
                                    <m:t>4</m:t>
                                  </m:r>
                                </m:sup>
                              </m:sSup>
                            </m:den>
                          </m:f>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𝑔</m:t>
                                      </m:r>
                                    </m:e>
                                    <m:sup>
                                      <m:r>
                                        <a:rPr lang="en-US" altLang="zh-CN" sz="1400" b="0" i="1" smtClean="0">
                                          <a:latin typeface="Cambria Math" panose="02040503050406030204" pitchFamily="18" charset="0"/>
                                        </a:rPr>
                                        <m:t>𝜇𝜈</m:t>
                                      </m:r>
                                    </m:sup>
                                  </m:sSup>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𝜇</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𝜈</m:t>
                                          </m:r>
                                        </m:sup>
                                      </m:sSup>
                                    </m:num>
                                    <m:den>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2</m:t>
                                          </m:r>
                                        </m:sup>
                                      </m:sSup>
                                    </m:den>
                                  </m:f>
                                </m:e>
                              </m:d>
                              <m:sSub>
                                <m:sSubPr>
                                  <m:ctrlPr>
                                    <a:rPr lang="en-US" altLang="zh-CN" sz="1400" b="0" i="1" smtClean="0">
                                      <a:latin typeface="Cambria Math" panose="02040503050406030204" pitchFamily="18" charset="0"/>
                                    </a:rPr>
                                  </m:ctrlPr>
                                </m:sSubPr>
                                <m:e>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𝑞</m:t>
                                      </m:r>
                                      <m:r>
                                        <a:rPr lang="en-US" altLang="zh-CN" sz="1400" b="0" i="1" smtClean="0">
                                          <a:latin typeface="Cambria Math" panose="02040503050406030204" pitchFamily="18" charset="0"/>
                                        </a:rPr>
                                        <m:t>−2</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𝑝</m:t>
                                          </m:r>
                                        </m:e>
                                        <m:sub>
                                          <m:r>
                                            <a:rPr lang="en-US" altLang="zh-CN" sz="1400" b="0" i="1" smtClean="0">
                                              <a:latin typeface="Cambria Math" panose="02040503050406030204" pitchFamily="18" charset="0"/>
                                            </a:rPr>
                                            <m:t>𝑏</m:t>
                                          </m:r>
                                        </m:sub>
                                      </m:sSub>
                                    </m:e>
                                  </m:d>
                                </m:e>
                                <m:sub>
                                  <m:r>
                                    <a:rPr lang="en-US" altLang="zh-CN" sz="1400" b="0" i="1" smtClean="0">
                                      <a:latin typeface="Cambria Math" panose="02040503050406030204" pitchFamily="18" charset="0"/>
                                    </a:rPr>
                                    <m:t>𝜈</m:t>
                                  </m:r>
                                </m:sub>
                              </m:sSub>
                              <m:sSub>
                                <m:sSubPr>
                                  <m:ctrlPr>
                                    <a:rPr lang="en-US" altLang="zh-CN" sz="1400" b="0" i="1" smtClean="0">
                                      <a:latin typeface="Cambria Math" panose="02040503050406030204" pitchFamily="18" charset="0"/>
                                    </a:rPr>
                                  </m:ctrlPr>
                                </m:sSubPr>
                                <m:e>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𝑝</m:t>
                                          </m:r>
                                        </m:e>
                                        <m:sub>
                                          <m:r>
                                            <a:rPr lang="en-US" altLang="zh-CN" sz="1400" b="0" i="1" smtClean="0">
                                              <a:latin typeface="Cambria Math" panose="02040503050406030204" pitchFamily="18" charset="0"/>
                                            </a:rPr>
                                            <m:t>𝑐</m:t>
                                          </m:r>
                                        </m:sub>
                                      </m:sSub>
                                      <m:r>
                                        <a:rPr lang="en-US" altLang="zh-CN" sz="1400" b="0" i="1" smtClean="0">
                                          <a:latin typeface="Cambria Math" panose="02040503050406030204" pitchFamily="18" charset="0"/>
                                        </a:rPr>
                                        <m:t>+2</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𝑝</m:t>
                                          </m:r>
                                        </m:e>
                                        <m:sub>
                                          <m:r>
                                            <a:rPr lang="en-US" altLang="zh-CN" sz="1400" b="0" i="1" smtClean="0">
                                              <a:latin typeface="Cambria Math" panose="02040503050406030204" pitchFamily="18" charset="0"/>
                                            </a:rPr>
                                            <m:t>𝑏</m:t>
                                          </m:r>
                                        </m:sub>
                                      </m:sSub>
                                      <m:r>
                                        <a:rPr lang="en-US" altLang="zh-CN" sz="1400" b="0" i="1" smtClean="0">
                                          <a:latin typeface="Cambria Math" panose="02040503050406030204" pitchFamily="18" charset="0"/>
                                        </a:rPr>
                                        <m:t>−2</m:t>
                                      </m:r>
                                      <m:r>
                                        <a:rPr lang="en-US" altLang="zh-CN" sz="1400" b="0" i="1" smtClean="0">
                                          <a:latin typeface="Cambria Math" panose="02040503050406030204" pitchFamily="18" charset="0"/>
                                        </a:rPr>
                                        <m:t>𝑞</m:t>
                                      </m:r>
                                    </m:e>
                                  </m:d>
                                </m:e>
                                <m:sub>
                                  <m:r>
                                    <a:rPr lang="en-US" altLang="zh-CN" sz="1400" b="0" i="1" smtClean="0">
                                      <a:latin typeface="Cambria Math" panose="02040503050406030204" pitchFamily="18" charset="0"/>
                                    </a:rPr>
                                    <m:t>𝛼</m:t>
                                  </m:r>
                                </m:sub>
                              </m:sSub>
                              <m:r>
                                <a:rPr lang="en-US" altLang="zh-CN" sz="1400" b="0" i="1" smtClean="0">
                                  <a:latin typeface="Cambria Math" panose="02040503050406030204" pitchFamily="18" charset="0"/>
                                </a:rPr>
                                <m:t>𝐹</m:t>
                              </m:r>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𝑞</m:t>
                                  </m:r>
                                </m:e>
                                <m:sup>
                                  <m:r>
                                    <a:rPr lang="en-US" altLang="zh-CN" sz="1400" b="0" i="1" smtClean="0">
                                      <a:latin typeface="Cambria Math" panose="02040503050406030204" pitchFamily="18" charset="0"/>
                                    </a:rPr>
                                    <m:t>2</m:t>
                                  </m:r>
                                </m:sup>
                              </m:sSup>
                              <m:r>
                                <a:rPr lang="en-US" altLang="zh-CN" sz="1400" b="0" i="1" smtClean="0">
                                  <a:latin typeface="Cambria Math" panose="02040503050406030204" pitchFamily="18" charset="0"/>
                                </a:rPr>
                                <m:t>)</m:t>
                              </m:r>
                            </m:num>
                            <m:den>
                              <m:d>
                                <m:dPr>
                                  <m:ctrlPr>
                                    <a:rPr lang="en-US" altLang="zh-CN" sz="1400" i="1">
                                      <a:latin typeface="Cambria Math" panose="02040503050406030204" pitchFamily="18" charset="0"/>
                                    </a:rPr>
                                  </m:ctrlPr>
                                </m:dPr>
                                <m:e>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𝑞</m:t>
                                      </m:r>
                                    </m:e>
                                    <m:sup>
                                      <m:r>
                                        <a:rPr lang="en-US" altLang="zh-CN" sz="1400" i="1">
                                          <a:latin typeface="Cambria Math" panose="02040503050406030204" pitchFamily="18" charset="0"/>
                                        </a:rPr>
                                        <m:t>2</m:t>
                                      </m:r>
                                    </m:sup>
                                  </m:sSup>
                                  <m:r>
                                    <a:rPr lang="en-US" altLang="zh-CN" sz="1400" i="1">
                                      <a:latin typeface="Cambria Math" panose="02040503050406030204" pitchFamily="18" charset="0"/>
                                    </a:rPr>
                                    <m:t>−</m:t>
                                  </m:r>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𝑚</m:t>
                                      </m:r>
                                    </m:e>
                                    <m:sub>
                                      <m:r>
                                        <a:rPr lang="en-US" altLang="zh-CN" sz="1400" i="1">
                                          <a:latin typeface="Cambria Math" panose="02040503050406030204" pitchFamily="18" charset="0"/>
                                        </a:rPr>
                                        <m:t>1</m:t>
                                      </m:r>
                                    </m:sub>
                                    <m:sup>
                                      <m:r>
                                        <a:rPr lang="en-US" altLang="zh-CN" sz="1400" i="1">
                                          <a:latin typeface="Cambria Math" panose="02040503050406030204" pitchFamily="18" charset="0"/>
                                        </a:rPr>
                                        <m:t>2</m:t>
                                      </m:r>
                                    </m:sup>
                                  </m:sSubSup>
                                  <m:r>
                                    <a:rPr lang="en-US" altLang="zh-CN" sz="1400" i="1">
                                      <a:latin typeface="Cambria Math" panose="02040503050406030204" pitchFamily="18" charset="0"/>
                                    </a:rPr>
                                    <m:t>+</m:t>
                                  </m:r>
                                  <m:r>
                                    <a:rPr lang="en-US" altLang="zh-CN" sz="1400" i="1">
                                      <a:latin typeface="Cambria Math" panose="02040503050406030204" pitchFamily="18" charset="0"/>
                                    </a:rPr>
                                    <m:t>𝑖</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𝑚</m:t>
                                      </m:r>
                                    </m:e>
                                    <m:sub>
                                      <m:r>
                                        <a:rPr lang="en-US" altLang="zh-CN" sz="1400" i="1">
                                          <a:latin typeface="Cambria Math" panose="02040503050406030204" pitchFamily="18" charset="0"/>
                                        </a:rPr>
                                        <m:t>1</m:t>
                                      </m:r>
                                    </m:sub>
                                  </m:sSub>
                                  <m:sSub>
                                    <m:sSubPr>
                                      <m:ctrlPr>
                                        <a:rPr lang="en-US" altLang="zh-CN" sz="1400" i="1">
                                          <a:latin typeface="Cambria Math" panose="02040503050406030204" pitchFamily="18" charset="0"/>
                                        </a:rPr>
                                      </m:ctrlPr>
                                    </m:sSubPr>
                                    <m:e>
                                      <m:r>
                                        <m:rPr>
                                          <m:sty m:val="p"/>
                                        </m:rPr>
                                        <a:rPr lang="en-US" altLang="zh-CN" sz="1400">
                                          <a:latin typeface="Cambria Math" panose="02040503050406030204" pitchFamily="18" charset="0"/>
                                        </a:rPr>
                                        <m:t>Γ</m:t>
                                      </m:r>
                                    </m:e>
                                    <m:sub>
                                      <m:r>
                                        <a:rPr lang="en-US" altLang="zh-CN" sz="1400" i="1">
                                          <a:latin typeface="Cambria Math" panose="02040503050406030204" pitchFamily="18" charset="0"/>
                                        </a:rPr>
                                        <m:t>1</m:t>
                                      </m:r>
                                    </m:sub>
                                  </m:sSub>
                                </m:e>
                              </m:d>
                              <m:d>
                                <m:dPr>
                                  <m:begChr m:val="["/>
                                  <m:endChr m:val="]"/>
                                  <m:ctrlPr>
                                    <a:rPr lang="en-US" altLang="zh-CN" sz="1400" i="1">
                                      <a:latin typeface="Cambria Math" panose="02040503050406030204" pitchFamily="18" charset="0"/>
                                    </a:rPr>
                                  </m:ctrlPr>
                                </m:dPr>
                                <m:e>
                                  <m:sSup>
                                    <m:sSupPr>
                                      <m:ctrlPr>
                                        <a:rPr lang="en-US" altLang="zh-CN" sz="1400" i="1">
                                          <a:latin typeface="Cambria Math" panose="02040503050406030204" pitchFamily="18" charset="0"/>
                                        </a:rPr>
                                      </m:ctrlPr>
                                    </m:sSupPr>
                                    <m:e>
                                      <m:d>
                                        <m:dPr>
                                          <m:ctrlPr>
                                            <a:rPr lang="en-US" altLang="zh-CN" sz="1400" i="1">
                                              <a:latin typeface="Cambria Math" panose="02040503050406030204" pitchFamily="18" charset="0"/>
                                            </a:rPr>
                                          </m:ctrlPr>
                                        </m:dPr>
                                        <m:e>
                                          <m:r>
                                            <a:rPr lang="en-US" altLang="zh-CN" sz="1400" i="1">
                                              <a:latin typeface="Cambria Math" panose="02040503050406030204" pitchFamily="18" charset="0"/>
                                            </a:rPr>
                                            <m:t>𝑞</m:t>
                                          </m:r>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𝑝</m:t>
                                              </m:r>
                                            </m:e>
                                            <m:sub>
                                              <m:r>
                                                <a:rPr lang="en-US" altLang="zh-CN" sz="1400" i="1">
                                                  <a:latin typeface="Cambria Math" panose="02040503050406030204" pitchFamily="18" charset="0"/>
                                                </a:rPr>
                                                <m:t>𝑏</m:t>
                                              </m:r>
                                            </m:sub>
                                          </m:sSub>
                                        </m:e>
                                      </m:d>
                                    </m:e>
                                    <m:sup>
                                      <m:r>
                                        <a:rPr lang="en-US" altLang="zh-CN" sz="1400" i="1">
                                          <a:latin typeface="Cambria Math" panose="02040503050406030204" pitchFamily="18" charset="0"/>
                                        </a:rPr>
                                        <m:t>2</m:t>
                                      </m:r>
                                    </m:sup>
                                  </m:sSup>
                                  <m:r>
                                    <a:rPr lang="en-US" altLang="zh-CN" sz="1400" i="1">
                                      <a:latin typeface="Cambria Math" panose="02040503050406030204" pitchFamily="18" charset="0"/>
                                    </a:rPr>
                                    <m:t>−</m:t>
                                  </m:r>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𝑚</m:t>
                                      </m:r>
                                    </m:e>
                                    <m:sub>
                                      <m:r>
                                        <a:rPr lang="en-US" altLang="zh-CN" sz="1400" i="1">
                                          <a:latin typeface="Cambria Math" panose="02040503050406030204" pitchFamily="18" charset="0"/>
                                        </a:rPr>
                                        <m:t>2</m:t>
                                      </m:r>
                                    </m:sub>
                                    <m:sup>
                                      <m:r>
                                        <a:rPr lang="en-US" altLang="zh-CN" sz="1400" i="1">
                                          <a:latin typeface="Cambria Math" panose="02040503050406030204" pitchFamily="18" charset="0"/>
                                        </a:rPr>
                                        <m:t>2</m:t>
                                      </m:r>
                                    </m:sup>
                                  </m:sSubSup>
                                </m:e>
                              </m:d>
                              <m:d>
                                <m:dPr>
                                  <m:begChr m:val="["/>
                                  <m:endChr m:val="]"/>
                                  <m:ctrlPr>
                                    <a:rPr lang="en-US" altLang="zh-CN" sz="1400" i="1">
                                      <a:latin typeface="Cambria Math" panose="02040503050406030204" pitchFamily="18" charset="0"/>
                                    </a:rPr>
                                  </m:ctrlPr>
                                </m:dPr>
                                <m:e>
                                  <m:sSup>
                                    <m:sSupPr>
                                      <m:ctrlPr>
                                        <a:rPr lang="en-US" altLang="zh-CN" sz="1400" i="1">
                                          <a:latin typeface="Cambria Math" panose="02040503050406030204" pitchFamily="18" charset="0"/>
                                        </a:rPr>
                                      </m:ctrlPr>
                                    </m:sSupPr>
                                    <m:e>
                                      <m:d>
                                        <m:dPr>
                                          <m:ctrlPr>
                                            <a:rPr lang="en-US" altLang="zh-CN" sz="1400" i="1">
                                              <a:latin typeface="Cambria Math" panose="02040503050406030204" pitchFamily="18" charset="0"/>
                                            </a:rPr>
                                          </m:ctrlPr>
                                        </m:dPr>
                                        <m:e>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𝑝</m:t>
                                              </m:r>
                                            </m:e>
                                            <m:sub>
                                              <m:r>
                                                <a:rPr lang="en-US" altLang="zh-CN" sz="1400" i="1">
                                                  <a:latin typeface="Cambria Math" panose="02040503050406030204" pitchFamily="18" charset="0"/>
                                                </a:rPr>
                                                <m:t>0</m:t>
                                              </m:r>
                                            </m:sub>
                                          </m:sSub>
                                          <m:r>
                                            <a:rPr lang="en-US" altLang="zh-CN" sz="1400" i="1">
                                              <a:latin typeface="Cambria Math" panose="02040503050406030204" pitchFamily="18" charset="0"/>
                                            </a:rPr>
                                            <m:t>−</m:t>
                                          </m:r>
                                          <m:r>
                                            <a:rPr lang="en-US" altLang="zh-CN" sz="1400" i="1">
                                              <a:latin typeface="Cambria Math" panose="02040503050406030204" pitchFamily="18" charset="0"/>
                                            </a:rPr>
                                            <m:t>𝑞</m:t>
                                          </m:r>
                                        </m:e>
                                      </m:d>
                                    </m:e>
                                    <m:sup>
                                      <m:r>
                                        <a:rPr lang="en-US" altLang="zh-CN" sz="1400" i="1">
                                          <a:latin typeface="Cambria Math" panose="02040503050406030204" pitchFamily="18" charset="0"/>
                                        </a:rPr>
                                        <m:t>2</m:t>
                                      </m:r>
                                    </m:sup>
                                  </m:sSup>
                                  <m:r>
                                    <a:rPr lang="en-US" altLang="zh-CN" sz="1400" i="1">
                                      <a:latin typeface="Cambria Math" panose="02040503050406030204" pitchFamily="18" charset="0"/>
                                    </a:rPr>
                                    <m:t>−</m:t>
                                  </m:r>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𝑚</m:t>
                                      </m:r>
                                    </m:e>
                                    <m:sub>
                                      <m:r>
                                        <a:rPr lang="en-US" altLang="zh-CN" sz="1400" i="1">
                                          <a:latin typeface="Cambria Math" panose="02040503050406030204" pitchFamily="18" charset="0"/>
                                        </a:rPr>
                                        <m:t>3</m:t>
                                      </m:r>
                                    </m:sub>
                                    <m:sup>
                                      <m:r>
                                        <a:rPr lang="en-US" altLang="zh-CN" sz="1400" i="1">
                                          <a:latin typeface="Cambria Math" panose="02040503050406030204" pitchFamily="18" charset="0"/>
                                        </a:rPr>
                                        <m:t>2</m:t>
                                      </m:r>
                                    </m:sup>
                                  </m:sSubSup>
                                </m:e>
                              </m:d>
                            </m:den>
                          </m:f>
                        </m:e>
                      </m:nary>
                    </m:oMath>
                  </m:oMathPara>
                </a14:m>
                <a:endParaRPr lang="zh-CN" altLang="en-US" sz="1400" dirty="0"/>
              </a:p>
            </p:txBody>
          </p:sp>
        </mc:Choice>
        <mc:Fallback xmlns="">
          <p:sp>
            <p:nvSpPr>
              <p:cNvPr id="6" name="文本框 5">
                <a:extLst>
                  <a:ext uri="{FF2B5EF4-FFF2-40B4-BE49-F238E27FC236}">
                    <a16:creationId xmlns:a16="http://schemas.microsoft.com/office/drawing/2014/main" id="{E343FC99-8ED9-42D5-A089-2D816E39724D}"/>
                  </a:ext>
                </a:extLst>
              </p:cNvPr>
              <p:cNvSpPr txBox="1">
                <a:spLocks noRot="1" noChangeAspect="1" noMove="1" noResize="1" noEditPoints="1" noAdjustHandles="1" noChangeArrowheads="1" noChangeShapeType="1" noTextEdit="1"/>
              </p:cNvSpPr>
              <p:nvPr/>
            </p:nvSpPr>
            <p:spPr>
              <a:xfrm>
                <a:off x="670989" y="2279055"/>
                <a:ext cx="5548121" cy="750975"/>
              </a:xfrm>
              <a:prstGeom prst="rect">
                <a:avLst/>
              </a:prstGeom>
              <a:blipFill>
                <a:blip r:embed="rId4"/>
                <a:stretch>
                  <a:fillRect/>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36961959-27AC-428C-860B-29A5A440B5AB}"/>
              </a:ext>
            </a:extLst>
          </p:cNvPr>
          <p:cNvSpPr txBox="1"/>
          <p:nvPr/>
        </p:nvSpPr>
        <p:spPr>
          <a:xfrm>
            <a:off x="5317537" y="1141711"/>
            <a:ext cx="351378" cy="369332"/>
          </a:xfrm>
          <a:prstGeom prst="rect">
            <a:avLst/>
          </a:prstGeom>
          <a:noFill/>
        </p:spPr>
        <p:txBody>
          <a:bodyPr wrap="none" rtlCol="0">
            <a:spAutoFit/>
          </a:bodyPr>
          <a:lstStyle/>
          <a:p>
            <a:r>
              <a:rPr lang="en-US" altLang="zh-CN" dirty="0">
                <a:solidFill>
                  <a:srgbClr val="FF0000"/>
                </a:solidFill>
                <a:latin typeface="Times New Roman" panose="02020603050405020304" pitchFamily="18" charset="0"/>
                <a:cs typeface="Times New Roman" panose="02020603050405020304" pitchFamily="18" charset="0"/>
              </a:rPr>
              <a:t>B</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4CD8D7F4-C76D-469B-B872-00A69E6DBA0A}"/>
              </a:ext>
            </a:extLst>
          </p:cNvPr>
          <p:cNvSpPr txBox="1"/>
          <p:nvPr/>
        </p:nvSpPr>
        <p:spPr>
          <a:xfrm>
            <a:off x="7078066" y="1326377"/>
            <a:ext cx="351378" cy="369332"/>
          </a:xfrm>
          <a:prstGeom prst="rect">
            <a:avLst/>
          </a:prstGeom>
          <a:noFill/>
        </p:spPr>
        <p:txBody>
          <a:bodyPr wrap="none" rtlCol="0">
            <a:spAutoFit/>
          </a:bodyPr>
          <a:lstStyle/>
          <a:p>
            <a:r>
              <a:rPr lang="en-US" altLang="zh-CN" dirty="0">
                <a:solidFill>
                  <a:srgbClr val="FF0000"/>
                </a:solidFill>
                <a:latin typeface="Times New Roman" panose="02020603050405020304" pitchFamily="18" charset="0"/>
                <a:cs typeface="Times New Roman" panose="02020603050405020304" pitchFamily="18" charset="0"/>
              </a:rPr>
              <a:t>V</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30BF4AE8-D9B8-4A44-B93B-83660BD8A4B3}"/>
              </a:ext>
            </a:extLst>
          </p:cNvPr>
          <p:cNvSpPr txBox="1"/>
          <p:nvPr/>
        </p:nvSpPr>
        <p:spPr>
          <a:xfrm>
            <a:off x="7078066" y="558546"/>
            <a:ext cx="312906" cy="369332"/>
          </a:xfrm>
          <a:prstGeom prst="rect">
            <a:avLst/>
          </a:prstGeom>
          <a:noFill/>
        </p:spPr>
        <p:txBody>
          <a:bodyPr wrap="none" rtlCol="0">
            <a:spAutoFit/>
          </a:bodyPr>
          <a:lstStyle/>
          <a:p>
            <a:r>
              <a:rPr lang="en-US" altLang="zh-CN" dirty="0">
                <a:solidFill>
                  <a:srgbClr val="FF0000"/>
                </a:solidFill>
                <a:latin typeface="Times New Roman" panose="02020603050405020304" pitchFamily="18" charset="0"/>
                <a:cs typeface="Times New Roman" panose="02020603050405020304" pitchFamily="18" charset="0"/>
              </a:rPr>
              <a:t>P</a:t>
            </a:r>
            <a:endParaRPr lang="zh-CN" altLang="en-US"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CFCC765A-78FF-4C2D-8DA7-75F250BF7095}"/>
                  </a:ext>
                </a:extLst>
              </p:cNvPr>
              <p:cNvSpPr txBox="1"/>
              <p:nvPr/>
            </p:nvSpPr>
            <p:spPr>
              <a:xfrm>
                <a:off x="670989" y="4212156"/>
                <a:ext cx="4822237" cy="17501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In NR limit </a:t>
                </a:r>
              </a:p>
              <a:p>
                <a:pPr algn="ctr">
                  <a:lnSpc>
                    <a:spcPct val="150000"/>
                  </a:lnSpc>
                </a:pPr>
                <a:r>
                  <a:rPr lang="en-US" altLang="zh-CN" dirty="0">
                    <a:latin typeface="Times New Roman" panose="02020603050405020304" pitchFamily="18" charset="0"/>
                    <a:cs typeface="Times New Roman" panose="02020603050405020304" pitchFamily="18" charset="0"/>
                  </a:rPr>
                  <a:t>Num.</a:t>
                </a:r>
                <a14:m>
                  <m:oMath xmlns:m="http://schemas.openxmlformats.org/officeDocument/2006/math">
                    <m:r>
                      <a:rPr lang="en-US" altLang="zh-CN" b="0" i="1" smtClean="0">
                        <a:latin typeface="Cambria Math" panose="02040503050406030204" pitchFamily="18" charset="0"/>
                      </a:rPr>
                      <m:t> ∼4</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𝑏</m:t>
                        </m:r>
                      </m:sub>
                      <m:sup>
                        <m:r>
                          <a:rPr lang="en-US" altLang="zh-CN" b="0" i="1" smtClean="0">
                            <a:latin typeface="Cambria Math" panose="02040503050406030204" pitchFamily="18" charset="0"/>
                          </a:rPr>
                          <m:t>𝜇</m:t>
                        </m:r>
                      </m:sup>
                    </m:sSubSup>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𝑏</m:t>
                        </m:r>
                      </m:sub>
                      <m:sup>
                        <m:r>
                          <a:rPr lang="en-US" altLang="zh-CN" b="0" i="1" smtClean="0">
                            <a:latin typeface="Cambria Math" panose="02040503050406030204" pitchFamily="18" charset="0"/>
                          </a:rPr>
                          <m:t>𝛼</m:t>
                        </m:r>
                      </m:sup>
                    </m:sSubSup>
                    <m:r>
                      <a:rPr lang="en-US" altLang="zh-CN" b="0" i="1" smtClean="0">
                        <a:latin typeface="Cambria Math" panose="02040503050406030204" pitchFamily="18" charset="0"/>
                      </a:rPr>
                      <m:t>−4</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𝑏</m:t>
                        </m:r>
                      </m:sub>
                      <m:sup>
                        <m:r>
                          <a:rPr lang="en-US" altLang="zh-CN" b="0" i="1" smtClean="0">
                            <a:latin typeface="Cambria Math" panose="02040503050406030204" pitchFamily="18" charset="0"/>
                          </a:rPr>
                          <m:t>𝜇</m:t>
                        </m:r>
                      </m:sup>
                    </m:sSub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𝑞</m:t>
                        </m:r>
                      </m:e>
                      <m:sup>
                        <m:r>
                          <a:rPr lang="en-US" altLang="zh-CN" b="0" i="1" smtClean="0">
                            <a:latin typeface="Cambria Math" panose="02040503050406030204" pitchFamily="18" charset="0"/>
                          </a:rPr>
                          <m:t>𝛼</m:t>
                        </m:r>
                      </m:sup>
                    </m:sSup>
                    <m:r>
                      <a:rPr lang="en-US" altLang="zh-CN" b="0" i="1" smtClean="0">
                        <a:latin typeface="Cambria Math" panose="02040503050406030204" pitchFamily="18" charset="0"/>
                      </a:rPr>
                      <m:t>−2</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𝑞</m:t>
                        </m:r>
                      </m:e>
                      <m:sup>
                        <m:r>
                          <a:rPr lang="en-US" altLang="zh-CN" b="0" i="1" smtClean="0">
                            <a:latin typeface="Cambria Math" panose="02040503050406030204" pitchFamily="18" charset="0"/>
                          </a:rPr>
                          <m:t>𝛼</m:t>
                        </m:r>
                      </m:sup>
                    </m:sSup>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𝑏</m:t>
                        </m:r>
                      </m:sub>
                      <m:sup>
                        <m:r>
                          <a:rPr lang="en-US" altLang="zh-CN" b="0" i="1" smtClean="0">
                            <a:latin typeface="Cambria Math" panose="02040503050406030204" pitchFamily="18" charset="0"/>
                          </a:rPr>
                          <m:t>𝛼</m:t>
                        </m:r>
                      </m:sup>
                    </m:sSubSup>
                    <m:r>
                      <a:rPr lang="en-US" altLang="zh-CN" b="0" i="1" smtClean="0">
                        <a:latin typeface="Cambria Math" panose="02040503050406030204" pitchFamily="18" charset="0"/>
                      </a:rPr>
                      <m:t>+2</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𝑞</m:t>
                        </m:r>
                      </m:e>
                      <m:sup>
                        <m:r>
                          <a:rPr lang="en-US" altLang="zh-CN" b="0" i="1" smtClean="0">
                            <a:latin typeface="Cambria Math" panose="02040503050406030204" pitchFamily="18" charset="0"/>
                          </a:rPr>
                          <m:t>𝜇</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𝑞</m:t>
                        </m:r>
                      </m:e>
                      <m:sup>
                        <m:r>
                          <a:rPr lang="en-US" altLang="zh-CN" b="0" i="1" smtClean="0">
                            <a:latin typeface="Cambria Math" panose="02040503050406030204" pitchFamily="18" charset="0"/>
                          </a:rPr>
                          <m:t>𝛼</m:t>
                        </m:r>
                      </m:sup>
                    </m:sSup>
                    <m:r>
                      <a:rPr lang="en-US" altLang="zh-CN" b="0" i="1" smtClean="0">
                        <a:latin typeface="Cambria Math" panose="02040503050406030204" pitchFamily="18" charset="0"/>
                      </a:rPr>
                      <m:t> </m:t>
                    </m:r>
                  </m:oMath>
                </a14:m>
                <a:endParaRPr lang="en-US" altLang="zh-CN" b="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Vertex correction to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𝐴</m:t>
                    </m:r>
                    <m:r>
                      <m:rPr>
                        <m:lit/>
                      </m:rP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𝐵</m:t>
                    </m:r>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𝐾</m:t>
                        </m:r>
                      </m:e>
                      <m:sup>
                        <m:r>
                          <a:rPr lang="en-US" altLang="zh-CN" b="0" i="1" smtClean="0">
                            <a:latin typeface="Cambria Math" panose="02040503050406030204" pitchFamily="18" charset="0"/>
                            <a:cs typeface="Times New Roman" panose="02020603050405020304" pitchFamily="18" charset="0"/>
                          </a:rPr>
                          <m:t>∗</m:t>
                        </m:r>
                      </m:sup>
                    </m:sSup>
                    <m:acc>
                      <m:accPr>
                        <m:chr m:val="̅"/>
                        <m:ctrlPr>
                          <a:rPr lang="en-US" altLang="zh-CN" b="0" i="1" smtClean="0">
                            <a:latin typeface="Cambria Math" panose="02040503050406030204" pitchFamily="18" charset="0"/>
                            <a:cs typeface="Times New Roman" panose="02020603050405020304" pitchFamily="18" charset="0"/>
                          </a:rPr>
                        </m:ctrlPr>
                      </m:accPr>
                      <m:e>
                        <m:r>
                          <a:rPr lang="en-US" altLang="zh-CN" b="0" i="1" smtClean="0">
                            <a:latin typeface="Cambria Math" panose="02040503050406030204" pitchFamily="18" charset="0"/>
                            <a:cs typeface="Times New Roman" panose="02020603050405020304" pitchFamily="18" charset="0"/>
                          </a:rPr>
                          <m:t>𝐾</m:t>
                        </m:r>
                      </m:e>
                    </m:acc>
                    <m:r>
                      <a:rPr lang="en-US" altLang="zh-CN" b="0" i="1" dirty="0" smtClean="0">
                        <a:latin typeface="Cambria Math" panose="02040503050406030204" pitchFamily="18" charset="0"/>
                        <a:cs typeface="Times New Roman" panose="02020603050405020304" pitchFamily="18" charset="0"/>
                      </a:rPr>
                      <m:t>+</m:t>
                    </m:r>
                    <m:r>
                      <a:rPr lang="en-US" altLang="zh-CN" b="0" i="1" dirty="0" smtClean="0">
                        <a:latin typeface="Cambria Math" panose="02040503050406030204" pitchFamily="18" charset="0"/>
                        <a:cs typeface="Times New Roman" panose="02020603050405020304" pitchFamily="18" charset="0"/>
                      </a:rPr>
                      <m:t>𝑐</m:t>
                    </m:r>
                    <m:r>
                      <a:rPr lang="en-US" altLang="zh-CN" b="0" i="1" dirty="0" smtClean="0">
                        <a:latin typeface="Cambria Math" panose="02040503050406030204" pitchFamily="18" charset="0"/>
                        <a:cs typeface="Times New Roman" panose="02020603050405020304" pitchFamily="18" charset="0"/>
                      </a:rPr>
                      <m:t>.</m:t>
                    </m:r>
                    <m:r>
                      <a:rPr lang="en-US" altLang="zh-CN" b="0" i="1" dirty="0" smtClean="0">
                        <a:latin typeface="Cambria Math" panose="02040503050406030204" pitchFamily="18" charset="0"/>
                        <a:cs typeface="Times New Roman" panose="02020603050405020304" pitchFamily="18" charset="0"/>
                      </a:rPr>
                      <m:t>𝑐</m:t>
                    </m:r>
                    <m:r>
                      <a:rPr lang="en-US" altLang="zh-CN" b="0" i="1" dirty="0" smtClean="0">
                        <a:latin typeface="Cambria Math" panose="02040503050406030204" pitchFamily="18" charset="0"/>
                        <a:cs typeface="Times New Roman" panose="02020603050405020304" pitchFamily="18" charset="0"/>
                      </a:rPr>
                      <m:t>. </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 weak due to insufficient phases space</a:t>
                </a:r>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CFCC765A-78FF-4C2D-8DA7-75F250BF7095}"/>
                  </a:ext>
                </a:extLst>
              </p:cNvPr>
              <p:cNvSpPr txBox="1">
                <a:spLocks noRot="1" noChangeAspect="1" noMove="1" noResize="1" noEditPoints="1" noAdjustHandles="1" noChangeArrowheads="1" noChangeShapeType="1" noTextEdit="1"/>
              </p:cNvSpPr>
              <p:nvPr/>
            </p:nvSpPr>
            <p:spPr>
              <a:xfrm>
                <a:off x="670989" y="4212156"/>
                <a:ext cx="4822237" cy="1750159"/>
              </a:xfrm>
              <a:prstGeom prst="rect">
                <a:avLst/>
              </a:prstGeom>
              <a:blipFill>
                <a:blip r:embed="rId5"/>
                <a:stretch>
                  <a:fillRect l="-759" b="-48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D9BC2BC6-7C32-46EC-8C8E-ED66E0E9412A}"/>
                  </a:ext>
                </a:extLst>
              </p:cNvPr>
              <p:cNvSpPr txBox="1"/>
              <p:nvPr/>
            </p:nvSpPr>
            <p:spPr>
              <a:xfrm>
                <a:off x="681727" y="1216810"/>
                <a:ext cx="3741409" cy="861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𝑀</m:t>
                          </m:r>
                        </m:e>
                        <m:sup>
                          <m:r>
                            <a:rPr lang="en-US" altLang="zh-CN" sz="1400" i="1">
                              <a:latin typeface="Cambria Math" panose="02040503050406030204" pitchFamily="18" charset="0"/>
                            </a:rPr>
                            <m:t>𝑙𝑜𝑜𝑝</m:t>
                          </m:r>
                        </m:sup>
                      </m:sSup>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𝜖</m:t>
                          </m:r>
                        </m:e>
                        <m:sub>
                          <m:r>
                            <a:rPr lang="en-US" altLang="zh-CN" sz="1400" i="1">
                              <a:latin typeface="Cambria Math" panose="02040503050406030204" pitchFamily="18" charset="0"/>
                            </a:rPr>
                            <m:t>𝜇</m:t>
                          </m:r>
                        </m:sub>
                      </m:sSub>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𝐼</m:t>
                          </m:r>
                        </m:e>
                        <m:sup>
                          <m:r>
                            <a:rPr lang="en-US" altLang="zh-CN" sz="1400" i="1">
                              <a:latin typeface="Cambria Math" panose="02040503050406030204" pitchFamily="18" charset="0"/>
                            </a:rPr>
                            <m:t>𝜇𝛼</m:t>
                          </m:r>
                        </m:sup>
                      </m:sSup>
                      <m:r>
                        <a:rPr lang="en-US" altLang="zh-CN" sz="1400" i="1">
                          <a:latin typeface="Cambria Math" panose="02040503050406030204" pitchFamily="18" charset="0"/>
                        </a:rPr>
                        <m:t>∗</m:t>
                      </m:r>
                      <m:f>
                        <m:fPr>
                          <m:ctrlPr>
                            <a:rPr lang="en-US" altLang="zh-CN" sz="1400" i="1">
                              <a:latin typeface="Cambria Math" panose="02040503050406030204" pitchFamily="18" charset="0"/>
                            </a:rPr>
                          </m:ctrlPr>
                        </m:fPr>
                        <m:num>
                          <m:d>
                            <m:dPr>
                              <m:ctrlPr>
                                <a:rPr lang="en-US" altLang="zh-CN" sz="1400" i="1">
                                  <a:latin typeface="Cambria Math" panose="02040503050406030204" pitchFamily="18" charset="0"/>
                                </a:rPr>
                              </m:ctrlPr>
                            </m:dPr>
                            <m:e>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𝑔</m:t>
                                  </m:r>
                                </m:e>
                                <m:sub>
                                  <m:r>
                                    <a:rPr lang="en-US" altLang="zh-CN" sz="1400" i="1">
                                      <a:latin typeface="Cambria Math" panose="02040503050406030204" pitchFamily="18" charset="0"/>
                                    </a:rPr>
                                    <m:t>𝛼𝛽</m:t>
                                  </m:r>
                                </m:sub>
                              </m:sSub>
                              <m:r>
                                <a:rPr lang="en-US" altLang="zh-CN" sz="1400" i="1">
                                  <a:latin typeface="Cambria Math" panose="02040503050406030204" pitchFamily="18" charset="0"/>
                                </a:rPr>
                                <m:t>+</m:t>
                              </m:r>
                              <m:f>
                                <m:fPr>
                                  <m:ctrlPr>
                                    <a:rPr lang="en-US" altLang="zh-CN" sz="1400" i="1">
                                      <a:latin typeface="Cambria Math" panose="02040503050406030204" pitchFamily="18" charset="0"/>
                                    </a:rPr>
                                  </m:ctrlPr>
                                </m:fPr>
                                <m:num>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𝑝</m:t>
                                      </m:r>
                                    </m:e>
                                    <m:sub>
                                      <m:r>
                                        <a:rPr lang="en-US" altLang="zh-CN" sz="1400" i="1">
                                          <a:latin typeface="Cambria Math" panose="02040503050406030204" pitchFamily="18" charset="0"/>
                                        </a:rPr>
                                        <m:t>𝑐</m:t>
                                      </m:r>
                                      <m:r>
                                        <a:rPr lang="en-US" altLang="zh-CN" sz="1400" i="1">
                                          <a:latin typeface="Cambria Math" panose="02040503050406030204" pitchFamily="18" charset="0"/>
                                        </a:rPr>
                                        <m:t>𝛼</m:t>
                                      </m:r>
                                    </m:sub>
                                  </m:sSub>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𝑝</m:t>
                                      </m:r>
                                    </m:e>
                                    <m:sub>
                                      <m:r>
                                        <a:rPr lang="en-US" altLang="zh-CN" sz="1400" i="1">
                                          <a:latin typeface="Cambria Math" panose="02040503050406030204" pitchFamily="18" charset="0"/>
                                        </a:rPr>
                                        <m:t>𝑐</m:t>
                                      </m:r>
                                      <m:r>
                                        <a:rPr lang="en-US" altLang="zh-CN" sz="1400" i="1">
                                          <a:latin typeface="Cambria Math" panose="02040503050406030204" pitchFamily="18" charset="0"/>
                                        </a:rPr>
                                        <m:t>𝛽</m:t>
                                      </m:r>
                                    </m:sub>
                                  </m:sSub>
                                </m:num>
                                <m:den>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𝑝</m:t>
                                      </m:r>
                                    </m:e>
                                    <m:sub>
                                      <m:r>
                                        <a:rPr lang="en-US" altLang="zh-CN" sz="1400" i="1">
                                          <a:latin typeface="Cambria Math" panose="02040503050406030204" pitchFamily="18" charset="0"/>
                                        </a:rPr>
                                        <m:t>𝑐</m:t>
                                      </m:r>
                                    </m:sub>
                                    <m:sup>
                                      <m:r>
                                        <a:rPr lang="en-US" altLang="zh-CN" sz="1400" i="1">
                                          <a:latin typeface="Cambria Math" panose="02040503050406030204" pitchFamily="18" charset="0"/>
                                        </a:rPr>
                                        <m:t>2</m:t>
                                      </m:r>
                                    </m:sup>
                                  </m:sSubSup>
                                </m:den>
                              </m:f>
                            </m:e>
                          </m:d>
                        </m:num>
                        <m:den>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𝑝</m:t>
                              </m:r>
                            </m:e>
                            <m:sub>
                              <m:r>
                                <a:rPr lang="en-US" altLang="zh-CN" sz="1400" i="1">
                                  <a:latin typeface="Cambria Math" panose="02040503050406030204" pitchFamily="18" charset="0"/>
                                </a:rPr>
                                <m:t>𝑐</m:t>
                              </m:r>
                            </m:sub>
                            <m:sup>
                              <m:r>
                                <a:rPr lang="en-US" altLang="zh-CN" sz="1400" i="1">
                                  <a:latin typeface="Cambria Math" panose="02040503050406030204" pitchFamily="18" charset="0"/>
                                </a:rPr>
                                <m:t>2</m:t>
                              </m:r>
                            </m:sup>
                          </m:sSubSup>
                          <m:r>
                            <a:rPr lang="en-US" altLang="zh-CN" sz="1400" i="1">
                              <a:latin typeface="Cambria Math" panose="02040503050406030204" pitchFamily="18" charset="0"/>
                            </a:rPr>
                            <m:t>−</m:t>
                          </m:r>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𝑚</m:t>
                              </m:r>
                            </m:e>
                            <m:sub>
                              <m:r>
                                <a:rPr lang="en-US" altLang="zh-CN" sz="1400" i="1">
                                  <a:latin typeface="Cambria Math" panose="02040503050406030204" pitchFamily="18" charset="0"/>
                                </a:rPr>
                                <m:t>𝜙</m:t>
                              </m:r>
                            </m:sub>
                            <m:sup>
                              <m:r>
                                <a:rPr lang="en-US" altLang="zh-CN" sz="1400" i="1">
                                  <a:latin typeface="Cambria Math" panose="02040503050406030204" pitchFamily="18" charset="0"/>
                                </a:rPr>
                                <m:t>2</m:t>
                              </m:r>
                            </m:sup>
                          </m:sSubSup>
                          <m:r>
                            <a:rPr lang="en-US" altLang="zh-CN" sz="1400" i="1">
                              <a:latin typeface="Cambria Math" panose="02040503050406030204" pitchFamily="18" charset="0"/>
                            </a:rPr>
                            <m:t>+</m:t>
                          </m:r>
                          <m:r>
                            <a:rPr lang="en-US" altLang="zh-CN" sz="1400" i="1">
                              <a:latin typeface="Cambria Math" panose="02040503050406030204" pitchFamily="18" charset="0"/>
                            </a:rPr>
                            <m:t>𝑖</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𝑚</m:t>
                              </m:r>
                            </m:e>
                            <m:sub>
                              <m:r>
                                <a:rPr lang="en-US" altLang="zh-CN" sz="1400" i="1">
                                  <a:latin typeface="Cambria Math" panose="02040503050406030204" pitchFamily="18" charset="0"/>
                                </a:rPr>
                                <m:t>𝜙</m:t>
                              </m:r>
                            </m:sub>
                          </m:sSub>
                          <m:sSub>
                            <m:sSubPr>
                              <m:ctrlPr>
                                <a:rPr lang="en-US" altLang="zh-CN" sz="1400" i="1">
                                  <a:latin typeface="Cambria Math" panose="02040503050406030204" pitchFamily="18" charset="0"/>
                                </a:rPr>
                              </m:ctrlPr>
                            </m:sSubPr>
                            <m:e>
                              <m:r>
                                <m:rPr>
                                  <m:sty m:val="p"/>
                                </m:rPr>
                                <a:rPr lang="en-US" altLang="zh-CN" sz="1400" i="1">
                                  <a:latin typeface="Cambria Math" panose="02040503050406030204" pitchFamily="18" charset="0"/>
                                </a:rPr>
                                <m:t>Γ</m:t>
                              </m:r>
                            </m:e>
                            <m:sub>
                              <m:r>
                                <a:rPr lang="en-US" altLang="zh-CN" sz="1400" i="1">
                                  <a:latin typeface="Cambria Math" panose="02040503050406030204" pitchFamily="18" charset="0"/>
                                </a:rPr>
                                <m:t>𝜙</m:t>
                              </m:r>
                            </m:sub>
                          </m:sSub>
                        </m:den>
                      </m:f>
                      <m:sSub>
                        <m:sSubPr>
                          <m:ctrlPr>
                            <a:rPr lang="en-US" altLang="zh-CN" sz="1400" i="1">
                              <a:latin typeface="Cambria Math" panose="02040503050406030204" pitchFamily="18" charset="0"/>
                            </a:rPr>
                          </m:ctrlPr>
                        </m:sSubPr>
                        <m:e>
                          <m:d>
                            <m:dPr>
                              <m:ctrlPr>
                                <a:rPr lang="en-US" altLang="zh-CN" sz="1400" i="1">
                                  <a:latin typeface="Cambria Math" panose="02040503050406030204" pitchFamily="18" charset="0"/>
                                </a:rPr>
                              </m:ctrlPr>
                            </m:dPr>
                            <m:e>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𝑝</m:t>
                                  </m:r>
                                </m:e>
                                <m:sub>
                                  <m:r>
                                    <a:rPr lang="en-US" altLang="zh-CN" sz="1400" i="1">
                                      <a:latin typeface="Cambria Math" panose="02040503050406030204" pitchFamily="18" charset="0"/>
                                    </a:rPr>
                                    <m:t>𝑎</m:t>
                                  </m:r>
                                </m:sub>
                              </m:sSub>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𝑝</m:t>
                                  </m:r>
                                </m:e>
                                <m:sub>
                                  <m:r>
                                    <a:rPr lang="en-US" altLang="zh-CN" sz="1400" i="1">
                                      <a:latin typeface="Cambria Math" panose="02040503050406030204" pitchFamily="18" charset="0"/>
                                    </a:rPr>
                                    <m:t>𝑑</m:t>
                                  </m:r>
                                </m:sub>
                              </m:sSub>
                            </m:e>
                          </m:d>
                        </m:e>
                        <m:sub>
                          <m:r>
                            <a:rPr lang="en-US" altLang="zh-CN" sz="1400" i="1">
                              <a:latin typeface="Cambria Math" panose="02040503050406030204" pitchFamily="18" charset="0"/>
                            </a:rPr>
                            <m:t>𝛽</m:t>
                          </m:r>
                        </m:sub>
                      </m:sSub>
                    </m:oMath>
                  </m:oMathPara>
                </a14:m>
                <a:endParaRPr lang="zh-CN" altLang="en-US" sz="1400" i="1" dirty="0">
                  <a:latin typeface="Cambria Math" panose="02040503050406030204" pitchFamily="18" charset="0"/>
                </a:endParaRPr>
              </a:p>
            </p:txBody>
          </p:sp>
        </mc:Choice>
        <mc:Fallback xmlns="">
          <p:sp>
            <p:nvSpPr>
              <p:cNvPr id="30" name="文本框 29">
                <a:extLst>
                  <a:ext uri="{FF2B5EF4-FFF2-40B4-BE49-F238E27FC236}">
                    <a16:creationId xmlns:a16="http://schemas.microsoft.com/office/drawing/2014/main" id="{D9BC2BC6-7C32-46EC-8C8E-ED66E0E9412A}"/>
                  </a:ext>
                </a:extLst>
              </p:cNvPr>
              <p:cNvSpPr txBox="1">
                <a:spLocks noRot="1" noChangeAspect="1" noMove="1" noResize="1" noEditPoints="1" noAdjustHandles="1" noChangeArrowheads="1" noChangeShapeType="1" noTextEdit="1"/>
              </p:cNvSpPr>
              <p:nvPr/>
            </p:nvSpPr>
            <p:spPr>
              <a:xfrm>
                <a:off x="681727" y="1216810"/>
                <a:ext cx="3741409" cy="86190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D0F656D5-79E2-4725-AC2C-6BA677E0F0F9}"/>
                  </a:ext>
                </a:extLst>
              </p:cNvPr>
              <p:cNvSpPr txBox="1"/>
              <p:nvPr/>
            </p:nvSpPr>
            <p:spPr>
              <a:xfrm>
                <a:off x="501882" y="3140958"/>
                <a:ext cx="4318898" cy="873252"/>
              </a:xfrm>
              <a:prstGeom prst="rect">
                <a:avLst/>
              </a:prstGeom>
              <a:noFill/>
            </p:spPr>
            <p:txBody>
              <a:bodyPr wrap="square" rtlCol="0">
                <a:spAutoFit/>
              </a:bodyPr>
              <a:lstStyle/>
              <a:p>
                <a:pPr>
                  <a:lnSpc>
                    <a:spcPct val="150000"/>
                  </a:lnSpc>
                </a:pPr>
                <a:r>
                  <a:rPr lang="en-US" altLang="zh-CN" dirty="0">
                    <a:latin typeface="Times New Roman" panose="02020603050405020304" pitchFamily="18" charset="0"/>
                    <a:cs typeface="Times New Roman" panose="02020603050405020304" pitchFamily="18" charset="0"/>
                  </a:rPr>
                  <a:t>The same loop contributes to the vertex correction of </a:t>
                </a:r>
                <a14:m>
                  <m:oMath xmlns:m="http://schemas.openxmlformats.org/officeDocument/2006/math">
                    <m:r>
                      <a:rPr lang="en-US" altLang="zh-CN" b="0" i="1" smtClean="0">
                        <a:latin typeface="Cambria Math" panose="02040503050406030204" pitchFamily="18" charset="0"/>
                      </a:rPr>
                      <m:t>𝐴</m:t>
                    </m:r>
                    <m:r>
                      <m:rPr>
                        <m:lit/>
                      </m:rP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𝐾</m:t>
                        </m:r>
                      </m:e>
                      <m:sup>
                        <m:r>
                          <a:rPr lang="en-US" altLang="zh-CN" b="0" i="1" smtClean="0">
                            <a:latin typeface="Cambria Math" panose="02040503050406030204" pitchFamily="18" charset="0"/>
                          </a:rPr>
                          <m:t>∗</m:t>
                        </m:r>
                      </m:sup>
                    </m:sSup>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𝑐</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𝑐</m:t>
                    </m:r>
                    <m:r>
                      <a:rPr lang="en-US" altLang="zh-CN" b="0" i="1" dirty="0" smtClean="0">
                        <a:latin typeface="Cambria Math" panose="02040503050406030204" pitchFamily="18" charset="0"/>
                      </a:rPr>
                      <m:t>.</m:t>
                    </m:r>
                  </m:oMath>
                </a14:m>
                <a:endParaRPr lang="zh-CN" altLang="en-US" dirty="0">
                  <a:latin typeface="Times New Roman" panose="02020603050405020304" pitchFamily="18" charset="0"/>
                  <a:cs typeface="Times New Roman" panose="02020603050405020304" pitchFamily="18" charset="0"/>
                </a:endParaRPr>
              </a:p>
            </p:txBody>
          </p:sp>
        </mc:Choice>
        <mc:Fallback xmlns="">
          <p:sp>
            <p:nvSpPr>
              <p:cNvPr id="31" name="文本框 30">
                <a:extLst>
                  <a:ext uri="{FF2B5EF4-FFF2-40B4-BE49-F238E27FC236}">
                    <a16:creationId xmlns:a16="http://schemas.microsoft.com/office/drawing/2014/main" id="{D0F656D5-79E2-4725-AC2C-6BA677E0F0F9}"/>
                  </a:ext>
                </a:extLst>
              </p:cNvPr>
              <p:cNvSpPr txBox="1">
                <a:spLocks noRot="1" noChangeAspect="1" noMove="1" noResize="1" noEditPoints="1" noAdjustHandles="1" noChangeArrowheads="1" noChangeShapeType="1" noTextEdit="1"/>
              </p:cNvSpPr>
              <p:nvPr/>
            </p:nvSpPr>
            <p:spPr>
              <a:xfrm>
                <a:off x="501882" y="3140958"/>
                <a:ext cx="4318898" cy="873252"/>
              </a:xfrm>
              <a:prstGeom prst="rect">
                <a:avLst/>
              </a:prstGeom>
              <a:blipFill>
                <a:blip r:embed="rId7"/>
                <a:stretch>
                  <a:fillRect l="-1128" b="-10490"/>
                </a:stretch>
              </a:blipFill>
            </p:spPr>
            <p:txBody>
              <a:bodyPr/>
              <a:lstStyle/>
              <a:p>
                <a:r>
                  <a:rPr lang="zh-CN" altLang="en-US">
                    <a:noFill/>
                  </a:rPr>
                  <a:t> </a:t>
                </a:r>
              </a:p>
            </p:txBody>
          </p:sp>
        </mc:Fallback>
      </mc:AlternateContent>
      <p:pic>
        <p:nvPicPr>
          <p:cNvPr id="32" name="图片 31">
            <a:extLst>
              <a:ext uri="{FF2B5EF4-FFF2-40B4-BE49-F238E27FC236}">
                <a16:creationId xmlns:a16="http://schemas.microsoft.com/office/drawing/2014/main" id="{B2BF2597-6422-41FB-8967-B8D6CE4C036B}"/>
              </a:ext>
            </a:extLst>
          </p:cNvPr>
          <p:cNvPicPr>
            <a:picLocks noChangeAspect="1"/>
          </p:cNvPicPr>
          <p:nvPr/>
        </p:nvPicPr>
        <p:blipFill>
          <a:blip r:embed="rId8"/>
          <a:stretch>
            <a:fillRect/>
          </a:stretch>
        </p:blipFill>
        <p:spPr>
          <a:xfrm>
            <a:off x="5049277" y="3483404"/>
            <a:ext cx="3592841" cy="1940134"/>
          </a:xfrm>
          <a:prstGeom prst="rect">
            <a:avLst/>
          </a:prstGeom>
        </p:spPr>
      </p:pic>
      <p:sp>
        <p:nvSpPr>
          <p:cNvPr id="2" name="灯片编号占位符 1">
            <a:extLst>
              <a:ext uri="{FF2B5EF4-FFF2-40B4-BE49-F238E27FC236}">
                <a16:creationId xmlns:a16="http://schemas.microsoft.com/office/drawing/2014/main" id="{8A94F023-6DC6-4F37-9959-76E850E88A57}"/>
              </a:ext>
            </a:extLst>
          </p:cNvPr>
          <p:cNvSpPr>
            <a:spLocks noGrp="1"/>
          </p:cNvSpPr>
          <p:nvPr>
            <p:ph type="sldNum" sz="quarter" idx="12"/>
          </p:nvPr>
        </p:nvSpPr>
        <p:spPr/>
        <p:txBody>
          <a:bodyPr/>
          <a:lstStyle/>
          <a:p>
            <a:fld id="{AE19EF4B-78C3-465F-A26D-296951CF7B54}" type="slidenum">
              <a:rPr lang="zh-CN" altLang="en-US" smtClean="0"/>
              <a:t>50</a:t>
            </a:fld>
            <a:endParaRPr lang="zh-CN" altLang="en-US"/>
          </a:p>
        </p:txBody>
      </p:sp>
    </p:spTree>
    <p:extLst>
      <p:ext uri="{BB962C8B-B14F-4D97-AF65-F5344CB8AC3E}">
        <p14:creationId xmlns:p14="http://schemas.microsoft.com/office/powerpoint/2010/main" val="1274388634"/>
      </p:ext>
    </p:extLst>
  </p:cSld>
  <p:clrMapOvr>
    <a:masterClrMapping/>
  </p:clrMapOvr>
  <mc:AlternateContent xmlns:mc="http://schemas.openxmlformats.org/markup-compatibility/2006" xmlns:p14="http://schemas.microsoft.com/office/powerpoint/2010/main">
    <mc:Choice Requires="p14">
      <p:transition spd="slow" p14:dur="2000" advTm="44463"/>
    </mc:Choice>
    <mc:Fallback xmlns="">
      <p:transition spd="slow" advTm="44463"/>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nvGraphicFramePr>
            <p:xfrm>
              <a:off x="376699" y="641204"/>
              <a:ext cx="4604463" cy="3158992"/>
            </p:xfrm>
            <a:graphic>
              <a:graphicData uri="http://schemas.openxmlformats.org/drawingml/2006/table">
                <a:tbl>
                  <a:tblPr firstRow="1" bandRow="1">
                    <a:tableStyleId>{5C22544A-7EE6-4342-B048-85BDC9FD1C3A}</a:tableStyleId>
                  </a:tblPr>
                  <a:tblGrid>
                    <a:gridCol w="1606179">
                      <a:extLst>
                        <a:ext uri="{9D8B030D-6E8A-4147-A177-3AD203B41FA5}">
                          <a16:colId xmlns:a16="http://schemas.microsoft.com/office/drawing/2014/main" val="3667940791"/>
                        </a:ext>
                      </a:extLst>
                    </a:gridCol>
                    <a:gridCol w="1670898">
                      <a:extLst>
                        <a:ext uri="{9D8B030D-6E8A-4147-A177-3AD203B41FA5}">
                          <a16:colId xmlns:a16="http://schemas.microsoft.com/office/drawing/2014/main" val="2656574420"/>
                        </a:ext>
                      </a:extLst>
                    </a:gridCol>
                    <a:gridCol w="1327386">
                      <a:extLst>
                        <a:ext uri="{9D8B030D-6E8A-4147-A177-3AD203B41FA5}">
                          <a16:colId xmlns:a16="http://schemas.microsoft.com/office/drawing/2014/main" val="783395716"/>
                        </a:ext>
                      </a:extLst>
                    </a:gridCol>
                  </a:tblGrid>
                  <a:tr h="242857">
                    <a:tc>
                      <a:txBody>
                        <a:bodyPr/>
                        <a:lstStyle/>
                        <a:p>
                          <a:r>
                            <a:rPr lang="en-US" altLang="zh-CN" sz="1200" b="0" dirty="0">
                              <a:solidFill>
                                <a:schemeClr val="tx1"/>
                              </a:solidFill>
                              <a:latin typeface="Times New Roman" panose="02020603050405020304" pitchFamily="18" charset="0"/>
                              <a:cs typeface="Times New Roman" panose="02020603050405020304" pitchFamily="18" charset="0"/>
                            </a:rPr>
                            <a:t>Channels</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b="1" i="1" smtClean="0">
                                        <a:solidFill>
                                          <a:schemeClr val="tx1"/>
                                        </a:solidFill>
                                        <a:latin typeface="Cambria Math" panose="02040503050406030204" pitchFamily="18" charset="0"/>
                                      </a:rPr>
                                    </m:ctrlPr>
                                  </m:sSubPr>
                                  <m:e>
                                    <m:r>
                                      <a:rPr lang="en-US" altLang="zh-CN" sz="1200" b="1" i="1" smtClean="0">
                                        <a:solidFill>
                                          <a:schemeClr val="tx1"/>
                                        </a:solidFill>
                                        <a:latin typeface="Cambria Math" panose="02040503050406030204" pitchFamily="18" charset="0"/>
                                      </a:rPr>
                                      <m:t>𝒇</m:t>
                                    </m:r>
                                  </m:e>
                                  <m:sub>
                                    <m:r>
                                      <a:rPr lang="en-US" altLang="zh-CN" sz="1200" b="1" i="1" smtClean="0">
                                        <a:solidFill>
                                          <a:schemeClr val="tx1"/>
                                        </a:solidFill>
                                        <a:latin typeface="Cambria Math" panose="02040503050406030204" pitchFamily="18" charset="0"/>
                                      </a:rPr>
                                      <m:t>𝟏</m:t>
                                    </m:r>
                                  </m:sub>
                                </m:sSub>
                                <m:r>
                                  <a:rPr lang="en-US" altLang="zh-CN" sz="1200" b="1" i="1" smtClean="0">
                                    <a:solidFill>
                                      <a:schemeClr val="tx1"/>
                                    </a:solidFill>
                                    <a:latin typeface="Cambria Math" panose="02040503050406030204" pitchFamily="18" charset="0"/>
                                  </a:rPr>
                                  <m:t>(</m:t>
                                </m:r>
                                <m:r>
                                  <a:rPr lang="en-US" altLang="zh-CN" sz="1200" b="1" i="1" smtClean="0">
                                    <a:solidFill>
                                      <a:schemeClr val="tx1"/>
                                    </a:solidFill>
                                    <a:latin typeface="Cambria Math" panose="02040503050406030204" pitchFamily="18" charset="0"/>
                                  </a:rPr>
                                  <m:t>𝟏𝟐𝟖𝟓</m:t>
                                </m:r>
                                <m:r>
                                  <a:rPr lang="en-US" altLang="zh-CN" sz="1200" b="1" i="1" smtClean="0">
                                    <a:solidFill>
                                      <a:schemeClr val="tx1"/>
                                    </a:solidFill>
                                    <a:latin typeface="Cambria Math" panose="02040503050406030204" pitchFamily="18" charset="0"/>
                                  </a:rPr>
                                  <m:t>)</m:t>
                                </m:r>
                              </m:oMath>
                            </m:oMathPara>
                          </a14:m>
                          <a:endParaRPr lang="zh-CN" altLang="en-US" sz="1200" dirty="0">
                            <a:solidFill>
                              <a:schemeClr val="tx1"/>
                            </a:solidFill>
                          </a:endParaRPr>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b="1" i="1" smtClean="0">
                                        <a:solidFill>
                                          <a:schemeClr val="tx1"/>
                                        </a:solidFill>
                                        <a:latin typeface="Cambria Math" panose="02040503050406030204" pitchFamily="18" charset="0"/>
                                      </a:rPr>
                                    </m:ctrlPr>
                                  </m:sSubPr>
                                  <m:e>
                                    <m:r>
                                      <a:rPr lang="en-US" altLang="zh-CN" sz="1200" b="1" i="1" smtClean="0">
                                        <a:solidFill>
                                          <a:schemeClr val="tx1"/>
                                        </a:solidFill>
                                        <a:latin typeface="Cambria Math" panose="02040503050406030204" pitchFamily="18" charset="0"/>
                                      </a:rPr>
                                      <m:t>𝒇</m:t>
                                    </m:r>
                                  </m:e>
                                  <m:sub>
                                    <m:r>
                                      <a:rPr lang="en-US" altLang="zh-CN" sz="1200" b="1" i="1" smtClean="0">
                                        <a:solidFill>
                                          <a:schemeClr val="tx1"/>
                                        </a:solidFill>
                                        <a:latin typeface="Cambria Math" panose="02040503050406030204" pitchFamily="18" charset="0"/>
                                      </a:rPr>
                                      <m:t>𝟏</m:t>
                                    </m:r>
                                  </m:sub>
                                </m:sSub>
                                <m:r>
                                  <a:rPr lang="en-US" altLang="zh-CN" sz="1200" b="1" i="1" smtClean="0">
                                    <a:solidFill>
                                      <a:schemeClr val="tx1"/>
                                    </a:solidFill>
                                    <a:latin typeface="Cambria Math" panose="02040503050406030204" pitchFamily="18" charset="0"/>
                                  </a:rPr>
                                  <m:t>(</m:t>
                                </m:r>
                                <m:r>
                                  <a:rPr lang="en-US" altLang="zh-CN" sz="1200" b="1" i="1" smtClean="0">
                                    <a:solidFill>
                                      <a:schemeClr val="tx1"/>
                                    </a:solidFill>
                                    <a:latin typeface="Cambria Math" panose="02040503050406030204" pitchFamily="18" charset="0"/>
                                  </a:rPr>
                                  <m:t>𝟏𝟒𝟐𝟎</m:t>
                                </m:r>
                                <m:r>
                                  <a:rPr lang="en-US" altLang="zh-CN" sz="1200" b="1" i="1" smtClean="0">
                                    <a:solidFill>
                                      <a:schemeClr val="tx1"/>
                                    </a:solidFill>
                                    <a:latin typeface="Cambria Math" panose="02040503050406030204" pitchFamily="18" charset="0"/>
                                  </a:rPr>
                                  <m:t>)</m:t>
                                </m:r>
                              </m:oMath>
                            </m:oMathPara>
                          </a14:m>
                          <a:endParaRPr lang="zh-CN" altLang="en-US" sz="1200" dirty="0">
                            <a:solidFill>
                              <a:schemeClr val="tx1"/>
                            </a:solidFill>
                          </a:endParaRPr>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444277"/>
                      </a:ext>
                    </a:extLst>
                  </a:tr>
                  <a:tr h="242857">
                    <a:tc>
                      <a:txBody>
                        <a:bodyPr/>
                        <a:lstStyle/>
                        <a:p>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𝑎</m:t>
                                  </m:r>
                                </m:e>
                                <m:sub>
                                  <m:r>
                                    <a:rPr lang="en-US" altLang="zh-CN" sz="1200" b="0" i="1" smtClean="0">
                                      <a:latin typeface="Cambria Math" panose="02040503050406030204" pitchFamily="18" charset="0"/>
                                    </a:rPr>
                                    <m:t>0</m:t>
                                  </m:r>
                                </m:sub>
                              </m:sSub>
                              <m:r>
                                <a:rPr lang="en-US" altLang="zh-CN" sz="1200" b="0" i="1" smtClean="0">
                                  <a:latin typeface="Cambria Math" panose="02040503050406030204" pitchFamily="18" charset="0"/>
                                </a:rPr>
                                <m:t>𝜋</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𝜂𝜋𝜋</m:t>
                              </m:r>
                            </m:oMath>
                          </a14:m>
                          <a:r>
                            <a:rPr lang="zh-CN" altLang="en-US" sz="1200" dirty="0"/>
                            <a:t> </a:t>
                          </a:r>
                          <a:r>
                            <a:rPr lang="en-US" altLang="zh-CN" sz="1200" dirty="0"/>
                            <a:t>tree</a:t>
                          </a:r>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7.5±1.7</m:t>
                                </m:r>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1.7±0.4</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−1</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3859629"/>
                      </a:ext>
                    </a:extLst>
                  </a:tr>
                  <a:tr h="242857">
                    <a:tc>
                      <a:txBody>
                        <a:bodyPr/>
                        <a:lstStyle/>
                        <a:p>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𝑎</m:t>
                                  </m:r>
                                </m:e>
                                <m:sub>
                                  <m:r>
                                    <a:rPr lang="en-US" altLang="zh-CN" sz="1200" b="0" i="1" smtClean="0">
                                      <a:latin typeface="Cambria Math" panose="02040503050406030204" pitchFamily="18" charset="0"/>
                                    </a:rPr>
                                    <m:t>0</m:t>
                                  </m:r>
                                </m:sub>
                              </m:sSub>
                              <m:r>
                                <a:rPr lang="en-US" altLang="zh-CN" sz="1200" b="0" i="1" smtClean="0">
                                  <a:latin typeface="Cambria Math" panose="02040503050406030204" pitchFamily="18" charset="0"/>
                                </a:rPr>
                                <m:t>𝜋</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𝜂𝜋𝜋</m:t>
                              </m:r>
                            </m:oMath>
                          </a14:m>
                          <a:r>
                            <a:rPr lang="zh-CN" altLang="en-US" sz="1200" dirty="0"/>
                            <a:t> </a:t>
                          </a:r>
                          <a:r>
                            <a:rPr lang="en-US" altLang="zh-CN" sz="1200" dirty="0"/>
                            <a:t>tri.</a:t>
                          </a:r>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2.0±0.6</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−1</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9.2±3.0</m:t>
                                </m:r>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641784"/>
                      </a:ext>
                    </a:extLst>
                  </a:tr>
                  <a:tr h="242857">
                    <a:tc>
                      <a:txBody>
                        <a:bodyPr/>
                        <a:lstStyle/>
                        <a:p>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𝑎</m:t>
                                  </m:r>
                                </m:e>
                                <m:sub>
                                  <m:r>
                                    <a:rPr lang="en-US" altLang="zh-CN" sz="1200" b="0" i="1" smtClean="0">
                                      <a:latin typeface="Cambria Math" panose="02040503050406030204" pitchFamily="18" charset="0"/>
                                    </a:rPr>
                                    <m:t>0</m:t>
                                  </m:r>
                                </m:sub>
                              </m:sSub>
                              <m:r>
                                <a:rPr lang="en-US" altLang="zh-CN" sz="1200" b="0" i="1" smtClean="0">
                                  <a:latin typeface="Cambria Math" panose="02040503050406030204" pitchFamily="18" charset="0"/>
                                </a:rPr>
                                <m:t>𝜋</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𝜂𝜋𝜋</m:t>
                              </m:r>
                            </m:oMath>
                          </a14:m>
                          <a:r>
                            <a:rPr lang="zh-CN" altLang="en-US" sz="1200" dirty="0"/>
                            <a:t> </a:t>
                          </a:r>
                          <a:r>
                            <a:rPr lang="en-US" altLang="zh-CN" sz="1200" dirty="0"/>
                            <a:t>total</a:t>
                          </a:r>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9.7±2.4 (8.6±1.3)</m:t>
                                </m:r>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10±3.5</m:t>
                                </m:r>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185764643"/>
                      </a:ext>
                    </a:extLst>
                  </a:tr>
                  <a:tr h="242857">
                    <a:tc>
                      <a:txBody>
                        <a:bodyPr/>
                        <a:lstStyle/>
                        <a:p>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𝑎</m:t>
                                  </m:r>
                                </m:e>
                                <m:sub>
                                  <m:r>
                                    <a:rPr lang="en-US" altLang="zh-CN" sz="1200" b="0" i="1" smtClean="0">
                                      <a:latin typeface="Cambria Math" panose="02040503050406030204" pitchFamily="18" charset="0"/>
                                    </a:rPr>
                                    <m:t>0</m:t>
                                  </m:r>
                                </m:sub>
                              </m:sSub>
                              <m:r>
                                <a:rPr lang="en-US" altLang="zh-CN" sz="1200" b="0" i="1" smtClean="0">
                                  <a:latin typeface="Cambria Math" panose="02040503050406030204" pitchFamily="18" charset="0"/>
                                </a:rPr>
                                <m:t>𝜋</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𝐾</m:t>
                              </m:r>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𝐾</m:t>
                                  </m:r>
                                </m:e>
                              </m:acc>
                              <m:r>
                                <a:rPr lang="en-US" altLang="zh-CN" sz="1200" b="0" i="1" smtClean="0">
                                  <a:latin typeface="Cambria Math" panose="02040503050406030204" pitchFamily="18" charset="0"/>
                                </a:rPr>
                                <m:t>𝜋</m:t>
                              </m:r>
                            </m:oMath>
                          </a14:m>
                          <a:r>
                            <a:rPr lang="zh-CN" altLang="en-US" sz="1200" dirty="0"/>
                            <a:t> </a:t>
                          </a:r>
                          <a:r>
                            <a:rPr lang="en-US" altLang="zh-CN" sz="1200" dirty="0"/>
                            <a:t>tree</a:t>
                          </a:r>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3.7±0.4</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−1</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1.7±0.2</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−2</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464537"/>
                      </a:ext>
                    </a:extLst>
                  </a:tr>
                  <a:tr h="242857">
                    <a:tc>
                      <a:txBody>
                        <a:bodyPr/>
                        <a:lstStyle/>
                        <a:p>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𝑎</m:t>
                                  </m:r>
                                </m:e>
                                <m:sub>
                                  <m:r>
                                    <a:rPr lang="en-US" altLang="zh-CN" sz="1200" b="0" i="1" smtClean="0">
                                      <a:latin typeface="Cambria Math" panose="02040503050406030204" pitchFamily="18" charset="0"/>
                                    </a:rPr>
                                    <m:t>0</m:t>
                                  </m:r>
                                </m:sub>
                              </m:sSub>
                              <m:r>
                                <a:rPr lang="en-US" altLang="zh-CN" sz="1200" b="0" i="1" smtClean="0">
                                  <a:latin typeface="Cambria Math" panose="02040503050406030204" pitchFamily="18" charset="0"/>
                                </a:rPr>
                                <m:t>𝜋</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𝐾</m:t>
                              </m:r>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𝐾</m:t>
                                  </m:r>
                                </m:e>
                              </m:acc>
                              <m:r>
                                <a:rPr lang="en-US" altLang="zh-CN" sz="1200" b="0" i="1" smtClean="0">
                                  <a:latin typeface="Cambria Math" panose="02040503050406030204" pitchFamily="18" charset="0"/>
                                </a:rPr>
                                <m:t>𝜋</m:t>
                              </m:r>
                            </m:oMath>
                          </a14:m>
                          <a:r>
                            <a:rPr lang="zh-CN" altLang="en-US" sz="1200" dirty="0"/>
                            <a:t> </a:t>
                          </a:r>
                          <a:r>
                            <a:rPr lang="en-US" altLang="zh-CN" sz="1200" dirty="0"/>
                            <a:t>tri.</a:t>
                          </a:r>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2.4±0.5</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−2</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1.2±0.2</m:t>
                                </m:r>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374665"/>
                      </a:ext>
                    </a:extLst>
                  </a:tr>
                  <a:tr h="242857">
                    <a:tc>
                      <a:txBody>
                        <a:bodyPr/>
                        <a:lstStyle/>
                        <a:p>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𝑎</m:t>
                                  </m:r>
                                </m:e>
                                <m:sub>
                                  <m:r>
                                    <a:rPr lang="en-US" altLang="zh-CN" sz="1200" b="0" i="1" smtClean="0">
                                      <a:latin typeface="Cambria Math" panose="02040503050406030204" pitchFamily="18" charset="0"/>
                                    </a:rPr>
                                    <m:t>0</m:t>
                                  </m:r>
                                </m:sub>
                              </m:sSub>
                              <m:r>
                                <a:rPr lang="en-US" altLang="zh-CN" sz="1200" b="0" i="1" smtClean="0">
                                  <a:latin typeface="Cambria Math" panose="02040503050406030204" pitchFamily="18" charset="0"/>
                                </a:rPr>
                                <m:t>𝜋</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𝐾</m:t>
                              </m:r>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𝐾</m:t>
                                  </m:r>
                                </m:e>
                              </m:acc>
                              <m:r>
                                <a:rPr lang="en-US" altLang="zh-CN" sz="1200" b="0" i="1" smtClean="0">
                                  <a:latin typeface="Cambria Math" panose="02040503050406030204" pitchFamily="18" charset="0"/>
                                </a:rPr>
                                <m:t>𝜋</m:t>
                              </m:r>
                            </m:oMath>
                          </a14:m>
                          <a:r>
                            <a:rPr lang="zh-CN" altLang="en-US" sz="1200" dirty="0"/>
                            <a:t> </a:t>
                          </a:r>
                          <a:r>
                            <a:rPr lang="en-US" altLang="zh-CN" sz="1200" dirty="0"/>
                            <a:t>total</a:t>
                          </a:r>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5.0±0.5</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−1</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1.0±0.1</m:t>
                                </m:r>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367400469"/>
                      </a:ext>
                    </a:extLst>
                  </a:tr>
                  <a:tr h="242857">
                    <a:tc>
                      <a:txBody>
                        <a:bodyPr/>
                        <a:lstStyle/>
                        <a:p>
                          <a:pPr/>
                          <a14:m>
                            <m:oMathPara xmlns:m="http://schemas.openxmlformats.org/officeDocument/2006/math">
                              <m:oMathParaPr>
                                <m:jc m:val="left"/>
                              </m:oMathParaPr>
                              <m:oMath xmlns:m="http://schemas.openxmlformats.org/officeDocument/2006/math">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𝐾</m:t>
                                    </m:r>
                                  </m:e>
                                  <m:sup>
                                    <m:r>
                                      <a:rPr lang="en-US" altLang="zh-CN" sz="1200" b="0" i="1" smtClean="0">
                                        <a:latin typeface="Cambria Math" panose="02040503050406030204" pitchFamily="18" charset="0"/>
                                      </a:rPr>
                                      <m:t>∗</m:t>
                                    </m:r>
                                  </m:sup>
                                </m:sSup>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𝐾</m:t>
                                    </m:r>
                                  </m:e>
                                </m:acc>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𝐾</m:t>
                                </m:r>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𝐾</m:t>
                                    </m:r>
                                  </m:e>
                                </m:acc>
                                <m:r>
                                  <a:rPr lang="en-US" altLang="zh-CN" sz="1200" b="0" i="1" smtClean="0">
                                    <a:latin typeface="Cambria Math" panose="02040503050406030204" pitchFamily="18" charset="0"/>
                                  </a:rPr>
                                  <m:t>𝜋</m:t>
                                </m:r>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3.0±0.1</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−1</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49±1</m:t>
                                </m:r>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612140"/>
                      </a:ext>
                    </a:extLst>
                  </a:tr>
                  <a:tr h="242857">
                    <a:tc>
                      <a:txBody>
                        <a:bodyPr/>
                        <a:lstStyle/>
                        <a:p>
                          <a14:m>
                            <m:oMath xmlns:m="http://schemas.openxmlformats.org/officeDocument/2006/math">
                              <m:r>
                                <a:rPr lang="en-US" altLang="zh-CN" sz="1200" b="0" i="1" smtClean="0">
                                  <a:latin typeface="Cambria Math" panose="02040503050406030204" pitchFamily="18" charset="0"/>
                                </a:rPr>
                                <m:t>𝐾</m:t>
                              </m:r>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𝐾</m:t>
                                  </m:r>
                                </m:e>
                              </m:acc>
                              <m:r>
                                <a:rPr lang="en-US" altLang="zh-CN" sz="1200" b="0" i="1" smtClean="0">
                                  <a:latin typeface="Cambria Math" panose="02040503050406030204" pitchFamily="18" charset="0"/>
                                </a:rPr>
                                <m:t>𝜋</m:t>
                              </m:r>
                            </m:oMath>
                          </a14:m>
                          <a:r>
                            <a:rPr lang="zh-CN" altLang="en-US" sz="1200" dirty="0"/>
                            <a:t> </a:t>
                          </a:r>
                          <a:r>
                            <a:rPr lang="en-US" altLang="zh-CN" sz="1200" dirty="0"/>
                            <a:t>total</a:t>
                          </a:r>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1.5±0.2(2.1±0.2)</m:t>
                                </m:r>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52±3</m:t>
                                </m:r>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988329739"/>
                      </a:ext>
                    </a:extLst>
                  </a:tr>
                  <a:tr h="242857">
                    <a:tc>
                      <a:txBody>
                        <a:bodyPr/>
                        <a:lstStyle/>
                        <a:p>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𝑓</m:t>
                                  </m:r>
                                </m:e>
                                <m:sub>
                                  <m:r>
                                    <a:rPr lang="en-US" altLang="zh-CN" sz="1200" b="0" i="1" smtClean="0">
                                      <a:latin typeface="Cambria Math" panose="02040503050406030204" pitchFamily="18" charset="0"/>
                                    </a:rPr>
                                    <m:t>0</m:t>
                                  </m:r>
                                </m:sub>
                              </m:sSub>
                              <m:r>
                                <a:rPr lang="en-US" altLang="zh-CN" sz="1200" b="0" i="1" smtClean="0">
                                  <a:latin typeface="Cambria Math" panose="02040503050406030204" pitchFamily="18" charset="0"/>
                                </a:rPr>
                                <m:t>𝜋</m:t>
                              </m:r>
                              <m:r>
                                <a:rPr lang="en-US" altLang="zh-CN" sz="1200" b="0" i="1" smtClean="0">
                                  <a:latin typeface="Cambria Math" panose="02040503050406030204" pitchFamily="18" charset="0"/>
                                </a:rPr>
                                <m:t>→3</m:t>
                              </m:r>
                              <m:r>
                                <a:rPr lang="en-US" altLang="zh-CN" sz="1200" b="0" i="1" smtClean="0">
                                  <a:latin typeface="Cambria Math" panose="02040503050406030204" pitchFamily="18" charset="0"/>
                                </a:rPr>
                                <m:t>𝜋</m:t>
                              </m:r>
                            </m:oMath>
                          </a14:m>
                          <a:r>
                            <a:rPr lang="zh-CN" altLang="en-US" sz="1200" dirty="0"/>
                            <a:t> </a:t>
                          </a:r>
                          <a:r>
                            <a:rPr lang="en-US" altLang="zh-CN" sz="1200" dirty="0"/>
                            <a:t>mixing</a:t>
                          </a:r>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3.6±1.2</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−3</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9.0±2.9</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−5</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056731"/>
                      </a:ext>
                    </a:extLst>
                  </a:tr>
                  <a:tr h="242857">
                    <a:tc>
                      <a:txBody>
                        <a:bodyPr/>
                        <a:lstStyle/>
                        <a:p>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𝑓</m:t>
                                  </m:r>
                                </m:e>
                                <m:sub>
                                  <m:r>
                                    <a:rPr lang="en-US" altLang="zh-CN" sz="1200" b="0" i="1" smtClean="0">
                                      <a:latin typeface="Cambria Math" panose="02040503050406030204" pitchFamily="18" charset="0"/>
                                    </a:rPr>
                                    <m:t>0</m:t>
                                  </m:r>
                                </m:sub>
                              </m:sSub>
                              <m:r>
                                <a:rPr lang="en-US" altLang="zh-CN" sz="1200" b="0" i="1" smtClean="0">
                                  <a:latin typeface="Cambria Math" panose="02040503050406030204" pitchFamily="18" charset="0"/>
                                </a:rPr>
                                <m:t>𝜋</m:t>
                              </m:r>
                              <m:r>
                                <a:rPr lang="en-US" altLang="zh-CN" sz="1200" b="0" i="1" smtClean="0">
                                  <a:latin typeface="Cambria Math" panose="02040503050406030204" pitchFamily="18" charset="0"/>
                                </a:rPr>
                                <m:t>→3</m:t>
                              </m:r>
                              <m:r>
                                <a:rPr lang="en-US" altLang="zh-CN" sz="1200" b="0" i="1" smtClean="0">
                                  <a:latin typeface="Cambria Math" panose="02040503050406030204" pitchFamily="18" charset="0"/>
                                </a:rPr>
                                <m:t>𝜋</m:t>
                              </m:r>
                            </m:oMath>
                          </a14:m>
                          <a:r>
                            <a:rPr lang="zh-CN" altLang="en-US" sz="1200" dirty="0"/>
                            <a:t> </a:t>
                          </a:r>
                          <a:r>
                            <a:rPr lang="en-US" altLang="zh-CN" sz="1200" dirty="0"/>
                            <a:t>tri.</a:t>
                          </a:r>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1.0±0.1</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−3</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1.1±0.1</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−1</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0926510"/>
                      </a:ext>
                    </a:extLst>
                  </a:tr>
                  <a:tr h="242857">
                    <a:tc>
                      <a:txBody>
                        <a:bodyPr/>
                        <a:lstStyle/>
                        <a:p>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𝑓</m:t>
                                  </m:r>
                                </m:e>
                                <m:sub>
                                  <m:r>
                                    <a:rPr lang="en-US" altLang="zh-CN" sz="1200" b="0" i="1" smtClean="0">
                                      <a:latin typeface="Cambria Math" panose="02040503050406030204" pitchFamily="18" charset="0"/>
                                    </a:rPr>
                                    <m:t>0</m:t>
                                  </m:r>
                                </m:sub>
                              </m:sSub>
                              <m:r>
                                <a:rPr lang="en-US" altLang="zh-CN" sz="1200" b="0" i="1" smtClean="0">
                                  <a:latin typeface="Cambria Math" panose="02040503050406030204" pitchFamily="18" charset="0"/>
                                </a:rPr>
                                <m:t>𝜋</m:t>
                              </m:r>
                              <m:r>
                                <a:rPr lang="en-US" altLang="zh-CN" sz="1200" b="0" i="1" smtClean="0">
                                  <a:latin typeface="Cambria Math" panose="02040503050406030204" pitchFamily="18" charset="0"/>
                                </a:rPr>
                                <m:t>→3</m:t>
                              </m:r>
                              <m:r>
                                <a:rPr lang="en-US" altLang="zh-CN" sz="1200" b="0" i="1" smtClean="0">
                                  <a:latin typeface="Cambria Math" panose="02040503050406030204" pitchFamily="18" charset="0"/>
                                </a:rPr>
                                <m:t>𝜋</m:t>
                              </m:r>
                            </m:oMath>
                          </a14:m>
                          <a:r>
                            <a:rPr lang="zh-CN" altLang="en-US" sz="1200" dirty="0"/>
                            <a:t> </a:t>
                          </a:r>
                          <a:r>
                            <a:rPr lang="en-US" altLang="zh-CN" sz="1200" dirty="0"/>
                            <a:t>mixing via tri.</a:t>
                          </a:r>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1.4±0.4</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−4</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8.0±2.6</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−3</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6351393"/>
                      </a:ext>
                    </a:extLst>
                  </a:tr>
                  <a:tr h="242857">
                    <a:tc>
                      <a:txBody>
                        <a:bodyPr/>
                        <a:lstStyle/>
                        <a:p>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𝑓</m:t>
                                  </m:r>
                                </m:e>
                                <m:sub>
                                  <m:r>
                                    <a:rPr lang="en-US" altLang="zh-CN" sz="1200" b="0" i="1" smtClean="0">
                                      <a:latin typeface="Cambria Math" panose="02040503050406030204" pitchFamily="18" charset="0"/>
                                    </a:rPr>
                                    <m:t>0</m:t>
                                  </m:r>
                                </m:sub>
                              </m:sSub>
                              <m:r>
                                <a:rPr lang="en-US" altLang="zh-CN" sz="1200" b="0" i="1" smtClean="0">
                                  <a:latin typeface="Cambria Math" panose="02040503050406030204" pitchFamily="18" charset="0"/>
                                </a:rPr>
                                <m:t>𝜋</m:t>
                              </m:r>
                              <m:r>
                                <a:rPr lang="en-US" altLang="zh-CN" sz="1200" b="0" i="1" smtClean="0">
                                  <a:latin typeface="Cambria Math" panose="02040503050406030204" pitchFamily="18" charset="0"/>
                                </a:rPr>
                                <m:t>→3</m:t>
                              </m:r>
                              <m:r>
                                <a:rPr lang="en-US" altLang="zh-CN" sz="1200" b="0" i="1" smtClean="0">
                                  <a:latin typeface="Cambria Math" panose="02040503050406030204" pitchFamily="18" charset="0"/>
                                </a:rPr>
                                <m:t>𝜋</m:t>
                              </m:r>
                            </m:oMath>
                          </a14:m>
                          <a:r>
                            <a:rPr lang="zh-CN" altLang="en-US" sz="1200" dirty="0"/>
                            <a:t> </a:t>
                          </a:r>
                          <a:r>
                            <a:rPr lang="en-US" altLang="zh-CN" sz="1200" dirty="0"/>
                            <a:t>total</a:t>
                          </a:r>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1.0±0.3</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−2</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14:m>
                            <m:oMathPara xmlns:m="http://schemas.openxmlformats.org/officeDocument/2006/math">
                              <m:oMathParaPr>
                                <m:jc m:val="centerGroup"/>
                              </m:oMathParaPr>
                              <m:oMath xmlns:m="http://schemas.openxmlformats.org/officeDocument/2006/math">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1.6±0.3</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−1</m:t>
                                    </m:r>
                                  </m:sup>
                                </m:sSup>
                              </m:oMath>
                            </m:oMathPara>
                          </a14:m>
                          <a:endParaRPr lang="zh-CN" altLang="en-US" sz="1200" dirty="0"/>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819810582"/>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716431691"/>
                  </p:ext>
                </p:extLst>
              </p:nvPr>
            </p:nvGraphicFramePr>
            <p:xfrm>
              <a:off x="376699" y="641204"/>
              <a:ext cx="4604463" cy="3158992"/>
            </p:xfrm>
            <a:graphic>
              <a:graphicData uri="http://schemas.openxmlformats.org/drawingml/2006/table">
                <a:tbl>
                  <a:tblPr firstRow="1" bandRow="1">
                    <a:tableStyleId>{5C22544A-7EE6-4342-B048-85BDC9FD1C3A}</a:tableStyleId>
                  </a:tblPr>
                  <a:tblGrid>
                    <a:gridCol w="1606179">
                      <a:extLst>
                        <a:ext uri="{9D8B030D-6E8A-4147-A177-3AD203B41FA5}">
                          <a16:colId xmlns:a16="http://schemas.microsoft.com/office/drawing/2014/main" val="3667940791"/>
                        </a:ext>
                      </a:extLst>
                    </a:gridCol>
                    <a:gridCol w="1670898">
                      <a:extLst>
                        <a:ext uri="{9D8B030D-6E8A-4147-A177-3AD203B41FA5}">
                          <a16:colId xmlns:a16="http://schemas.microsoft.com/office/drawing/2014/main" val="2656574420"/>
                        </a:ext>
                      </a:extLst>
                    </a:gridCol>
                    <a:gridCol w="1327386">
                      <a:extLst>
                        <a:ext uri="{9D8B030D-6E8A-4147-A177-3AD203B41FA5}">
                          <a16:colId xmlns:a16="http://schemas.microsoft.com/office/drawing/2014/main" val="783395716"/>
                        </a:ext>
                      </a:extLst>
                    </a:gridCol>
                  </a:tblGrid>
                  <a:tr h="242857">
                    <a:tc>
                      <a:txBody>
                        <a:bodyPr/>
                        <a:lstStyle/>
                        <a:p>
                          <a:r>
                            <a:rPr lang="en-US" altLang="zh-CN" sz="1200" b="0" dirty="0">
                              <a:solidFill>
                                <a:schemeClr val="tx1"/>
                              </a:solidFill>
                              <a:latin typeface="Times New Roman" panose="02020603050405020304" pitchFamily="18" charset="0"/>
                              <a:cs typeface="Times New Roman" panose="02020603050405020304" pitchFamily="18" charset="0"/>
                            </a:rPr>
                            <a:t>Channels</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64" t="-7500" r="-80000" b="-12225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706" t="-7500" r="-917" b="-1222500"/>
                          </a:stretch>
                        </a:blipFill>
                      </a:tcPr>
                    </a:tc>
                    <a:extLst>
                      <a:ext uri="{0D108BD9-81ED-4DB2-BD59-A6C34878D82A}">
                        <a16:rowId xmlns:a16="http://schemas.microsoft.com/office/drawing/2014/main" val="1820444277"/>
                      </a:ext>
                    </a:extLst>
                  </a:tr>
                  <a:tr h="242857">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9" t="-107500" r="-187500" b="-11225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64" t="-107500" r="-80000" b="-11225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706" t="-107500" r="-917" b="-1122500"/>
                          </a:stretch>
                        </a:blipFill>
                      </a:tcPr>
                    </a:tc>
                    <a:extLst>
                      <a:ext uri="{0D108BD9-81ED-4DB2-BD59-A6C34878D82A}">
                        <a16:rowId xmlns:a16="http://schemas.microsoft.com/office/drawing/2014/main" val="3073859629"/>
                      </a:ext>
                    </a:extLst>
                  </a:tr>
                  <a:tr h="242857">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9" t="-207500" r="-187500" b="-10225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64" t="-207500" r="-80000" b="-10225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706" t="-207500" r="-917" b="-1022500"/>
                          </a:stretch>
                        </a:blipFill>
                      </a:tcPr>
                    </a:tc>
                    <a:extLst>
                      <a:ext uri="{0D108BD9-81ED-4DB2-BD59-A6C34878D82A}">
                        <a16:rowId xmlns:a16="http://schemas.microsoft.com/office/drawing/2014/main" val="3521641784"/>
                      </a:ext>
                    </a:extLst>
                  </a:tr>
                  <a:tr h="242857">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9" t="-307500" r="-187500" b="-9225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64" t="-307500" r="-80000" b="-9225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706" t="-307500" r="-917" b="-922500"/>
                          </a:stretch>
                        </a:blipFill>
                      </a:tcPr>
                    </a:tc>
                    <a:extLst>
                      <a:ext uri="{0D108BD9-81ED-4DB2-BD59-A6C34878D82A}">
                        <a16:rowId xmlns:a16="http://schemas.microsoft.com/office/drawing/2014/main" val="3185764643"/>
                      </a:ext>
                    </a:extLst>
                  </a:tr>
                  <a:tr h="242857">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9" t="-417949" r="-187500" b="-846154"/>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64" t="-417949" r="-80000" b="-846154"/>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706" t="-417949" r="-917" b="-846154"/>
                          </a:stretch>
                        </a:blipFill>
                      </a:tcPr>
                    </a:tc>
                    <a:extLst>
                      <a:ext uri="{0D108BD9-81ED-4DB2-BD59-A6C34878D82A}">
                        <a16:rowId xmlns:a16="http://schemas.microsoft.com/office/drawing/2014/main" val="1143464537"/>
                      </a:ext>
                    </a:extLst>
                  </a:tr>
                  <a:tr h="242857">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9" t="-505000" r="-187500" b="-7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64" t="-505000" r="-80000" b="-7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706" t="-505000" r="-917" b="-725000"/>
                          </a:stretch>
                        </a:blipFill>
                      </a:tcPr>
                    </a:tc>
                    <a:extLst>
                      <a:ext uri="{0D108BD9-81ED-4DB2-BD59-A6C34878D82A}">
                        <a16:rowId xmlns:a16="http://schemas.microsoft.com/office/drawing/2014/main" val="1194374665"/>
                      </a:ext>
                    </a:extLst>
                  </a:tr>
                  <a:tr h="242857">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9" t="-605000" r="-187500" b="-6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64" t="-605000" r="-80000" b="-6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706" t="-605000" r="-917" b="-625000"/>
                          </a:stretch>
                        </a:blipFill>
                      </a:tcPr>
                    </a:tc>
                    <a:extLst>
                      <a:ext uri="{0D108BD9-81ED-4DB2-BD59-A6C34878D82A}">
                        <a16:rowId xmlns:a16="http://schemas.microsoft.com/office/drawing/2014/main" val="1367400469"/>
                      </a:ext>
                    </a:extLst>
                  </a:tr>
                  <a:tr h="242857">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9" t="-705000" r="-187500" b="-5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64" t="-705000" r="-80000" b="-5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706" t="-705000" r="-917" b="-525000"/>
                          </a:stretch>
                        </a:blipFill>
                      </a:tcPr>
                    </a:tc>
                    <a:extLst>
                      <a:ext uri="{0D108BD9-81ED-4DB2-BD59-A6C34878D82A}">
                        <a16:rowId xmlns:a16="http://schemas.microsoft.com/office/drawing/2014/main" val="2667612140"/>
                      </a:ext>
                    </a:extLst>
                  </a:tr>
                  <a:tr h="242857">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9" t="-805000" r="-187500" b="-4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64" t="-805000" r="-80000" b="-4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706" t="-805000" r="-917" b="-425000"/>
                          </a:stretch>
                        </a:blipFill>
                      </a:tcPr>
                    </a:tc>
                    <a:extLst>
                      <a:ext uri="{0D108BD9-81ED-4DB2-BD59-A6C34878D82A}">
                        <a16:rowId xmlns:a16="http://schemas.microsoft.com/office/drawing/2014/main" val="2988329739"/>
                      </a:ext>
                    </a:extLst>
                  </a:tr>
                  <a:tr h="244708">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9" t="-905000" r="-187500" b="-3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64" t="-905000" r="-80000" b="-3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706" t="-905000" r="-917" b="-325000"/>
                          </a:stretch>
                        </a:blipFill>
                      </a:tcPr>
                    </a:tc>
                    <a:extLst>
                      <a:ext uri="{0D108BD9-81ED-4DB2-BD59-A6C34878D82A}">
                        <a16:rowId xmlns:a16="http://schemas.microsoft.com/office/drawing/2014/main" val="1856056731"/>
                      </a:ext>
                    </a:extLst>
                  </a:tr>
                  <a:tr h="242857">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9" t="-1005000" r="-187500" b="-2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64" t="-1005000" r="-80000" b="-2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706" t="-1005000" r="-917" b="-225000"/>
                          </a:stretch>
                        </a:blipFill>
                      </a:tcPr>
                    </a:tc>
                    <a:extLst>
                      <a:ext uri="{0D108BD9-81ED-4DB2-BD59-A6C34878D82A}">
                        <a16:rowId xmlns:a16="http://schemas.microsoft.com/office/drawing/2014/main" val="3470926510"/>
                      </a:ext>
                    </a:extLst>
                  </a:tr>
                  <a:tr h="242857">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9" t="-1105000" r="-187500" b="-1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64" t="-1105000" r="-80000" b="-1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706" t="-1105000" r="-917" b="-125000"/>
                          </a:stretch>
                        </a:blipFill>
                      </a:tcPr>
                    </a:tc>
                    <a:extLst>
                      <a:ext uri="{0D108BD9-81ED-4DB2-BD59-A6C34878D82A}">
                        <a16:rowId xmlns:a16="http://schemas.microsoft.com/office/drawing/2014/main" val="2816351393"/>
                      </a:ext>
                    </a:extLst>
                  </a:tr>
                  <a:tr h="242857">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79" t="-1205000" r="-187500" b="-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64" t="-1205000" r="-80000" b="-25000"/>
                          </a:stretch>
                        </a:blipFill>
                      </a:tcPr>
                    </a:tc>
                    <a:tc>
                      <a:txBody>
                        <a:bodyPr/>
                        <a:lstStyle/>
                        <a:p>
                          <a:endParaRPr lang="zh-CN"/>
                        </a:p>
                      </a:txBody>
                      <a:tcPr marL="59733" marR="59733" marT="29866" marB="298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47706" t="-1205000" r="-917" b="-25000"/>
                          </a:stretch>
                        </a:blipFill>
                      </a:tcPr>
                    </a:tc>
                    <a:extLst>
                      <a:ext uri="{0D108BD9-81ED-4DB2-BD59-A6C34878D82A}">
                        <a16:rowId xmlns:a16="http://schemas.microsoft.com/office/drawing/2014/main" val="819810582"/>
                      </a:ext>
                    </a:extLst>
                  </a:tr>
                </a:tbl>
              </a:graphicData>
            </a:graphic>
          </p:graphicFrame>
        </mc:Fallback>
      </mc:AlternateContent>
      <p:pic>
        <p:nvPicPr>
          <p:cNvPr id="7" name="图片 6"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699" y="4513635"/>
            <a:ext cx="2993518" cy="2028728"/>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922C9D7-B8C5-405A-BBF6-F3943B0883EE}"/>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Partial widths of </a:t>
                </a:r>
                <a14:m>
                  <m:oMath xmlns:m="http://schemas.openxmlformats.org/officeDocument/2006/math">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𝑓</m:t>
                        </m:r>
                      </m:e>
                      <m:sub>
                        <m:r>
                          <a:rPr lang="en-US" altLang="zh-CN" sz="2400" b="0" i="1" smtClean="0">
                            <a:latin typeface="Cambria Math" panose="02040503050406030204" pitchFamily="18" charset="0"/>
                            <a:cs typeface="Times New Roman" panose="02020603050405020304" pitchFamily="18" charset="0"/>
                          </a:rPr>
                          <m:t>1</m:t>
                        </m:r>
                      </m:sub>
                    </m:sSub>
                  </m:oMath>
                </a14:m>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and </a:t>
                </a:r>
                <a14:m>
                  <m:oMath xmlns:m="http://schemas.openxmlformats.org/officeDocument/2006/math">
                    <m:sSubSup>
                      <m:sSubSupPr>
                        <m:ctrlPr>
                          <a:rPr lang="en-US" altLang="zh-CN" sz="2400" b="0" i="1" smtClean="0">
                            <a:latin typeface="Cambria Math" panose="02040503050406030204" pitchFamily="18" charset="0"/>
                            <a:cs typeface="Times New Roman" panose="02020603050405020304" pitchFamily="18" charset="0"/>
                          </a:rPr>
                        </m:ctrlPr>
                      </m:sSubSupPr>
                      <m:e>
                        <m:r>
                          <a:rPr lang="en-US" altLang="zh-CN" sz="2400" b="0" i="1" smtClean="0">
                            <a:latin typeface="Cambria Math" panose="02040503050406030204" pitchFamily="18" charset="0"/>
                            <a:cs typeface="Times New Roman" panose="02020603050405020304" pitchFamily="18" charset="0"/>
                          </a:rPr>
                          <m:t>𝑓</m:t>
                        </m:r>
                      </m:e>
                      <m:sub>
                        <m:r>
                          <a:rPr lang="en-US" altLang="zh-CN" sz="2400" b="0" i="1" smtClean="0">
                            <a:latin typeface="Cambria Math" panose="02040503050406030204" pitchFamily="18" charset="0"/>
                            <a:cs typeface="Times New Roman" panose="02020603050405020304" pitchFamily="18" charset="0"/>
                          </a:rPr>
                          <m:t>1</m:t>
                        </m:r>
                      </m:sub>
                      <m:sup>
                        <m:r>
                          <a:rPr lang="en-US" altLang="zh-CN" sz="2400" b="0" i="1" smtClean="0">
                            <a:latin typeface="Cambria Math" panose="02040503050406030204" pitchFamily="18" charset="0"/>
                            <a:cs typeface="Times New Roman" panose="02020603050405020304" pitchFamily="18" charset="0"/>
                          </a:rPr>
                          <m:t>′</m:t>
                        </m:r>
                      </m:sup>
                    </m:sSubSup>
                  </m:oMath>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F922C9D7-B8C5-405A-BBF6-F3943B0883EE}"/>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4"/>
                <a:stretch>
                  <a:fillRect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55363" y="3775337"/>
                <a:ext cx="5247133" cy="646331"/>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Tab.2 </a:t>
                </a:r>
                <a:r>
                  <a:rPr lang="en-US" altLang="zh-CN" sz="1200" b="0" dirty="0">
                    <a:latin typeface="Times New Roman" panose="02020603050405020304" pitchFamily="18" charset="0"/>
                    <a:cs typeface="Times New Roman" panose="02020603050405020304" pitchFamily="18" charset="0"/>
                  </a:rPr>
                  <a:t>Partial width in MeV, at </a:t>
                </a:r>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𝑔</m:t>
                        </m:r>
                      </m:e>
                      <m:sub>
                        <m:r>
                          <a:rPr lang="en-US" altLang="zh-CN" sz="1200" b="0" i="1" smtClean="0">
                            <a:latin typeface="Cambria Math" panose="02040503050406030204" pitchFamily="18" charset="0"/>
                          </a:rPr>
                          <m:t>𝐴𝑉𝑃</m:t>
                        </m:r>
                      </m:sub>
                    </m:sSub>
                    <m:r>
                      <a:rPr lang="en-US" altLang="zh-CN" sz="1200" b="0" i="1" smtClean="0">
                        <a:latin typeface="Cambria Math" panose="02040503050406030204" pitchFamily="18" charset="0"/>
                      </a:rPr>
                      <m:t>=2.0</m:t>
                    </m:r>
                  </m:oMath>
                </a14:m>
                <a:r>
                  <a:rPr lang="en-US" altLang="zh-CN" sz="1200" dirty="0">
                    <a:latin typeface="Times New Roman" panose="02020603050405020304" pitchFamily="18" charset="0"/>
                    <a:cs typeface="Times New Roman" panose="02020603050405020304" pitchFamily="18" charset="0"/>
                  </a:rPr>
                  <a:t>4</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GeV , </a:t>
                </a:r>
                <a14:m>
                  <m:oMath xmlns:m="http://schemas.openxmlformats.org/officeDocument/2006/math">
                    <m:r>
                      <a:rPr lang="en-US" altLang="zh-CN" sz="1200" b="0" i="1" smtClean="0">
                        <a:latin typeface="Cambria Math" panose="02040503050406030204" pitchFamily="18" charset="0"/>
                        <a:cs typeface="Times New Roman" panose="02020603050405020304" pitchFamily="18" charset="0"/>
                      </a:rPr>
                      <m:t>𝛽</m:t>
                    </m:r>
                    <m:r>
                      <a:rPr lang="en-US" altLang="zh-CN" sz="1200" b="0" i="1" smtClean="0">
                        <a:latin typeface="Cambria Math" panose="02040503050406030204" pitchFamily="18" charset="0"/>
                        <a:cs typeface="Times New Roman" panose="02020603050405020304" pitchFamily="18" charset="0"/>
                      </a:rPr>
                      <m:t>=2</m:t>
                    </m:r>
                  </m:oMath>
                </a14:m>
                <a:r>
                  <a:rPr lang="en-US" altLang="zh-CN" sz="1200" dirty="0">
                    <a:latin typeface="Times New Roman" panose="02020603050405020304" pitchFamily="18" charset="0"/>
                    <a:cs typeface="Times New Roman" panose="02020603050405020304" pitchFamily="18" charset="0"/>
                  </a:rPr>
                  <a:t>. Only the uncertainties of </a:t>
                </a:r>
                <a14:m>
                  <m:oMath xmlns:m="http://schemas.openxmlformats.org/officeDocument/2006/math">
                    <m:sSub>
                      <m:sSubPr>
                        <m:ctrlPr>
                          <a:rPr lang="en-US" altLang="zh-CN" sz="1200" b="0" i="1" smtClean="0">
                            <a:latin typeface="Cambria Math" panose="02040503050406030204" pitchFamily="18" charset="0"/>
                            <a:cs typeface="Times New Roman" panose="02020603050405020304" pitchFamily="18" charset="0"/>
                          </a:rPr>
                        </m:ctrlPr>
                      </m:sSubPr>
                      <m:e>
                        <m:r>
                          <a:rPr lang="en-US" altLang="zh-CN" sz="1200" b="0" i="1" smtClean="0">
                            <a:latin typeface="Cambria Math" panose="02040503050406030204" pitchFamily="18" charset="0"/>
                            <a:cs typeface="Times New Roman" panose="02020603050405020304" pitchFamily="18" charset="0"/>
                          </a:rPr>
                          <m:t>𝑔</m:t>
                        </m:r>
                      </m:e>
                      <m:sub>
                        <m:r>
                          <a:rPr lang="en-US" altLang="zh-CN" sz="1200" b="0" i="1" smtClean="0">
                            <a:latin typeface="Cambria Math" panose="02040503050406030204" pitchFamily="18" charset="0"/>
                            <a:cs typeface="Times New Roman" panose="02020603050405020304" pitchFamily="18" charset="0"/>
                          </a:rPr>
                          <m:t>𝑉𝑃𝑃</m:t>
                        </m:r>
                      </m:sub>
                    </m:sSub>
                  </m:oMath>
                </a14:m>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CN" sz="1200" b="0" i="1" smtClean="0">
                            <a:latin typeface="Cambria Math" panose="02040503050406030204" pitchFamily="18" charset="0"/>
                            <a:cs typeface="Times New Roman" panose="02020603050405020304" pitchFamily="18" charset="0"/>
                          </a:rPr>
                        </m:ctrlPr>
                      </m:sSubPr>
                      <m:e>
                        <m:r>
                          <a:rPr lang="en-US" altLang="zh-CN" sz="1200" b="0" i="1" smtClean="0">
                            <a:latin typeface="Cambria Math" panose="02040503050406030204" pitchFamily="18" charset="0"/>
                            <a:cs typeface="Times New Roman" panose="02020603050405020304" pitchFamily="18" charset="0"/>
                          </a:rPr>
                          <m:t>𝑔</m:t>
                        </m:r>
                      </m:e>
                      <m:sub>
                        <m:r>
                          <a:rPr lang="en-US" altLang="zh-CN" sz="1200" b="0" i="1" smtClean="0">
                            <a:latin typeface="Cambria Math" panose="02040503050406030204" pitchFamily="18" charset="0"/>
                            <a:cs typeface="Times New Roman" panose="02020603050405020304" pitchFamily="18" charset="0"/>
                          </a:rPr>
                          <m:t>𝑆𝑃𝑃</m:t>
                        </m:r>
                      </m:sub>
                    </m:sSub>
                  </m:oMath>
                </a14:m>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couplings are considered. The PDG averaged value are in round brackets.</a:t>
                </a:r>
                <a:endParaRPr lang="zh-CN" altLang="en-US" sz="1200" dirty="0">
                  <a:latin typeface="Times New Roman" panose="02020603050405020304" pitchFamily="18" charset="0"/>
                  <a:cs typeface="Times New Roman" panose="02020603050405020304" pitchFamily="18"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55363" y="3775337"/>
                <a:ext cx="5247133" cy="646331"/>
              </a:xfrm>
              <a:prstGeom prst="rect">
                <a:avLst/>
              </a:prstGeom>
              <a:blipFill>
                <a:blip r:embed="rId5"/>
                <a:stretch>
                  <a:fillRect b="-66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662025" y="6453294"/>
                <a:ext cx="2993518"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Fig.4 </a:t>
                </a:r>
                <a14:m>
                  <m:oMath xmlns:m="http://schemas.openxmlformats.org/officeDocument/2006/math">
                    <m:r>
                      <a:rPr lang="en-US" altLang="zh-CN" sz="1200" b="0" i="1" smtClean="0">
                        <a:latin typeface="Cambria Math" panose="02040503050406030204" pitchFamily="18" charset="0"/>
                      </a:rPr>
                      <m:t>𝛽</m:t>
                    </m:r>
                  </m:oMath>
                </a14:m>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dependence of </a:t>
                </a:r>
                <a14:m>
                  <m:oMath xmlns:m="http://schemas.openxmlformats.org/officeDocument/2006/math">
                    <m:r>
                      <m:rPr>
                        <m:sty m:val="p"/>
                      </m:rPr>
                      <a:rPr lang="en-US" altLang="zh-CN" sz="1200" b="0" i="0" smtClean="0">
                        <a:latin typeface="Cambria Math" panose="02040503050406030204" pitchFamily="18" charset="0"/>
                      </a:rPr>
                      <m:t>Γ</m:t>
                    </m:r>
                    <m:r>
                      <a:rPr lang="en-US" altLang="zh-CN" sz="1200" b="0" i="1" smtClean="0">
                        <a:latin typeface="Cambria Math" panose="02040503050406030204" pitchFamily="18" charset="0"/>
                      </a:rPr>
                      <m:t>(</m:t>
                    </m:r>
                    <m:sSubSup>
                      <m:sSubSupPr>
                        <m:ctrlPr>
                          <a:rPr lang="en-US" altLang="zh-CN" sz="1200" b="0" i="1" smtClean="0">
                            <a:latin typeface="Cambria Math" panose="02040503050406030204" pitchFamily="18" charset="0"/>
                          </a:rPr>
                        </m:ctrlPr>
                      </m:sSubSupPr>
                      <m:e>
                        <m:r>
                          <a:rPr lang="en-US" altLang="zh-CN" sz="1200" b="0" i="1" smtClean="0">
                            <a:latin typeface="Cambria Math" panose="02040503050406030204" pitchFamily="18" charset="0"/>
                          </a:rPr>
                          <m:t>𝑓</m:t>
                        </m:r>
                      </m:e>
                      <m:sub>
                        <m:r>
                          <a:rPr lang="en-US" altLang="zh-CN" sz="1200" b="0" i="1" smtClean="0">
                            <a:latin typeface="Cambria Math" panose="02040503050406030204" pitchFamily="18" charset="0"/>
                          </a:rPr>
                          <m:t>1</m:t>
                        </m:r>
                      </m:sub>
                      <m:sup>
                        <m:r>
                          <a:rPr lang="en-US" altLang="zh-CN" sz="1200" b="0" i="1" smtClean="0">
                            <a:latin typeface="Cambria Math" panose="02040503050406030204" pitchFamily="18" charset="0"/>
                          </a:rPr>
                          <m:t>′</m:t>
                        </m:r>
                      </m:sup>
                    </m:sSubSup>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𝑎</m:t>
                        </m:r>
                      </m:e>
                      <m:sub>
                        <m:r>
                          <a:rPr lang="en-US" altLang="zh-CN" sz="1200" b="0" i="1" smtClean="0">
                            <a:latin typeface="Cambria Math" panose="02040503050406030204" pitchFamily="18" charset="0"/>
                          </a:rPr>
                          <m:t>0</m:t>
                        </m:r>
                      </m:sub>
                    </m:sSub>
                    <m:r>
                      <a:rPr lang="en-US" altLang="zh-CN" sz="1200" b="0" i="1" smtClean="0">
                        <a:latin typeface="Cambria Math" panose="02040503050406030204" pitchFamily="18" charset="0"/>
                      </a:rPr>
                      <m:t>𝜋</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𝜂𝜋𝜋</m:t>
                    </m:r>
                    <m:r>
                      <a:rPr lang="en-US" altLang="zh-CN" sz="1200" b="0" i="1" smtClean="0">
                        <a:latin typeface="Cambria Math" panose="02040503050406030204" pitchFamily="18" charset="0"/>
                      </a:rPr>
                      <m:t>)</m:t>
                    </m:r>
                  </m:oMath>
                </a14:m>
                <a:endParaRPr lang="zh-CN" altLang="en-US" sz="1200" dirty="0">
                  <a:latin typeface="Times New Roman" panose="02020603050405020304" pitchFamily="18" charset="0"/>
                  <a:cs typeface="Times New Roman" panose="02020603050405020304" pitchFamily="18" charset="0"/>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662025" y="6453294"/>
                <a:ext cx="2993518" cy="276999"/>
              </a:xfrm>
              <a:prstGeom prst="rect">
                <a:avLst/>
              </a:prstGeom>
              <a:blipFill>
                <a:blip r:embed="rId6"/>
                <a:stretch>
                  <a:fillRect l="-204" t="-2222"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nvGraphicFramePr>
            <p:xfrm>
              <a:off x="5835239" y="608959"/>
              <a:ext cx="1941599" cy="2999565"/>
            </p:xfrm>
            <a:graphic>
              <a:graphicData uri="http://schemas.openxmlformats.org/drawingml/2006/table">
                <a:tbl>
                  <a:tblPr firstRow="1" bandRow="1">
                    <a:tableStyleId>{5C22544A-7EE6-4342-B048-85BDC9FD1C3A}</a:tableStyleId>
                  </a:tblPr>
                  <a:tblGrid>
                    <a:gridCol w="776886">
                      <a:extLst>
                        <a:ext uri="{9D8B030D-6E8A-4147-A177-3AD203B41FA5}">
                          <a16:colId xmlns:a16="http://schemas.microsoft.com/office/drawing/2014/main" val="1350581457"/>
                        </a:ext>
                      </a:extLst>
                    </a:gridCol>
                    <a:gridCol w="1164713">
                      <a:extLst>
                        <a:ext uri="{9D8B030D-6E8A-4147-A177-3AD203B41FA5}">
                          <a16:colId xmlns:a16="http://schemas.microsoft.com/office/drawing/2014/main" val="1377136092"/>
                        </a:ext>
                      </a:extLst>
                    </a:gridCol>
                  </a:tblGrid>
                  <a:tr h="234124">
                    <a:tc>
                      <a:txBody>
                        <a:bodyPr/>
                        <a:lstStyle/>
                        <a:p>
                          <a:pPr marL="0" algn="ctr" defTabSz="914400" rtl="0" eaLnBrk="1" latinLnBrk="0" hangingPunct="1"/>
                          <a:r>
                            <a:rPr lang="en-US" altLang="zh-CN" sz="1000" b="0" kern="1200" dirty="0">
                              <a:solidFill>
                                <a:schemeClr val="tx1"/>
                              </a:solidFill>
                              <a:latin typeface="Times New Roman" panose="02020603050405020304" pitchFamily="18" charset="0"/>
                              <a:ea typeface="+mn-ea"/>
                              <a:cs typeface="Times New Roman" panose="02020603050405020304" pitchFamily="18" charset="0"/>
                            </a:rPr>
                            <a:t>Couplings</a:t>
                          </a:r>
                          <a:endParaRPr lang="zh-CN" altLang="en-US" sz="1000" b="0" kern="1200" dirty="0">
                            <a:solidFill>
                              <a:schemeClr val="tx1"/>
                            </a:solidFill>
                            <a:latin typeface="Times New Roman" panose="02020603050405020304" pitchFamily="18" charset="0"/>
                            <a:ea typeface="+mn-ea"/>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000" b="0" kern="1200" dirty="0">
                              <a:solidFill>
                                <a:schemeClr val="tx1"/>
                              </a:solidFill>
                              <a:latin typeface="Times New Roman" panose="02020603050405020304" pitchFamily="18" charset="0"/>
                              <a:ea typeface="+mn-ea"/>
                              <a:cs typeface="Times New Roman" panose="02020603050405020304" pitchFamily="18" charset="0"/>
                            </a:rPr>
                            <a:t>Value</a:t>
                          </a:r>
                          <a:endParaRPr lang="zh-CN" altLang="en-US" sz="1000" b="0" kern="1200" dirty="0">
                            <a:solidFill>
                              <a:schemeClr val="tx1"/>
                            </a:solidFill>
                            <a:latin typeface="Times New Roman" panose="02020603050405020304" pitchFamily="18" charset="0"/>
                            <a:ea typeface="+mn-ea"/>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8486305"/>
                      </a:ext>
                    </a:extLst>
                  </a:tr>
                  <a:tr h="254927">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𝑔</m:t>
                                    </m:r>
                                  </m:e>
                                  <m:sub>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𝑓</m:t>
                                        </m:r>
                                      </m:e>
                                      <m:sub>
                                        <m:r>
                                          <a:rPr lang="en-US" altLang="zh-CN" sz="1000" b="0" i="1" smtClean="0">
                                            <a:solidFill>
                                              <a:schemeClr val="tx1"/>
                                            </a:solidFill>
                                            <a:latin typeface="Cambria Math" panose="02040503050406030204" pitchFamily="18" charset="0"/>
                                          </a:rPr>
                                          <m:t>0</m:t>
                                        </m:r>
                                      </m:sub>
                                    </m:sSub>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𝐾</m:t>
                                        </m:r>
                                      </m:e>
                                      <m:sup>
                                        <m:r>
                                          <a:rPr lang="en-US" altLang="zh-CN" sz="1000" b="0" i="1" smtClean="0">
                                            <a:solidFill>
                                              <a:schemeClr val="tx1"/>
                                            </a:solidFill>
                                            <a:latin typeface="Cambria Math" panose="02040503050406030204" pitchFamily="18" charset="0"/>
                                          </a:rPr>
                                          <m:t>+</m:t>
                                        </m:r>
                                      </m:sup>
                                    </m:sSup>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𝐾</m:t>
                                        </m:r>
                                      </m:e>
                                      <m:sup>
                                        <m:r>
                                          <a:rPr lang="en-US" altLang="zh-CN" sz="1000" b="0" i="1" smtClean="0">
                                            <a:solidFill>
                                              <a:schemeClr val="tx1"/>
                                            </a:solidFill>
                                            <a:latin typeface="Cambria Math" panose="02040503050406030204" pitchFamily="18" charset="0"/>
                                          </a:rPr>
                                          <m:t>−</m:t>
                                        </m:r>
                                      </m:sup>
                                    </m:sSup>
                                  </m:sub>
                                </m:sSub>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 xmlns:m="http://schemas.openxmlformats.org/officeDocument/2006/math">
                              <m:r>
                                <a:rPr lang="en-US" altLang="zh-CN" sz="1000" b="0" i="1" smtClean="0">
                                  <a:solidFill>
                                    <a:schemeClr val="tx1"/>
                                  </a:solidFill>
                                  <a:latin typeface="Cambria Math" panose="02040503050406030204" pitchFamily="18" charset="0"/>
                                </a:rPr>
                                <m:t>5.96±0.13</m:t>
                              </m:r>
                            </m:oMath>
                          </a14:m>
                          <a:r>
                            <a:rPr lang="en-US" altLang="zh-CN" sz="1000" b="0" dirty="0">
                              <a:solidFill>
                                <a:schemeClr val="tx1"/>
                              </a:solidFill>
                              <a:latin typeface="Times New Roman" panose="02020603050405020304" pitchFamily="18" charset="0"/>
                              <a:cs typeface="Times New Roman" panose="02020603050405020304" pitchFamily="18" charset="0"/>
                            </a:rPr>
                            <a:t> GeV</a:t>
                          </a:r>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94824"/>
                      </a:ext>
                    </a:extLst>
                  </a:tr>
                  <a:tr h="254927">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𝑔</m:t>
                                    </m:r>
                                  </m:e>
                                  <m:sub>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𝑓</m:t>
                                        </m:r>
                                      </m:e>
                                      <m:sub>
                                        <m:r>
                                          <a:rPr lang="en-US" altLang="zh-CN" sz="1000" b="0" i="1" smtClean="0">
                                            <a:solidFill>
                                              <a:schemeClr val="tx1"/>
                                            </a:solidFill>
                                            <a:latin typeface="Cambria Math" panose="02040503050406030204" pitchFamily="18" charset="0"/>
                                          </a:rPr>
                                          <m:t>0</m:t>
                                        </m:r>
                                      </m:sub>
                                    </m:sSub>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𝜋</m:t>
                                        </m:r>
                                      </m:e>
                                      <m:sup>
                                        <m:r>
                                          <a:rPr lang="en-US" altLang="zh-CN" sz="1000" b="0" i="1" smtClean="0">
                                            <a:solidFill>
                                              <a:schemeClr val="tx1"/>
                                            </a:solidFill>
                                            <a:latin typeface="Cambria Math" panose="02040503050406030204" pitchFamily="18" charset="0"/>
                                          </a:rPr>
                                          <m:t>+</m:t>
                                        </m:r>
                                      </m:sup>
                                    </m:sSup>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𝜋</m:t>
                                        </m:r>
                                      </m:e>
                                      <m:sup>
                                        <m:r>
                                          <a:rPr lang="en-US" altLang="zh-CN" sz="1000" b="0" i="1" smtClean="0">
                                            <a:solidFill>
                                              <a:schemeClr val="tx1"/>
                                            </a:solidFill>
                                            <a:latin typeface="Cambria Math" panose="02040503050406030204" pitchFamily="18" charset="0"/>
                                          </a:rPr>
                                          <m:t>−</m:t>
                                        </m:r>
                                      </m:sup>
                                    </m:sSup>
                                  </m:sub>
                                </m:sSub>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 xmlns:m="http://schemas.openxmlformats.org/officeDocument/2006/math">
                              <m:r>
                                <a:rPr lang="en-US" altLang="zh-CN" sz="1000" b="0" i="1" smtClean="0">
                                  <a:solidFill>
                                    <a:schemeClr val="tx1"/>
                                  </a:solidFill>
                                  <a:latin typeface="Cambria Math" panose="02040503050406030204" pitchFamily="18" charset="0"/>
                                </a:rPr>
                                <m:t>2.96±0.12</m:t>
                              </m:r>
                            </m:oMath>
                          </a14:m>
                          <a:r>
                            <a:rPr lang="en-US" altLang="zh-CN" sz="1000" b="0" dirty="0">
                              <a:solidFill>
                                <a:schemeClr val="tx1"/>
                              </a:solidFill>
                              <a:latin typeface="Times New Roman" panose="02020603050405020304" pitchFamily="18" charset="0"/>
                              <a:cs typeface="Times New Roman" panose="02020603050405020304" pitchFamily="18" charset="0"/>
                            </a:rPr>
                            <a:t> GeV</a:t>
                          </a:r>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69770"/>
                      </a:ext>
                    </a:extLst>
                  </a:tr>
                  <a:tr h="254927">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𝑔</m:t>
                                    </m:r>
                                  </m:e>
                                  <m:sub>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𝑎</m:t>
                                        </m:r>
                                      </m:e>
                                      <m:sub>
                                        <m:r>
                                          <a:rPr lang="en-US" altLang="zh-CN" sz="1000" b="0" i="1" smtClean="0">
                                            <a:solidFill>
                                              <a:schemeClr val="tx1"/>
                                            </a:solidFill>
                                            <a:latin typeface="Cambria Math" panose="02040503050406030204" pitchFamily="18" charset="0"/>
                                          </a:rPr>
                                          <m:t>0</m:t>
                                        </m:r>
                                      </m:sub>
                                    </m:sSub>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𝐾</m:t>
                                        </m:r>
                                      </m:e>
                                      <m:sup>
                                        <m:r>
                                          <a:rPr lang="en-US" altLang="zh-CN" sz="1000" b="0" i="1" smtClean="0">
                                            <a:solidFill>
                                              <a:schemeClr val="tx1"/>
                                            </a:solidFill>
                                            <a:latin typeface="Cambria Math" panose="02040503050406030204" pitchFamily="18" charset="0"/>
                                          </a:rPr>
                                          <m:t>+</m:t>
                                        </m:r>
                                      </m:sup>
                                    </m:sSup>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𝐾</m:t>
                                        </m:r>
                                      </m:e>
                                      <m:sup>
                                        <m:r>
                                          <a:rPr lang="en-US" altLang="zh-CN" sz="1000" b="0" i="1" smtClean="0">
                                            <a:solidFill>
                                              <a:schemeClr val="tx1"/>
                                            </a:solidFill>
                                            <a:latin typeface="Cambria Math" panose="02040503050406030204" pitchFamily="18" charset="0"/>
                                          </a:rPr>
                                          <m:t>−</m:t>
                                        </m:r>
                                      </m:sup>
                                    </m:sSup>
                                  </m:sub>
                                </m:sSub>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 xmlns:m="http://schemas.openxmlformats.org/officeDocument/2006/math">
                              <m:r>
                                <a:rPr lang="en-US" altLang="zh-CN" sz="1000" b="0" i="1" smtClean="0">
                                  <a:solidFill>
                                    <a:schemeClr val="tx1"/>
                                  </a:solidFill>
                                  <a:latin typeface="Cambria Math" panose="02040503050406030204" pitchFamily="18" charset="0"/>
                                </a:rPr>
                                <m:t>2.24±0.11</m:t>
                              </m:r>
                            </m:oMath>
                          </a14:m>
                          <a:r>
                            <a:rPr lang="zh-CN" altLang="en-US" sz="1000" b="0" dirty="0">
                              <a:solidFill>
                                <a:schemeClr val="tx1"/>
                              </a:solidFill>
                              <a:latin typeface="Times New Roman" panose="02020603050405020304" pitchFamily="18" charset="0"/>
                              <a:cs typeface="Times New Roman" panose="02020603050405020304" pitchFamily="18" charset="0"/>
                            </a:rPr>
                            <a:t> </a:t>
                          </a:r>
                          <a:r>
                            <a:rPr lang="en-US" altLang="zh-CN" sz="1000" b="0" dirty="0">
                              <a:solidFill>
                                <a:schemeClr val="tx1"/>
                              </a:solidFill>
                              <a:latin typeface="Times New Roman" panose="02020603050405020304" pitchFamily="18" charset="0"/>
                              <a:cs typeface="Times New Roman" panose="02020603050405020304" pitchFamily="18" charset="0"/>
                            </a:rPr>
                            <a:t>GeV</a:t>
                          </a:r>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1485946"/>
                      </a:ext>
                    </a:extLst>
                  </a:tr>
                  <a:tr h="248766">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𝑔</m:t>
                                    </m:r>
                                  </m:e>
                                  <m:sub>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𝑎</m:t>
                                        </m:r>
                                      </m:e>
                                      <m:sub>
                                        <m:r>
                                          <a:rPr lang="en-US" altLang="zh-CN" sz="1000" b="0" i="1" smtClean="0">
                                            <a:solidFill>
                                              <a:schemeClr val="tx1"/>
                                            </a:solidFill>
                                            <a:latin typeface="Cambria Math" panose="02040503050406030204" pitchFamily="18" charset="0"/>
                                          </a:rPr>
                                          <m:t>0</m:t>
                                        </m:r>
                                      </m:sub>
                                    </m:sSub>
                                    <m:r>
                                      <a:rPr lang="en-US" altLang="zh-CN" sz="1000" b="0" i="1" smtClean="0">
                                        <a:solidFill>
                                          <a:schemeClr val="tx1"/>
                                        </a:solidFill>
                                        <a:latin typeface="Cambria Math" panose="02040503050406030204" pitchFamily="18" charset="0"/>
                                      </a:rPr>
                                      <m:t>𝜂𝜋</m:t>
                                    </m:r>
                                  </m:sub>
                                </m:sSub>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 xmlns:m="http://schemas.openxmlformats.org/officeDocument/2006/math">
                              <m:r>
                                <a:rPr lang="en-US" altLang="zh-CN" sz="1000" b="0" i="1" smtClean="0">
                                  <a:solidFill>
                                    <a:schemeClr val="tx1"/>
                                  </a:solidFill>
                                  <a:latin typeface="Cambria Math" panose="02040503050406030204" pitchFamily="18" charset="0"/>
                                </a:rPr>
                                <m:t>3.02±0.35</m:t>
                              </m:r>
                            </m:oMath>
                          </a14:m>
                          <a:r>
                            <a:rPr lang="zh-CN" altLang="en-US" sz="1000" b="0" dirty="0">
                              <a:solidFill>
                                <a:schemeClr val="tx1"/>
                              </a:solidFill>
                              <a:latin typeface="Times New Roman" panose="02020603050405020304" pitchFamily="18" charset="0"/>
                              <a:cs typeface="Times New Roman" panose="02020603050405020304" pitchFamily="18" charset="0"/>
                            </a:rPr>
                            <a:t> </a:t>
                          </a:r>
                          <a:r>
                            <a:rPr lang="en-US" altLang="zh-CN" sz="1000" b="0" dirty="0">
                              <a:solidFill>
                                <a:schemeClr val="tx1"/>
                              </a:solidFill>
                              <a:latin typeface="Times New Roman" panose="02020603050405020304" pitchFamily="18" charset="0"/>
                              <a:cs typeface="Times New Roman" panose="02020603050405020304" pitchFamily="18" charset="0"/>
                            </a:rPr>
                            <a:t>GeV</a:t>
                          </a:r>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528904"/>
                      </a:ext>
                    </a:extLst>
                  </a:tr>
                  <a:tr h="23412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𝑔</m:t>
                                    </m:r>
                                  </m:e>
                                  <m:sub>
                                    <m:r>
                                      <a:rPr lang="en-US" altLang="zh-CN" sz="1000" b="0" i="1" smtClean="0">
                                        <a:solidFill>
                                          <a:schemeClr val="tx1"/>
                                        </a:solidFill>
                                        <a:latin typeface="Cambria Math" panose="02040503050406030204" pitchFamily="18" charset="0"/>
                                      </a:rPr>
                                      <m:t>𝐴𝑉𝑃</m:t>
                                    </m:r>
                                  </m:sub>
                                </m:sSub>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 xmlns:m="http://schemas.openxmlformats.org/officeDocument/2006/math">
                              <m:r>
                                <a:rPr lang="en-US" altLang="zh-CN" sz="1000" b="0" i="1" smtClean="0">
                                  <a:solidFill>
                                    <a:schemeClr val="tx1"/>
                                  </a:solidFill>
                                  <a:latin typeface="Cambria Math" panose="02040503050406030204" pitchFamily="18" charset="0"/>
                                </a:rPr>
                                <m:t>2.04</m:t>
                              </m:r>
                            </m:oMath>
                          </a14:m>
                          <a:r>
                            <a:rPr lang="zh-CN" altLang="en-US" sz="1000" b="0" dirty="0">
                              <a:solidFill>
                                <a:schemeClr val="tx1"/>
                              </a:solidFill>
                              <a:latin typeface="Times New Roman" panose="02020603050405020304" pitchFamily="18" charset="0"/>
                              <a:cs typeface="Times New Roman" panose="02020603050405020304" pitchFamily="18" charset="0"/>
                            </a:rPr>
                            <a:t> </a:t>
                          </a:r>
                          <a:r>
                            <a:rPr lang="en-US" altLang="zh-CN" sz="1000" b="0" dirty="0">
                              <a:solidFill>
                                <a:schemeClr val="tx1"/>
                              </a:solidFill>
                              <a:latin typeface="Times New Roman" panose="02020603050405020304" pitchFamily="18" charset="0"/>
                              <a:cs typeface="Times New Roman" panose="02020603050405020304" pitchFamily="18" charset="0"/>
                            </a:rPr>
                            <a:t>GeV</a:t>
                          </a:r>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4282037"/>
                      </a:ext>
                    </a:extLst>
                  </a:tr>
                  <a:tr h="248766">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𝑔</m:t>
                                    </m:r>
                                  </m:e>
                                  <m:sub>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𝑓</m:t>
                                        </m:r>
                                      </m:e>
                                      <m:sub>
                                        <m:r>
                                          <a:rPr lang="en-US" altLang="zh-CN" sz="1000" b="0" i="1" smtClean="0">
                                            <a:solidFill>
                                              <a:schemeClr val="tx1"/>
                                            </a:solidFill>
                                            <a:latin typeface="Cambria Math" panose="02040503050406030204" pitchFamily="18" charset="0"/>
                                          </a:rPr>
                                          <m:t>1</m:t>
                                        </m:r>
                                      </m:sub>
                                    </m:sSub>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𝑎</m:t>
                                        </m:r>
                                      </m:e>
                                      <m:sub>
                                        <m:r>
                                          <a:rPr lang="en-US" altLang="zh-CN" sz="1000" b="0" i="1" smtClean="0">
                                            <a:solidFill>
                                              <a:schemeClr val="tx1"/>
                                            </a:solidFill>
                                            <a:latin typeface="Cambria Math" panose="02040503050406030204" pitchFamily="18" charset="0"/>
                                          </a:rPr>
                                          <m:t>0</m:t>
                                        </m:r>
                                      </m:sub>
                                    </m:sSub>
                                    <m:r>
                                      <a:rPr lang="en-US" altLang="zh-CN" sz="1000" b="0" i="1" smtClean="0">
                                        <a:solidFill>
                                          <a:schemeClr val="tx1"/>
                                        </a:solidFill>
                                        <a:latin typeface="Cambria Math" panose="02040503050406030204" pitchFamily="18" charset="0"/>
                                      </a:rPr>
                                      <m:t>𝜋</m:t>
                                    </m:r>
                                  </m:sub>
                                </m:sSub>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000" b="0" i="1" smtClean="0">
                                    <a:solidFill>
                                      <a:schemeClr val="tx1"/>
                                    </a:solidFill>
                                    <a:latin typeface="Cambria Math" panose="02040503050406030204" pitchFamily="18" charset="0"/>
                                  </a:rPr>
                                  <m:t>2.93</m:t>
                                </m:r>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1462342"/>
                      </a:ext>
                    </a:extLst>
                  </a:tr>
                  <a:tr h="261751">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𝑔</m:t>
                                    </m:r>
                                  </m:e>
                                  <m:sub>
                                    <m:sSubSup>
                                      <m:sSubSupPr>
                                        <m:ctrlPr>
                                          <a:rPr lang="en-US" altLang="zh-CN" sz="1000" b="0" i="1" smtClean="0">
                                            <a:solidFill>
                                              <a:schemeClr val="tx1"/>
                                            </a:solidFill>
                                            <a:latin typeface="Cambria Math" panose="02040503050406030204" pitchFamily="18" charset="0"/>
                                          </a:rPr>
                                        </m:ctrlPr>
                                      </m:sSubSupPr>
                                      <m:e>
                                        <m:r>
                                          <a:rPr lang="en-US" altLang="zh-CN" sz="1000" b="0" i="1" smtClean="0">
                                            <a:solidFill>
                                              <a:schemeClr val="tx1"/>
                                            </a:solidFill>
                                            <a:latin typeface="Cambria Math" panose="02040503050406030204" pitchFamily="18" charset="0"/>
                                          </a:rPr>
                                          <m:t>𝑓</m:t>
                                        </m:r>
                                      </m:e>
                                      <m:sub>
                                        <m:r>
                                          <a:rPr lang="en-US" altLang="zh-CN" sz="1000" b="0" i="1" smtClean="0">
                                            <a:solidFill>
                                              <a:schemeClr val="tx1"/>
                                            </a:solidFill>
                                            <a:latin typeface="Cambria Math" panose="02040503050406030204" pitchFamily="18" charset="0"/>
                                          </a:rPr>
                                          <m:t>1</m:t>
                                        </m:r>
                                      </m:sub>
                                      <m:sup>
                                        <m:r>
                                          <a:rPr lang="en-US" altLang="zh-CN" sz="1000" b="0" i="1" smtClean="0">
                                            <a:solidFill>
                                              <a:schemeClr val="tx1"/>
                                            </a:solidFill>
                                            <a:latin typeface="Cambria Math" panose="02040503050406030204" pitchFamily="18" charset="0"/>
                                          </a:rPr>
                                          <m:t>′</m:t>
                                        </m:r>
                                      </m:sup>
                                    </m:sSubSup>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𝑎</m:t>
                                        </m:r>
                                      </m:e>
                                      <m:sub>
                                        <m:r>
                                          <a:rPr lang="en-US" altLang="zh-CN" sz="1000" b="0" i="1" smtClean="0">
                                            <a:solidFill>
                                              <a:schemeClr val="tx1"/>
                                            </a:solidFill>
                                            <a:latin typeface="Cambria Math" panose="02040503050406030204" pitchFamily="18" charset="0"/>
                                          </a:rPr>
                                          <m:t>0</m:t>
                                        </m:r>
                                      </m:sub>
                                    </m:sSub>
                                    <m:r>
                                      <a:rPr lang="en-US" altLang="zh-CN" sz="1000" b="0" i="1" smtClean="0">
                                        <a:solidFill>
                                          <a:schemeClr val="tx1"/>
                                        </a:solidFill>
                                        <a:latin typeface="Cambria Math" panose="02040503050406030204" pitchFamily="18" charset="0"/>
                                      </a:rPr>
                                      <m:t>𝜋</m:t>
                                    </m:r>
                                  </m:sub>
                                </m:sSub>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000" b="0" i="1" smtClean="0">
                                    <a:solidFill>
                                      <a:schemeClr val="tx1"/>
                                    </a:solidFill>
                                    <a:latin typeface="Cambria Math" panose="02040503050406030204" pitchFamily="18" charset="0"/>
                                  </a:rPr>
                                  <m:t>0.282</m:t>
                                </m:r>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6274408"/>
                      </a:ext>
                    </a:extLst>
                  </a:tr>
                  <a:tr h="248368">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𝑔</m:t>
                                    </m:r>
                                  </m:e>
                                  <m:sub>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𝑓</m:t>
                                        </m:r>
                                      </m:e>
                                      <m:sub>
                                        <m:r>
                                          <a:rPr lang="en-US" altLang="zh-CN" sz="1000" b="0" i="1" smtClean="0">
                                            <a:solidFill>
                                              <a:schemeClr val="tx1"/>
                                            </a:solidFill>
                                            <a:latin typeface="Cambria Math" panose="02040503050406030204" pitchFamily="18" charset="0"/>
                                          </a:rPr>
                                          <m:t>1</m:t>
                                        </m:r>
                                      </m:sub>
                                    </m:sSub>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𝐾</m:t>
                                        </m:r>
                                      </m:e>
                                      <m:sup>
                                        <m:r>
                                          <a:rPr lang="en-US" altLang="zh-CN" sz="1000" b="0" i="1" smtClean="0">
                                            <a:solidFill>
                                              <a:schemeClr val="tx1"/>
                                            </a:solidFill>
                                            <a:latin typeface="Cambria Math" panose="02040503050406030204" pitchFamily="18" charset="0"/>
                                          </a:rPr>
                                          <m:t>∗</m:t>
                                        </m:r>
                                      </m:sup>
                                    </m:sSup>
                                    <m:acc>
                                      <m:accPr>
                                        <m:chr m:val="̅"/>
                                        <m:ctrlPr>
                                          <a:rPr lang="en-US" altLang="zh-CN" sz="1000" b="0" i="1" smtClean="0">
                                            <a:solidFill>
                                              <a:schemeClr val="tx1"/>
                                            </a:solidFill>
                                            <a:latin typeface="Cambria Math" panose="02040503050406030204" pitchFamily="18" charset="0"/>
                                          </a:rPr>
                                        </m:ctrlPr>
                                      </m:accPr>
                                      <m:e>
                                        <m:r>
                                          <a:rPr lang="en-US" altLang="zh-CN" sz="1000" b="0" i="1" smtClean="0">
                                            <a:solidFill>
                                              <a:schemeClr val="tx1"/>
                                            </a:solidFill>
                                            <a:latin typeface="Cambria Math" panose="02040503050406030204" pitchFamily="18" charset="0"/>
                                          </a:rPr>
                                          <m:t>𝐾</m:t>
                                        </m:r>
                                      </m:e>
                                    </m:acc>
                                  </m:sub>
                                </m:sSub>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 xmlns:m="http://schemas.openxmlformats.org/officeDocument/2006/math">
                              <m:r>
                                <a:rPr lang="en-US" altLang="zh-CN" sz="1000" b="0" i="1" smtClean="0">
                                  <a:solidFill>
                                    <a:schemeClr val="tx1"/>
                                  </a:solidFill>
                                  <a:latin typeface="Cambria Math" panose="02040503050406030204" pitchFamily="18" charset="0"/>
                                </a:rPr>
                                <m:t>1.24</m:t>
                              </m:r>
                            </m:oMath>
                          </a14:m>
                          <a:r>
                            <a:rPr lang="zh-CN" altLang="en-US" sz="1000" b="0" dirty="0">
                              <a:solidFill>
                                <a:schemeClr val="tx1"/>
                              </a:solidFill>
                              <a:latin typeface="Times New Roman" panose="02020603050405020304" pitchFamily="18" charset="0"/>
                              <a:cs typeface="Times New Roman" panose="02020603050405020304" pitchFamily="18" charset="0"/>
                            </a:rPr>
                            <a:t> </a:t>
                          </a:r>
                          <a:r>
                            <a:rPr lang="en-US" altLang="zh-CN" sz="1000" b="0" dirty="0">
                              <a:solidFill>
                                <a:schemeClr val="tx1"/>
                              </a:solidFill>
                              <a:latin typeface="Times New Roman" panose="02020603050405020304" pitchFamily="18" charset="0"/>
                              <a:cs typeface="Times New Roman" panose="02020603050405020304" pitchFamily="18" charset="0"/>
                            </a:rPr>
                            <a:t>GeV</a:t>
                          </a:r>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220308"/>
                      </a:ext>
                    </a:extLst>
                  </a:tr>
                  <a:tr h="261751">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𝑔</m:t>
                                    </m:r>
                                  </m:e>
                                  <m:sub>
                                    <m:sSubSup>
                                      <m:sSubSupPr>
                                        <m:ctrlPr>
                                          <a:rPr lang="en-US" altLang="zh-CN" sz="1000" b="0" i="1" smtClean="0">
                                            <a:solidFill>
                                              <a:schemeClr val="tx1"/>
                                            </a:solidFill>
                                            <a:latin typeface="Cambria Math" panose="02040503050406030204" pitchFamily="18" charset="0"/>
                                          </a:rPr>
                                        </m:ctrlPr>
                                      </m:sSubSupPr>
                                      <m:e>
                                        <m:r>
                                          <a:rPr lang="en-US" altLang="zh-CN" sz="1000" b="0" i="1" smtClean="0">
                                            <a:solidFill>
                                              <a:schemeClr val="tx1"/>
                                            </a:solidFill>
                                            <a:latin typeface="Cambria Math" panose="02040503050406030204" pitchFamily="18" charset="0"/>
                                          </a:rPr>
                                          <m:t>𝑓</m:t>
                                        </m:r>
                                      </m:e>
                                      <m:sub>
                                        <m:r>
                                          <a:rPr lang="en-US" altLang="zh-CN" sz="1000" b="0" i="1" smtClean="0">
                                            <a:solidFill>
                                              <a:schemeClr val="tx1"/>
                                            </a:solidFill>
                                            <a:latin typeface="Cambria Math" panose="02040503050406030204" pitchFamily="18" charset="0"/>
                                          </a:rPr>
                                          <m:t>1</m:t>
                                        </m:r>
                                      </m:sub>
                                      <m:sup>
                                        <m:r>
                                          <a:rPr lang="en-US" altLang="zh-CN" sz="1000" b="0" i="1" smtClean="0">
                                            <a:solidFill>
                                              <a:schemeClr val="tx1"/>
                                            </a:solidFill>
                                            <a:latin typeface="Cambria Math" panose="02040503050406030204" pitchFamily="18" charset="0"/>
                                          </a:rPr>
                                          <m:t>′</m:t>
                                        </m:r>
                                      </m:sup>
                                    </m:sSubSup>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𝐾</m:t>
                                        </m:r>
                                      </m:e>
                                      <m:sup>
                                        <m:r>
                                          <a:rPr lang="en-US" altLang="zh-CN" sz="1000" b="0" i="1" smtClean="0">
                                            <a:solidFill>
                                              <a:schemeClr val="tx1"/>
                                            </a:solidFill>
                                            <a:latin typeface="Cambria Math" panose="02040503050406030204" pitchFamily="18" charset="0"/>
                                          </a:rPr>
                                          <m:t>∗</m:t>
                                        </m:r>
                                      </m:sup>
                                    </m:sSup>
                                    <m:acc>
                                      <m:accPr>
                                        <m:chr m:val="̅"/>
                                        <m:ctrlPr>
                                          <a:rPr lang="en-US" altLang="zh-CN" sz="1000" b="0" i="1" smtClean="0">
                                            <a:solidFill>
                                              <a:schemeClr val="tx1"/>
                                            </a:solidFill>
                                            <a:latin typeface="Cambria Math" panose="02040503050406030204" pitchFamily="18" charset="0"/>
                                          </a:rPr>
                                        </m:ctrlPr>
                                      </m:accPr>
                                      <m:e>
                                        <m:r>
                                          <a:rPr lang="en-US" altLang="zh-CN" sz="1000" b="0" i="1" smtClean="0">
                                            <a:solidFill>
                                              <a:schemeClr val="tx1"/>
                                            </a:solidFill>
                                            <a:latin typeface="Cambria Math" panose="02040503050406030204" pitchFamily="18" charset="0"/>
                                          </a:rPr>
                                          <m:t>𝐾</m:t>
                                        </m:r>
                                      </m:e>
                                    </m:acc>
                                  </m:sub>
                                </m:sSub>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 xmlns:m="http://schemas.openxmlformats.org/officeDocument/2006/math">
                              <m:r>
                                <a:rPr lang="en-US" altLang="zh-CN" sz="1000" b="0" i="1" smtClean="0">
                                  <a:solidFill>
                                    <a:schemeClr val="tx1"/>
                                  </a:solidFill>
                                  <a:latin typeface="Cambria Math" panose="02040503050406030204" pitchFamily="18" charset="0"/>
                                </a:rPr>
                                <m:t>2.17</m:t>
                              </m:r>
                            </m:oMath>
                          </a14:m>
                          <a:r>
                            <a:rPr lang="zh-CN" altLang="en-US" sz="1000" b="0" dirty="0">
                              <a:solidFill>
                                <a:schemeClr val="tx1"/>
                              </a:solidFill>
                              <a:latin typeface="Times New Roman" panose="02020603050405020304" pitchFamily="18" charset="0"/>
                              <a:cs typeface="Times New Roman" panose="02020603050405020304" pitchFamily="18" charset="0"/>
                            </a:rPr>
                            <a:t> </a:t>
                          </a:r>
                          <a:r>
                            <a:rPr lang="en-US" altLang="zh-CN" sz="1000" b="0" dirty="0">
                              <a:solidFill>
                                <a:schemeClr val="tx1"/>
                              </a:solidFill>
                              <a:latin typeface="Times New Roman" panose="02020603050405020304" pitchFamily="18" charset="0"/>
                              <a:cs typeface="Times New Roman" panose="02020603050405020304" pitchFamily="18" charset="0"/>
                            </a:rPr>
                            <a:t>GeV</a:t>
                          </a:r>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7476153"/>
                      </a:ext>
                    </a:extLst>
                  </a:tr>
                  <a:tr h="248368">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𝑔</m:t>
                                    </m:r>
                                  </m:e>
                                  <m:sub>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𝑎</m:t>
                                        </m:r>
                                      </m:e>
                                      <m:sub>
                                        <m:r>
                                          <a:rPr lang="en-US" altLang="zh-CN" sz="1000" b="0" i="1" smtClean="0">
                                            <a:solidFill>
                                              <a:schemeClr val="tx1"/>
                                            </a:solidFill>
                                            <a:latin typeface="Cambria Math" panose="02040503050406030204" pitchFamily="18" charset="0"/>
                                          </a:rPr>
                                          <m:t>1</m:t>
                                        </m:r>
                                      </m:sub>
                                    </m:sSub>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𝐾</m:t>
                                        </m:r>
                                      </m:e>
                                      <m:sup>
                                        <m:r>
                                          <a:rPr lang="en-US" altLang="zh-CN" sz="1000" b="0" i="1" smtClean="0">
                                            <a:solidFill>
                                              <a:schemeClr val="tx1"/>
                                            </a:solidFill>
                                            <a:latin typeface="Cambria Math" panose="02040503050406030204" pitchFamily="18" charset="0"/>
                                          </a:rPr>
                                          <m:t>∗</m:t>
                                        </m:r>
                                      </m:sup>
                                    </m:sSup>
                                    <m:acc>
                                      <m:accPr>
                                        <m:chr m:val="̅"/>
                                        <m:ctrlPr>
                                          <a:rPr lang="en-US" altLang="zh-CN" sz="1000" b="0" i="1" smtClean="0">
                                            <a:solidFill>
                                              <a:schemeClr val="tx1"/>
                                            </a:solidFill>
                                            <a:latin typeface="Cambria Math" panose="02040503050406030204" pitchFamily="18" charset="0"/>
                                          </a:rPr>
                                        </m:ctrlPr>
                                      </m:accPr>
                                      <m:e>
                                        <m:r>
                                          <a:rPr lang="en-US" altLang="zh-CN" sz="1000" b="0" i="1" smtClean="0">
                                            <a:solidFill>
                                              <a:schemeClr val="tx1"/>
                                            </a:solidFill>
                                            <a:latin typeface="Cambria Math" panose="02040503050406030204" pitchFamily="18" charset="0"/>
                                          </a:rPr>
                                          <m:t>𝐾</m:t>
                                        </m:r>
                                      </m:e>
                                    </m:acc>
                                  </m:sub>
                                </m:sSub>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 xmlns:m="http://schemas.openxmlformats.org/officeDocument/2006/math">
                              <m:r>
                                <a:rPr lang="en-US" altLang="zh-CN" sz="1000" b="0" i="1" smtClean="0">
                                  <a:solidFill>
                                    <a:schemeClr val="tx1"/>
                                  </a:solidFill>
                                  <a:latin typeface="Cambria Math" panose="02040503050406030204" pitchFamily="18" charset="0"/>
                                </a:rPr>
                                <m:t>2.04</m:t>
                              </m:r>
                            </m:oMath>
                          </a14:m>
                          <a:r>
                            <a:rPr lang="zh-CN" altLang="en-US" sz="1000" b="0" dirty="0">
                              <a:solidFill>
                                <a:schemeClr val="tx1"/>
                              </a:solidFill>
                              <a:latin typeface="Times New Roman" panose="02020603050405020304" pitchFamily="18" charset="0"/>
                              <a:cs typeface="Times New Roman" panose="02020603050405020304" pitchFamily="18" charset="0"/>
                            </a:rPr>
                            <a:t> </a:t>
                          </a:r>
                          <a:r>
                            <a:rPr lang="en-US" altLang="zh-CN" sz="1000" b="0" dirty="0">
                              <a:solidFill>
                                <a:schemeClr val="tx1"/>
                              </a:solidFill>
                              <a:latin typeface="Times New Roman" panose="02020603050405020304" pitchFamily="18" charset="0"/>
                              <a:cs typeface="Times New Roman" panose="02020603050405020304" pitchFamily="18" charset="0"/>
                            </a:rPr>
                            <a:t>GeV</a:t>
                          </a:r>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4830378"/>
                      </a:ext>
                    </a:extLst>
                  </a:tr>
                  <a:tr h="248766">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𝑔</m:t>
                                    </m:r>
                                  </m:e>
                                  <m:sub>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𝑎</m:t>
                                        </m:r>
                                      </m:e>
                                      <m:sub>
                                        <m:r>
                                          <a:rPr lang="en-US" altLang="zh-CN" sz="1000" b="0" i="1" smtClean="0">
                                            <a:solidFill>
                                              <a:schemeClr val="tx1"/>
                                            </a:solidFill>
                                            <a:latin typeface="Cambria Math" panose="02040503050406030204" pitchFamily="18" charset="0"/>
                                          </a:rPr>
                                          <m:t>1</m:t>
                                        </m:r>
                                      </m:sub>
                                    </m:sSub>
                                    <m:sSub>
                                      <m:sSubPr>
                                        <m:ctrlPr>
                                          <a:rPr lang="en-US" altLang="zh-CN" sz="1000" b="0" i="1" smtClean="0">
                                            <a:solidFill>
                                              <a:schemeClr val="tx1"/>
                                            </a:solidFill>
                                            <a:latin typeface="Cambria Math" panose="02040503050406030204" pitchFamily="18" charset="0"/>
                                          </a:rPr>
                                        </m:ctrlPr>
                                      </m:sSubPr>
                                      <m:e>
                                        <m:r>
                                          <a:rPr lang="en-US" altLang="zh-CN" sz="1000" b="0" i="1" smtClean="0">
                                            <a:solidFill>
                                              <a:schemeClr val="tx1"/>
                                            </a:solidFill>
                                            <a:latin typeface="Cambria Math" panose="02040503050406030204" pitchFamily="18" charset="0"/>
                                          </a:rPr>
                                          <m:t>𝑓</m:t>
                                        </m:r>
                                      </m:e>
                                      <m:sub>
                                        <m:r>
                                          <a:rPr lang="en-US" altLang="zh-CN" sz="1000" b="0" i="1" smtClean="0">
                                            <a:solidFill>
                                              <a:schemeClr val="tx1"/>
                                            </a:solidFill>
                                            <a:latin typeface="Cambria Math" panose="02040503050406030204" pitchFamily="18" charset="0"/>
                                          </a:rPr>
                                          <m:t>0</m:t>
                                        </m:r>
                                      </m:sub>
                                    </m:sSub>
                                    <m:r>
                                      <a:rPr lang="en-US" altLang="zh-CN" sz="1000" b="0" i="1" smtClean="0">
                                        <a:solidFill>
                                          <a:schemeClr val="tx1"/>
                                        </a:solidFill>
                                        <a:latin typeface="Cambria Math" panose="02040503050406030204" pitchFamily="18" charset="0"/>
                                      </a:rPr>
                                      <m:t>𝜋</m:t>
                                    </m:r>
                                  </m:sub>
                                </m:sSub>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000" b="0" i="1" smtClean="0">
                                    <a:solidFill>
                                      <a:schemeClr val="tx1"/>
                                    </a:solidFill>
                                    <a:latin typeface="Cambria Math" panose="02040503050406030204" pitchFamily="18" charset="0"/>
                                  </a:rPr>
                                  <m:t>2.93</m:t>
                                </m:r>
                              </m:oMath>
                            </m:oMathPara>
                          </a14:m>
                          <a:endParaRPr lang="zh-CN" altLang="en-US" sz="1000" b="0" dirty="0">
                            <a:solidFill>
                              <a:schemeClr val="tx1"/>
                            </a:solidFill>
                            <a:latin typeface="Times New Roman" panose="02020603050405020304" pitchFamily="18" charset="0"/>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3078817"/>
                      </a:ext>
                    </a:extLst>
                  </a:tr>
                </a:tbl>
              </a:graphicData>
            </a:graphic>
          </p:graphicFrame>
        </mc:Choice>
        <mc:Fallback xmlns="">
          <p:graphicFrame>
            <p:nvGraphicFramePr>
              <p:cNvPr id="12" name="表格 11"/>
              <p:cNvGraphicFramePr>
                <a:graphicFrameLocks noGrp="1"/>
              </p:cNvGraphicFramePr>
              <p:nvPr>
                <p:extLst>
                  <p:ext uri="{D42A27DB-BD31-4B8C-83A1-F6EECF244321}">
                    <p14:modId xmlns:p14="http://schemas.microsoft.com/office/powerpoint/2010/main" val="1337299171"/>
                  </p:ext>
                </p:extLst>
              </p:nvPr>
            </p:nvGraphicFramePr>
            <p:xfrm>
              <a:off x="5835239" y="608959"/>
              <a:ext cx="1941599" cy="2999565"/>
            </p:xfrm>
            <a:graphic>
              <a:graphicData uri="http://schemas.openxmlformats.org/drawingml/2006/table">
                <a:tbl>
                  <a:tblPr firstRow="1" bandRow="1">
                    <a:tableStyleId>{5C22544A-7EE6-4342-B048-85BDC9FD1C3A}</a:tableStyleId>
                  </a:tblPr>
                  <a:tblGrid>
                    <a:gridCol w="776886">
                      <a:extLst>
                        <a:ext uri="{9D8B030D-6E8A-4147-A177-3AD203B41FA5}">
                          <a16:colId xmlns:a16="http://schemas.microsoft.com/office/drawing/2014/main" val="1350581457"/>
                        </a:ext>
                      </a:extLst>
                    </a:gridCol>
                    <a:gridCol w="1164713">
                      <a:extLst>
                        <a:ext uri="{9D8B030D-6E8A-4147-A177-3AD203B41FA5}">
                          <a16:colId xmlns:a16="http://schemas.microsoft.com/office/drawing/2014/main" val="1377136092"/>
                        </a:ext>
                      </a:extLst>
                    </a:gridCol>
                  </a:tblGrid>
                  <a:tr h="234124">
                    <a:tc>
                      <a:txBody>
                        <a:bodyPr/>
                        <a:lstStyle/>
                        <a:p>
                          <a:pPr marL="0" algn="ctr" defTabSz="914400" rtl="0" eaLnBrk="1" latinLnBrk="0" hangingPunct="1"/>
                          <a:r>
                            <a:rPr lang="en-US" altLang="zh-CN" sz="1000" b="0" kern="1200" dirty="0">
                              <a:solidFill>
                                <a:schemeClr val="tx1"/>
                              </a:solidFill>
                              <a:latin typeface="Times New Roman" panose="02020603050405020304" pitchFamily="18" charset="0"/>
                              <a:ea typeface="+mn-ea"/>
                              <a:cs typeface="Times New Roman" panose="02020603050405020304" pitchFamily="18" charset="0"/>
                            </a:rPr>
                            <a:t>Couplings</a:t>
                          </a:r>
                          <a:endParaRPr lang="zh-CN" altLang="en-US" sz="1000" b="0" kern="1200" dirty="0">
                            <a:solidFill>
                              <a:schemeClr val="tx1"/>
                            </a:solidFill>
                            <a:latin typeface="Times New Roman" panose="02020603050405020304" pitchFamily="18" charset="0"/>
                            <a:ea typeface="+mn-ea"/>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000" b="0" kern="1200" dirty="0" smtClean="0">
                              <a:solidFill>
                                <a:schemeClr val="tx1"/>
                              </a:solidFill>
                              <a:latin typeface="Times New Roman" panose="02020603050405020304" pitchFamily="18" charset="0"/>
                              <a:ea typeface="+mn-ea"/>
                              <a:cs typeface="Times New Roman" panose="02020603050405020304" pitchFamily="18" charset="0"/>
                            </a:rPr>
                            <a:t>Value</a:t>
                          </a:r>
                          <a:endParaRPr lang="zh-CN" altLang="en-US" sz="1000" b="0" kern="1200" dirty="0">
                            <a:solidFill>
                              <a:schemeClr val="tx1"/>
                            </a:solidFill>
                            <a:latin typeface="Times New Roman" panose="02020603050405020304" pitchFamily="18" charset="0"/>
                            <a:ea typeface="+mn-ea"/>
                            <a:cs typeface="Times New Roman" panose="02020603050405020304" pitchFamily="18" charset="0"/>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8486305"/>
                      </a:ext>
                    </a:extLst>
                  </a:tr>
                  <a:tr h="254927">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81" t="-92857" r="-150781" b="-990476"/>
                          </a:stretch>
                        </a:blipFill>
                      </a:tcPr>
                    </a:tc>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7539" t="-92857" r="-1047" b="-990476"/>
                          </a:stretch>
                        </a:blipFill>
                      </a:tcPr>
                    </a:tc>
                    <a:extLst>
                      <a:ext uri="{0D108BD9-81ED-4DB2-BD59-A6C34878D82A}">
                        <a16:rowId xmlns:a16="http://schemas.microsoft.com/office/drawing/2014/main" val="2180194824"/>
                      </a:ext>
                    </a:extLst>
                  </a:tr>
                  <a:tr h="254927">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81" t="-192857" r="-150781" b="-890476"/>
                          </a:stretch>
                        </a:blipFill>
                      </a:tcPr>
                    </a:tc>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7539" t="-192857" r="-1047" b="-890476"/>
                          </a:stretch>
                        </a:blipFill>
                      </a:tcPr>
                    </a:tc>
                    <a:extLst>
                      <a:ext uri="{0D108BD9-81ED-4DB2-BD59-A6C34878D82A}">
                        <a16:rowId xmlns:a16="http://schemas.microsoft.com/office/drawing/2014/main" val="133969770"/>
                      </a:ext>
                    </a:extLst>
                  </a:tr>
                  <a:tr h="254927">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81" t="-292857" r="-150781" b="-790476"/>
                          </a:stretch>
                        </a:blipFill>
                      </a:tcPr>
                    </a:tc>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7539" t="-292857" r="-1047" b="-790476"/>
                          </a:stretch>
                        </a:blipFill>
                      </a:tcPr>
                    </a:tc>
                    <a:extLst>
                      <a:ext uri="{0D108BD9-81ED-4DB2-BD59-A6C34878D82A}">
                        <a16:rowId xmlns:a16="http://schemas.microsoft.com/office/drawing/2014/main" val="2921485946"/>
                      </a:ext>
                    </a:extLst>
                  </a:tr>
                  <a:tr h="248766">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81" t="-402439" r="-150781" b="-709756"/>
                          </a:stretch>
                        </a:blipFill>
                      </a:tcPr>
                    </a:tc>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7539" t="-402439" r="-1047" b="-709756"/>
                          </a:stretch>
                        </a:blipFill>
                      </a:tcPr>
                    </a:tc>
                    <a:extLst>
                      <a:ext uri="{0D108BD9-81ED-4DB2-BD59-A6C34878D82A}">
                        <a16:rowId xmlns:a16="http://schemas.microsoft.com/office/drawing/2014/main" val="2078528904"/>
                      </a:ext>
                    </a:extLst>
                  </a:tr>
                  <a:tr h="234124">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81" t="-528205" r="-150781" b="-646154"/>
                          </a:stretch>
                        </a:blipFill>
                      </a:tcPr>
                    </a:tc>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7539" t="-528205" r="-1047" b="-646154"/>
                          </a:stretch>
                        </a:blipFill>
                      </a:tcPr>
                    </a:tc>
                    <a:extLst>
                      <a:ext uri="{0D108BD9-81ED-4DB2-BD59-A6C34878D82A}">
                        <a16:rowId xmlns:a16="http://schemas.microsoft.com/office/drawing/2014/main" val="2224282037"/>
                      </a:ext>
                    </a:extLst>
                  </a:tr>
                  <a:tr h="248766">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81" t="-612500" r="-150781" b="-530000"/>
                          </a:stretch>
                        </a:blipFill>
                      </a:tcPr>
                    </a:tc>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7539" t="-612500" r="-1047" b="-530000"/>
                          </a:stretch>
                        </a:blipFill>
                      </a:tcPr>
                    </a:tc>
                    <a:extLst>
                      <a:ext uri="{0D108BD9-81ED-4DB2-BD59-A6C34878D82A}">
                        <a16:rowId xmlns:a16="http://schemas.microsoft.com/office/drawing/2014/main" val="3131462342"/>
                      </a:ext>
                    </a:extLst>
                  </a:tr>
                  <a:tr h="261751">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81" t="-662791" r="-150781" b="-393023"/>
                          </a:stretch>
                        </a:blipFill>
                      </a:tcPr>
                    </a:tc>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7539" t="-662791" r="-1047" b="-393023"/>
                          </a:stretch>
                        </a:blipFill>
                      </a:tcPr>
                    </a:tc>
                    <a:extLst>
                      <a:ext uri="{0D108BD9-81ED-4DB2-BD59-A6C34878D82A}">
                        <a16:rowId xmlns:a16="http://schemas.microsoft.com/office/drawing/2014/main" val="3466274408"/>
                      </a:ext>
                    </a:extLst>
                  </a:tr>
                  <a:tr h="248368">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81" t="-800000" r="-150781" b="-312195"/>
                          </a:stretch>
                        </a:blipFill>
                      </a:tcPr>
                    </a:tc>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7539" t="-800000" r="-1047" b="-312195"/>
                          </a:stretch>
                        </a:blipFill>
                      </a:tcPr>
                    </a:tc>
                    <a:extLst>
                      <a:ext uri="{0D108BD9-81ED-4DB2-BD59-A6C34878D82A}">
                        <a16:rowId xmlns:a16="http://schemas.microsoft.com/office/drawing/2014/main" val="4063220308"/>
                      </a:ext>
                    </a:extLst>
                  </a:tr>
                  <a:tr h="261751">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81" t="-858140" r="-150781" b="-197674"/>
                          </a:stretch>
                        </a:blipFill>
                      </a:tcPr>
                    </a:tc>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7539" t="-858140" r="-1047" b="-197674"/>
                          </a:stretch>
                        </a:blipFill>
                      </a:tcPr>
                    </a:tc>
                    <a:extLst>
                      <a:ext uri="{0D108BD9-81ED-4DB2-BD59-A6C34878D82A}">
                        <a16:rowId xmlns:a16="http://schemas.microsoft.com/office/drawing/2014/main" val="3927476153"/>
                      </a:ext>
                    </a:extLst>
                  </a:tr>
                  <a:tr h="248368">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81" t="-1004878" r="-150781" b="-107317"/>
                          </a:stretch>
                        </a:blipFill>
                      </a:tcPr>
                    </a:tc>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7539" t="-1004878" r="-1047" b="-107317"/>
                          </a:stretch>
                        </a:blipFill>
                      </a:tcPr>
                    </a:tc>
                    <a:extLst>
                      <a:ext uri="{0D108BD9-81ED-4DB2-BD59-A6C34878D82A}">
                        <a16:rowId xmlns:a16="http://schemas.microsoft.com/office/drawing/2014/main" val="4154830378"/>
                      </a:ext>
                    </a:extLst>
                  </a:tr>
                  <a:tr h="248766">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81" t="-1104878" r="-150781" b="-7317"/>
                          </a:stretch>
                        </a:blipFill>
                      </a:tcPr>
                    </a:tc>
                    <a:tc>
                      <a:txBody>
                        <a:bodyPr/>
                        <a:lstStyle/>
                        <a:p>
                          <a:endParaRPr lang="zh-CN"/>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7539" t="-1104878" r="-1047" b="-7317"/>
                          </a:stretch>
                        </a:blipFill>
                      </a:tcPr>
                    </a:tc>
                    <a:extLst>
                      <a:ext uri="{0D108BD9-81ED-4DB2-BD59-A6C34878D82A}">
                        <a16:rowId xmlns:a16="http://schemas.microsoft.com/office/drawing/2014/main" val="2173078817"/>
                      </a:ext>
                    </a:extLst>
                  </a:tr>
                </a:tbl>
              </a:graphicData>
            </a:graphic>
          </p:graphicFrame>
        </mc:Fallback>
      </mc:AlternateContent>
      <mc:AlternateContent xmlns:mc="http://schemas.openxmlformats.org/markup-compatibility/2006" xmlns:a14="http://schemas.microsoft.com/office/drawing/2010/main">
        <mc:Choice Requires="a14">
          <p:sp>
            <p:nvSpPr>
              <p:cNvPr id="13" name="文本框 12"/>
              <p:cNvSpPr txBox="1"/>
              <p:nvPr/>
            </p:nvSpPr>
            <p:spPr>
              <a:xfrm>
                <a:off x="5383504" y="3652398"/>
                <a:ext cx="3653964" cy="46166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Tab.3 Coupling constants in </a:t>
                </a:r>
                <a14:m>
                  <m:oMath xmlns:m="http://schemas.openxmlformats.org/officeDocument/2006/math">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m:t>
                        </m:r>
                      </m:e>
                      <m:sup>
                        <m:r>
                          <a:rPr lang="en-US" altLang="zh-CN" sz="1200" b="0" i="1" smtClean="0">
                            <a:latin typeface="Cambria Math" panose="02040503050406030204" pitchFamily="18" charset="0"/>
                          </a:rPr>
                          <m:t>++</m:t>
                        </m:r>
                      </m:sup>
                    </m:sSup>
                  </m:oMath>
                </a14:m>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sector, where the </a:t>
                </a:r>
                <a14:m>
                  <m:oMath xmlns:m="http://schemas.openxmlformats.org/officeDocument/2006/math">
                    <m:r>
                      <a:rPr lang="en-US" altLang="zh-CN" sz="1200" b="0" i="1" smtClean="0">
                        <a:latin typeface="Cambria Math" panose="02040503050406030204" pitchFamily="18" charset="0"/>
                      </a:rPr>
                      <m:t>𝑆𝑃𝑃</m:t>
                    </m:r>
                  </m:oMath>
                </a14:m>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couplings are adopted from Ref. [1,2].</a:t>
                </a:r>
                <a:endParaRPr lang="zh-CN" altLang="en-US" sz="1200" dirty="0">
                  <a:latin typeface="Times New Roman" panose="02020603050405020304" pitchFamily="18" charset="0"/>
                  <a:cs typeface="Times New Roman" panose="02020603050405020304" pitchFamily="18" charset="0"/>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5383504" y="3652398"/>
                <a:ext cx="3653964" cy="461665"/>
              </a:xfrm>
              <a:prstGeom prst="rect">
                <a:avLst/>
              </a:prstGeom>
              <a:blipFill>
                <a:blip r:embed="rId8"/>
                <a:stretch>
                  <a:fillRect b="-9211"/>
                </a:stretch>
              </a:blipFill>
            </p:spPr>
            <p:txBody>
              <a:bodyPr/>
              <a:lstStyle/>
              <a:p>
                <a:r>
                  <a:rPr lang="zh-CN" altLang="en-US">
                    <a:noFill/>
                  </a:rPr>
                  <a:t> </a:t>
                </a:r>
              </a:p>
            </p:txBody>
          </p:sp>
        </mc:Fallback>
      </mc:AlternateContent>
      <p:sp>
        <p:nvSpPr>
          <p:cNvPr id="14" name="矩形 13"/>
          <p:cNvSpPr/>
          <p:nvPr/>
        </p:nvSpPr>
        <p:spPr>
          <a:xfrm>
            <a:off x="5462052" y="6436853"/>
            <a:ext cx="2913017" cy="430887"/>
          </a:xfrm>
          <a:prstGeom prst="rect">
            <a:avLst/>
          </a:prstGeom>
        </p:spPr>
        <p:txBody>
          <a:bodyPr wrap="square">
            <a:spAutoFit/>
          </a:bodyPr>
          <a:lstStyle/>
          <a:p>
            <a:r>
              <a:rPr lang="en-US" altLang="zh-CN" sz="1050" i="1" dirty="0">
                <a:solidFill>
                  <a:schemeClr val="accent1">
                    <a:lumMod val="75000"/>
                  </a:schemeClr>
                </a:solidFill>
                <a:latin typeface="Times New Roman" panose="02020603050405020304" pitchFamily="18" charset="0"/>
                <a:cs typeface="Times New Roman" panose="02020603050405020304" pitchFamily="18" charset="0"/>
              </a:rPr>
              <a:t>[1] </a:t>
            </a:r>
            <a:r>
              <a:rPr lang="en-US" altLang="zh-CN" sz="1050" i="1" dirty="0" err="1">
                <a:solidFill>
                  <a:schemeClr val="accent1">
                    <a:lumMod val="75000"/>
                  </a:schemeClr>
                </a:solidFill>
                <a:latin typeface="Times New Roman" panose="02020603050405020304" pitchFamily="18" charset="0"/>
                <a:cs typeface="Times New Roman" panose="02020603050405020304" pitchFamily="18" charset="0"/>
              </a:rPr>
              <a:t>A.Aloisio</a:t>
            </a:r>
            <a:r>
              <a:rPr lang="en-US" altLang="zh-CN" sz="1050" i="1" dirty="0">
                <a:solidFill>
                  <a:schemeClr val="accent1">
                    <a:lumMod val="75000"/>
                  </a:schemeClr>
                </a:solidFill>
                <a:latin typeface="Times New Roman" panose="02020603050405020304" pitchFamily="18" charset="0"/>
                <a:cs typeface="Times New Roman" panose="02020603050405020304" pitchFamily="18" charset="0"/>
              </a:rPr>
              <a:t> et al. [KLOE], PLB537,21 (2002); </a:t>
            </a:r>
          </a:p>
          <a:p>
            <a:r>
              <a:rPr lang="en-US" altLang="zh-CN" sz="1050" i="1" dirty="0">
                <a:solidFill>
                  <a:schemeClr val="accent1">
                    <a:lumMod val="75000"/>
                  </a:schemeClr>
                </a:solidFill>
                <a:latin typeface="Times New Roman" panose="02020603050405020304" pitchFamily="18" charset="0"/>
                <a:cs typeface="Times New Roman" panose="02020603050405020304" pitchFamily="18" charset="0"/>
              </a:rPr>
              <a:t>[2] </a:t>
            </a:r>
            <a:r>
              <a:rPr lang="en-US" altLang="zh-CN" sz="1050" i="1" dirty="0" err="1">
                <a:solidFill>
                  <a:schemeClr val="accent1">
                    <a:lumMod val="75000"/>
                  </a:schemeClr>
                </a:solidFill>
                <a:latin typeface="Times New Roman" panose="02020603050405020304" pitchFamily="18" charset="0"/>
                <a:cs typeface="Times New Roman" panose="02020603050405020304" pitchFamily="18" charset="0"/>
              </a:rPr>
              <a:t>A.Aloisio</a:t>
            </a:r>
            <a:r>
              <a:rPr lang="en-US" altLang="zh-CN" sz="1050" i="1" dirty="0">
                <a:solidFill>
                  <a:schemeClr val="accent1">
                    <a:lumMod val="75000"/>
                  </a:schemeClr>
                </a:solidFill>
                <a:latin typeface="Times New Roman" panose="02020603050405020304" pitchFamily="18" charset="0"/>
                <a:cs typeface="Times New Roman" panose="02020603050405020304" pitchFamily="18" charset="0"/>
              </a:rPr>
              <a:t> et al. [KLOE], PLB536,209(2002</a:t>
            </a:r>
            <a:r>
              <a:rPr lang="en-US" altLang="zh-CN" sz="1050" i="1" dirty="0">
                <a:latin typeface="Times New Roman" panose="02020603050405020304" pitchFamily="18" charset="0"/>
                <a:cs typeface="Times New Roman" panose="02020603050405020304" pitchFamily="18" charset="0"/>
              </a:rPr>
              <a:t>) </a:t>
            </a:r>
            <a:endParaRPr lang="zh-CN" altLang="en-US" sz="1050" dirty="0"/>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EC6D961-C8B9-4D7F-A383-24BAB81147A3}"/>
                  </a:ext>
                </a:extLst>
              </p:cNvPr>
              <p:cNvSpPr txBox="1"/>
              <p:nvPr/>
            </p:nvSpPr>
            <p:spPr>
              <a:xfrm>
                <a:off x="5462052" y="6059469"/>
                <a:ext cx="2993518"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Tab.4 Coupling constants in </a:t>
                </a:r>
                <a14:m>
                  <m:oMath xmlns:m="http://schemas.openxmlformats.org/officeDocument/2006/math">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m:t>
                        </m:r>
                      </m:e>
                      <m:sup>
                        <m:r>
                          <a:rPr lang="en-US" altLang="zh-CN" sz="1200" b="0" i="1" smtClean="0">
                            <a:latin typeface="Cambria Math" panose="02040503050406030204" pitchFamily="18" charset="0"/>
                          </a:rPr>
                          <m:t>+ −</m:t>
                        </m:r>
                      </m:sup>
                    </m:sSup>
                  </m:oMath>
                </a14:m>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sector</a:t>
                </a:r>
                <a:endParaRPr lang="zh-CN" altLang="en-US" sz="1200" dirty="0">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DEC6D961-C8B9-4D7F-A383-24BAB81147A3}"/>
                  </a:ext>
                </a:extLst>
              </p:cNvPr>
              <p:cNvSpPr txBox="1">
                <a:spLocks noRot="1" noChangeAspect="1" noMove="1" noResize="1" noEditPoints="1" noAdjustHandles="1" noChangeArrowheads="1" noChangeShapeType="1" noTextEdit="1"/>
              </p:cNvSpPr>
              <p:nvPr/>
            </p:nvSpPr>
            <p:spPr>
              <a:xfrm>
                <a:off x="5462052" y="6059469"/>
                <a:ext cx="2993518" cy="276999"/>
              </a:xfrm>
              <a:prstGeom prst="rect">
                <a:avLst/>
              </a:prstGeom>
              <a:blipFill>
                <a:blip r:embed="rId9"/>
                <a:stretch>
                  <a:fillRect b="-1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nvGraphicFramePr>
            <p:xfrm>
              <a:off x="5835239" y="4208879"/>
              <a:ext cx="2047063" cy="1824644"/>
            </p:xfrm>
            <a:graphic>
              <a:graphicData uri="http://schemas.openxmlformats.org/drawingml/2006/table">
                <a:tbl>
                  <a:tblPr firstRow="1" bandRow="1">
                    <a:tableStyleId>{5C22544A-7EE6-4342-B048-85BDC9FD1C3A}</a:tableStyleId>
                  </a:tblPr>
                  <a:tblGrid>
                    <a:gridCol w="741264">
                      <a:extLst>
                        <a:ext uri="{9D8B030D-6E8A-4147-A177-3AD203B41FA5}">
                          <a16:colId xmlns:a16="http://schemas.microsoft.com/office/drawing/2014/main" val="54124698"/>
                        </a:ext>
                      </a:extLst>
                    </a:gridCol>
                    <a:gridCol w="1305799">
                      <a:extLst>
                        <a:ext uri="{9D8B030D-6E8A-4147-A177-3AD203B41FA5}">
                          <a16:colId xmlns:a16="http://schemas.microsoft.com/office/drawing/2014/main" val="973863463"/>
                        </a:ext>
                      </a:extLst>
                    </a:gridCol>
                  </a:tblGrid>
                  <a:tr h="207997">
                    <a:tc>
                      <a:txBody>
                        <a:bodyPr/>
                        <a:lstStyle/>
                        <a:p>
                          <a:pPr marL="0" algn="ctr" defTabSz="914400" rtl="0" eaLnBrk="1" latinLnBrk="0" hangingPunct="1"/>
                          <a:r>
                            <a:rPr lang="en-US" altLang="zh-CN" sz="1000" b="0" i="0" kern="1200" dirty="0">
                              <a:solidFill>
                                <a:schemeClr val="tx1"/>
                              </a:solidFill>
                              <a:latin typeface="Cambria Math" panose="02040503050406030204" pitchFamily="18" charset="0"/>
                              <a:ea typeface="+mn-ea"/>
                              <a:cs typeface="+mn-cs"/>
                            </a:rPr>
                            <a:t>Couplings </a:t>
                          </a:r>
                          <a:endParaRPr lang="zh-CN" altLang="en-US" sz="1000" b="0" i="0" kern="1200" dirty="0">
                            <a:solidFill>
                              <a:schemeClr val="tx1"/>
                            </a:solidFill>
                            <a:latin typeface="Cambria Math" panose="02040503050406030204" pitchFamily="18" charset="0"/>
                            <a:ea typeface="+mn-ea"/>
                            <a:cs typeface="+mn-cs"/>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000" b="0" i="0" kern="1200" dirty="0">
                              <a:solidFill>
                                <a:schemeClr val="tx1"/>
                              </a:solidFill>
                              <a:latin typeface="Cambria Math" panose="02040503050406030204" pitchFamily="18" charset="0"/>
                              <a:ea typeface="+mn-ea"/>
                              <a:cs typeface="+mn-cs"/>
                            </a:rPr>
                            <a:t>Value</a:t>
                          </a:r>
                          <a:endParaRPr lang="zh-CN" altLang="en-US" sz="1000" b="0" i="0" kern="1200" dirty="0">
                            <a:solidFill>
                              <a:schemeClr val="tx1"/>
                            </a:solidFill>
                            <a:latin typeface="Cambria Math" panose="02040503050406030204" pitchFamily="18" charset="0"/>
                            <a:ea typeface="+mn-ea"/>
                            <a:cs typeface="+mn-cs"/>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2885174"/>
                      </a:ext>
                    </a:extLst>
                  </a:tr>
                  <a:tr h="207997">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sSub>
                                  <m:sSubPr>
                                    <m:ctrlPr>
                                      <a:rPr lang="en-US" altLang="zh-CN" sz="1000" b="0" i="1" kern="1200" smtClean="0">
                                        <a:solidFill>
                                          <a:schemeClr val="tx1"/>
                                        </a:solidFill>
                                        <a:latin typeface="Cambria Math" panose="02040503050406030204" pitchFamily="18" charset="0"/>
                                        <a:ea typeface="+mn-ea"/>
                                        <a:cs typeface="+mn-cs"/>
                                      </a:rPr>
                                    </m:ctrlPr>
                                  </m:sSubPr>
                                  <m:e>
                                    <m:r>
                                      <a:rPr lang="en-US" altLang="zh-CN" sz="1000" b="0" i="1" kern="1200" smtClean="0">
                                        <a:solidFill>
                                          <a:schemeClr val="tx1"/>
                                        </a:solidFill>
                                        <a:latin typeface="Cambria Math" panose="02040503050406030204" pitchFamily="18" charset="0"/>
                                        <a:ea typeface="+mn-ea"/>
                                        <a:cs typeface="+mn-cs"/>
                                      </a:rPr>
                                      <m:t>𝑔</m:t>
                                    </m:r>
                                  </m:e>
                                  <m:sub>
                                    <m:r>
                                      <a:rPr lang="en-US" altLang="zh-CN" sz="1000" b="0" i="1" kern="1200" smtClean="0">
                                        <a:solidFill>
                                          <a:schemeClr val="tx1"/>
                                        </a:solidFill>
                                        <a:latin typeface="Cambria Math" panose="02040503050406030204" pitchFamily="18" charset="0"/>
                                        <a:ea typeface="+mn-ea"/>
                                        <a:cs typeface="+mn-cs"/>
                                      </a:rPr>
                                      <m:t>𝐵𝑉𝑃</m:t>
                                    </m:r>
                                  </m:sub>
                                </m:sSub>
                              </m:oMath>
                            </m:oMathPara>
                          </a14:m>
                          <a:endParaRPr lang="zh-CN" altLang="en-US" sz="1000" b="0" i="1"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14:m>
                            <m:oMath xmlns:m="http://schemas.openxmlformats.org/officeDocument/2006/math">
                              <m:r>
                                <a:rPr lang="en-US" altLang="zh-CN" sz="1000" b="0" i="1" kern="1200" smtClean="0">
                                  <a:solidFill>
                                    <a:schemeClr val="tx1"/>
                                  </a:solidFill>
                                  <a:latin typeface="Cambria Math" panose="02040503050406030204" pitchFamily="18" charset="0"/>
                                  <a:ea typeface="+mn-ea"/>
                                  <a:cs typeface="+mn-cs"/>
                                </a:rPr>
                                <m:t>3.03</m:t>
                              </m:r>
                            </m:oMath>
                          </a14:m>
                          <a:r>
                            <a:rPr lang="zh-CN" altLang="en-US" sz="1000" b="0" i="1" kern="1200" dirty="0">
                              <a:solidFill>
                                <a:schemeClr val="tx1"/>
                              </a:solidFill>
                              <a:latin typeface="Cambria Math" panose="02040503050406030204" pitchFamily="18" charset="0"/>
                              <a:ea typeface="+mn-ea"/>
                              <a:cs typeface="+mn-cs"/>
                            </a:rPr>
                            <a:t> </a:t>
                          </a:r>
                          <a:r>
                            <a:rPr lang="en-US" altLang="zh-CN" sz="1000" b="0" i="1" kern="1200" dirty="0">
                              <a:solidFill>
                                <a:schemeClr val="tx1"/>
                              </a:solidFill>
                              <a:latin typeface="Cambria Math" panose="02040503050406030204" pitchFamily="18" charset="0"/>
                              <a:ea typeface="+mn-ea"/>
                              <a:cs typeface="+mn-cs"/>
                            </a:rPr>
                            <a:t>GeV</a:t>
                          </a:r>
                          <a:endParaRPr lang="zh-CN" altLang="en-US" sz="1000" b="0" i="1"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0893084"/>
                      </a:ext>
                    </a:extLst>
                  </a:tr>
                  <a:tr h="207997">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sSub>
                                  <m:sSubPr>
                                    <m:ctrlPr>
                                      <a:rPr lang="en-US" altLang="zh-CN" sz="1000" b="0" i="1" kern="1200" smtClean="0">
                                        <a:solidFill>
                                          <a:schemeClr val="tx1"/>
                                        </a:solidFill>
                                        <a:latin typeface="Cambria Math" panose="02040503050406030204" pitchFamily="18" charset="0"/>
                                        <a:ea typeface="+mn-ea"/>
                                        <a:cs typeface="+mn-cs"/>
                                      </a:rPr>
                                    </m:ctrlPr>
                                  </m:sSubPr>
                                  <m:e>
                                    <m:r>
                                      <a:rPr lang="en-US" altLang="zh-CN" sz="1000" b="0" i="1" kern="1200" smtClean="0">
                                        <a:solidFill>
                                          <a:schemeClr val="tx1"/>
                                        </a:solidFill>
                                        <a:latin typeface="Cambria Math" panose="02040503050406030204" pitchFamily="18" charset="0"/>
                                        <a:ea typeface="+mn-ea"/>
                                        <a:cs typeface="+mn-cs"/>
                                      </a:rPr>
                                      <m:t>𝑔</m:t>
                                    </m:r>
                                  </m:e>
                                  <m:sub>
                                    <m:sSub>
                                      <m:sSubPr>
                                        <m:ctrlPr>
                                          <a:rPr lang="en-US" altLang="zh-CN" sz="1000" b="0" i="1" kern="1200" smtClean="0">
                                            <a:solidFill>
                                              <a:schemeClr val="tx1"/>
                                            </a:solidFill>
                                            <a:latin typeface="Cambria Math" panose="02040503050406030204" pitchFamily="18" charset="0"/>
                                            <a:ea typeface="+mn-ea"/>
                                            <a:cs typeface="+mn-cs"/>
                                          </a:rPr>
                                        </m:ctrlPr>
                                      </m:sSubPr>
                                      <m:e>
                                        <m:r>
                                          <a:rPr lang="en-US" altLang="zh-CN" sz="1000" b="0" i="1" kern="1200" smtClean="0">
                                            <a:solidFill>
                                              <a:schemeClr val="tx1"/>
                                            </a:solidFill>
                                            <a:latin typeface="Cambria Math" panose="02040503050406030204" pitchFamily="18" charset="0"/>
                                            <a:ea typeface="+mn-ea"/>
                                            <a:cs typeface="+mn-cs"/>
                                          </a:rPr>
                                          <m:t>h</m:t>
                                        </m:r>
                                      </m:e>
                                      <m:sub>
                                        <m:r>
                                          <a:rPr lang="en-US" altLang="zh-CN" sz="1000" b="0" i="1" kern="1200" smtClean="0">
                                            <a:solidFill>
                                              <a:schemeClr val="tx1"/>
                                            </a:solidFill>
                                            <a:latin typeface="Cambria Math" panose="02040503050406030204" pitchFamily="18" charset="0"/>
                                            <a:ea typeface="+mn-ea"/>
                                            <a:cs typeface="+mn-cs"/>
                                          </a:rPr>
                                          <m:t>1</m:t>
                                        </m:r>
                                      </m:sub>
                                    </m:sSub>
                                    <m:r>
                                      <a:rPr lang="en-US" altLang="zh-CN" sz="1000" b="0" i="1" kern="1200" smtClean="0">
                                        <a:solidFill>
                                          <a:schemeClr val="tx1"/>
                                        </a:solidFill>
                                        <a:latin typeface="Cambria Math" panose="02040503050406030204" pitchFamily="18" charset="0"/>
                                        <a:ea typeface="+mn-ea"/>
                                        <a:cs typeface="+mn-cs"/>
                                      </a:rPr>
                                      <m:t>𝜌𝜋</m:t>
                                    </m:r>
                                  </m:sub>
                                </m:sSub>
                              </m:oMath>
                            </m:oMathPara>
                          </a14:m>
                          <a:endParaRPr lang="zh-CN" altLang="en-US" sz="1000" b="0" i="1"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14:m>
                            <m:oMath xmlns:m="http://schemas.openxmlformats.org/officeDocument/2006/math">
                              <m:r>
                                <a:rPr lang="en-US" altLang="zh-CN" sz="1000" b="0" i="1" kern="1200" smtClean="0">
                                  <a:solidFill>
                                    <a:schemeClr val="tx1"/>
                                  </a:solidFill>
                                  <a:latin typeface="Cambria Math" panose="02040503050406030204" pitchFamily="18" charset="0"/>
                                  <a:ea typeface="+mn-ea"/>
                                  <a:cs typeface="+mn-cs"/>
                                </a:rPr>
                                <m:t>4.28</m:t>
                              </m:r>
                            </m:oMath>
                          </a14:m>
                          <a:r>
                            <a:rPr lang="zh-CN" altLang="en-US" sz="1000" b="0" i="1" kern="1200" dirty="0">
                              <a:solidFill>
                                <a:schemeClr val="tx1"/>
                              </a:solidFill>
                              <a:latin typeface="Cambria Math" panose="02040503050406030204" pitchFamily="18" charset="0"/>
                              <a:ea typeface="+mn-ea"/>
                              <a:cs typeface="+mn-cs"/>
                            </a:rPr>
                            <a:t> </a:t>
                          </a:r>
                          <a:r>
                            <a:rPr lang="en-US" altLang="zh-CN" sz="1000" b="0" i="1" kern="1200" dirty="0">
                              <a:solidFill>
                                <a:schemeClr val="tx1"/>
                              </a:solidFill>
                              <a:latin typeface="Cambria Math" panose="02040503050406030204" pitchFamily="18" charset="0"/>
                              <a:ea typeface="+mn-ea"/>
                              <a:cs typeface="+mn-cs"/>
                            </a:rPr>
                            <a:t>GeV</a:t>
                          </a:r>
                          <a:endParaRPr lang="zh-CN" altLang="en-US" sz="1000" b="0" i="1"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9054452"/>
                      </a:ext>
                    </a:extLst>
                  </a:tr>
                  <a:tr h="207997">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sSub>
                                  <m:sSubPr>
                                    <m:ctrlPr>
                                      <a:rPr lang="en-US" altLang="zh-CN" sz="1000" b="0" i="1" kern="1200" smtClean="0">
                                        <a:solidFill>
                                          <a:schemeClr val="tx1"/>
                                        </a:solidFill>
                                        <a:latin typeface="Cambria Math" panose="02040503050406030204" pitchFamily="18" charset="0"/>
                                        <a:ea typeface="+mn-ea"/>
                                        <a:cs typeface="+mn-cs"/>
                                      </a:rPr>
                                    </m:ctrlPr>
                                  </m:sSubPr>
                                  <m:e>
                                    <m:r>
                                      <a:rPr lang="en-US" altLang="zh-CN" sz="1000" b="0" i="1" kern="1200" smtClean="0">
                                        <a:solidFill>
                                          <a:schemeClr val="tx1"/>
                                        </a:solidFill>
                                        <a:latin typeface="Cambria Math" panose="02040503050406030204" pitchFamily="18" charset="0"/>
                                        <a:ea typeface="+mn-ea"/>
                                        <a:cs typeface="+mn-cs"/>
                                      </a:rPr>
                                      <m:t>𝑔</m:t>
                                    </m:r>
                                  </m:e>
                                  <m:sub>
                                    <m:sSubSup>
                                      <m:sSubSupPr>
                                        <m:ctrlPr>
                                          <a:rPr lang="en-US" altLang="zh-CN" sz="1000" b="0" i="1" kern="1200" smtClean="0">
                                            <a:solidFill>
                                              <a:schemeClr val="tx1"/>
                                            </a:solidFill>
                                            <a:latin typeface="Cambria Math" panose="02040503050406030204" pitchFamily="18" charset="0"/>
                                            <a:ea typeface="+mn-ea"/>
                                            <a:cs typeface="+mn-cs"/>
                                          </a:rPr>
                                        </m:ctrlPr>
                                      </m:sSubSupPr>
                                      <m:e>
                                        <m:r>
                                          <a:rPr lang="en-US" altLang="zh-CN" sz="1000" b="0" i="1" kern="1200" smtClean="0">
                                            <a:solidFill>
                                              <a:schemeClr val="tx1"/>
                                            </a:solidFill>
                                            <a:latin typeface="Cambria Math" panose="02040503050406030204" pitchFamily="18" charset="0"/>
                                            <a:ea typeface="+mn-ea"/>
                                            <a:cs typeface="+mn-cs"/>
                                          </a:rPr>
                                          <m:t>h</m:t>
                                        </m:r>
                                      </m:e>
                                      <m:sub>
                                        <m:r>
                                          <a:rPr lang="en-US" altLang="zh-CN" sz="1000" b="0" i="1" kern="1200" smtClean="0">
                                            <a:solidFill>
                                              <a:schemeClr val="tx1"/>
                                            </a:solidFill>
                                            <a:latin typeface="Cambria Math" panose="02040503050406030204" pitchFamily="18" charset="0"/>
                                            <a:ea typeface="+mn-ea"/>
                                            <a:cs typeface="+mn-cs"/>
                                          </a:rPr>
                                          <m:t>1</m:t>
                                        </m:r>
                                      </m:sub>
                                      <m:sup>
                                        <m:r>
                                          <a:rPr lang="en-US" altLang="zh-CN" sz="1000" b="0" i="1" kern="1200" smtClean="0">
                                            <a:solidFill>
                                              <a:schemeClr val="tx1"/>
                                            </a:solidFill>
                                            <a:latin typeface="Cambria Math" panose="02040503050406030204" pitchFamily="18" charset="0"/>
                                            <a:ea typeface="+mn-ea"/>
                                            <a:cs typeface="+mn-cs"/>
                                          </a:rPr>
                                          <m:t>′</m:t>
                                        </m:r>
                                      </m:sup>
                                    </m:sSubSup>
                                    <m:r>
                                      <a:rPr lang="en-US" altLang="zh-CN" sz="1000" b="0" i="1" kern="1200" smtClean="0">
                                        <a:solidFill>
                                          <a:schemeClr val="tx1"/>
                                        </a:solidFill>
                                        <a:latin typeface="Cambria Math" panose="02040503050406030204" pitchFamily="18" charset="0"/>
                                        <a:ea typeface="+mn-ea"/>
                                        <a:cs typeface="+mn-cs"/>
                                      </a:rPr>
                                      <m:t>𝜌𝜋</m:t>
                                    </m:r>
                                  </m:sub>
                                </m:sSub>
                              </m:oMath>
                            </m:oMathPara>
                          </a14:m>
                          <a:endParaRPr lang="zh-CN" altLang="en-US" sz="1000" b="0" i="1"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14:m>
                            <m:oMath xmlns:m="http://schemas.openxmlformats.org/officeDocument/2006/math">
                              <m:r>
                                <a:rPr lang="en-US" altLang="zh-CN" sz="1000" b="0" i="1" kern="1200" smtClean="0">
                                  <a:solidFill>
                                    <a:schemeClr val="tx1"/>
                                  </a:solidFill>
                                  <a:latin typeface="Cambria Math" panose="02040503050406030204" pitchFamily="18" charset="0"/>
                                  <a:ea typeface="+mn-ea"/>
                                  <a:cs typeface="+mn-cs"/>
                                </a:rPr>
                                <m:t>0.13</m:t>
                              </m:r>
                            </m:oMath>
                          </a14:m>
                          <a:r>
                            <a:rPr lang="zh-CN" altLang="en-US" sz="1000" b="0" i="1" kern="1200" dirty="0">
                              <a:solidFill>
                                <a:schemeClr val="tx1"/>
                              </a:solidFill>
                              <a:latin typeface="Cambria Math" panose="02040503050406030204" pitchFamily="18" charset="0"/>
                              <a:ea typeface="+mn-ea"/>
                              <a:cs typeface="+mn-cs"/>
                            </a:rPr>
                            <a:t> </a:t>
                          </a:r>
                          <a:r>
                            <a:rPr lang="en-US" altLang="zh-CN" sz="1000" b="0" i="1" kern="1200" dirty="0">
                              <a:solidFill>
                                <a:schemeClr val="tx1"/>
                              </a:solidFill>
                              <a:latin typeface="Cambria Math" panose="02040503050406030204" pitchFamily="18" charset="0"/>
                              <a:ea typeface="+mn-ea"/>
                              <a:cs typeface="+mn-cs"/>
                            </a:rPr>
                            <a:t>GeV</a:t>
                          </a:r>
                          <a:endParaRPr lang="zh-CN" altLang="en-US" sz="1000" b="0" i="1"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3733525"/>
                      </a:ext>
                    </a:extLst>
                  </a:tr>
                  <a:tr h="207997">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sSub>
                                  <m:sSubPr>
                                    <m:ctrlPr>
                                      <a:rPr lang="en-US" altLang="zh-CN" sz="1000" b="0" i="1" kern="1200" smtClean="0">
                                        <a:solidFill>
                                          <a:schemeClr val="tx1"/>
                                        </a:solidFill>
                                        <a:latin typeface="Cambria Math" panose="02040503050406030204" pitchFamily="18" charset="0"/>
                                        <a:ea typeface="+mn-ea"/>
                                        <a:cs typeface="+mn-cs"/>
                                      </a:rPr>
                                    </m:ctrlPr>
                                  </m:sSubPr>
                                  <m:e>
                                    <m:r>
                                      <a:rPr lang="en-US" altLang="zh-CN" sz="1000" b="0" i="1" kern="1200" smtClean="0">
                                        <a:solidFill>
                                          <a:schemeClr val="tx1"/>
                                        </a:solidFill>
                                        <a:latin typeface="Cambria Math" panose="02040503050406030204" pitchFamily="18" charset="0"/>
                                        <a:ea typeface="+mn-ea"/>
                                        <a:cs typeface="+mn-cs"/>
                                      </a:rPr>
                                      <m:t>𝑔</m:t>
                                    </m:r>
                                  </m:e>
                                  <m:sub>
                                    <m:sSubSup>
                                      <m:sSubSupPr>
                                        <m:ctrlPr>
                                          <a:rPr lang="en-US" altLang="zh-CN" sz="1000" b="0" i="1" kern="1200" smtClean="0">
                                            <a:solidFill>
                                              <a:schemeClr val="tx1"/>
                                            </a:solidFill>
                                            <a:latin typeface="Cambria Math" panose="02040503050406030204" pitchFamily="18" charset="0"/>
                                            <a:ea typeface="+mn-ea"/>
                                            <a:cs typeface="+mn-cs"/>
                                          </a:rPr>
                                        </m:ctrlPr>
                                      </m:sSubSupPr>
                                      <m:e>
                                        <m:r>
                                          <a:rPr lang="en-US" altLang="zh-CN" sz="1000" b="0" i="1" kern="1200" smtClean="0">
                                            <a:solidFill>
                                              <a:schemeClr val="tx1"/>
                                            </a:solidFill>
                                            <a:latin typeface="Cambria Math" panose="02040503050406030204" pitchFamily="18" charset="0"/>
                                            <a:ea typeface="+mn-ea"/>
                                            <a:cs typeface="+mn-cs"/>
                                          </a:rPr>
                                          <m:t>h</m:t>
                                        </m:r>
                                      </m:e>
                                      <m:sub>
                                        <m:r>
                                          <a:rPr lang="en-US" altLang="zh-CN" sz="1000" b="0" i="1" kern="1200" smtClean="0">
                                            <a:solidFill>
                                              <a:schemeClr val="tx1"/>
                                            </a:solidFill>
                                            <a:latin typeface="Cambria Math" panose="02040503050406030204" pitchFamily="18" charset="0"/>
                                            <a:ea typeface="+mn-ea"/>
                                            <a:cs typeface="+mn-cs"/>
                                          </a:rPr>
                                          <m:t>1</m:t>
                                        </m:r>
                                      </m:sub>
                                      <m:sup>
                                        <m:r>
                                          <a:rPr lang="en-US" altLang="zh-CN" sz="1000" b="0" i="1" kern="1200" smtClean="0">
                                            <a:solidFill>
                                              <a:schemeClr val="tx1"/>
                                            </a:solidFill>
                                            <a:latin typeface="Cambria Math" panose="02040503050406030204" pitchFamily="18" charset="0"/>
                                            <a:ea typeface="+mn-ea"/>
                                            <a:cs typeface="+mn-cs"/>
                                          </a:rPr>
                                          <m:t>′</m:t>
                                        </m:r>
                                      </m:sup>
                                    </m:sSubSup>
                                    <m:sSup>
                                      <m:sSupPr>
                                        <m:ctrlPr>
                                          <a:rPr lang="en-US" altLang="zh-CN" sz="1000" b="0" i="1" kern="1200" smtClean="0">
                                            <a:solidFill>
                                              <a:schemeClr val="tx1"/>
                                            </a:solidFill>
                                            <a:latin typeface="Cambria Math" panose="02040503050406030204" pitchFamily="18" charset="0"/>
                                            <a:ea typeface="+mn-ea"/>
                                            <a:cs typeface="+mn-cs"/>
                                          </a:rPr>
                                        </m:ctrlPr>
                                      </m:sSupPr>
                                      <m:e>
                                        <m:r>
                                          <a:rPr lang="en-US" altLang="zh-CN" sz="1000" b="0" i="1" kern="1200" smtClean="0">
                                            <a:solidFill>
                                              <a:schemeClr val="tx1"/>
                                            </a:solidFill>
                                            <a:latin typeface="Cambria Math" panose="02040503050406030204" pitchFamily="18" charset="0"/>
                                            <a:ea typeface="+mn-ea"/>
                                            <a:cs typeface="+mn-cs"/>
                                          </a:rPr>
                                          <m:t>𝐾</m:t>
                                        </m:r>
                                      </m:e>
                                      <m:sup>
                                        <m:r>
                                          <a:rPr lang="en-US" altLang="zh-CN" sz="1000" b="0" i="1" kern="1200" smtClean="0">
                                            <a:solidFill>
                                              <a:schemeClr val="tx1"/>
                                            </a:solidFill>
                                            <a:latin typeface="Cambria Math" panose="02040503050406030204" pitchFamily="18" charset="0"/>
                                            <a:ea typeface="+mn-ea"/>
                                            <a:cs typeface="+mn-cs"/>
                                          </a:rPr>
                                          <m:t>∗</m:t>
                                        </m:r>
                                      </m:sup>
                                    </m:sSup>
                                    <m:acc>
                                      <m:accPr>
                                        <m:chr m:val="̅"/>
                                        <m:ctrlPr>
                                          <a:rPr lang="en-US" altLang="zh-CN" sz="1000" b="0" i="1" kern="1200" smtClean="0">
                                            <a:solidFill>
                                              <a:schemeClr val="tx1"/>
                                            </a:solidFill>
                                            <a:latin typeface="Cambria Math" panose="02040503050406030204" pitchFamily="18" charset="0"/>
                                            <a:ea typeface="+mn-ea"/>
                                            <a:cs typeface="+mn-cs"/>
                                          </a:rPr>
                                        </m:ctrlPr>
                                      </m:accPr>
                                      <m:e>
                                        <m:r>
                                          <a:rPr lang="en-US" altLang="zh-CN" sz="1000" b="0" i="1" kern="1200" smtClean="0">
                                            <a:solidFill>
                                              <a:schemeClr val="tx1"/>
                                            </a:solidFill>
                                            <a:latin typeface="Cambria Math" panose="02040503050406030204" pitchFamily="18" charset="0"/>
                                            <a:ea typeface="+mn-ea"/>
                                            <a:cs typeface="+mn-cs"/>
                                          </a:rPr>
                                          <m:t>𝐾</m:t>
                                        </m:r>
                                      </m:e>
                                    </m:acc>
                                  </m:sub>
                                </m:sSub>
                              </m:oMath>
                            </m:oMathPara>
                          </a14:m>
                          <a:endParaRPr lang="zh-CN" altLang="en-US" sz="1000" b="0" i="1"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14:m>
                            <m:oMath xmlns:m="http://schemas.openxmlformats.org/officeDocument/2006/math">
                              <m:r>
                                <a:rPr lang="en-US" altLang="zh-CN" sz="1000" b="0" i="1" kern="1200" smtClean="0">
                                  <a:solidFill>
                                    <a:schemeClr val="tx1"/>
                                  </a:solidFill>
                                  <a:latin typeface="Cambria Math" panose="02040503050406030204" pitchFamily="18" charset="0"/>
                                  <a:ea typeface="+mn-ea"/>
                                  <a:cs typeface="+mn-cs"/>
                                </a:rPr>
                                <m:t>3.09</m:t>
                              </m:r>
                            </m:oMath>
                          </a14:m>
                          <a:r>
                            <a:rPr lang="zh-CN" altLang="en-US" sz="1000" b="0" i="1" kern="1200" dirty="0">
                              <a:solidFill>
                                <a:schemeClr val="tx1"/>
                              </a:solidFill>
                              <a:latin typeface="Cambria Math" panose="02040503050406030204" pitchFamily="18" charset="0"/>
                              <a:ea typeface="+mn-ea"/>
                              <a:cs typeface="+mn-cs"/>
                            </a:rPr>
                            <a:t> </a:t>
                          </a:r>
                          <a:r>
                            <a:rPr lang="en-US" altLang="zh-CN" sz="1000" b="0" i="1" kern="1200" dirty="0">
                              <a:solidFill>
                                <a:schemeClr val="tx1"/>
                              </a:solidFill>
                              <a:latin typeface="Cambria Math" panose="02040503050406030204" pitchFamily="18" charset="0"/>
                              <a:ea typeface="+mn-ea"/>
                              <a:cs typeface="+mn-cs"/>
                            </a:rPr>
                            <a:t>GeV</a:t>
                          </a:r>
                          <a:endParaRPr lang="zh-CN" altLang="en-US" sz="1000" b="0" i="1"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904823"/>
                      </a:ext>
                    </a:extLst>
                  </a:tr>
                  <a:tr h="207997">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sSub>
                                  <m:sSubPr>
                                    <m:ctrlPr>
                                      <a:rPr lang="en-US" altLang="zh-CN" sz="1000" b="0" i="1" kern="1200" smtClean="0">
                                        <a:solidFill>
                                          <a:schemeClr val="tx1"/>
                                        </a:solidFill>
                                        <a:latin typeface="Cambria Math" panose="02040503050406030204" pitchFamily="18" charset="0"/>
                                        <a:ea typeface="+mn-ea"/>
                                        <a:cs typeface="+mn-cs"/>
                                      </a:rPr>
                                    </m:ctrlPr>
                                  </m:sSubPr>
                                  <m:e>
                                    <m:r>
                                      <a:rPr lang="en-US" altLang="zh-CN" sz="1000" b="0" i="1" kern="1200" smtClean="0">
                                        <a:solidFill>
                                          <a:schemeClr val="tx1"/>
                                        </a:solidFill>
                                        <a:latin typeface="Cambria Math" panose="02040503050406030204" pitchFamily="18" charset="0"/>
                                        <a:ea typeface="+mn-ea"/>
                                        <a:cs typeface="+mn-cs"/>
                                      </a:rPr>
                                      <m:t>𝑔</m:t>
                                    </m:r>
                                  </m:e>
                                  <m:sub>
                                    <m:sSub>
                                      <m:sSubPr>
                                        <m:ctrlPr>
                                          <a:rPr lang="en-US" altLang="zh-CN" sz="1000" b="0" i="1" kern="1200" smtClean="0">
                                            <a:solidFill>
                                              <a:schemeClr val="tx1"/>
                                            </a:solidFill>
                                            <a:latin typeface="Cambria Math" panose="02040503050406030204" pitchFamily="18" charset="0"/>
                                            <a:ea typeface="+mn-ea"/>
                                            <a:cs typeface="+mn-cs"/>
                                          </a:rPr>
                                        </m:ctrlPr>
                                      </m:sSubPr>
                                      <m:e>
                                        <m:r>
                                          <a:rPr lang="en-US" altLang="zh-CN" sz="1000" b="0" i="1" kern="1200" smtClean="0">
                                            <a:solidFill>
                                              <a:schemeClr val="tx1"/>
                                            </a:solidFill>
                                            <a:latin typeface="Cambria Math" panose="02040503050406030204" pitchFamily="18" charset="0"/>
                                            <a:ea typeface="+mn-ea"/>
                                            <a:cs typeface="+mn-cs"/>
                                          </a:rPr>
                                          <m:t>𝑏</m:t>
                                        </m:r>
                                      </m:e>
                                      <m:sub>
                                        <m:r>
                                          <a:rPr lang="en-US" altLang="zh-CN" sz="1000" b="0" i="1" kern="1200" smtClean="0">
                                            <a:solidFill>
                                              <a:schemeClr val="tx1"/>
                                            </a:solidFill>
                                            <a:latin typeface="Cambria Math" panose="02040503050406030204" pitchFamily="18" charset="0"/>
                                            <a:ea typeface="+mn-ea"/>
                                            <a:cs typeface="+mn-cs"/>
                                          </a:rPr>
                                          <m:t>1</m:t>
                                        </m:r>
                                      </m:sub>
                                    </m:sSub>
                                    <m:sSup>
                                      <m:sSupPr>
                                        <m:ctrlPr>
                                          <a:rPr lang="en-US" altLang="zh-CN" sz="1000" b="0" i="1" kern="1200" smtClean="0">
                                            <a:solidFill>
                                              <a:schemeClr val="tx1"/>
                                            </a:solidFill>
                                            <a:latin typeface="Cambria Math" panose="02040503050406030204" pitchFamily="18" charset="0"/>
                                            <a:ea typeface="+mn-ea"/>
                                            <a:cs typeface="+mn-cs"/>
                                          </a:rPr>
                                        </m:ctrlPr>
                                      </m:sSupPr>
                                      <m:e>
                                        <m:r>
                                          <a:rPr lang="en-US" altLang="zh-CN" sz="1000" b="0" i="1" kern="1200" smtClean="0">
                                            <a:solidFill>
                                              <a:schemeClr val="tx1"/>
                                            </a:solidFill>
                                            <a:latin typeface="Cambria Math" panose="02040503050406030204" pitchFamily="18" charset="0"/>
                                            <a:ea typeface="+mn-ea"/>
                                            <a:cs typeface="+mn-cs"/>
                                          </a:rPr>
                                          <m:t>𝐾</m:t>
                                        </m:r>
                                      </m:e>
                                      <m:sup>
                                        <m:r>
                                          <a:rPr lang="en-US" altLang="zh-CN" sz="1000" b="0" i="1" kern="1200" smtClean="0">
                                            <a:solidFill>
                                              <a:schemeClr val="tx1"/>
                                            </a:solidFill>
                                            <a:latin typeface="Cambria Math" panose="02040503050406030204" pitchFamily="18" charset="0"/>
                                            <a:ea typeface="+mn-ea"/>
                                            <a:cs typeface="+mn-cs"/>
                                          </a:rPr>
                                          <m:t>∗</m:t>
                                        </m:r>
                                      </m:sup>
                                    </m:sSup>
                                    <m:acc>
                                      <m:accPr>
                                        <m:chr m:val="̅"/>
                                        <m:ctrlPr>
                                          <a:rPr lang="en-US" altLang="zh-CN" sz="1000" b="0" i="1" kern="1200" smtClean="0">
                                            <a:solidFill>
                                              <a:schemeClr val="tx1"/>
                                            </a:solidFill>
                                            <a:latin typeface="Cambria Math" panose="02040503050406030204" pitchFamily="18" charset="0"/>
                                            <a:ea typeface="+mn-ea"/>
                                            <a:cs typeface="+mn-cs"/>
                                          </a:rPr>
                                        </m:ctrlPr>
                                      </m:accPr>
                                      <m:e>
                                        <m:r>
                                          <a:rPr lang="en-US" altLang="zh-CN" sz="1000" b="0" i="1" kern="1200" smtClean="0">
                                            <a:solidFill>
                                              <a:schemeClr val="tx1"/>
                                            </a:solidFill>
                                            <a:latin typeface="Cambria Math" panose="02040503050406030204" pitchFamily="18" charset="0"/>
                                            <a:ea typeface="+mn-ea"/>
                                            <a:cs typeface="+mn-cs"/>
                                          </a:rPr>
                                          <m:t>𝐾</m:t>
                                        </m:r>
                                      </m:e>
                                    </m:acc>
                                  </m:sub>
                                </m:sSub>
                              </m:oMath>
                            </m:oMathPara>
                          </a14:m>
                          <a:endParaRPr lang="zh-CN" altLang="en-US" sz="1000" b="0" i="1"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14:m>
                            <m:oMath xmlns:m="http://schemas.openxmlformats.org/officeDocument/2006/math">
                              <m:r>
                                <a:rPr lang="en-US" altLang="zh-CN" sz="1000" b="0" i="1" kern="1200" smtClean="0">
                                  <a:solidFill>
                                    <a:schemeClr val="tx1"/>
                                  </a:solidFill>
                                  <a:latin typeface="Cambria Math" panose="02040503050406030204" pitchFamily="18" charset="0"/>
                                  <a:ea typeface="+mn-ea"/>
                                  <a:cs typeface="+mn-cs"/>
                                </a:rPr>
                                <m:t>3.03</m:t>
                              </m:r>
                            </m:oMath>
                          </a14:m>
                          <a:r>
                            <a:rPr lang="zh-CN" altLang="en-US" sz="1000" b="0" i="1" kern="1200" dirty="0">
                              <a:solidFill>
                                <a:schemeClr val="tx1"/>
                              </a:solidFill>
                              <a:latin typeface="Cambria Math" panose="02040503050406030204" pitchFamily="18" charset="0"/>
                              <a:ea typeface="+mn-ea"/>
                              <a:cs typeface="+mn-cs"/>
                            </a:rPr>
                            <a:t> </a:t>
                          </a:r>
                          <a:r>
                            <a:rPr lang="en-US" altLang="zh-CN" sz="1000" b="0" i="1" kern="1200" dirty="0">
                              <a:solidFill>
                                <a:schemeClr val="tx1"/>
                              </a:solidFill>
                              <a:latin typeface="Cambria Math" panose="02040503050406030204" pitchFamily="18" charset="0"/>
                              <a:ea typeface="+mn-ea"/>
                              <a:cs typeface="+mn-cs"/>
                            </a:rPr>
                            <a:t>GeV</a:t>
                          </a:r>
                          <a:endParaRPr lang="zh-CN" altLang="en-US" sz="1000" b="0" i="1"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7444623"/>
                      </a:ext>
                    </a:extLst>
                  </a:tr>
                  <a:tr h="207997">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sSub>
                                  <m:sSubPr>
                                    <m:ctrlPr>
                                      <a:rPr lang="en-US" altLang="zh-CN" sz="1000" b="0" i="1" kern="1200" smtClean="0">
                                        <a:solidFill>
                                          <a:schemeClr val="tx1"/>
                                        </a:solidFill>
                                        <a:latin typeface="Cambria Math" panose="02040503050406030204" pitchFamily="18" charset="0"/>
                                        <a:ea typeface="+mn-ea"/>
                                        <a:cs typeface="+mn-cs"/>
                                      </a:rPr>
                                    </m:ctrlPr>
                                  </m:sSubPr>
                                  <m:e>
                                    <m:r>
                                      <a:rPr lang="en-US" altLang="zh-CN" sz="1000" b="0" i="1" kern="1200" smtClean="0">
                                        <a:solidFill>
                                          <a:schemeClr val="tx1"/>
                                        </a:solidFill>
                                        <a:latin typeface="Cambria Math" panose="02040503050406030204" pitchFamily="18" charset="0"/>
                                        <a:ea typeface="+mn-ea"/>
                                        <a:cs typeface="+mn-cs"/>
                                      </a:rPr>
                                      <m:t>𝑔</m:t>
                                    </m:r>
                                  </m:e>
                                  <m:sub>
                                    <m:sSub>
                                      <m:sSubPr>
                                        <m:ctrlPr>
                                          <a:rPr lang="en-US" altLang="zh-CN" sz="1000" b="0" i="1" kern="1200" smtClean="0">
                                            <a:solidFill>
                                              <a:schemeClr val="tx1"/>
                                            </a:solidFill>
                                            <a:latin typeface="Cambria Math" panose="02040503050406030204" pitchFamily="18" charset="0"/>
                                            <a:ea typeface="+mn-ea"/>
                                            <a:cs typeface="+mn-cs"/>
                                          </a:rPr>
                                        </m:ctrlPr>
                                      </m:sSubPr>
                                      <m:e>
                                        <m:r>
                                          <a:rPr lang="en-US" altLang="zh-CN" sz="1000" b="0" i="1" kern="1200" smtClean="0">
                                            <a:solidFill>
                                              <a:schemeClr val="tx1"/>
                                            </a:solidFill>
                                            <a:latin typeface="Cambria Math" panose="02040503050406030204" pitchFamily="18" charset="0"/>
                                            <a:ea typeface="+mn-ea"/>
                                            <a:cs typeface="+mn-cs"/>
                                          </a:rPr>
                                          <m:t>𝑏</m:t>
                                        </m:r>
                                      </m:e>
                                      <m:sub>
                                        <m:r>
                                          <a:rPr lang="en-US" altLang="zh-CN" sz="1000" b="0" i="1" kern="1200" smtClean="0">
                                            <a:solidFill>
                                              <a:schemeClr val="tx1"/>
                                            </a:solidFill>
                                            <a:latin typeface="Cambria Math" panose="02040503050406030204" pitchFamily="18" charset="0"/>
                                            <a:ea typeface="+mn-ea"/>
                                            <a:cs typeface="+mn-cs"/>
                                          </a:rPr>
                                          <m:t>1</m:t>
                                        </m:r>
                                      </m:sub>
                                    </m:sSub>
                                    <m:r>
                                      <a:rPr lang="en-US" altLang="zh-CN" sz="1000" b="0" i="1" kern="1200" smtClean="0">
                                        <a:solidFill>
                                          <a:schemeClr val="tx1"/>
                                        </a:solidFill>
                                        <a:latin typeface="Cambria Math" panose="02040503050406030204" pitchFamily="18" charset="0"/>
                                        <a:ea typeface="+mn-ea"/>
                                        <a:cs typeface="+mn-cs"/>
                                      </a:rPr>
                                      <m:t>𝜔𝜋</m:t>
                                    </m:r>
                                  </m:sub>
                                </m:sSub>
                              </m:oMath>
                            </m:oMathPara>
                          </a14:m>
                          <a:endParaRPr lang="zh-CN" altLang="en-US" sz="1000" b="0" i="1"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14:m>
                            <m:oMath xmlns:m="http://schemas.openxmlformats.org/officeDocument/2006/math">
                              <m:r>
                                <a:rPr lang="en-US" altLang="zh-CN" sz="1000" b="0" i="1" kern="1200" smtClean="0">
                                  <a:solidFill>
                                    <a:schemeClr val="tx1"/>
                                  </a:solidFill>
                                  <a:latin typeface="Cambria Math" panose="02040503050406030204" pitchFamily="18" charset="0"/>
                                  <a:ea typeface="+mn-ea"/>
                                  <a:cs typeface="+mn-cs"/>
                                </a:rPr>
                                <m:t>4.28</m:t>
                              </m:r>
                            </m:oMath>
                          </a14:m>
                          <a:r>
                            <a:rPr lang="zh-CN" altLang="en-US" sz="1000" b="0" i="1" kern="1200" dirty="0">
                              <a:solidFill>
                                <a:schemeClr val="tx1"/>
                              </a:solidFill>
                              <a:latin typeface="Cambria Math" panose="02040503050406030204" pitchFamily="18" charset="0"/>
                              <a:ea typeface="+mn-ea"/>
                              <a:cs typeface="+mn-cs"/>
                            </a:rPr>
                            <a:t> </a:t>
                          </a:r>
                          <a:r>
                            <a:rPr lang="en-US" altLang="zh-CN" sz="1000" b="0" i="1" kern="1200" dirty="0">
                              <a:solidFill>
                                <a:schemeClr val="tx1"/>
                              </a:solidFill>
                              <a:latin typeface="Cambria Math" panose="02040503050406030204" pitchFamily="18" charset="0"/>
                              <a:ea typeface="+mn-ea"/>
                              <a:cs typeface="+mn-cs"/>
                            </a:rPr>
                            <a:t>GeV</a:t>
                          </a:r>
                          <a:endParaRPr lang="zh-CN" altLang="en-US" sz="1000" b="0" i="1"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0532773"/>
                      </a:ext>
                    </a:extLst>
                  </a:tr>
                  <a:tr h="207997">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sSub>
                                  <m:sSubPr>
                                    <m:ctrlPr>
                                      <a:rPr lang="en-US" altLang="zh-CN" sz="1000" b="0" i="1" kern="1200" smtClean="0">
                                        <a:solidFill>
                                          <a:schemeClr val="tx1"/>
                                        </a:solidFill>
                                        <a:latin typeface="Cambria Math" panose="02040503050406030204" pitchFamily="18" charset="0"/>
                                        <a:ea typeface="+mn-ea"/>
                                        <a:cs typeface="+mn-cs"/>
                                      </a:rPr>
                                    </m:ctrlPr>
                                  </m:sSubPr>
                                  <m:e>
                                    <m:r>
                                      <a:rPr lang="en-US" altLang="zh-CN" sz="1000" b="0" i="1" kern="1200" smtClean="0">
                                        <a:solidFill>
                                          <a:schemeClr val="tx1"/>
                                        </a:solidFill>
                                        <a:latin typeface="Cambria Math" panose="02040503050406030204" pitchFamily="18" charset="0"/>
                                        <a:ea typeface="+mn-ea"/>
                                        <a:cs typeface="+mn-cs"/>
                                      </a:rPr>
                                      <m:t>𝑔</m:t>
                                    </m:r>
                                  </m:e>
                                  <m:sub>
                                    <m:r>
                                      <a:rPr lang="en-US" altLang="zh-CN" sz="1000" b="0" i="1" kern="1200" smtClean="0">
                                        <a:solidFill>
                                          <a:schemeClr val="tx1"/>
                                        </a:solidFill>
                                        <a:latin typeface="Cambria Math" panose="02040503050406030204" pitchFamily="18" charset="0"/>
                                        <a:ea typeface="+mn-ea"/>
                                        <a:cs typeface="+mn-cs"/>
                                      </a:rPr>
                                      <m:t>𝜓</m:t>
                                    </m:r>
                                    <m:r>
                                      <a:rPr lang="en-US" altLang="zh-CN" sz="1000" b="0" i="1" kern="1200" smtClean="0">
                                        <a:solidFill>
                                          <a:schemeClr val="tx1"/>
                                        </a:solidFill>
                                        <a:latin typeface="Cambria Math" panose="02040503050406030204" pitchFamily="18" charset="0"/>
                                        <a:ea typeface="+mn-ea"/>
                                        <a:cs typeface="+mn-cs"/>
                                      </a:rPr>
                                      <m:t>𝐵𝑃</m:t>
                                    </m:r>
                                  </m:sub>
                                </m:sSub>
                              </m:oMath>
                            </m:oMathPara>
                          </a14:m>
                          <a:endParaRPr lang="zh-CN" altLang="en-US" sz="1000" b="0" i="1"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14:m>
                            <m:oMath xmlns:m="http://schemas.openxmlformats.org/officeDocument/2006/math">
                              <m:r>
                                <a:rPr lang="en-US" altLang="zh-CN" sz="1000" b="0" i="1" kern="1200" smtClean="0">
                                  <a:solidFill>
                                    <a:schemeClr val="tx1"/>
                                  </a:solidFill>
                                  <a:latin typeface="Cambria Math" panose="02040503050406030204" pitchFamily="18" charset="0"/>
                                  <a:ea typeface="+mn-ea"/>
                                  <a:cs typeface="+mn-cs"/>
                                </a:rPr>
                                <m:t>4.35×</m:t>
                              </m:r>
                              <m:sSup>
                                <m:sSupPr>
                                  <m:ctrlPr>
                                    <a:rPr lang="en-US" altLang="zh-CN" sz="1000" b="0" i="1" kern="1200" smtClean="0">
                                      <a:solidFill>
                                        <a:schemeClr val="tx1"/>
                                      </a:solidFill>
                                      <a:latin typeface="Cambria Math" panose="02040503050406030204" pitchFamily="18" charset="0"/>
                                      <a:ea typeface="+mn-ea"/>
                                      <a:cs typeface="+mn-cs"/>
                                    </a:rPr>
                                  </m:ctrlPr>
                                </m:sSupPr>
                                <m:e>
                                  <m:r>
                                    <a:rPr lang="en-US" altLang="zh-CN" sz="1000" b="0" i="1" kern="1200" smtClean="0">
                                      <a:solidFill>
                                        <a:schemeClr val="tx1"/>
                                      </a:solidFill>
                                      <a:latin typeface="Cambria Math" panose="02040503050406030204" pitchFamily="18" charset="0"/>
                                      <a:ea typeface="+mn-ea"/>
                                      <a:cs typeface="+mn-cs"/>
                                    </a:rPr>
                                    <m:t>10</m:t>
                                  </m:r>
                                </m:e>
                                <m:sup>
                                  <m:r>
                                    <a:rPr lang="en-US" altLang="zh-CN" sz="1000" b="0" i="1" kern="1200" smtClean="0">
                                      <a:solidFill>
                                        <a:schemeClr val="tx1"/>
                                      </a:solidFill>
                                      <a:latin typeface="Cambria Math" panose="02040503050406030204" pitchFamily="18" charset="0"/>
                                      <a:ea typeface="+mn-ea"/>
                                      <a:cs typeface="+mn-cs"/>
                                    </a:rPr>
                                    <m:t>−3</m:t>
                                  </m:r>
                                </m:sup>
                              </m:sSup>
                            </m:oMath>
                          </a14:m>
                          <a:r>
                            <a:rPr lang="zh-CN" altLang="en-US" sz="1000" b="0" i="1" kern="1200" dirty="0">
                              <a:solidFill>
                                <a:schemeClr val="tx1"/>
                              </a:solidFill>
                              <a:latin typeface="Cambria Math" panose="02040503050406030204" pitchFamily="18" charset="0"/>
                              <a:ea typeface="+mn-ea"/>
                              <a:cs typeface="+mn-cs"/>
                            </a:rPr>
                            <a:t> </a:t>
                          </a:r>
                          <a:r>
                            <a:rPr lang="en-US" altLang="zh-CN" sz="1000" b="0" i="0" kern="1200" dirty="0">
                              <a:solidFill>
                                <a:schemeClr val="tx1"/>
                              </a:solidFill>
                              <a:latin typeface="Cambria Math" panose="02040503050406030204" pitchFamily="18" charset="0"/>
                              <a:ea typeface="+mn-ea"/>
                              <a:cs typeface="+mn-cs"/>
                            </a:rPr>
                            <a:t>GeV</a:t>
                          </a:r>
                          <a:endParaRPr lang="zh-CN" altLang="en-US" sz="1000" b="0" i="0" kern="1200" dirty="0">
                            <a:solidFill>
                              <a:schemeClr val="tx1"/>
                            </a:solidFill>
                            <a:latin typeface="Cambria Math" panose="02040503050406030204" pitchFamily="18" charset="0"/>
                            <a:ea typeface="+mn-ea"/>
                            <a:cs typeface="+mn-cs"/>
                          </a:endParaRPr>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3459094"/>
                      </a:ext>
                    </a:extLst>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2139303546"/>
                  </p:ext>
                </p:extLst>
              </p:nvPr>
            </p:nvGraphicFramePr>
            <p:xfrm>
              <a:off x="5835239" y="4208879"/>
              <a:ext cx="2047063" cy="1824644"/>
            </p:xfrm>
            <a:graphic>
              <a:graphicData uri="http://schemas.openxmlformats.org/drawingml/2006/table">
                <a:tbl>
                  <a:tblPr firstRow="1" bandRow="1">
                    <a:tableStyleId>{5C22544A-7EE6-4342-B048-85BDC9FD1C3A}</a:tableStyleId>
                  </a:tblPr>
                  <a:tblGrid>
                    <a:gridCol w="741264">
                      <a:extLst>
                        <a:ext uri="{9D8B030D-6E8A-4147-A177-3AD203B41FA5}">
                          <a16:colId xmlns:a16="http://schemas.microsoft.com/office/drawing/2014/main" val="54124698"/>
                        </a:ext>
                      </a:extLst>
                    </a:gridCol>
                    <a:gridCol w="1305799">
                      <a:extLst>
                        <a:ext uri="{9D8B030D-6E8A-4147-A177-3AD203B41FA5}">
                          <a16:colId xmlns:a16="http://schemas.microsoft.com/office/drawing/2014/main" val="973863463"/>
                        </a:ext>
                      </a:extLst>
                    </a:gridCol>
                  </a:tblGrid>
                  <a:tr h="227520">
                    <a:tc>
                      <a:txBody>
                        <a:bodyPr/>
                        <a:lstStyle/>
                        <a:p>
                          <a:pPr marL="0" algn="ctr" defTabSz="914400" rtl="0" eaLnBrk="1" latinLnBrk="0" hangingPunct="1"/>
                          <a:r>
                            <a:rPr lang="en-US" altLang="zh-CN" sz="1000" b="0" i="0" kern="1200" dirty="0" smtClean="0">
                              <a:solidFill>
                                <a:schemeClr val="tx1"/>
                              </a:solidFill>
                              <a:latin typeface="Cambria Math" panose="02040503050406030204" pitchFamily="18" charset="0"/>
                              <a:ea typeface="+mn-ea"/>
                              <a:cs typeface="+mn-cs"/>
                            </a:rPr>
                            <a:t>Couplings </a:t>
                          </a:r>
                          <a:endParaRPr lang="zh-CN" altLang="en-US" sz="1000" b="0" i="0" kern="1200" dirty="0">
                            <a:solidFill>
                              <a:schemeClr val="tx1"/>
                            </a:solidFill>
                            <a:latin typeface="Cambria Math" panose="02040503050406030204" pitchFamily="18" charset="0"/>
                            <a:ea typeface="+mn-ea"/>
                            <a:cs typeface="+mn-cs"/>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000" b="0" i="0" kern="1200" dirty="0" smtClean="0">
                              <a:solidFill>
                                <a:schemeClr val="tx1"/>
                              </a:solidFill>
                              <a:latin typeface="Cambria Math" panose="02040503050406030204" pitchFamily="18" charset="0"/>
                              <a:ea typeface="+mn-ea"/>
                              <a:cs typeface="+mn-cs"/>
                            </a:rPr>
                            <a:t>Value</a:t>
                          </a:r>
                          <a:endParaRPr lang="zh-CN" altLang="en-US" sz="1000" b="0" i="0" kern="1200" dirty="0">
                            <a:solidFill>
                              <a:schemeClr val="tx1"/>
                            </a:solidFill>
                            <a:latin typeface="Cambria Math" panose="02040503050406030204" pitchFamily="18" charset="0"/>
                            <a:ea typeface="+mn-ea"/>
                            <a:cs typeface="+mn-cs"/>
                          </a:endParaRPr>
                        </a:p>
                      </a:txBody>
                      <a:tcPr marL="95402" marR="95402" marT="37560" marB="37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2885174"/>
                      </a:ext>
                    </a:extLst>
                  </a:tr>
                  <a:tr h="212884">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820" t="-108571" r="-177869" b="-668571"/>
                          </a:stretch>
                        </a:blipFill>
                      </a:tcPr>
                    </a:tc>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57209" t="-108571" r="-930" b="-668571"/>
                          </a:stretch>
                        </a:blipFill>
                      </a:tcPr>
                    </a:tc>
                    <a:extLst>
                      <a:ext uri="{0D108BD9-81ED-4DB2-BD59-A6C34878D82A}">
                        <a16:rowId xmlns:a16="http://schemas.microsoft.com/office/drawing/2014/main" val="3830893084"/>
                      </a:ext>
                    </a:extLst>
                  </a:tr>
                  <a:tr h="226473">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820" t="-192105" r="-177869" b="-515789"/>
                          </a:stretch>
                        </a:blipFill>
                      </a:tcPr>
                    </a:tc>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57209" t="-192105" r="-930" b="-515789"/>
                          </a:stretch>
                        </a:blipFill>
                      </a:tcPr>
                    </a:tc>
                    <a:extLst>
                      <a:ext uri="{0D108BD9-81ED-4DB2-BD59-A6C34878D82A}">
                        <a16:rowId xmlns:a16="http://schemas.microsoft.com/office/drawing/2014/main" val="489054452"/>
                      </a:ext>
                    </a:extLst>
                  </a:tr>
                  <a:tr h="239364">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820" t="-284615" r="-177869" b="-402564"/>
                          </a:stretch>
                        </a:blipFill>
                      </a:tcPr>
                    </a:tc>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57209" t="-284615" r="-930" b="-402564"/>
                          </a:stretch>
                        </a:blipFill>
                      </a:tcPr>
                    </a:tc>
                    <a:extLst>
                      <a:ext uri="{0D108BD9-81ED-4DB2-BD59-A6C34878D82A}">
                        <a16:rowId xmlns:a16="http://schemas.microsoft.com/office/drawing/2014/main" val="3193733525"/>
                      </a:ext>
                    </a:extLst>
                  </a:tr>
                  <a:tr h="239364">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820" t="-384615" r="-177869" b="-302564"/>
                          </a:stretch>
                        </a:blipFill>
                      </a:tcPr>
                    </a:tc>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57209" t="-384615" r="-930" b="-302564"/>
                          </a:stretch>
                        </a:blipFill>
                      </a:tcPr>
                    </a:tc>
                    <a:extLst>
                      <a:ext uri="{0D108BD9-81ED-4DB2-BD59-A6C34878D82A}">
                        <a16:rowId xmlns:a16="http://schemas.microsoft.com/office/drawing/2014/main" val="982904823"/>
                      </a:ext>
                    </a:extLst>
                  </a:tr>
                  <a:tr h="226537">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820" t="-497368" r="-177869" b="-210526"/>
                          </a:stretch>
                        </a:blipFill>
                      </a:tcPr>
                    </a:tc>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57209" t="-497368" r="-930" b="-210526"/>
                          </a:stretch>
                        </a:blipFill>
                      </a:tcPr>
                    </a:tc>
                    <a:extLst>
                      <a:ext uri="{0D108BD9-81ED-4DB2-BD59-A6C34878D82A}">
                        <a16:rowId xmlns:a16="http://schemas.microsoft.com/office/drawing/2014/main" val="4047444623"/>
                      </a:ext>
                    </a:extLst>
                  </a:tr>
                  <a:tr h="226029">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820" t="-613514" r="-177869" b="-116216"/>
                          </a:stretch>
                        </a:blipFill>
                      </a:tcPr>
                    </a:tc>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57209" t="-613514" r="-930" b="-116216"/>
                          </a:stretch>
                        </a:blipFill>
                      </a:tcPr>
                    </a:tc>
                    <a:extLst>
                      <a:ext uri="{0D108BD9-81ED-4DB2-BD59-A6C34878D82A}">
                        <a16:rowId xmlns:a16="http://schemas.microsoft.com/office/drawing/2014/main" val="2040532773"/>
                      </a:ext>
                    </a:extLst>
                  </a:tr>
                  <a:tr h="226473">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820" t="-713514" r="-177869" b="-16216"/>
                          </a:stretch>
                        </a:blipFill>
                      </a:tcPr>
                    </a:tc>
                    <a:tc>
                      <a:txBody>
                        <a:bodyPr/>
                        <a:lstStyle/>
                        <a:p>
                          <a:endParaRPr lang="zh-CN"/>
                        </a:p>
                      </a:txBody>
                      <a:tcPr marL="60485" marR="60485" marT="30242" marB="302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l="-57209" t="-713514" r="-930" b="-16216"/>
                          </a:stretch>
                        </a:blipFill>
                      </a:tcPr>
                    </a:tc>
                    <a:extLst>
                      <a:ext uri="{0D108BD9-81ED-4DB2-BD59-A6C34878D82A}">
                        <a16:rowId xmlns:a16="http://schemas.microsoft.com/office/drawing/2014/main" val="4003459094"/>
                      </a:ext>
                    </a:extLst>
                  </a:tr>
                </a:tbl>
              </a:graphicData>
            </a:graphic>
          </p:graphicFrame>
        </mc:Fallback>
      </mc:AlternateContent>
      <p:sp>
        <p:nvSpPr>
          <p:cNvPr id="3" name="灯片编号占位符 2">
            <a:extLst>
              <a:ext uri="{FF2B5EF4-FFF2-40B4-BE49-F238E27FC236}">
                <a16:creationId xmlns:a16="http://schemas.microsoft.com/office/drawing/2014/main" id="{C4EEED24-61AC-4254-9BA2-5E60493DE93D}"/>
              </a:ext>
            </a:extLst>
          </p:cNvPr>
          <p:cNvSpPr>
            <a:spLocks noGrp="1"/>
          </p:cNvSpPr>
          <p:nvPr>
            <p:ph type="sldNum" sz="quarter" idx="12"/>
          </p:nvPr>
        </p:nvSpPr>
        <p:spPr/>
        <p:txBody>
          <a:bodyPr/>
          <a:lstStyle/>
          <a:p>
            <a:fld id="{AE19EF4B-78C3-465F-A26D-296951CF7B54}" type="slidenum">
              <a:rPr lang="zh-CN" altLang="en-US" smtClean="0"/>
              <a:t>51</a:t>
            </a:fld>
            <a:endParaRPr lang="zh-CN" altLang="en-US"/>
          </a:p>
        </p:txBody>
      </p:sp>
      <p:sp>
        <p:nvSpPr>
          <p:cNvPr id="5" name="矩形 4"/>
          <p:cNvSpPr/>
          <p:nvPr/>
        </p:nvSpPr>
        <p:spPr>
          <a:xfrm>
            <a:off x="5700762" y="691978"/>
            <a:ext cx="2210551" cy="1173892"/>
          </a:xfrm>
          <a:prstGeom prst="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16" name="矩形 15"/>
          <p:cNvSpPr/>
          <p:nvPr/>
        </p:nvSpPr>
        <p:spPr>
          <a:xfrm>
            <a:off x="2080280" y="1618735"/>
            <a:ext cx="1429039" cy="1188839"/>
          </a:xfrm>
          <a:prstGeom prst="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17" name="矩形 16"/>
          <p:cNvSpPr/>
          <p:nvPr/>
        </p:nvSpPr>
        <p:spPr>
          <a:xfrm>
            <a:off x="2091190" y="3534032"/>
            <a:ext cx="1418129" cy="276724"/>
          </a:xfrm>
          <a:prstGeom prst="rect">
            <a:avLst/>
          </a:prstGeom>
          <a:noFill/>
          <a:ln w="190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Tree>
    <p:extLst>
      <p:ext uri="{BB962C8B-B14F-4D97-AF65-F5344CB8AC3E}">
        <p14:creationId xmlns:p14="http://schemas.microsoft.com/office/powerpoint/2010/main" val="3892946746"/>
      </p:ext>
    </p:extLst>
  </p:cSld>
  <p:clrMapOvr>
    <a:masterClrMapping/>
  </p:clrMapOvr>
  <mc:AlternateContent xmlns:mc="http://schemas.openxmlformats.org/markup-compatibility/2006" xmlns:p14="http://schemas.microsoft.com/office/powerpoint/2010/main">
    <mc:Choice Requires="p14">
      <p:transition spd="slow" p14:dur="2000" advTm="49258"/>
    </mc:Choice>
    <mc:Fallback xmlns="">
      <p:transition spd="slow" advTm="492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剪辑"/>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777" y="550989"/>
            <a:ext cx="3254166" cy="3024845"/>
          </a:xfrm>
          <a:prstGeom prst="rect">
            <a:avLst/>
          </a:prstGeom>
        </p:spPr>
      </p:pic>
      <p:pic>
        <p:nvPicPr>
          <p:cNvPr id="5" name="图片 4"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877" y="550989"/>
            <a:ext cx="3117579" cy="2903421"/>
          </a:xfrm>
          <a:prstGeom prst="rect">
            <a:avLst/>
          </a:prstGeom>
        </p:spPr>
      </p:pic>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41" y="4196077"/>
            <a:ext cx="3203873" cy="2063437"/>
          </a:xfrm>
          <a:prstGeom prst="rect">
            <a:avLst/>
          </a:prstGeom>
        </p:spPr>
      </p:pic>
      <p:pic>
        <p:nvPicPr>
          <p:cNvPr id="7" name="图片 6"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4731" y="4196077"/>
            <a:ext cx="3138160" cy="2019565"/>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2D112B4-0086-41D1-90A4-3802D5393C27}"/>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Spectra in </a:t>
                </a:r>
                <a14:m>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𝐽</m:t>
                    </m:r>
                    <m:r>
                      <m:rPr>
                        <m:lit/>
                      </m:rP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𝜓</m:t>
                    </m:r>
                  </m:oMath>
                </a14:m>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decay</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12D112B4-0086-41D1-90A4-3802D5393C27}"/>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6"/>
                <a:stretch>
                  <a:fillRect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CB84195F-C6D5-44C3-9892-3C803B77E0A4}"/>
                  </a:ext>
                </a:extLst>
              </p:cNvPr>
              <p:cNvSpPr txBox="1"/>
              <p:nvPr/>
            </p:nvSpPr>
            <p:spPr>
              <a:xfrm>
                <a:off x="1315844" y="3668751"/>
                <a:ext cx="6600612"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Fig.5 </a:t>
                </a:r>
                <a14:m>
                  <m:oMath xmlns:m="http://schemas.openxmlformats.org/officeDocument/2006/math">
                    <m:r>
                      <a:rPr lang="en-US" altLang="zh-CN" sz="1600" b="0" i="1" smtClean="0">
                        <a:latin typeface="Cambria Math" panose="02040503050406030204" pitchFamily="18" charset="0"/>
                      </a:rPr>
                      <m:t>𝜂𝜋𝜋</m:t>
                    </m:r>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(left) and </a:t>
                </a:r>
                <a14:m>
                  <m:oMath xmlns:m="http://schemas.openxmlformats.org/officeDocument/2006/math">
                    <m:r>
                      <a:rPr lang="en-US" altLang="zh-CN" sz="1600" b="0" i="1" smtClean="0">
                        <a:latin typeface="Cambria Math" panose="02040503050406030204" pitchFamily="18" charset="0"/>
                      </a:rPr>
                      <m:t>𝐾</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𝐾</m:t>
                        </m:r>
                      </m:e>
                    </m:acc>
                    <m:r>
                      <a:rPr lang="en-US" altLang="zh-CN" sz="1600" b="0" i="1" smtClean="0">
                        <a:latin typeface="Cambria Math" panose="02040503050406030204" pitchFamily="18" charset="0"/>
                      </a:rPr>
                      <m:t>𝜋</m:t>
                    </m:r>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spectra of </a:t>
                </a:r>
                <a14:m>
                  <m:oMath xmlns:m="http://schemas.openxmlformats.org/officeDocument/2006/math">
                    <m:r>
                      <a:rPr lang="en-US" altLang="zh-CN" sz="1600" b="0" i="1" smtClean="0">
                        <a:latin typeface="Cambria Math" panose="02040503050406030204" pitchFamily="18" charset="0"/>
                      </a:rPr>
                      <m:t>𝐽</m:t>
                    </m:r>
                    <m:r>
                      <m:rPr>
                        <m:lit/>
                      </m:rP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𝜓</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𝛾</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m:t>
                            </m:r>
                          </m:sup>
                        </m:sSubSup>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𝛾𝜂𝜋𝜋</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𝛾</m:t>
                    </m:r>
                    <m:r>
                      <a:rPr lang="en-US" altLang="zh-CN" sz="1600" b="0" i="1" smtClean="0">
                        <a:latin typeface="Cambria Math" panose="02040503050406030204" pitchFamily="18" charset="0"/>
                      </a:rPr>
                      <m:t>𝐾</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𝐾</m:t>
                        </m:r>
                      </m:e>
                    </m:acc>
                    <m:r>
                      <a:rPr lang="en-US" altLang="zh-CN" sz="1600" b="0" i="1" smtClean="0">
                        <a:latin typeface="Cambria Math" panose="02040503050406030204" pitchFamily="18" charset="0"/>
                      </a:rPr>
                      <m:t>𝜋</m:t>
                    </m:r>
                  </m:oMath>
                </a14:m>
                <a:r>
                  <a:rPr lang="en-US" altLang="zh-CN" sz="1600"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CB84195F-C6D5-44C3-9892-3C803B77E0A4}"/>
                  </a:ext>
                </a:extLst>
              </p:cNvPr>
              <p:cNvSpPr txBox="1">
                <a:spLocks noRot="1" noChangeAspect="1" noMove="1" noResize="1" noEditPoints="1" noAdjustHandles="1" noChangeArrowheads="1" noChangeShapeType="1" noTextEdit="1"/>
              </p:cNvSpPr>
              <p:nvPr/>
            </p:nvSpPr>
            <p:spPr>
              <a:xfrm>
                <a:off x="1315844" y="3668751"/>
                <a:ext cx="6600612" cy="338554"/>
              </a:xfrm>
              <a:prstGeom prst="rect">
                <a:avLst/>
              </a:prstGeom>
              <a:blipFill>
                <a:blip r:embed="rId7"/>
                <a:stretch>
                  <a:fillRect l="-554" t="-5455" b="-2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FC35387-44EC-4D8C-BC2A-770BD32FEE9D}"/>
                  </a:ext>
                </a:extLst>
              </p:cNvPr>
              <p:cNvSpPr txBox="1"/>
              <p:nvPr/>
            </p:nvSpPr>
            <p:spPr>
              <a:xfrm>
                <a:off x="1315844" y="6400800"/>
                <a:ext cx="6600612"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Fig.6 </a:t>
                </a:r>
                <a14:m>
                  <m:oMath xmlns:m="http://schemas.openxmlformats.org/officeDocument/2006/math">
                    <m:r>
                      <a:rPr lang="en-US" altLang="zh-CN" sz="1600" i="1">
                        <a:latin typeface="Cambria Math" panose="02040503050406030204" pitchFamily="18" charset="0"/>
                      </a:rPr>
                      <m:t>𝐾</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𝐾</m:t>
                        </m:r>
                      </m:e>
                    </m:acc>
                  </m:oMath>
                </a14:m>
                <a:r>
                  <a:rPr lang="zh-CN" altLang="en-US" sz="1600" i="1"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(left)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and </a:t>
                </a:r>
                <a14:m>
                  <m:oMath xmlns:m="http://schemas.openxmlformats.org/officeDocument/2006/math">
                    <m:r>
                      <a:rPr lang="en-US" altLang="zh-CN" sz="1600" i="1">
                        <a:latin typeface="Cambria Math" panose="02040503050406030204" pitchFamily="18" charset="0"/>
                      </a:rPr>
                      <m:t>𝐾</m:t>
                    </m:r>
                    <m:r>
                      <a:rPr lang="en-US" altLang="zh-CN" sz="1600" i="1">
                        <a:latin typeface="Cambria Math" panose="02040503050406030204" pitchFamily="18" charset="0"/>
                      </a:rPr>
                      <m:t>𝜋</m:t>
                    </m:r>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(right) spectra of </a:t>
                </a:r>
                <a14:m>
                  <m:oMath xmlns:m="http://schemas.openxmlformats.org/officeDocument/2006/math">
                    <m:sSubSup>
                      <m:sSubSupPr>
                        <m:ctrlPr>
                          <a:rPr lang="en-US" altLang="zh-CN" sz="1600" i="1">
                            <a:latin typeface="Cambria Math" panose="02040503050406030204" pitchFamily="18" charset="0"/>
                          </a:rPr>
                        </m:ctrlPr>
                      </m:sSubSupPr>
                      <m:e>
                        <m:r>
                          <m:rPr>
                            <m:sty m:val="p"/>
                          </m:rPr>
                          <a:rPr lang="en-US" altLang="zh-CN" sz="1600" i="0">
                            <a:latin typeface="Cambria Math" panose="02040503050406030204" pitchFamily="18" charset="0"/>
                          </a:rPr>
                          <m:t>f</m:t>
                        </m:r>
                      </m:e>
                      <m:sub>
                        <m:r>
                          <a:rPr lang="en-US" altLang="zh-CN" sz="1600" i="0">
                            <a:latin typeface="Cambria Math" panose="02040503050406030204" pitchFamily="18" charset="0"/>
                          </a:rPr>
                          <m:t>1</m:t>
                        </m:r>
                      </m:sub>
                      <m:sup>
                        <m:r>
                          <a:rPr lang="en-US" altLang="zh-CN" sz="1600" i="0">
                            <a:latin typeface="Cambria Math" panose="02040503050406030204" pitchFamily="18" charset="0"/>
                          </a:rPr>
                          <m:t>′</m:t>
                        </m:r>
                      </m:sup>
                    </m:sSubSup>
                    <m:r>
                      <a:rPr lang="en-US" altLang="zh-CN" sz="1600" i="0">
                        <a:latin typeface="Cambria Math" panose="02040503050406030204" pitchFamily="18" charset="0"/>
                      </a:rPr>
                      <m:t>→</m:t>
                    </m:r>
                    <m:r>
                      <m:rPr>
                        <m:sty m:val="p"/>
                      </m:rPr>
                      <a:rPr lang="en-US" altLang="zh-CN" sz="1600" i="0">
                        <a:latin typeface="Cambria Math" panose="02040503050406030204" pitchFamily="18" charset="0"/>
                      </a:rPr>
                      <m:t>K</m:t>
                    </m:r>
                    <m:acc>
                      <m:accPr>
                        <m:chr m:val="̅"/>
                        <m:ctrlPr>
                          <a:rPr lang="en-US" altLang="zh-CN" sz="1600" i="1">
                            <a:latin typeface="Cambria Math" panose="02040503050406030204" pitchFamily="18" charset="0"/>
                          </a:rPr>
                        </m:ctrlPr>
                      </m:accPr>
                      <m:e>
                        <m:r>
                          <m:rPr>
                            <m:sty m:val="p"/>
                          </m:rPr>
                          <a:rPr lang="en-US" altLang="zh-CN" sz="1600" i="0">
                            <a:latin typeface="Cambria Math" panose="02040503050406030204" pitchFamily="18" charset="0"/>
                          </a:rPr>
                          <m:t>K</m:t>
                        </m:r>
                      </m:e>
                    </m:acc>
                    <m:r>
                      <m:rPr>
                        <m:sty m:val="p"/>
                      </m:rPr>
                      <a:rPr lang="en-US" altLang="zh-CN" sz="1600" i="0">
                        <a:latin typeface="Cambria Math" panose="02040503050406030204" pitchFamily="18" charset="0"/>
                      </a:rPr>
                      <m:t>π</m:t>
                    </m:r>
                  </m:oMath>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DFC35387-44EC-4D8C-BC2A-770BD32FEE9D}"/>
                  </a:ext>
                </a:extLst>
              </p:cNvPr>
              <p:cNvSpPr txBox="1">
                <a:spLocks noRot="1" noChangeAspect="1" noMove="1" noResize="1" noEditPoints="1" noAdjustHandles="1" noChangeArrowheads="1" noChangeShapeType="1" noTextEdit="1"/>
              </p:cNvSpPr>
              <p:nvPr/>
            </p:nvSpPr>
            <p:spPr>
              <a:xfrm>
                <a:off x="1315844" y="6400800"/>
                <a:ext cx="6600612" cy="338554"/>
              </a:xfrm>
              <a:prstGeom prst="rect">
                <a:avLst/>
              </a:prstGeom>
              <a:blipFill>
                <a:blip r:embed="rId8"/>
                <a:stretch>
                  <a:fillRect l="-554" t="-5357" b="-21429"/>
                </a:stretch>
              </a:blipFill>
            </p:spPr>
            <p:txBody>
              <a:bodyPr/>
              <a:lstStyle/>
              <a:p>
                <a:r>
                  <a:rPr lang="zh-CN" altLang="en-US">
                    <a:noFill/>
                  </a:rPr>
                  <a:t> </a:t>
                </a:r>
              </a:p>
            </p:txBody>
          </p:sp>
        </mc:Fallback>
      </mc:AlternateContent>
      <p:sp>
        <p:nvSpPr>
          <p:cNvPr id="9" name="灯片编号占位符 8">
            <a:extLst>
              <a:ext uri="{FF2B5EF4-FFF2-40B4-BE49-F238E27FC236}">
                <a16:creationId xmlns:a16="http://schemas.microsoft.com/office/drawing/2014/main" id="{1F3A35D5-D828-4607-93A5-A22620C108CF}"/>
              </a:ext>
            </a:extLst>
          </p:cNvPr>
          <p:cNvSpPr>
            <a:spLocks noGrp="1"/>
          </p:cNvSpPr>
          <p:nvPr>
            <p:ph type="sldNum" sz="quarter" idx="12"/>
          </p:nvPr>
        </p:nvSpPr>
        <p:spPr/>
        <p:txBody>
          <a:bodyPr/>
          <a:lstStyle/>
          <a:p>
            <a:fld id="{AE19EF4B-78C3-465F-A26D-296951CF7B54}" type="slidenum">
              <a:rPr lang="zh-CN" altLang="en-US" smtClean="0"/>
              <a:t>52</a:t>
            </a:fld>
            <a:endParaRPr lang="zh-CN" altLang="en-US"/>
          </a:p>
        </p:txBody>
      </p:sp>
    </p:spTree>
    <p:extLst>
      <p:ext uri="{BB962C8B-B14F-4D97-AF65-F5344CB8AC3E}">
        <p14:creationId xmlns:p14="http://schemas.microsoft.com/office/powerpoint/2010/main" val="1010657601"/>
      </p:ext>
    </p:extLst>
  </p:cSld>
  <p:clrMapOvr>
    <a:masterClrMapping/>
  </p:clrMapOvr>
  <mc:AlternateContent xmlns:mc="http://schemas.openxmlformats.org/markup-compatibility/2006" xmlns:p14="http://schemas.microsoft.com/office/powerpoint/2010/main">
    <mc:Choice Requires="p14">
      <p:transition spd="slow" p14:dur="2000" advTm="135377"/>
    </mc:Choice>
    <mc:Fallback xmlns="">
      <p:transition spd="slow" advTm="135377"/>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6" y="890400"/>
            <a:ext cx="3805826" cy="2795775"/>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721A7645-A869-4F52-A63C-042FC802C39E}"/>
                  </a:ext>
                </a:extLst>
              </p:cNvPr>
              <p:cNvSpPr txBox="1"/>
              <p:nvPr/>
            </p:nvSpPr>
            <p:spPr>
              <a:xfrm>
                <a:off x="4348747" y="569268"/>
                <a:ext cx="4487779" cy="1780744"/>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𝑅</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→3</m:t>
                          </m:r>
                          <m:r>
                            <a:rPr lang="en-US" altLang="zh-CN" sz="1400" b="0" i="1" smtClean="0">
                              <a:latin typeface="Cambria Math" panose="02040503050406030204" pitchFamily="18" charset="0"/>
                            </a:rPr>
                            <m:t>𝜋</m:t>
                          </m:r>
                        </m:sub>
                        <m:sup>
                          <m:r>
                            <a:rPr lang="en-US" altLang="zh-CN" sz="1400" b="0" i="1" smtClean="0">
                              <a:latin typeface="Cambria Math" panose="02040503050406030204" pitchFamily="18" charset="0"/>
                            </a:rPr>
                            <m:t>𝑡𝑜𝑡𝑎𝑙</m:t>
                          </m:r>
                        </m:sup>
                      </m:sSubSup>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r>
                            <a:rPr lang="en-US" altLang="zh-CN" sz="1400" b="0" i="1" smtClean="0">
                              <a:latin typeface="Cambria Math" panose="02040503050406030204" pitchFamily="18" charset="0"/>
                            </a:rPr>
                            <m:t>𝐵</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𝑅</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𝜋</m:t>
                          </m:r>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0</m:t>
                              </m:r>
                            </m:sup>
                          </m:sSup>
                          <m:r>
                            <a:rPr lang="en-US" altLang="zh-CN" sz="1400" b="0" i="1" smtClean="0">
                              <a:latin typeface="Cambria Math" panose="02040503050406030204" pitchFamily="18" charset="0"/>
                            </a:rPr>
                            <m:t>)</m:t>
                          </m:r>
                        </m:num>
                        <m:den>
                          <m:r>
                            <a:rPr lang="en-US" altLang="zh-CN" sz="1400" b="0" i="1" smtClean="0">
                              <a:latin typeface="Cambria Math" panose="02040503050406030204" pitchFamily="18" charset="0"/>
                            </a:rPr>
                            <m:t>𝐵</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𝑅</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𝑎</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𝜋</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𝜂</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0</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0</m:t>
                              </m:r>
                            </m:sup>
                          </m:sSup>
                          <m:r>
                            <a:rPr lang="en-US" altLang="zh-CN" sz="1400" b="0" i="1" smtClean="0">
                              <a:latin typeface="Cambria Math" panose="02040503050406030204" pitchFamily="18" charset="0"/>
                            </a:rPr>
                            <m:t>)</m:t>
                          </m:r>
                        </m:den>
                      </m:f>
                      <m:r>
                        <a:rPr lang="en-US" altLang="zh-CN" sz="1400" b="0" i="1" smtClean="0">
                          <a:latin typeface="Cambria Math" panose="02040503050406030204" pitchFamily="18" charset="0"/>
                        </a:rPr>
                        <m:t>∼0.3%</m:t>
                      </m:r>
                    </m:oMath>
                  </m:oMathPara>
                </a14:m>
                <a:endParaRPr lang="en-US" altLang="zh-CN" sz="1400" dirty="0"/>
              </a:p>
              <a:p>
                <a:pPr>
                  <a:lnSpc>
                    <a:spcPct val="150000"/>
                  </a:lnSpc>
                </a:pPr>
                <a14:m>
                  <m:oMathPara xmlns:m="http://schemas.openxmlformats.org/officeDocument/2006/math">
                    <m:oMathParaPr>
                      <m:jc m:val="left"/>
                    </m:oMathParaPr>
                    <m:oMath xmlns:m="http://schemas.openxmlformats.org/officeDocument/2006/math">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𝑅</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→3</m:t>
                          </m:r>
                          <m:r>
                            <a:rPr lang="en-US" altLang="zh-CN" sz="1400" b="0" i="1" smtClean="0">
                              <a:latin typeface="Cambria Math" panose="02040503050406030204" pitchFamily="18" charset="0"/>
                            </a:rPr>
                            <m:t>𝜋</m:t>
                          </m:r>
                        </m:sub>
                        <m:sup>
                          <m:r>
                            <a:rPr lang="en-US" altLang="zh-CN" sz="1400" b="0" i="1" smtClean="0">
                              <a:latin typeface="Cambria Math" panose="02040503050406030204" pitchFamily="18" charset="0"/>
                            </a:rPr>
                            <m:t>𝑚𝑖𝑥</m:t>
                          </m:r>
                        </m:sup>
                      </m:sSubSup>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r>
                            <a:rPr lang="en-US" altLang="zh-CN" sz="1400" b="0" i="1" smtClean="0">
                              <a:latin typeface="Cambria Math" panose="02040503050406030204" pitchFamily="18" charset="0"/>
                            </a:rPr>
                            <m:t>𝐵</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𝑅</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𝜋</m:t>
                          </m:r>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0</m:t>
                              </m:r>
                            </m:sup>
                          </m:sSup>
                          <m:r>
                            <a:rPr lang="en-US" altLang="zh-CN" sz="1400" b="0" i="1" smtClean="0">
                              <a:latin typeface="Cambria Math" panose="02040503050406030204" pitchFamily="18" charset="0"/>
                            </a:rPr>
                            <m:t>)</m:t>
                          </m:r>
                        </m:num>
                        <m:den>
                          <m:r>
                            <a:rPr lang="en-US" altLang="zh-CN" sz="1400" b="0" i="1" smtClean="0">
                              <a:latin typeface="Cambria Math" panose="02040503050406030204" pitchFamily="18" charset="0"/>
                            </a:rPr>
                            <m:t>𝐵</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𝑅</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𝑎</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𝜋</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𝜂</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0</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0</m:t>
                              </m:r>
                            </m:sup>
                          </m:sSup>
                          <m:r>
                            <a:rPr lang="en-US" altLang="zh-CN" sz="1400" b="0" i="1" smtClean="0">
                              <a:latin typeface="Cambria Math" panose="02040503050406030204" pitchFamily="18" charset="0"/>
                            </a:rPr>
                            <m:t>)</m:t>
                          </m:r>
                        </m:den>
                      </m:f>
                      <m:r>
                        <a:rPr lang="en-US" altLang="zh-CN" sz="1400" b="0" i="1" smtClean="0">
                          <a:latin typeface="Cambria Math" panose="02040503050406030204" pitchFamily="18" charset="0"/>
                        </a:rPr>
                        <m:t>∼0.1%</m:t>
                      </m:r>
                    </m:oMath>
                  </m:oMathPara>
                </a14:m>
                <a:endParaRPr lang="en-US" altLang="zh-CN" sz="1400" dirty="0"/>
              </a:p>
              <a:p>
                <a:endParaRPr lang="zh-CN" altLang="en-US" dirty="0"/>
              </a:p>
            </p:txBody>
          </p:sp>
        </mc:Choice>
        <mc:Fallback xmlns="">
          <p:sp>
            <p:nvSpPr>
              <p:cNvPr id="3" name="文本框 2">
                <a:extLst>
                  <a:ext uri="{FF2B5EF4-FFF2-40B4-BE49-F238E27FC236}">
                    <a16:creationId xmlns:a16="http://schemas.microsoft.com/office/drawing/2014/main" id="{721A7645-A869-4F52-A63C-042FC802C39E}"/>
                  </a:ext>
                </a:extLst>
              </p:cNvPr>
              <p:cNvSpPr txBox="1">
                <a:spLocks noRot="1" noChangeAspect="1" noMove="1" noResize="1" noEditPoints="1" noAdjustHandles="1" noChangeArrowheads="1" noChangeShapeType="1" noTextEdit="1"/>
              </p:cNvSpPr>
              <p:nvPr/>
            </p:nvSpPr>
            <p:spPr>
              <a:xfrm>
                <a:off x="4348747" y="569268"/>
                <a:ext cx="4487779" cy="178074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E99CD66-0955-4139-B8CF-A27A8693516C}"/>
                  </a:ext>
                </a:extLst>
              </p:cNvPr>
              <p:cNvSpPr txBox="1"/>
              <p:nvPr/>
            </p:nvSpPr>
            <p:spPr>
              <a:xfrm>
                <a:off x="595054" y="3882022"/>
                <a:ext cx="3544146"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Fig.7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spectrum in </a:t>
                </a:r>
                <a14:m>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m:t>
                        </m:r>
                      </m:sup>
                    </m:sSub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oMath>
                </a14:m>
                <a:r>
                  <a:rPr lang="en-US" altLang="zh-CN" sz="1600"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8E99CD66-0955-4139-B8CF-A27A8693516C}"/>
                  </a:ext>
                </a:extLst>
              </p:cNvPr>
              <p:cNvSpPr txBox="1">
                <a:spLocks noRot="1" noChangeAspect="1" noMove="1" noResize="1" noEditPoints="1" noAdjustHandles="1" noChangeArrowheads="1" noChangeShapeType="1" noTextEdit="1"/>
              </p:cNvSpPr>
              <p:nvPr/>
            </p:nvSpPr>
            <p:spPr>
              <a:xfrm>
                <a:off x="595054" y="3882022"/>
                <a:ext cx="3544146" cy="338554"/>
              </a:xfrm>
              <a:prstGeom prst="rect">
                <a:avLst/>
              </a:prstGeom>
              <a:blipFill>
                <a:blip r:embed="rId4"/>
                <a:stretch>
                  <a:fillRect l="-1033" t="-5455" b="-2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C4AD4B4-1CAA-4001-9322-E01E419BB5E6}"/>
                  </a:ext>
                </a:extLst>
              </p:cNvPr>
              <p:cNvSpPr txBox="1"/>
              <p:nvPr/>
            </p:nvSpPr>
            <p:spPr>
              <a:xfrm>
                <a:off x="4348748" y="2624741"/>
                <a:ext cx="4348755" cy="8042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𝑅</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𝜒</m:t>
                              </m:r>
                            </m:e>
                            <m:sub>
                              <m:r>
                                <a:rPr lang="en-US" altLang="zh-CN" sz="1400" b="0" i="1" smtClean="0">
                                  <a:latin typeface="Cambria Math" panose="02040503050406030204" pitchFamily="18" charset="0"/>
                                </a:rPr>
                                <m:t>𝑐</m:t>
                              </m:r>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→3</m:t>
                          </m:r>
                          <m:r>
                            <a:rPr lang="en-US" altLang="zh-CN" sz="1400" b="0" i="1" smtClean="0">
                              <a:latin typeface="Cambria Math" panose="02040503050406030204" pitchFamily="18" charset="0"/>
                            </a:rPr>
                            <m:t>𝜋</m:t>
                          </m:r>
                        </m:sub>
                      </m:sSub>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r>
                            <a:rPr lang="en-US" altLang="zh-CN" sz="1400" b="0" i="1" smtClean="0">
                              <a:latin typeface="Cambria Math" panose="02040503050406030204" pitchFamily="18" charset="0"/>
                            </a:rPr>
                            <m:t>𝐵</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𝑅</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𝜒</m:t>
                              </m:r>
                            </m:e>
                            <m:sub>
                              <m:r>
                                <a:rPr lang="en-US" altLang="zh-CN" sz="1400" b="0" i="1" smtClean="0">
                                  <a:latin typeface="Cambria Math" panose="02040503050406030204" pitchFamily="18" charset="0"/>
                                </a:rPr>
                                <m:t>𝑐</m:t>
                              </m:r>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𝑎</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𝜋</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𝜋</m:t>
                          </m:r>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0</m:t>
                              </m:r>
                            </m:sup>
                          </m:sSup>
                          <m:r>
                            <a:rPr lang="en-US" altLang="zh-CN" sz="1400" b="0" i="1" smtClean="0">
                              <a:latin typeface="Cambria Math" panose="02040503050406030204" pitchFamily="18" charset="0"/>
                            </a:rPr>
                            <m:t>)</m:t>
                          </m:r>
                        </m:num>
                        <m:den>
                          <m:r>
                            <a:rPr lang="en-US" altLang="zh-CN" sz="1400" b="0" i="1" smtClean="0">
                              <a:latin typeface="Cambria Math" panose="02040503050406030204" pitchFamily="18" charset="0"/>
                            </a:rPr>
                            <m:t>𝐵</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𝑅</m:t>
                          </m:r>
                          <m:r>
                            <a:rPr lang="en-US" altLang="zh-CN" sz="1400" b="0" i="1" smtClean="0">
                              <a:latin typeface="Cambria Math" panose="02040503050406030204" pitchFamily="18" charset="0"/>
                            </a:rPr>
                            <m:t>.</m:t>
                          </m:r>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𝜒</m:t>
                                  </m:r>
                                </m:e>
                                <m:sub>
                                  <m:r>
                                    <a:rPr lang="en-US" altLang="zh-CN" sz="1400" b="0" i="1" smtClean="0">
                                      <a:latin typeface="Cambria Math" panose="02040503050406030204" pitchFamily="18" charset="0"/>
                                    </a:rPr>
                                    <m:t>𝑐</m:t>
                                  </m:r>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𝑎</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𝜋</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𝜂</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0</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0</m:t>
                                  </m:r>
                                </m:sup>
                              </m:sSup>
                            </m:e>
                          </m:d>
                        </m:den>
                      </m:f>
                    </m:oMath>
                  </m:oMathPara>
                </a14:m>
                <a:endParaRPr lang="en-US" altLang="zh-CN" sz="1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0.31±0.16</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𝑠𝑡𝑎𝑡</m:t>
                              </m:r>
                              <m:r>
                                <a:rPr lang="en-US" altLang="zh-CN" sz="1400" b="0" i="1" smtClean="0">
                                  <a:latin typeface="Cambria Math" panose="02040503050406030204" pitchFamily="18" charset="0"/>
                                </a:rPr>
                                <m:t>.</m:t>
                              </m:r>
                            </m:e>
                          </m:d>
                          <m:r>
                            <a:rPr lang="en-US" altLang="zh-CN" sz="1400" b="0" i="1" smtClean="0">
                              <a:latin typeface="Cambria Math" panose="02040503050406030204" pitchFamily="18" charset="0"/>
                            </a:rPr>
                            <m:t>±0.14</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𝑠𝑦𝑠</m:t>
                              </m:r>
                              <m:r>
                                <a:rPr lang="en-US" altLang="zh-CN" sz="1400" b="0" i="1" smtClean="0">
                                  <a:latin typeface="Cambria Math" panose="02040503050406030204" pitchFamily="18" charset="0"/>
                                </a:rPr>
                                <m:t>.</m:t>
                              </m:r>
                            </m:e>
                          </m:d>
                          <m:r>
                            <a:rPr lang="en-US" altLang="zh-CN" sz="1400" b="0" i="1" smtClean="0">
                              <a:latin typeface="Cambria Math" panose="02040503050406030204" pitchFamily="18" charset="0"/>
                            </a:rPr>
                            <m:t>±0.03</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𝑝𝑎𝑟𝑎</m:t>
                              </m:r>
                              <m:r>
                                <a:rPr lang="en-US" altLang="zh-CN" sz="1400" b="0" i="1" smtClean="0">
                                  <a:latin typeface="Cambria Math" panose="02040503050406030204" pitchFamily="18" charset="0"/>
                                </a:rPr>
                                <m:t>.</m:t>
                              </m:r>
                            </m:e>
                          </m:d>
                        </m:e>
                      </m:d>
                      <m:r>
                        <a:rPr lang="en-US" altLang="zh-CN" sz="1400" b="0" i="1" smtClean="0">
                          <a:latin typeface="Cambria Math" panose="02040503050406030204" pitchFamily="18" charset="0"/>
                        </a:rPr>
                        <m:t>%</m:t>
                      </m:r>
                    </m:oMath>
                  </m:oMathPara>
                </a14:m>
                <a:endParaRPr lang="zh-CN" altLang="en-US" sz="1400" dirty="0"/>
              </a:p>
            </p:txBody>
          </p:sp>
        </mc:Choice>
        <mc:Fallback xmlns="">
          <p:sp>
            <p:nvSpPr>
              <p:cNvPr id="6" name="文本框 5">
                <a:extLst>
                  <a:ext uri="{FF2B5EF4-FFF2-40B4-BE49-F238E27FC236}">
                    <a16:creationId xmlns:a16="http://schemas.microsoft.com/office/drawing/2014/main" id="{9C4AD4B4-1CAA-4001-9322-E01E419BB5E6}"/>
                  </a:ext>
                </a:extLst>
              </p:cNvPr>
              <p:cNvSpPr txBox="1">
                <a:spLocks noRot="1" noChangeAspect="1" noMove="1" noResize="1" noEditPoints="1" noAdjustHandles="1" noChangeArrowheads="1" noChangeShapeType="1" noTextEdit="1"/>
              </p:cNvSpPr>
              <p:nvPr/>
            </p:nvSpPr>
            <p:spPr>
              <a:xfrm>
                <a:off x="4348748" y="2624741"/>
                <a:ext cx="4348755" cy="804259"/>
              </a:xfrm>
              <a:prstGeom prst="rect">
                <a:avLst/>
              </a:prstGeom>
              <a:blipFill>
                <a:blip r:embed="rId5"/>
                <a:stretch>
                  <a:fillRect/>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E149AC54-6F1F-47BB-ADEA-E67833F89244}"/>
              </a:ext>
            </a:extLst>
          </p:cNvPr>
          <p:cNvSpPr txBox="1"/>
          <p:nvPr/>
        </p:nvSpPr>
        <p:spPr>
          <a:xfrm>
            <a:off x="4348747" y="2064939"/>
            <a:ext cx="4562476"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Our result is consistent with BESIII measurement [1]</a:t>
            </a:r>
          </a:p>
        </p:txBody>
      </p:sp>
      <p:sp>
        <p:nvSpPr>
          <p:cNvPr id="8" name="文本框 7">
            <a:extLst>
              <a:ext uri="{FF2B5EF4-FFF2-40B4-BE49-F238E27FC236}">
                <a16:creationId xmlns:a16="http://schemas.microsoft.com/office/drawing/2014/main" id="{EE8F248B-B38B-4328-90EB-DBE2B2EF0FB3}"/>
              </a:ext>
            </a:extLst>
          </p:cNvPr>
          <p:cNvSpPr txBox="1"/>
          <p:nvPr/>
        </p:nvSpPr>
        <p:spPr>
          <a:xfrm>
            <a:off x="605239" y="6020124"/>
            <a:ext cx="7516503" cy="738664"/>
          </a:xfrm>
          <a:prstGeom prst="rect">
            <a:avLst/>
          </a:prstGeom>
          <a:noFill/>
        </p:spPr>
        <p:txBody>
          <a:bodyPr wrap="square" rtlCol="0">
            <a:spAutoFit/>
          </a:bodyPr>
          <a:lstStyle/>
          <a:p>
            <a:r>
              <a:rPr lang="en-US" altLang="zh-CN" sz="1400" i="1" dirty="0">
                <a:solidFill>
                  <a:schemeClr val="accent1">
                    <a:lumMod val="75000"/>
                  </a:schemeClr>
                </a:solidFill>
                <a:latin typeface="Times New Roman" panose="02020603050405020304" pitchFamily="18" charset="0"/>
                <a:cs typeface="Times New Roman" panose="02020603050405020304" pitchFamily="18" charset="0"/>
              </a:rPr>
              <a:t>[1] M. </a:t>
            </a:r>
            <a:r>
              <a:rPr lang="en-US" altLang="zh-CN" sz="1400" i="1" dirty="0" err="1">
                <a:solidFill>
                  <a:schemeClr val="accent1">
                    <a:lumMod val="75000"/>
                  </a:schemeClr>
                </a:solidFill>
                <a:latin typeface="Times New Roman" panose="02020603050405020304" pitchFamily="18" charset="0"/>
                <a:cs typeface="Times New Roman" panose="02020603050405020304" pitchFamily="18" charset="0"/>
              </a:rPr>
              <a:t>Ablikim</a:t>
            </a:r>
            <a:r>
              <a:rPr lang="en-US" altLang="zh-CN" sz="1400" i="1" dirty="0">
                <a:solidFill>
                  <a:schemeClr val="accent1">
                    <a:lumMod val="75000"/>
                  </a:schemeClr>
                </a:solidFill>
                <a:latin typeface="Times New Roman" panose="02020603050405020304" pitchFamily="18" charset="0"/>
                <a:cs typeface="Times New Roman" panose="02020603050405020304" pitchFamily="18" charset="0"/>
              </a:rPr>
              <a:t> et al., PRD 83, 032003 (2011). </a:t>
            </a:r>
          </a:p>
          <a:p>
            <a:r>
              <a:rPr lang="en-US" altLang="zh-CN" sz="1400" i="1" dirty="0">
                <a:solidFill>
                  <a:schemeClr val="accent1">
                    <a:lumMod val="75000"/>
                  </a:schemeClr>
                </a:solidFill>
                <a:latin typeface="Times New Roman" panose="02020603050405020304" pitchFamily="18" charset="0"/>
                <a:cs typeface="Times New Roman" panose="02020603050405020304" pitchFamily="18" charset="0"/>
              </a:rPr>
              <a:t>[2] V. </a:t>
            </a:r>
            <a:r>
              <a:rPr lang="en-US" altLang="zh-CN" sz="1400" i="1" dirty="0" err="1">
                <a:solidFill>
                  <a:schemeClr val="accent1">
                    <a:lumMod val="75000"/>
                  </a:schemeClr>
                </a:solidFill>
                <a:latin typeface="Times New Roman" panose="02020603050405020304" pitchFamily="18" charset="0"/>
                <a:cs typeface="Times New Roman" panose="02020603050405020304" pitchFamily="18" charset="0"/>
              </a:rPr>
              <a:t>Dorofeev</a:t>
            </a:r>
            <a:r>
              <a:rPr lang="en-US" altLang="zh-CN" sz="1400" i="1" dirty="0">
                <a:solidFill>
                  <a:schemeClr val="accent1">
                    <a:lumMod val="75000"/>
                  </a:schemeClr>
                </a:solidFill>
                <a:latin typeface="Times New Roman" panose="02020603050405020304" pitchFamily="18" charset="0"/>
                <a:cs typeface="Times New Roman" panose="02020603050405020304" pitchFamily="18" charset="0"/>
              </a:rPr>
              <a:t> et al., EPJ A47,68(2011).</a:t>
            </a:r>
          </a:p>
          <a:p>
            <a:r>
              <a:rPr lang="en-US" altLang="zh-CN" sz="1400" i="1" dirty="0">
                <a:solidFill>
                  <a:schemeClr val="accent1">
                    <a:lumMod val="75000"/>
                  </a:schemeClr>
                </a:solidFill>
                <a:latin typeface="Times New Roman" panose="02020603050405020304" pitchFamily="18" charset="0"/>
                <a:cs typeface="Times New Roman" panose="02020603050405020304" pitchFamily="18" charset="0"/>
              </a:rPr>
              <a:t>[3] N.N. </a:t>
            </a:r>
            <a:r>
              <a:rPr lang="en-US" altLang="zh-CN" sz="1400" i="1" dirty="0" err="1">
                <a:solidFill>
                  <a:schemeClr val="accent1">
                    <a:lumMod val="75000"/>
                  </a:schemeClr>
                </a:solidFill>
                <a:latin typeface="Times New Roman" panose="02020603050405020304" pitchFamily="18" charset="0"/>
                <a:cs typeface="Times New Roman" panose="02020603050405020304" pitchFamily="18" charset="0"/>
              </a:rPr>
              <a:t>Achasov</a:t>
            </a:r>
            <a:r>
              <a:rPr lang="en-US" altLang="zh-CN" sz="1400" i="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1400" i="1" dirty="0" err="1">
                <a:solidFill>
                  <a:schemeClr val="accent1">
                    <a:lumMod val="75000"/>
                  </a:schemeClr>
                </a:solidFill>
                <a:latin typeface="Times New Roman" panose="02020603050405020304" pitchFamily="18" charset="0"/>
                <a:cs typeface="Times New Roman" panose="02020603050405020304" pitchFamily="18" charset="0"/>
              </a:rPr>
              <a:t>G.N.Shestakov</a:t>
            </a:r>
            <a:r>
              <a:rPr lang="en-US" altLang="zh-CN" sz="1400" i="1" dirty="0">
                <a:solidFill>
                  <a:schemeClr val="accent1">
                    <a:lumMod val="75000"/>
                  </a:schemeClr>
                </a:solidFill>
                <a:latin typeface="Times New Roman" panose="02020603050405020304" pitchFamily="18" charset="0"/>
                <a:cs typeface="Times New Roman" panose="02020603050405020304" pitchFamily="18" charset="0"/>
              </a:rPr>
              <a:t>, Nucl.Part.Phys.Proc.287,89(2017).</a:t>
            </a:r>
            <a:endParaRPr lang="zh-CN" altLang="en-US" sz="1400" i="1" dirty="0">
              <a:solidFill>
                <a:schemeClr val="accent1">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39120CE5-AD57-4E54-B287-504D2C7F8AD4}"/>
                  </a:ext>
                </a:extLst>
              </p:cNvPr>
              <p:cNvSpPr txBox="1"/>
              <p:nvPr/>
            </p:nvSpPr>
            <p:spPr>
              <a:xfrm>
                <a:off x="4348747" y="3619508"/>
                <a:ext cx="4671427" cy="1268361"/>
              </a:xfrm>
              <a:prstGeom prst="rect">
                <a:avLst/>
              </a:prstGeom>
              <a:noFill/>
            </p:spPr>
            <p:txBody>
              <a:bodyPr wrap="square" rtlCol="0">
                <a:spAutoFit/>
              </a:bodyPr>
              <a:lstStyle/>
              <a:p>
                <a:pPr>
                  <a:lnSpc>
                    <a:spcPct val="150000"/>
                  </a:lnSpc>
                </a:pPr>
                <a:r>
                  <a:rPr lang="en-US" altLang="zh-CN" sz="1600" dirty="0">
                    <a:latin typeface="Times New Roman" panose="02020603050405020304" pitchFamily="18" charset="0"/>
                    <a:cs typeface="Times New Roman" panose="02020603050405020304" pitchFamily="18" charset="0"/>
                  </a:rPr>
                  <a:t>The large isospin violation from Ref.[2] requires</a:t>
                </a:r>
              </a:p>
              <a:p>
                <a:pPr>
                  <a:lnSpc>
                    <a:spcPct val="150000"/>
                  </a:lnSpc>
                </a:pP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→3</m:t>
                          </m:r>
                          <m:r>
                            <a:rPr lang="en-US" altLang="zh-CN" sz="1600" i="1">
                              <a:latin typeface="Cambria Math" panose="02040503050406030204" pitchFamily="18" charset="0"/>
                            </a:rPr>
                            <m:t>𝜋</m:t>
                          </m:r>
                        </m:sub>
                      </m:sSub>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𝐵</m:t>
                          </m:r>
                          <m:r>
                            <a:rPr lang="en-US" altLang="zh-CN" sz="1600" i="1">
                              <a:latin typeface="Cambria Math" panose="02040503050406030204" pitchFamily="18" charset="0"/>
                            </a:rPr>
                            <m:t>.</m:t>
                          </m:r>
                          <m:r>
                            <a:rPr lang="en-US" altLang="zh-CN" sz="1600" i="1">
                              <a:latin typeface="Cambria Math" panose="02040503050406030204" pitchFamily="18" charset="0"/>
                            </a:rPr>
                            <m:t>𝑅</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0</m:t>
                              </m:r>
                            </m:sup>
                          </m:sSup>
                          <m:r>
                            <a:rPr lang="en-US" altLang="zh-CN" sz="1600" i="1">
                              <a:latin typeface="Cambria Math" panose="02040503050406030204" pitchFamily="18" charset="0"/>
                            </a:rPr>
                            <m:t>)</m:t>
                          </m:r>
                        </m:num>
                        <m:den>
                          <m:r>
                            <a:rPr lang="en-US" altLang="zh-CN" sz="1600" i="1">
                              <a:latin typeface="Cambria Math" panose="02040503050406030204" pitchFamily="18" charset="0"/>
                            </a:rPr>
                            <m:t>𝐵</m:t>
                          </m:r>
                          <m:r>
                            <a:rPr lang="en-US" altLang="zh-CN" sz="1600" i="1">
                              <a:latin typeface="Cambria Math" panose="02040503050406030204" pitchFamily="18" charset="0"/>
                            </a:rPr>
                            <m:t>.</m:t>
                          </m:r>
                          <m:r>
                            <a:rPr lang="en-US" altLang="zh-CN" sz="1600" i="1">
                              <a:latin typeface="Cambria Math" panose="02040503050406030204" pitchFamily="18" charset="0"/>
                            </a:rPr>
                            <m:t>𝑅</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𝑎</m:t>
                              </m:r>
                            </m:e>
                            <m:sub>
                              <m:r>
                                <a:rPr lang="en-US" altLang="zh-CN" sz="1600" i="1">
                                  <a:latin typeface="Cambria Math" panose="02040503050406030204" pitchFamily="18" charset="0"/>
                                </a:rPr>
                                <m:t>0</m:t>
                              </m:r>
                            </m:sub>
                          </m:sSub>
                          <m:r>
                            <a:rPr lang="en-US" altLang="zh-CN" sz="1600" i="1">
                              <a:latin typeface="Cambria Math" panose="02040503050406030204" pitchFamily="18" charset="0"/>
                            </a:rPr>
                            <m:t>𝜋</m:t>
                          </m:r>
                          <m:r>
                            <a:rPr lang="en-US" altLang="zh-CN" sz="1600" i="1">
                              <a:latin typeface="Cambria Math" panose="02040503050406030204" pitchFamily="18" charset="0"/>
                            </a:rPr>
                            <m:t>→</m:t>
                          </m:r>
                          <m:r>
                            <a:rPr lang="en-US" altLang="zh-CN" sz="1600" i="1">
                              <a:latin typeface="Cambria Math" panose="02040503050406030204" pitchFamily="18" charset="0"/>
                            </a:rPr>
                            <m:t>𝜂</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0</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𝜋</m:t>
                              </m:r>
                            </m:e>
                            <m:sup>
                              <m:r>
                                <a:rPr lang="en-US" altLang="zh-CN" sz="1600" i="1">
                                  <a:latin typeface="Cambria Math" panose="02040503050406030204" pitchFamily="18" charset="0"/>
                                </a:rPr>
                                <m:t>0</m:t>
                              </m:r>
                            </m:sup>
                          </m:sSup>
                          <m:r>
                            <a:rPr lang="en-US" altLang="zh-CN" sz="1600" i="1">
                              <a:latin typeface="Cambria Math" panose="02040503050406030204" pitchFamily="18" charset="0"/>
                            </a:rPr>
                            <m:t>)</m:t>
                          </m:r>
                        </m:den>
                      </m:f>
                      <m:r>
                        <a:rPr lang="en-US" altLang="zh-CN" sz="1600" b="0" i="1" smtClean="0">
                          <a:latin typeface="Cambria Math" panose="02040503050406030204" pitchFamily="18" charset="0"/>
                        </a:rPr>
                        <m:t>=</m:t>
                      </m:r>
                      <m:d>
                        <m:dPr>
                          <m:ctrlPr>
                            <a:rPr lang="en-US" altLang="zh-CN" sz="1600" b="0" i="1" smtClean="0">
                              <a:solidFill>
                                <a:srgbClr val="C00000"/>
                              </a:solidFill>
                              <a:latin typeface="Cambria Math" panose="02040503050406030204" pitchFamily="18" charset="0"/>
                            </a:rPr>
                          </m:ctrlPr>
                        </m:dPr>
                        <m:e>
                          <m:r>
                            <a:rPr lang="en-US" altLang="zh-CN" sz="1600" b="0" i="1" smtClean="0">
                              <a:solidFill>
                                <a:srgbClr val="C00000"/>
                              </a:solidFill>
                              <a:latin typeface="Cambria Math" panose="02040503050406030204" pitchFamily="18" charset="0"/>
                            </a:rPr>
                            <m:t>2.5±0.9</m:t>
                          </m:r>
                        </m:e>
                      </m:d>
                      <m:r>
                        <a:rPr lang="en-US" altLang="zh-CN" sz="1600" b="0" i="1" smtClean="0">
                          <a:solidFill>
                            <a:srgbClr val="C00000"/>
                          </a:solidFill>
                          <a:latin typeface="Cambria Math" panose="02040503050406030204" pitchFamily="18" charset="0"/>
                        </a:rPr>
                        <m:t>%</m:t>
                      </m:r>
                    </m:oMath>
                  </m:oMathPara>
                </a14:m>
                <a:endParaRPr lang="zh-CN" altLang="en-US" sz="16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39120CE5-AD57-4E54-B287-504D2C7F8AD4}"/>
                  </a:ext>
                </a:extLst>
              </p:cNvPr>
              <p:cNvSpPr txBox="1">
                <a:spLocks noRot="1" noChangeAspect="1" noMove="1" noResize="1" noEditPoints="1" noAdjustHandles="1" noChangeArrowheads="1" noChangeShapeType="1" noTextEdit="1"/>
              </p:cNvSpPr>
              <p:nvPr/>
            </p:nvSpPr>
            <p:spPr>
              <a:xfrm>
                <a:off x="4348747" y="3619508"/>
                <a:ext cx="4671427" cy="1268361"/>
              </a:xfrm>
              <a:prstGeom prst="rect">
                <a:avLst/>
              </a:prstGeom>
              <a:blipFill>
                <a:blip r:embed="rId6"/>
                <a:stretch>
                  <a:fillRect l="-6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D315FBBD-BA1B-4703-82BA-5D7A20037100}"/>
                  </a:ext>
                </a:extLst>
              </p:cNvPr>
              <p:cNvSpPr txBox="1"/>
              <p:nvPr/>
            </p:nvSpPr>
            <p:spPr>
              <a:xfrm>
                <a:off x="542921" y="4483090"/>
                <a:ext cx="3805826" cy="520720"/>
              </a:xfrm>
              <a:prstGeom prst="rect">
                <a:avLst/>
              </a:prstGeom>
              <a:noFill/>
            </p:spPr>
            <p:txBody>
              <a:bodyPr wrap="square">
                <a:spAutoFit/>
              </a:bodyPr>
              <a:lstStyle/>
              <a:p>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𝑅</m:t>
                        </m:r>
                      </m:e>
                      <m:sub>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m:t>
                            </m:r>
                          </m:sup>
                        </m:sSubSup>
                        <m:r>
                          <a:rPr lang="en-US" altLang="zh-CN" sz="1600" b="0" i="1" smtClean="0">
                            <a:latin typeface="Cambria Math" panose="02040503050406030204" pitchFamily="18" charset="0"/>
                          </a:rPr>
                          <m:t>→3</m:t>
                        </m:r>
                        <m:r>
                          <a:rPr lang="en-US" altLang="zh-CN" sz="1600" b="0" i="1" smtClean="0">
                            <a:latin typeface="Cambria Math" panose="02040503050406030204" pitchFamily="18" charset="0"/>
                          </a:rPr>
                          <m:t>𝜋</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𝐵</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𝑅</m:t>
                        </m:r>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m:t>
                            </m:r>
                          </m:sup>
                        </m:sSubSup>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r>
                          <a:rPr lang="en-US" altLang="zh-CN" sz="1600" b="0" i="1" smtClean="0">
                            <a:latin typeface="Cambria Math" panose="02040503050406030204" pitchFamily="18" charset="0"/>
                          </a:rPr>
                          <m:t>)</m:t>
                        </m:r>
                      </m:num>
                      <m:den>
                        <m:r>
                          <a:rPr lang="en-US" altLang="zh-CN" sz="1600" b="0" i="1" smtClean="0">
                            <a:latin typeface="Cambria Math" panose="02040503050406030204" pitchFamily="18" charset="0"/>
                          </a:rPr>
                          <m:t>𝐵</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𝑅</m:t>
                        </m:r>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m:t>
                            </m:r>
                          </m:sup>
                        </m:sSubSup>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𝑎</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𝜂</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𝜋</m:t>
                            </m:r>
                          </m:e>
                          <m:sup>
                            <m:r>
                              <a:rPr lang="en-US" altLang="zh-CN" sz="1600" b="0" i="1" smtClean="0">
                                <a:latin typeface="Cambria Math" panose="02040503050406030204" pitchFamily="18" charset="0"/>
                              </a:rPr>
                              <m:t>0</m:t>
                            </m:r>
                          </m:sup>
                        </m:sSup>
                        <m:r>
                          <a:rPr lang="en-US" altLang="zh-CN" sz="1600" b="0" i="1" smtClean="0">
                            <a:latin typeface="Cambria Math" panose="02040503050406030204" pitchFamily="18" charset="0"/>
                          </a:rPr>
                          <m:t>)</m:t>
                        </m:r>
                      </m:den>
                    </m:f>
                    <m:r>
                      <a:rPr lang="en-US" altLang="zh-CN" sz="1600" b="0" i="1" smtClean="0">
                        <a:latin typeface="Cambria Math" panose="02040503050406030204" pitchFamily="18" charset="0"/>
                      </a:rPr>
                      <m:t>∼5%</m:t>
                    </m:r>
                  </m:oMath>
                </a14:m>
                <a:r>
                  <a:rPr lang="en-US" altLang="zh-CN" sz="1600" dirty="0"/>
                  <a:t>.</a:t>
                </a:r>
                <a:endParaRPr lang="zh-CN" altLang="en-US" dirty="0"/>
              </a:p>
            </p:txBody>
          </p:sp>
        </mc:Choice>
        <mc:Fallback xmlns="">
          <p:sp>
            <p:nvSpPr>
              <p:cNvPr id="11" name="文本框 10">
                <a:extLst>
                  <a:ext uri="{FF2B5EF4-FFF2-40B4-BE49-F238E27FC236}">
                    <a16:creationId xmlns:a16="http://schemas.microsoft.com/office/drawing/2014/main" id="{D315FBBD-BA1B-4703-82BA-5D7A20037100}"/>
                  </a:ext>
                </a:extLst>
              </p:cNvPr>
              <p:cNvSpPr txBox="1">
                <a:spLocks noRot="1" noChangeAspect="1" noMove="1" noResize="1" noEditPoints="1" noAdjustHandles="1" noChangeArrowheads="1" noChangeShapeType="1" noTextEdit="1"/>
              </p:cNvSpPr>
              <p:nvPr/>
            </p:nvSpPr>
            <p:spPr>
              <a:xfrm>
                <a:off x="542921" y="4483090"/>
                <a:ext cx="3805826" cy="520720"/>
              </a:xfrm>
              <a:prstGeom prst="rect">
                <a:avLst/>
              </a:prstGeom>
              <a:blipFill>
                <a:blip r:embed="rId7"/>
                <a:stretch>
                  <a:fillRect b="-11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FC5D724-7710-45C7-A71B-3ADC09851197}"/>
                  </a:ext>
                </a:extLst>
              </p:cNvPr>
              <p:cNvSpPr txBox="1"/>
              <p:nvPr/>
            </p:nvSpPr>
            <p:spPr>
              <a:xfrm>
                <a:off x="4348747" y="5136680"/>
                <a:ext cx="4348756" cy="834459"/>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Single specific mechanism (</a:t>
                </a:r>
                <a14:m>
                  <m:oMath xmlns:m="http://schemas.openxmlformats.org/officeDocument/2006/math">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𝑎</m:t>
                        </m:r>
                      </m:e>
                      <m:sub>
                        <m:r>
                          <a:rPr lang="en-US" altLang="zh-CN" sz="1600">
                            <a:latin typeface="Cambria Math" panose="02040503050406030204" pitchFamily="18" charset="0"/>
                            <a:cs typeface="Times New Roman" panose="02020603050405020304" pitchFamily="18" charset="0"/>
                          </a:rPr>
                          <m:t>0</m:t>
                        </m:r>
                      </m:sub>
                    </m:sSub>
                    <m:r>
                      <a:rPr lang="en-US" altLang="zh-CN" sz="1600">
                        <a:latin typeface="Cambria Math" panose="02040503050406030204" pitchFamily="18" charset="0"/>
                        <a:cs typeface="Times New Roman" panose="02020603050405020304" pitchFamily="18" charset="0"/>
                      </a:rPr>
                      <m:t>−</m:t>
                    </m:r>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𝑓</m:t>
                        </m:r>
                      </m:e>
                      <m:sub>
                        <m:r>
                          <a:rPr lang="en-US" altLang="zh-CN" sz="1600">
                            <a:latin typeface="Cambria Math" panose="02040503050406030204" pitchFamily="18" charset="0"/>
                            <a:cs typeface="Times New Roman" panose="02020603050405020304" pitchFamily="18" charset="0"/>
                          </a:rPr>
                          <m:t>0</m:t>
                        </m:r>
                      </m:sub>
                    </m:sSub>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mixing, </a:t>
                </a:r>
                <a14:m>
                  <m:oMath xmlns:m="http://schemas.openxmlformats.org/officeDocument/2006/math">
                    <m:r>
                      <a:rPr lang="en-US" altLang="zh-CN" sz="1600" b="0" i="1" smtClean="0">
                        <a:latin typeface="Cambria Math" panose="02040503050406030204" pitchFamily="18" charset="0"/>
                        <a:cs typeface="Times New Roman" panose="02020603050405020304" pitchFamily="18" charset="0"/>
                      </a:rPr>
                      <m:t>𝜅</m:t>
                    </m:r>
                    <m:acc>
                      <m:accPr>
                        <m:chr m:val="̅"/>
                        <m:ctrlPr>
                          <a:rPr lang="en-US" altLang="zh-CN" sz="1600" i="1">
                            <a:latin typeface="Cambria Math" panose="02040503050406030204" pitchFamily="18" charset="0"/>
                            <a:cs typeface="Times New Roman" panose="02020603050405020304" pitchFamily="18" charset="0"/>
                          </a:rPr>
                        </m:ctrlPr>
                      </m:accPr>
                      <m:e>
                        <m:r>
                          <a:rPr lang="en-US" altLang="zh-CN" sz="1600">
                            <a:latin typeface="Cambria Math" panose="02040503050406030204" pitchFamily="18" charset="0"/>
                            <a:cs typeface="Times New Roman" panose="02020603050405020304" pitchFamily="18" charset="0"/>
                          </a:rPr>
                          <m:t>𝐾</m:t>
                        </m:r>
                      </m:e>
                    </m:acc>
                  </m:oMath>
                </a14:m>
                <a:r>
                  <a:rPr lang="en-US" altLang="zh-CN" sz="16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sz="1600" i="1">
                            <a:latin typeface="Cambria Math" panose="02040503050406030204" pitchFamily="18" charset="0"/>
                            <a:cs typeface="Times New Roman" panose="02020603050405020304" pitchFamily="18" charset="0"/>
                          </a:rPr>
                        </m:ctrlPr>
                      </m:sSupPr>
                      <m:e>
                        <m:r>
                          <a:rPr lang="en-US" altLang="zh-CN" sz="1600">
                            <a:latin typeface="Cambria Math" panose="02040503050406030204" pitchFamily="18" charset="0"/>
                            <a:cs typeface="Times New Roman" panose="02020603050405020304" pitchFamily="18" charset="0"/>
                          </a:rPr>
                          <m:t>𝐾</m:t>
                        </m:r>
                      </m:e>
                      <m:sup>
                        <m:r>
                          <a:rPr lang="en-US" altLang="zh-CN" sz="1600">
                            <a:latin typeface="Cambria Math" panose="02040503050406030204" pitchFamily="18" charset="0"/>
                            <a:cs typeface="Times New Roman" panose="02020603050405020304" pitchFamily="18" charset="0"/>
                          </a:rPr>
                          <m:t>∗</m:t>
                        </m:r>
                      </m:sup>
                    </m:sSup>
                    <m:acc>
                      <m:accPr>
                        <m:chr m:val="̅"/>
                        <m:ctrlPr>
                          <a:rPr lang="en-US" altLang="zh-CN" sz="1600" i="1">
                            <a:latin typeface="Cambria Math" panose="02040503050406030204" pitchFamily="18" charset="0"/>
                            <a:cs typeface="Times New Roman" panose="02020603050405020304" pitchFamily="18" charset="0"/>
                          </a:rPr>
                        </m:ctrlPr>
                      </m:accPr>
                      <m:e>
                        <m:r>
                          <a:rPr lang="en-US" altLang="zh-CN" sz="1600">
                            <a:latin typeface="Cambria Math" panose="02040503050406030204" pitchFamily="18" charset="0"/>
                            <a:cs typeface="Times New Roman" panose="02020603050405020304" pitchFamily="18" charset="0"/>
                          </a:rPr>
                          <m:t>𝐾</m:t>
                        </m:r>
                      </m:e>
                    </m:acc>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rescattering)</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cannot explain the large isospin violation of </a:t>
                </a:r>
                <a14:m>
                  <m:oMath xmlns:m="http://schemas.openxmlformats.org/officeDocument/2006/math">
                    <m:sSub>
                      <m:sSubPr>
                        <m:ctrlPr>
                          <a:rPr lang="en-US" altLang="zh-CN" sz="1600" i="1">
                            <a:latin typeface="Cambria Math" panose="02040503050406030204" pitchFamily="18" charset="0"/>
                            <a:cs typeface="Times New Roman" panose="02020603050405020304" pitchFamily="18" charset="0"/>
                          </a:rPr>
                        </m:ctrlPr>
                      </m:sSubPr>
                      <m:e>
                        <m:r>
                          <a:rPr lang="en-US" altLang="zh-CN" sz="1600">
                            <a:latin typeface="Cambria Math" panose="02040503050406030204" pitchFamily="18" charset="0"/>
                            <a:cs typeface="Times New Roman" panose="02020603050405020304" pitchFamily="18" charset="0"/>
                          </a:rPr>
                          <m:t>𝑓</m:t>
                        </m:r>
                      </m:e>
                      <m:sub>
                        <m:r>
                          <a:rPr lang="en-US" altLang="zh-CN" sz="1600">
                            <a:latin typeface="Cambria Math" panose="02040503050406030204" pitchFamily="18" charset="0"/>
                            <a:cs typeface="Times New Roman" panose="02020603050405020304" pitchFamily="18" charset="0"/>
                          </a:rPr>
                          <m:t>1</m:t>
                        </m:r>
                      </m:sub>
                    </m:sSub>
                  </m:oMath>
                </a14:m>
                <a:r>
                  <a:rPr lang="en-US" altLang="zh-CN" sz="1600" dirty="0">
                    <a:latin typeface="Times New Roman" panose="02020603050405020304" pitchFamily="18" charset="0"/>
                    <a:cs typeface="Times New Roman" panose="02020603050405020304" pitchFamily="18" charset="0"/>
                  </a:rPr>
                  <a:t> [3].</a:t>
                </a: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1FC5D724-7710-45C7-A71B-3ADC09851197}"/>
                  </a:ext>
                </a:extLst>
              </p:cNvPr>
              <p:cNvSpPr txBox="1">
                <a:spLocks noRot="1" noChangeAspect="1" noMove="1" noResize="1" noEditPoints="1" noAdjustHandles="1" noChangeArrowheads="1" noChangeShapeType="1" noTextEdit="1"/>
              </p:cNvSpPr>
              <p:nvPr/>
            </p:nvSpPr>
            <p:spPr>
              <a:xfrm>
                <a:off x="4348747" y="5136680"/>
                <a:ext cx="4348756" cy="834459"/>
              </a:xfrm>
              <a:prstGeom prst="rect">
                <a:avLst/>
              </a:prstGeom>
              <a:blipFill>
                <a:blip r:embed="rId8"/>
                <a:stretch>
                  <a:fillRect l="-700" t="-2190" r="-1120" b="-80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71298416-D641-49DD-9BA5-2DB955D0163F}"/>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𝑓</m:t>
                          </m:r>
                        </m:e>
                        <m:sub>
                          <m:r>
                            <a:rPr lang="en-US" altLang="zh-CN" sz="2400" b="0" i="1" smtClean="0">
                              <a:latin typeface="Cambria Math" panose="02040503050406030204" pitchFamily="18" charset="0"/>
                              <a:cs typeface="Times New Roman" panose="02020603050405020304" pitchFamily="18" charset="0"/>
                            </a:rPr>
                            <m:t>1</m:t>
                          </m:r>
                        </m:sub>
                      </m:sSub>
                      <m:r>
                        <a:rPr lang="en-US" altLang="zh-CN" sz="2400" b="0" i="1" smtClean="0">
                          <a:latin typeface="Cambria Math" panose="02040503050406030204" pitchFamily="18" charset="0"/>
                          <a:cs typeface="Times New Roman" panose="02020603050405020304" pitchFamily="18" charset="0"/>
                        </a:rPr>
                        <m:t>(</m:t>
                      </m:r>
                      <m:sSubSup>
                        <m:sSubSupPr>
                          <m:ctrlPr>
                            <a:rPr lang="en-US" altLang="zh-CN" sz="2400" b="0" i="1" smtClean="0">
                              <a:latin typeface="Cambria Math" panose="02040503050406030204" pitchFamily="18" charset="0"/>
                              <a:cs typeface="Times New Roman" panose="02020603050405020304" pitchFamily="18" charset="0"/>
                            </a:rPr>
                          </m:ctrlPr>
                        </m:sSubSupPr>
                        <m:e>
                          <m:r>
                            <a:rPr lang="en-US" altLang="zh-CN" sz="2400" b="0" i="1" smtClean="0">
                              <a:latin typeface="Cambria Math" panose="02040503050406030204" pitchFamily="18" charset="0"/>
                              <a:cs typeface="Times New Roman" panose="02020603050405020304" pitchFamily="18" charset="0"/>
                            </a:rPr>
                            <m:t>𝑓</m:t>
                          </m:r>
                        </m:e>
                        <m:sub>
                          <m:r>
                            <a:rPr lang="en-US" altLang="zh-CN" sz="2400" b="0" i="1" smtClean="0">
                              <a:latin typeface="Cambria Math" panose="02040503050406030204" pitchFamily="18" charset="0"/>
                              <a:cs typeface="Times New Roman" panose="02020603050405020304" pitchFamily="18" charset="0"/>
                            </a:rPr>
                            <m:t>1</m:t>
                          </m:r>
                        </m:sub>
                        <m:sup>
                          <m:r>
                            <a:rPr lang="en-US" altLang="zh-CN" sz="2400" b="0" i="1" smtClean="0">
                              <a:latin typeface="Cambria Math" panose="02040503050406030204" pitchFamily="18" charset="0"/>
                              <a:cs typeface="Times New Roman" panose="02020603050405020304" pitchFamily="18" charset="0"/>
                            </a:rPr>
                            <m:t>′</m:t>
                          </m:r>
                        </m:sup>
                      </m:sSubSup>
                      <m:r>
                        <a:rPr lang="en-US" altLang="zh-CN" sz="2400" b="0" i="1" smtClean="0">
                          <a:latin typeface="Cambria Math" panose="02040503050406030204" pitchFamily="18" charset="0"/>
                          <a:cs typeface="Times New Roman" panose="02020603050405020304" pitchFamily="18" charset="0"/>
                        </a:rPr>
                        <m:t>)→3</m:t>
                      </m:r>
                      <m:r>
                        <a:rPr lang="en-US" altLang="zh-CN" sz="2400" b="0" i="1" smtClean="0">
                          <a:latin typeface="Cambria Math" panose="02040503050406030204" pitchFamily="18" charset="0"/>
                          <a:cs typeface="Times New Roman" panose="02020603050405020304" pitchFamily="18" charset="0"/>
                        </a:rPr>
                        <m:t>𝜋</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71298416-D641-49DD-9BA5-2DB955D0163F}"/>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9"/>
                <a:stretch>
                  <a:fillRect b="-18421"/>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C2805763-F4FB-4219-8488-24A175160E28}"/>
              </a:ext>
            </a:extLst>
          </p:cNvPr>
          <p:cNvSpPr>
            <a:spLocks noGrp="1"/>
          </p:cNvSpPr>
          <p:nvPr>
            <p:ph type="sldNum" sz="quarter" idx="12"/>
          </p:nvPr>
        </p:nvSpPr>
        <p:spPr/>
        <p:txBody>
          <a:bodyPr/>
          <a:lstStyle/>
          <a:p>
            <a:fld id="{AE19EF4B-78C3-465F-A26D-296951CF7B54}" type="slidenum">
              <a:rPr lang="zh-CN" altLang="en-US" smtClean="0"/>
              <a:t>53</a:t>
            </a:fld>
            <a:endParaRPr lang="zh-CN" altLang="en-US"/>
          </a:p>
        </p:txBody>
      </p:sp>
    </p:spTree>
    <p:extLst>
      <p:ext uri="{BB962C8B-B14F-4D97-AF65-F5344CB8AC3E}">
        <p14:creationId xmlns:p14="http://schemas.microsoft.com/office/powerpoint/2010/main" val="611218632"/>
      </p:ext>
    </p:extLst>
  </p:cSld>
  <p:clrMapOvr>
    <a:masterClrMapping/>
  </p:clrMapOvr>
  <mc:AlternateContent xmlns:mc="http://schemas.openxmlformats.org/markup-compatibility/2006" xmlns:p14="http://schemas.microsoft.com/office/powerpoint/2010/main">
    <mc:Choice Requires="p14">
      <p:transition spd="slow" p14:dur="2000" advTm="62438"/>
    </mc:Choice>
    <mc:Fallback xmlns="">
      <p:transition spd="slow" advTm="62438"/>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094" y="958024"/>
            <a:ext cx="4722216" cy="2972992"/>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9B2BB68-3130-44F4-8791-A8538B6A7D3E}"/>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𝑎</m:t>
                          </m:r>
                        </m:e>
                        <m:sub>
                          <m:r>
                            <a:rPr lang="en-US" altLang="zh-CN" sz="2400" b="0" i="1" smtClean="0">
                              <a:latin typeface="Cambria Math" panose="02040503050406030204" pitchFamily="18" charset="0"/>
                              <a:cs typeface="Times New Roman" panose="02020603050405020304" pitchFamily="18" charset="0"/>
                            </a:rPr>
                            <m:t>1</m:t>
                          </m:r>
                        </m:sub>
                      </m:sSub>
                      <m:r>
                        <a:rPr lang="en-US" altLang="zh-CN" sz="2400" b="0" i="1" smtClean="0">
                          <a:latin typeface="Cambria Math" panose="02040503050406030204" pitchFamily="18" charset="0"/>
                          <a:cs typeface="Times New Roman" panose="02020603050405020304" pitchFamily="18" charset="0"/>
                        </a:rPr>
                        <m:t>→3</m:t>
                      </m:r>
                      <m:r>
                        <a:rPr lang="en-US" altLang="zh-CN" sz="2400" b="0" i="1" smtClean="0">
                          <a:latin typeface="Cambria Math" panose="02040503050406030204" pitchFamily="18" charset="0"/>
                          <a:cs typeface="Times New Roman" panose="02020603050405020304" pitchFamily="18" charset="0"/>
                        </a:rPr>
                        <m:t>𝜋</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59B2BB68-3130-44F4-8791-A8538B6A7D3E}"/>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3"/>
                <a:stretch>
                  <a:fillRect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80AC3BD5-998B-4601-9719-AF141CF7534F}"/>
                  </a:ext>
                </a:extLst>
              </p:cNvPr>
              <p:cNvSpPr txBox="1"/>
              <p:nvPr/>
            </p:nvSpPr>
            <p:spPr>
              <a:xfrm>
                <a:off x="3402496" y="4090813"/>
                <a:ext cx="2996846" cy="276999"/>
              </a:xfrm>
              <a:prstGeom prst="rect">
                <a:avLst/>
              </a:prstGeom>
              <a:noFill/>
            </p:spPr>
            <p:txBody>
              <a:bodyPr wrap="none" lIns="0" tIns="0" rIns="0" bIns="0" rtlCol="0">
                <a:spAutoFit/>
              </a:bodyPr>
              <a:lstStyle/>
              <a:p>
                <a:r>
                  <a:rPr lang="en-US" altLang="zh-CN" dirty="0">
                    <a:latin typeface="Times New Roman" panose="02020603050405020304" pitchFamily="18" charset="0"/>
                    <a:cs typeface="Times New Roman" panose="02020603050405020304" pitchFamily="18" charset="0"/>
                  </a:rPr>
                  <a:t>Fig.8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spectrum of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𝜒</m:t>
                        </m:r>
                      </m:e>
                      <m:sub>
                        <m:r>
                          <a:rPr lang="en-US" altLang="zh-CN" b="0" i="1" smtClean="0">
                            <a:latin typeface="Cambria Math" panose="02040503050406030204" pitchFamily="18" charset="0"/>
                          </a:rPr>
                          <m:t>𝑐</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oMath>
                </a14:m>
                <a:endParaRPr lang="zh-CN" altLang="en-US" dirty="0">
                  <a:latin typeface="Times New Roman" panose="02020603050405020304" pitchFamily="18" charset="0"/>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80AC3BD5-998B-4601-9719-AF141CF7534F}"/>
                  </a:ext>
                </a:extLst>
              </p:cNvPr>
              <p:cNvSpPr txBox="1">
                <a:spLocks noRot="1" noChangeAspect="1" noMove="1" noResize="1" noEditPoints="1" noAdjustHandles="1" noChangeArrowheads="1" noChangeShapeType="1" noTextEdit="1"/>
              </p:cNvSpPr>
              <p:nvPr/>
            </p:nvSpPr>
            <p:spPr>
              <a:xfrm>
                <a:off x="3402496" y="4090813"/>
                <a:ext cx="2996846" cy="276999"/>
              </a:xfrm>
              <a:prstGeom prst="rect">
                <a:avLst/>
              </a:prstGeom>
              <a:blipFill>
                <a:blip r:embed="rId4"/>
                <a:stretch>
                  <a:fillRect l="-4675" t="-28261" r="-610" b="-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A00BBD04-9E76-476B-85F5-FFB9CFF97DD8}"/>
                  </a:ext>
                </a:extLst>
              </p:cNvPr>
              <p:cNvSpPr txBox="1"/>
              <p:nvPr/>
            </p:nvSpPr>
            <p:spPr>
              <a:xfrm>
                <a:off x="543054" y="4551609"/>
                <a:ext cx="8685634" cy="584775"/>
              </a:xfrm>
              <a:prstGeom prst="rect">
                <a:avLst/>
              </a:prstGeom>
              <a:noFill/>
            </p:spPr>
            <p:txBody>
              <a:bodyPr wrap="square" rtlCol="0">
                <a:spAutoFit/>
              </a:bodyPr>
              <a:lstStyle/>
              <a:p>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𝜒</m:t>
                        </m:r>
                      </m:e>
                      <m:sub>
                        <m:r>
                          <a:rPr lang="en-US" altLang="zh-CN" sz="1600" b="0" i="1" smtClean="0">
                            <a:latin typeface="Cambria Math" panose="02040503050406030204" pitchFamily="18" charset="0"/>
                          </a:rPr>
                          <m:t>𝑐</m:t>
                        </m:r>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𝜋</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𝑎</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→4</m:t>
                    </m:r>
                    <m:r>
                      <a:rPr lang="en-US" altLang="zh-CN" sz="1600" b="0" i="1" smtClean="0">
                        <a:latin typeface="Cambria Math" panose="02040503050406030204" pitchFamily="18" charset="0"/>
                      </a:rPr>
                      <m:t>𝜋</m:t>
                    </m:r>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can be factorized for the large momentum of the pion recoiling against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𝑎</m:t>
                        </m:r>
                      </m:e>
                      <m:sub>
                        <m:r>
                          <a:rPr lang="en-US" altLang="zh-CN" sz="1600" b="0" i="1" smtClean="0">
                            <a:latin typeface="Cambria Math" panose="02040503050406030204" pitchFamily="18" charset="0"/>
                          </a:rPr>
                          <m:t>1</m:t>
                        </m:r>
                      </m:sub>
                    </m:sSub>
                  </m:oMath>
                </a14:m>
                <a:r>
                  <a:rPr lang="en-US" altLang="zh-CN" sz="1600" dirty="0">
                    <a:latin typeface="Times New Roman" panose="02020603050405020304" pitchFamily="18" charset="0"/>
                    <a:cs typeface="Times New Roman" panose="02020603050405020304" pitchFamily="18" charset="0"/>
                  </a:rPr>
                  <a:t>. The intensity and width of </a:t>
                </a:r>
                <a14:m>
                  <m:oMath xmlns:m="http://schemas.openxmlformats.org/officeDocument/2006/math">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𝑎</m:t>
                        </m:r>
                      </m:e>
                      <m:sub>
                        <m:r>
                          <a:rPr lang="en-US" altLang="zh-CN" sz="1600" b="0" i="1" smtClean="0">
                            <a:latin typeface="Cambria Math" panose="02040503050406030204" pitchFamily="18" charset="0"/>
                            <a:cs typeface="Times New Roman" panose="02020603050405020304" pitchFamily="18" charset="0"/>
                          </a:rPr>
                          <m:t>1</m:t>
                        </m:r>
                      </m:sub>
                    </m:sSub>
                    <m:r>
                      <a:rPr lang="en-US" altLang="zh-CN" sz="1600" b="0" i="1" smtClean="0">
                        <a:latin typeface="Cambria Math" panose="02040503050406030204" pitchFamily="18" charset="0"/>
                        <a:cs typeface="Times New Roman" panose="02020603050405020304" pitchFamily="18" charset="0"/>
                      </a:rPr>
                      <m:t>→</m:t>
                    </m:r>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𝑓</m:t>
                        </m:r>
                      </m:e>
                      <m:sub>
                        <m:r>
                          <a:rPr lang="en-US" altLang="zh-CN" sz="1600" b="0" i="1" smtClean="0">
                            <a:latin typeface="Cambria Math" panose="02040503050406030204" pitchFamily="18" charset="0"/>
                            <a:cs typeface="Times New Roman" panose="02020603050405020304" pitchFamily="18" charset="0"/>
                          </a:rPr>
                          <m:t>0</m:t>
                        </m:r>
                      </m:sub>
                    </m:sSub>
                    <m:r>
                      <a:rPr lang="en-US" altLang="zh-CN" sz="1600" b="0" i="1" smtClean="0">
                        <a:latin typeface="Cambria Math" panose="02040503050406030204" pitchFamily="18" charset="0"/>
                        <a:cs typeface="Times New Roman" panose="02020603050405020304" pitchFamily="18" charset="0"/>
                      </a:rPr>
                      <m:t>𝜋</m:t>
                    </m:r>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through triangle mechanism are consistent with Ref. [1][2]</a:t>
                </a: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A00BBD04-9E76-476B-85F5-FFB9CFF97DD8}"/>
                  </a:ext>
                </a:extLst>
              </p:cNvPr>
              <p:cNvSpPr txBox="1">
                <a:spLocks noRot="1" noChangeAspect="1" noMove="1" noResize="1" noEditPoints="1" noAdjustHandles="1" noChangeArrowheads="1" noChangeShapeType="1" noTextEdit="1"/>
              </p:cNvSpPr>
              <p:nvPr/>
            </p:nvSpPr>
            <p:spPr>
              <a:xfrm>
                <a:off x="543054" y="4551609"/>
                <a:ext cx="8685634" cy="584775"/>
              </a:xfrm>
              <a:prstGeom prst="rect">
                <a:avLst/>
              </a:prstGeom>
              <a:blipFill>
                <a:blip r:embed="rId5"/>
                <a:stretch>
                  <a:fillRect l="-351" t="-3125"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DA8755F-F943-40FD-89BA-4E9FE2760D13}"/>
                  </a:ext>
                </a:extLst>
              </p:cNvPr>
              <p:cNvSpPr txBox="1"/>
              <p:nvPr/>
            </p:nvSpPr>
            <p:spPr>
              <a:xfrm>
                <a:off x="1671350" y="5366033"/>
                <a:ext cx="3462291" cy="664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𝜋</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𝜌𝜋</m:t>
                          </m:r>
                        </m:den>
                      </m:f>
                      <m:r>
                        <a:rPr lang="en-US" altLang="zh-CN" b="0" i="1" smtClean="0">
                          <a:latin typeface="Cambria Math" panose="02040503050406030204" pitchFamily="18" charset="0"/>
                        </a:rPr>
                        <m:t>≃0.6%</m:t>
                      </m:r>
                    </m:oMath>
                  </m:oMathPara>
                </a14:m>
                <a:endParaRPr lang="zh-CN" altLang="en-US" dirty="0"/>
              </a:p>
            </p:txBody>
          </p:sp>
        </mc:Choice>
        <mc:Fallback xmlns="">
          <p:sp>
            <p:nvSpPr>
              <p:cNvPr id="6" name="文本框 5">
                <a:extLst>
                  <a:ext uri="{FF2B5EF4-FFF2-40B4-BE49-F238E27FC236}">
                    <a16:creationId xmlns:a16="http://schemas.microsoft.com/office/drawing/2014/main" id="{3DA8755F-F943-40FD-89BA-4E9FE2760D13}"/>
                  </a:ext>
                </a:extLst>
              </p:cNvPr>
              <p:cNvSpPr txBox="1">
                <a:spLocks noRot="1" noChangeAspect="1" noMove="1" noResize="1" noEditPoints="1" noAdjustHandles="1" noChangeArrowheads="1" noChangeShapeType="1" noTextEdit="1"/>
              </p:cNvSpPr>
              <p:nvPr/>
            </p:nvSpPr>
            <p:spPr>
              <a:xfrm>
                <a:off x="1671350" y="5366033"/>
                <a:ext cx="3462291" cy="66422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F24A323-76A7-41EB-806F-87DBCF32F15C}"/>
                  </a:ext>
                </a:extLst>
              </p:cNvPr>
              <p:cNvSpPr txBox="1"/>
              <p:nvPr/>
            </p:nvSpPr>
            <p:spPr>
              <a:xfrm>
                <a:off x="4955930" y="5513477"/>
                <a:ext cx="1526380" cy="369332"/>
              </a:xfrm>
              <a:prstGeom prst="rect">
                <a:avLst/>
              </a:prstGeom>
              <a:noFill/>
            </p:spPr>
            <p:txBody>
              <a:bodyPr wrap="none" rtlCol="0">
                <a:spAutoFit/>
              </a:bodyPr>
              <a:lstStyle/>
              <a:p>
                <a14:m>
                  <m:oMath xmlns:m="http://schemas.openxmlformats.org/officeDocument/2006/math">
                    <m:r>
                      <m:rPr>
                        <m:sty m:val="p"/>
                      </m:rPr>
                      <a:rPr lang="en-US" altLang="zh-CN">
                        <a:latin typeface="Cambria Math" panose="02040503050406030204" pitchFamily="18" charset="0"/>
                        <a:cs typeface="Times New Roman" panose="02020603050405020304" pitchFamily="18" charset="0"/>
                      </a:rPr>
                      <m:t>Γ</m:t>
                    </m:r>
                    <m:r>
                      <a:rPr lang="en-US" altLang="zh-CN">
                        <a:latin typeface="Cambria Math" panose="02040503050406030204" pitchFamily="18" charset="0"/>
                        <a:cs typeface="Times New Roman" panose="02020603050405020304" pitchFamily="18" charset="0"/>
                      </a:rPr>
                      <m:t>≃150</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MeV</a:t>
                </a:r>
                <a:endParaRPr lang="zh-CN" altLang="en-US" dirty="0">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5F24A323-76A7-41EB-806F-87DBCF32F15C}"/>
                  </a:ext>
                </a:extLst>
              </p:cNvPr>
              <p:cNvSpPr txBox="1">
                <a:spLocks noRot="1" noChangeAspect="1" noMove="1" noResize="1" noEditPoints="1" noAdjustHandles="1" noChangeArrowheads="1" noChangeShapeType="1" noTextEdit="1"/>
              </p:cNvSpPr>
              <p:nvPr/>
            </p:nvSpPr>
            <p:spPr>
              <a:xfrm>
                <a:off x="4955930" y="5513477"/>
                <a:ext cx="1526380" cy="369332"/>
              </a:xfrm>
              <a:prstGeom prst="rect">
                <a:avLst/>
              </a:prstGeom>
              <a:blipFill>
                <a:blip r:embed="rId7"/>
                <a:stretch>
                  <a:fillRect t="-8197" r="-2800" b="-24590"/>
                </a:stretch>
              </a:blipFill>
            </p:spPr>
            <p:txBody>
              <a:bodyPr/>
              <a:lstStyle/>
              <a:p>
                <a:r>
                  <a:rPr lang="zh-CN" altLang="en-US">
                    <a:noFill/>
                  </a:rPr>
                  <a:t> </a:t>
                </a:r>
              </a:p>
            </p:txBody>
          </p:sp>
        </mc:Fallback>
      </mc:AlternateContent>
      <p:sp>
        <p:nvSpPr>
          <p:cNvPr id="8" name="矩形 7"/>
          <p:cNvSpPr/>
          <p:nvPr/>
        </p:nvSpPr>
        <p:spPr>
          <a:xfrm>
            <a:off x="4121202" y="6206199"/>
            <a:ext cx="4066287" cy="526363"/>
          </a:xfrm>
          <a:prstGeom prst="rect">
            <a:avLst/>
          </a:prstGeom>
        </p:spPr>
        <p:txBody>
          <a:bodyPr wrap="square">
            <a:spAutoFit/>
          </a:bodyPr>
          <a:lstStyle/>
          <a:p>
            <a:pPr>
              <a:lnSpc>
                <a:spcPct val="150000"/>
              </a:lnSpc>
            </a:pPr>
            <a:r>
              <a:rPr lang="en-US" altLang="zh-CN" sz="1000" i="1" dirty="0">
                <a:solidFill>
                  <a:schemeClr val="accent1">
                    <a:lumMod val="75000"/>
                  </a:schemeClr>
                </a:solidFill>
                <a:latin typeface="Times New Roman" panose="02020603050405020304" pitchFamily="18" charset="0"/>
                <a:cs typeface="Times New Roman" panose="02020603050405020304" pitchFamily="18" charset="0"/>
              </a:rPr>
              <a:t>[1] M. </a:t>
            </a:r>
            <a:r>
              <a:rPr lang="en-US" altLang="zh-CN" sz="1000" i="1" dirty="0" err="1">
                <a:solidFill>
                  <a:schemeClr val="accent1">
                    <a:lumMod val="75000"/>
                  </a:schemeClr>
                </a:solidFill>
                <a:latin typeface="Times New Roman" panose="02020603050405020304" pitchFamily="18" charset="0"/>
                <a:cs typeface="Times New Roman" panose="02020603050405020304" pitchFamily="18" charset="0"/>
              </a:rPr>
              <a:t>Mikhasenko</a:t>
            </a:r>
            <a:r>
              <a:rPr lang="en-US" altLang="zh-CN" sz="1000" i="1" dirty="0">
                <a:solidFill>
                  <a:schemeClr val="accent1">
                    <a:lumMod val="75000"/>
                  </a:schemeClr>
                </a:solidFill>
                <a:latin typeface="Times New Roman" panose="02020603050405020304" pitchFamily="18" charset="0"/>
                <a:cs typeface="Times New Roman" panose="02020603050405020304" pitchFamily="18" charset="0"/>
              </a:rPr>
              <a:t>, B. </a:t>
            </a:r>
            <a:r>
              <a:rPr lang="en-US" altLang="zh-CN" sz="1000" i="1" dirty="0" err="1">
                <a:solidFill>
                  <a:schemeClr val="accent1">
                    <a:lumMod val="75000"/>
                  </a:schemeClr>
                </a:solidFill>
                <a:latin typeface="Times New Roman" panose="02020603050405020304" pitchFamily="18" charset="0"/>
                <a:cs typeface="Times New Roman" panose="02020603050405020304" pitchFamily="18" charset="0"/>
              </a:rPr>
              <a:t>Ketzer</a:t>
            </a:r>
            <a:r>
              <a:rPr lang="en-US" altLang="zh-CN" sz="1000" i="1" dirty="0">
                <a:solidFill>
                  <a:schemeClr val="accent1">
                    <a:lumMod val="75000"/>
                  </a:schemeClr>
                </a:solidFill>
                <a:latin typeface="Times New Roman" panose="02020603050405020304" pitchFamily="18" charset="0"/>
                <a:cs typeface="Times New Roman" panose="02020603050405020304" pitchFamily="18" charset="0"/>
              </a:rPr>
              <a:t> and A. </a:t>
            </a:r>
            <a:r>
              <a:rPr lang="en-US" altLang="zh-CN" sz="1000" i="1" dirty="0" err="1">
                <a:solidFill>
                  <a:schemeClr val="accent1">
                    <a:lumMod val="75000"/>
                  </a:schemeClr>
                </a:solidFill>
                <a:latin typeface="Times New Roman" panose="02020603050405020304" pitchFamily="18" charset="0"/>
                <a:cs typeface="Times New Roman" panose="02020603050405020304" pitchFamily="18" charset="0"/>
              </a:rPr>
              <a:t>Sarantsev</a:t>
            </a:r>
            <a:r>
              <a:rPr lang="en-US" altLang="zh-CN" sz="1000" i="1" dirty="0">
                <a:solidFill>
                  <a:schemeClr val="accent1">
                    <a:lumMod val="75000"/>
                  </a:schemeClr>
                </a:solidFill>
                <a:latin typeface="Times New Roman" panose="02020603050405020304" pitchFamily="18" charset="0"/>
                <a:cs typeface="Times New Roman" panose="02020603050405020304" pitchFamily="18" charset="0"/>
              </a:rPr>
              <a:t>, PRD 91,094015 (2015)</a:t>
            </a:r>
          </a:p>
          <a:p>
            <a:pPr>
              <a:lnSpc>
                <a:spcPct val="150000"/>
              </a:lnSpc>
            </a:pPr>
            <a:r>
              <a:rPr lang="en-US" altLang="zh-CN" sz="1000" i="1" dirty="0">
                <a:solidFill>
                  <a:schemeClr val="accent1">
                    <a:lumMod val="75000"/>
                  </a:schemeClr>
                </a:solidFill>
                <a:latin typeface="Times New Roman" panose="02020603050405020304" pitchFamily="18" charset="0"/>
                <a:cs typeface="Times New Roman" panose="02020603050405020304" pitchFamily="18" charset="0"/>
              </a:rPr>
              <a:t>[2] F. </a:t>
            </a:r>
            <a:r>
              <a:rPr lang="en-US" altLang="zh-CN" sz="1000" i="1" dirty="0" err="1">
                <a:solidFill>
                  <a:schemeClr val="accent1">
                    <a:lumMod val="75000"/>
                  </a:schemeClr>
                </a:solidFill>
                <a:latin typeface="Times New Roman" panose="02020603050405020304" pitchFamily="18" charset="0"/>
                <a:cs typeface="Times New Roman" panose="02020603050405020304" pitchFamily="18" charset="0"/>
              </a:rPr>
              <a:t>Aceti</a:t>
            </a:r>
            <a:r>
              <a:rPr lang="en-US" altLang="zh-CN" sz="1000" i="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1000" i="1" dirty="0" err="1">
                <a:solidFill>
                  <a:schemeClr val="accent1">
                    <a:lumMod val="75000"/>
                  </a:schemeClr>
                </a:solidFill>
                <a:latin typeface="Times New Roman" panose="02020603050405020304" pitchFamily="18" charset="0"/>
                <a:cs typeface="Times New Roman" panose="02020603050405020304" pitchFamily="18" charset="0"/>
              </a:rPr>
              <a:t>L.R.Dai</a:t>
            </a:r>
            <a:r>
              <a:rPr lang="en-US" altLang="zh-CN" sz="1000" i="1" dirty="0">
                <a:solidFill>
                  <a:schemeClr val="accent1">
                    <a:lumMod val="75000"/>
                  </a:schemeClr>
                </a:solidFill>
                <a:latin typeface="Times New Roman" panose="02020603050405020304" pitchFamily="18" charset="0"/>
                <a:cs typeface="Times New Roman" panose="02020603050405020304" pitchFamily="18" charset="0"/>
              </a:rPr>
              <a:t> and E. </a:t>
            </a:r>
            <a:r>
              <a:rPr lang="en-US" altLang="zh-CN" sz="1000" i="1" dirty="0" err="1">
                <a:solidFill>
                  <a:schemeClr val="accent1">
                    <a:lumMod val="75000"/>
                  </a:schemeClr>
                </a:solidFill>
                <a:latin typeface="Times New Roman" panose="02020603050405020304" pitchFamily="18" charset="0"/>
                <a:cs typeface="Times New Roman" panose="02020603050405020304" pitchFamily="18" charset="0"/>
              </a:rPr>
              <a:t>Oset</a:t>
            </a:r>
            <a:r>
              <a:rPr lang="en-US" altLang="zh-CN" sz="1000" i="1" dirty="0">
                <a:solidFill>
                  <a:schemeClr val="accent1">
                    <a:lumMod val="75000"/>
                  </a:schemeClr>
                </a:solidFill>
                <a:latin typeface="Times New Roman" panose="02020603050405020304" pitchFamily="18" charset="0"/>
                <a:cs typeface="Times New Roman" panose="02020603050405020304" pitchFamily="18" charset="0"/>
              </a:rPr>
              <a:t>, PRD 94,096015(2016)</a:t>
            </a:r>
          </a:p>
        </p:txBody>
      </p:sp>
      <p:sp>
        <p:nvSpPr>
          <p:cNvPr id="9" name="灯片编号占位符 8">
            <a:extLst>
              <a:ext uri="{FF2B5EF4-FFF2-40B4-BE49-F238E27FC236}">
                <a16:creationId xmlns:a16="http://schemas.microsoft.com/office/drawing/2014/main" id="{7789CB57-8266-4AB8-9FDC-043DF828EDC2}"/>
              </a:ext>
            </a:extLst>
          </p:cNvPr>
          <p:cNvSpPr>
            <a:spLocks noGrp="1"/>
          </p:cNvSpPr>
          <p:nvPr>
            <p:ph type="sldNum" sz="quarter" idx="12"/>
          </p:nvPr>
        </p:nvSpPr>
        <p:spPr/>
        <p:txBody>
          <a:bodyPr/>
          <a:lstStyle/>
          <a:p>
            <a:fld id="{AE19EF4B-78C3-465F-A26D-296951CF7B54}" type="slidenum">
              <a:rPr lang="zh-CN" altLang="en-US" smtClean="0"/>
              <a:t>54</a:t>
            </a:fld>
            <a:endParaRPr lang="zh-CN" altLang="en-US" dirty="0"/>
          </a:p>
        </p:txBody>
      </p:sp>
    </p:spTree>
    <p:extLst>
      <p:ext uri="{BB962C8B-B14F-4D97-AF65-F5344CB8AC3E}">
        <p14:creationId xmlns:p14="http://schemas.microsoft.com/office/powerpoint/2010/main" val="765993138"/>
      </p:ext>
    </p:extLst>
  </p:cSld>
  <p:clrMapOvr>
    <a:masterClrMapping/>
  </p:clrMapOvr>
  <mc:AlternateContent xmlns:mc="http://schemas.openxmlformats.org/markup-compatibility/2006" xmlns:p14="http://schemas.microsoft.com/office/powerpoint/2010/main">
    <mc:Choice Requires="p14">
      <p:transition spd="slow" p14:dur="2000" advTm="22259"/>
    </mc:Choice>
    <mc:Fallback xmlns="">
      <p:transition spd="slow" advTm="22259"/>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EF8F305D-321F-41B0-8DEC-87C60CEE6519}"/>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cs typeface="Times New Roman" panose="02020603050405020304" pitchFamily="18" charset="0"/>
                            </a:rPr>
                          </m:ctrlPr>
                        </m:sSubSupPr>
                        <m:e>
                          <m:r>
                            <a:rPr lang="en-US" altLang="zh-CN" sz="2400" b="0" i="1" smtClean="0">
                              <a:latin typeface="Cambria Math" panose="02040503050406030204" pitchFamily="18" charset="0"/>
                              <a:cs typeface="Times New Roman" panose="02020603050405020304" pitchFamily="18" charset="0"/>
                            </a:rPr>
                            <m:t>h</m:t>
                          </m:r>
                        </m:e>
                        <m:sub>
                          <m:r>
                            <a:rPr lang="en-US" altLang="zh-CN" sz="2400" b="0" i="1" smtClean="0">
                              <a:latin typeface="Cambria Math" panose="02040503050406030204" pitchFamily="18" charset="0"/>
                              <a:cs typeface="Times New Roman" panose="02020603050405020304" pitchFamily="18" charset="0"/>
                            </a:rPr>
                            <m:t>1</m:t>
                          </m:r>
                        </m:sub>
                        <m:sup>
                          <m:r>
                            <a:rPr lang="en-US" altLang="zh-CN" sz="2400" b="0" i="1" smtClean="0">
                              <a:latin typeface="Cambria Math" panose="02040503050406030204" pitchFamily="18" charset="0"/>
                              <a:cs typeface="Times New Roman" panose="02020603050405020304" pitchFamily="18" charset="0"/>
                            </a:rPr>
                            <m:t>′</m:t>
                          </m:r>
                        </m:sup>
                      </m:sSubSup>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𝜙𝜋</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EF8F305D-321F-41B0-8DEC-87C60CEE6519}"/>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2"/>
                <a:stretch>
                  <a:fillRect b="-17105"/>
                </a:stretch>
              </a:blipFill>
            </p:spPr>
            <p:txBody>
              <a:bodyPr/>
              <a:lstStyle/>
              <a:p>
                <a:r>
                  <a:rPr lang="zh-CN" altLang="en-US">
                    <a:noFill/>
                  </a:rPr>
                  <a:t> </a:t>
                </a:r>
              </a:p>
            </p:txBody>
          </p:sp>
        </mc:Fallback>
      </mc:AlternateContent>
      <p:grpSp>
        <p:nvGrpSpPr>
          <p:cNvPr id="4" name="组合 3">
            <a:extLst>
              <a:ext uri="{FF2B5EF4-FFF2-40B4-BE49-F238E27FC236}">
                <a16:creationId xmlns:a16="http://schemas.microsoft.com/office/drawing/2014/main" id="{44ECE963-5E00-4187-A88C-0B2BEE94BCD1}"/>
              </a:ext>
            </a:extLst>
          </p:cNvPr>
          <p:cNvGrpSpPr/>
          <p:nvPr/>
        </p:nvGrpSpPr>
        <p:grpSpPr>
          <a:xfrm>
            <a:off x="26633" y="1603285"/>
            <a:ext cx="4385568" cy="2519268"/>
            <a:chOff x="381740" y="4136571"/>
            <a:chExt cx="4385568" cy="2519268"/>
          </a:xfrm>
        </p:grpSpPr>
        <p:pic>
          <p:nvPicPr>
            <p:cNvPr id="5" name="图片 4"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668" y="4136571"/>
              <a:ext cx="3099112" cy="2098766"/>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64560CF-59D9-47F7-9155-E460BFED2429}"/>
                    </a:ext>
                  </a:extLst>
                </p:cNvPr>
                <p:cNvSpPr txBox="1"/>
                <p:nvPr/>
              </p:nvSpPr>
              <p:spPr>
                <a:xfrm>
                  <a:off x="381740" y="6348062"/>
                  <a:ext cx="4385568"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Fig.9 Partial width of </a:t>
                  </a:r>
                  <a14:m>
                    <m:oMath xmlns:m="http://schemas.openxmlformats.org/officeDocument/2006/math">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h</m:t>
                          </m:r>
                        </m:e>
                        <m:sub>
                          <m:r>
                            <a:rPr lang="en-US" altLang="zh-CN" sz="1400" b="0" i="1" smtClean="0">
                              <a:latin typeface="Cambria Math" panose="02040503050406030204" pitchFamily="18" charset="0"/>
                            </a:rPr>
                            <m:t>1</m:t>
                          </m:r>
                        </m:sub>
                        <m:sup>
                          <m:r>
                            <a:rPr lang="en-US" altLang="zh-CN" sz="1400" b="0" i="1" smtClean="0">
                              <a:latin typeface="Cambria Math" panose="02040503050406030204" pitchFamily="18" charset="0"/>
                            </a:rPr>
                            <m:t>′</m:t>
                          </m:r>
                        </m:sup>
                      </m:sSubSup>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𝜙</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0</m:t>
                          </m:r>
                        </m:sup>
                      </m:sSup>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𝐾</m:t>
                      </m:r>
                      <m:acc>
                        <m:accPr>
                          <m:chr m:val="̅"/>
                          <m:ctrlPr>
                            <a:rPr lang="en-US" altLang="zh-CN" sz="1400" b="0" i="1" smtClean="0">
                              <a:latin typeface="Cambria Math" panose="02040503050406030204" pitchFamily="18" charset="0"/>
                            </a:rPr>
                          </m:ctrlPr>
                        </m:accPr>
                        <m:e>
                          <m:r>
                            <a:rPr lang="en-US" altLang="zh-CN" sz="1400" b="0" i="1" smtClean="0">
                              <a:latin typeface="Cambria Math" panose="02040503050406030204" pitchFamily="18" charset="0"/>
                            </a:rPr>
                            <m:t>𝐾</m:t>
                          </m:r>
                        </m:e>
                      </m:acc>
                      <m:sSup>
                        <m:sSupPr>
                          <m:ctrlPr>
                            <a:rPr lang="en-US" altLang="zh-CN" sz="1400" b="0" i="1" dirty="0" smtClean="0">
                              <a:latin typeface="Cambria Math" panose="02040503050406030204" pitchFamily="18" charset="0"/>
                            </a:rPr>
                          </m:ctrlPr>
                        </m:sSupPr>
                        <m:e>
                          <m:r>
                            <a:rPr lang="en-US" altLang="zh-CN" sz="1400" b="0" i="1" dirty="0" smtClean="0">
                              <a:latin typeface="Cambria Math" panose="02040503050406030204" pitchFamily="18" charset="0"/>
                            </a:rPr>
                            <m:t>𝜋</m:t>
                          </m:r>
                        </m:e>
                        <m:sup>
                          <m:r>
                            <a:rPr lang="en-US" altLang="zh-CN" sz="1400" b="0" i="1" dirty="0" smtClean="0">
                              <a:latin typeface="Cambria Math" panose="02040503050406030204" pitchFamily="18" charset="0"/>
                            </a:rPr>
                            <m:t>0</m:t>
                          </m:r>
                        </m:sup>
                      </m:sSup>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in unit of KeV</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564560CF-59D9-47F7-9155-E460BFED2429}"/>
                    </a:ext>
                  </a:extLst>
                </p:cNvPr>
                <p:cNvSpPr txBox="1">
                  <a:spLocks noRot="1" noChangeAspect="1" noMove="1" noResize="1" noEditPoints="1" noAdjustHandles="1" noChangeArrowheads="1" noChangeShapeType="1" noTextEdit="1"/>
                </p:cNvSpPr>
                <p:nvPr/>
              </p:nvSpPr>
              <p:spPr>
                <a:xfrm>
                  <a:off x="381740" y="6348062"/>
                  <a:ext cx="4385568" cy="307777"/>
                </a:xfrm>
                <a:prstGeom prst="rect">
                  <a:avLst/>
                </a:prstGeom>
                <a:blipFill>
                  <a:blip r:embed="rId4"/>
                  <a:stretch>
                    <a:fillRect l="-417" t="-4000" b="-20000"/>
                  </a:stretch>
                </a:blipFill>
              </p:spPr>
              <p:txBody>
                <a:bodyPr/>
                <a:lstStyle/>
                <a:p>
                  <a:r>
                    <a:rPr lang="zh-CN" altLang="en-US">
                      <a:noFill/>
                    </a:rPr>
                    <a:t> </a:t>
                  </a:r>
                </a:p>
              </p:txBody>
            </p:sp>
          </mc:Fallback>
        </mc:AlternateContent>
      </p:grpSp>
      <p:grpSp>
        <p:nvGrpSpPr>
          <p:cNvPr id="11" name="组合 10">
            <a:extLst>
              <a:ext uri="{FF2B5EF4-FFF2-40B4-BE49-F238E27FC236}">
                <a16:creationId xmlns:a16="http://schemas.microsoft.com/office/drawing/2014/main" id="{D1D00B89-1E25-4E9A-AB2A-D6EACD2700B3}"/>
              </a:ext>
            </a:extLst>
          </p:cNvPr>
          <p:cNvGrpSpPr/>
          <p:nvPr/>
        </p:nvGrpSpPr>
        <p:grpSpPr>
          <a:xfrm>
            <a:off x="4572000" y="461665"/>
            <a:ext cx="4483223" cy="3143698"/>
            <a:chOff x="4776187" y="940525"/>
            <a:chExt cx="4483223" cy="3143698"/>
          </a:xfrm>
        </p:grpSpPr>
        <p:pic>
          <p:nvPicPr>
            <p:cNvPr id="7" name="图片 6" descr="屏幕剪辑"/>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6057" y="940525"/>
              <a:ext cx="2574624" cy="2568131"/>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96137C8-5E91-4207-8C92-4316E016CA1F}"/>
                    </a:ext>
                  </a:extLst>
                </p:cNvPr>
                <p:cNvSpPr txBox="1"/>
                <p:nvPr/>
              </p:nvSpPr>
              <p:spPr>
                <a:xfrm>
                  <a:off x="4776187" y="3561003"/>
                  <a:ext cx="4483223" cy="523220"/>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Fig.10 </a:t>
                  </a:r>
                  <a:r>
                    <a:rPr lang="en-US" altLang="zh-CN" sz="1400" dirty="0" err="1">
                      <a:latin typeface="Times New Roman" panose="02020603050405020304" pitchFamily="18" charset="0"/>
                      <a:cs typeface="Times New Roman" panose="02020603050405020304" pitchFamily="18" charset="0"/>
                    </a:rPr>
                    <a:t>Dalitz</a:t>
                  </a:r>
                  <a:r>
                    <a:rPr lang="en-US" altLang="zh-CN" sz="1400" dirty="0">
                      <a:latin typeface="Times New Roman" panose="02020603050405020304" pitchFamily="18" charset="0"/>
                      <a:cs typeface="Times New Roman" panose="02020603050405020304" pitchFamily="18" charset="0"/>
                    </a:rPr>
                    <a:t> plot of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𝐽</m:t>
                      </m:r>
                      <m:r>
                        <m:rPr>
                          <m:lit/>
                        </m:rPr>
                        <a:rPr lang="en-US" altLang="zh-CN" sz="1400" b="0" i="1" smtClean="0">
                          <a:latin typeface="Cambria Math" panose="02040503050406030204" pitchFamily="18" charset="0"/>
                          <a:cs typeface="Times New Roman" panose="02020603050405020304" pitchFamily="18" charset="0"/>
                        </a:rPr>
                        <m:t>/</m:t>
                      </m:r>
                      <m:r>
                        <a:rPr lang="en-US" altLang="zh-CN" sz="1400" b="0" i="1" smtClean="0">
                          <a:latin typeface="Cambria Math" panose="02040503050406030204" pitchFamily="18" charset="0"/>
                          <a:cs typeface="Times New Roman" panose="02020603050405020304" pitchFamily="18" charset="0"/>
                        </a:rPr>
                        <m:t>𝜓</m:t>
                      </m:r>
                      <m:r>
                        <a:rPr lang="en-US" altLang="zh-CN" sz="1400" b="0" i="1" smtClean="0">
                          <a:latin typeface="Cambria Math" panose="02040503050406030204" pitchFamily="18" charset="0"/>
                          <a:cs typeface="Times New Roman" panose="02020603050405020304" pitchFamily="18" charset="0"/>
                        </a:rPr>
                        <m:t>→</m:t>
                      </m:r>
                      <m:r>
                        <a:rPr lang="en-US" altLang="zh-CN" sz="1400" b="0" i="1" smtClean="0">
                          <a:latin typeface="Cambria Math" panose="02040503050406030204" pitchFamily="18" charset="0"/>
                          <a:cs typeface="Times New Roman" panose="02020603050405020304" pitchFamily="18" charset="0"/>
                        </a:rPr>
                        <m:t>𝜂</m:t>
                      </m:r>
                      <m:sSubSup>
                        <m:sSubSupPr>
                          <m:ctrlPr>
                            <a:rPr lang="en-US" altLang="zh-CN" sz="1400" b="0" i="1" smtClean="0">
                              <a:latin typeface="Cambria Math" panose="02040503050406030204" pitchFamily="18" charset="0"/>
                              <a:cs typeface="Times New Roman" panose="02020603050405020304" pitchFamily="18" charset="0"/>
                            </a:rPr>
                          </m:ctrlPr>
                        </m:sSubSupPr>
                        <m:e>
                          <m:r>
                            <a:rPr lang="en-US" altLang="zh-CN" sz="1400" b="0" i="1" smtClean="0">
                              <a:latin typeface="Cambria Math" panose="02040503050406030204" pitchFamily="18" charset="0"/>
                              <a:cs typeface="Times New Roman" panose="02020603050405020304" pitchFamily="18" charset="0"/>
                            </a:rPr>
                            <m:t>h</m:t>
                          </m:r>
                        </m:e>
                        <m:sub>
                          <m:r>
                            <a:rPr lang="en-US" altLang="zh-CN" sz="1400" b="0" i="1" smtClean="0">
                              <a:latin typeface="Cambria Math" panose="02040503050406030204" pitchFamily="18" charset="0"/>
                              <a:cs typeface="Times New Roman" panose="02020603050405020304" pitchFamily="18" charset="0"/>
                            </a:rPr>
                            <m:t>1</m:t>
                          </m:r>
                        </m:sub>
                        <m:sup>
                          <m:r>
                            <a:rPr lang="en-US" altLang="zh-CN" sz="1400" b="0" i="1" smtClean="0">
                              <a:latin typeface="Cambria Math" panose="02040503050406030204" pitchFamily="18" charset="0"/>
                              <a:cs typeface="Times New Roman" panose="02020603050405020304" pitchFamily="18" charset="0"/>
                            </a:rPr>
                            <m:t>′</m:t>
                          </m:r>
                        </m:sup>
                      </m:sSubSup>
                      <m:r>
                        <a:rPr lang="en-US" altLang="zh-CN" sz="1400" b="0" i="1" smtClean="0">
                          <a:latin typeface="Cambria Math" panose="02040503050406030204" pitchFamily="18" charset="0"/>
                          <a:cs typeface="Times New Roman" panose="02020603050405020304" pitchFamily="18" charset="0"/>
                        </a:rPr>
                        <m:t>→</m:t>
                      </m:r>
                      <m:r>
                        <a:rPr lang="en-US" altLang="zh-CN" sz="1400" b="0" i="1" smtClean="0">
                          <a:latin typeface="Cambria Math" panose="02040503050406030204" pitchFamily="18" charset="0"/>
                          <a:cs typeface="Times New Roman" panose="02020603050405020304" pitchFamily="18" charset="0"/>
                        </a:rPr>
                        <m:t>𝜂𝜙𝜋</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with the resonance of </a:t>
                  </a:r>
                  <a14:m>
                    <m:oMath xmlns:m="http://schemas.openxmlformats.org/officeDocument/2006/math">
                      <m:sSubSup>
                        <m:sSubSupPr>
                          <m:ctrlPr>
                            <a:rPr lang="en-US" altLang="zh-CN" sz="1400" b="0" i="1" smtClean="0">
                              <a:latin typeface="Cambria Math" panose="02040503050406030204" pitchFamily="18" charset="0"/>
                              <a:cs typeface="Times New Roman" panose="02020603050405020304" pitchFamily="18" charset="0"/>
                            </a:rPr>
                          </m:ctrlPr>
                        </m:sSubSupPr>
                        <m:e>
                          <m:r>
                            <a:rPr lang="en-US" altLang="zh-CN" sz="1400" b="0" i="1" smtClean="0">
                              <a:latin typeface="Cambria Math" panose="02040503050406030204" pitchFamily="18" charset="0"/>
                              <a:cs typeface="Times New Roman" panose="02020603050405020304" pitchFamily="18" charset="0"/>
                            </a:rPr>
                            <m:t>h</m:t>
                          </m:r>
                        </m:e>
                        <m:sub>
                          <m:r>
                            <a:rPr lang="en-US" altLang="zh-CN" sz="1400" b="0" i="1" smtClean="0">
                              <a:latin typeface="Cambria Math" panose="02040503050406030204" pitchFamily="18" charset="0"/>
                              <a:cs typeface="Times New Roman" panose="02020603050405020304" pitchFamily="18" charset="0"/>
                            </a:rPr>
                            <m:t>1</m:t>
                          </m:r>
                        </m:sub>
                        <m:sup>
                          <m:r>
                            <a:rPr lang="en-US" altLang="zh-CN" sz="1400" b="0" i="1" smtClean="0">
                              <a:latin typeface="Cambria Math" panose="02040503050406030204" pitchFamily="18" charset="0"/>
                              <a:cs typeface="Times New Roman" panose="02020603050405020304" pitchFamily="18" charset="0"/>
                            </a:rPr>
                            <m:t>′</m:t>
                          </m:r>
                        </m:sup>
                      </m:sSubSup>
                    </m:oMath>
                  </a14:m>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496137C8-5E91-4207-8C92-4316E016CA1F}"/>
                    </a:ext>
                  </a:extLst>
                </p:cNvPr>
                <p:cNvSpPr txBox="1">
                  <a:spLocks noRot="1" noChangeAspect="1" noMove="1" noResize="1" noEditPoints="1" noAdjustHandles="1" noChangeArrowheads="1" noChangeShapeType="1" noTextEdit="1"/>
                </p:cNvSpPr>
                <p:nvPr/>
              </p:nvSpPr>
              <p:spPr>
                <a:xfrm>
                  <a:off x="4776187" y="3561003"/>
                  <a:ext cx="4483223" cy="523220"/>
                </a:xfrm>
                <a:prstGeom prst="rect">
                  <a:avLst/>
                </a:prstGeom>
                <a:blipFill>
                  <a:blip r:embed="rId6"/>
                  <a:stretch>
                    <a:fillRect l="-408" t="-2353" r="-544" b="-11765"/>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582184A0-4813-4ABA-A897-1D7607349B8C}"/>
                  </a:ext>
                </a:extLst>
              </p:cNvPr>
              <p:cNvSpPr txBox="1"/>
              <p:nvPr/>
            </p:nvSpPr>
            <p:spPr>
              <a:xfrm>
                <a:off x="31188" y="932478"/>
                <a:ext cx="418570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𝐵</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𝑅</m:t>
                      </m:r>
                      <m:r>
                        <a:rPr lang="en-US" altLang="zh-CN" sz="1400" b="0" i="1" smtClean="0">
                          <a:latin typeface="Cambria Math" panose="02040503050406030204" pitchFamily="18" charset="0"/>
                        </a:rPr>
                        <m:t>.</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𝐽</m:t>
                          </m:r>
                          <m:r>
                            <m:rPr>
                              <m:lit/>
                            </m:rP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𝜓</m:t>
                          </m:r>
                          <m:r>
                            <a:rPr lang="en-US" altLang="zh-CN" sz="1400" b="0" i="1" smtClean="0">
                              <a:latin typeface="Cambria Math" panose="02040503050406030204" pitchFamily="18" charset="0"/>
                            </a:rPr>
                            <m:t>→</m:t>
                          </m:r>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h</m:t>
                              </m:r>
                            </m:e>
                            <m:sub>
                              <m:r>
                                <a:rPr lang="en-US" altLang="zh-CN" sz="1400" b="0" i="1" smtClean="0">
                                  <a:latin typeface="Cambria Math" panose="02040503050406030204" pitchFamily="18" charset="0"/>
                                </a:rPr>
                                <m:t>1</m:t>
                              </m:r>
                            </m:sub>
                            <m:sup>
                              <m:r>
                                <a:rPr lang="en-US" altLang="zh-CN" sz="1400" b="0" i="1" smtClean="0">
                                  <a:latin typeface="Cambria Math" panose="02040503050406030204" pitchFamily="18" charset="0"/>
                                </a:rPr>
                                <m:t>′</m:t>
                              </m:r>
                            </m:sup>
                          </m:sSubSup>
                          <m:r>
                            <a:rPr lang="en-US" altLang="zh-CN" sz="1400" b="0" i="1" smtClean="0">
                              <a:latin typeface="Cambria Math" panose="02040503050406030204" pitchFamily="18" charset="0"/>
                            </a:rPr>
                            <m:t>𝜂</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𝜂𝜙𝜋</m:t>
                          </m:r>
                        </m:e>
                      </m:d>
                      <m:r>
                        <a:rPr lang="en-US" altLang="zh-CN" sz="1400" b="0" i="1" smtClean="0">
                          <a:latin typeface="Cambria Math" panose="02040503050406030204" pitchFamily="18" charset="0"/>
                        </a:rPr>
                        <m:t>=6.3×</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−8</m:t>
                          </m:r>
                        </m:sup>
                      </m:sSup>
                    </m:oMath>
                  </m:oMathPara>
                </a14:m>
                <a:endParaRPr lang="zh-CN" altLang="en-US" sz="1400" dirty="0"/>
              </a:p>
            </p:txBody>
          </p:sp>
        </mc:Choice>
        <mc:Fallback xmlns="">
          <p:sp>
            <p:nvSpPr>
              <p:cNvPr id="12" name="文本框 11">
                <a:extLst>
                  <a:ext uri="{FF2B5EF4-FFF2-40B4-BE49-F238E27FC236}">
                    <a16:creationId xmlns:a16="http://schemas.microsoft.com/office/drawing/2014/main" id="{582184A0-4813-4ABA-A897-1D7607349B8C}"/>
                  </a:ext>
                </a:extLst>
              </p:cNvPr>
              <p:cNvSpPr txBox="1">
                <a:spLocks noRot="1" noChangeAspect="1" noMove="1" noResize="1" noEditPoints="1" noAdjustHandles="1" noChangeArrowheads="1" noChangeShapeType="1" noTextEdit="1"/>
              </p:cNvSpPr>
              <p:nvPr/>
            </p:nvSpPr>
            <p:spPr>
              <a:xfrm>
                <a:off x="31188" y="932478"/>
                <a:ext cx="4185705" cy="307777"/>
              </a:xfrm>
              <a:prstGeom prst="rect">
                <a:avLst/>
              </a:prstGeom>
              <a:blipFill>
                <a:blip r:embed="rId7"/>
                <a:stretch>
                  <a:fillRect b="-10000"/>
                </a:stretch>
              </a:blipFill>
            </p:spPr>
            <p:txBody>
              <a:bodyPr/>
              <a:lstStyle/>
              <a:p>
                <a:r>
                  <a:rPr lang="zh-CN" altLang="en-US">
                    <a:noFill/>
                  </a:rPr>
                  <a:t> </a:t>
                </a:r>
              </a:p>
            </p:txBody>
          </p:sp>
        </mc:Fallback>
      </mc:AlternateContent>
      <p:sp>
        <p:nvSpPr>
          <p:cNvPr id="13" name="灯片编号占位符 12">
            <a:extLst>
              <a:ext uri="{FF2B5EF4-FFF2-40B4-BE49-F238E27FC236}">
                <a16:creationId xmlns:a16="http://schemas.microsoft.com/office/drawing/2014/main" id="{E17AE3E8-9B95-4573-8154-1BCDBAAC0125}"/>
              </a:ext>
            </a:extLst>
          </p:cNvPr>
          <p:cNvSpPr>
            <a:spLocks noGrp="1"/>
          </p:cNvSpPr>
          <p:nvPr>
            <p:ph type="sldNum" sz="quarter" idx="12"/>
          </p:nvPr>
        </p:nvSpPr>
        <p:spPr/>
        <p:txBody>
          <a:bodyPr/>
          <a:lstStyle/>
          <a:p>
            <a:fld id="{AE19EF4B-78C3-465F-A26D-296951CF7B54}" type="slidenum">
              <a:rPr lang="zh-CN" altLang="en-US" smtClean="0"/>
              <a:t>55</a:t>
            </a:fld>
            <a:endParaRPr lang="zh-CN" altLang="en-US"/>
          </a:p>
        </p:txBody>
      </p:sp>
      <p:pic>
        <p:nvPicPr>
          <p:cNvPr id="15" name="图片 14">
            <a:extLst>
              <a:ext uri="{FF2B5EF4-FFF2-40B4-BE49-F238E27FC236}">
                <a16:creationId xmlns:a16="http://schemas.microsoft.com/office/drawing/2014/main" id="{A202107F-943B-4D45-A657-43BE945852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8557" y="3657710"/>
            <a:ext cx="2663301" cy="1979392"/>
          </a:xfrm>
          <a:prstGeom prst="rect">
            <a:avLst/>
          </a:prstGeom>
        </p:spPr>
      </p:pic>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88FEC51-A75B-4679-B7F6-75618008B737}"/>
                  </a:ext>
                </a:extLst>
              </p:cNvPr>
              <p:cNvSpPr txBox="1"/>
              <p:nvPr/>
            </p:nvSpPr>
            <p:spPr>
              <a:xfrm>
                <a:off x="4666550" y="5663921"/>
                <a:ext cx="4572000" cy="307777"/>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Fig.11 </a:t>
                </a:r>
                <a:r>
                  <a:rPr lang="en-US" altLang="zh-CN" sz="1400" dirty="0" err="1">
                    <a:latin typeface="Times New Roman" panose="02020603050405020304" pitchFamily="18" charset="0"/>
                    <a:cs typeface="Times New Roman" panose="02020603050405020304" pitchFamily="18" charset="0"/>
                  </a:rPr>
                  <a:t>Dalitz</a:t>
                </a:r>
                <a:r>
                  <a:rPr lang="en-US" altLang="zh-CN" sz="1400" dirty="0">
                    <a:latin typeface="Times New Roman" panose="02020603050405020304" pitchFamily="18" charset="0"/>
                    <a:cs typeface="Times New Roman" panose="02020603050405020304" pitchFamily="18" charset="0"/>
                  </a:rPr>
                  <a:t> plot of </a:t>
                </a:r>
                <a14:m>
                  <m:oMath xmlns:m="http://schemas.openxmlformats.org/officeDocument/2006/math">
                    <m:r>
                      <a:rPr lang="en-US" altLang="zh-CN" sz="1400">
                        <a:latin typeface="Cambria Math" panose="02040503050406030204" pitchFamily="18" charset="0"/>
                        <a:cs typeface="Times New Roman" panose="02020603050405020304" pitchFamily="18" charset="0"/>
                      </a:rPr>
                      <m:t>𝐽</m:t>
                    </m:r>
                    <m:r>
                      <m:rPr>
                        <m:lit/>
                      </m:rPr>
                      <a:rPr lang="en-US" altLang="zh-CN" sz="1400">
                        <a:latin typeface="Cambria Math" panose="02040503050406030204" pitchFamily="18" charset="0"/>
                        <a:cs typeface="Times New Roman" panose="02020603050405020304" pitchFamily="18" charset="0"/>
                      </a:rPr>
                      <m:t>/</m:t>
                    </m:r>
                    <m:r>
                      <a:rPr lang="en-US" altLang="zh-CN" sz="1400">
                        <a:latin typeface="Cambria Math" panose="02040503050406030204" pitchFamily="18" charset="0"/>
                        <a:cs typeface="Times New Roman" panose="02020603050405020304" pitchFamily="18" charset="0"/>
                      </a:rPr>
                      <m:t>𝜓</m:t>
                    </m:r>
                    <m:r>
                      <a:rPr lang="en-US" altLang="zh-CN" sz="1400">
                        <a:latin typeface="Cambria Math" panose="02040503050406030204" pitchFamily="18" charset="0"/>
                        <a:cs typeface="Times New Roman" panose="02020603050405020304" pitchFamily="18" charset="0"/>
                      </a:rPr>
                      <m:t>→</m:t>
                    </m:r>
                    <m:r>
                      <a:rPr lang="en-US" altLang="zh-CN" sz="1400" b="0" i="1" smtClean="0">
                        <a:latin typeface="Cambria Math" panose="02040503050406030204" pitchFamily="18" charset="0"/>
                        <a:cs typeface="Times New Roman" panose="02020603050405020304" pitchFamily="18" charset="0"/>
                      </a:rPr>
                      <m:t>𝜂</m:t>
                    </m:r>
                    <m:r>
                      <a:rPr lang="en-US" altLang="zh-CN" sz="1400">
                        <a:latin typeface="Cambria Math" panose="02040503050406030204" pitchFamily="18" charset="0"/>
                        <a:cs typeface="Times New Roman" panose="02020603050405020304" pitchFamily="18" charset="0"/>
                      </a:rPr>
                      <m:t>𝜙𝜋</m:t>
                    </m:r>
                  </m:oMath>
                </a14:m>
                <a:r>
                  <a:rPr lang="en-US" altLang="zh-CN" sz="1400" dirty="0">
                    <a:latin typeface="Times New Roman" panose="02020603050405020304" pitchFamily="18" charset="0"/>
                    <a:cs typeface="Times New Roman" panose="02020603050405020304" pitchFamily="18" charset="0"/>
                  </a:rPr>
                  <a:t> from Ref.[1] </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388FEC51-A75B-4679-B7F6-75618008B737}"/>
                  </a:ext>
                </a:extLst>
              </p:cNvPr>
              <p:cNvSpPr txBox="1">
                <a:spLocks noRot="1" noChangeAspect="1" noMove="1" noResize="1" noEditPoints="1" noAdjustHandles="1" noChangeArrowheads="1" noChangeShapeType="1" noTextEdit="1"/>
              </p:cNvSpPr>
              <p:nvPr/>
            </p:nvSpPr>
            <p:spPr>
              <a:xfrm>
                <a:off x="4666550" y="5663921"/>
                <a:ext cx="4572000" cy="307777"/>
              </a:xfrm>
              <a:prstGeom prst="rect">
                <a:avLst/>
              </a:prstGeom>
              <a:blipFill>
                <a:blip r:embed="rId9"/>
                <a:stretch>
                  <a:fillRect l="-400" t="-3922" b="-19608"/>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F49488CD-ED67-4967-BA8B-DCF7A64AB3C9}"/>
              </a:ext>
            </a:extLst>
          </p:cNvPr>
          <p:cNvSpPr txBox="1"/>
          <p:nvPr/>
        </p:nvSpPr>
        <p:spPr>
          <a:xfrm>
            <a:off x="297208" y="6059484"/>
            <a:ext cx="4066283" cy="461665"/>
          </a:xfrm>
          <a:prstGeom prst="rect">
            <a:avLst/>
          </a:prstGeom>
          <a:noFill/>
        </p:spPr>
        <p:txBody>
          <a:bodyPr wrap="square">
            <a:spAutoFit/>
          </a:bodyPr>
          <a:lstStyle/>
          <a:p>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[1] M. </a:t>
            </a:r>
            <a:r>
              <a:rPr lang="en-US" altLang="zh-CN" sz="1200" i="1" dirty="0" err="1">
                <a:solidFill>
                  <a:schemeClr val="accent1">
                    <a:lumMod val="75000"/>
                  </a:schemeClr>
                </a:solidFill>
                <a:latin typeface="Times New Roman" panose="02020603050405020304" pitchFamily="18" charset="0"/>
                <a:cs typeface="Times New Roman" panose="02020603050405020304" pitchFamily="18" charset="0"/>
              </a:rPr>
              <a:t>Ablikim</a:t>
            </a:r>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 et al. PRL,121,022001(2018)</a:t>
            </a:r>
          </a:p>
          <a:p>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[2] H. J. Jing, F. K. Guo, B. S. Zou, PRD 100,114010(2019)</a:t>
            </a:r>
            <a:endParaRPr lang="zh-CN" altLang="en-US" sz="1200" i="1" dirty="0">
              <a:solidFill>
                <a:schemeClr val="accent1">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本框 2"/>
              <p:cNvSpPr txBox="1"/>
              <p:nvPr/>
            </p:nvSpPr>
            <p:spPr>
              <a:xfrm>
                <a:off x="4671153" y="6014809"/>
                <a:ext cx="339810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solidFill>
                            <a:srgbClr val="C00000"/>
                          </a:solidFill>
                          <a:latin typeface="Cambria Math" panose="02040503050406030204" pitchFamily="18" charset="0"/>
                        </a:rPr>
                        <m:t>𝐽</m:t>
                      </m:r>
                      <m:r>
                        <m:rPr>
                          <m:lit/>
                        </m:rPr>
                        <a:rPr lang="en-US" altLang="zh-CN" sz="1400" b="0" i="1" smtClean="0">
                          <a:solidFill>
                            <a:srgbClr val="C00000"/>
                          </a:solidFill>
                          <a:latin typeface="Cambria Math" panose="02040503050406030204" pitchFamily="18" charset="0"/>
                        </a:rPr>
                        <m:t>/</m:t>
                      </m:r>
                      <m:r>
                        <a:rPr lang="en-US" altLang="zh-CN" sz="1400" b="0" i="1" smtClean="0">
                          <a:solidFill>
                            <a:srgbClr val="C00000"/>
                          </a:solidFill>
                          <a:latin typeface="Cambria Math" panose="02040503050406030204" pitchFamily="18" charset="0"/>
                        </a:rPr>
                        <m:t>𝜓</m:t>
                      </m:r>
                      <m:r>
                        <a:rPr lang="en-US" altLang="zh-CN" sz="1400" b="0" i="1" smtClean="0">
                          <a:solidFill>
                            <a:srgbClr val="C00000"/>
                          </a:solidFill>
                          <a:latin typeface="Cambria Math" panose="02040503050406030204" pitchFamily="18" charset="0"/>
                        </a:rPr>
                        <m:t>→</m:t>
                      </m:r>
                      <m:r>
                        <a:rPr lang="en-US" altLang="zh-CN" sz="1400" b="0" i="1" smtClean="0">
                          <a:solidFill>
                            <a:srgbClr val="C00000"/>
                          </a:solidFill>
                          <a:latin typeface="Cambria Math" panose="02040503050406030204" pitchFamily="18" charset="0"/>
                        </a:rPr>
                        <m:t>𝜂𝜌</m:t>
                      </m:r>
                      <m:d>
                        <m:dPr>
                          <m:ctrlPr>
                            <a:rPr lang="en-US" altLang="zh-CN" sz="1400" b="0" i="1" smtClean="0">
                              <a:solidFill>
                                <a:srgbClr val="C00000"/>
                              </a:solidFill>
                              <a:latin typeface="Cambria Math" panose="02040503050406030204" pitchFamily="18" charset="0"/>
                            </a:rPr>
                          </m:ctrlPr>
                        </m:dPr>
                        <m:e>
                          <m:r>
                            <a:rPr lang="en-US" altLang="zh-CN" sz="1400" b="0" i="1" smtClean="0">
                              <a:solidFill>
                                <a:srgbClr val="C00000"/>
                              </a:solidFill>
                              <a:latin typeface="Cambria Math" panose="02040503050406030204" pitchFamily="18" charset="0"/>
                            </a:rPr>
                            <m:t>1450</m:t>
                          </m:r>
                        </m:e>
                      </m:d>
                      <m:r>
                        <a:rPr lang="en-US" altLang="zh-CN" sz="1400" b="0" i="1" smtClean="0">
                          <a:solidFill>
                            <a:srgbClr val="C00000"/>
                          </a:solidFill>
                          <a:latin typeface="Cambria Math" panose="02040503050406030204" pitchFamily="18" charset="0"/>
                        </a:rPr>
                        <m:t>→</m:t>
                      </m:r>
                      <m:r>
                        <a:rPr lang="en-US" altLang="zh-CN" sz="1400" b="0" i="1" smtClean="0">
                          <a:solidFill>
                            <a:srgbClr val="C00000"/>
                          </a:solidFill>
                          <a:latin typeface="Cambria Math" panose="02040503050406030204" pitchFamily="18" charset="0"/>
                        </a:rPr>
                        <m:t>𝜂𝜙𝜋</m:t>
                      </m:r>
                      <m:r>
                        <a:rPr lang="en-US" altLang="zh-CN" sz="1400" b="0" i="1" smtClean="0">
                          <a:solidFill>
                            <a:srgbClr val="C00000"/>
                          </a:solidFill>
                          <a:latin typeface="Cambria Math" panose="02040503050406030204" pitchFamily="18" charset="0"/>
                        </a:rPr>
                        <m:t> ?</m:t>
                      </m:r>
                    </m:oMath>
                  </m:oMathPara>
                </a14:m>
                <a:endParaRPr lang="zh-CN" altLang="en-US" sz="1400" dirty="0">
                  <a:solidFill>
                    <a:srgbClr val="C00000"/>
                  </a:solidFill>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4671153" y="6014809"/>
                <a:ext cx="3398108" cy="307777"/>
              </a:xfrm>
              <a:prstGeom prst="rect">
                <a:avLst/>
              </a:prstGeom>
              <a:blipFill>
                <a:blip r:embed="rId10"/>
                <a:stretch>
                  <a:fillRect b="-8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10948218"/>
      </p:ext>
    </p:extLst>
  </p:cSld>
  <p:clrMapOvr>
    <a:masterClrMapping/>
  </p:clrMapOvr>
  <mc:AlternateContent xmlns:mc="http://schemas.openxmlformats.org/markup-compatibility/2006" xmlns:p14="http://schemas.microsoft.com/office/powerpoint/2010/main">
    <mc:Choice Requires="p14">
      <p:transition spd="slow" p14:dur="2000" advTm="55816"/>
    </mc:Choice>
    <mc:Fallback xmlns="">
      <p:transition spd="slow" advTm="55816"/>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CC76B4C-3266-4C04-A4BF-E15B65D5D3D0}"/>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𝑏</m:t>
                          </m:r>
                        </m:e>
                        <m:sub>
                          <m:r>
                            <a:rPr lang="en-US" altLang="zh-CN" sz="2400" b="0" i="1" smtClean="0">
                              <a:latin typeface="Cambria Math" panose="02040503050406030204" pitchFamily="18" charset="0"/>
                              <a:cs typeface="Times New Roman" panose="02020603050405020304" pitchFamily="18" charset="0"/>
                            </a:rPr>
                            <m:t>1</m:t>
                          </m:r>
                        </m:sub>
                      </m:sSub>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𝜙𝜋</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2CC76B4C-3266-4C04-A4BF-E15B65D5D3D0}"/>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2"/>
                <a:stretch>
                  <a:fillRect b="-17105"/>
                </a:stretch>
              </a:blipFill>
            </p:spPr>
            <p:txBody>
              <a:bodyPr/>
              <a:lstStyle/>
              <a:p>
                <a:r>
                  <a:rPr lang="zh-CN" altLang="en-US">
                    <a:noFill/>
                  </a:rPr>
                  <a:t> </a:t>
                </a:r>
              </a:p>
            </p:txBody>
          </p:sp>
        </mc:Fallback>
      </mc:AlternateContent>
      <p:grpSp>
        <p:nvGrpSpPr>
          <p:cNvPr id="12" name="组合 11">
            <a:extLst>
              <a:ext uri="{FF2B5EF4-FFF2-40B4-BE49-F238E27FC236}">
                <a16:creationId xmlns:a16="http://schemas.microsoft.com/office/drawing/2014/main" id="{47312D9E-90B3-49EC-86D9-B935E094FBE7}"/>
              </a:ext>
            </a:extLst>
          </p:cNvPr>
          <p:cNvGrpSpPr/>
          <p:nvPr/>
        </p:nvGrpSpPr>
        <p:grpSpPr>
          <a:xfrm>
            <a:off x="119968" y="590291"/>
            <a:ext cx="7556510" cy="2925976"/>
            <a:chOff x="572729" y="590291"/>
            <a:chExt cx="7556510" cy="2925976"/>
          </a:xfrm>
        </p:grpSpPr>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29" y="590291"/>
              <a:ext cx="7408296" cy="2377044"/>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805932E4-484C-4F2B-A289-CCE2288B0C30}"/>
                    </a:ext>
                  </a:extLst>
                </p:cNvPr>
                <p:cNvSpPr txBox="1"/>
                <p:nvPr/>
              </p:nvSpPr>
              <p:spPr>
                <a:xfrm>
                  <a:off x="1014761" y="2967334"/>
                  <a:ext cx="7114478" cy="548933"/>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Fig.10 </a:t>
                  </a:r>
                  <a14:m>
                    <m:oMath xmlns:m="http://schemas.openxmlformats.org/officeDocument/2006/math">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spectra of </a:t>
                  </a:r>
                  <a14:m>
                    <m:oMath xmlns:m="http://schemas.openxmlformats.org/officeDocument/2006/math">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𝑏</m:t>
                          </m:r>
                        </m:e>
                        <m:sub>
                          <m:r>
                            <a:rPr lang="en-US" altLang="zh-CN" sz="1400" b="0" i="1" smtClean="0">
                              <a:latin typeface="Cambria Math" panose="02040503050406030204" pitchFamily="18" charset="0"/>
                            </a:rPr>
                            <m:t>1</m:t>
                          </m:r>
                        </m:sub>
                        <m:sup>
                          <m:r>
                            <a:rPr lang="en-US" altLang="zh-CN" sz="1400" b="0" i="1" smtClean="0">
                              <a:latin typeface="Cambria Math" panose="02040503050406030204" pitchFamily="18" charset="0"/>
                            </a:rPr>
                            <m:t>+</m:t>
                          </m:r>
                        </m:sup>
                      </m:sSubSup>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m:t>
                          </m:r>
                        </m:sup>
                      </m:sSup>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evaluated at </a:t>
                  </a:r>
                  <a14:m>
                    <m:oMath xmlns:m="http://schemas.openxmlformats.org/officeDocument/2006/math">
                      <m:rad>
                        <m:radPr>
                          <m:degHide m:val="on"/>
                          <m:ctrlPr>
                            <a:rPr lang="en-US" altLang="zh-CN" sz="1400" b="0" i="1" smtClean="0">
                              <a:latin typeface="Cambria Math" panose="02040503050406030204" pitchFamily="18" charset="0"/>
                            </a:rPr>
                          </m:ctrlPr>
                        </m:radPr>
                        <m:deg/>
                        <m:e>
                          <m:r>
                            <a:rPr lang="en-US" altLang="zh-CN" sz="1400" b="0" i="1" smtClean="0">
                              <a:latin typeface="Cambria Math" panose="02040503050406030204" pitchFamily="18" charset="0"/>
                            </a:rPr>
                            <m:t>𝑠</m:t>
                          </m:r>
                        </m:e>
                      </m:rad>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𝑚</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𝑏</m:t>
                              </m:r>
                            </m:e>
                            <m:sub>
                              <m:r>
                                <a:rPr lang="en-US" altLang="zh-CN" sz="1400" b="0" i="1" smtClean="0">
                                  <a:latin typeface="Cambria Math" panose="02040503050406030204" pitchFamily="18" charset="0"/>
                                </a:rPr>
                                <m:t>1</m:t>
                              </m:r>
                            </m:sub>
                          </m:sSub>
                        </m:sub>
                      </m:sSub>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(left) and </a:t>
                  </a:r>
                  <a14:m>
                    <m:oMath xmlns:m="http://schemas.openxmlformats.org/officeDocument/2006/math">
                      <m:rad>
                        <m:radPr>
                          <m:degHide m:val="on"/>
                          <m:ctrlPr>
                            <a:rPr lang="en-US" altLang="zh-CN" sz="1400" b="0" i="1" smtClean="0">
                              <a:latin typeface="Cambria Math" panose="02040503050406030204" pitchFamily="18" charset="0"/>
                            </a:rPr>
                          </m:ctrlPr>
                        </m:radPr>
                        <m:deg/>
                        <m:e>
                          <m:r>
                            <a:rPr lang="en-US" altLang="zh-CN" sz="1400" b="0" i="1" smtClean="0">
                              <a:latin typeface="Cambria Math" panose="02040503050406030204" pitchFamily="18" charset="0"/>
                            </a:rPr>
                            <m:t>𝑠</m:t>
                          </m:r>
                        </m:e>
                      </m:rad>
                      <m:r>
                        <a:rPr lang="en-US" altLang="zh-CN" sz="1400" b="0" i="1" smtClean="0">
                          <a:latin typeface="Cambria Math" panose="02040503050406030204" pitchFamily="18" charset="0"/>
                        </a:rPr>
                        <m:t>=1.4</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GeV (right). The </a:t>
                  </a:r>
                  <a14:m>
                    <m:oMath xmlns:m="http://schemas.openxmlformats.org/officeDocument/2006/math">
                      <m:r>
                        <a:rPr lang="en-US" altLang="zh-CN" sz="1400" b="0" i="1" smtClean="0">
                          <a:latin typeface="Cambria Math" panose="02040503050406030204" pitchFamily="18" charset="0"/>
                        </a:rPr>
                        <m:t>𝜙</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m:t>
                          </m:r>
                        </m:sup>
                      </m:sSup>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signal is produced by OZI evading triangle mechanism.</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805932E4-484C-4F2B-A289-CCE2288B0C30}"/>
                    </a:ext>
                  </a:extLst>
                </p:cNvPr>
                <p:cNvSpPr txBox="1">
                  <a:spLocks noRot="1" noChangeAspect="1" noMove="1" noResize="1" noEditPoints="1" noAdjustHandles="1" noChangeArrowheads="1" noChangeShapeType="1" noTextEdit="1"/>
                </p:cNvSpPr>
                <p:nvPr/>
              </p:nvSpPr>
              <p:spPr>
                <a:xfrm>
                  <a:off x="1014761" y="2967334"/>
                  <a:ext cx="7114478" cy="548933"/>
                </a:xfrm>
                <a:prstGeom prst="rect">
                  <a:avLst/>
                </a:prstGeom>
                <a:blipFill>
                  <a:blip r:embed="rId4"/>
                  <a:stretch>
                    <a:fillRect l="-257" t="-1111" r="-514" b="-1000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6028DC3-592E-4C25-9DB2-ED7A077A2899}"/>
                  </a:ext>
                </a:extLst>
              </p:cNvPr>
              <p:cNvSpPr txBox="1"/>
              <p:nvPr/>
            </p:nvSpPr>
            <p:spPr>
              <a:xfrm>
                <a:off x="6171841" y="1626839"/>
                <a:ext cx="1684020" cy="310085"/>
              </a:xfrm>
              <a:prstGeom prst="rect">
                <a:avLst/>
              </a:prstGeom>
              <a:noFill/>
            </p:spPr>
            <p:txBody>
              <a:bodyPr wrap="square">
                <a:spAutoFit/>
              </a:bodyPr>
              <a:lstStyle/>
              <a:p>
                <a14:m>
                  <m:oMath xmlns:m="http://schemas.openxmlformats.org/officeDocument/2006/math">
                    <m:rad>
                      <m:radPr>
                        <m:degHide m:val="on"/>
                        <m:ctrlPr>
                          <a:rPr lang="en-US" altLang="zh-CN" sz="1400" i="1">
                            <a:latin typeface="Cambria Math" panose="02040503050406030204" pitchFamily="18" charset="0"/>
                          </a:rPr>
                        </m:ctrlPr>
                      </m:radPr>
                      <m:deg/>
                      <m:e>
                        <m:r>
                          <a:rPr lang="en-US" altLang="zh-CN" sz="1400" i="1">
                            <a:latin typeface="Cambria Math" panose="02040503050406030204" pitchFamily="18" charset="0"/>
                          </a:rPr>
                          <m:t>𝑠</m:t>
                        </m:r>
                      </m:e>
                    </m:rad>
                    <m:r>
                      <a:rPr lang="en-US" altLang="zh-CN" sz="1400" i="1">
                        <a:latin typeface="Cambria Math" panose="02040503050406030204" pitchFamily="18" charset="0"/>
                      </a:rPr>
                      <m:t>=1.4</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GeV </a:t>
                </a:r>
                <a:endParaRPr lang="zh-CN" altLang="en-US" sz="1400" i="1" dirty="0">
                  <a:latin typeface="Cambria Math" panose="02040503050406030204" pitchFamily="18" charset="0"/>
                </a:endParaRPr>
              </a:p>
            </p:txBody>
          </p:sp>
        </mc:Choice>
        <mc:Fallback xmlns="">
          <p:sp>
            <p:nvSpPr>
              <p:cNvPr id="7" name="文本框 6">
                <a:extLst>
                  <a:ext uri="{FF2B5EF4-FFF2-40B4-BE49-F238E27FC236}">
                    <a16:creationId xmlns:a16="http://schemas.microsoft.com/office/drawing/2014/main" id="{46028DC3-592E-4C25-9DB2-ED7A077A2899}"/>
                  </a:ext>
                </a:extLst>
              </p:cNvPr>
              <p:cNvSpPr txBox="1">
                <a:spLocks noRot="1" noChangeAspect="1" noMove="1" noResize="1" noEditPoints="1" noAdjustHandles="1" noChangeArrowheads="1" noChangeShapeType="1" noTextEdit="1"/>
              </p:cNvSpPr>
              <p:nvPr/>
            </p:nvSpPr>
            <p:spPr>
              <a:xfrm>
                <a:off x="6171841" y="1626839"/>
                <a:ext cx="1684020" cy="310085"/>
              </a:xfrm>
              <a:prstGeom prst="rect">
                <a:avLst/>
              </a:prstGeom>
              <a:blipFill>
                <a:blip r:embed="rId5"/>
                <a:stretch>
                  <a:fillRect t="-3922"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88DA7CC-BBD3-4773-9C53-51BDDD9296E0}"/>
                  </a:ext>
                </a:extLst>
              </p:cNvPr>
              <p:cNvSpPr txBox="1"/>
              <p:nvPr/>
            </p:nvSpPr>
            <p:spPr>
              <a:xfrm>
                <a:off x="2162638" y="1613414"/>
                <a:ext cx="1684020" cy="3334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altLang="zh-CN" sz="1400" b="0" i="1" smtClean="0">
                              <a:latin typeface="Cambria Math" panose="02040503050406030204" pitchFamily="18" charset="0"/>
                            </a:rPr>
                          </m:ctrlPr>
                        </m:radPr>
                        <m:deg/>
                        <m:e>
                          <m:r>
                            <a:rPr lang="en-US" altLang="zh-CN" sz="1400" b="0" i="1" smtClean="0">
                              <a:latin typeface="Cambria Math" panose="02040503050406030204" pitchFamily="18" charset="0"/>
                            </a:rPr>
                            <m:t>𝑠</m:t>
                          </m:r>
                        </m:e>
                      </m:rad>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𝑚</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𝑏</m:t>
                              </m:r>
                            </m:e>
                            <m:sub>
                              <m:r>
                                <a:rPr lang="en-US" altLang="zh-CN" sz="1400" b="0" i="1" smtClean="0">
                                  <a:latin typeface="Cambria Math" panose="02040503050406030204" pitchFamily="18" charset="0"/>
                                </a:rPr>
                                <m:t>1</m:t>
                              </m:r>
                            </m:sub>
                          </m:sSub>
                        </m:sub>
                      </m:sSub>
                    </m:oMath>
                  </m:oMathPara>
                </a14:m>
                <a:endParaRPr lang="zh-CN" altLang="en-US" dirty="0"/>
              </a:p>
            </p:txBody>
          </p:sp>
        </mc:Choice>
        <mc:Fallback xmlns="">
          <p:sp>
            <p:nvSpPr>
              <p:cNvPr id="8" name="文本框 7">
                <a:extLst>
                  <a:ext uri="{FF2B5EF4-FFF2-40B4-BE49-F238E27FC236}">
                    <a16:creationId xmlns:a16="http://schemas.microsoft.com/office/drawing/2014/main" id="{288DA7CC-BBD3-4773-9C53-51BDDD9296E0}"/>
                  </a:ext>
                </a:extLst>
              </p:cNvPr>
              <p:cNvSpPr txBox="1">
                <a:spLocks noRot="1" noChangeAspect="1" noMove="1" noResize="1" noEditPoints="1" noAdjustHandles="1" noChangeArrowheads="1" noChangeShapeType="1" noTextEdit="1"/>
              </p:cNvSpPr>
              <p:nvPr/>
            </p:nvSpPr>
            <p:spPr>
              <a:xfrm>
                <a:off x="2162638" y="1613414"/>
                <a:ext cx="1684020" cy="333489"/>
              </a:xfrm>
              <a:prstGeom prst="rect">
                <a:avLst/>
              </a:prstGeom>
              <a:blipFill>
                <a:blip r:embed="rId6"/>
                <a:stretch>
                  <a:fillRect/>
                </a:stretch>
              </a:blipFill>
            </p:spPr>
            <p:txBody>
              <a:bodyPr/>
              <a:lstStyle/>
              <a:p>
                <a:r>
                  <a:rPr lang="zh-CN" altLang="en-US">
                    <a:noFill/>
                  </a:rPr>
                  <a:t> </a:t>
                </a:r>
              </a:p>
            </p:txBody>
          </p:sp>
        </mc:Fallback>
      </mc:AlternateContent>
      <p:grpSp>
        <p:nvGrpSpPr>
          <p:cNvPr id="13" name="组合 12">
            <a:extLst>
              <a:ext uri="{FF2B5EF4-FFF2-40B4-BE49-F238E27FC236}">
                <a16:creationId xmlns:a16="http://schemas.microsoft.com/office/drawing/2014/main" id="{1A8BB3B8-00B3-4F7E-B29F-E01ED8A1C778}"/>
              </a:ext>
            </a:extLst>
          </p:cNvPr>
          <p:cNvGrpSpPr/>
          <p:nvPr/>
        </p:nvGrpSpPr>
        <p:grpSpPr>
          <a:xfrm>
            <a:off x="562000" y="3669615"/>
            <a:ext cx="6966264" cy="2691106"/>
            <a:chOff x="1014761" y="3545327"/>
            <a:chExt cx="6966264" cy="2691106"/>
          </a:xfrm>
        </p:grpSpPr>
        <p:pic>
          <p:nvPicPr>
            <p:cNvPr id="9" name="图片 8" descr="屏幕剪辑">
              <a:extLst>
                <a:ext uri="{FF2B5EF4-FFF2-40B4-BE49-F238E27FC236}">
                  <a16:creationId xmlns:a16="http://schemas.microsoft.com/office/drawing/2014/main" id="{803B9F08-C49E-4038-B11D-1001B84DA0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761" y="3613863"/>
              <a:ext cx="2879670" cy="2179599"/>
            </a:xfrm>
            <a:prstGeom prst="rect">
              <a:avLst/>
            </a:prstGeom>
          </p:spPr>
        </p:pic>
        <p:pic>
          <p:nvPicPr>
            <p:cNvPr id="10" name="图片 9" descr="屏幕剪辑">
              <a:extLst>
                <a:ext uri="{FF2B5EF4-FFF2-40B4-BE49-F238E27FC236}">
                  <a16:creationId xmlns:a16="http://schemas.microsoft.com/office/drawing/2014/main" id="{F6FBD280-81FB-452F-B102-EFBA166CDE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8961" y="3545327"/>
              <a:ext cx="2145578" cy="2248135"/>
            </a:xfrm>
            <a:prstGeom prst="rect">
              <a:avLst/>
            </a:prstGeom>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DBE240B-4FDB-470F-884D-9BB345ED9661}"/>
                    </a:ext>
                  </a:extLst>
                </p:cNvPr>
                <p:cNvSpPr txBox="1"/>
                <p:nvPr/>
              </p:nvSpPr>
              <p:spPr>
                <a:xfrm>
                  <a:off x="1154097" y="5903650"/>
                  <a:ext cx="6826928" cy="332783"/>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Fig.13 </a:t>
                  </a:r>
                  <a14:m>
                    <m:oMath xmlns:m="http://schemas.openxmlformats.org/officeDocument/2006/math">
                      <m:r>
                        <a:rPr lang="en-US" altLang="zh-CN" sz="1400">
                          <a:latin typeface="Cambria Math" panose="02040503050406030204" pitchFamily="18" charset="0"/>
                          <a:cs typeface="Times New Roman" panose="02020603050405020304" pitchFamily="18" charset="0"/>
                        </a:rPr>
                        <m:t>𝜙</m:t>
                      </m:r>
                      <m:sSup>
                        <m:sSupPr>
                          <m:ctrlPr>
                            <a:rPr lang="en-US" altLang="zh-CN" sz="1400" i="1">
                              <a:latin typeface="Cambria Math" panose="02040503050406030204" pitchFamily="18" charset="0"/>
                              <a:cs typeface="Times New Roman" panose="02020603050405020304" pitchFamily="18" charset="0"/>
                            </a:rPr>
                          </m:ctrlPr>
                        </m:sSupPr>
                        <m:e>
                          <m:r>
                            <a:rPr lang="en-US" altLang="zh-CN" sz="1400">
                              <a:latin typeface="Cambria Math" panose="02040503050406030204" pitchFamily="18" charset="0"/>
                              <a:cs typeface="Times New Roman" panose="02020603050405020304" pitchFamily="18" charset="0"/>
                            </a:rPr>
                            <m:t>𝜋</m:t>
                          </m:r>
                        </m:e>
                        <m:sup>
                          <m:r>
                            <a:rPr lang="en-US" altLang="zh-CN" sz="1400">
                              <a:latin typeface="Cambria Math" panose="02040503050406030204" pitchFamily="18" charset="0"/>
                              <a:cs typeface="Times New Roman" panose="02020603050405020304" pitchFamily="18" charset="0"/>
                            </a:rPr>
                            <m:t>+</m:t>
                          </m:r>
                        </m:sup>
                      </m:sSup>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spectrum (left) and the </a:t>
                  </a:r>
                  <a:r>
                    <a:rPr lang="en-US" altLang="zh-CN" sz="1400" dirty="0" err="1">
                      <a:latin typeface="Times New Roman" panose="02020603050405020304" pitchFamily="18" charset="0"/>
                      <a:cs typeface="Times New Roman" panose="02020603050405020304" pitchFamily="18" charset="0"/>
                    </a:rPr>
                    <a:t>Dalitz</a:t>
                  </a:r>
                  <a:r>
                    <a:rPr lang="en-US" altLang="zh-CN" sz="1400" dirty="0">
                      <a:latin typeface="Times New Roman" panose="02020603050405020304" pitchFamily="18" charset="0"/>
                      <a:cs typeface="Times New Roman" panose="02020603050405020304" pitchFamily="18" charset="0"/>
                    </a:rPr>
                    <a:t> plot (right) of </a:t>
                  </a:r>
                  <a14:m>
                    <m:oMath xmlns:m="http://schemas.openxmlformats.org/officeDocument/2006/math">
                      <m:r>
                        <a:rPr lang="en-US" altLang="zh-CN" sz="1400">
                          <a:latin typeface="Cambria Math" panose="02040503050406030204" pitchFamily="18" charset="0"/>
                          <a:cs typeface="Times New Roman" panose="02020603050405020304" pitchFamily="18" charset="0"/>
                        </a:rPr>
                        <m:t>𝐽</m:t>
                      </m:r>
                      <m:r>
                        <m:rPr>
                          <m:lit/>
                        </m:rPr>
                        <a:rPr lang="en-US" altLang="zh-CN" sz="1400">
                          <a:latin typeface="Cambria Math" panose="02040503050406030204" pitchFamily="18" charset="0"/>
                          <a:cs typeface="Times New Roman" panose="02020603050405020304" pitchFamily="18" charset="0"/>
                        </a:rPr>
                        <m:t>/</m:t>
                      </m:r>
                      <m:r>
                        <a:rPr lang="en-US" altLang="zh-CN" sz="1400">
                          <a:latin typeface="Cambria Math" panose="02040503050406030204" pitchFamily="18" charset="0"/>
                          <a:cs typeface="Times New Roman" panose="02020603050405020304" pitchFamily="18" charset="0"/>
                        </a:rPr>
                        <m:t>𝜓</m:t>
                      </m:r>
                      <m:r>
                        <a:rPr lang="en-US" altLang="zh-CN" sz="1400">
                          <a:latin typeface="Cambria Math" panose="02040503050406030204" pitchFamily="18" charset="0"/>
                          <a:cs typeface="Times New Roman" panose="02020603050405020304" pitchFamily="18" charset="0"/>
                        </a:rPr>
                        <m:t>→</m:t>
                      </m:r>
                      <m:sSup>
                        <m:sSupPr>
                          <m:ctrlPr>
                            <a:rPr lang="en-US" altLang="zh-CN" sz="1400" i="1">
                              <a:latin typeface="Cambria Math" panose="02040503050406030204" pitchFamily="18" charset="0"/>
                              <a:cs typeface="Times New Roman" panose="02020603050405020304" pitchFamily="18" charset="0"/>
                            </a:rPr>
                          </m:ctrlPr>
                        </m:sSupPr>
                        <m:e>
                          <m:r>
                            <a:rPr lang="en-US" altLang="zh-CN" sz="1400">
                              <a:latin typeface="Cambria Math" panose="02040503050406030204" pitchFamily="18" charset="0"/>
                              <a:cs typeface="Times New Roman" panose="02020603050405020304" pitchFamily="18" charset="0"/>
                            </a:rPr>
                            <m:t>𝜋</m:t>
                          </m:r>
                        </m:e>
                        <m:sup>
                          <m:r>
                            <a:rPr lang="en-US" altLang="zh-CN" sz="1400">
                              <a:latin typeface="Cambria Math" panose="02040503050406030204" pitchFamily="18" charset="0"/>
                              <a:cs typeface="Times New Roman" panose="02020603050405020304" pitchFamily="18" charset="0"/>
                            </a:rPr>
                            <m:t>±</m:t>
                          </m:r>
                        </m:sup>
                      </m:sSup>
                      <m:sSubSup>
                        <m:sSubSupPr>
                          <m:ctrlPr>
                            <a:rPr lang="en-US" altLang="zh-CN" sz="1400" i="1">
                              <a:latin typeface="Cambria Math" panose="02040503050406030204" pitchFamily="18" charset="0"/>
                              <a:cs typeface="Times New Roman" panose="02020603050405020304" pitchFamily="18" charset="0"/>
                            </a:rPr>
                          </m:ctrlPr>
                        </m:sSubSupPr>
                        <m:e>
                          <m:r>
                            <a:rPr lang="en-US" altLang="zh-CN" sz="1400">
                              <a:latin typeface="Cambria Math" panose="02040503050406030204" pitchFamily="18" charset="0"/>
                              <a:cs typeface="Times New Roman" panose="02020603050405020304" pitchFamily="18" charset="0"/>
                            </a:rPr>
                            <m:t>𝑏</m:t>
                          </m:r>
                        </m:e>
                        <m:sub>
                          <m:r>
                            <a:rPr lang="en-US" altLang="zh-CN" sz="1400">
                              <a:latin typeface="Cambria Math" panose="02040503050406030204" pitchFamily="18" charset="0"/>
                              <a:cs typeface="Times New Roman" panose="02020603050405020304" pitchFamily="18" charset="0"/>
                            </a:rPr>
                            <m:t>1</m:t>
                          </m:r>
                        </m:sub>
                        <m:sup>
                          <m:r>
                            <a:rPr lang="en-US" altLang="zh-CN" sz="1400">
                              <a:latin typeface="Cambria Math" panose="02040503050406030204" pitchFamily="18" charset="0"/>
                              <a:cs typeface="Times New Roman" panose="02020603050405020304" pitchFamily="18" charset="0"/>
                            </a:rPr>
                            <m:t>∓</m:t>
                          </m:r>
                        </m:sup>
                      </m:sSubSup>
                      <m:r>
                        <a:rPr lang="en-US" altLang="zh-CN" sz="1400">
                          <a:latin typeface="Cambria Math" panose="02040503050406030204" pitchFamily="18" charset="0"/>
                          <a:cs typeface="Times New Roman" panose="02020603050405020304" pitchFamily="18" charset="0"/>
                        </a:rPr>
                        <m:t>→</m:t>
                      </m:r>
                      <m:r>
                        <a:rPr lang="en-US" altLang="zh-CN" sz="1400">
                          <a:latin typeface="Cambria Math" panose="02040503050406030204" pitchFamily="18" charset="0"/>
                          <a:cs typeface="Times New Roman" panose="02020603050405020304" pitchFamily="18" charset="0"/>
                        </a:rPr>
                        <m:t>𝜙</m:t>
                      </m:r>
                      <m:sSup>
                        <m:sSupPr>
                          <m:ctrlPr>
                            <a:rPr lang="en-US" altLang="zh-CN" sz="1400" i="1">
                              <a:latin typeface="Cambria Math" panose="02040503050406030204" pitchFamily="18" charset="0"/>
                              <a:cs typeface="Times New Roman" panose="02020603050405020304" pitchFamily="18" charset="0"/>
                            </a:rPr>
                          </m:ctrlPr>
                        </m:sSupPr>
                        <m:e>
                          <m:r>
                            <a:rPr lang="en-US" altLang="zh-CN" sz="1400">
                              <a:latin typeface="Cambria Math" panose="02040503050406030204" pitchFamily="18" charset="0"/>
                              <a:cs typeface="Times New Roman" panose="02020603050405020304" pitchFamily="18" charset="0"/>
                            </a:rPr>
                            <m:t>𝜋</m:t>
                          </m:r>
                        </m:e>
                        <m:sup>
                          <m:r>
                            <a:rPr lang="en-US" altLang="zh-CN" sz="1400">
                              <a:latin typeface="Cambria Math" panose="02040503050406030204" pitchFamily="18" charset="0"/>
                              <a:cs typeface="Times New Roman" panose="02020603050405020304" pitchFamily="18" charset="0"/>
                            </a:rPr>
                            <m:t>+</m:t>
                          </m:r>
                        </m:sup>
                      </m:sSup>
                      <m:sSup>
                        <m:sSupPr>
                          <m:ctrlPr>
                            <a:rPr lang="en-US" altLang="zh-CN" sz="1400" i="1">
                              <a:latin typeface="Cambria Math" panose="02040503050406030204" pitchFamily="18" charset="0"/>
                              <a:cs typeface="Times New Roman" panose="02020603050405020304" pitchFamily="18" charset="0"/>
                            </a:rPr>
                          </m:ctrlPr>
                        </m:sSupPr>
                        <m:e>
                          <m:r>
                            <a:rPr lang="en-US" altLang="zh-CN" sz="1400">
                              <a:latin typeface="Cambria Math" panose="02040503050406030204" pitchFamily="18" charset="0"/>
                              <a:cs typeface="Times New Roman" panose="02020603050405020304" pitchFamily="18" charset="0"/>
                            </a:rPr>
                            <m:t>𝜋</m:t>
                          </m:r>
                        </m:e>
                        <m:sup>
                          <m:r>
                            <a:rPr lang="en-US" altLang="zh-CN" sz="1400">
                              <a:latin typeface="Cambria Math" panose="02040503050406030204" pitchFamily="18" charset="0"/>
                              <a:cs typeface="Times New Roman" panose="02020603050405020304" pitchFamily="18" charset="0"/>
                            </a:rPr>
                            <m:t>−</m:t>
                          </m:r>
                        </m:sup>
                      </m:sSup>
                    </m:oMath>
                  </a14:m>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FDBE240B-4FDB-470F-884D-9BB345ED9661}"/>
                    </a:ext>
                  </a:extLst>
                </p:cNvPr>
                <p:cNvSpPr txBox="1">
                  <a:spLocks noRot="1" noChangeAspect="1" noMove="1" noResize="1" noEditPoints="1" noAdjustHandles="1" noChangeArrowheads="1" noChangeShapeType="1" noTextEdit="1"/>
                </p:cNvSpPr>
                <p:nvPr/>
              </p:nvSpPr>
              <p:spPr>
                <a:xfrm>
                  <a:off x="1154097" y="5903650"/>
                  <a:ext cx="6826928" cy="332783"/>
                </a:xfrm>
                <a:prstGeom prst="rect">
                  <a:avLst/>
                </a:prstGeom>
                <a:blipFill>
                  <a:blip r:embed="rId9"/>
                  <a:stretch>
                    <a:fillRect l="-268" b="-16667"/>
                  </a:stretch>
                </a:blipFill>
              </p:spPr>
              <p:txBody>
                <a:bodyPr/>
                <a:lstStyle/>
                <a:p>
                  <a:r>
                    <a:rPr lang="zh-CN" altLang="en-US">
                      <a:noFill/>
                    </a:rPr>
                    <a:t> </a:t>
                  </a:r>
                </a:p>
              </p:txBody>
            </p:sp>
          </mc:Fallback>
        </mc:AlternateContent>
      </p:grpSp>
      <p:grpSp>
        <p:nvGrpSpPr>
          <p:cNvPr id="17" name="组合 16">
            <a:extLst>
              <a:ext uri="{FF2B5EF4-FFF2-40B4-BE49-F238E27FC236}">
                <a16:creationId xmlns:a16="http://schemas.microsoft.com/office/drawing/2014/main" id="{2A0E0820-3B00-4E2C-A24A-AF9BA089DD57}"/>
              </a:ext>
            </a:extLst>
          </p:cNvPr>
          <p:cNvGrpSpPr/>
          <p:nvPr/>
        </p:nvGrpSpPr>
        <p:grpSpPr>
          <a:xfrm>
            <a:off x="5821778" y="3579041"/>
            <a:ext cx="3428863" cy="2321026"/>
            <a:chOff x="5932263" y="3651818"/>
            <a:chExt cx="3428863" cy="2321026"/>
          </a:xfrm>
        </p:grpSpPr>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2D6C5F58-E367-499F-AD9A-8894B1C40A89}"/>
                    </a:ext>
                  </a:extLst>
                </p:cNvPr>
                <p:cNvSpPr txBox="1"/>
                <p:nvPr/>
              </p:nvSpPr>
              <p:spPr>
                <a:xfrm>
                  <a:off x="5932263" y="3651818"/>
                  <a:ext cx="3211737" cy="984308"/>
                </a:xfrm>
                <a:prstGeom prst="rect">
                  <a:avLst/>
                </a:prstGeom>
                <a:noFill/>
              </p:spPr>
              <p:txBody>
                <a:bodyPr wrap="square" rtlCol="0">
                  <a:spAutoFit/>
                </a:bodyPr>
                <a:lstStyle/>
                <a:p>
                  <a:pPr>
                    <a:lnSpc>
                      <a:spcPct val="150000"/>
                    </a:lnSpc>
                  </a:pPr>
                  <a:r>
                    <a:rPr lang="en-US" altLang="zh-CN" sz="1200" b="0" dirty="0">
                      <a:latin typeface="Times New Roman" panose="02020603050405020304" pitchFamily="18" charset="0"/>
                      <a:cs typeface="Times New Roman" panose="02020603050405020304" pitchFamily="18" charset="0"/>
                    </a:rPr>
                    <a:t>On-shel</a:t>
                  </a:r>
                  <a:r>
                    <a:rPr lang="en-US" altLang="zh-CN" sz="1200" dirty="0">
                      <a:latin typeface="Times New Roman" panose="02020603050405020304" pitchFamily="18" charset="0"/>
                      <a:cs typeface="Times New Roman" panose="02020603050405020304" pitchFamily="18" charset="0"/>
                    </a:rPr>
                    <a:t>l branching ratio (at </a:t>
                  </a:r>
                  <a14:m>
                    <m:oMath xmlns:m="http://schemas.openxmlformats.org/officeDocument/2006/math">
                      <m:r>
                        <a:rPr lang="en-US" altLang="zh-CN" sz="1200" b="0" i="1" smtClean="0">
                          <a:latin typeface="Cambria Math" panose="02040503050406030204" pitchFamily="18" charset="0"/>
                          <a:cs typeface="Times New Roman" panose="02020603050405020304" pitchFamily="18" charset="0"/>
                        </a:rPr>
                        <m:t>𝛽</m:t>
                      </m:r>
                      <m:r>
                        <a:rPr lang="en-US" altLang="zh-CN" sz="1200" b="0" i="1" smtClean="0">
                          <a:latin typeface="Cambria Math" panose="02040503050406030204" pitchFamily="18" charset="0"/>
                          <a:cs typeface="Times New Roman" panose="02020603050405020304" pitchFamily="18" charset="0"/>
                        </a:rPr>
                        <m:t>=2</m:t>
                      </m:r>
                    </m:oMath>
                  </a14:m>
                  <a:r>
                    <a:rPr lang="en-US" altLang="zh-CN" sz="1200" dirty="0">
                      <a:latin typeface="Times New Roman" panose="02020603050405020304" pitchFamily="18" charset="0"/>
                      <a:cs typeface="Times New Roman" panose="02020603050405020304" pitchFamily="18" charset="0"/>
                    </a:rPr>
                    <a:t>)</a:t>
                  </a:r>
                  <a:endParaRPr lang="en-US" altLang="zh-CN" sz="1200" b="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𝐵</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𝑅</m:t>
                            </m:r>
                            <m:r>
                              <a:rPr lang="en-US" altLang="zh-CN" sz="1200" b="0" i="1" smtClean="0">
                                <a:latin typeface="Cambria Math" panose="02040503050406030204" pitchFamily="18" charset="0"/>
                              </a:rPr>
                              <m:t>.(</m:t>
                            </m:r>
                            <m:sSubSup>
                              <m:sSubSupPr>
                                <m:ctrlPr>
                                  <a:rPr lang="en-US" altLang="zh-CN" sz="1200" b="0" i="1" smtClean="0">
                                    <a:latin typeface="Cambria Math" panose="02040503050406030204" pitchFamily="18" charset="0"/>
                                  </a:rPr>
                                </m:ctrlPr>
                              </m:sSubSupPr>
                              <m:e>
                                <m:r>
                                  <a:rPr lang="en-US" altLang="zh-CN" sz="1200" b="0" i="1" smtClean="0">
                                    <a:latin typeface="Cambria Math" panose="02040503050406030204" pitchFamily="18" charset="0"/>
                                  </a:rPr>
                                  <m:t>𝑏</m:t>
                                </m:r>
                              </m:e>
                              <m:sub>
                                <m:r>
                                  <a:rPr lang="en-US" altLang="zh-CN" sz="1200" b="0" i="1" smtClean="0">
                                    <a:latin typeface="Cambria Math" panose="02040503050406030204" pitchFamily="18" charset="0"/>
                                  </a:rPr>
                                  <m:t>1</m:t>
                                </m:r>
                              </m:sub>
                              <m:sup>
                                <m:r>
                                  <a:rPr lang="en-US" altLang="zh-CN" sz="1200" b="0" i="1" smtClean="0">
                                    <a:latin typeface="Cambria Math" panose="02040503050406030204" pitchFamily="18" charset="0"/>
                                  </a:rPr>
                                  <m:t>+</m:t>
                                </m:r>
                              </m:sup>
                            </m:sSubSup>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𝜙</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𝜋</m:t>
                                </m:r>
                              </m:e>
                              <m:sup>
                                <m:r>
                                  <a:rPr lang="en-US" altLang="zh-CN" sz="1200" b="0" i="1" smtClean="0">
                                    <a:latin typeface="Cambria Math" panose="02040503050406030204" pitchFamily="18" charset="0"/>
                                  </a:rPr>
                                  <m:t>+</m:t>
                                </m:r>
                              </m:sup>
                            </m:sSup>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𝐾</m:t>
                            </m:r>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𝐾</m:t>
                                </m:r>
                              </m:e>
                            </m:acc>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𝜋</m:t>
                                </m:r>
                              </m:e>
                              <m:sup>
                                <m:r>
                                  <a:rPr lang="en-US" altLang="zh-CN" sz="1200" b="0" i="1" smtClean="0">
                                    <a:latin typeface="Cambria Math" panose="02040503050406030204" pitchFamily="18" charset="0"/>
                                  </a:rPr>
                                  <m:t>+</m:t>
                                </m:r>
                              </m:sup>
                            </m:sSup>
                            <m:r>
                              <a:rPr lang="en-US" altLang="zh-CN" sz="1200" b="0" i="1" smtClean="0">
                                <a:latin typeface="Cambria Math" panose="02040503050406030204" pitchFamily="18" charset="0"/>
                              </a:rPr>
                              <m:t>)</m:t>
                            </m:r>
                          </m:num>
                          <m:den>
                            <m:r>
                              <a:rPr lang="en-US" altLang="zh-CN" sz="1200" b="0" i="1" smtClean="0">
                                <a:latin typeface="Cambria Math" panose="02040503050406030204" pitchFamily="18" charset="0"/>
                              </a:rPr>
                              <m:t>𝐵</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𝑅</m:t>
                            </m:r>
                            <m:r>
                              <a:rPr lang="en-US" altLang="zh-CN" sz="1200" b="0" i="1" smtClean="0">
                                <a:latin typeface="Cambria Math" panose="02040503050406030204" pitchFamily="18" charset="0"/>
                              </a:rPr>
                              <m:t>.</m:t>
                            </m:r>
                            <m:d>
                              <m:dPr>
                                <m:ctrlPr>
                                  <a:rPr lang="en-US" altLang="zh-CN" sz="1200" b="0" i="1" smtClean="0">
                                    <a:latin typeface="Cambria Math" panose="02040503050406030204" pitchFamily="18" charset="0"/>
                                  </a:rPr>
                                </m:ctrlPr>
                              </m:dPr>
                              <m:e>
                                <m:sSubSup>
                                  <m:sSubSupPr>
                                    <m:ctrlPr>
                                      <a:rPr lang="en-US" altLang="zh-CN" sz="1200" b="0" i="1" smtClean="0">
                                        <a:latin typeface="Cambria Math" panose="02040503050406030204" pitchFamily="18" charset="0"/>
                                      </a:rPr>
                                    </m:ctrlPr>
                                  </m:sSubSupPr>
                                  <m:e>
                                    <m:r>
                                      <a:rPr lang="en-US" altLang="zh-CN" sz="1200" b="0" i="1" smtClean="0">
                                        <a:latin typeface="Cambria Math" panose="02040503050406030204" pitchFamily="18" charset="0"/>
                                      </a:rPr>
                                      <m:t>𝑏</m:t>
                                    </m:r>
                                  </m:e>
                                  <m:sub>
                                    <m:r>
                                      <a:rPr lang="en-US" altLang="zh-CN" sz="1200" b="0" i="1" smtClean="0">
                                        <a:latin typeface="Cambria Math" panose="02040503050406030204" pitchFamily="18" charset="0"/>
                                      </a:rPr>
                                      <m:t>1</m:t>
                                    </m:r>
                                  </m:sub>
                                  <m:sup>
                                    <m:r>
                                      <a:rPr lang="en-US" altLang="zh-CN" sz="1200" b="0" i="1" smtClean="0">
                                        <a:latin typeface="Cambria Math" panose="02040503050406030204" pitchFamily="18" charset="0"/>
                                      </a:rPr>
                                      <m:t>+</m:t>
                                    </m:r>
                                  </m:sup>
                                </m:sSubSup>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𝜔</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𝜋</m:t>
                                    </m:r>
                                  </m:e>
                                  <m:sup>
                                    <m:r>
                                      <a:rPr lang="en-US" altLang="zh-CN" sz="1200" b="0" i="1" smtClean="0">
                                        <a:latin typeface="Cambria Math" panose="02040503050406030204" pitchFamily="18" charset="0"/>
                                      </a:rPr>
                                      <m:t>+</m:t>
                                    </m:r>
                                  </m:sup>
                                </m:sSup>
                              </m:e>
                            </m:d>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𝑆</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𝑤𝑎𝑣𝑒</m:t>
                            </m:r>
                            <m:r>
                              <a:rPr lang="en-US" altLang="zh-CN" sz="1200" b="0" i="1" smtClean="0">
                                <a:latin typeface="Cambria Math" panose="02040503050406030204" pitchFamily="18" charset="0"/>
                              </a:rPr>
                              <m:t>)</m:t>
                            </m:r>
                          </m:den>
                        </m:f>
                        <m:r>
                          <a:rPr lang="en-US" altLang="zh-CN" sz="1200" b="0" i="1" smtClean="0">
                            <a:latin typeface="Cambria Math" panose="02040503050406030204" pitchFamily="18" charset="0"/>
                          </a:rPr>
                          <m:t>=1.8×</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−4</m:t>
                            </m:r>
                          </m:sup>
                        </m:sSup>
                      </m:oMath>
                    </m:oMathPara>
                  </a14:m>
                  <a:endParaRPr lang="zh-CN" altLang="en-US" i="1" dirty="0">
                    <a:latin typeface="Times New Roman" panose="020206030504050203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2D6C5F58-E367-499F-AD9A-8894B1C40A89}"/>
                    </a:ext>
                  </a:extLst>
                </p:cNvPr>
                <p:cNvSpPr txBox="1">
                  <a:spLocks noRot="1" noChangeAspect="1" noMove="1" noResize="1" noEditPoints="1" noAdjustHandles="1" noChangeArrowheads="1" noChangeShapeType="1" noTextEdit="1"/>
                </p:cNvSpPr>
                <p:nvPr/>
              </p:nvSpPr>
              <p:spPr>
                <a:xfrm>
                  <a:off x="5932263" y="3651818"/>
                  <a:ext cx="3211737" cy="984308"/>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40D820DB-4F6F-4C4C-ACC2-D3CA27403374}"/>
                    </a:ext>
                  </a:extLst>
                </p:cNvPr>
                <p:cNvSpPr txBox="1"/>
                <p:nvPr/>
              </p:nvSpPr>
              <p:spPr>
                <a:xfrm>
                  <a:off x="5977126" y="4636126"/>
                  <a:ext cx="3277359" cy="667812"/>
                </a:xfrm>
                <a:prstGeom prst="rect">
                  <a:avLst/>
                </a:prstGeom>
                <a:noFill/>
              </p:spPr>
              <p:txBody>
                <a:bodyPr wrap="square" rtlCol="0">
                  <a:spAutoFit/>
                </a:bodyPr>
                <a:lstStyle/>
                <a:p>
                  <a:pPr>
                    <a:lnSpc>
                      <a:spcPct val="150000"/>
                    </a:lnSpc>
                  </a:pPr>
                  <a:r>
                    <a:rPr lang="en-US" altLang="zh-CN" sz="1100" dirty="0">
                      <a:latin typeface="Times New Roman" panose="02020603050405020304" pitchFamily="18" charset="0"/>
                      <a:cs typeface="Times New Roman" panose="02020603050405020304" pitchFamily="18" charset="0"/>
                    </a:rPr>
                    <a:t>Estimation without TS:</a:t>
                  </a:r>
                </a:p>
                <a:p>
                  <a:pPr>
                    <a:lnSpc>
                      <a:spcPct val="150000"/>
                    </a:lnSpc>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𝐵</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𝑅</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m:t>
                            </m:r>
                          </m:e>
                          <m:sup>
                            <m:r>
                              <a:rPr lang="en-US" altLang="zh-CN" sz="1200" b="0" i="1" smtClean="0">
                                <a:latin typeface="Cambria Math" panose="02040503050406030204" pitchFamily="18" charset="0"/>
                              </a:rPr>
                              <m:t>𝑒𝑠𝑡</m:t>
                            </m:r>
                            <m:r>
                              <a:rPr lang="en-US" altLang="zh-CN" sz="1200" b="0" i="1" smtClean="0">
                                <a:latin typeface="Cambria Math" panose="02040503050406030204" pitchFamily="18" charset="0"/>
                              </a:rPr>
                              <m:t>.</m:t>
                            </m:r>
                          </m:sup>
                        </m:sSup>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𝐽</m:t>
                            </m:r>
                            <m:r>
                              <m:rPr>
                                <m:lit/>
                              </m:rP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𝜓</m:t>
                            </m:r>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𝜋</m:t>
                                </m:r>
                              </m:e>
                              <m:sup>
                                <m:r>
                                  <a:rPr lang="en-US" altLang="zh-CN" sz="1200" b="0" i="1" smtClean="0">
                                    <a:latin typeface="Cambria Math" panose="02040503050406030204" pitchFamily="18" charset="0"/>
                                  </a:rPr>
                                  <m:t>±</m:t>
                                </m:r>
                              </m:sup>
                            </m:sSup>
                            <m:sSubSup>
                              <m:sSubSupPr>
                                <m:ctrlPr>
                                  <a:rPr lang="en-US" altLang="zh-CN" sz="1200" b="0" i="1" smtClean="0">
                                    <a:latin typeface="Cambria Math" panose="02040503050406030204" pitchFamily="18" charset="0"/>
                                  </a:rPr>
                                </m:ctrlPr>
                              </m:sSubSupPr>
                              <m:e>
                                <m:r>
                                  <a:rPr lang="en-US" altLang="zh-CN" sz="1200" b="0" i="1" smtClean="0">
                                    <a:latin typeface="Cambria Math" panose="02040503050406030204" pitchFamily="18" charset="0"/>
                                  </a:rPr>
                                  <m:t>𝑏</m:t>
                                </m:r>
                              </m:e>
                              <m:sub>
                                <m:r>
                                  <a:rPr lang="en-US" altLang="zh-CN" sz="1200" b="0" i="1" smtClean="0">
                                    <a:latin typeface="Cambria Math" panose="02040503050406030204" pitchFamily="18" charset="0"/>
                                  </a:rPr>
                                  <m:t>1</m:t>
                                </m:r>
                              </m:sub>
                              <m:sup>
                                <m:r>
                                  <a:rPr lang="en-US" altLang="zh-CN" sz="1200" b="0" i="1" smtClean="0">
                                    <a:latin typeface="Cambria Math" panose="02040503050406030204" pitchFamily="18" charset="0"/>
                                  </a:rPr>
                                  <m:t>∓</m:t>
                                </m:r>
                              </m:sup>
                            </m:sSubSup>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𝜙</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𝜋</m:t>
                                </m:r>
                              </m:e>
                              <m:sup>
                                <m:r>
                                  <a:rPr lang="en-US" altLang="zh-CN" sz="1200" b="0" i="1" smtClean="0">
                                    <a:latin typeface="Cambria Math" panose="02040503050406030204" pitchFamily="18" charset="0"/>
                                  </a:rPr>
                                  <m:t>+</m:t>
                                </m:r>
                              </m:sup>
                            </m:sSup>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𝜋</m:t>
                                </m:r>
                              </m:e>
                              <m:sup>
                                <m:r>
                                  <a:rPr lang="en-US" altLang="zh-CN" sz="1200" b="0" i="1" smtClean="0">
                                    <a:latin typeface="Cambria Math" panose="02040503050406030204" pitchFamily="18" charset="0"/>
                                  </a:rPr>
                                  <m:t>−</m:t>
                                </m:r>
                              </m:sup>
                            </m:sSup>
                          </m:e>
                        </m:d>
                        <m:r>
                          <a:rPr lang="en-US" altLang="zh-CN" sz="1200" b="0" i="1" smtClean="0">
                            <a:latin typeface="Cambria Math" panose="02040503050406030204" pitchFamily="18" charset="0"/>
                          </a:rPr>
                          <m:t>≃1×</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10</m:t>
                            </m:r>
                          </m:e>
                          <m:sup>
                            <m:r>
                              <a:rPr lang="en-US" altLang="zh-CN" sz="1200" b="0" i="1" smtClean="0">
                                <a:latin typeface="Cambria Math" panose="02040503050406030204" pitchFamily="18" charset="0"/>
                              </a:rPr>
                              <m:t>−6</m:t>
                            </m:r>
                          </m:sup>
                        </m:sSup>
                      </m:oMath>
                    </m:oMathPara>
                  </a14:m>
                  <a:endParaRPr lang="zh-CN" altLang="en-US" sz="1200" dirty="0">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40D820DB-4F6F-4C4C-ACC2-D3CA27403374}"/>
                    </a:ext>
                  </a:extLst>
                </p:cNvPr>
                <p:cNvSpPr txBox="1">
                  <a:spLocks noRot="1" noChangeAspect="1" noMove="1" noResize="1" noEditPoints="1" noAdjustHandles="1" noChangeArrowheads="1" noChangeShapeType="1" noTextEdit="1"/>
                </p:cNvSpPr>
                <p:nvPr/>
              </p:nvSpPr>
              <p:spPr>
                <a:xfrm>
                  <a:off x="5977126" y="4636126"/>
                  <a:ext cx="3277359" cy="66781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500EE3C0-CEA7-4CA9-AF8A-751AE2C015BD}"/>
                    </a:ext>
                  </a:extLst>
                </p:cNvPr>
                <p:cNvSpPr txBox="1"/>
                <p:nvPr/>
              </p:nvSpPr>
              <p:spPr>
                <a:xfrm>
                  <a:off x="5977126" y="5301314"/>
                  <a:ext cx="3384000" cy="671530"/>
                </a:xfrm>
                <a:prstGeom prst="rect">
                  <a:avLst/>
                </a:prstGeom>
                <a:noFill/>
              </p:spPr>
              <p:txBody>
                <a:bodyPr wrap="square" rtlCol="0">
                  <a:spAutoFit/>
                </a:bodyPr>
                <a:lstStyle/>
                <a:p>
                  <a:pPr>
                    <a:lnSpc>
                      <a:spcPct val="150000"/>
                    </a:lnSpc>
                  </a:pPr>
                  <a:r>
                    <a:rPr lang="en-US" altLang="zh-CN" sz="1100" dirty="0">
                      <a:latin typeface="Times New Roman" panose="02020603050405020304" pitchFamily="18" charset="0"/>
                      <a:cs typeface="Times New Roman" panose="02020603050405020304" pitchFamily="18" charset="0"/>
                    </a:rPr>
                    <a:t>Actual branching ratio:</a:t>
                  </a:r>
                </a:p>
                <a:p>
                  <a:pPr>
                    <a:lnSpc>
                      <a:spcPct val="150000"/>
                    </a:lnSpc>
                  </a:pPr>
                  <a14:m>
                    <m:oMathPara xmlns:m="http://schemas.openxmlformats.org/officeDocument/2006/math">
                      <m:oMathParaPr>
                        <m:jc m:val="centerGroup"/>
                      </m:oMathParaPr>
                      <m:oMath xmlns:m="http://schemas.openxmlformats.org/officeDocument/2006/math">
                        <m:r>
                          <a:rPr lang="en-US" altLang="zh-CN" sz="1200" smtClean="0">
                            <a:solidFill>
                              <a:srgbClr val="C00000"/>
                            </a:solidFill>
                            <a:latin typeface="Cambria Math" panose="02040503050406030204" pitchFamily="18" charset="0"/>
                          </a:rPr>
                          <m:t>𝐵</m:t>
                        </m:r>
                        <m:r>
                          <a:rPr lang="en-US" altLang="zh-CN" sz="1200" smtClean="0">
                            <a:solidFill>
                              <a:srgbClr val="C00000"/>
                            </a:solidFill>
                            <a:latin typeface="Cambria Math" panose="02040503050406030204" pitchFamily="18" charset="0"/>
                          </a:rPr>
                          <m:t>.</m:t>
                        </m:r>
                        <m:r>
                          <a:rPr lang="en-US" altLang="zh-CN" sz="1200" smtClean="0">
                            <a:solidFill>
                              <a:srgbClr val="C00000"/>
                            </a:solidFill>
                            <a:latin typeface="Cambria Math" panose="02040503050406030204" pitchFamily="18" charset="0"/>
                          </a:rPr>
                          <m:t>𝑅</m:t>
                        </m:r>
                        <m:r>
                          <a:rPr lang="en-US" altLang="zh-CN" sz="1200" smtClean="0">
                            <a:solidFill>
                              <a:srgbClr val="C00000"/>
                            </a:solidFill>
                            <a:latin typeface="Cambria Math" panose="02040503050406030204" pitchFamily="18" charset="0"/>
                          </a:rPr>
                          <m:t>.</m:t>
                        </m:r>
                        <m:d>
                          <m:dPr>
                            <m:ctrlPr>
                              <a:rPr lang="en-US" altLang="zh-CN" sz="1200" i="1">
                                <a:solidFill>
                                  <a:srgbClr val="C00000"/>
                                </a:solidFill>
                                <a:latin typeface="Cambria Math" panose="02040503050406030204" pitchFamily="18" charset="0"/>
                              </a:rPr>
                            </m:ctrlPr>
                          </m:dPr>
                          <m:e>
                            <m:r>
                              <a:rPr lang="en-US" altLang="zh-CN" sz="1200">
                                <a:solidFill>
                                  <a:srgbClr val="C00000"/>
                                </a:solidFill>
                                <a:latin typeface="Cambria Math" panose="02040503050406030204" pitchFamily="18" charset="0"/>
                              </a:rPr>
                              <m:t>𝐽</m:t>
                            </m:r>
                            <m:r>
                              <m:rPr>
                                <m:lit/>
                              </m:rPr>
                              <a:rPr lang="en-US" altLang="zh-CN" sz="1200">
                                <a:solidFill>
                                  <a:srgbClr val="C00000"/>
                                </a:solidFill>
                                <a:latin typeface="Cambria Math" panose="02040503050406030204" pitchFamily="18" charset="0"/>
                              </a:rPr>
                              <m:t>/</m:t>
                            </m:r>
                            <m:r>
                              <a:rPr lang="en-US" altLang="zh-CN" sz="1200">
                                <a:solidFill>
                                  <a:srgbClr val="C00000"/>
                                </a:solidFill>
                                <a:latin typeface="Cambria Math" panose="02040503050406030204" pitchFamily="18" charset="0"/>
                              </a:rPr>
                              <m:t>𝜓</m:t>
                            </m:r>
                            <m:r>
                              <a:rPr lang="en-US" altLang="zh-CN" sz="1200">
                                <a:solidFill>
                                  <a:srgbClr val="C00000"/>
                                </a:solidFill>
                                <a:latin typeface="Cambria Math" panose="02040503050406030204" pitchFamily="18" charset="0"/>
                              </a:rPr>
                              <m:t>→</m:t>
                            </m:r>
                            <m:sSup>
                              <m:sSupPr>
                                <m:ctrlPr>
                                  <a:rPr lang="en-US" altLang="zh-CN" sz="1200" i="1">
                                    <a:solidFill>
                                      <a:srgbClr val="C00000"/>
                                    </a:solidFill>
                                    <a:latin typeface="Cambria Math" panose="02040503050406030204" pitchFamily="18" charset="0"/>
                                  </a:rPr>
                                </m:ctrlPr>
                              </m:sSupPr>
                              <m:e>
                                <m:r>
                                  <a:rPr lang="en-US" altLang="zh-CN" sz="1200">
                                    <a:solidFill>
                                      <a:srgbClr val="C00000"/>
                                    </a:solidFill>
                                    <a:latin typeface="Cambria Math" panose="02040503050406030204" pitchFamily="18" charset="0"/>
                                  </a:rPr>
                                  <m:t>𝜋</m:t>
                                </m:r>
                              </m:e>
                              <m:sup>
                                <m:r>
                                  <a:rPr lang="en-US" altLang="zh-CN" sz="1200">
                                    <a:solidFill>
                                      <a:srgbClr val="C00000"/>
                                    </a:solidFill>
                                    <a:latin typeface="Cambria Math" panose="02040503050406030204" pitchFamily="18" charset="0"/>
                                  </a:rPr>
                                  <m:t>±</m:t>
                                </m:r>
                              </m:sup>
                            </m:sSup>
                            <m:sSubSup>
                              <m:sSubSupPr>
                                <m:ctrlPr>
                                  <a:rPr lang="en-US" altLang="zh-CN" sz="1200" i="1">
                                    <a:solidFill>
                                      <a:srgbClr val="C00000"/>
                                    </a:solidFill>
                                    <a:latin typeface="Cambria Math" panose="02040503050406030204" pitchFamily="18" charset="0"/>
                                  </a:rPr>
                                </m:ctrlPr>
                              </m:sSubSupPr>
                              <m:e>
                                <m:r>
                                  <a:rPr lang="en-US" altLang="zh-CN" sz="1200">
                                    <a:solidFill>
                                      <a:srgbClr val="C00000"/>
                                    </a:solidFill>
                                    <a:latin typeface="Cambria Math" panose="02040503050406030204" pitchFamily="18" charset="0"/>
                                  </a:rPr>
                                  <m:t>𝑏</m:t>
                                </m:r>
                              </m:e>
                              <m:sub>
                                <m:r>
                                  <a:rPr lang="en-US" altLang="zh-CN" sz="1200">
                                    <a:solidFill>
                                      <a:srgbClr val="C00000"/>
                                    </a:solidFill>
                                    <a:latin typeface="Cambria Math" panose="02040503050406030204" pitchFamily="18" charset="0"/>
                                  </a:rPr>
                                  <m:t>1</m:t>
                                </m:r>
                              </m:sub>
                              <m:sup>
                                <m:r>
                                  <a:rPr lang="en-US" altLang="zh-CN" sz="1200">
                                    <a:solidFill>
                                      <a:srgbClr val="C00000"/>
                                    </a:solidFill>
                                    <a:latin typeface="Cambria Math" panose="02040503050406030204" pitchFamily="18" charset="0"/>
                                  </a:rPr>
                                  <m:t>∓</m:t>
                                </m:r>
                              </m:sup>
                            </m:sSubSup>
                            <m:r>
                              <a:rPr lang="en-US" altLang="zh-CN" sz="1200">
                                <a:solidFill>
                                  <a:srgbClr val="C00000"/>
                                </a:solidFill>
                                <a:latin typeface="Cambria Math" panose="02040503050406030204" pitchFamily="18" charset="0"/>
                              </a:rPr>
                              <m:t>→</m:t>
                            </m:r>
                            <m:r>
                              <a:rPr lang="en-US" altLang="zh-CN" sz="1200">
                                <a:solidFill>
                                  <a:srgbClr val="C00000"/>
                                </a:solidFill>
                                <a:latin typeface="Cambria Math" panose="02040503050406030204" pitchFamily="18" charset="0"/>
                              </a:rPr>
                              <m:t>𝜙</m:t>
                            </m:r>
                            <m:sSup>
                              <m:sSupPr>
                                <m:ctrlPr>
                                  <a:rPr lang="en-US" altLang="zh-CN" sz="1200" i="1">
                                    <a:solidFill>
                                      <a:srgbClr val="C00000"/>
                                    </a:solidFill>
                                    <a:latin typeface="Cambria Math" panose="02040503050406030204" pitchFamily="18" charset="0"/>
                                  </a:rPr>
                                </m:ctrlPr>
                              </m:sSupPr>
                              <m:e>
                                <m:r>
                                  <a:rPr lang="en-US" altLang="zh-CN" sz="1200">
                                    <a:solidFill>
                                      <a:srgbClr val="C00000"/>
                                    </a:solidFill>
                                    <a:latin typeface="Cambria Math" panose="02040503050406030204" pitchFamily="18" charset="0"/>
                                  </a:rPr>
                                  <m:t>𝜋</m:t>
                                </m:r>
                              </m:e>
                              <m:sup>
                                <m:r>
                                  <a:rPr lang="en-US" altLang="zh-CN" sz="1200">
                                    <a:solidFill>
                                      <a:srgbClr val="C00000"/>
                                    </a:solidFill>
                                    <a:latin typeface="Cambria Math" panose="02040503050406030204" pitchFamily="18" charset="0"/>
                                  </a:rPr>
                                  <m:t>+</m:t>
                                </m:r>
                              </m:sup>
                            </m:sSup>
                            <m:sSup>
                              <m:sSupPr>
                                <m:ctrlPr>
                                  <a:rPr lang="en-US" altLang="zh-CN" sz="1200" i="1">
                                    <a:solidFill>
                                      <a:srgbClr val="C00000"/>
                                    </a:solidFill>
                                    <a:latin typeface="Cambria Math" panose="02040503050406030204" pitchFamily="18" charset="0"/>
                                  </a:rPr>
                                </m:ctrlPr>
                              </m:sSupPr>
                              <m:e>
                                <m:r>
                                  <a:rPr lang="en-US" altLang="zh-CN" sz="1200">
                                    <a:solidFill>
                                      <a:srgbClr val="C00000"/>
                                    </a:solidFill>
                                    <a:latin typeface="Cambria Math" panose="02040503050406030204" pitchFamily="18" charset="0"/>
                                  </a:rPr>
                                  <m:t>𝜋</m:t>
                                </m:r>
                              </m:e>
                              <m:sup>
                                <m:r>
                                  <a:rPr lang="en-US" altLang="zh-CN" sz="1200">
                                    <a:solidFill>
                                      <a:srgbClr val="C00000"/>
                                    </a:solidFill>
                                    <a:latin typeface="Cambria Math" panose="02040503050406030204" pitchFamily="18" charset="0"/>
                                  </a:rPr>
                                  <m:t>−</m:t>
                                </m:r>
                              </m:sup>
                            </m:sSup>
                          </m:e>
                        </m:d>
                        <m:r>
                          <a:rPr lang="en-US" altLang="zh-CN" sz="1200">
                            <a:solidFill>
                              <a:srgbClr val="C00000"/>
                            </a:solidFill>
                            <a:latin typeface="Cambria Math" panose="02040503050406030204" pitchFamily="18" charset="0"/>
                          </a:rPr>
                          <m:t>≃1×</m:t>
                        </m:r>
                        <m:sSup>
                          <m:sSupPr>
                            <m:ctrlPr>
                              <a:rPr lang="en-US" altLang="zh-CN" sz="1200" i="1">
                                <a:solidFill>
                                  <a:srgbClr val="C00000"/>
                                </a:solidFill>
                                <a:latin typeface="Cambria Math" panose="02040503050406030204" pitchFamily="18" charset="0"/>
                              </a:rPr>
                            </m:ctrlPr>
                          </m:sSupPr>
                          <m:e>
                            <m:r>
                              <a:rPr lang="en-US" altLang="zh-CN" sz="1200">
                                <a:solidFill>
                                  <a:srgbClr val="C00000"/>
                                </a:solidFill>
                                <a:latin typeface="Cambria Math" panose="02040503050406030204" pitchFamily="18" charset="0"/>
                              </a:rPr>
                              <m:t>10</m:t>
                            </m:r>
                          </m:e>
                          <m:sup>
                            <m:r>
                              <a:rPr lang="en-US" altLang="zh-CN" sz="1200">
                                <a:solidFill>
                                  <a:srgbClr val="C00000"/>
                                </a:solidFill>
                                <a:latin typeface="Cambria Math" panose="02040503050406030204" pitchFamily="18" charset="0"/>
                              </a:rPr>
                              <m:t>−5</m:t>
                            </m:r>
                          </m:sup>
                        </m:sSup>
                      </m:oMath>
                    </m:oMathPara>
                  </a14:m>
                  <a:endParaRPr lang="zh-CN" altLang="en-US" sz="12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6" name="文本框 15">
                  <a:extLst>
                    <a:ext uri="{FF2B5EF4-FFF2-40B4-BE49-F238E27FC236}">
                      <a16:creationId xmlns:a16="http://schemas.microsoft.com/office/drawing/2014/main" id="{500EE3C0-CEA7-4CA9-AF8A-751AE2C015BD}"/>
                    </a:ext>
                  </a:extLst>
                </p:cNvPr>
                <p:cNvSpPr txBox="1">
                  <a:spLocks noRot="1" noChangeAspect="1" noMove="1" noResize="1" noEditPoints="1" noAdjustHandles="1" noChangeArrowheads="1" noChangeShapeType="1" noTextEdit="1"/>
                </p:cNvSpPr>
                <p:nvPr/>
              </p:nvSpPr>
              <p:spPr>
                <a:xfrm>
                  <a:off x="5977126" y="5301314"/>
                  <a:ext cx="3384000" cy="671530"/>
                </a:xfrm>
                <a:prstGeom prst="rect">
                  <a:avLst/>
                </a:prstGeom>
                <a:blipFill>
                  <a:blip r:embed="rId12"/>
                  <a:stretch>
                    <a:fillRect/>
                  </a:stretch>
                </a:blipFill>
              </p:spPr>
              <p:txBody>
                <a:bodyPr/>
                <a:lstStyle/>
                <a:p>
                  <a:r>
                    <a:rPr lang="zh-CN" altLang="en-US">
                      <a:noFill/>
                    </a:rPr>
                    <a:t> </a:t>
                  </a:r>
                </a:p>
              </p:txBody>
            </p:sp>
          </mc:Fallback>
        </mc:AlternateContent>
      </p:grpSp>
      <p:sp>
        <p:nvSpPr>
          <p:cNvPr id="3" name="灯片编号占位符 2">
            <a:extLst>
              <a:ext uri="{FF2B5EF4-FFF2-40B4-BE49-F238E27FC236}">
                <a16:creationId xmlns:a16="http://schemas.microsoft.com/office/drawing/2014/main" id="{1CDDA0A0-BCEB-482B-84C0-69B02C701284}"/>
              </a:ext>
            </a:extLst>
          </p:cNvPr>
          <p:cNvSpPr>
            <a:spLocks noGrp="1"/>
          </p:cNvSpPr>
          <p:nvPr>
            <p:ph type="sldNum" sz="quarter" idx="12"/>
          </p:nvPr>
        </p:nvSpPr>
        <p:spPr/>
        <p:txBody>
          <a:bodyPr/>
          <a:lstStyle/>
          <a:p>
            <a:fld id="{AE19EF4B-78C3-465F-A26D-296951CF7B54}" type="slidenum">
              <a:rPr lang="zh-CN" altLang="en-US" smtClean="0"/>
              <a:t>56</a:t>
            </a:fld>
            <a:endParaRPr lang="zh-CN" altLang="en-US"/>
          </a:p>
        </p:txBody>
      </p:sp>
    </p:spTree>
    <p:extLst>
      <p:ext uri="{BB962C8B-B14F-4D97-AF65-F5344CB8AC3E}">
        <p14:creationId xmlns:p14="http://schemas.microsoft.com/office/powerpoint/2010/main" val="1293096664"/>
      </p:ext>
    </p:extLst>
  </p:cSld>
  <p:clrMapOvr>
    <a:masterClrMapping/>
  </p:clrMapOvr>
  <mc:AlternateContent xmlns:mc="http://schemas.openxmlformats.org/markup-compatibility/2006" xmlns:p14="http://schemas.microsoft.com/office/powerpoint/2010/main">
    <mc:Choice Requires="p14">
      <p:transition spd="slow" p14:dur="2000" advTm="78978"/>
    </mc:Choice>
    <mc:Fallback xmlns="">
      <p:transition spd="slow" advTm="78978"/>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1A0B883-78BF-4E99-B0D4-CA8E54CB59AF}"/>
              </a:ext>
            </a:extLst>
          </p:cNvPr>
          <p:cNvSpPr>
            <a:spLocks noGrp="1"/>
          </p:cNvSpPr>
          <p:nvPr>
            <p:ph type="sldNum" sz="quarter" idx="12"/>
          </p:nvPr>
        </p:nvSpPr>
        <p:spPr/>
        <p:txBody>
          <a:bodyPr/>
          <a:lstStyle/>
          <a:p>
            <a:fld id="{AE19EF4B-78C3-465F-A26D-296951CF7B54}" type="slidenum">
              <a:rPr lang="zh-CN" altLang="en-US" smtClean="0"/>
              <a:t>57</a:t>
            </a:fld>
            <a:endParaRPr lang="zh-CN" altLang="en-US"/>
          </a:p>
        </p:txBody>
      </p:sp>
      <p:sp>
        <p:nvSpPr>
          <p:cNvPr id="5" name="文本框 4">
            <a:extLst>
              <a:ext uri="{FF2B5EF4-FFF2-40B4-BE49-F238E27FC236}">
                <a16:creationId xmlns:a16="http://schemas.microsoft.com/office/drawing/2014/main" id="{31CBC5E6-525A-4495-A199-F7F1F678932F}"/>
              </a:ext>
            </a:extLst>
          </p:cNvPr>
          <p:cNvSpPr txBox="1"/>
          <p:nvPr/>
        </p:nvSpPr>
        <p:spPr>
          <a:xfrm>
            <a:off x="4564333" y="6033185"/>
            <a:ext cx="3787233" cy="646331"/>
          </a:xfrm>
          <a:prstGeom prst="rect">
            <a:avLst/>
          </a:prstGeom>
          <a:noFill/>
        </p:spPr>
        <p:txBody>
          <a:bodyPr wrap="square" rtlCol="0">
            <a:spAutoFit/>
          </a:bodyPr>
          <a:lstStyle/>
          <a:p>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[1] </a:t>
            </a:r>
            <a:r>
              <a:rPr lang="en-US" altLang="zh-CN" sz="1200" i="1" dirty="0" err="1">
                <a:solidFill>
                  <a:schemeClr val="accent1">
                    <a:lumMod val="75000"/>
                  </a:schemeClr>
                </a:solidFill>
                <a:latin typeface="Times New Roman" panose="02020603050405020304" pitchFamily="18" charset="0"/>
                <a:cs typeface="Times New Roman" panose="02020603050405020304" pitchFamily="18" charset="0"/>
              </a:rPr>
              <a:t>Bityukov</a:t>
            </a:r>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 S.I. et al. Phys. Lett. B 118,383 (1987)</a:t>
            </a:r>
          </a:p>
          <a:p>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[2] V. A. </a:t>
            </a:r>
            <a:r>
              <a:rPr lang="en-US" altLang="zh-CN" sz="1200" i="1" dirty="0" err="1">
                <a:solidFill>
                  <a:schemeClr val="accent1">
                    <a:lumMod val="75000"/>
                  </a:schemeClr>
                </a:solidFill>
                <a:latin typeface="Times New Roman" panose="02020603050405020304" pitchFamily="18" charset="0"/>
                <a:cs typeface="Times New Roman" panose="02020603050405020304" pitchFamily="18" charset="0"/>
              </a:rPr>
              <a:t>Viktorov</a:t>
            </a:r>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 et al. Phys. Atom. </a:t>
            </a:r>
            <a:r>
              <a:rPr lang="en-US" altLang="zh-CN" sz="1200" i="1" dirty="0" err="1">
                <a:solidFill>
                  <a:schemeClr val="accent1">
                    <a:lumMod val="75000"/>
                  </a:schemeClr>
                </a:solidFill>
                <a:latin typeface="Times New Roman" panose="02020603050405020304" pitchFamily="18" charset="0"/>
                <a:cs typeface="Times New Roman" panose="02020603050405020304" pitchFamily="18" charset="0"/>
              </a:rPr>
              <a:t>Nucl</a:t>
            </a:r>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 59,1184 (1996)</a:t>
            </a:r>
          </a:p>
          <a:p>
            <a:r>
              <a:rPr lang="en-US" altLang="zh-CN" sz="1200" i="1" dirty="0">
                <a:solidFill>
                  <a:schemeClr val="accent1">
                    <a:lumMod val="75000"/>
                  </a:schemeClr>
                </a:solidFill>
                <a:latin typeface="Times New Roman" panose="02020603050405020304" pitchFamily="18" charset="0"/>
                <a:cs typeface="Times New Roman" panose="02020603050405020304" pitchFamily="18" charset="0"/>
              </a:rPr>
              <a:t>[3] S.V. Golovkin et al. Z. Phys. A 359,435 (1997)</a:t>
            </a:r>
          </a:p>
        </p:txBody>
      </p:sp>
      <p:pic>
        <p:nvPicPr>
          <p:cNvPr id="7" name="图片 6">
            <a:extLst>
              <a:ext uri="{FF2B5EF4-FFF2-40B4-BE49-F238E27FC236}">
                <a16:creationId xmlns:a16="http://schemas.microsoft.com/office/drawing/2014/main" id="{EEA5AD56-EF79-4B44-96F1-A538D3921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34" y="868317"/>
            <a:ext cx="3341184" cy="3763322"/>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3A0B6A4-9673-47DF-AEDA-F689D5FA9376}"/>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𝑏</m:t>
                          </m:r>
                        </m:e>
                        <m:sub>
                          <m:r>
                            <a:rPr lang="en-US" altLang="zh-CN" sz="2400" b="0" i="1" smtClean="0">
                              <a:latin typeface="Cambria Math" panose="02040503050406030204" pitchFamily="18" charset="0"/>
                              <a:cs typeface="Times New Roman" panose="02020603050405020304" pitchFamily="18" charset="0"/>
                            </a:rPr>
                            <m:t>1</m:t>
                          </m:r>
                        </m:sub>
                      </m:sSub>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𝜙𝜋</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83A0B6A4-9673-47DF-AEDA-F689D5FA9376}"/>
                  </a:ext>
                </a:extLst>
              </p:cNvPr>
              <p:cNvSpPr txBox="1">
                <a:spLocks noRot="1" noChangeAspect="1" noMove="1" noResize="1" noEditPoints="1" noAdjustHandles="1" noChangeArrowheads="1" noChangeShapeType="1" noTextEdit="1"/>
              </p:cNvSpPr>
              <p:nvPr/>
            </p:nvSpPr>
            <p:spPr>
              <a:xfrm>
                <a:off x="0" y="0"/>
                <a:ext cx="4363491" cy="461665"/>
              </a:xfrm>
              <a:prstGeom prst="rect">
                <a:avLst/>
              </a:prstGeom>
              <a:blipFill>
                <a:blip r:embed="rId3"/>
                <a:stretch>
                  <a:fillRect b="-171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D1AE08BD-9D40-4798-9FCF-6CA9032E0F09}"/>
                  </a:ext>
                </a:extLst>
              </p:cNvPr>
              <p:cNvSpPr txBox="1"/>
              <p:nvPr/>
            </p:nvSpPr>
            <p:spPr>
              <a:xfrm>
                <a:off x="361021" y="4800021"/>
                <a:ext cx="4210979" cy="95410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Fig.14 (a) The acceptance-corrected </a:t>
                </a:r>
                <a14:m>
                  <m:oMath xmlns:m="http://schemas.openxmlformats.org/officeDocument/2006/math">
                    <m:r>
                      <a:rPr lang="en-US" altLang="zh-CN" sz="1400" b="0" i="1" smtClean="0">
                        <a:latin typeface="Cambria Math" panose="02040503050406030204" pitchFamily="18" charset="0"/>
                      </a:rPr>
                      <m:t>𝜙</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0</m:t>
                        </m:r>
                      </m:sup>
                    </m:sSup>
                  </m:oMath>
                </a14:m>
                <a:r>
                  <a:rPr lang="en-US" altLang="zh-CN" sz="1400" dirty="0">
                    <a:latin typeface="Times New Roman" panose="02020603050405020304" pitchFamily="18" charset="0"/>
                    <a:cs typeface="Times New Roman" panose="02020603050405020304" pitchFamily="18" charset="0"/>
                  </a:rPr>
                  <a:t> mass spectrum in </a:t>
                </a:r>
                <a14:m>
                  <m:oMath xmlns:m="http://schemas.openxmlformats.org/officeDocument/2006/math">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m:t>
                        </m:r>
                      </m:sup>
                    </m:sSup>
                    <m:r>
                      <a:rPr lang="en-US" altLang="zh-CN" sz="1400" b="0" i="1" smtClean="0">
                        <a:latin typeface="Cambria Math" panose="02040503050406030204" pitchFamily="18" charset="0"/>
                      </a:rPr>
                      <m:t>𝑝</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𝜙</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0</m:t>
                        </m:r>
                      </m:sup>
                    </m:sSup>
                    <m:r>
                      <a:rPr lang="en-US" altLang="zh-CN" sz="1400" b="0" i="1" smtClean="0">
                        <a:latin typeface="Cambria Math" panose="02040503050406030204" pitchFamily="18" charset="0"/>
                      </a:rPr>
                      <m:t>𝑛</m:t>
                    </m:r>
                  </m:oMath>
                </a14:m>
                <a:r>
                  <a:rPr lang="en-US" altLang="zh-CN" sz="1400" dirty="0">
                    <a:latin typeface="Times New Roman" panose="02020603050405020304" pitchFamily="18" charset="0"/>
                    <a:cs typeface="Times New Roman" panose="02020603050405020304" pitchFamily="18" charset="0"/>
                  </a:rPr>
                  <a:t>. (b) The acceptance of the Lepton-F spectrometer for </a:t>
                </a:r>
                <a14:m>
                  <m:oMath xmlns:m="http://schemas.openxmlformats.org/officeDocument/2006/math">
                    <m:r>
                      <a:rPr lang="en-US" altLang="zh-CN" sz="1400" b="0" i="1" smtClean="0">
                        <a:latin typeface="Cambria Math" panose="02040503050406030204" pitchFamily="18" charset="0"/>
                      </a:rPr>
                      <m:t>𝜙</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𝜋</m:t>
                        </m:r>
                      </m:e>
                      <m:sup>
                        <m:r>
                          <a:rPr lang="en-US" altLang="zh-CN" sz="1400" b="0" i="1" smtClean="0">
                            <a:latin typeface="Cambria Math" panose="02040503050406030204" pitchFamily="18" charset="0"/>
                          </a:rPr>
                          <m:t>0</m:t>
                        </m:r>
                      </m:sup>
                    </m:sSup>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events. (c) The false “</a:t>
                </a:r>
                <a14:m>
                  <m:oMath xmlns:m="http://schemas.openxmlformats.org/officeDocument/2006/math">
                    <m:r>
                      <a:rPr lang="en-US" altLang="zh-CN" sz="1400" b="0" i="1" smtClean="0">
                        <a:latin typeface="Cambria Math" panose="02040503050406030204" pitchFamily="18" charset="0"/>
                      </a:rPr>
                      <m:t>𝜙</m:t>
                    </m:r>
                  </m:oMath>
                </a14:m>
                <a:r>
                  <a:rPr lang="en-US" altLang="zh-CN" sz="14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zh-CN" sz="1400" b="0" i="1" dirty="0" smtClean="0">
                            <a:latin typeface="Cambria Math" panose="02040503050406030204" pitchFamily="18" charset="0"/>
                          </a:rPr>
                        </m:ctrlPr>
                      </m:sSupPr>
                      <m:e>
                        <m:r>
                          <a:rPr lang="en-US" altLang="zh-CN" sz="1400" b="0" i="1" dirty="0" smtClean="0">
                            <a:latin typeface="Cambria Math" panose="02040503050406030204" pitchFamily="18" charset="0"/>
                          </a:rPr>
                          <m:t>𝜋</m:t>
                        </m:r>
                      </m:e>
                      <m:sup>
                        <m:r>
                          <a:rPr lang="en-US" altLang="zh-CN" sz="1400" b="0" i="1" dirty="0" smtClean="0">
                            <a:latin typeface="Cambria Math" panose="02040503050406030204" pitchFamily="18" charset="0"/>
                          </a:rPr>
                          <m:t>0</m:t>
                        </m:r>
                      </m:sup>
                    </m:sSup>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mass spectrum </a:t>
                </a:r>
                <a:r>
                  <a:rPr lang="en-US" altLang="zh-CN" sz="1400" i="1" dirty="0">
                    <a:latin typeface="Times New Roman" panose="02020603050405020304" pitchFamily="18" charset="0"/>
                    <a:cs typeface="Times New Roman" panose="02020603050405020304" pitchFamily="18" charset="0"/>
                  </a:rPr>
                  <a:t>[1]. </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D1AE08BD-9D40-4798-9FCF-6CA9032E0F09}"/>
                  </a:ext>
                </a:extLst>
              </p:cNvPr>
              <p:cNvSpPr txBox="1">
                <a:spLocks noRot="1" noChangeAspect="1" noMove="1" noResize="1" noEditPoints="1" noAdjustHandles="1" noChangeArrowheads="1" noChangeShapeType="1" noTextEdit="1"/>
              </p:cNvSpPr>
              <p:nvPr/>
            </p:nvSpPr>
            <p:spPr>
              <a:xfrm>
                <a:off x="361021" y="4800021"/>
                <a:ext cx="4210979" cy="954107"/>
              </a:xfrm>
              <a:prstGeom prst="rect">
                <a:avLst/>
              </a:prstGeom>
              <a:blipFill>
                <a:blip r:embed="rId4"/>
                <a:stretch>
                  <a:fillRect l="-434" t="-637" b="-5732"/>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D853B1C0-1937-410E-8400-F4B9BD863D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1674" y="615757"/>
            <a:ext cx="2964437" cy="3154953"/>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902F8353-C978-4DC3-B94D-8BD2B1232E62}"/>
                  </a:ext>
                </a:extLst>
              </p:cNvPr>
              <p:cNvSpPr txBox="1"/>
              <p:nvPr/>
            </p:nvSpPr>
            <p:spPr>
              <a:xfrm>
                <a:off x="4851674" y="3781610"/>
                <a:ext cx="3663676" cy="2040943"/>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Fig.15 Effective mass spectrum of the </a:t>
                </a:r>
                <a14:m>
                  <m:oMath xmlns:m="http://schemas.openxmlformats.org/officeDocument/2006/math">
                    <m:r>
                      <a:rPr lang="en-US" altLang="zh-CN" sz="1400">
                        <a:latin typeface="Cambria Math" panose="02040503050406030204" pitchFamily="18" charset="0"/>
                        <a:cs typeface="Times New Roman" panose="02020603050405020304" pitchFamily="18" charset="0"/>
                      </a:rPr>
                      <m:t>𝜙</m:t>
                    </m:r>
                    <m:sSup>
                      <m:sSupPr>
                        <m:ctrlPr>
                          <a:rPr lang="en-US" altLang="zh-CN" sz="1400" i="1">
                            <a:latin typeface="Cambria Math" panose="02040503050406030204" pitchFamily="18" charset="0"/>
                            <a:cs typeface="Times New Roman" panose="02020603050405020304" pitchFamily="18" charset="0"/>
                          </a:rPr>
                        </m:ctrlPr>
                      </m:sSupPr>
                      <m:e>
                        <m:r>
                          <a:rPr lang="en-US" altLang="zh-CN" sz="1400">
                            <a:latin typeface="Cambria Math" panose="02040503050406030204" pitchFamily="18" charset="0"/>
                            <a:cs typeface="Times New Roman" panose="02020603050405020304" pitchFamily="18" charset="0"/>
                          </a:rPr>
                          <m:t>𝜋</m:t>
                        </m:r>
                      </m:e>
                      <m:sup>
                        <m:r>
                          <a:rPr lang="en-US" altLang="zh-CN" sz="1400">
                            <a:latin typeface="Cambria Math" panose="02040503050406030204" pitchFamily="18" charset="0"/>
                            <a:cs typeface="Times New Roman" panose="02020603050405020304" pitchFamily="18" charset="0"/>
                          </a:rPr>
                          <m:t>0</m:t>
                        </m:r>
                      </m:sup>
                    </m:sSup>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system in the reaction </a:t>
                </a:r>
                <a14:m>
                  <m:oMath xmlns:m="http://schemas.openxmlformats.org/officeDocument/2006/math">
                    <m:sSup>
                      <m:sSupPr>
                        <m:ctrlPr>
                          <a:rPr lang="en-US" altLang="zh-CN" sz="1400" i="1">
                            <a:latin typeface="Cambria Math" panose="02040503050406030204" pitchFamily="18" charset="0"/>
                            <a:cs typeface="Times New Roman" panose="02020603050405020304" pitchFamily="18" charset="0"/>
                          </a:rPr>
                        </m:ctrlPr>
                      </m:sSupPr>
                      <m:e>
                        <m:r>
                          <a:rPr lang="en-US" altLang="zh-CN" sz="1400">
                            <a:latin typeface="Cambria Math" panose="02040503050406030204" pitchFamily="18" charset="0"/>
                            <a:cs typeface="Times New Roman" panose="02020603050405020304" pitchFamily="18" charset="0"/>
                          </a:rPr>
                          <m:t>𝜋</m:t>
                        </m:r>
                      </m:e>
                      <m:sup>
                        <m:r>
                          <a:rPr lang="en-US" altLang="zh-CN" sz="1400">
                            <a:latin typeface="Cambria Math" panose="02040503050406030204" pitchFamily="18" charset="0"/>
                            <a:cs typeface="Times New Roman" panose="02020603050405020304" pitchFamily="18" charset="0"/>
                          </a:rPr>
                          <m:t>−</m:t>
                        </m:r>
                      </m:sup>
                    </m:sSup>
                    <m:r>
                      <a:rPr lang="en-US" altLang="zh-CN" sz="1400">
                        <a:latin typeface="Cambria Math" panose="02040503050406030204" pitchFamily="18" charset="0"/>
                        <a:cs typeface="Times New Roman" panose="02020603050405020304" pitchFamily="18" charset="0"/>
                      </a:rPr>
                      <m:t>𝑝</m:t>
                    </m:r>
                    <m:r>
                      <a:rPr lang="en-US" altLang="zh-CN" sz="1400">
                        <a:latin typeface="Cambria Math" panose="02040503050406030204" pitchFamily="18" charset="0"/>
                        <a:cs typeface="Times New Roman" panose="02020603050405020304" pitchFamily="18" charset="0"/>
                      </a:rPr>
                      <m:t>→</m:t>
                    </m:r>
                    <m:r>
                      <a:rPr lang="en-US" altLang="zh-CN" sz="1400">
                        <a:latin typeface="Cambria Math" panose="02040503050406030204" pitchFamily="18" charset="0"/>
                        <a:cs typeface="Times New Roman" panose="02020603050405020304" pitchFamily="18" charset="0"/>
                      </a:rPr>
                      <m:t>𝜙</m:t>
                    </m:r>
                    <m:sSup>
                      <m:sSupPr>
                        <m:ctrlPr>
                          <a:rPr lang="en-US" altLang="zh-CN" sz="1400" i="1">
                            <a:latin typeface="Cambria Math" panose="02040503050406030204" pitchFamily="18" charset="0"/>
                            <a:cs typeface="Times New Roman" panose="02020603050405020304" pitchFamily="18" charset="0"/>
                          </a:rPr>
                        </m:ctrlPr>
                      </m:sSupPr>
                      <m:e>
                        <m:r>
                          <a:rPr lang="en-US" altLang="zh-CN" sz="1400">
                            <a:latin typeface="Cambria Math" panose="02040503050406030204" pitchFamily="18" charset="0"/>
                            <a:cs typeface="Times New Roman" panose="02020603050405020304" pitchFamily="18" charset="0"/>
                          </a:rPr>
                          <m:t>𝜋</m:t>
                        </m:r>
                      </m:e>
                      <m:sup>
                        <m:r>
                          <a:rPr lang="en-US" altLang="zh-CN" sz="1400">
                            <a:latin typeface="Cambria Math" panose="02040503050406030204" pitchFamily="18" charset="0"/>
                            <a:cs typeface="Times New Roman" panose="02020603050405020304" pitchFamily="18" charset="0"/>
                          </a:rPr>
                          <m:t>0</m:t>
                        </m:r>
                      </m:sup>
                    </m:sSup>
                    <m:r>
                      <a:rPr lang="en-US" altLang="zh-CN" sz="1400">
                        <a:latin typeface="Cambria Math" panose="02040503050406030204" pitchFamily="18" charset="0"/>
                        <a:cs typeface="Times New Roman" panose="02020603050405020304" pitchFamily="18" charset="0"/>
                      </a:rPr>
                      <m:t>𝑛</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(the results are weighted with detector efficiency) [2,3]. The </a:t>
                </a:r>
                <a:r>
                  <a:rPr lang="en-US" altLang="zh-CN" sz="1400" dirty="0">
                    <a:solidFill>
                      <a:srgbClr val="FF0000"/>
                    </a:solidFill>
                    <a:latin typeface="Times New Roman" panose="02020603050405020304" pitchFamily="18" charset="0"/>
                    <a:cs typeface="Times New Roman" panose="02020603050405020304" pitchFamily="18" charset="0"/>
                  </a:rPr>
                  <a:t>“anti-OPE” selection </a:t>
                </a:r>
                <a14:m>
                  <m:oMath xmlns:m="http://schemas.openxmlformats.org/officeDocument/2006/math">
                    <m:d>
                      <m:dPr>
                        <m:begChr m:val="|"/>
                        <m:endChr m:val="|"/>
                        <m:ctrlPr>
                          <a:rPr lang="en-US" altLang="zh-CN" sz="1400" b="0" i="1" smtClean="0">
                            <a:solidFill>
                              <a:srgbClr val="FF0000"/>
                            </a:solidFill>
                            <a:latin typeface="Cambria Math" panose="02040503050406030204" pitchFamily="18" charset="0"/>
                            <a:cs typeface="Times New Roman" panose="02020603050405020304" pitchFamily="18" charset="0"/>
                          </a:rPr>
                        </m:ctrlPr>
                      </m:dPr>
                      <m:e>
                        <m:sSup>
                          <m:sSupPr>
                            <m:ctrlPr>
                              <a:rPr lang="en-US" altLang="zh-CN" sz="1400" b="0" i="1" smtClean="0">
                                <a:solidFill>
                                  <a:srgbClr val="FF0000"/>
                                </a:solidFill>
                                <a:latin typeface="Cambria Math" panose="02040503050406030204" pitchFamily="18" charset="0"/>
                                <a:cs typeface="Times New Roman" panose="02020603050405020304" pitchFamily="18" charset="0"/>
                              </a:rPr>
                            </m:ctrlPr>
                          </m:sSupPr>
                          <m:e>
                            <m:r>
                              <a:rPr lang="en-US" altLang="zh-CN" sz="1400" b="0" i="1" smtClean="0">
                                <a:solidFill>
                                  <a:srgbClr val="FF0000"/>
                                </a:solidFill>
                                <a:latin typeface="Cambria Math" panose="02040503050406030204" pitchFamily="18" charset="0"/>
                                <a:cs typeface="Times New Roman" panose="02020603050405020304" pitchFamily="18" charset="0"/>
                              </a:rPr>
                              <m:t>𝑡</m:t>
                            </m:r>
                          </m:e>
                          <m:sup>
                            <m:r>
                              <a:rPr lang="en-US" altLang="zh-CN" sz="1400" b="0" i="1" smtClean="0">
                                <a:solidFill>
                                  <a:srgbClr val="FF0000"/>
                                </a:solidFill>
                                <a:latin typeface="Cambria Math" panose="02040503050406030204" pitchFamily="18" charset="0"/>
                                <a:cs typeface="Times New Roman" panose="02020603050405020304" pitchFamily="18" charset="0"/>
                              </a:rPr>
                              <m:t>′</m:t>
                            </m:r>
                          </m:sup>
                        </m:sSup>
                      </m:e>
                    </m:d>
                    <m:r>
                      <a:rPr lang="en-US" altLang="zh-CN" sz="1400" b="0" i="1" smtClean="0">
                        <a:solidFill>
                          <a:srgbClr val="FF0000"/>
                        </a:solidFill>
                        <a:latin typeface="Cambria Math" panose="02040503050406030204" pitchFamily="18" charset="0"/>
                        <a:cs typeface="Times New Roman" panose="02020603050405020304" pitchFamily="18" charset="0"/>
                      </a:rPr>
                      <m:t>&gt;0.1</m:t>
                    </m:r>
                    <m:r>
                      <a:rPr lang="en-US" altLang="zh-CN" sz="1400" b="0" i="0" smtClean="0">
                        <a:solidFill>
                          <a:srgbClr val="FF0000"/>
                        </a:solidFill>
                        <a:latin typeface="Cambria Math" panose="02040503050406030204" pitchFamily="18" charset="0"/>
                        <a:cs typeface="Times New Roman" panose="02020603050405020304" pitchFamily="18" charset="0"/>
                      </a:rPr>
                      <m:t> </m:t>
                    </m:r>
                    <m:sSup>
                      <m:sSupPr>
                        <m:ctrlPr>
                          <a:rPr lang="en-US" altLang="zh-CN" sz="1400" b="0" i="1" smtClean="0">
                            <a:solidFill>
                              <a:srgbClr val="FF0000"/>
                            </a:solidFill>
                            <a:latin typeface="Cambria Math" panose="02040503050406030204" pitchFamily="18" charset="0"/>
                            <a:cs typeface="Times New Roman" panose="02020603050405020304" pitchFamily="18" charset="0"/>
                          </a:rPr>
                        </m:ctrlPr>
                      </m:sSupPr>
                      <m:e>
                        <m:r>
                          <m:rPr>
                            <m:sty m:val="p"/>
                          </m:rPr>
                          <a:rPr lang="en-US" altLang="zh-CN" sz="1400" b="0" i="0" smtClean="0">
                            <a:solidFill>
                              <a:srgbClr val="FF0000"/>
                            </a:solidFill>
                            <a:latin typeface="Cambria Math" panose="02040503050406030204" pitchFamily="18" charset="0"/>
                            <a:cs typeface="Times New Roman" panose="02020603050405020304" pitchFamily="18" charset="0"/>
                          </a:rPr>
                          <m:t>GeV</m:t>
                        </m:r>
                      </m:e>
                      <m:sup>
                        <m:r>
                          <a:rPr lang="en-US" altLang="zh-CN" sz="1400" b="0" i="0" smtClean="0">
                            <a:solidFill>
                              <a:srgbClr val="FF0000"/>
                            </a:solidFill>
                            <a:latin typeface="Cambria Math" panose="02040503050406030204" pitchFamily="18" charset="0"/>
                            <a:cs typeface="Times New Roman" panose="02020603050405020304" pitchFamily="18" charset="0"/>
                          </a:rPr>
                          <m:t>2</m:t>
                        </m:r>
                      </m:sup>
                    </m:sSup>
                  </m:oMath>
                </a14:m>
                <a:r>
                  <a:rPr lang="zh-CN" altLang="en-US" sz="1400" dirty="0">
                    <a:solidFill>
                      <a:srgbClr val="FF0000"/>
                    </a:solidFill>
                    <a:latin typeface="Times New Roman" panose="02020603050405020304" pitchFamily="18" charset="0"/>
                    <a:cs typeface="Times New Roman" panose="02020603050405020304" pitchFamily="18" charset="0"/>
                  </a:rPr>
                  <a:t> </a:t>
                </a:r>
                <a:r>
                  <a:rPr lang="en-US" altLang="zh-CN" sz="1400" dirty="0">
                    <a:solidFill>
                      <a:srgbClr val="FF0000"/>
                    </a:solidFill>
                    <a:latin typeface="Times New Roman" panose="02020603050405020304" pitchFamily="18" charset="0"/>
                    <a:cs typeface="Times New Roman" panose="02020603050405020304" pitchFamily="18" charset="0"/>
                  </a:rPr>
                  <a:t>is applied</a:t>
                </a:r>
                <a:r>
                  <a:rPr lang="en-US" altLang="zh-CN" sz="1400" dirty="0">
                    <a:latin typeface="Times New Roman" panose="02020603050405020304" pitchFamily="18" charset="0"/>
                    <a:cs typeface="Times New Roman" panose="02020603050405020304" pitchFamily="18" charset="0"/>
                  </a:rPr>
                  <a:t>, which affects only slightly the efficiency for </a:t>
                </a:r>
                <a14:m>
                  <m:oMath xmlns:m="http://schemas.openxmlformats.org/officeDocument/2006/math">
                    <m:sSup>
                      <m:sSupPr>
                        <m:ctrlPr>
                          <a:rPr lang="en-US" altLang="zh-CN" sz="1400" b="0" i="1" smtClean="0">
                            <a:latin typeface="Cambria Math" panose="02040503050406030204" pitchFamily="18" charset="0"/>
                            <a:cs typeface="Times New Roman" panose="02020603050405020304" pitchFamily="18" charset="0"/>
                          </a:rPr>
                        </m:ctrlPr>
                      </m:sSupPr>
                      <m:e>
                        <m:r>
                          <a:rPr lang="en-US" altLang="zh-CN" sz="1400" b="0" i="1" smtClean="0">
                            <a:latin typeface="Cambria Math" panose="02040503050406030204" pitchFamily="18" charset="0"/>
                            <a:cs typeface="Times New Roman" panose="02020603050405020304" pitchFamily="18" charset="0"/>
                          </a:rPr>
                          <m:t>𝜋</m:t>
                        </m:r>
                      </m:e>
                      <m:sup>
                        <m:r>
                          <a:rPr lang="en-US" altLang="zh-CN" sz="1400" b="0" i="1" smtClean="0">
                            <a:latin typeface="Cambria Math" panose="02040503050406030204" pitchFamily="18" charset="0"/>
                            <a:cs typeface="Times New Roman" panose="02020603050405020304" pitchFamily="18" charset="0"/>
                          </a:rPr>
                          <m:t>−</m:t>
                        </m:r>
                      </m:sup>
                    </m:sSup>
                    <m:r>
                      <a:rPr lang="en-US" altLang="zh-CN" sz="1400" b="0" i="1" smtClean="0">
                        <a:latin typeface="Cambria Math" panose="02040503050406030204" pitchFamily="18" charset="0"/>
                        <a:cs typeface="Times New Roman" panose="02020603050405020304" pitchFamily="18" charset="0"/>
                      </a:rPr>
                      <m:t>𝑝</m:t>
                    </m:r>
                    <m:r>
                      <a:rPr lang="en-US" altLang="zh-CN" sz="1400" b="0" i="1" smtClean="0">
                        <a:latin typeface="Cambria Math" panose="02040503050406030204" pitchFamily="18" charset="0"/>
                        <a:cs typeface="Times New Roman" panose="02020603050405020304" pitchFamily="18" charset="0"/>
                      </a:rPr>
                      <m:t>→</m:t>
                    </m:r>
                    <m:sSub>
                      <m:sSubPr>
                        <m:ctrlPr>
                          <a:rPr lang="en-US" altLang="zh-CN" sz="1400" b="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𝑏</m:t>
                        </m:r>
                      </m:e>
                      <m:sub>
                        <m:r>
                          <a:rPr lang="en-US" altLang="zh-CN" sz="1400" b="0" i="1" smtClean="0">
                            <a:latin typeface="Cambria Math" panose="02040503050406030204" pitchFamily="18" charset="0"/>
                            <a:cs typeface="Times New Roman" panose="02020603050405020304" pitchFamily="18" charset="0"/>
                          </a:rPr>
                          <m:t>1</m:t>
                        </m:r>
                      </m:sub>
                    </m:sSub>
                    <m:r>
                      <a:rPr lang="en-US" altLang="zh-CN" sz="1400" b="0" i="1" smtClean="0">
                        <a:latin typeface="Cambria Math" panose="02040503050406030204" pitchFamily="18" charset="0"/>
                        <a:cs typeface="Times New Roman" panose="02020603050405020304" pitchFamily="18" charset="0"/>
                      </a:rPr>
                      <m:t>𝑛</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(not proceeding via OPE exchange), but which reduces the background from the OPE-mediated reaction </a:t>
                </a:r>
                <a14:m>
                  <m:oMath xmlns:m="http://schemas.openxmlformats.org/officeDocument/2006/math">
                    <m:sSup>
                      <m:sSupPr>
                        <m:ctrlPr>
                          <a:rPr lang="en-US" altLang="zh-CN" sz="1400" b="0" i="1" smtClean="0">
                            <a:latin typeface="Cambria Math" panose="02040503050406030204" pitchFamily="18" charset="0"/>
                            <a:cs typeface="Times New Roman" panose="02020603050405020304" pitchFamily="18" charset="0"/>
                          </a:rPr>
                        </m:ctrlPr>
                      </m:sSupPr>
                      <m:e>
                        <m:r>
                          <a:rPr lang="en-US" altLang="zh-CN" sz="1400" b="0" i="1" smtClean="0">
                            <a:latin typeface="Cambria Math" panose="02040503050406030204" pitchFamily="18" charset="0"/>
                            <a:cs typeface="Times New Roman" panose="02020603050405020304" pitchFamily="18" charset="0"/>
                          </a:rPr>
                          <m:t>𝜋</m:t>
                        </m:r>
                      </m:e>
                      <m:sup>
                        <m:r>
                          <a:rPr lang="en-US" altLang="zh-CN" sz="1400" b="0" i="1" smtClean="0">
                            <a:latin typeface="Cambria Math" panose="02040503050406030204" pitchFamily="18" charset="0"/>
                            <a:cs typeface="Times New Roman" panose="02020603050405020304" pitchFamily="18" charset="0"/>
                          </a:rPr>
                          <m:t>−</m:t>
                        </m:r>
                      </m:sup>
                    </m:sSup>
                    <m:r>
                      <a:rPr lang="en-US" altLang="zh-CN" sz="1400" b="0" i="1" smtClean="0">
                        <a:latin typeface="Cambria Math" panose="02040503050406030204" pitchFamily="18" charset="0"/>
                        <a:cs typeface="Times New Roman" panose="02020603050405020304" pitchFamily="18" charset="0"/>
                      </a:rPr>
                      <m:t>𝑝</m:t>
                    </m:r>
                    <m:r>
                      <a:rPr lang="en-US" altLang="zh-CN" sz="1400" b="0" i="1" smtClean="0">
                        <a:latin typeface="Cambria Math" panose="02040503050406030204" pitchFamily="18" charset="0"/>
                        <a:cs typeface="Times New Roman" panose="02020603050405020304" pitchFamily="18" charset="0"/>
                      </a:rPr>
                      <m:t>→</m:t>
                    </m:r>
                    <m:r>
                      <a:rPr lang="en-US" altLang="zh-CN" sz="1400" b="0" i="1" smtClean="0">
                        <a:latin typeface="Cambria Math" panose="02040503050406030204" pitchFamily="18" charset="0"/>
                        <a:cs typeface="Times New Roman" panose="02020603050405020304" pitchFamily="18" charset="0"/>
                      </a:rPr>
                      <m:t>𝐶</m:t>
                    </m:r>
                    <m:d>
                      <m:dPr>
                        <m:ctrlPr>
                          <a:rPr lang="en-US" altLang="zh-CN" sz="1400" b="0" i="1" smtClean="0">
                            <a:latin typeface="Cambria Math" panose="02040503050406030204" pitchFamily="18" charset="0"/>
                            <a:cs typeface="Times New Roman" panose="02020603050405020304" pitchFamily="18" charset="0"/>
                          </a:rPr>
                        </m:ctrlPr>
                      </m:dPr>
                      <m:e>
                        <m:r>
                          <a:rPr lang="en-US" altLang="zh-CN" sz="1400" b="0" i="1" smtClean="0">
                            <a:latin typeface="Cambria Math" panose="02040503050406030204" pitchFamily="18" charset="0"/>
                            <a:cs typeface="Times New Roman" panose="02020603050405020304" pitchFamily="18" charset="0"/>
                          </a:rPr>
                          <m:t>1480</m:t>
                        </m:r>
                      </m:e>
                    </m:d>
                    <m:r>
                      <a:rPr lang="en-US" altLang="zh-CN" sz="1400" b="0" i="1" smtClean="0">
                        <a:latin typeface="Cambria Math" panose="02040503050406030204" pitchFamily="18" charset="0"/>
                        <a:cs typeface="Times New Roman" panose="02020603050405020304" pitchFamily="18" charset="0"/>
                      </a:rPr>
                      <m:t>𝑛</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by a factor of 5 [2,3].</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902F8353-C978-4DC3-B94D-8BD2B1232E62}"/>
                  </a:ext>
                </a:extLst>
              </p:cNvPr>
              <p:cNvSpPr txBox="1">
                <a:spLocks noRot="1" noChangeAspect="1" noMove="1" noResize="1" noEditPoints="1" noAdjustHandles="1" noChangeArrowheads="1" noChangeShapeType="1" noTextEdit="1"/>
              </p:cNvSpPr>
              <p:nvPr/>
            </p:nvSpPr>
            <p:spPr>
              <a:xfrm>
                <a:off x="4851674" y="3781610"/>
                <a:ext cx="3663676" cy="2040943"/>
              </a:xfrm>
              <a:prstGeom prst="rect">
                <a:avLst/>
              </a:prstGeom>
              <a:blipFill>
                <a:blip r:embed="rId6"/>
                <a:stretch>
                  <a:fillRect l="-499" t="-299" r="-1165" b="-17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D7100D0-ABDF-4FF5-8454-8091FA85DB1C}"/>
                  </a:ext>
                </a:extLst>
              </p:cNvPr>
              <p:cNvSpPr txBox="1"/>
              <p:nvPr/>
            </p:nvSpPr>
            <p:spPr>
              <a:xfrm>
                <a:off x="361021" y="5931682"/>
                <a:ext cx="4198317" cy="523861"/>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“C(1480)” is reported with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𝐼</m:t>
                    </m:r>
                    <m:r>
                      <a:rPr lang="en-US" altLang="zh-CN" sz="1400" b="0" i="1" smtClean="0">
                        <a:latin typeface="Cambria Math" panose="02040503050406030204" pitchFamily="18" charset="0"/>
                        <a:cs typeface="Times New Roman" panose="02020603050405020304" pitchFamily="18" charset="0"/>
                      </a:rPr>
                      <m:t>=1</m:t>
                    </m:r>
                  </m:oMath>
                </a14:m>
                <a:r>
                  <a:rPr lang="en-US" altLang="zh-CN" sz="1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sz="1400" b="0" i="1" dirty="0" smtClean="0">
                            <a:latin typeface="Cambria Math" panose="02040503050406030204" pitchFamily="18" charset="0"/>
                            <a:cs typeface="Times New Roman" panose="02020603050405020304" pitchFamily="18" charset="0"/>
                          </a:rPr>
                        </m:ctrlPr>
                      </m:sSupPr>
                      <m:e>
                        <m:r>
                          <a:rPr lang="en-US" altLang="zh-CN" sz="1400" b="0" i="1" dirty="0" smtClean="0">
                            <a:latin typeface="Cambria Math" panose="02040503050406030204" pitchFamily="18" charset="0"/>
                            <a:cs typeface="Times New Roman" panose="02020603050405020304" pitchFamily="18" charset="0"/>
                          </a:rPr>
                          <m:t>𝐽</m:t>
                        </m:r>
                      </m:e>
                      <m:sup>
                        <m:r>
                          <a:rPr lang="en-US" altLang="zh-CN" sz="1400" b="0" i="1" dirty="0" smtClean="0">
                            <a:latin typeface="Cambria Math" panose="02040503050406030204" pitchFamily="18" charset="0"/>
                            <a:cs typeface="Times New Roman" panose="02020603050405020304" pitchFamily="18" charset="0"/>
                          </a:rPr>
                          <m:t>𝑃𝐶</m:t>
                        </m:r>
                      </m:sup>
                    </m:sSup>
                    <m:r>
                      <a:rPr lang="en-US" altLang="zh-CN" sz="1400" b="0" i="1" dirty="0" smtClean="0">
                        <a:latin typeface="Cambria Math" panose="02040503050406030204" pitchFamily="18" charset="0"/>
                        <a:cs typeface="Times New Roman" panose="02020603050405020304" pitchFamily="18" charset="0"/>
                      </a:rPr>
                      <m:t>=</m:t>
                    </m:r>
                    <m:sSup>
                      <m:sSupPr>
                        <m:ctrlPr>
                          <a:rPr lang="en-US" altLang="zh-CN" sz="1400" b="0" i="1" dirty="0" smtClean="0">
                            <a:latin typeface="Cambria Math" panose="02040503050406030204" pitchFamily="18" charset="0"/>
                            <a:cs typeface="Times New Roman" panose="02020603050405020304" pitchFamily="18" charset="0"/>
                          </a:rPr>
                        </m:ctrlPr>
                      </m:sSupPr>
                      <m:e>
                        <m:r>
                          <a:rPr lang="en-US" altLang="zh-CN" sz="1400" b="0" i="1" dirty="0" smtClean="0">
                            <a:latin typeface="Cambria Math" panose="02040503050406030204" pitchFamily="18" charset="0"/>
                            <a:cs typeface="Times New Roman" panose="02020603050405020304" pitchFamily="18" charset="0"/>
                          </a:rPr>
                          <m:t>1</m:t>
                        </m:r>
                      </m:e>
                      <m:sup>
                        <m:r>
                          <a:rPr lang="en-US" altLang="zh-CN" sz="1400" b="0" i="1" dirty="0" smtClean="0">
                            <a:solidFill>
                              <a:srgbClr val="FF0000"/>
                            </a:solidFill>
                            <a:latin typeface="Cambria Math" panose="02040503050406030204" pitchFamily="18" charset="0"/>
                            <a:cs typeface="Times New Roman" panose="02020603050405020304" pitchFamily="18" charset="0"/>
                          </a:rPr>
                          <m:t>−</m:t>
                        </m:r>
                        <m:r>
                          <a:rPr lang="en-US" altLang="zh-CN" sz="1400" b="0" i="1" dirty="0" smtClean="0">
                            <a:latin typeface="Cambria Math" panose="02040503050406030204" pitchFamily="18" charset="0"/>
                            <a:cs typeface="Times New Roman" panose="02020603050405020304" pitchFamily="18" charset="0"/>
                          </a:rPr>
                          <m:t>−</m:t>
                        </m:r>
                      </m:sup>
                    </m:sSup>
                  </m:oMath>
                </a14:m>
                <a:r>
                  <a:rPr lang="en-US" altLang="zh-CN" sz="1400" dirty="0">
                    <a:latin typeface="Times New Roman" panose="02020603050405020304" pitchFamily="18" charset="0"/>
                    <a:cs typeface="Times New Roman" panose="02020603050405020304" pitchFamily="18" charset="0"/>
                  </a:rPr>
                  <a:t>, by OPE.</a:t>
                </a:r>
              </a:p>
              <a:p>
                <a14:m>
                  <m:oMath xmlns:m="http://schemas.openxmlformats.org/officeDocument/2006/math">
                    <m:r>
                      <a:rPr lang="en-US" altLang="zh-CN" sz="1400">
                        <a:latin typeface="Cambria Math" panose="02040503050406030204" pitchFamily="18" charset="0"/>
                      </a:rPr>
                      <m:t>𝑀</m:t>
                    </m:r>
                    <m:r>
                      <a:rPr lang="en-US" altLang="zh-CN" sz="1400">
                        <a:latin typeface="Cambria Math" panose="02040503050406030204" pitchFamily="18" charset="0"/>
                      </a:rPr>
                      <m:t>=1480±40</m:t>
                    </m:r>
                  </m:oMath>
                </a14:m>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MeV, </a:t>
                </a:r>
                <a14:m>
                  <m:oMath xmlns:m="http://schemas.openxmlformats.org/officeDocument/2006/math">
                    <m:r>
                      <m:rPr>
                        <m:sty m:val="p"/>
                      </m:rPr>
                      <a:rPr lang="en-US" altLang="zh-CN" sz="1400">
                        <a:latin typeface="Cambria Math" panose="02040503050406030204" pitchFamily="18" charset="0"/>
                      </a:rPr>
                      <m:t>Γ</m:t>
                    </m:r>
                    <m:r>
                      <a:rPr lang="en-US" altLang="zh-CN" sz="1400">
                        <a:latin typeface="Cambria Math" panose="02040503050406030204" pitchFamily="18" charset="0"/>
                      </a:rPr>
                      <m:t>=130±60</m:t>
                    </m:r>
                  </m:oMath>
                </a14:m>
                <a:r>
                  <a:rPr lang="en-US" altLang="zh-CN" sz="1400" dirty="0">
                    <a:latin typeface="Times New Roman" panose="02020603050405020304" pitchFamily="18" charset="0"/>
                    <a:cs typeface="Times New Roman" panose="02020603050405020304" pitchFamily="18" charset="0"/>
                  </a:rPr>
                  <a:t> MeV </a:t>
                </a:r>
                <a:r>
                  <a:rPr lang="en-US" altLang="zh-CN" sz="1400" i="1" dirty="0">
                    <a:latin typeface="Times New Roman" panose="02020603050405020304" pitchFamily="18" charset="0"/>
                    <a:cs typeface="Times New Roman" panose="02020603050405020304" pitchFamily="18" charset="0"/>
                  </a:rPr>
                  <a:t>[1]</a:t>
                </a:r>
                <a:r>
                  <a:rPr lang="en-US" altLang="zh-CN" sz="1400" dirty="0">
                    <a:latin typeface="Times New Roman" panose="02020603050405020304" pitchFamily="18" charset="0"/>
                    <a:cs typeface="Times New Roman" panose="02020603050405020304" pitchFamily="18" charset="0"/>
                  </a:rPr>
                  <a:t> </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0D7100D0-ABDF-4FF5-8454-8091FA85DB1C}"/>
                  </a:ext>
                </a:extLst>
              </p:cNvPr>
              <p:cNvSpPr txBox="1">
                <a:spLocks noRot="1" noChangeAspect="1" noMove="1" noResize="1" noEditPoints="1" noAdjustHandles="1" noChangeArrowheads="1" noChangeShapeType="1" noTextEdit="1"/>
              </p:cNvSpPr>
              <p:nvPr/>
            </p:nvSpPr>
            <p:spPr>
              <a:xfrm>
                <a:off x="361021" y="5931682"/>
                <a:ext cx="4198317" cy="523861"/>
              </a:xfrm>
              <a:prstGeom prst="rect">
                <a:avLst/>
              </a:prstGeom>
              <a:blipFill>
                <a:blip r:embed="rId7"/>
                <a:stretch>
                  <a:fillRect l="-435" t="-2326" b="-116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39259098"/>
      </p:ext>
    </p:extLst>
  </p:cSld>
  <p:clrMapOvr>
    <a:masterClrMapping/>
  </p:clrMapOvr>
  <mc:AlternateContent xmlns:mc="http://schemas.openxmlformats.org/markup-compatibility/2006" xmlns:p14="http://schemas.microsoft.com/office/powerpoint/2010/main">
    <mc:Choice Requires="p14">
      <p:transition spd="slow" p14:dur="2000" advTm="84935"/>
    </mc:Choice>
    <mc:Fallback xmlns="">
      <p:transition spd="slow" advTm="84935"/>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A94600F-2D89-4390-A642-699AC1A3C84F}"/>
              </a:ext>
            </a:extLst>
          </p:cNvPr>
          <p:cNvSpPr txBox="1"/>
          <p:nvPr/>
        </p:nvSpPr>
        <p:spPr>
          <a:xfrm>
            <a:off x="527067" y="197720"/>
            <a:ext cx="4621005" cy="1261884"/>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Content</a:t>
            </a:r>
          </a:p>
          <a:p>
            <a:endParaRPr lang="en-US" altLang="zh-CN" dirty="0"/>
          </a:p>
          <a:p>
            <a:endParaRPr lang="zh-CN" altLang="en-US" dirty="0"/>
          </a:p>
        </p:txBody>
      </p:sp>
      <p:sp>
        <p:nvSpPr>
          <p:cNvPr id="7" name="文本框 6">
            <a:extLst>
              <a:ext uri="{FF2B5EF4-FFF2-40B4-BE49-F238E27FC236}">
                <a16:creationId xmlns:a16="http://schemas.microsoft.com/office/drawing/2014/main" id="{4BB38FBE-1ADA-46A6-A04A-FECDB5CB4CD1}"/>
              </a:ext>
            </a:extLst>
          </p:cNvPr>
          <p:cNvSpPr txBox="1"/>
          <p:nvPr/>
        </p:nvSpPr>
        <p:spPr>
          <a:xfrm>
            <a:off x="941033" y="930832"/>
            <a:ext cx="4865407"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emergence of 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Singular behavior</a:t>
            </a:r>
          </a:p>
          <a:p>
            <a:endParaRPr lang="en-US" altLang="zh-CN" dirty="0"/>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825089E2-483A-47C7-A1BE-BCA3C1571784}"/>
                  </a:ext>
                </a:extLst>
              </p:cNvPr>
              <p:cNvSpPr txBox="1"/>
              <p:nvPr/>
            </p:nvSpPr>
            <p:spPr>
              <a:xfrm>
                <a:off x="941033" y="2192716"/>
                <a:ext cx="5505488" cy="2258567"/>
              </a:xfrm>
              <a:prstGeom prst="rect">
                <a:avLst/>
              </a:prstGeom>
              <a:noFill/>
            </p:spPr>
            <p:txBody>
              <a:bodyPr wrap="square" rtlCol="0">
                <a:spAutoFit/>
              </a:bodyPr>
              <a:lstStyle/>
              <a:p>
                <a:pPr marL="285750" indent="-285750">
                  <a:lnSpc>
                    <a:spcPct val="150000"/>
                  </a:lnSpc>
                  <a:buFont typeface="Arial" panose="020B0604020202020204" pitchFamily="34" charset="0"/>
                  <a:buChar char="•"/>
                </a:pPr>
                <a14:m>
                  <m:oMath xmlns:m="http://schemas.openxmlformats.org/officeDocument/2006/math">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1475)</m:t>
                    </m:r>
                  </m:oMath>
                </a14:m>
                <a:endParaRPr lang="en-US" altLang="zh-CN" sz="2400" dirty="0">
                  <a:solidFill>
                    <a:schemeClr val="bg1">
                      <a:lumMod val="75000"/>
                    </a:schemeClr>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1475)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puzzle</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sSup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sup>
                        <m: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acc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width effect</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a:p>
                <a:pPr marL="342900" indent="-342900">
                  <a:lnSpc>
                    <a:spcPct val="150000"/>
                  </a:lnSpc>
                  <a:buFont typeface="+mj-lt"/>
                  <a:buAutoNum type="arabicPeriod"/>
                </a:pPr>
                <a:r>
                  <a:rPr lang="en-US" altLang="zh-CN" b="0" dirty="0">
                    <a:solidFill>
                      <a:schemeClr val="bg1">
                        <a:lumMod val="75000"/>
                      </a:schemeClr>
                    </a:solidFill>
                    <a:cs typeface="Times New Roman" panose="02020603050405020304" pitchFamily="18" charset="0"/>
                  </a:rPr>
                  <a:t>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(1295)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𝜂</m:t>
                    </m:r>
                    <m:d>
                      <m:dPr>
                        <m:ctrl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ctrlPr>
                      </m:dPr>
                      <m:e>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1475</m:t>
                        </m:r>
                      </m:e>
                    </m:d>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𝛾</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𝑉</m:t>
                    </m:r>
                  </m:oMath>
                </a14:m>
                <a:endParaRPr lang="en-US" altLang="zh-CN" dirty="0">
                  <a:solidFill>
                    <a:schemeClr val="bg1">
                      <a:lumMod val="75000"/>
                    </a:schemeClr>
                  </a:solidFill>
                  <a:latin typeface="Times New Roman" panose="02020603050405020304" pitchFamily="18" charset="0"/>
                  <a:cs typeface="Times New Roman" panose="02020603050405020304" pitchFamily="18" charset="0"/>
                </a:endParaRPr>
              </a:p>
            </p:txBody>
          </p:sp>
        </mc:Choice>
        <mc:Fallback>
          <p:sp>
            <p:nvSpPr>
              <p:cNvPr id="8" name="文本框 7">
                <a:extLst>
                  <a:ext uri="{FF2B5EF4-FFF2-40B4-BE49-F238E27FC236}">
                    <a16:creationId xmlns:a16="http://schemas.microsoft.com/office/drawing/2014/main" id="{825089E2-483A-47C7-A1BE-BCA3C1571784}"/>
                  </a:ext>
                </a:extLst>
              </p:cNvPr>
              <p:cNvSpPr txBox="1">
                <a:spLocks noRot="1" noChangeAspect="1" noMove="1" noResize="1" noEditPoints="1" noAdjustHandles="1" noChangeArrowheads="1" noChangeShapeType="1" noTextEdit="1"/>
              </p:cNvSpPr>
              <p:nvPr/>
            </p:nvSpPr>
            <p:spPr>
              <a:xfrm>
                <a:off x="941033" y="2192716"/>
                <a:ext cx="5505488" cy="2258567"/>
              </a:xfrm>
              <a:prstGeom prst="rect">
                <a:avLst/>
              </a:prstGeom>
              <a:blipFill>
                <a:blip r:embed="rId2"/>
                <a:stretch>
                  <a:fillRect l="-1438" b="-378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11169613-9192-4A8F-83A3-CF73D0035B9A}"/>
                  </a:ext>
                </a:extLst>
              </p:cNvPr>
              <p:cNvSpPr txBox="1"/>
              <p:nvPr/>
            </p:nvSpPr>
            <p:spPr>
              <a:xfrm>
                <a:off x="941032" y="4334067"/>
                <a:ext cx="7022237" cy="18430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b="0" dirty="0">
                    <a:solidFill>
                      <a:schemeClr val="bg1">
                        <a:lumMod val="75000"/>
                      </a:schemeClr>
                    </a:solidFill>
                    <a:latin typeface="Times New Roman" panose="02020603050405020304" pitchFamily="18" charset="0"/>
                    <a:cs typeface="Times New Roman" panose="02020603050405020304" pitchFamily="18" charset="0"/>
                  </a:rPr>
                  <a:t>Light axial vector mesons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Introduction</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S-wave </a:t>
                </a:r>
                <a:r>
                  <a:rPr lang="en-US" altLang="zh-CN" dirty="0">
                    <a:solidFill>
                      <a:schemeClr val="bg1">
                        <a:lumMod val="75000"/>
                      </a:schemeClr>
                    </a:solidFill>
                    <a:cs typeface="Times New Roman" panose="02020603050405020304" pitchFamily="18" charset="0"/>
                  </a:rPr>
                  <a:t> </a:t>
                </a:r>
                <a14:m>
                  <m:oMath xmlns:m="http://schemas.openxmlformats.org/officeDocument/2006/math">
                    <m:sSup>
                      <m:sSupPr>
                        <m:ctrlPr>
                          <a:rPr lang="en-US" altLang="zh-CN" i="1">
                            <a:solidFill>
                              <a:schemeClr val="bg1">
                                <a:lumMod val="75000"/>
                              </a:schemeClr>
                            </a:solidFill>
                            <a:latin typeface="Cambria Math" panose="02040503050406030204" pitchFamily="18" charset="0"/>
                            <a:cs typeface="Times New Roman" panose="02020603050405020304" pitchFamily="18" charset="0"/>
                          </a:rPr>
                        </m:ctrlPr>
                      </m:sSup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sup>
                        <m:r>
                          <a:rPr lang="en-US" altLang="zh-CN" i="1">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i="1">
                            <a:solidFill>
                              <a:schemeClr val="bg1">
                                <a:lumMod val="75000"/>
                              </a:schemeClr>
                            </a:solidFill>
                            <a:latin typeface="Cambria Math" panose="02040503050406030204" pitchFamily="18" charset="0"/>
                            <a:cs typeface="Times New Roman" panose="02020603050405020304" pitchFamily="18" charset="0"/>
                          </a:rPr>
                        </m:ctrlPr>
                      </m:acc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TS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p:txBody>
          </p:sp>
        </mc:Choice>
        <mc:Fallback>
          <p:sp>
            <p:nvSpPr>
              <p:cNvPr id="12" name="文本框 11">
                <a:extLst>
                  <a:ext uri="{FF2B5EF4-FFF2-40B4-BE49-F238E27FC236}">
                    <a16:creationId xmlns:a16="http://schemas.microsoft.com/office/drawing/2014/main" id="{11169613-9192-4A8F-83A3-CF73D0035B9A}"/>
                  </a:ext>
                </a:extLst>
              </p:cNvPr>
              <p:cNvSpPr txBox="1">
                <a:spLocks noRot="1" noChangeAspect="1" noMove="1" noResize="1" noEditPoints="1" noAdjustHandles="1" noChangeArrowheads="1" noChangeShapeType="1" noTextEdit="1"/>
              </p:cNvSpPr>
              <p:nvPr/>
            </p:nvSpPr>
            <p:spPr>
              <a:xfrm>
                <a:off x="941032" y="4334067"/>
                <a:ext cx="7022237" cy="1843069"/>
              </a:xfrm>
              <a:prstGeom prst="rect">
                <a:avLst/>
              </a:prstGeom>
              <a:blipFill>
                <a:blip r:embed="rId3"/>
                <a:stretch>
                  <a:fillRect l="-1128" b="-4636"/>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C31A8ADF-787A-43A7-939B-F52F9265AD08}"/>
              </a:ext>
            </a:extLst>
          </p:cNvPr>
          <p:cNvSpPr txBox="1"/>
          <p:nvPr/>
        </p:nvSpPr>
        <p:spPr>
          <a:xfrm>
            <a:off x="941031" y="6198615"/>
            <a:ext cx="7022237" cy="46166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Conclusion and outlook</a:t>
            </a:r>
          </a:p>
        </p:txBody>
      </p:sp>
    </p:spTree>
    <p:extLst>
      <p:ext uri="{BB962C8B-B14F-4D97-AF65-F5344CB8AC3E}">
        <p14:creationId xmlns:p14="http://schemas.microsoft.com/office/powerpoint/2010/main" val="2567465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5EA11BFD-388D-4741-B0B0-E51E261FE080}"/>
                  </a:ext>
                </a:extLst>
              </p:cNvPr>
              <p:cNvSpPr txBox="1"/>
              <p:nvPr/>
            </p:nvSpPr>
            <p:spPr>
              <a:xfrm>
                <a:off x="299545" y="819359"/>
                <a:ext cx="8544910" cy="60386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000" dirty="0">
                    <a:solidFill>
                      <a:schemeClr val="tx1"/>
                    </a:solidFill>
                    <a:latin typeface="Times New Roman" panose="02020603050405020304" pitchFamily="18" charset="0"/>
                    <a:cs typeface="Times New Roman" panose="02020603050405020304" pitchFamily="18" charset="0"/>
                  </a:rPr>
                  <a:t>The LQCD results do not support the ground-state-glueball assignment. Only one </a:t>
                </a:r>
                <a14:m>
                  <m:oMath xmlns:m="http://schemas.openxmlformats.org/officeDocument/2006/math">
                    <m:r>
                      <a:rPr lang="en-US" altLang="zh-CN" sz="2000" i="1">
                        <a:latin typeface="Cambria Math" panose="02040503050406030204" pitchFamily="18" charset="0"/>
                      </a:rPr>
                      <m:t>𝜂</m:t>
                    </m:r>
                    <m:r>
                      <a:rPr lang="en-US" altLang="zh-CN" sz="2000" i="1">
                        <a:latin typeface="Cambria Math" panose="02040503050406030204" pitchFamily="18" charset="0"/>
                      </a:rPr>
                      <m:t>(1405</m:t>
                    </m:r>
                    <m:r>
                      <m:rPr>
                        <m:lit/>
                      </m:rPr>
                      <a:rPr lang="en-US" altLang="zh-CN" sz="2000" i="1">
                        <a:latin typeface="Cambria Math" panose="02040503050406030204" pitchFamily="18" charset="0"/>
                      </a:rPr>
                      <m:t>/</m:t>
                    </m:r>
                    <m:r>
                      <a:rPr lang="en-US" altLang="zh-CN" sz="2000" i="1">
                        <a:latin typeface="Cambria Math" panose="02040503050406030204" pitchFamily="18" charset="0"/>
                      </a:rPr>
                      <m:t>1475)</m:t>
                    </m:r>
                  </m:oMath>
                </a14:m>
                <a:r>
                  <a:rPr lang="zh-CN" altLang="en-US" sz="2000" dirty="0">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state </a:t>
                </a:r>
                <a:r>
                  <a:rPr lang="en-US" altLang="zh-CN" sz="2000" dirty="0">
                    <a:latin typeface="Times New Roman" panose="02020603050405020304" pitchFamily="18" charset="0"/>
                    <a:cs typeface="Times New Roman" panose="02020603050405020304" pitchFamily="18" charset="0"/>
                  </a:rPr>
                  <a:t>is observed in </a:t>
                </a:r>
                <a:r>
                  <a:rPr lang="en-US" altLang="zh-CN" sz="2000" dirty="0">
                    <a:solidFill>
                      <a:schemeClr val="tx1"/>
                    </a:solidFill>
                    <a:latin typeface="Times New Roman" panose="02020603050405020304" pitchFamily="18" charset="0"/>
                    <a:cs typeface="Times New Roman" panose="02020603050405020304" pitchFamily="18" charset="0"/>
                  </a:rPr>
                  <a:t>every single channel. </a:t>
                </a:r>
              </a:p>
              <a:p>
                <a:pPr marL="285750" indent="-285750">
                  <a:lnSpc>
                    <a:spcPct val="150000"/>
                  </a:lnSpc>
                  <a:buFont typeface="Arial" panose="020B0604020202020204" pitchFamily="34" charset="0"/>
                  <a:buChar char="•"/>
                </a:pPr>
                <a:r>
                  <a:rPr lang="en-US" altLang="zh-CN" sz="2000" dirty="0">
                    <a:solidFill>
                      <a:schemeClr val="tx1"/>
                    </a:solidFill>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sz="2000" b="0" i="1" smtClean="0">
                            <a:solidFill>
                              <a:schemeClr val="tx1"/>
                            </a:solidFill>
                            <a:latin typeface="Cambria Math" panose="02040503050406030204" pitchFamily="18" charset="0"/>
                          </a:rPr>
                        </m:ctrlPr>
                      </m:sSupPr>
                      <m:e>
                        <m:r>
                          <a:rPr lang="en-US" altLang="zh-CN" sz="2000" b="0" i="1" smtClean="0">
                            <a:solidFill>
                              <a:schemeClr val="tx1"/>
                            </a:solidFill>
                            <a:latin typeface="Cambria Math" panose="02040503050406030204" pitchFamily="18" charset="0"/>
                          </a:rPr>
                          <m:t>𝐾</m:t>
                        </m:r>
                      </m:e>
                      <m:sup>
                        <m:r>
                          <a:rPr lang="en-US" altLang="zh-CN" sz="2000" b="0" i="1" smtClean="0">
                            <a:solidFill>
                              <a:schemeClr val="tx1"/>
                            </a:solidFill>
                            <a:latin typeface="Cambria Math" panose="02040503050406030204" pitchFamily="18" charset="0"/>
                          </a:rPr>
                          <m:t>∗</m:t>
                        </m:r>
                      </m:sup>
                    </m:sSup>
                    <m:acc>
                      <m:accPr>
                        <m:chr m:val="̅"/>
                        <m:ctrlPr>
                          <a:rPr lang="en-US" altLang="zh-CN" sz="2000" b="0" i="1" smtClean="0">
                            <a:solidFill>
                              <a:schemeClr val="tx1"/>
                            </a:solidFill>
                            <a:latin typeface="Cambria Math" panose="02040503050406030204" pitchFamily="18" charset="0"/>
                          </a:rPr>
                        </m:ctrlPr>
                      </m:accPr>
                      <m:e>
                        <m:r>
                          <a:rPr lang="en-US" altLang="zh-CN" sz="2000" b="0" i="1" smtClean="0">
                            <a:solidFill>
                              <a:schemeClr val="tx1"/>
                            </a:solidFill>
                            <a:latin typeface="Cambria Math" panose="02040503050406030204" pitchFamily="18" charset="0"/>
                          </a:rPr>
                          <m:t>𝐾</m:t>
                        </m:r>
                      </m:e>
                    </m:acc>
                  </m:oMath>
                </a14:m>
                <a:r>
                  <a:rPr lang="zh-CN" altLang="en-US" sz="2000" dirty="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for </a:t>
                </a:r>
                <a14:m>
                  <m:oMath xmlns:m="http://schemas.openxmlformats.org/officeDocument/2006/math">
                    <m:r>
                      <a:rPr lang="en-US" altLang="zh-CN" sz="2000" b="0" i="1" smtClean="0">
                        <a:solidFill>
                          <a:schemeClr val="tx1"/>
                        </a:solidFill>
                        <a:latin typeface="Cambria Math" panose="02040503050406030204" pitchFamily="18" charset="0"/>
                      </a:rPr>
                      <m:t>𝜂</m:t>
                    </m:r>
                    <m:r>
                      <a:rPr lang="en-US" altLang="zh-CN" sz="2000" b="0" i="1" smtClean="0">
                        <a:solidFill>
                          <a:schemeClr val="tx1"/>
                        </a:solidFill>
                        <a:latin typeface="Cambria Math" panose="02040503050406030204" pitchFamily="18" charset="0"/>
                      </a:rPr>
                      <m:t>(1405</m:t>
                    </m:r>
                    <m:r>
                      <m:rPr>
                        <m:lit/>
                      </m:rP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1475)</m:t>
                    </m:r>
                  </m:oMath>
                </a14:m>
                <a:r>
                  <a:rPr lang="zh-CN" altLang="en-US" sz="2000" dirty="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leads to triangle singularity, which </a:t>
                </a:r>
                <a:r>
                  <a:rPr lang="en-US" altLang="zh-CN" sz="2000" dirty="0">
                    <a:solidFill>
                      <a:srgbClr val="C00000"/>
                    </a:solidFill>
                    <a:latin typeface="Times New Roman" panose="02020603050405020304" pitchFamily="18" charset="0"/>
                    <a:cs typeface="Times New Roman" panose="02020603050405020304" pitchFamily="18" charset="0"/>
                  </a:rPr>
                  <a:t>weakly affects </a:t>
                </a:r>
                <a14:m>
                  <m:oMath xmlns:m="http://schemas.openxmlformats.org/officeDocument/2006/math">
                    <m:r>
                      <a:rPr lang="en-US" altLang="zh-CN" sz="2000" b="0" i="1" smtClean="0">
                        <a:solidFill>
                          <a:srgbClr val="C00000"/>
                        </a:solidFill>
                        <a:latin typeface="Cambria Math" panose="02040503050406030204" pitchFamily="18" charset="0"/>
                      </a:rPr>
                      <m:t>𝐾</m:t>
                    </m:r>
                    <m:r>
                      <a:rPr lang="en-US" altLang="zh-CN" sz="2000" b="0" i="1" smtClean="0">
                        <a:solidFill>
                          <a:srgbClr val="C00000"/>
                        </a:solidFill>
                        <a:latin typeface="Cambria Math" panose="02040503050406030204" pitchFamily="18" charset="0"/>
                      </a:rPr>
                      <m:t> </m:t>
                    </m:r>
                    <m:acc>
                      <m:accPr>
                        <m:chr m:val="̅"/>
                        <m:ctrlPr>
                          <a:rPr lang="en-US" altLang="zh-CN" sz="2000" b="0" i="1" smtClean="0">
                            <a:solidFill>
                              <a:srgbClr val="C00000"/>
                            </a:solidFill>
                            <a:latin typeface="Cambria Math" panose="02040503050406030204" pitchFamily="18" charset="0"/>
                          </a:rPr>
                        </m:ctrlPr>
                      </m:accPr>
                      <m:e>
                        <m:r>
                          <a:rPr lang="en-US" altLang="zh-CN" sz="2000" b="0" i="1" smtClean="0">
                            <a:solidFill>
                              <a:srgbClr val="C00000"/>
                            </a:solidFill>
                            <a:latin typeface="Cambria Math" panose="02040503050406030204" pitchFamily="18" charset="0"/>
                          </a:rPr>
                          <m:t>𝐾</m:t>
                        </m:r>
                      </m:e>
                    </m:acc>
                    <m:r>
                      <a:rPr lang="en-US" altLang="zh-CN" sz="2000" b="0" i="1" smtClean="0">
                        <a:solidFill>
                          <a:srgbClr val="C00000"/>
                        </a:solidFill>
                        <a:latin typeface="Cambria Math" panose="02040503050406030204" pitchFamily="18" charset="0"/>
                      </a:rPr>
                      <m:t>𝜋</m:t>
                    </m:r>
                  </m:oMath>
                </a14:m>
                <a:r>
                  <a:rPr lang="zh-CN" altLang="en-US" sz="2000" dirty="0">
                    <a:solidFill>
                      <a:srgbClr val="C00000"/>
                    </a:solidFill>
                    <a:latin typeface="Times New Roman" panose="02020603050405020304" pitchFamily="18" charset="0"/>
                    <a:cs typeface="Times New Roman" panose="02020603050405020304" pitchFamily="18" charset="0"/>
                  </a:rPr>
                  <a:t> </a:t>
                </a:r>
                <a:r>
                  <a:rPr lang="en-US" altLang="zh-CN" sz="2000" dirty="0">
                    <a:solidFill>
                      <a:srgbClr val="C00000"/>
                    </a:solidFill>
                    <a:latin typeface="Times New Roman" panose="02020603050405020304" pitchFamily="18" charset="0"/>
                    <a:cs typeface="Times New Roman" panose="02020603050405020304" pitchFamily="18" charset="0"/>
                  </a:rPr>
                  <a:t>(only for </a:t>
                </a:r>
                <a14:m>
                  <m:oMath xmlns:m="http://schemas.openxmlformats.org/officeDocument/2006/math">
                    <m:r>
                      <a:rPr lang="en-US" altLang="zh-CN" sz="2000" b="0" i="1" smtClean="0">
                        <a:solidFill>
                          <a:srgbClr val="C00000"/>
                        </a:solidFill>
                        <a:latin typeface="Cambria Math" panose="02040503050406030204" pitchFamily="18" charset="0"/>
                        <a:cs typeface="Times New Roman" panose="02020603050405020304" pitchFamily="18" charset="0"/>
                      </a:rPr>
                      <m:t>𝐾</m:t>
                    </m:r>
                  </m:oMath>
                </a14:m>
                <a:r>
                  <a:rPr lang="en-US" altLang="zh-CN" sz="2000" dirty="0">
                    <a:solidFill>
                      <a:srgbClr val="C00000"/>
                    </a:solidFill>
                    <a:latin typeface="Times New Roman" panose="02020603050405020304" pitchFamily="18" charset="0"/>
                    <a:cs typeface="Times New Roman" panose="02020603050405020304" pitchFamily="18" charset="0"/>
                  </a:rPr>
                  <a:t> exchange), but strongly affects </a:t>
                </a:r>
                <a14:m>
                  <m:oMath xmlns:m="http://schemas.openxmlformats.org/officeDocument/2006/math">
                    <m:r>
                      <a:rPr lang="en-US" altLang="zh-CN" sz="2000" b="0" i="1" dirty="0" smtClean="0">
                        <a:solidFill>
                          <a:srgbClr val="C00000"/>
                        </a:solidFill>
                        <a:latin typeface="Cambria Math" panose="02040503050406030204" pitchFamily="18" charset="0"/>
                      </a:rPr>
                      <m:t>𝜂𝜋𝜋</m:t>
                    </m:r>
                  </m:oMath>
                </a14:m>
                <a:r>
                  <a:rPr lang="zh-CN" altLang="en-US" sz="2000" dirty="0">
                    <a:solidFill>
                      <a:srgbClr val="C00000"/>
                    </a:solidFill>
                    <a:latin typeface="Times New Roman" panose="02020603050405020304" pitchFamily="18" charset="0"/>
                    <a:cs typeface="Times New Roman" panose="02020603050405020304" pitchFamily="18" charset="0"/>
                  </a:rPr>
                  <a:t> </a:t>
                </a:r>
                <a:r>
                  <a:rPr lang="en-US" altLang="zh-CN" sz="2000" dirty="0">
                    <a:solidFill>
                      <a:srgbClr val="C00000"/>
                    </a:solidFill>
                    <a:latin typeface="Times New Roman" panose="02020603050405020304" pitchFamily="18" charset="0"/>
                    <a:cs typeface="Times New Roman" panose="02020603050405020304" pitchFamily="18" charset="0"/>
                  </a:rPr>
                  <a:t>and </a:t>
                </a:r>
                <a14:m>
                  <m:oMath xmlns:m="http://schemas.openxmlformats.org/officeDocument/2006/math">
                    <m:r>
                      <a:rPr lang="en-US" altLang="zh-CN" sz="2000" b="0" i="1" smtClean="0">
                        <a:solidFill>
                          <a:srgbClr val="C00000"/>
                        </a:solidFill>
                        <a:latin typeface="Cambria Math" panose="02040503050406030204" pitchFamily="18" charset="0"/>
                      </a:rPr>
                      <m:t>3</m:t>
                    </m:r>
                    <m:r>
                      <a:rPr lang="en-US" altLang="zh-CN" sz="2000" b="0" i="1" smtClean="0">
                        <a:solidFill>
                          <a:srgbClr val="C00000"/>
                        </a:solidFill>
                        <a:latin typeface="Cambria Math" panose="02040503050406030204" pitchFamily="18" charset="0"/>
                      </a:rPr>
                      <m:t>𝜋</m:t>
                    </m:r>
                  </m:oMath>
                </a14:m>
                <a:r>
                  <a:rPr lang="zh-CN" altLang="en-US" sz="2000" dirty="0">
                    <a:solidFill>
                      <a:srgbClr val="C00000"/>
                    </a:solidFill>
                    <a:latin typeface="Times New Roman" panose="02020603050405020304" pitchFamily="18" charset="0"/>
                    <a:cs typeface="Times New Roman" panose="02020603050405020304" pitchFamily="18" charset="0"/>
                  </a:rPr>
                  <a:t> </a:t>
                </a:r>
                <a:r>
                  <a:rPr lang="en-US" altLang="zh-CN" sz="2000" dirty="0">
                    <a:solidFill>
                      <a:srgbClr val="C00000"/>
                    </a:solidFill>
                    <a:latin typeface="Times New Roman" panose="02020603050405020304" pitchFamily="18" charset="0"/>
                    <a:cs typeface="Times New Roman" panose="02020603050405020304" pitchFamily="18" charset="0"/>
                  </a:rPr>
                  <a:t>channels</a:t>
                </a:r>
                <a:r>
                  <a:rPr lang="en-US" altLang="zh-CN" sz="2000" dirty="0">
                    <a:solidFill>
                      <a:schemeClr val="tx1"/>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altLang="zh-CN" sz="2000" dirty="0">
                    <a:solidFill>
                      <a:schemeClr val="tx1"/>
                    </a:solidFill>
                    <a:latin typeface="Times New Roman" panose="02020603050405020304" pitchFamily="18" charset="0"/>
                    <a:cs typeface="Times New Roman" panose="02020603050405020304" pitchFamily="18" charset="0"/>
                  </a:rPr>
                  <a:t>TS enhances </a:t>
                </a:r>
                <a14:m>
                  <m:oMath xmlns:m="http://schemas.openxmlformats.org/officeDocument/2006/math">
                    <m:r>
                      <a:rPr lang="en-US" altLang="zh-CN" sz="2000" b="0" i="1" smtClean="0">
                        <a:solidFill>
                          <a:schemeClr val="tx1"/>
                        </a:solidFill>
                        <a:latin typeface="Cambria Math" panose="02040503050406030204" pitchFamily="18" charset="0"/>
                      </a:rPr>
                      <m:t>𝜂</m:t>
                    </m:r>
                    <m:d>
                      <m:dPr>
                        <m:ctrlPr>
                          <a:rPr lang="en-US" altLang="zh-CN" sz="2000" b="0" i="1" smtClean="0">
                            <a:solidFill>
                              <a:schemeClr val="tx1"/>
                            </a:solidFill>
                            <a:latin typeface="Cambria Math" panose="02040503050406030204" pitchFamily="18" charset="0"/>
                          </a:rPr>
                        </m:ctrlPr>
                      </m:dPr>
                      <m:e>
                        <m:r>
                          <a:rPr lang="en-US" altLang="zh-CN" sz="2000" b="0" i="1" smtClean="0">
                            <a:solidFill>
                              <a:schemeClr val="tx1"/>
                            </a:solidFill>
                            <a:latin typeface="Cambria Math" panose="02040503050406030204" pitchFamily="18" charset="0"/>
                          </a:rPr>
                          <m:t>1405</m:t>
                        </m:r>
                        <m:r>
                          <m:rPr>
                            <m:lit/>
                          </m:rP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1475</m:t>
                        </m:r>
                      </m:e>
                    </m:d>
                    <m:r>
                      <a:rPr lang="en-US" altLang="zh-CN" sz="2000" b="0" i="1" smtClean="0">
                        <a:solidFill>
                          <a:schemeClr val="tx1"/>
                        </a:solidFill>
                        <a:latin typeface="Cambria Math" panose="02040503050406030204" pitchFamily="18" charset="0"/>
                      </a:rPr>
                      <m:t>→</m:t>
                    </m:r>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𝑎</m:t>
                        </m:r>
                      </m:e>
                      <m:sub>
                        <m:r>
                          <a:rPr lang="en-US" altLang="zh-CN" sz="2000" b="0" i="1" smtClean="0">
                            <a:solidFill>
                              <a:schemeClr val="tx1"/>
                            </a:solidFill>
                            <a:latin typeface="Cambria Math" panose="02040503050406030204" pitchFamily="18" charset="0"/>
                          </a:rPr>
                          <m:t>0</m:t>
                        </m:r>
                      </m:sub>
                    </m:sSub>
                    <m:r>
                      <a:rPr lang="en-US" altLang="zh-CN" sz="2000" b="0" i="1" smtClean="0">
                        <a:solidFill>
                          <a:schemeClr val="tx1"/>
                        </a:solidFill>
                        <a:latin typeface="Cambria Math" panose="02040503050406030204" pitchFamily="18" charset="0"/>
                      </a:rPr>
                      <m:t>𝜋</m:t>
                    </m:r>
                    <m: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𝜂𝜋𝜋</m:t>
                    </m:r>
                  </m:oMath>
                </a14:m>
                <a:r>
                  <a:rPr lang="zh-CN" altLang="en-US" sz="2000" dirty="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channel, </a:t>
                </a:r>
                <a:r>
                  <a:rPr lang="en-US" altLang="zh-CN" sz="2000" dirty="0">
                    <a:solidFill>
                      <a:srgbClr val="C00000"/>
                    </a:solidFill>
                    <a:latin typeface="Times New Roman" panose="02020603050405020304" pitchFamily="18" charset="0"/>
                    <a:cs typeface="Times New Roman" panose="02020603050405020304" pitchFamily="18" charset="0"/>
                  </a:rPr>
                  <a:t>a small branching ratio of this channel calls for a destructive interference</a:t>
                </a:r>
                <a:r>
                  <a:rPr lang="en-US" altLang="zh-CN" sz="2000" dirty="0">
                    <a:solidFill>
                      <a:schemeClr val="tx1"/>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altLang="zh-CN" sz="2000" dirty="0">
                    <a:solidFill>
                      <a:schemeClr val="tx1"/>
                    </a:solidFill>
                    <a:latin typeface="Times New Roman" panose="02020603050405020304" pitchFamily="18" charset="0"/>
                    <a:cs typeface="Times New Roman" panose="02020603050405020304" pitchFamily="18" charset="0"/>
                  </a:rPr>
                  <a:t>The large isospin violation is due to two aspects, i.e. </a:t>
                </a:r>
                <a:r>
                  <a:rPr lang="en-US" altLang="zh-CN" sz="2000" dirty="0">
                    <a:solidFill>
                      <a:srgbClr val="C00000"/>
                    </a:solidFill>
                    <a:latin typeface="Times New Roman" panose="02020603050405020304" pitchFamily="18" charset="0"/>
                    <a:cs typeface="Times New Roman" panose="02020603050405020304" pitchFamily="18" charset="0"/>
                  </a:rPr>
                  <a:t>the smallness of </a:t>
                </a:r>
                <a14:m>
                  <m:oMath xmlns:m="http://schemas.openxmlformats.org/officeDocument/2006/math">
                    <m:r>
                      <a:rPr lang="en-US" altLang="zh-CN" sz="2000" b="0" i="1" smtClean="0">
                        <a:solidFill>
                          <a:srgbClr val="C00000"/>
                        </a:solidFill>
                        <a:latin typeface="Cambria Math" panose="02040503050406030204" pitchFamily="18" charset="0"/>
                      </a:rPr>
                      <m:t>𝜂</m:t>
                    </m:r>
                    <m:d>
                      <m:dPr>
                        <m:ctrlPr>
                          <a:rPr lang="en-US" altLang="zh-CN" sz="2000" b="0" i="1" smtClean="0">
                            <a:solidFill>
                              <a:srgbClr val="C00000"/>
                            </a:solidFill>
                            <a:latin typeface="Cambria Math" panose="02040503050406030204" pitchFamily="18" charset="0"/>
                          </a:rPr>
                        </m:ctrlPr>
                      </m:dPr>
                      <m:e>
                        <m:r>
                          <a:rPr lang="en-US" altLang="zh-CN" sz="2000" b="0" i="1" smtClean="0">
                            <a:solidFill>
                              <a:srgbClr val="C00000"/>
                            </a:solidFill>
                            <a:latin typeface="Cambria Math" panose="02040503050406030204" pitchFamily="18" charset="0"/>
                          </a:rPr>
                          <m:t>1405</m:t>
                        </m:r>
                        <m:r>
                          <m:rPr>
                            <m:lit/>
                          </m:rPr>
                          <a:rPr lang="en-US" altLang="zh-CN" sz="2000" b="0" i="1" smtClean="0">
                            <a:solidFill>
                              <a:srgbClr val="C00000"/>
                            </a:solidFill>
                            <a:latin typeface="Cambria Math" panose="02040503050406030204" pitchFamily="18" charset="0"/>
                          </a:rPr>
                          <m:t>/</m:t>
                        </m:r>
                        <m:r>
                          <a:rPr lang="en-US" altLang="zh-CN" sz="2000" b="0" i="1" smtClean="0">
                            <a:solidFill>
                              <a:srgbClr val="C00000"/>
                            </a:solidFill>
                            <a:latin typeface="Cambria Math" panose="02040503050406030204" pitchFamily="18" charset="0"/>
                          </a:rPr>
                          <m:t>1475</m:t>
                        </m:r>
                      </m:e>
                    </m:d>
                    <m:r>
                      <a:rPr lang="en-US" altLang="zh-CN" sz="2000" b="0" i="1" smtClean="0">
                        <a:solidFill>
                          <a:srgbClr val="C00000"/>
                        </a:solidFill>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𝑎</m:t>
                        </m:r>
                      </m:e>
                      <m:sub>
                        <m:r>
                          <a:rPr lang="en-US" altLang="zh-CN" sz="2000" b="0" i="1" smtClean="0">
                            <a:solidFill>
                              <a:srgbClr val="C00000"/>
                            </a:solidFill>
                            <a:latin typeface="Cambria Math" panose="02040503050406030204" pitchFamily="18" charset="0"/>
                          </a:rPr>
                          <m:t>0</m:t>
                        </m:r>
                      </m:sub>
                    </m:sSub>
                    <m:r>
                      <a:rPr lang="en-US" altLang="zh-CN" sz="2000" b="0" i="1" smtClean="0">
                        <a:solidFill>
                          <a:srgbClr val="C00000"/>
                        </a:solidFill>
                        <a:latin typeface="Cambria Math" panose="02040503050406030204" pitchFamily="18" charset="0"/>
                      </a:rPr>
                      <m:t>𝜋</m:t>
                    </m:r>
                  </m:oMath>
                </a14:m>
                <a:r>
                  <a:rPr lang="zh-CN" altLang="en-US" sz="2000" dirty="0">
                    <a:solidFill>
                      <a:srgbClr val="C00000"/>
                    </a:solidFill>
                    <a:latin typeface="Times New Roman" panose="02020603050405020304" pitchFamily="18" charset="0"/>
                    <a:cs typeface="Times New Roman" panose="02020603050405020304" pitchFamily="18" charset="0"/>
                  </a:rPr>
                  <a:t> </a:t>
                </a:r>
                <a:r>
                  <a:rPr lang="en-US" altLang="zh-CN" sz="2000" dirty="0">
                    <a:solidFill>
                      <a:srgbClr val="C00000"/>
                    </a:solidFill>
                    <a:latin typeface="Times New Roman" panose="02020603050405020304" pitchFamily="18" charset="0"/>
                    <a:cs typeface="Times New Roman" panose="02020603050405020304" pitchFamily="18" charset="0"/>
                  </a:rPr>
                  <a:t>and the enhanced </a:t>
                </a:r>
                <a14:m>
                  <m:oMath xmlns:m="http://schemas.openxmlformats.org/officeDocument/2006/math">
                    <m:r>
                      <a:rPr lang="en-US" altLang="zh-CN" sz="2000" b="0" i="1" smtClean="0">
                        <a:solidFill>
                          <a:srgbClr val="C00000"/>
                        </a:solidFill>
                        <a:latin typeface="Cambria Math" panose="02040503050406030204" pitchFamily="18" charset="0"/>
                      </a:rPr>
                      <m:t>𝜂</m:t>
                    </m:r>
                    <m:d>
                      <m:dPr>
                        <m:ctrlPr>
                          <a:rPr lang="en-US" altLang="zh-CN" sz="2000" b="0" i="1" smtClean="0">
                            <a:solidFill>
                              <a:srgbClr val="C00000"/>
                            </a:solidFill>
                            <a:latin typeface="Cambria Math" panose="02040503050406030204" pitchFamily="18" charset="0"/>
                          </a:rPr>
                        </m:ctrlPr>
                      </m:dPr>
                      <m:e>
                        <m:r>
                          <a:rPr lang="en-US" altLang="zh-CN" sz="2000" b="0" i="1" smtClean="0">
                            <a:solidFill>
                              <a:srgbClr val="C00000"/>
                            </a:solidFill>
                            <a:latin typeface="Cambria Math" panose="02040503050406030204" pitchFamily="18" charset="0"/>
                          </a:rPr>
                          <m:t>1405</m:t>
                        </m:r>
                        <m:r>
                          <m:rPr>
                            <m:lit/>
                          </m:rPr>
                          <a:rPr lang="en-US" altLang="zh-CN" sz="2000" b="0" i="1" smtClean="0">
                            <a:solidFill>
                              <a:srgbClr val="C00000"/>
                            </a:solidFill>
                            <a:latin typeface="Cambria Math" panose="02040503050406030204" pitchFamily="18" charset="0"/>
                          </a:rPr>
                          <m:t>/</m:t>
                        </m:r>
                        <m:r>
                          <a:rPr lang="en-US" altLang="zh-CN" sz="2000" b="0" i="1" smtClean="0">
                            <a:solidFill>
                              <a:srgbClr val="C00000"/>
                            </a:solidFill>
                            <a:latin typeface="Cambria Math" panose="02040503050406030204" pitchFamily="18" charset="0"/>
                          </a:rPr>
                          <m:t>1475</m:t>
                        </m:r>
                      </m:e>
                    </m:d>
                    <m:r>
                      <a:rPr lang="en-US" altLang="zh-CN" sz="2000" b="0" i="1" smtClean="0">
                        <a:solidFill>
                          <a:srgbClr val="C00000"/>
                        </a:solidFill>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𝑓</m:t>
                        </m:r>
                      </m:e>
                      <m:sub>
                        <m:r>
                          <a:rPr lang="en-US" altLang="zh-CN" sz="2000" b="0" i="1" smtClean="0">
                            <a:solidFill>
                              <a:srgbClr val="C00000"/>
                            </a:solidFill>
                            <a:latin typeface="Cambria Math" panose="02040503050406030204" pitchFamily="18" charset="0"/>
                          </a:rPr>
                          <m:t>0</m:t>
                        </m:r>
                      </m:sub>
                    </m:sSub>
                    <m:r>
                      <a:rPr lang="en-US" altLang="zh-CN" sz="2000" b="0" i="1" smtClean="0">
                        <a:solidFill>
                          <a:srgbClr val="C00000"/>
                        </a:solidFill>
                        <a:latin typeface="Cambria Math" panose="02040503050406030204" pitchFamily="18" charset="0"/>
                      </a:rPr>
                      <m:t>𝜋</m:t>
                    </m:r>
                  </m:oMath>
                </a14:m>
                <a:r>
                  <a:rPr lang="zh-CN" altLang="en-US" sz="2000" dirty="0">
                    <a:solidFill>
                      <a:srgbClr val="C00000"/>
                    </a:solidFill>
                    <a:latin typeface="Times New Roman" panose="02020603050405020304" pitchFamily="18" charset="0"/>
                    <a:cs typeface="Times New Roman" panose="02020603050405020304" pitchFamily="18" charset="0"/>
                  </a:rPr>
                  <a:t> </a:t>
                </a:r>
                <a:r>
                  <a:rPr lang="en-US" altLang="zh-CN" sz="2000" dirty="0">
                    <a:solidFill>
                      <a:srgbClr val="C00000"/>
                    </a:solidFill>
                    <a:latin typeface="Times New Roman" panose="02020603050405020304" pitchFamily="18" charset="0"/>
                    <a:cs typeface="Times New Roman" panose="02020603050405020304" pitchFamily="18" charset="0"/>
                  </a:rPr>
                  <a:t>by TS</a:t>
                </a:r>
                <a:r>
                  <a:rPr lang="en-US" altLang="zh-CN" sz="2000" dirty="0">
                    <a:solidFill>
                      <a:schemeClr val="tx1"/>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The analysis on radiative decays of </a:t>
                </a:r>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𝜂</m:t>
                    </m:r>
                    <m:r>
                      <a:rPr lang="en-US" altLang="zh-CN" sz="2000" b="0" i="1" smtClean="0">
                        <a:latin typeface="Cambria Math" panose="02040503050406030204" pitchFamily="18" charset="0"/>
                        <a:cs typeface="Times New Roman" panose="02020603050405020304" pitchFamily="18" charset="0"/>
                      </a:rPr>
                      <m:t>(1405</m:t>
                    </m:r>
                    <m:r>
                      <m:rPr>
                        <m:lit/>
                      </m:rPr>
                      <a:rPr lang="en-US" altLang="zh-CN" sz="2000" b="0" i="1" smtClean="0">
                        <a:latin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cs typeface="Times New Roman" panose="02020603050405020304" pitchFamily="18" charset="0"/>
                      </a:rPr>
                      <m:t>1475)</m:t>
                    </m:r>
                  </m:oMath>
                </a14:m>
                <a:r>
                  <a:rPr lang="en-US" altLang="zh-CN" sz="2000"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r>
                      <a:rPr lang="en-US" altLang="zh-CN" sz="2000" b="0" i="1" smtClean="0">
                        <a:solidFill>
                          <a:schemeClr val="tx1"/>
                        </a:solidFill>
                        <a:latin typeface="Cambria Math" panose="02040503050406030204" pitchFamily="18" charset="0"/>
                        <a:cs typeface="Times New Roman" panose="02020603050405020304" pitchFamily="18" charset="0"/>
                      </a:rPr>
                      <m:t>𝜂</m:t>
                    </m:r>
                    <m:r>
                      <a:rPr lang="en-US" altLang="zh-CN" sz="2000" b="0" i="1" smtClean="0">
                        <a:solidFill>
                          <a:schemeClr val="tx1"/>
                        </a:solidFill>
                        <a:latin typeface="Cambria Math" panose="02040503050406030204" pitchFamily="18" charset="0"/>
                        <a:cs typeface="Times New Roman" panose="02020603050405020304" pitchFamily="18" charset="0"/>
                      </a:rPr>
                      <m:t>(1295)</m:t>
                    </m:r>
                  </m:oMath>
                </a14:m>
                <a:r>
                  <a:rPr lang="en-US" altLang="zh-CN" sz="2000" dirty="0">
                    <a:solidFill>
                      <a:schemeClr val="tx1"/>
                    </a:solidFill>
                    <a:latin typeface="Times New Roman" panose="02020603050405020304" pitchFamily="18" charset="0"/>
                    <a:cs typeface="Times New Roman" panose="02020603050405020304" pitchFamily="18" charset="0"/>
                  </a:rPr>
                  <a:t> is consistent with taking then as radial excited states. </a:t>
                </a:r>
                <a:r>
                  <a:rPr lang="en-US" altLang="zh-CN" sz="2000" dirty="0">
                    <a:latin typeface="Times New Roman" panose="02020603050405020304" pitchFamily="18" charset="0"/>
                    <a:cs typeface="Times New Roman" panose="02020603050405020304" pitchFamily="18" charset="0"/>
                  </a:rPr>
                  <a:t>Irrespective of loop effects, the determined mixing angle is different form the real one</a:t>
                </a:r>
                <a:r>
                  <a:rPr lang="en-US" altLang="zh-CN" sz="2000" dirty="0">
                    <a:solidFill>
                      <a:srgbClr val="C00000"/>
                    </a:solidFill>
                    <a:latin typeface="Times New Roman" panose="02020603050405020304" pitchFamily="18" charset="0"/>
                    <a:cs typeface="Times New Roman" panose="02020603050405020304" pitchFamily="18" charset="0"/>
                  </a:rPr>
                  <a:t>, typically </a:t>
                </a:r>
                <a14:m>
                  <m:oMath xmlns:m="http://schemas.openxmlformats.org/officeDocument/2006/math">
                    <m:r>
                      <a:rPr lang="en-US" altLang="zh-CN" sz="2000" b="0" i="1" smtClean="0">
                        <a:solidFill>
                          <a:srgbClr val="C00000"/>
                        </a:solidFill>
                        <a:latin typeface="Cambria Math" panose="02040503050406030204" pitchFamily="18" charset="0"/>
                        <a:cs typeface="Times New Roman" panose="02020603050405020304" pitchFamily="18" charset="0"/>
                      </a:rPr>
                      <m:t>𝛿𝛼</m:t>
                    </m:r>
                    <m:r>
                      <a:rPr lang="en-US" altLang="zh-CN" sz="2000" b="0" i="1" smtClean="0">
                        <a:solidFill>
                          <a:srgbClr val="C00000"/>
                        </a:solidFill>
                        <a:latin typeface="Cambria Math" panose="02040503050406030204" pitchFamily="18" charset="0"/>
                        <a:cs typeface="Times New Roman" panose="02020603050405020304" pitchFamily="18" charset="0"/>
                      </a:rPr>
                      <m:t>=</m:t>
                    </m:r>
                    <m:sSup>
                      <m:sSupPr>
                        <m:ctrlPr>
                          <a:rPr lang="en-US" altLang="zh-CN" sz="2000" b="0" i="1" smtClean="0">
                            <a:solidFill>
                              <a:srgbClr val="C00000"/>
                            </a:solidFill>
                            <a:latin typeface="Cambria Math" panose="02040503050406030204" pitchFamily="18" charset="0"/>
                            <a:cs typeface="Times New Roman" panose="02020603050405020304" pitchFamily="18" charset="0"/>
                          </a:rPr>
                        </m:ctrlPr>
                      </m:sSupPr>
                      <m:e>
                        <m:r>
                          <a:rPr lang="en-US" altLang="zh-CN" sz="2000" b="0" i="1" smtClean="0">
                            <a:solidFill>
                              <a:srgbClr val="C00000"/>
                            </a:solidFill>
                            <a:latin typeface="Cambria Math" panose="02040503050406030204" pitchFamily="18" charset="0"/>
                            <a:cs typeface="Times New Roman" panose="02020603050405020304" pitchFamily="18" charset="0"/>
                          </a:rPr>
                          <m:t>6</m:t>
                        </m:r>
                      </m:e>
                      <m:sup>
                        <m:r>
                          <a:rPr lang="en-US" altLang="zh-CN" sz="2000" b="0" i="1" smtClean="0">
                            <a:solidFill>
                              <a:srgbClr val="C00000"/>
                            </a:solidFill>
                            <a:latin typeface="Cambria Math" panose="02040503050406030204" pitchFamily="18" charset="0"/>
                            <a:cs typeface="Times New Roman" panose="02020603050405020304" pitchFamily="18" charset="0"/>
                          </a:rPr>
                          <m:t>∘</m:t>
                        </m:r>
                      </m:sup>
                    </m:sSup>
                    <m:r>
                      <a:rPr lang="en-US" altLang="zh-CN" sz="2000" b="0" i="1" smtClean="0">
                        <a:solidFill>
                          <a:srgbClr val="C00000"/>
                        </a:solidFill>
                        <a:latin typeface="Cambria Math" panose="02040503050406030204" pitchFamily="18" charset="0"/>
                        <a:cs typeface="Times New Roman" panose="02020603050405020304" pitchFamily="18" charset="0"/>
                      </a:rPr>
                      <m:t>~</m:t>
                    </m:r>
                    <m:sSup>
                      <m:sSupPr>
                        <m:ctrlPr>
                          <a:rPr lang="en-US" altLang="zh-CN" sz="2000" b="0" i="1" smtClean="0">
                            <a:solidFill>
                              <a:srgbClr val="C00000"/>
                            </a:solidFill>
                            <a:latin typeface="Cambria Math" panose="02040503050406030204" pitchFamily="18" charset="0"/>
                            <a:cs typeface="Times New Roman" panose="02020603050405020304" pitchFamily="18" charset="0"/>
                          </a:rPr>
                        </m:ctrlPr>
                      </m:sSupPr>
                      <m:e>
                        <m:r>
                          <a:rPr lang="en-US" altLang="zh-CN" sz="2000" b="0" i="1" smtClean="0">
                            <a:solidFill>
                              <a:srgbClr val="C00000"/>
                            </a:solidFill>
                            <a:latin typeface="Cambria Math" panose="02040503050406030204" pitchFamily="18" charset="0"/>
                            <a:cs typeface="Times New Roman" panose="02020603050405020304" pitchFamily="18" charset="0"/>
                          </a:rPr>
                          <m:t>8</m:t>
                        </m:r>
                      </m:e>
                      <m:sup>
                        <m:r>
                          <a:rPr lang="en-US" altLang="zh-CN" sz="2000" b="0" i="1" smtClean="0">
                            <a:solidFill>
                              <a:srgbClr val="C00000"/>
                            </a:solidFill>
                            <a:latin typeface="Cambria Math" panose="02040503050406030204" pitchFamily="18" charset="0"/>
                            <a:cs typeface="Times New Roman" panose="02020603050405020304" pitchFamily="18" charset="0"/>
                          </a:rPr>
                          <m:t>∘</m:t>
                        </m:r>
                      </m:sup>
                    </m:sSup>
                  </m:oMath>
                </a14:m>
                <a:r>
                  <a:rPr lang="en-US" altLang="zh-CN" sz="2000" dirty="0">
                    <a:solidFill>
                      <a:srgbClr val="C00000"/>
                    </a:solidFill>
                    <a:latin typeface="Times New Roman" panose="02020603050405020304" pitchFamily="18" charset="0"/>
                    <a:cs typeface="Times New Roman" panose="02020603050405020304" pitchFamily="18" charset="0"/>
                  </a:rPr>
                  <a:t>. </a:t>
                </a:r>
              </a:p>
              <a:p>
                <a:pPr>
                  <a:lnSpc>
                    <a:spcPct val="150000"/>
                  </a:lnSpc>
                </a:pPr>
                <a:endParaRPr lang="en-US" altLang="zh-CN" sz="2000" dirty="0">
                  <a:solidFill>
                    <a:schemeClr val="tx1"/>
                  </a:solidFill>
                  <a:latin typeface="Times New Roman" panose="02020603050405020304" pitchFamily="18" charset="0"/>
                  <a:cs typeface="Times New Roman" panose="02020603050405020304" pitchFamily="18" charset="0"/>
                </a:endParaRPr>
              </a:p>
            </p:txBody>
          </p:sp>
        </mc:Choice>
        <mc:Fallback>
          <p:sp>
            <p:nvSpPr>
              <p:cNvPr id="4" name="文本框 3">
                <a:extLst>
                  <a:ext uri="{FF2B5EF4-FFF2-40B4-BE49-F238E27FC236}">
                    <a16:creationId xmlns:a16="http://schemas.microsoft.com/office/drawing/2014/main" id="{5EA11BFD-388D-4741-B0B0-E51E261FE080}"/>
                  </a:ext>
                </a:extLst>
              </p:cNvPr>
              <p:cNvSpPr txBox="1">
                <a:spLocks noRot="1" noChangeAspect="1" noMove="1" noResize="1" noEditPoints="1" noAdjustHandles="1" noChangeArrowheads="1" noChangeShapeType="1" noTextEdit="1"/>
              </p:cNvSpPr>
              <p:nvPr/>
            </p:nvSpPr>
            <p:spPr>
              <a:xfrm>
                <a:off x="299545" y="819359"/>
                <a:ext cx="8544910" cy="6038641"/>
              </a:xfrm>
              <a:prstGeom prst="rect">
                <a:avLst/>
              </a:prstGeom>
              <a:blipFill>
                <a:blip r:embed="rId2"/>
                <a:stretch>
                  <a:fillRect l="-642" r="-71"/>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511BE229-C3A1-4ADD-829D-B9544EDA521C}"/>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257493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A94600F-2D89-4390-A642-699AC1A3C84F}"/>
              </a:ext>
            </a:extLst>
          </p:cNvPr>
          <p:cNvSpPr txBox="1"/>
          <p:nvPr/>
        </p:nvSpPr>
        <p:spPr>
          <a:xfrm>
            <a:off x="527067" y="197720"/>
            <a:ext cx="4621005" cy="1261884"/>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Content</a:t>
            </a:r>
          </a:p>
          <a:p>
            <a:endParaRPr lang="en-US" altLang="zh-CN" dirty="0"/>
          </a:p>
          <a:p>
            <a:endParaRPr lang="zh-CN" altLang="en-US" dirty="0"/>
          </a:p>
        </p:txBody>
      </p:sp>
      <p:sp>
        <p:nvSpPr>
          <p:cNvPr id="7" name="文本框 6">
            <a:extLst>
              <a:ext uri="{FF2B5EF4-FFF2-40B4-BE49-F238E27FC236}">
                <a16:creationId xmlns:a16="http://schemas.microsoft.com/office/drawing/2014/main" id="{4BB38FBE-1ADA-46A6-A04A-FECDB5CB4CD1}"/>
              </a:ext>
            </a:extLst>
          </p:cNvPr>
          <p:cNvSpPr txBox="1"/>
          <p:nvPr/>
        </p:nvSpPr>
        <p:spPr>
          <a:xfrm>
            <a:off x="941033" y="930832"/>
            <a:ext cx="7022237"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emergence of kinematic singularity</a:t>
            </a:r>
          </a:p>
          <a:p>
            <a:pPr marL="342900" indent="-342900">
              <a:lnSpc>
                <a:spcPct val="150000"/>
              </a:lnSpc>
              <a:buFont typeface="+mj-lt"/>
              <a:buAutoNum type="arabicPeriod"/>
            </a:pPr>
            <a:r>
              <a:rPr lang="en-US" altLang="zh-CN" dirty="0">
                <a:latin typeface="Times New Roman" panose="02020603050405020304" pitchFamily="18" charset="0"/>
                <a:cs typeface="Times New Roman" panose="02020603050405020304" pitchFamily="18" charset="0"/>
              </a:rPr>
              <a:t>Singular behavior</a:t>
            </a:r>
          </a:p>
          <a:p>
            <a:endParaRPr lang="en-US" altLang="zh-CN" dirty="0"/>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25089E2-483A-47C7-A1BE-BCA3C1571784}"/>
                  </a:ext>
                </a:extLst>
              </p:cNvPr>
              <p:cNvSpPr txBox="1"/>
              <p:nvPr/>
            </p:nvSpPr>
            <p:spPr>
              <a:xfrm>
                <a:off x="941032" y="2343982"/>
                <a:ext cx="7022237" cy="1843069"/>
              </a:xfrm>
              <a:prstGeom prst="rect">
                <a:avLst/>
              </a:prstGeom>
              <a:noFill/>
            </p:spPr>
            <p:txBody>
              <a:bodyPr wrap="square" rtlCol="0">
                <a:spAutoFit/>
              </a:bodyPr>
              <a:lstStyle/>
              <a:p>
                <a:pPr marL="285750" indent="-285750">
                  <a:lnSpc>
                    <a:spcPct val="150000"/>
                  </a:lnSpc>
                  <a:buFont typeface="Arial" panose="020B0604020202020204" pitchFamily="34" charset="0"/>
                  <a:buChar char="•"/>
                </a:pPr>
                <a14:m>
                  <m:oMath xmlns:m="http://schemas.openxmlformats.org/officeDocument/2006/math">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sz="2400" b="0" i="1" smtClean="0">
                        <a:solidFill>
                          <a:schemeClr val="bg1">
                            <a:lumMod val="75000"/>
                          </a:schemeClr>
                        </a:solidFill>
                        <a:latin typeface="Cambria Math" panose="02040503050406030204" pitchFamily="18" charset="0"/>
                        <a:cs typeface="Times New Roman" panose="02020603050405020304" pitchFamily="18" charset="0"/>
                      </a:rPr>
                      <m:t>1475)</m:t>
                    </m:r>
                  </m:oMath>
                </a14:m>
                <a:endParaRPr lang="en-US" altLang="zh-CN" sz="2400" dirty="0">
                  <a:solidFill>
                    <a:schemeClr val="bg1">
                      <a:lumMod val="75000"/>
                    </a:schemeClr>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1475)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puzzle</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sSup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sup>
                        <m: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acc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width effect</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p:txBody>
          </p:sp>
        </mc:Choice>
        <mc:Fallback xmlns="">
          <p:sp>
            <p:nvSpPr>
              <p:cNvPr id="8" name="文本框 7">
                <a:extLst>
                  <a:ext uri="{FF2B5EF4-FFF2-40B4-BE49-F238E27FC236}">
                    <a16:creationId xmlns:a16="http://schemas.microsoft.com/office/drawing/2014/main" id="{825089E2-483A-47C7-A1BE-BCA3C1571784}"/>
                  </a:ext>
                </a:extLst>
              </p:cNvPr>
              <p:cNvSpPr txBox="1">
                <a:spLocks noRot="1" noChangeAspect="1" noMove="1" noResize="1" noEditPoints="1" noAdjustHandles="1" noChangeArrowheads="1" noChangeShapeType="1" noTextEdit="1"/>
              </p:cNvSpPr>
              <p:nvPr/>
            </p:nvSpPr>
            <p:spPr>
              <a:xfrm>
                <a:off x="941032" y="2343982"/>
                <a:ext cx="7022237" cy="1843069"/>
              </a:xfrm>
              <a:prstGeom prst="rect">
                <a:avLst/>
              </a:prstGeom>
              <a:blipFill>
                <a:blip r:embed="rId2"/>
                <a:stretch>
                  <a:fillRect l="-1128" b="-4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50E352A-B3CB-4481-B072-B4BD34237F6A}"/>
                  </a:ext>
                </a:extLst>
              </p:cNvPr>
              <p:cNvSpPr txBox="1"/>
              <p:nvPr/>
            </p:nvSpPr>
            <p:spPr>
              <a:xfrm>
                <a:off x="941032" y="4062620"/>
                <a:ext cx="7022237" cy="18430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b="0" dirty="0">
                    <a:solidFill>
                      <a:schemeClr val="bg1">
                        <a:lumMod val="75000"/>
                      </a:schemeClr>
                    </a:solidFill>
                    <a:latin typeface="Times New Roman" panose="02020603050405020304" pitchFamily="18" charset="0"/>
                    <a:cs typeface="Times New Roman" panose="02020603050405020304" pitchFamily="18" charset="0"/>
                  </a:rPr>
                  <a:t>Light axial vector mesons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Introduction</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S-wave </a:t>
                </a:r>
                <a:r>
                  <a:rPr lang="en-US" altLang="zh-CN" dirty="0">
                    <a:solidFill>
                      <a:schemeClr val="bg1">
                        <a:lumMod val="75000"/>
                      </a:schemeClr>
                    </a:solidFill>
                    <a:cs typeface="Times New Roman" panose="02020603050405020304" pitchFamily="18" charset="0"/>
                  </a:rPr>
                  <a:t> </a:t>
                </a:r>
                <a14:m>
                  <m:oMath xmlns:m="http://schemas.openxmlformats.org/officeDocument/2006/math">
                    <m:sSup>
                      <m:sSupPr>
                        <m:ctrlPr>
                          <a:rPr lang="en-US" altLang="zh-CN" i="1">
                            <a:solidFill>
                              <a:schemeClr val="bg1">
                                <a:lumMod val="75000"/>
                              </a:schemeClr>
                            </a:solidFill>
                            <a:latin typeface="Cambria Math" panose="02040503050406030204" pitchFamily="18" charset="0"/>
                            <a:cs typeface="Times New Roman" panose="02020603050405020304" pitchFamily="18" charset="0"/>
                          </a:rPr>
                        </m:ctrlPr>
                      </m:sSup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sup>
                        <m:r>
                          <a:rPr lang="en-US" altLang="zh-CN" i="1">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i="1">
                            <a:solidFill>
                              <a:schemeClr val="bg1">
                                <a:lumMod val="75000"/>
                              </a:schemeClr>
                            </a:solidFill>
                            <a:latin typeface="Cambria Math" panose="02040503050406030204" pitchFamily="18" charset="0"/>
                            <a:cs typeface="Times New Roman" panose="02020603050405020304" pitchFamily="18" charset="0"/>
                          </a:rPr>
                        </m:ctrlPr>
                      </m:acc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TS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p:txBody>
          </p:sp>
        </mc:Choice>
        <mc:Fallback xmlns="">
          <p:sp>
            <p:nvSpPr>
              <p:cNvPr id="12" name="文本框 11">
                <a:extLst>
                  <a:ext uri="{FF2B5EF4-FFF2-40B4-BE49-F238E27FC236}">
                    <a16:creationId xmlns:a16="http://schemas.microsoft.com/office/drawing/2014/main" id="{E50E352A-B3CB-4481-B072-B4BD34237F6A}"/>
                  </a:ext>
                </a:extLst>
              </p:cNvPr>
              <p:cNvSpPr txBox="1">
                <a:spLocks noRot="1" noChangeAspect="1" noMove="1" noResize="1" noEditPoints="1" noAdjustHandles="1" noChangeArrowheads="1" noChangeShapeType="1" noTextEdit="1"/>
              </p:cNvSpPr>
              <p:nvPr/>
            </p:nvSpPr>
            <p:spPr>
              <a:xfrm>
                <a:off x="941032" y="4062620"/>
                <a:ext cx="7022237" cy="1843069"/>
              </a:xfrm>
              <a:prstGeom prst="rect">
                <a:avLst/>
              </a:prstGeom>
              <a:blipFill>
                <a:blip r:embed="rId3"/>
                <a:stretch>
                  <a:fillRect l="-1128" b="-4290"/>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681040AE-2C51-441C-8011-10E7F171D069}"/>
              </a:ext>
            </a:extLst>
          </p:cNvPr>
          <p:cNvSpPr txBox="1"/>
          <p:nvPr/>
        </p:nvSpPr>
        <p:spPr>
          <a:xfrm>
            <a:off x="941031" y="5927168"/>
            <a:ext cx="7022237" cy="46166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Conclusion and outlook</a:t>
            </a:r>
          </a:p>
        </p:txBody>
      </p:sp>
    </p:spTree>
    <p:extLst>
      <p:ext uri="{BB962C8B-B14F-4D97-AF65-F5344CB8AC3E}">
        <p14:creationId xmlns:p14="http://schemas.microsoft.com/office/powerpoint/2010/main" val="1253435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E305413-E01A-4D38-95A1-77E67621FBF9}"/>
                  </a:ext>
                </a:extLst>
              </p:cNvPr>
              <p:cNvSpPr>
                <a:spLocks noGrp="1"/>
              </p:cNvSpPr>
              <p:nvPr>
                <p:ph idx="1"/>
              </p:nvPr>
            </p:nvSpPr>
            <p:spPr>
              <a:xfrm>
                <a:off x="717860" y="866619"/>
                <a:ext cx="7886700" cy="5489731"/>
              </a:xfrm>
            </p:spPr>
            <p:txBody>
              <a:bodyPr>
                <a:normAutofit/>
              </a:bodyPr>
              <a:lstStyle/>
              <a:p>
                <a:pPr>
                  <a:lnSpc>
                    <a:spcPct val="150000"/>
                  </a:lnSpc>
                </a:pPr>
                <a:r>
                  <a:rPr lang="en-US" altLang="zh-CN" sz="1800" dirty="0">
                    <a:latin typeface="Times New Roman" panose="02020603050405020304" pitchFamily="18" charset="0"/>
                    <a:cs typeface="Times New Roman" panose="02020603050405020304" pitchFamily="18" charset="0"/>
                  </a:rPr>
                  <a:t>Our combined study taken into account the TSM is consistent with taking the axial vector mesons as quark model states</a:t>
                </a:r>
              </a:p>
              <a:p>
                <a:pPr>
                  <a:lnSpc>
                    <a:spcPct val="150000"/>
                  </a:lnSpc>
                </a:pPr>
                <a:r>
                  <a:rPr lang="en-US" altLang="zh-CN" sz="1800" dirty="0">
                    <a:latin typeface="Times New Roman" panose="02020603050405020304" pitchFamily="18" charset="0"/>
                    <a:cs typeface="Times New Roman" panose="02020603050405020304" pitchFamily="18" charset="0"/>
                  </a:rPr>
                  <a:t>Particularly, in our study, only TSM of </a:t>
                </a:r>
                <a14:m>
                  <m:oMath xmlns:m="http://schemas.openxmlformats.org/officeDocument/2006/math">
                    <m:sSub>
                      <m:sSubPr>
                        <m:ctrlPr>
                          <a:rPr lang="en-US" altLang="zh-CN" sz="1800" i="1">
                            <a:latin typeface="Cambria Math" panose="02040503050406030204" pitchFamily="18" charset="0"/>
                            <a:cs typeface="Times New Roman" panose="02020603050405020304" pitchFamily="18" charset="0"/>
                          </a:rPr>
                        </m:ctrlPr>
                      </m:sSubPr>
                      <m:e>
                        <m:r>
                          <a:rPr lang="en-US" altLang="zh-CN" sz="1800">
                            <a:latin typeface="Cambria Math" panose="02040503050406030204" pitchFamily="18" charset="0"/>
                            <a:cs typeface="Times New Roman" panose="02020603050405020304" pitchFamily="18" charset="0"/>
                          </a:rPr>
                          <m:t>𝑓</m:t>
                        </m:r>
                      </m:e>
                      <m:sub>
                        <m:r>
                          <a:rPr lang="en-US" altLang="zh-CN" sz="1800">
                            <a:latin typeface="Cambria Math" panose="02040503050406030204" pitchFamily="18" charset="0"/>
                            <a:cs typeface="Times New Roman" panose="02020603050405020304" pitchFamily="18" charset="0"/>
                          </a:rPr>
                          <m:t>1</m:t>
                        </m:r>
                      </m:sub>
                    </m:sSub>
                    <m:r>
                      <a:rPr lang="en-US" altLang="zh-CN" sz="1800">
                        <a:latin typeface="Cambria Math" panose="02040503050406030204" pitchFamily="18" charset="0"/>
                        <a:cs typeface="Times New Roman" panose="02020603050405020304" pitchFamily="18" charset="0"/>
                      </a:rPr>
                      <m:t>(1285)</m:t>
                    </m:r>
                  </m:oMath>
                </a14:m>
                <a:r>
                  <a:rPr lang="en-US" altLang="zh-CN" sz="1800" dirty="0">
                    <a:latin typeface="Times New Roman" panose="02020603050405020304" pitchFamily="18" charset="0"/>
                    <a:cs typeface="Times New Roman" panose="02020603050405020304" pitchFamily="18" charset="0"/>
                  </a:rPr>
                  <a:t> cannot account for </a:t>
                </a:r>
                <a14:m>
                  <m:oMath xmlns:m="http://schemas.openxmlformats.org/officeDocument/2006/math">
                    <m:sSub>
                      <m:sSubPr>
                        <m:ctrlPr>
                          <a:rPr lang="en-US" altLang="zh-CN" sz="1800" i="1">
                            <a:latin typeface="Cambria Math" panose="02040503050406030204" pitchFamily="18" charset="0"/>
                            <a:cs typeface="Times New Roman" panose="02020603050405020304" pitchFamily="18" charset="0"/>
                          </a:rPr>
                        </m:ctrlPr>
                      </m:sSubPr>
                      <m:e>
                        <m:r>
                          <a:rPr lang="en-US" altLang="zh-CN" sz="1800">
                            <a:latin typeface="Cambria Math" panose="02040503050406030204" pitchFamily="18" charset="0"/>
                            <a:cs typeface="Times New Roman" panose="02020603050405020304" pitchFamily="18" charset="0"/>
                          </a:rPr>
                          <m:t>𝑓</m:t>
                        </m:r>
                      </m:e>
                      <m:sub>
                        <m:r>
                          <a:rPr lang="en-US" altLang="zh-CN" sz="1800">
                            <a:latin typeface="Cambria Math" panose="02040503050406030204" pitchFamily="18" charset="0"/>
                            <a:cs typeface="Times New Roman" panose="02020603050405020304" pitchFamily="18" charset="0"/>
                          </a:rPr>
                          <m:t>1</m:t>
                        </m:r>
                      </m:sub>
                    </m:sSub>
                    <m:r>
                      <a:rPr lang="en-US" altLang="zh-CN" sz="1800">
                        <a:latin typeface="Cambria Math" panose="02040503050406030204" pitchFamily="18" charset="0"/>
                        <a:cs typeface="Times New Roman" panose="02020603050405020304" pitchFamily="18" charset="0"/>
                      </a:rPr>
                      <m:t>(1420)</m:t>
                    </m:r>
                  </m:oMath>
                </a14:m>
                <a:r>
                  <a:rPr lang="en-US" altLang="zh-CN" sz="1800" dirty="0">
                    <a:latin typeface="Times New Roman" panose="02020603050405020304" pitchFamily="18" charset="0"/>
                    <a:cs typeface="Times New Roman" panose="02020603050405020304" pitchFamily="18" charset="0"/>
                  </a:rPr>
                  <a:t>, but the TSM of </a:t>
                </a:r>
                <a14:m>
                  <m:oMath xmlns:m="http://schemas.openxmlformats.org/officeDocument/2006/math">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𝑎</m:t>
                        </m:r>
                      </m:e>
                      <m:sub>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(1260)</m:t>
                    </m:r>
                  </m:oMath>
                </a14:m>
                <a:r>
                  <a:rPr lang="en-US" altLang="zh-CN" sz="1800" dirty="0">
                    <a:latin typeface="Times New Roman" panose="02020603050405020304" pitchFamily="18" charset="0"/>
                    <a:cs typeface="Times New Roman" panose="02020603050405020304" pitchFamily="18" charset="0"/>
                  </a:rPr>
                  <a:t> can produce </a:t>
                </a:r>
                <a14:m>
                  <m:oMath xmlns:m="http://schemas.openxmlformats.org/officeDocument/2006/math">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𝑎</m:t>
                        </m:r>
                      </m:e>
                      <m:sub>
                        <m:r>
                          <a:rPr lang="en-US" altLang="zh-CN" sz="1800" b="0" i="1" smtClean="0">
                            <a:latin typeface="Cambria Math" panose="02040503050406030204" pitchFamily="18" charset="0"/>
                          </a:rPr>
                          <m:t>1</m:t>
                        </m:r>
                      </m:sub>
                    </m:sSub>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1420</m:t>
                        </m:r>
                      </m:e>
                    </m:d>
                  </m:oMath>
                </a14:m>
                <a:r>
                  <a:rPr lang="en-US" altLang="zh-CN" sz="1800" dirty="0">
                    <a:latin typeface="Times New Roman" panose="02020603050405020304" pitchFamily="18" charset="0"/>
                    <a:cs typeface="Times New Roman" panose="02020603050405020304" pitchFamily="18" charset="0"/>
                  </a:rPr>
                  <a:t>.</a:t>
                </a:r>
              </a:p>
              <a:p>
                <a:pPr>
                  <a:lnSpc>
                    <a:spcPct val="150000"/>
                  </a:lnSpc>
                </a:pPr>
                <a:r>
                  <a:rPr lang="en-US" altLang="zh-CN" sz="1800" dirty="0">
                    <a:latin typeface="Times New Roman" panose="02020603050405020304" pitchFamily="18" charset="0"/>
                    <a:cs typeface="Times New Roman" panose="02020603050405020304" pitchFamily="18" charset="0"/>
                  </a:rPr>
                  <a:t>TSM produces non-trivial features in the spectra of </a:t>
                </a:r>
                <a14:m>
                  <m:oMath xmlns:m="http://schemas.openxmlformats.org/officeDocument/2006/math">
                    <m:r>
                      <a:rPr lang="en-US" altLang="zh-CN" sz="1800" b="0" i="1" smtClean="0">
                        <a:solidFill>
                          <a:srgbClr val="C00000"/>
                        </a:solidFill>
                        <a:latin typeface="Cambria Math" panose="02040503050406030204" pitchFamily="18" charset="0"/>
                        <a:cs typeface="Times New Roman" panose="02020603050405020304" pitchFamily="18" charset="0"/>
                      </a:rPr>
                      <m:t>𝐽</m:t>
                    </m:r>
                    <m:r>
                      <m:rPr>
                        <m:lit/>
                      </m:rPr>
                      <a:rPr lang="en-US" altLang="zh-CN" sz="1800" b="0" i="1" smtClean="0">
                        <a:solidFill>
                          <a:srgbClr val="C00000"/>
                        </a:solidFill>
                        <a:latin typeface="Cambria Math" panose="02040503050406030204" pitchFamily="18" charset="0"/>
                        <a:cs typeface="Times New Roman" panose="02020603050405020304" pitchFamily="18" charset="0"/>
                      </a:rPr>
                      <m:t>/</m:t>
                    </m:r>
                    <m:r>
                      <a:rPr lang="en-US" altLang="zh-CN" sz="1800" b="0" i="1" smtClean="0">
                        <a:solidFill>
                          <a:srgbClr val="C00000"/>
                        </a:solidFill>
                        <a:latin typeface="Cambria Math" panose="02040503050406030204" pitchFamily="18" charset="0"/>
                        <a:cs typeface="Times New Roman" panose="02020603050405020304" pitchFamily="18" charset="0"/>
                      </a:rPr>
                      <m:t>𝜓</m:t>
                    </m:r>
                    <m:r>
                      <a:rPr lang="en-US" altLang="zh-CN" sz="1800" b="0" i="1" smtClean="0">
                        <a:solidFill>
                          <a:srgbClr val="C00000"/>
                        </a:solidFill>
                        <a:latin typeface="Cambria Math" panose="02040503050406030204" pitchFamily="18" charset="0"/>
                        <a:cs typeface="Times New Roman" panose="02020603050405020304" pitchFamily="18" charset="0"/>
                      </a:rPr>
                      <m:t>→</m:t>
                    </m:r>
                    <m:r>
                      <a:rPr lang="en-US" altLang="zh-CN" sz="1800" b="0" i="1" smtClean="0">
                        <a:solidFill>
                          <a:srgbClr val="C00000"/>
                        </a:solidFill>
                        <a:latin typeface="Cambria Math" panose="02040503050406030204" pitchFamily="18" charset="0"/>
                        <a:cs typeface="Times New Roman" panose="02020603050405020304" pitchFamily="18" charset="0"/>
                      </a:rPr>
                      <m:t>𝛾</m:t>
                    </m:r>
                    <m:d>
                      <m:dPr>
                        <m:ctrlPr>
                          <a:rPr lang="en-US" altLang="zh-CN" sz="1800" b="0" i="1" smtClean="0">
                            <a:solidFill>
                              <a:srgbClr val="C00000"/>
                            </a:solidFill>
                            <a:latin typeface="Cambria Math" panose="02040503050406030204" pitchFamily="18" charset="0"/>
                            <a:cs typeface="Times New Roman" panose="02020603050405020304" pitchFamily="18" charset="0"/>
                          </a:rPr>
                        </m:ctrlPr>
                      </m:dPr>
                      <m:e>
                        <m:sSub>
                          <m:sSubPr>
                            <m:ctrlPr>
                              <a:rPr lang="en-US" altLang="zh-CN" sz="1800" b="0" i="1" smtClean="0">
                                <a:solidFill>
                                  <a:srgbClr val="C00000"/>
                                </a:solidFill>
                                <a:latin typeface="Cambria Math" panose="02040503050406030204" pitchFamily="18" charset="0"/>
                                <a:cs typeface="Times New Roman" panose="02020603050405020304" pitchFamily="18" charset="0"/>
                              </a:rPr>
                            </m:ctrlPr>
                          </m:sSubPr>
                          <m:e>
                            <m:r>
                              <a:rPr lang="en-US" altLang="zh-CN" sz="1800" b="0" i="1" smtClean="0">
                                <a:solidFill>
                                  <a:srgbClr val="C00000"/>
                                </a:solidFill>
                                <a:latin typeface="Cambria Math" panose="02040503050406030204" pitchFamily="18" charset="0"/>
                                <a:cs typeface="Times New Roman" panose="02020603050405020304" pitchFamily="18" charset="0"/>
                              </a:rPr>
                              <m:t>𝑓</m:t>
                            </m:r>
                          </m:e>
                          <m:sub>
                            <m:r>
                              <a:rPr lang="en-US" altLang="zh-CN" sz="1800" b="0" i="1" smtClean="0">
                                <a:solidFill>
                                  <a:srgbClr val="C00000"/>
                                </a:solidFill>
                                <a:latin typeface="Cambria Math" panose="02040503050406030204" pitchFamily="18" charset="0"/>
                                <a:cs typeface="Times New Roman" panose="02020603050405020304" pitchFamily="18" charset="0"/>
                              </a:rPr>
                              <m:t>1</m:t>
                            </m:r>
                          </m:sub>
                        </m:sSub>
                        <m:r>
                          <a:rPr lang="en-US" altLang="zh-CN" sz="1800" b="0" i="1" smtClean="0">
                            <a:solidFill>
                              <a:srgbClr val="C00000"/>
                            </a:solidFill>
                            <a:latin typeface="Cambria Math" panose="02040503050406030204" pitchFamily="18" charset="0"/>
                            <a:cs typeface="Times New Roman" panose="02020603050405020304" pitchFamily="18" charset="0"/>
                          </a:rPr>
                          <m:t>+</m:t>
                        </m:r>
                        <m:sSubSup>
                          <m:sSubSupPr>
                            <m:ctrlPr>
                              <a:rPr lang="en-US" altLang="zh-CN" sz="1800" b="0" i="1" smtClean="0">
                                <a:solidFill>
                                  <a:srgbClr val="C00000"/>
                                </a:solidFill>
                                <a:latin typeface="Cambria Math" panose="02040503050406030204" pitchFamily="18" charset="0"/>
                                <a:cs typeface="Times New Roman" panose="02020603050405020304" pitchFamily="18" charset="0"/>
                              </a:rPr>
                            </m:ctrlPr>
                          </m:sSubSupPr>
                          <m:e>
                            <m:r>
                              <a:rPr lang="en-US" altLang="zh-CN" sz="1800" b="0" i="1" smtClean="0">
                                <a:solidFill>
                                  <a:srgbClr val="C00000"/>
                                </a:solidFill>
                                <a:latin typeface="Cambria Math" panose="02040503050406030204" pitchFamily="18" charset="0"/>
                                <a:cs typeface="Times New Roman" panose="02020603050405020304" pitchFamily="18" charset="0"/>
                              </a:rPr>
                              <m:t>𝑓</m:t>
                            </m:r>
                          </m:e>
                          <m:sub>
                            <m:r>
                              <a:rPr lang="en-US" altLang="zh-CN" sz="1800" b="0" i="1" smtClean="0">
                                <a:solidFill>
                                  <a:srgbClr val="C00000"/>
                                </a:solidFill>
                                <a:latin typeface="Cambria Math" panose="02040503050406030204" pitchFamily="18" charset="0"/>
                                <a:cs typeface="Times New Roman" panose="02020603050405020304" pitchFamily="18" charset="0"/>
                              </a:rPr>
                              <m:t>1</m:t>
                            </m:r>
                          </m:sub>
                          <m:sup>
                            <m:r>
                              <a:rPr lang="en-US" altLang="zh-CN" sz="1800" b="0" i="1" smtClean="0">
                                <a:solidFill>
                                  <a:srgbClr val="C00000"/>
                                </a:solidFill>
                                <a:latin typeface="Cambria Math" panose="02040503050406030204" pitchFamily="18" charset="0"/>
                                <a:cs typeface="Times New Roman" panose="02020603050405020304" pitchFamily="18" charset="0"/>
                              </a:rPr>
                              <m:t>′</m:t>
                            </m:r>
                          </m:sup>
                        </m:sSubSup>
                      </m:e>
                    </m:d>
                    <m:r>
                      <a:rPr lang="en-US" altLang="zh-CN" sz="1800" b="0" i="1" smtClean="0">
                        <a:solidFill>
                          <a:srgbClr val="C00000"/>
                        </a:solidFill>
                        <a:latin typeface="Cambria Math" panose="02040503050406030204" pitchFamily="18" charset="0"/>
                        <a:cs typeface="Times New Roman" panose="02020603050405020304" pitchFamily="18" charset="0"/>
                      </a:rPr>
                      <m:t>→</m:t>
                    </m:r>
                    <m:r>
                      <a:rPr lang="en-US" altLang="zh-CN" sz="1800" b="0" i="1" smtClean="0">
                        <a:solidFill>
                          <a:srgbClr val="C00000"/>
                        </a:solidFill>
                        <a:latin typeface="Cambria Math" panose="02040503050406030204" pitchFamily="18" charset="0"/>
                        <a:cs typeface="Times New Roman" panose="02020603050405020304" pitchFamily="18" charset="0"/>
                      </a:rPr>
                      <m:t>𝛾𝜂𝜋𝜋</m:t>
                    </m:r>
                  </m:oMath>
                </a14:m>
                <a:r>
                  <a:rPr lang="en-US" altLang="zh-CN" sz="1800" dirty="0">
                    <a:solidFill>
                      <a:srgbClr val="C00000"/>
                    </a:solidFill>
                    <a:latin typeface="Times New Roman" panose="02020603050405020304" pitchFamily="18" charset="0"/>
                    <a:cs typeface="Times New Roman" panose="02020603050405020304" pitchFamily="18" charset="0"/>
                  </a:rPr>
                  <a:t> and </a:t>
                </a:r>
                <a14:m>
                  <m:oMath xmlns:m="http://schemas.openxmlformats.org/officeDocument/2006/math">
                    <m:r>
                      <a:rPr lang="en-US" altLang="zh-CN" sz="1800" b="0" i="1" smtClean="0">
                        <a:solidFill>
                          <a:srgbClr val="C00000"/>
                        </a:solidFill>
                        <a:latin typeface="Cambria Math" panose="02040503050406030204" pitchFamily="18" charset="0"/>
                        <a:cs typeface="Times New Roman" panose="02020603050405020304" pitchFamily="18" charset="0"/>
                      </a:rPr>
                      <m:t>𝛾</m:t>
                    </m:r>
                    <m:r>
                      <a:rPr lang="en-US" altLang="zh-CN" sz="1800" b="0" i="1" smtClean="0">
                        <a:solidFill>
                          <a:srgbClr val="C00000"/>
                        </a:solidFill>
                        <a:latin typeface="Cambria Math" panose="02040503050406030204" pitchFamily="18" charset="0"/>
                        <a:cs typeface="Times New Roman" panose="02020603050405020304" pitchFamily="18" charset="0"/>
                      </a:rPr>
                      <m:t>𝐾</m:t>
                    </m:r>
                    <m:acc>
                      <m:accPr>
                        <m:chr m:val="̅"/>
                        <m:ctrlPr>
                          <a:rPr lang="en-US" altLang="zh-CN" sz="1800" b="0" i="1" smtClean="0">
                            <a:solidFill>
                              <a:srgbClr val="C00000"/>
                            </a:solidFill>
                            <a:latin typeface="Cambria Math" panose="02040503050406030204" pitchFamily="18" charset="0"/>
                            <a:cs typeface="Times New Roman" panose="02020603050405020304" pitchFamily="18" charset="0"/>
                          </a:rPr>
                        </m:ctrlPr>
                      </m:accPr>
                      <m:e>
                        <m:r>
                          <a:rPr lang="en-US" altLang="zh-CN" sz="1800" b="0" i="1" smtClean="0">
                            <a:solidFill>
                              <a:srgbClr val="C00000"/>
                            </a:solidFill>
                            <a:latin typeface="Cambria Math" panose="02040503050406030204" pitchFamily="18" charset="0"/>
                            <a:cs typeface="Times New Roman" panose="02020603050405020304" pitchFamily="18" charset="0"/>
                          </a:rPr>
                          <m:t>𝐾</m:t>
                        </m:r>
                      </m:e>
                    </m:acc>
                    <m:r>
                      <a:rPr lang="en-US" altLang="zh-CN" sz="1800" b="0" i="1" dirty="0" smtClean="0">
                        <a:solidFill>
                          <a:srgbClr val="C00000"/>
                        </a:solidFill>
                        <a:latin typeface="Cambria Math" panose="02040503050406030204" pitchFamily="18" charset="0"/>
                        <a:cs typeface="Times New Roman" panose="02020603050405020304" pitchFamily="18" charset="0"/>
                      </a:rPr>
                      <m:t>𝜋</m:t>
                    </m:r>
                  </m:oMath>
                </a14:m>
                <a:r>
                  <a:rPr lang="en-US" altLang="zh-CN" sz="1800" dirty="0">
                    <a:latin typeface="Times New Roman" panose="02020603050405020304" pitchFamily="18" charset="0"/>
                    <a:cs typeface="Times New Roman" panose="02020603050405020304" pitchFamily="18" charset="0"/>
                  </a:rPr>
                  <a:t>, in both the three-body and the two-body distributions.</a:t>
                </a:r>
              </a:p>
              <a:p>
                <a:pPr>
                  <a:lnSpc>
                    <a:spcPct val="150000"/>
                  </a:lnSpc>
                </a:pPr>
                <a:r>
                  <a:rPr lang="en-US" altLang="zh-CN" sz="1800" dirty="0">
                    <a:latin typeface="Times New Roman" panose="02020603050405020304" pitchFamily="18" charset="0"/>
                    <a:cs typeface="Times New Roman" panose="02020603050405020304" pitchFamily="18" charset="0"/>
                  </a:rPr>
                  <a:t>TSM also plays a role in </a:t>
                </a:r>
                <a14:m>
                  <m:oMath xmlns:m="http://schemas.openxmlformats.org/officeDocument/2006/math">
                    <m:r>
                      <a:rPr lang="en-US" altLang="zh-CN" sz="1800" b="0" i="1" smtClean="0">
                        <a:latin typeface="Cambria Math" panose="02040503050406030204" pitchFamily="18" charset="0"/>
                      </a:rPr>
                      <m:t>𝐶</m:t>
                    </m:r>
                    <m:r>
                      <a:rPr lang="en-US" altLang="zh-CN" sz="1800" b="0" i="1" smtClean="0">
                        <a:latin typeface="Cambria Math" panose="02040503050406030204" pitchFamily="18" charset="0"/>
                      </a:rPr>
                      <m:t>=−1</m:t>
                    </m:r>
                  </m:oMath>
                </a14:m>
                <a:r>
                  <a:rPr lang="en-US" altLang="zh-CN" sz="1800" dirty="0">
                    <a:latin typeface="Times New Roman" panose="02020603050405020304" pitchFamily="18" charset="0"/>
                    <a:cs typeface="Times New Roman" panose="02020603050405020304" pitchFamily="18" charset="0"/>
                  </a:rPr>
                  <a:t> sector, i.e. </a:t>
                </a:r>
                <a14:m>
                  <m:oMath xmlns:m="http://schemas.openxmlformats.org/officeDocument/2006/math">
                    <m:sSub>
                      <m:sSubPr>
                        <m:ctrlPr>
                          <a:rPr lang="en-US" altLang="zh-CN" sz="1800" b="0" i="1" smtClean="0">
                            <a:latin typeface="Cambria Math" panose="02040503050406030204" pitchFamily="18" charset="0"/>
                            <a:cs typeface="Times New Roman" panose="02020603050405020304" pitchFamily="18" charset="0"/>
                          </a:rPr>
                        </m:ctrlPr>
                      </m:sSubPr>
                      <m:e>
                        <m:r>
                          <a:rPr lang="en-US" altLang="zh-CN" sz="1800" b="0" i="1" smtClean="0">
                            <a:latin typeface="Cambria Math" panose="02040503050406030204" pitchFamily="18" charset="0"/>
                            <a:cs typeface="Times New Roman" panose="02020603050405020304" pitchFamily="18" charset="0"/>
                          </a:rPr>
                          <m:t>𝑏</m:t>
                        </m:r>
                      </m:e>
                      <m:sub>
                        <m:r>
                          <a:rPr lang="en-US" altLang="zh-CN" sz="1800" b="0" i="1" smtClean="0">
                            <a:latin typeface="Cambria Math" panose="02040503050406030204" pitchFamily="18" charset="0"/>
                            <a:cs typeface="Times New Roman" panose="02020603050405020304" pitchFamily="18" charset="0"/>
                          </a:rPr>
                          <m:t>1</m:t>
                        </m:r>
                      </m:sub>
                    </m:sSub>
                  </m:oMath>
                </a14:m>
                <a:r>
                  <a:rPr lang="en-US" altLang="zh-CN" sz="18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CN" sz="1800" b="0" i="1" smtClean="0">
                            <a:latin typeface="Cambria Math" panose="02040503050406030204" pitchFamily="18" charset="0"/>
                            <a:cs typeface="Times New Roman" panose="02020603050405020304" pitchFamily="18" charset="0"/>
                          </a:rPr>
                        </m:ctrlPr>
                      </m:sSubPr>
                      <m:e>
                        <m:r>
                          <a:rPr lang="en-US" altLang="zh-CN" sz="1800" b="0" i="1" smtClean="0">
                            <a:latin typeface="Cambria Math" panose="02040503050406030204" pitchFamily="18" charset="0"/>
                            <a:cs typeface="Times New Roman" panose="02020603050405020304" pitchFamily="18" charset="0"/>
                          </a:rPr>
                          <m:t>h</m:t>
                        </m:r>
                      </m:e>
                      <m:sub>
                        <m:r>
                          <a:rPr lang="en-US" altLang="zh-CN" sz="1800" b="0" i="1" smtClean="0">
                            <a:latin typeface="Cambria Math" panose="02040503050406030204" pitchFamily="18" charset="0"/>
                            <a:cs typeface="Times New Roman" panose="02020603050405020304" pitchFamily="18" charset="0"/>
                          </a:rPr>
                          <m:t>1</m:t>
                        </m:r>
                      </m:sub>
                    </m:sSub>
                  </m:oMath>
                </a14:m>
                <a:r>
                  <a:rPr lang="en-US" altLang="zh-CN" sz="1800" dirty="0">
                    <a:latin typeface="Times New Roman" panose="02020603050405020304" pitchFamily="18" charset="0"/>
                    <a:cs typeface="Times New Roman" panose="02020603050405020304" pitchFamily="18" charset="0"/>
                  </a:rPr>
                  <a:t>, where we predicted the branching ratio of OZI suppressed </a:t>
                </a:r>
                <a14:m>
                  <m:oMath xmlns:m="http://schemas.openxmlformats.org/officeDocument/2006/math">
                    <m:r>
                      <a:rPr lang="en-US" altLang="zh-CN" sz="1800" b="0" i="1" smtClean="0">
                        <a:solidFill>
                          <a:srgbClr val="C00000"/>
                        </a:solidFill>
                        <a:latin typeface="Cambria Math" panose="02040503050406030204" pitchFamily="18" charset="0"/>
                      </a:rPr>
                      <m:t>𝐽</m:t>
                    </m:r>
                    <m:r>
                      <m:rPr>
                        <m:lit/>
                      </m:rPr>
                      <a:rPr lang="en-US" altLang="zh-CN" sz="1800" b="0" i="1" smtClean="0">
                        <a:solidFill>
                          <a:srgbClr val="C00000"/>
                        </a:solidFill>
                        <a:latin typeface="Cambria Math" panose="02040503050406030204" pitchFamily="18" charset="0"/>
                      </a:rPr>
                      <m:t>/</m:t>
                    </m:r>
                    <m:r>
                      <a:rPr lang="en-US" altLang="zh-CN" sz="1800" b="0" i="1" smtClean="0">
                        <a:solidFill>
                          <a:srgbClr val="C00000"/>
                        </a:solidFill>
                        <a:latin typeface="Cambria Math" panose="02040503050406030204" pitchFamily="18" charset="0"/>
                      </a:rPr>
                      <m:t>𝜓</m:t>
                    </m:r>
                    <m:r>
                      <a:rPr lang="en-US" altLang="zh-CN" sz="1800" b="0" i="1" smtClean="0">
                        <a:solidFill>
                          <a:srgbClr val="C00000"/>
                        </a:solidFill>
                        <a:latin typeface="Cambria Math" panose="02040503050406030204" pitchFamily="18" charset="0"/>
                      </a:rPr>
                      <m:t>→</m:t>
                    </m:r>
                    <m:sSub>
                      <m:sSubPr>
                        <m:ctrlPr>
                          <a:rPr lang="en-US" altLang="zh-CN" sz="1800" b="0" i="1" smtClean="0">
                            <a:solidFill>
                              <a:srgbClr val="C00000"/>
                            </a:solidFill>
                            <a:latin typeface="Cambria Math" panose="02040503050406030204" pitchFamily="18" charset="0"/>
                          </a:rPr>
                        </m:ctrlPr>
                      </m:sSubPr>
                      <m:e>
                        <m:r>
                          <a:rPr lang="en-US" altLang="zh-CN" sz="1800" b="0" i="1" smtClean="0">
                            <a:solidFill>
                              <a:srgbClr val="C00000"/>
                            </a:solidFill>
                            <a:latin typeface="Cambria Math" panose="02040503050406030204" pitchFamily="18" charset="0"/>
                          </a:rPr>
                          <m:t>𝑏</m:t>
                        </m:r>
                      </m:e>
                      <m:sub>
                        <m:r>
                          <a:rPr lang="en-US" altLang="zh-CN" sz="1800" b="0" i="1" smtClean="0">
                            <a:solidFill>
                              <a:srgbClr val="C00000"/>
                            </a:solidFill>
                            <a:latin typeface="Cambria Math" panose="02040503050406030204" pitchFamily="18" charset="0"/>
                          </a:rPr>
                          <m:t>1</m:t>
                        </m:r>
                      </m:sub>
                    </m:sSub>
                    <m:r>
                      <a:rPr lang="en-US" altLang="zh-CN" sz="1800" b="0" i="1" smtClean="0">
                        <a:solidFill>
                          <a:srgbClr val="C00000"/>
                        </a:solidFill>
                        <a:latin typeface="Cambria Math" panose="02040503050406030204" pitchFamily="18" charset="0"/>
                      </a:rPr>
                      <m:t>𝜋</m:t>
                    </m:r>
                    <m:r>
                      <a:rPr lang="en-US" altLang="zh-CN" sz="1800" b="0" i="1" smtClean="0">
                        <a:solidFill>
                          <a:srgbClr val="C00000"/>
                        </a:solidFill>
                        <a:latin typeface="Cambria Math" panose="02040503050406030204" pitchFamily="18" charset="0"/>
                      </a:rPr>
                      <m:t>→</m:t>
                    </m:r>
                    <m:r>
                      <a:rPr lang="en-US" altLang="zh-CN" sz="1800" b="0" i="1" smtClean="0">
                        <a:solidFill>
                          <a:srgbClr val="C00000"/>
                        </a:solidFill>
                        <a:latin typeface="Cambria Math" panose="02040503050406030204" pitchFamily="18" charset="0"/>
                      </a:rPr>
                      <m:t>𝜙𝜋𝜋</m:t>
                    </m:r>
                  </m:oMath>
                </a14:m>
                <a:r>
                  <a:rPr lang="en-US" altLang="zh-CN" sz="1800" dirty="0">
                    <a:solidFill>
                      <a:srgbClr val="C00000"/>
                    </a:solidFill>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and isospin violated </a:t>
                </a:r>
                <a14:m>
                  <m:oMath xmlns:m="http://schemas.openxmlformats.org/officeDocument/2006/math">
                    <m:r>
                      <a:rPr lang="en-US" altLang="zh-CN" sz="1800" b="0" i="1" smtClean="0">
                        <a:solidFill>
                          <a:srgbClr val="C00000"/>
                        </a:solidFill>
                        <a:latin typeface="Cambria Math" panose="02040503050406030204" pitchFamily="18" charset="0"/>
                      </a:rPr>
                      <m:t>𝐽</m:t>
                    </m:r>
                    <m:r>
                      <m:rPr>
                        <m:lit/>
                      </m:rPr>
                      <a:rPr lang="en-US" altLang="zh-CN" sz="1800" b="0" i="1" smtClean="0">
                        <a:solidFill>
                          <a:srgbClr val="C00000"/>
                        </a:solidFill>
                        <a:latin typeface="Cambria Math" panose="02040503050406030204" pitchFamily="18" charset="0"/>
                      </a:rPr>
                      <m:t>/</m:t>
                    </m:r>
                    <m:r>
                      <a:rPr lang="en-US" altLang="zh-CN" sz="1800" b="0" i="1" smtClean="0">
                        <a:solidFill>
                          <a:srgbClr val="C00000"/>
                        </a:solidFill>
                        <a:latin typeface="Cambria Math" panose="02040503050406030204" pitchFamily="18" charset="0"/>
                      </a:rPr>
                      <m:t>𝜓</m:t>
                    </m:r>
                    <m:r>
                      <a:rPr lang="en-US" altLang="zh-CN" sz="1800" b="0" i="1" smtClean="0">
                        <a:solidFill>
                          <a:srgbClr val="C00000"/>
                        </a:solidFill>
                        <a:latin typeface="Cambria Math" panose="02040503050406030204" pitchFamily="18" charset="0"/>
                      </a:rPr>
                      <m:t>→</m:t>
                    </m:r>
                    <m:sSub>
                      <m:sSubPr>
                        <m:ctrlPr>
                          <a:rPr lang="en-US" altLang="zh-CN" sz="1800" b="0" i="1" smtClean="0">
                            <a:solidFill>
                              <a:srgbClr val="C00000"/>
                            </a:solidFill>
                            <a:latin typeface="Cambria Math" panose="02040503050406030204" pitchFamily="18" charset="0"/>
                          </a:rPr>
                        </m:ctrlPr>
                      </m:sSubPr>
                      <m:e>
                        <m:r>
                          <a:rPr lang="en-US" altLang="zh-CN" sz="1800" b="0" i="1" smtClean="0">
                            <a:solidFill>
                              <a:srgbClr val="C00000"/>
                            </a:solidFill>
                            <a:latin typeface="Cambria Math" panose="02040503050406030204" pitchFamily="18" charset="0"/>
                          </a:rPr>
                          <m:t>h</m:t>
                        </m:r>
                      </m:e>
                      <m:sub>
                        <m:r>
                          <a:rPr lang="en-US" altLang="zh-CN" sz="1800" b="0" i="1" smtClean="0">
                            <a:solidFill>
                              <a:srgbClr val="C00000"/>
                            </a:solidFill>
                            <a:latin typeface="Cambria Math" panose="02040503050406030204" pitchFamily="18" charset="0"/>
                          </a:rPr>
                          <m:t>1</m:t>
                        </m:r>
                      </m:sub>
                    </m:sSub>
                    <m:d>
                      <m:dPr>
                        <m:ctrlPr>
                          <a:rPr lang="en-US" altLang="zh-CN" sz="1800" b="0" i="1" smtClean="0">
                            <a:solidFill>
                              <a:srgbClr val="C00000"/>
                            </a:solidFill>
                            <a:latin typeface="Cambria Math" panose="02040503050406030204" pitchFamily="18" charset="0"/>
                          </a:rPr>
                        </m:ctrlPr>
                      </m:dPr>
                      <m:e>
                        <m:r>
                          <a:rPr lang="en-US" altLang="zh-CN" sz="1800" b="0" i="1" smtClean="0">
                            <a:solidFill>
                              <a:srgbClr val="C00000"/>
                            </a:solidFill>
                            <a:latin typeface="Cambria Math" panose="02040503050406030204" pitchFamily="18" charset="0"/>
                          </a:rPr>
                          <m:t>1415</m:t>
                        </m:r>
                      </m:e>
                    </m:d>
                    <m:r>
                      <a:rPr lang="en-US" altLang="zh-CN" sz="1800" b="0" i="1" smtClean="0">
                        <a:solidFill>
                          <a:srgbClr val="C00000"/>
                        </a:solidFill>
                        <a:latin typeface="Cambria Math" panose="02040503050406030204" pitchFamily="18" charset="0"/>
                      </a:rPr>
                      <m:t>𝜂</m:t>
                    </m:r>
                    <m:r>
                      <a:rPr lang="en-US" altLang="zh-CN" sz="1800" b="0" i="1" smtClean="0">
                        <a:solidFill>
                          <a:srgbClr val="C00000"/>
                        </a:solidFill>
                        <a:latin typeface="Cambria Math" panose="02040503050406030204" pitchFamily="18" charset="0"/>
                      </a:rPr>
                      <m:t>→</m:t>
                    </m:r>
                    <m:r>
                      <a:rPr lang="en-US" altLang="zh-CN" sz="1800" b="0" i="1" smtClean="0">
                        <a:solidFill>
                          <a:srgbClr val="C00000"/>
                        </a:solidFill>
                        <a:latin typeface="Cambria Math" panose="02040503050406030204" pitchFamily="18" charset="0"/>
                      </a:rPr>
                      <m:t>𝜙𝜋𝜂</m:t>
                    </m:r>
                  </m:oMath>
                </a14:m>
                <a:r>
                  <a:rPr lang="en-US" altLang="zh-CN" sz="1800" dirty="0">
                    <a:latin typeface="Times New Roman" panose="02020603050405020304" pitchFamily="18" charset="0"/>
                    <a:cs typeface="Times New Roman" panose="02020603050405020304" pitchFamily="18" charset="0"/>
                  </a:rPr>
                  <a:t> induced by TSM. </a:t>
                </a:r>
              </a:p>
            </p:txBody>
          </p:sp>
        </mc:Choice>
        <mc:Fallback xmlns="">
          <p:sp>
            <p:nvSpPr>
              <p:cNvPr id="3" name="内容占位符 2">
                <a:extLst>
                  <a:ext uri="{FF2B5EF4-FFF2-40B4-BE49-F238E27FC236}">
                    <a16:creationId xmlns:a16="http://schemas.microsoft.com/office/drawing/2014/main" id="{EE305413-E01A-4D38-95A1-77E67621FBF9}"/>
                  </a:ext>
                </a:extLst>
              </p:cNvPr>
              <p:cNvSpPr>
                <a:spLocks noGrp="1" noRot="1" noChangeAspect="1" noMove="1" noResize="1" noEditPoints="1" noAdjustHandles="1" noChangeArrowheads="1" noChangeShapeType="1" noTextEdit="1"/>
              </p:cNvSpPr>
              <p:nvPr>
                <p:ph idx="1"/>
              </p:nvPr>
            </p:nvSpPr>
            <p:spPr>
              <a:xfrm>
                <a:off x="717860" y="866619"/>
                <a:ext cx="7886700" cy="5489731"/>
              </a:xfrm>
              <a:blipFill>
                <a:blip r:embed="rId2"/>
                <a:stretch>
                  <a:fillRect l="-54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DF75FF49-DE6A-4396-89FE-FBC6275D990E}"/>
              </a:ext>
            </a:extLst>
          </p:cNvPr>
          <p:cNvSpPr>
            <a:spLocks noGrp="1"/>
          </p:cNvSpPr>
          <p:nvPr>
            <p:ph type="sldNum" sz="quarter" idx="12"/>
          </p:nvPr>
        </p:nvSpPr>
        <p:spPr/>
        <p:txBody>
          <a:bodyPr/>
          <a:lstStyle/>
          <a:p>
            <a:fld id="{AE19EF4B-78C3-465F-A26D-296951CF7B54}" type="slidenum">
              <a:rPr lang="zh-CN" altLang="en-US" smtClean="0"/>
              <a:t>60</a:t>
            </a:fld>
            <a:endParaRPr lang="zh-CN" altLang="en-US"/>
          </a:p>
        </p:txBody>
      </p:sp>
      <p:sp>
        <p:nvSpPr>
          <p:cNvPr id="5" name="文本框 4">
            <a:extLst>
              <a:ext uri="{FF2B5EF4-FFF2-40B4-BE49-F238E27FC236}">
                <a16:creationId xmlns:a16="http://schemas.microsoft.com/office/drawing/2014/main" id="{511BE229-C3A1-4ADD-829D-B9544EDA521C}"/>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934183684"/>
      </p:ext>
    </p:extLst>
  </p:cSld>
  <p:clrMapOvr>
    <a:masterClrMapping/>
  </p:clrMapOvr>
  <mc:AlternateContent xmlns:mc="http://schemas.openxmlformats.org/markup-compatibility/2006" xmlns:p14="http://schemas.microsoft.com/office/powerpoint/2010/main">
    <mc:Choice Requires="p14">
      <p:transition spd="slow" p14:dur="2000" advTm="8238"/>
    </mc:Choice>
    <mc:Fallback xmlns="">
      <p:transition spd="slow" advTm="8238"/>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内容占位符 2">
                <a:extLst>
                  <a:ext uri="{FF2B5EF4-FFF2-40B4-BE49-F238E27FC236}">
                    <a16:creationId xmlns:a16="http://schemas.microsoft.com/office/drawing/2014/main" id="{F0A7890F-23A2-42F2-8202-9B01267DFFD0}"/>
                  </a:ext>
                </a:extLst>
              </p:cNvPr>
              <p:cNvSpPr>
                <a:spLocks noGrp="1"/>
              </p:cNvSpPr>
              <p:nvPr>
                <p:ph idx="1"/>
              </p:nvPr>
            </p:nvSpPr>
            <p:spPr>
              <a:xfrm>
                <a:off x="717860" y="866619"/>
                <a:ext cx="7886700" cy="5489731"/>
              </a:xfrm>
            </p:spPr>
            <p:txBody>
              <a:bodyPr>
                <a:normAutofit/>
              </a:bodyPr>
              <a:lstStyle/>
              <a:p>
                <a:pPr>
                  <a:lnSpc>
                    <a:spcPct val="150000"/>
                  </a:lnSpc>
                  <a:spcBef>
                    <a:spcPts val="0"/>
                  </a:spcBef>
                  <a:defRPr/>
                </a:pPr>
                <a:r>
                  <a:rPr lang="en-US" altLang="zh-CN" sz="1800" dirty="0">
                    <a:latin typeface="Times New Roman" panose="02020603050405020304" pitchFamily="18" charset="0"/>
                    <a:cs typeface="Times New Roman" panose="02020603050405020304" pitchFamily="18" charset="0"/>
                  </a:rPr>
                  <a:t>There are some channels which are not considered in this analysis, e.g. </a:t>
                </a:r>
                <a14:m>
                  <m:oMath xmlns:m="http://schemas.openxmlformats.org/officeDocument/2006/math">
                    <m:r>
                      <a:rPr lang="en-US" altLang="zh-CN" sz="1800" b="0" i="1" smtClean="0">
                        <a:latin typeface="Cambria Math" panose="02040503050406030204" pitchFamily="18" charset="0"/>
                        <a:cs typeface="Times New Roman" panose="02020603050405020304" pitchFamily="18" charset="0"/>
                      </a:rPr>
                      <m:t>𝜅</m:t>
                    </m:r>
                    <m:acc>
                      <m:accPr>
                        <m:chr m:val="̅"/>
                        <m:ctrlPr>
                          <a:rPr lang="en-US" altLang="zh-CN" sz="1800" b="0" i="1" smtClean="0">
                            <a:latin typeface="Cambria Math" panose="02040503050406030204" pitchFamily="18" charset="0"/>
                            <a:cs typeface="Times New Roman" panose="02020603050405020304" pitchFamily="18" charset="0"/>
                          </a:rPr>
                        </m:ctrlPr>
                      </m:accPr>
                      <m:e>
                        <m:r>
                          <a:rPr lang="en-US" altLang="zh-CN" sz="1800" b="0" i="1" smtClean="0">
                            <a:latin typeface="Cambria Math" panose="02040503050406030204" pitchFamily="18" charset="0"/>
                            <a:cs typeface="Times New Roman" panose="02020603050405020304" pitchFamily="18" charset="0"/>
                          </a:rPr>
                          <m:t>𝐾</m:t>
                        </m:r>
                      </m:e>
                    </m:acc>
                  </m:oMath>
                </a14:m>
                <a:r>
                  <a:rPr lang="en-US" altLang="zh-CN" sz="18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800" b="0" i="1" smtClean="0">
                        <a:latin typeface="Cambria Math" panose="02040503050406030204" pitchFamily="18" charset="0"/>
                        <a:cs typeface="Times New Roman" panose="02020603050405020304" pitchFamily="18" charset="0"/>
                      </a:rPr>
                      <m:t>𝜎𝜂</m:t>
                    </m:r>
                  </m:oMath>
                </a14:m>
                <a:r>
                  <a:rPr lang="en-US" altLang="zh-CN" sz="18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CN" sz="1800" b="0" i="1" smtClean="0">
                            <a:latin typeface="Cambria Math" panose="02040503050406030204" pitchFamily="18" charset="0"/>
                            <a:cs typeface="Times New Roman" panose="02020603050405020304" pitchFamily="18" charset="0"/>
                          </a:rPr>
                        </m:ctrlPr>
                      </m:sSubPr>
                      <m:e>
                        <m:r>
                          <a:rPr lang="en-US" altLang="zh-CN" sz="1800" b="0" i="1" smtClean="0">
                            <a:latin typeface="Cambria Math" panose="02040503050406030204" pitchFamily="18" charset="0"/>
                            <a:cs typeface="Times New Roman" panose="02020603050405020304" pitchFamily="18" charset="0"/>
                          </a:rPr>
                          <m:t>𝑓</m:t>
                        </m:r>
                      </m:e>
                      <m:sub>
                        <m:r>
                          <a:rPr lang="en-US" altLang="zh-CN" sz="1800" b="0" i="1" smtClean="0">
                            <a:latin typeface="Cambria Math" panose="02040503050406030204" pitchFamily="18" charset="0"/>
                            <a:cs typeface="Times New Roman" panose="02020603050405020304" pitchFamily="18" charset="0"/>
                          </a:rPr>
                          <m:t>0</m:t>
                        </m:r>
                      </m:sub>
                    </m:sSub>
                    <m:r>
                      <a:rPr lang="en-US" altLang="zh-CN" sz="1800" b="0" i="1" smtClean="0">
                        <a:latin typeface="Cambria Math" panose="02040503050406030204" pitchFamily="18" charset="0"/>
                        <a:cs typeface="Times New Roman" panose="02020603050405020304" pitchFamily="18" charset="0"/>
                      </a:rPr>
                      <m:t>𝜂</m:t>
                    </m:r>
                  </m:oMath>
                </a14:m>
                <a:r>
                  <a:rPr lang="en-US" altLang="zh-CN" sz="1800" dirty="0">
                    <a:latin typeface="Times New Roman" panose="02020603050405020304" pitchFamily="18" charset="0"/>
                    <a:cs typeface="Times New Roman" panose="02020603050405020304" pitchFamily="18" charset="0"/>
                  </a:rPr>
                  <a:t>.</a:t>
                </a:r>
              </a:p>
              <a:p>
                <a:pPr>
                  <a:lnSpc>
                    <a:spcPct val="150000"/>
                  </a:lnSpc>
                  <a:spcBef>
                    <a:spcPts val="0"/>
                  </a:spcBef>
                  <a:defRPr/>
                </a:pPr>
                <a:r>
                  <a:rPr lang="en-US" altLang="zh-CN" sz="1800" dirty="0">
                    <a:latin typeface="Times New Roman" panose="02020603050405020304" pitchFamily="18" charset="0"/>
                    <a:cs typeface="Times New Roman" panose="02020603050405020304" pitchFamily="18" charset="0"/>
                  </a:rPr>
                  <a:t>The mechanism of the </a:t>
                </a:r>
                <a:r>
                  <a:rPr lang="en-US" altLang="zh-CN" sz="1800" dirty="0">
                    <a:solidFill>
                      <a:srgbClr val="C00000"/>
                    </a:solidFill>
                    <a:latin typeface="Times New Roman" panose="02020603050405020304" pitchFamily="18" charset="0"/>
                    <a:cs typeface="Times New Roman" panose="02020603050405020304" pitchFamily="18" charset="0"/>
                  </a:rPr>
                  <a:t>isospin violation of </a:t>
                </a:r>
                <a14:m>
                  <m:oMath xmlns:m="http://schemas.openxmlformats.org/officeDocument/2006/math">
                    <m:sSub>
                      <m:sSubPr>
                        <m:ctrlPr>
                          <a:rPr lang="en-US" altLang="zh-CN" sz="1800" b="0" i="1" smtClean="0">
                            <a:solidFill>
                              <a:srgbClr val="C00000"/>
                            </a:solidFill>
                            <a:latin typeface="Cambria Math" panose="02040503050406030204" pitchFamily="18" charset="0"/>
                            <a:cs typeface="Times New Roman" panose="02020603050405020304" pitchFamily="18" charset="0"/>
                          </a:rPr>
                        </m:ctrlPr>
                      </m:sSubPr>
                      <m:e>
                        <m:r>
                          <a:rPr lang="en-US" altLang="zh-CN" sz="1800" b="0" i="1" smtClean="0">
                            <a:solidFill>
                              <a:srgbClr val="C00000"/>
                            </a:solidFill>
                            <a:latin typeface="Cambria Math" panose="02040503050406030204" pitchFamily="18" charset="0"/>
                            <a:cs typeface="Times New Roman" panose="02020603050405020304" pitchFamily="18" charset="0"/>
                          </a:rPr>
                          <m:t>𝑓</m:t>
                        </m:r>
                      </m:e>
                      <m:sub>
                        <m:r>
                          <a:rPr lang="en-US" altLang="zh-CN" sz="1800" b="0" i="1" smtClean="0">
                            <a:solidFill>
                              <a:srgbClr val="C00000"/>
                            </a:solidFill>
                            <a:latin typeface="Cambria Math" panose="02040503050406030204" pitchFamily="18" charset="0"/>
                            <a:cs typeface="Times New Roman" panose="02020603050405020304" pitchFamily="18" charset="0"/>
                          </a:rPr>
                          <m:t>1</m:t>
                        </m:r>
                      </m:sub>
                    </m:sSub>
                    <m:r>
                      <a:rPr lang="en-US" altLang="zh-CN" sz="1800" b="0" i="1" smtClean="0">
                        <a:solidFill>
                          <a:srgbClr val="C00000"/>
                        </a:solidFill>
                        <a:latin typeface="Cambria Math" panose="02040503050406030204" pitchFamily="18" charset="0"/>
                        <a:cs typeface="Times New Roman" panose="02020603050405020304" pitchFamily="18" charset="0"/>
                      </a:rPr>
                      <m:t>(1285)</m:t>
                    </m:r>
                  </m:oMath>
                </a14:m>
                <a:r>
                  <a:rPr lang="en-US" altLang="zh-CN" sz="1800" dirty="0">
                    <a:solidFill>
                      <a:srgbClr val="C00000"/>
                    </a:solidFill>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is pending studied.</a:t>
                </a:r>
              </a:p>
              <a:p>
                <a:pPr>
                  <a:lnSpc>
                    <a:spcPct val="150000"/>
                  </a:lnSpc>
                  <a:spcBef>
                    <a:spcPts val="0"/>
                  </a:spcBef>
                  <a:defRPr/>
                </a:pPr>
                <a:r>
                  <a:rPr lang="en-US" altLang="zh-CN" sz="1800" dirty="0">
                    <a:latin typeface="Times New Roman" panose="02020603050405020304" pitchFamily="18" charset="0"/>
                    <a:cs typeface="Times New Roman" panose="02020603050405020304" pitchFamily="18" charset="0"/>
                  </a:rPr>
                  <a:t>The </a:t>
                </a:r>
                <a:r>
                  <a:rPr lang="en-US" altLang="zh-CN" sz="1800" dirty="0">
                    <a:solidFill>
                      <a:srgbClr val="C00000"/>
                    </a:solidFill>
                    <a:latin typeface="Times New Roman" panose="02020603050405020304" pitchFamily="18" charset="0"/>
                    <a:cs typeface="Times New Roman" panose="02020603050405020304" pitchFamily="18" charset="0"/>
                  </a:rPr>
                  <a:t>description of scalar meson states </a:t>
                </a:r>
                <a:r>
                  <a:rPr lang="en-US" altLang="zh-CN" sz="1800" dirty="0">
                    <a:latin typeface="Times New Roman" panose="02020603050405020304" pitchFamily="18" charset="0"/>
                    <a:cs typeface="Times New Roman" panose="02020603050405020304" pitchFamily="18" charset="0"/>
                  </a:rPr>
                  <a:t>leads to strong model dependence. A consistent study should be worked out in one frame work.</a:t>
                </a:r>
              </a:p>
              <a:p>
                <a:pPr>
                  <a:lnSpc>
                    <a:spcPct val="150000"/>
                  </a:lnSpc>
                  <a:spcBef>
                    <a:spcPts val="0"/>
                  </a:spcBef>
                  <a:defRPr/>
                </a:pPr>
                <a:r>
                  <a:rPr lang="en-US" altLang="zh-CN" sz="1800" dirty="0">
                    <a:latin typeface="Times New Roman" panose="02020603050405020304" pitchFamily="18" charset="0"/>
                    <a:cs typeface="Times New Roman" panose="02020603050405020304" pitchFamily="18" charset="0"/>
                  </a:rPr>
                  <a:t>The </a:t>
                </a:r>
                <a14:m>
                  <m:oMath xmlns:m="http://schemas.openxmlformats.org/officeDocument/2006/math">
                    <m:r>
                      <a:rPr lang="en-US" altLang="zh-CN" sz="1800" b="0" i="1" smtClean="0">
                        <a:solidFill>
                          <a:srgbClr val="C00000"/>
                        </a:solidFill>
                        <a:latin typeface="Cambria Math" panose="02040503050406030204" pitchFamily="18" charset="0"/>
                        <a:cs typeface="Times New Roman" panose="02020603050405020304" pitchFamily="18" charset="0"/>
                      </a:rPr>
                      <m:t>𝜋</m:t>
                    </m:r>
                  </m:oMath>
                </a14:m>
                <a:r>
                  <a:rPr lang="en-US" altLang="zh-CN" sz="1800" dirty="0">
                    <a:solidFill>
                      <a:srgbClr val="C00000"/>
                    </a:solidFill>
                    <a:latin typeface="Times New Roman" panose="02020603050405020304" pitchFamily="18" charset="0"/>
                    <a:cs typeface="Times New Roman" panose="02020603050405020304" pitchFamily="18" charset="0"/>
                  </a:rPr>
                  <a:t> exchange</a:t>
                </a:r>
                <a:r>
                  <a:rPr lang="en-US" altLang="zh-CN" sz="1800" dirty="0">
                    <a:latin typeface="Times New Roman" panose="02020603050405020304" pitchFamily="18" charset="0"/>
                    <a:cs typeface="Times New Roman" panose="02020603050405020304" pitchFamily="18" charset="0"/>
                  </a:rPr>
                  <a:t> in axial vector decays is weak, but is not well studied for </a:t>
                </a:r>
                <a14:m>
                  <m:oMath xmlns:m="http://schemas.openxmlformats.org/officeDocument/2006/math">
                    <m:r>
                      <a:rPr lang="en-US" altLang="zh-CN" sz="1800" b="0" i="1" smtClean="0">
                        <a:latin typeface="Cambria Math" panose="02040503050406030204" pitchFamily="18" charset="0"/>
                        <a:cs typeface="Times New Roman" panose="02020603050405020304" pitchFamily="18" charset="0"/>
                      </a:rPr>
                      <m:t>𝜂</m:t>
                    </m:r>
                    <m:r>
                      <a:rPr lang="en-US" altLang="zh-CN" sz="1800" b="0" i="1" smtClean="0">
                        <a:latin typeface="Cambria Math" panose="02040503050406030204" pitchFamily="18" charset="0"/>
                        <a:cs typeface="Times New Roman" panose="02020603050405020304" pitchFamily="18" charset="0"/>
                      </a:rPr>
                      <m:t>(1405</m:t>
                    </m:r>
                    <m:r>
                      <m:rPr>
                        <m:lit/>
                      </m:rPr>
                      <a:rPr lang="en-US" altLang="zh-CN" sz="1800" b="0" i="1" smtClean="0">
                        <a:latin typeface="Cambria Math" panose="02040503050406030204" pitchFamily="18" charset="0"/>
                        <a:cs typeface="Times New Roman" panose="02020603050405020304" pitchFamily="18" charset="0"/>
                      </a:rPr>
                      <m:t>/</m:t>
                    </m:r>
                    <m:r>
                      <a:rPr lang="en-US" altLang="zh-CN" sz="1800" b="0" i="1" smtClean="0">
                        <a:latin typeface="Cambria Math" panose="02040503050406030204" pitchFamily="18" charset="0"/>
                        <a:cs typeface="Times New Roman" panose="02020603050405020304" pitchFamily="18" charset="0"/>
                      </a:rPr>
                      <m:t>1475)</m:t>
                    </m:r>
                  </m:oMath>
                </a14:m>
                <a:r>
                  <a:rPr lang="en-US" altLang="zh-CN" sz="1800" dirty="0">
                    <a:latin typeface="Times New Roman" panose="02020603050405020304" pitchFamily="18" charset="0"/>
                    <a:cs typeface="Times New Roman" panose="02020603050405020304" pitchFamily="18" charset="0"/>
                  </a:rPr>
                  <a:t>. To what extent the pion exchange can dress the </a:t>
                </a:r>
                <a14:m>
                  <m:oMath xmlns:m="http://schemas.openxmlformats.org/officeDocument/2006/math">
                    <m:r>
                      <a:rPr lang="en-US" altLang="zh-CN" sz="1800" b="0" i="1" smtClean="0">
                        <a:latin typeface="Cambria Math" panose="02040503050406030204" pitchFamily="18" charset="0"/>
                        <a:cs typeface="Times New Roman" panose="02020603050405020304" pitchFamily="18" charset="0"/>
                      </a:rPr>
                      <m:t>𝜂</m:t>
                    </m:r>
                    <m:d>
                      <m:dPr>
                        <m:ctrlPr>
                          <a:rPr lang="en-US" altLang="zh-CN" sz="1800" b="0" i="1" smtClean="0">
                            <a:latin typeface="Cambria Math" panose="02040503050406030204" pitchFamily="18" charset="0"/>
                            <a:cs typeface="Times New Roman" panose="02020603050405020304" pitchFamily="18" charset="0"/>
                          </a:rPr>
                        </m:ctrlPr>
                      </m:dPr>
                      <m:e>
                        <m:r>
                          <a:rPr lang="en-US" altLang="zh-CN" sz="1800" b="0" i="1" smtClean="0">
                            <a:latin typeface="Cambria Math" panose="02040503050406030204" pitchFamily="18" charset="0"/>
                            <a:cs typeface="Times New Roman" panose="02020603050405020304" pitchFamily="18" charset="0"/>
                          </a:rPr>
                          <m:t>1405</m:t>
                        </m:r>
                        <m:r>
                          <m:rPr>
                            <m:lit/>
                          </m:rPr>
                          <a:rPr lang="en-US" altLang="zh-CN" sz="1800" b="0" i="1" smtClean="0">
                            <a:latin typeface="Cambria Math" panose="02040503050406030204" pitchFamily="18" charset="0"/>
                            <a:cs typeface="Times New Roman" panose="02020603050405020304" pitchFamily="18" charset="0"/>
                          </a:rPr>
                          <m:t>/</m:t>
                        </m:r>
                        <m:r>
                          <a:rPr lang="en-US" altLang="zh-CN" sz="1800" b="0" i="1" smtClean="0">
                            <a:latin typeface="Cambria Math" panose="02040503050406030204" pitchFamily="18" charset="0"/>
                            <a:cs typeface="Times New Roman" panose="02020603050405020304" pitchFamily="18" charset="0"/>
                          </a:rPr>
                          <m:t>1475</m:t>
                        </m:r>
                      </m:e>
                    </m:d>
                    <m:r>
                      <a:rPr lang="en-US" altLang="zh-CN" sz="1800" b="0" i="1" smtClean="0">
                        <a:latin typeface="Cambria Math" panose="02040503050406030204" pitchFamily="18" charset="0"/>
                        <a:cs typeface="Times New Roman" panose="02020603050405020304" pitchFamily="18" charset="0"/>
                      </a:rPr>
                      <m:t>→</m:t>
                    </m:r>
                    <m:sSup>
                      <m:sSupPr>
                        <m:ctrlPr>
                          <a:rPr lang="en-US" altLang="zh-CN" sz="1800" b="0" i="1" smtClean="0">
                            <a:latin typeface="Cambria Math" panose="02040503050406030204" pitchFamily="18" charset="0"/>
                            <a:cs typeface="Times New Roman" panose="02020603050405020304" pitchFamily="18" charset="0"/>
                          </a:rPr>
                        </m:ctrlPr>
                      </m:sSupPr>
                      <m:e>
                        <m:r>
                          <a:rPr lang="en-US" altLang="zh-CN" sz="1800" b="0" i="1" smtClean="0">
                            <a:latin typeface="Cambria Math" panose="02040503050406030204" pitchFamily="18" charset="0"/>
                            <a:cs typeface="Times New Roman" panose="02020603050405020304" pitchFamily="18" charset="0"/>
                          </a:rPr>
                          <m:t>𝐾</m:t>
                        </m:r>
                      </m:e>
                      <m:sup>
                        <m:r>
                          <a:rPr lang="en-US" altLang="zh-CN" sz="1800" b="0" i="1" smtClean="0">
                            <a:latin typeface="Cambria Math" panose="02040503050406030204" pitchFamily="18" charset="0"/>
                            <a:cs typeface="Times New Roman" panose="02020603050405020304" pitchFamily="18" charset="0"/>
                          </a:rPr>
                          <m:t>∗</m:t>
                        </m:r>
                      </m:sup>
                    </m:sSup>
                    <m:acc>
                      <m:accPr>
                        <m:chr m:val="̅"/>
                        <m:ctrlPr>
                          <a:rPr lang="en-US" altLang="zh-CN" sz="1800" b="0" i="1" smtClean="0">
                            <a:latin typeface="Cambria Math" panose="02040503050406030204" pitchFamily="18" charset="0"/>
                            <a:cs typeface="Times New Roman" panose="02020603050405020304" pitchFamily="18" charset="0"/>
                          </a:rPr>
                        </m:ctrlPr>
                      </m:accPr>
                      <m:e>
                        <m:r>
                          <a:rPr lang="en-US" altLang="zh-CN" sz="1800" b="0" i="1" smtClean="0">
                            <a:latin typeface="Cambria Math" panose="02040503050406030204" pitchFamily="18" charset="0"/>
                            <a:cs typeface="Times New Roman" panose="02020603050405020304" pitchFamily="18" charset="0"/>
                          </a:rPr>
                          <m:t>𝐾</m:t>
                        </m:r>
                      </m:e>
                    </m:acc>
                  </m:oMath>
                </a14:m>
                <a:r>
                  <a:rPr lang="en-US" altLang="zh-CN" sz="1800" dirty="0">
                    <a:latin typeface="Times New Roman" panose="02020603050405020304" pitchFamily="18" charset="0"/>
                    <a:cs typeface="Times New Roman" panose="02020603050405020304" pitchFamily="18" charset="0"/>
                  </a:rPr>
                  <a:t> vertex and then affect the </a:t>
                </a:r>
                <a14:m>
                  <m:oMath xmlns:m="http://schemas.openxmlformats.org/officeDocument/2006/math">
                    <m:r>
                      <a:rPr lang="en-US" altLang="zh-CN" sz="1800" b="0" i="1" smtClean="0">
                        <a:latin typeface="Cambria Math" panose="02040503050406030204" pitchFamily="18" charset="0"/>
                        <a:cs typeface="Times New Roman" panose="02020603050405020304" pitchFamily="18" charset="0"/>
                      </a:rPr>
                      <m:t>𝐾</m:t>
                    </m:r>
                    <m:acc>
                      <m:accPr>
                        <m:chr m:val="̅"/>
                        <m:ctrlPr>
                          <a:rPr lang="en-US" altLang="zh-CN" sz="1800" b="0" i="1" smtClean="0">
                            <a:latin typeface="Cambria Math" panose="02040503050406030204" pitchFamily="18" charset="0"/>
                            <a:cs typeface="Times New Roman" panose="02020603050405020304" pitchFamily="18" charset="0"/>
                          </a:rPr>
                        </m:ctrlPr>
                      </m:accPr>
                      <m:e>
                        <m:r>
                          <a:rPr lang="en-US" altLang="zh-CN" sz="1800" b="0" i="1" smtClean="0">
                            <a:latin typeface="Cambria Math" panose="02040503050406030204" pitchFamily="18" charset="0"/>
                            <a:cs typeface="Times New Roman" panose="02020603050405020304" pitchFamily="18" charset="0"/>
                          </a:rPr>
                          <m:t>𝐾</m:t>
                        </m:r>
                      </m:e>
                    </m:acc>
                    <m:r>
                      <a:rPr lang="en-US" altLang="zh-CN" sz="1800" b="0" i="1" smtClean="0">
                        <a:latin typeface="Cambria Math" panose="02040503050406030204" pitchFamily="18" charset="0"/>
                        <a:cs typeface="Times New Roman" panose="02020603050405020304" pitchFamily="18" charset="0"/>
                      </a:rPr>
                      <m:t>𝜋</m:t>
                    </m:r>
                  </m:oMath>
                </a14:m>
                <a:r>
                  <a:rPr lang="en-US" altLang="zh-CN" sz="1800" dirty="0">
                    <a:latin typeface="Times New Roman" panose="02020603050405020304" pitchFamily="18" charset="0"/>
                    <a:cs typeface="Times New Roman" panose="02020603050405020304" pitchFamily="18" charset="0"/>
                  </a:rPr>
                  <a:t> spectrum needs to be studied.</a:t>
                </a:r>
              </a:p>
              <a:p>
                <a:pPr>
                  <a:lnSpc>
                    <a:spcPct val="150000"/>
                  </a:lnSpc>
                  <a:spcBef>
                    <a:spcPts val="0"/>
                  </a:spcBef>
                  <a:defRPr/>
                </a:pPr>
                <a:r>
                  <a:rPr lang="en-US" altLang="zh-CN" sz="1800" dirty="0">
                    <a:latin typeface="Times New Roman" panose="02020603050405020304" pitchFamily="18" charset="0"/>
                    <a:cs typeface="Times New Roman" panose="02020603050405020304" pitchFamily="18" charset="0"/>
                  </a:rPr>
                  <a:t>A combined analysis on </a:t>
                </a:r>
                <a:r>
                  <a:rPr lang="en-US" altLang="zh-CN" sz="1800" dirty="0">
                    <a:solidFill>
                      <a:srgbClr val="C00000"/>
                    </a:solidFill>
                    <a:latin typeface="Times New Roman" panose="02020603050405020304" pitchFamily="18" charset="0"/>
                    <a:cs typeface="Times New Roman" panose="02020603050405020304" pitchFamily="18" charset="0"/>
                  </a:rPr>
                  <a:t>hadronic decays including </a:t>
                </a:r>
                <a14:m>
                  <m:oMath xmlns:m="http://schemas.openxmlformats.org/officeDocument/2006/math">
                    <m:r>
                      <a:rPr lang="en-US" altLang="zh-CN" sz="1800" b="0" i="1" smtClean="0">
                        <a:solidFill>
                          <a:srgbClr val="C00000"/>
                        </a:solidFill>
                        <a:latin typeface="Cambria Math" panose="02040503050406030204" pitchFamily="18" charset="0"/>
                        <a:cs typeface="Times New Roman" panose="02020603050405020304" pitchFamily="18" charset="0"/>
                      </a:rPr>
                      <m:t>𝜂</m:t>
                    </m:r>
                    <m:r>
                      <a:rPr lang="en-US" altLang="zh-CN" sz="1800" b="0" i="1" smtClean="0">
                        <a:solidFill>
                          <a:srgbClr val="C00000"/>
                        </a:solidFill>
                        <a:latin typeface="Cambria Math" panose="02040503050406030204" pitchFamily="18" charset="0"/>
                        <a:cs typeface="Times New Roman" panose="02020603050405020304" pitchFamily="18" charset="0"/>
                      </a:rPr>
                      <m:t>(1295)</m:t>
                    </m:r>
                  </m:oMath>
                </a14:m>
                <a:r>
                  <a:rPr lang="en-US" altLang="zh-CN" sz="1800" dirty="0">
                    <a:solidFill>
                      <a:srgbClr val="C00000"/>
                    </a:solidFill>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is needed.</a:t>
                </a:r>
              </a:p>
            </p:txBody>
          </p:sp>
        </mc:Choice>
        <mc:Fallback>
          <p:sp>
            <p:nvSpPr>
              <p:cNvPr id="4" name="内容占位符 2">
                <a:extLst>
                  <a:ext uri="{FF2B5EF4-FFF2-40B4-BE49-F238E27FC236}">
                    <a16:creationId xmlns:a16="http://schemas.microsoft.com/office/drawing/2014/main" id="{F0A7890F-23A2-42F2-8202-9B01267DFFD0}"/>
                  </a:ext>
                </a:extLst>
              </p:cNvPr>
              <p:cNvSpPr>
                <a:spLocks noGrp="1" noRot="1" noChangeAspect="1" noMove="1" noResize="1" noEditPoints="1" noAdjustHandles="1" noChangeArrowheads="1" noChangeShapeType="1" noTextEdit="1"/>
              </p:cNvSpPr>
              <p:nvPr>
                <p:ph idx="1"/>
              </p:nvPr>
            </p:nvSpPr>
            <p:spPr>
              <a:xfrm>
                <a:off x="717860" y="866619"/>
                <a:ext cx="7886700" cy="5489731"/>
              </a:xfrm>
              <a:blipFill>
                <a:blip r:embed="rId2"/>
                <a:stretch>
                  <a:fillRect l="-541"/>
                </a:stretch>
              </a:blipFill>
            </p:spPr>
            <p:txBody>
              <a:bodyPr/>
              <a:lstStyle/>
              <a:p>
                <a:r>
                  <a:rPr lang="zh-CN" altLang="en-US">
                    <a:noFill/>
                  </a:rPr>
                  <a:t> </a:t>
                </a:r>
              </a:p>
            </p:txBody>
          </p:sp>
        </mc:Fallback>
      </mc:AlternateContent>
      <p:sp>
        <p:nvSpPr>
          <p:cNvPr id="6" name="标题 1">
            <a:extLst>
              <a:ext uri="{FF2B5EF4-FFF2-40B4-BE49-F238E27FC236}">
                <a16:creationId xmlns:a16="http://schemas.microsoft.com/office/drawing/2014/main" id="{7B2932D6-8E9C-4F12-BDAF-9A414B3A6D23}"/>
              </a:ext>
            </a:extLst>
          </p:cNvPr>
          <p:cNvSpPr>
            <a:spLocks noGrp="1"/>
          </p:cNvSpPr>
          <p:nvPr>
            <p:ph type="title"/>
          </p:nvPr>
        </p:nvSpPr>
        <p:spPr>
          <a:xfrm>
            <a:off x="628650" y="5135175"/>
            <a:ext cx="7886700" cy="1325563"/>
          </a:xfrm>
        </p:spPr>
        <p:txBody>
          <a:bodyPr/>
          <a:lstStyle/>
          <a:p>
            <a:pPr algn="ctr"/>
            <a:r>
              <a:rPr lang="en-US" altLang="zh-CN" dirty="0">
                <a:latin typeface="Times New Roman" panose="02020603050405020304" pitchFamily="18" charset="0"/>
                <a:ea typeface="Adobe 楷体 Std R" panose="02020400000000000000" pitchFamily="18" charset="-122"/>
                <a:cs typeface="Times New Roman" panose="02020603050405020304" pitchFamily="18" charset="0"/>
              </a:rPr>
              <a:t>Thank you for your attention</a:t>
            </a:r>
            <a:endParaRPr lang="zh-CN" altLang="en-US" dirty="0">
              <a:latin typeface="Times New Roman" panose="02020603050405020304" pitchFamily="18" charset="0"/>
              <a:ea typeface="Adobe 楷体 Std R" panose="02020400000000000000" pitchFamily="18" charset="-122"/>
              <a:cs typeface="Times New Roman" panose="02020603050405020304" pitchFamily="18" charset="0"/>
            </a:endParaRPr>
          </a:p>
        </p:txBody>
      </p:sp>
      <p:sp>
        <p:nvSpPr>
          <p:cNvPr id="7" name="文本框 6">
            <a:extLst>
              <a:ext uri="{FF2B5EF4-FFF2-40B4-BE49-F238E27FC236}">
                <a16:creationId xmlns:a16="http://schemas.microsoft.com/office/drawing/2014/main" id="{B78F3739-6AB6-40C7-832B-95E02ADE079E}"/>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Outlook</a:t>
            </a:r>
          </a:p>
        </p:txBody>
      </p:sp>
    </p:spTree>
    <p:extLst>
      <p:ext uri="{BB962C8B-B14F-4D97-AF65-F5344CB8AC3E}">
        <p14:creationId xmlns:p14="http://schemas.microsoft.com/office/powerpoint/2010/main" val="335231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B09AC25A-EBE8-41FB-8A29-A84510715708}"/>
                  </a:ext>
                </a:extLst>
              </p:cNvPr>
              <p:cNvSpPr txBox="1"/>
              <p:nvPr/>
            </p:nvSpPr>
            <p:spPr>
              <a:xfrm>
                <a:off x="185562" y="452943"/>
                <a:ext cx="8705032" cy="369332"/>
              </a:xfrm>
              <a:prstGeom prst="rect">
                <a:avLst/>
              </a:prstGeom>
              <a:noFill/>
            </p:spPr>
            <p:txBody>
              <a:bodyPr wrap="square" rtlCol="0">
                <a:spAutoFit/>
              </a:bodyPr>
              <a:lstStyle/>
              <a:p>
                <a:r>
                  <a:rPr lang="en-US" altLang="zh-CN" dirty="0">
                    <a:solidFill>
                      <a:schemeClr val="tx1"/>
                    </a:solidFill>
                    <a:latin typeface="Times New Roman" panose="02020603050405020304" pitchFamily="18" charset="0"/>
                    <a:cs typeface="Times New Roman" panose="02020603050405020304" pitchFamily="18" charset="0"/>
                  </a:rPr>
                  <a:t>For a given diagram with </a:t>
                </a:r>
                <a14:m>
                  <m:oMath xmlns:m="http://schemas.openxmlformats.org/officeDocument/2006/math">
                    <m:r>
                      <a:rPr lang="en-US" altLang="zh-CN" b="0" i="1" smtClean="0">
                        <a:solidFill>
                          <a:schemeClr val="tx1"/>
                        </a:solidFill>
                        <a:latin typeface="Cambria Math" panose="02040503050406030204" pitchFamily="18" charset="0"/>
                      </a:rPr>
                      <m:t>𝑙</m:t>
                    </m:r>
                  </m:oMath>
                </a14:m>
                <a:r>
                  <a:rPr lang="zh-CN" altLang="en-US" dirty="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loops and N propagators</a:t>
                </a:r>
                <a:endParaRPr lang="zh-CN"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B09AC25A-EBE8-41FB-8A29-A84510715708}"/>
                  </a:ext>
                </a:extLst>
              </p:cNvPr>
              <p:cNvSpPr txBox="1">
                <a:spLocks noRot="1" noChangeAspect="1" noMove="1" noResize="1" noEditPoints="1" noAdjustHandles="1" noChangeArrowheads="1" noChangeShapeType="1" noTextEdit="1"/>
              </p:cNvSpPr>
              <p:nvPr/>
            </p:nvSpPr>
            <p:spPr>
              <a:xfrm>
                <a:off x="185562" y="452943"/>
                <a:ext cx="8705032" cy="369332"/>
              </a:xfrm>
              <a:prstGeom prst="rect">
                <a:avLst/>
              </a:prstGeom>
              <a:blipFill>
                <a:blip r:embed="rId3"/>
                <a:stretch>
                  <a:fillRect l="-560" t="-8197" b="-24590"/>
                </a:stretch>
              </a:blipFill>
            </p:spPr>
            <p:txBody>
              <a:bodyPr/>
              <a:lstStyle/>
              <a:p>
                <a:r>
                  <a:rPr lang="zh-CN" altLang="en-US">
                    <a:noFill/>
                  </a:rPr>
                  <a:t> </a:t>
                </a:r>
              </a:p>
            </p:txBody>
          </p:sp>
        </mc:Fallback>
      </mc:AlternateContent>
      <p:grpSp>
        <p:nvGrpSpPr>
          <p:cNvPr id="17" name="组合 16">
            <a:extLst>
              <a:ext uri="{FF2B5EF4-FFF2-40B4-BE49-F238E27FC236}">
                <a16:creationId xmlns:a16="http://schemas.microsoft.com/office/drawing/2014/main" id="{AD2E36DC-E4C0-49A1-AB00-E69DC9BC5301}"/>
              </a:ext>
            </a:extLst>
          </p:cNvPr>
          <p:cNvGrpSpPr/>
          <p:nvPr/>
        </p:nvGrpSpPr>
        <p:grpSpPr>
          <a:xfrm>
            <a:off x="1295532" y="985949"/>
            <a:ext cx="6935813" cy="872529"/>
            <a:chOff x="1056042" y="1030033"/>
            <a:chExt cx="6935813" cy="872529"/>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EB37EDA4-2314-41DB-A5B1-9747CA35D517}"/>
                    </a:ext>
                  </a:extLst>
                </p:cNvPr>
                <p:cNvSpPr txBox="1"/>
                <p:nvPr/>
              </p:nvSpPr>
              <p:spPr>
                <a:xfrm>
                  <a:off x="1056042" y="1030033"/>
                  <a:ext cx="6935813" cy="391839"/>
                </a:xfrm>
                <a:prstGeom prst="rect">
                  <a:avLst/>
                </a:prstGeom>
                <a:noFill/>
              </p:spPr>
              <p:txBody>
                <a:bodyPr wrap="square" lIns="0" tIns="0" rIns="0" bIns="0" rtlCol="0">
                  <a:spAutoFit/>
                </a:bodyPr>
                <a:lstStyle/>
                <a:p>
                  <a14:m>
                    <m:oMath xmlns:m="http://schemas.openxmlformats.org/officeDocument/2006/math">
                      <m:r>
                        <a:rPr lang="en-US" altLang="zh-CN" b="0" i="1" smtClean="0">
                          <a:solidFill>
                            <a:schemeClr val="tx1"/>
                          </a:solidFill>
                          <a:latin typeface="Cambria Math" panose="02040503050406030204" pitchFamily="18" charset="0"/>
                        </a:rPr>
                        <m:t>𝑀</m:t>
                      </m:r>
                      <m:r>
                        <a:rPr lang="en-US" altLang="zh-CN" i="1">
                          <a:solidFill>
                            <a:schemeClr val="tx1"/>
                          </a:solidFill>
                          <a:latin typeface="Cambria Math" panose="02040503050406030204" pitchFamily="18" charset="0"/>
                        </a:rPr>
                        <m:t>∼</m:t>
                      </m:r>
                      <m:sSup>
                        <m:sSupPr>
                          <m:ctrlPr>
                            <a:rPr lang="en-US" altLang="zh-CN" i="1">
                              <a:solidFill>
                                <a:schemeClr val="tx1"/>
                              </a:solidFill>
                              <a:latin typeface="Cambria Math" panose="02040503050406030204" pitchFamily="18" charset="0"/>
                            </a:rPr>
                          </m:ctrlPr>
                        </m:sSupPr>
                        <m:e>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𝑠</m:t>
                                  </m:r>
                                </m:e>
                                <m:sub>
                                  <m:r>
                                    <a:rPr lang="en-US" altLang="zh-CN" i="1">
                                      <a:solidFill>
                                        <a:schemeClr val="tx1"/>
                                      </a:solidFill>
                                      <a:latin typeface="Cambria Math" panose="02040503050406030204" pitchFamily="18" charset="0"/>
                                    </a:rPr>
                                    <m:t>0</m:t>
                                  </m:r>
                                </m:sub>
                              </m:sSub>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𝑠</m:t>
                              </m:r>
                            </m:e>
                          </m:d>
                        </m:e>
                        <m:sup>
                          <m:r>
                            <a:rPr lang="en-US" altLang="zh-CN" i="1">
                              <a:solidFill>
                                <a:schemeClr val="tx1"/>
                              </a:solidFill>
                              <a:latin typeface="Cambria Math" panose="02040503050406030204" pitchFamily="18" charset="0"/>
                            </a:rPr>
                            <m:t>2</m:t>
                          </m:r>
                          <m:r>
                            <a:rPr lang="en-US" altLang="zh-CN" i="1">
                              <a:solidFill>
                                <a:schemeClr val="tx1"/>
                              </a:solidFill>
                              <a:latin typeface="Cambria Math" panose="02040503050406030204" pitchFamily="18" charset="0"/>
                            </a:rPr>
                            <m:t>𝑙</m:t>
                          </m:r>
                          <m:r>
                            <a:rPr lang="en-US" altLang="zh-CN" i="1">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𝑁</m:t>
                              </m:r>
                              <m:r>
                                <a:rPr lang="en-US" altLang="zh-CN" i="1">
                                  <a:solidFill>
                                    <a:schemeClr val="tx1"/>
                                  </a:solidFill>
                                  <a:latin typeface="Cambria Math" panose="02040503050406030204" pitchFamily="18" charset="0"/>
                                </a:rPr>
                                <m:t>+1</m:t>
                              </m:r>
                            </m:num>
                            <m:den>
                              <m:r>
                                <a:rPr lang="en-US" altLang="zh-CN" i="1">
                                  <a:solidFill>
                                    <a:schemeClr val="tx1"/>
                                  </a:solidFill>
                                  <a:latin typeface="Cambria Math" panose="02040503050406030204" pitchFamily="18" charset="0"/>
                                </a:rPr>
                                <m:t>2</m:t>
                              </m:r>
                            </m:den>
                          </m:f>
                        </m:sup>
                      </m:sSup>
                      <m:func>
                        <m:funcPr>
                          <m:ctrlPr>
                            <a:rPr lang="en-US" altLang="zh-CN" i="1">
                              <a:solidFill>
                                <a:schemeClr val="tx1"/>
                              </a:solidFill>
                              <a:latin typeface="Cambria Math" panose="02040503050406030204" pitchFamily="18" charset="0"/>
                            </a:rPr>
                          </m:ctrlPr>
                        </m:funcPr>
                        <m:fName>
                          <m:r>
                            <m:rPr>
                              <m:sty m:val="p"/>
                            </m:rPr>
                            <a:rPr lang="en-US" altLang="zh-CN" i="1">
                              <a:solidFill>
                                <a:schemeClr val="tx1"/>
                              </a:solidFill>
                              <a:latin typeface="Cambria Math" panose="02040503050406030204" pitchFamily="18" charset="0"/>
                            </a:rPr>
                            <m:t>ln</m:t>
                          </m:r>
                        </m:fName>
                        <m:e>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𝑠</m:t>
                              </m:r>
                            </m:e>
                            <m:sub>
                              <m:r>
                                <a:rPr lang="en-US" altLang="zh-CN" i="1">
                                  <a:solidFill>
                                    <a:schemeClr val="tx1"/>
                                  </a:solidFill>
                                  <a:latin typeface="Cambria Math" panose="02040503050406030204" pitchFamily="18" charset="0"/>
                                </a:rPr>
                                <m:t>0</m:t>
                              </m:r>
                            </m:sub>
                          </m:sSub>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𝑠</m:t>
                          </m:r>
                          <m:r>
                            <a:rPr lang="en-US" altLang="zh-CN" i="1">
                              <a:solidFill>
                                <a:schemeClr val="tx1"/>
                              </a:solidFill>
                              <a:latin typeface="Cambria Math" panose="02040503050406030204" pitchFamily="18" charset="0"/>
                            </a:rPr>
                            <m:t>)</m:t>
                          </m:r>
                        </m:e>
                      </m:func>
                    </m:oMath>
                  </a14:m>
                  <a:r>
                    <a:rPr lang="zh-CN" altLang="en-US" i="1" dirty="0">
                      <a:solidFill>
                        <a:srgbClr val="0000FF"/>
                      </a:solidFill>
                      <a:latin typeface="Cambria Math" panose="02040503050406030204" pitchFamily="18" charset="0"/>
                    </a:rPr>
                    <a:t>   </a:t>
                  </a:r>
                  <a:r>
                    <a:rPr lang="en-US" altLang="zh-CN" dirty="0">
                      <a:solidFill>
                        <a:schemeClr val="tx1"/>
                      </a:solidFill>
                      <a:latin typeface="Cambria Math" panose="02040503050406030204" pitchFamily="18" charset="0"/>
                    </a:rPr>
                    <a:t>if </a:t>
                  </a:r>
                  <a14:m>
                    <m:oMath xmlns:m="http://schemas.openxmlformats.org/officeDocument/2006/math">
                      <m:r>
                        <a:rPr lang="en-US" altLang="zh-CN" i="1">
                          <a:solidFill>
                            <a:schemeClr val="tx1"/>
                          </a:solidFill>
                          <a:latin typeface="Cambria Math" panose="02040503050406030204" pitchFamily="18" charset="0"/>
                        </a:rPr>
                        <m:t>2</m:t>
                      </m:r>
                      <m:r>
                        <a:rPr lang="en-US" altLang="zh-CN" i="1">
                          <a:solidFill>
                            <a:schemeClr val="tx1"/>
                          </a:solidFill>
                          <a:latin typeface="Cambria Math" panose="02040503050406030204" pitchFamily="18" charset="0"/>
                        </a:rPr>
                        <m:t>𝑙</m:t>
                      </m:r>
                      <m:r>
                        <a:rPr lang="en-US" altLang="zh-CN" i="1">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𝑁</m:t>
                          </m:r>
                          <m:r>
                            <a:rPr lang="en-US" altLang="zh-CN" i="1">
                              <a:solidFill>
                                <a:schemeClr val="tx1"/>
                              </a:solidFill>
                              <a:latin typeface="Cambria Math" panose="02040503050406030204" pitchFamily="18" charset="0"/>
                            </a:rPr>
                            <m:t>+1</m:t>
                          </m:r>
                        </m:num>
                        <m:den>
                          <m:r>
                            <a:rPr lang="en-US" altLang="zh-CN" i="1">
                              <a:solidFill>
                                <a:schemeClr val="tx1"/>
                              </a:solidFill>
                              <a:latin typeface="Cambria Math" panose="02040503050406030204" pitchFamily="18" charset="0"/>
                            </a:rPr>
                            <m:t>2</m:t>
                          </m:r>
                        </m:den>
                      </m:f>
                      <m:r>
                        <a:rPr lang="en-US" altLang="zh-CN" i="0">
                          <a:solidFill>
                            <a:schemeClr val="tx1"/>
                          </a:solidFill>
                          <a:latin typeface="Cambria Math" panose="02040503050406030204" pitchFamily="18" charset="0"/>
                        </a:rPr>
                        <m:t>=</m:t>
                      </m:r>
                      <m:r>
                        <m:rPr>
                          <m:sty m:val="p"/>
                        </m:rPr>
                        <a:rPr lang="en-US" altLang="zh-CN" i="0">
                          <a:solidFill>
                            <a:schemeClr val="tx1"/>
                          </a:solidFill>
                          <a:latin typeface="Cambria Math" panose="02040503050406030204" pitchFamily="18" charset="0"/>
                        </a:rPr>
                        <m:t>m</m:t>
                      </m:r>
                      <m:r>
                        <a:rPr lang="en-US" altLang="zh-CN" i="0">
                          <a:solidFill>
                            <a:schemeClr val="tx1"/>
                          </a:solidFill>
                          <a:latin typeface="Cambria Math" panose="02040503050406030204" pitchFamily="18" charset="0"/>
                        </a:rPr>
                        <m:t>, </m:t>
                      </m:r>
                      <m:r>
                        <m:rPr>
                          <m:sty m:val="p"/>
                        </m:rPr>
                        <a:rPr lang="en-US" altLang="zh-CN" i="0">
                          <a:solidFill>
                            <a:schemeClr val="tx1"/>
                          </a:solidFill>
                          <a:latin typeface="Cambria Math" panose="02040503050406030204" pitchFamily="18" charset="0"/>
                        </a:rPr>
                        <m:t>m</m:t>
                      </m:r>
                      <m:r>
                        <a:rPr lang="en-US" altLang="zh-CN" i="0">
                          <a:solidFill>
                            <a:schemeClr val="tx1"/>
                          </a:solidFill>
                          <a:latin typeface="Cambria Math" panose="02040503050406030204" pitchFamily="18" charset="0"/>
                        </a:rPr>
                        <m:t>=0,1,2…</m:t>
                      </m:r>
                    </m:oMath>
                  </a14:m>
                  <a:endParaRPr lang="zh-CN" altLang="en-US" dirty="0">
                    <a:solidFill>
                      <a:srgbClr val="0000FF"/>
                    </a:solidFill>
                    <a:latin typeface="Cambria Math" panose="02040503050406030204" pitchFamily="18" charset="0"/>
                  </a:endParaRPr>
                </a:p>
              </p:txBody>
            </p:sp>
          </mc:Choice>
          <mc:Fallback xmlns="">
            <p:sp>
              <p:nvSpPr>
                <p:cNvPr id="6" name="文本框 5">
                  <a:extLst>
                    <a:ext uri="{FF2B5EF4-FFF2-40B4-BE49-F238E27FC236}">
                      <a16:creationId xmlns:a16="http://schemas.microsoft.com/office/drawing/2014/main" id="{EB37EDA4-2314-41DB-A5B1-9747CA35D517}"/>
                    </a:ext>
                  </a:extLst>
                </p:cNvPr>
                <p:cNvSpPr txBox="1">
                  <a:spLocks noRot="1" noChangeAspect="1" noMove="1" noResize="1" noEditPoints="1" noAdjustHandles="1" noChangeArrowheads="1" noChangeShapeType="1" noTextEdit="1"/>
                </p:cNvSpPr>
                <p:nvPr/>
              </p:nvSpPr>
              <p:spPr>
                <a:xfrm>
                  <a:off x="1056042" y="1030033"/>
                  <a:ext cx="6935813" cy="391839"/>
                </a:xfrm>
                <a:prstGeom prst="rect">
                  <a:avLst/>
                </a:prstGeom>
                <a:blipFill>
                  <a:blip r:embed="rId4"/>
                  <a:stretch>
                    <a:fillRect l="-1231" t="-10938" b="-218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E8BC921-09B9-4E00-819F-D8D1D51DAC26}"/>
                    </a:ext>
                  </a:extLst>
                </p:cNvPr>
                <p:cNvSpPr txBox="1"/>
                <p:nvPr/>
              </p:nvSpPr>
              <p:spPr>
                <a:xfrm>
                  <a:off x="1065385" y="1515276"/>
                  <a:ext cx="3146695" cy="387286"/>
                </a:xfrm>
                <a:prstGeom prst="rect">
                  <a:avLst/>
                </a:prstGeom>
                <a:noFill/>
              </p:spPr>
              <p:txBody>
                <a:bodyPr wrap="none" lIns="0" tIns="0" rIns="0" bIns="0" rtlCol="0">
                  <a:spAutoFit/>
                </a:bodyPr>
                <a:lstStyle/>
                <a:p>
                  <a14:m>
                    <m:oMath xmlns:m="http://schemas.openxmlformats.org/officeDocument/2006/math">
                      <m:r>
                        <a:rPr lang="en-US" altLang="zh-CN" b="0" i="1" smtClean="0">
                          <a:solidFill>
                            <a:schemeClr val="tx1"/>
                          </a:solidFill>
                          <a:latin typeface="Cambria Math" panose="02040503050406030204" pitchFamily="18" charset="0"/>
                        </a:rPr>
                        <m:t>𝑀</m:t>
                      </m:r>
                      <m:r>
                        <a:rPr lang="en-US" altLang="zh-CN" i="1" smtClean="0">
                          <a:solidFill>
                            <a:schemeClr val="tx1"/>
                          </a:solidFill>
                          <a:latin typeface="Cambria Math" panose="02040503050406030204" pitchFamily="18" charset="0"/>
                        </a:rPr>
                        <m:t>∼</m:t>
                      </m:r>
                      <m:sSup>
                        <m:sSupPr>
                          <m:ctrlPr>
                            <a:rPr lang="en-US" altLang="zh-CN" i="1">
                              <a:solidFill>
                                <a:schemeClr val="tx1"/>
                              </a:solidFill>
                              <a:latin typeface="Cambria Math" panose="02040503050406030204" pitchFamily="18" charset="0"/>
                            </a:rPr>
                          </m:ctrlPr>
                        </m:sSupPr>
                        <m:e>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𝑠</m:t>
                                  </m:r>
                                </m:e>
                                <m:sub>
                                  <m:r>
                                    <a:rPr lang="en-US" altLang="zh-CN" i="1">
                                      <a:solidFill>
                                        <a:schemeClr val="tx1"/>
                                      </a:solidFill>
                                      <a:latin typeface="Cambria Math" panose="02040503050406030204" pitchFamily="18" charset="0"/>
                                    </a:rPr>
                                    <m:t>0</m:t>
                                  </m:r>
                                </m:sub>
                              </m:sSub>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𝑠</m:t>
                              </m:r>
                            </m:e>
                          </m:d>
                        </m:e>
                        <m:sup>
                          <m:r>
                            <a:rPr lang="en-US" altLang="zh-CN" i="1">
                              <a:solidFill>
                                <a:schemeClr val="tx1"/>
                              </a:solidFill>
                              <a:latin typeface="Cambria Math" panose="02040503050406030204" pitchFamily="18" charset="0"/>
                            </a:rPr>
                            <m:t>2</m:t>
                          </m:r>
                          <m:r>
                            <a:rPr lang="en-US" altLang="zh-CN" i="1">
                              <a:solidFill>
                                <a:schemeClr val="tx1"/>
                              </a:solidFill>
                              <a:latin typeface="Cambria Math" panose="02040503050406030204" pitchFamily="18" charset="0"/>
                            </a:rPr>
                            <m:t>𝑙</m:t>
                          </m:r>
                          <m:r>
                            <a:rPr lang="en-US" altLang="zh-CN" i="1">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𝑁</m:t>
                              </m:r>
                              <m:r>
                                <a:rPr lang="en-US" altLang="zh-CN" i="1">
                                  <a:solidFill>
                                    <a:schemeClr val="tx1"/>
                                  </a:solidFill>
                                  <a:latin typeface="Cambria Math" panose="02040503050406030204" pitchFamily="18" charset="0"/>
                                </a:rPr>
                                <m:t>+1</m:t>
                              </m:r>
                            </m:num>
                            <m:den>
                              <m:r>
                                <a:rPr lang="en-US" altLang="zh-CN" i="1">
                                  <a:solidFill>
                                    <a:schemeClr val="tx1"/>
                                  </a:solidFill>
                                  <a:latin typeface="Cambria Math" panose="02040503050406030204" pitchFamily="18" charset="0"/>
                                </a:rPr>
                                <m:t>2</m:t>
                              </m:r>
                            </m:den>
                          </m:f>
                        </m:sup>
                      </m:sSup>
                    </m:oMath>
                  </a14:m>
                  <a:r>
                    <a:rPr lang="zh-CN" altLang="en-US" i="1" dirty="0">
                      <a:solidFill>
                        <a:srgbClr val="0000FF"/>
                      </a:solidFill>
                      <a:latin typeface="Cambria Math" panose="02040503050406030204" pitchFamily="18" charset="0"/>
                    </a:rPr>
                    <a:t>   </a:t>
                  </a:r>
                  <a:r>
                    <a:rPr lang="en-US" altLang="zh-CN" dirty="0">
                      <a:latin typeface="Cambria Math" panose="02040503050406030204" pitchFamily="18" charset="0"/>
                    </a:rPr>
                    <a:t>other cases</a:t>
                  </a:r>
                  <a:endParaRPr lang="zh-CN" altLang="en-US" dirty="0">
                    <a:latin typeface="Cambria Math" panose="02040503050406030204" pitchFamily="18" charset="0"/>
                  </a:endParaRPr>
                </a:p>
              </p:txBody>
            </p:sp>
          </mc:Choice>
          <mc:Fallback xmlns="">
            <p:sp>
              <p:nvSpPr>
                <p:cNvPr id="7" name="文本框 6">
                  <a:extLst>
                    <a:ext uri="{FF2B5EF4-FFF2-40B4-BE49-F238E27FC236}">
                      <a16:creationId xmlns:a16="http://schemas.microsoft.com/office/drawing/2014/main" id="{7E8BC921-09B9-4E00-819F-D8D1D51DAC26}"/>
                    </a:ext>
                  </a:extLst>
                </p:cNvPr>
                <p:cNvSpPr txBox="1">
                  <a:spLocks noRot="1" noChangeAspect="1" noMove="1" noResize="1" noEditPoints="1" noAdjustHandles="1" noChangeArrowheads="1" noChangeShapeType="1" noTextEdit="1"/>
                </p:cNvSpPr>
                <p:nvPr/>
              </p:nvSpPr>
              <p:spPr>
                <a:xfrm>
                  <a:off x="1065385" y="1515276"/>
                  <a:ext cx="3146695" cy="387286"/>
                </a:xfrm>
                <a:prstGeom prst="rect">
                  <a:avLst/>
                </a:prstGeom>
                <a:blipFill>
                  <a:blip r:embed="rId5"/>
                  <a:stretch>
                    <a:fillRect r="-4070" b="-34375"/>
                  </a:stretch>
                </a:blipFill>
              </p:spPr>
              <p:txBody>
                <a:bodyPr/>
                <a:lstStyle/>
                <a:p>
                  <a:r>
                    <a:rPr lang="zh-CN" altLang="en-US">
                      <a:noFill/>
                    </a:rPr>
                    <a:t> </a:t>
                  </a:r>
                </a:p>
              </p:txBody>
            </p:sp>
          </mc:Fallback>
        </mc:AlternateContent>
      </p:grpSp>
      <p:sp>
        <p:nvSpPr>
          <p:cNvPr id="2" name="矩形 1">
            <a:extLst>
              <a:ext uri="{FF2B5EF4-FFF2-40B4-BE49-F238E27FC236}">
                <a16:creationId xmlns:a16="http://schemas.microsoft.com/office/drawing/2014/main" id="{218998B4-B83C-415B-97A8-90482E330D39}"/>
              </a:ext>
            </a:extLst>
          </p:cNvPr>
          <p:cNvSpPr/>
          <p:nvPr/>
        </p:nvSpPr>
        <p:spPr>
          <a:xfrm>
            <a:off x="256848" y="6193090"/>
            <a:ext cx="6201101" cy="646331"/>
          </a:xfrm>
          <a:prstGeom prst="rect">
            <a:avLst/>
          </a:prstGeom>
        </p:spPr>
        <p:txBody>
          <a:bodyPr wrap="square">
            <a:spAutoFit/>
          </a:bodyPr>
          <a:lstStyle/>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  L. D. Landau,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Nucl.Phys</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13(1959)181</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V.N.Gribov</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Y.Dokshitzer</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J.Nyiri</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Strong interactions of hadrons at high energies-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Gribov</a:t>
            </a:r>
            <a:endParaRPr lang="en-US" altLang="zh-CN" sz="1200" dirty="0">
              <a:solidFill>
                <a:schemeClr val="accent1">
                  <a:lumMod val="75000"/>
                </a:schemeClr>
              </a:solidFill>
              <a:latin typeface="Times New Roman" panose="02020603050405020304" pitchFamily="18" charset="0"/>
              <a:cs typeface="Times New Roman" panose="02020603050405020304" pitchFamily="18" charset="0"/>
            </a:endParaRPr>
          </a:p>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lectures on theoretical physics, Cambridge University Press, 2009</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4821233E-555B-45EE-B88C-72E762BE06D0}"/>
              </a:ext>
            </a:extLst>
          </p:cNvPr>
          <p:cNvSpPr>
            <a:spLocks noGrp="1"/>
          </p:cNvSpPr>
          <p:nvPr>
            <p:ph type="sldNum" sz="quarter" idx="12"/>
          </p:nvPr>
        </p:nvSpPr>
        <p:spPr/>
        <p:txBody>
          <a:bodyPr/>
          <a:lstStyle/>
          <a:p>
            <a:fld id="{70EF8BD8-B3DE-4E24-B474-47D0FF4D57CA}" type="slidenum">
              <a:rPr lang="zh-CN" altLang="en-US" smtClean="0"/>
              <a:t>7</a:t>
            </a:fld>
            <a:endParaRPr lang="zh-CN" altLang="en-US" dirty="0"/>
          </a:p>
        </p:txBody>
      </p:sp>
      <p:grpSp>
        <p:nvGrpSpPr>
          <p:cNvPr id="46" name="组合 45">
            <a:extLst>
              <a:ext uri="{FF2B5EF4-FFF2-40B4-BE49-F238E27FC236}">
                <a16:creationId xmlns:a16="http://schemas.microsoft.com/office/drawing/2014/main" id="{D99DD454-BED5-4E2A-953C-FCEF1F2FBB3A}"/>
              </a:ext>
            </a:extLst>
          </p:cNvPr>
          <p:cNvGrpSpPr/>
          <p:nvPr/>
        </p:nvGrpSpPr>
        <p:grpSpPr>
          <a:xfrm>
            <a:off x="5279581" y="2264819"/>
            <a:ext cx="1131302" cy="1130217"/>
            <a:chOff x="4603340" y="3592249"/>
            <a:chExt cx="1131302" cy="1130217"/>
          </a:xfrm>
        </p:grpSpPr>
        <p:sp>
          <p:nvSpPr>
            <p:cNvPr id="25" name="矩形 24">
              <a:extLst>
                <a:ext uri="{FF2B5EF4-FFF2-40B4-BE49-F238E27FC236}">
                  <a16:creationId xmlns:a16="http://schemas.microsoft.com/office/drawing/2014/main" id="{ACCA865C-42C9-4EA6-A414-53A3FFF8D44D}"/>
                </a:ext>
              </a:extLst>
            </p:cNvPr>
            <p:cNvSpPr/>
            <p:nvPr/>
          </p:nvSpPr>
          <p:spPr>
            <a:xfrm>
              <a:off x="4864024" y="3852933"/>
              <a:ext cx="608849" cy="608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a:extLst>
                <a:ext uri="{FF2B5EF4-FFF2-40B4-BE49-F238E27FC236}">
                  <a16:creationId xmlns:a16="http://schemas.microsoft.com/office/drawing/2014/main" id="{10940DF8-B514-48BB-A6FE-005D8331586A}"/>
                </a:ext>
              </a:extLst>
            </p:cNvPr>
            <p:cNvCxnSpPr/>
            <p:nvPr/>
          </p:nvCxnSpPr>
          <p:spPr>
            <a:xfrm flipH="1" flipV="1">
              <a:off x="4603340" y="3592249"/>
              <a:ext cx="260684" cy="2606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8E6C030C-D0B1-4739-AF11-6C9C6BD71605}"/>
                </a:ext>
              </a:extLst>
            </p:cNvPr>
            <p:cNvCxnSpPr/>
            <p:nvPr/>
          </p:nvCxnSpPr>
          <p:spPr>
            <a:xfrm flipH="1" flipV="1">
              <a:off x="5473958" y="4454721"/>
              <a:ext cx="260684" cy="2606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2D56F33D-77FE-493F-B9D7-EBE0DC8FE38A}"/>
                </a:ext>
              </a:extLst>
            </p:cNvPr>
            <p:cNvCxnSpPr>
              <a:cxnSpLocks/>
            </p:cNvCxnSpPr>
            <p:nvPr/>
          </p:nvCxnSpPr>
          <p:spPr>
            <a:xfrm rot="5400000" flipH="1" flipV="1">
              <a:off x="4603340" y="4461782"/>
              <a:ext cx="260684" cy="2606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BB1B0055-7D07-487E-8A8D-8B67E6645020}"/>
                </a:ext>
              </a:extLst>
            </p:cNvPr>
            <p:cNvCxnSpPr>
              <a:cxnSpLocks/>
            </p:cNvCxnSpPr>
            <p:nvPr/>
          </p:nvCxnSpPr>
          <p:spPr>
            <a:xfrm rot="5400000" flipH="1" flipV="1">
              <a:off x="5472873" y="3592249"/>
              <a:ext cx="260684" cy="2606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组合 44">
            <a:extLst>
              <a:ext uri="{FF2B5EF4-FFF2-40B4-BE49-F238E27FC236}">
                <a16:creationId xmlns:a16="http://schemas.microsoft.com/office/drawing/2014/main" id="{42EA2B5D-9697-4751-8B88-EE8D7551896F}"/>
              </a:ext>
            </a:extLst>
          </p:cNvPr>
          <p:cNvGrpSpPr/>
          <p:nvPr/>
        </p:nvGrpSpPr>
        <p:grpSpPr>
          <a:xfrm>
            <a:off x="6985696" y="1999211"/>
            <a:ext cx="1745127" cy="1727693"/>
            <a:chOff x="6481011" y="3592249"/>
            <a:chExt cx="1745127" cy="1727693"/>
          </a:xfrm>
        </p:grpSpPr>
        <p:cxnSp>
          <p:nvCxnSpPr>
            <p:cNvPr id="34" name="直接连接符 33">
              <a:extLst>
                <a:ext uri="{FF2B5EF4-FFF2-40B4-BE49-F238E27FC236}">
                  <a16:creationId xmlns:a16="http://schemas.microsoft.com/office/drawing/2014/main" id="{A6EAC742-4CA4-410B-9232-4C814CBF995A}"/>
                </a:ext>
              </a:extLst>
            </p:cNvPr>
            <p:cNvCxnSpPr>
              <a:cxnSpLocks/>
            </p:cNvCxnSpPr>
            <p:nvPr/>
          </p:nvCxnSpPr>
          <p:spPr>
            <a:xfrm flipH="1" flipV="1">
              <a:off x="6733973" y="3609496"/>
              <a:ext cx="273441" cy="273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93553639-3748-42B0-A718-21849AC82BBD}"/>
                </a:ext>
              </a:extLst>
            </p:cNvPr>
            <p:cNvCxnSpPr>
              <a:cxnSpLocks/>
            </p:cNvCxnSpPr>
            <p:nvPr/>
          </p:nvCxnSpPr>
          <p:spPr>
            <a:xfrm flipH="1" flipV="1">
              <a:off x="7827979" y="4491786"/>
              <a:ext cx="398159" cy="20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7C3E15B7-811C-434A-8617-B71DF88FF060}"/>
                </a:ext>
              </a:extLst>
            </p:cNvPr>
            <p:cNvCxnSpPr>
              <a:cxnSpLocks/>
            </p:cNvCxnSpPr>
            <p:nvPr/>
          </p:nvCxnSpPr>
          <p:spPr>
            <a:xfrm flipV="1">
              <a:off x="6481011" y="4491786"/>
              <a:ext cx="321490" cy="208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7DD3064E-A740-4B53-9FBF-8E6322BA533D}"/>
                </a:ext>
              </a:extLst>
            </p:cNvPr>
            <p:cNvCxnSpPr>
              <a:cxnSpLocks/>
            </p:cNvCxnSpPr>
            <p:nvPr/>
          </p:nvCxnSpPr>
          <p:spPr>
            <a:xfrm flipV="1">
              <a:off x="7616263" y="3592249"/>
              <a:ext cx="290688" cy="2906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五边形 37">
              <a:extLst>
                <a:ext uri="{FF2B5EF4-FFF2-40B4-BE49-F238E27FC236}">
                  <a16:creationId xmlns:a16="http://schemas.microsoft.com/office/drawing/2014/main" id="{B29DB928-F701-4BC7-B50C-5921551EC786}"/>
                </a:ext>
              </a:extLst>
            </p:cNvPr>
            <p:cNvSpPr/>
            <p:nvPr/>
          </p:nvSpPr>
          <p:spPr>
            <a:xfrm rot="10800000">
              <a:off x="6802502" y="3882937"/>
              <a:ext cx="1035921" cy="986591"/>
            </a:xfrm>
            <a:prstGeom prst="pent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a:extLst>
                <a:ext uri="{FF2B5EF4-FFF2-40B4-BE49-F238E27FC236}">
                  <a16:creationId xmlns:a16="http://schemas.microsoft.com/office/drawing/2014/main" id="{C944E342-0C07-4350-9F74-54D5CB6B400E}"/>
                </a:ext>
              </a:extLst>
            </p:cNvPr>
            <p:cNvCxnSpPr>
              <a:cxnSpLocks/>
            </p:cNvCxnSpPr>
            <p:nvPr/>
          </p:nvCxnSpPr>
          <p:spPr>
            <a:xfrm rot="5400000">
              <a:off x="7086320" y="5085307"/>
              <a:ext cx="469271" cy="0"/>
            </a:xfrm>
            <a:prstGeom prst="line">
              <a:avLst/>
            </a:prstGeom>
            <a:ln w="1270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mc:Choice xmlns:a14="http://schemas.microsoft.com/office/drawing/2010/main" Requires="a14">
          <p:sp>
            <p:nvSpPr>
              <p:cNvPr id="49" name="文本框 48">
                <a:extLst>
                  <a:ext uri="{FF2B5EF4-FFF2-40B4-BE49-F238E27FC236}">
                    <a16:creationId xmlns:a16="http://schemas.microsoft.com/office/drawing/2014/main" id="{112CF926-F524-4DAF-A9FE-2C1CD1D5BDE1}"/>
                  </a:ext>
                </a:extLst>
              </p:cNvPr>
              <p:cNvSpPr txBox="1"/>
              <p:nvPr/>
            </p:nvSpPr>
            <p:spPr>
              <a:xfrm>
                <a:off x="1106198" y="4298287"/>
                <a:ext cx="58387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𝑁</m:t>
                      </m:r>
                      <m:r>
                        <a:rPr lang="en-US" altLang="zh-CN" sz="1600" b="0" i="1" smtClean="0">
                          <a:latin typeface="Cambria Math" panose="02040503050406030204" pitchFamily="18" charset="0"/>
                        </a:rPr>
                        <m:t>=2</m:t>
                      </m:r>
                    </m:oMath>
                  </m:oMathPara>
                </a14:m>
                <a:endParaRPr lang="zh-CN" altLang="en-US" sz="1600" dirty="0"/>
              </a:p>
            </p:txBody>
          </p:sp>
        </mc:Choice>
        <mc:Fallback>
          <p:sp>
            <p:nvSpPr>
              <p:cNvPr id="49" name="文本框 48">
                <a:extLst>
                  <a:ext uri="{FF2B5EF4-FFF2-40B4-BE49-F238E27FC236}">
                    <a16:creationId xmlns:a16="http://schemas.microsoft.com/office/drawing/2014/main" id="{112CF926-F524-4DAF-A9FE-2C1CD1D5BDE1}"/>
                  </a:ext>
                </a:extLst>
              </p:cNvPr>
              <p:cNvSpPr txBox="1">
                <a:spLocks noRot="1" noChangeAspect="1" noMove="1" noResize="1" noEditPoints="1" noAdjustHandles="1" noChangeArrowheads="1" noChangeShapeType="1" noTextEdit="1"/>
              </p:cNvSpPr>
              <p:nvPr/>
            </p:nvSpPr>
            <p:spPr>
              <a:xfrm>
                <a:off x="1106198" y="4298287"/>
                <a:ext cx="583878" cy="246221"/>
              </a:xfrm>
              <a:prstGeom prst="rect">
                <a:avLst/>
              </a:prstGeom>
              <a:blipFill>
                <a:blip r:embed="rId6"/>
                <a:stretch>
                  <a:fillRect l="-7292" r="-7292" b="-75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0" name="文本框 49">
                <a:extLst>
                  <a:ext uri="{FF2B5EF4-FFF2-40B4-BE49-F238E27FC236}">
                    <a16:creationId xmlns:a16="http://schemas.microsoft.com/office/drawing/2014/main" id="{F3C57E92-1F47-4E1F-AA1E-B448E527BD8F}"/>
                  </a:ext>
                </a:extLst>
              </p:cNvPr>
              <p:cNvSpPr txBox="1"/>
              <p:nvPr/>
            </p:nvSpPr>
            <p:spPr>
              <a:xfrm>
                <a:off x="3454275" y="4286298"/>
                <a:ext cx="5822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𝑁</m:t>
                      </m:r>
                      <m:r>
                        <a:rPr lang="en-US" altLang="zh-CN" sz="1600" i="1">
                          <a:latin typeface="Cambria Math" panose="02040503050406030204" pitchFamily="18" charset="0"/>
                        </a:rPr>
                        <m:t>=3</m:t>
                      </m:r>
                    </m:oMath>
                  </m:oMathPara>
                </a14:m>
                <a:endParaRPr lang="zh-CN" altLang="en-US" sz="1600" i="1" dirty="0">
                  <a:latin typeface="Cambria Math" panose="02040503050406030204" pitchFamily="18" charset="0"/>
                </a:endParaRPr>
              </a:p>
            </p:txBody>
          </p:sp>
        </mc:Choice>
        <mc:Fallback>
          <p:sp>
            <p:nvSpPr>
              <p:cNvPr id="50" name="文本框 49">
                <a:extLst>
                  <a:ext uri="{FF2B5EF4-FFF2-40B4-BE49-F238E27FC236}">
                    <a16:creationId xmlns:a16="http://schemas.microsoft.com/office/drawing/2014/main" id="{F3C57E92-1F47-4E1F-AA1E-B448E527BD8F}"/>
                  </a:ext>
                </a:extLst>
              </p:cNvPr>
              <p:cNvSpPr txBox="1">
                <a:spLocks noRot="1" noChangeAspect="1" noMove="1" noResize="1" noEditPoints="1" noAdjustHandles="1" noChangeArrowheads="1" noChangeShapeType="1" noTextEdit="1"/>
              </p:cNvSpPr>
              <p:nvPr/>
            </p:nvSpPr>
            <p:spPr>
              <a:xfrm>
                <a:off x="3454275" y="4286298"/>
                <a:ext cx="582275" cy="246221"/>
              </a:xfrm>
              <a:prstGeom prst="rect">
                <a:avLst/>
              </a:prstGeom>
              <a:blipFill>
                <a:blip r:embed="rId7"/>
                <a:stretch>
                  <a:fillRect l="-8421" r="-7368" b="-73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1" name="文本框 50">
                <a:extLst>
                  <a:ext uri="{FF2B5EF4-FFF2-40B4-BE49-F238E27FC236}">
                    <a16:creationId xmlns:a16="http://schemas.microsoft.com/office/drawing/2014/main" id="{1778AD1B-82F8-45A3-A7FE-641C7F05D198}"/>
                  </a:ext>
                </a:extLst>
              </p:cNvPr>
              <p:cNvSpPr txBox="1"/>
              <p:nvPr/>
            </p:nvSpPr>
            <p:spPr>
              <a:xfrm>
                <a:off x="5540265" y="4290226"/>
                <a:ext cx="5822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𝑁</m:t>
                      </m:r>
                      <m:r>
                        <a:rPr lang="en-US" altLang="zh-CN" sz="1600" i="1">
                          <a:latin typeface="Cambria Math" panose="02040503050406030204" pitchFamily="18" charset="0"/>
                        </a:rPr>
                        <m:t>=4</m:t>
                      </m:r>
                    </m:oMath>
                  </m:oMathPara>
                </a14:m>
                <a:endParaRPr lang="zh-CN" altLang="en-US" sz="1600" i="1" dirty="0">
                  <a:latin typeface="Cambria Math" panose="02040503050406030204" pitchFamily="18" charset="0"/>
                </a:endParaRPr>
              </a:p>
            </p:txBody>
          </p:sp>
        </mc:Choice>
        <mc:Fallback>
          <p:sp>
            <p:nvSpPr>
              <p:cNvPr id="51" name="文本框 50">
                <a:extLst>
                  <a:ext uri="{FF2B5EF4-FFF2-40B4-BE49-F238E27FC236}">
                    <a16:creationId xmlns:a16="http://schemas.microsoft.com/office/drawing/2014/main" id="{1778AD1B-82F8-45A3-A7FE-641C7F05D198}"/>
                  </a:ext>
                </a:extLst>
              </p:cNvPr>
              <p:cNvSpPr txBox="1">
                <a:spLocks noRot="1" noChangeAspect="1" noMove="1" noResize="1" noEditPoints="1" noAdjustHandles="1" noChangeArrowheads="1" noChangeShapeType="1" noTextEdit="1"/>
              </p:cNvSpPr>
              <p:nvPr/>
            </p:nvSpPr>
            <p:spPr>
              <a:xfrm>
                <a:off x="5540265" y="4290226"/>
                <a:ext cx="582275" cy="246221"/>
              </a:xfrm>
              <a:prstGeom prst="rect">
                <a:avLst/>
              </a:prstGeom>
              <a:blipFill>
                <a:blip r:embed="rId8"/>
                <a:stretch>
                  <a:fillRect l="-8421" r="-7368" b="-75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2" name="文本框 51">
                <a:extLst>
                  <a:ext uri="{FF2B5EF4-FFF2-40B4-BE49-F238E27FC236}">
                    <a16:creationId xmlns:a16="http://schemas.microsoft.com/office/drawing/2014/main" id="{AE4B39F4-558E-48A9-B4DC-08A6C2F9C63F}"/>
                  </a:ext>
                </a:extLst>
              </p:cNvPr>
              <p:cNvSpPr txBox="1"/>
              <p:nvPr/>
            </p:nvSpPr>
            <p:spPr>
              <a:xfrm>
                <a:off x="7649070" y="4301914"/>
                <a:ext cx="5822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𝑁</m:t>
                      </m:r>
                      <m:r>
                        <a:rPr lang="en-US" altLang="zh-CN" sz="1600" i="1">
                          <a:latin typeface="Cambria Math" panose="02040503050406030204" pitchFamily="18" charset="0"/>
                        </a:rPr>
                        <m:t>=5</m:t>
                      </m:r>
                    </m:oMath>
                  </m:oMathPara>
                </a14:m>
                <a:endParaRPr lang="zh-CN" altLang="en-US" sz="1600" i="1" dirty="0">
                  <a:latin typeface="Cambria Math" panose="02040503050406030204" pitchFamily="18" charset="0"/>
                </a:endParaRPr>
              </a:p>
            </p:txBody>
          </p:sp>
        </mc:Choice>
        <mc:Fallback>
          <p:sp>
            <p:nvSpPr>
              <p:cNvPr id="52" name="文本框 51">
                <a:extLst>
                  <a:ext uri="{FF2B5EF4-FFF2-40B4-BE49-F238E27FC236}">
                    <a16:creationId xmlns:a16="http://schemas.microsoft.com/office/drawing/2014/main" id="{AE4B39F4-558E-48A9-B4DC-08A6C2F9C63F}"/>
                  </a:ext>
                </a:extLst>
              </p:cNvPr>
              <p:cNvSpPr txBox="1">
                <a:spLocks noRot="1" noChangeAspect="1" noMove="1" noResize="1" noEditPoints="1" noAdjustHandles="1" noChangeArrowheads="1" noChangeShapeType="1" noTextEdit="1"/>
              </p:cNvSpPr>
              <p:nvPr/>
            </p:nvSpPr>
            <p:spPr>
              <a:xfrm>
                <a:off x="7649070" y="4301914"/>
                <a:ext cx="582275" cy="246221"/>
              </a:xfrm>
              <a:prstGeom prst="rect">
                <a:avLst/>
              </a:prstGeom>
              <a:blipFill>
                <a:blip r:embed="rId9"/>
                <a:stretch>
                  <a:fillRect l="-8421" r="-8421" b="-100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3" name="文本框 52">
                <a:extLst>
                  <a:ext uri="{FF2B5EF4-FFF2-40B4-BE49-F238E27FC236}">
                    <a16:creationId xmlns:a16="http://schemas.microsoft.com/office/drawing/2014/main" id="{10276784-DB8B-4B91-B07D-C59DBB0F3208}"/>
                  </a:ext>
                </a:extLst>
              </p:cNvPr>
              <p:cNvSpPr txBox="1"/>
              <p:nvPr/>
            </p:nvSpPr>
            <p:spPr>
              <a:xfrm>
                <a:off x="537646" y="5124221"/>
                <a:ext cx="1345497" cy="278089"/>
              </a:xfrm>
              <a:prstGeom prst="rect">
                <a:avLst/>
              </a:prstGeom>
              <a:solidFill>
                <a:schemeClr val="accent2">
                  <a:lumMod val="20000"/>
                  <a:lumOff val="80000"/>
                </a:schemeClr>
              </a:solid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  </m:t>
                      </m:r>
                      <m:rad>
                        <m:radPr>
                          <m:degHide m:val="on"/>
                          <m:ctrlPr>
                            <a:rPr lang="en-US" altLang="zh-CN" b="0" i="1" smtClean="0">
                              <a:latin typeface="Cambria Math" panose="02040503050406030204" pitchFamily="18" charset="0"/>
                            </a:rPr>
                          </m:ctrlPr>
                        </m:radPr>
                        <m:deg/>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𝑠</m:t>
                          </m:r>
                        </m:e>
                      </m:rad>
                    </m:oMath>
                  </m:oMathPara>
                </a14:m>
                <a:endParaRPr lang="zh-CN" altLang="en-US" dirty="0"/>
              </a:p>
            </p:txBody>
          </p:sp>
        </mc:Choice>
        <mc:Fallback>
          <p:sp>
            <p:nvSpPr>
              <p:cNvPr id="53" name="文本框 52">
                <a:extLst>
                  <a:ext uri="{FF2B5EF4-FFF2-40B4-BE49-F238E27FC236}">
                    <a16:creationId xmlns:a16="http://schemas.microsoft.com/office/drawing/2014/main" id="{10276784-DB8B-4B91-B07D-C59DBB0F3208}"/>
                  </a:ext>
                </a:extLst>
              </p:cNvPr>
              <p:cNvSpPr txBox="1">
                <a:spLocks noRot="1" noChangeAspect="1" noMove="1" noResize="1" noEditPoints="1" noAdjustHandles="1" noChangeArrowheads="1" noChangeShapeType="1" noTextEdit="1"/>
              </p:cNvSpPr>
              <p:nvPr/>
            </p:nvSpPr>
            <p:spPr>
              <a:xfrm>
                <a:off x="537646" y="5124221"/>
                <a:ext cx="1345497" cy="278089"/>
              </a:xfrm>
              <a:prstGeom prst="rect">
                <a:avLst/>
              </a:prstGeom>
              <a:blipFill>
                <a:blip r:embed="rId10"/>
                <a:stretch>
                  <a:fillRect l="-3620" r="-1810" b="-15556"/>
                </a:stretch>
              </a:blipFill>
              <a:ln w="19050">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4" name="文本框 53">
                <a:extLst>
                  <a:ext uri="{FF2B5EF4-FFF2-40B4-BE49-F238E27FC236}">
                    <a16:creationId xmlns:a16="http://schemas.microsoft.com/office/drawing/2014/main" id="{471C050B-6FDB-47D2-BDB6-E9F308FB344D}"/>
                  </a:ext>
                </a:extLst>
              </p:cNvPr>
              <p:cNvSpPr txBox="1"/>
              <p:nvPr/>
            </p:nvSpPr>
            <p:spPr>
              <a:xfrm>
                <a:off x="3321577" y="5124767"/>
                <a:ext cx="1032975" cy="276999"/>
              </a:xfrm>
              <a:prstGeom prst="rect">
                <a:avLst/>
              </a:prstGeom>
              <a:solidFill>
                <a:schemeClr val="accent2">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ln</m:t>
                          </m:r>
                        </m:fName>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e>
                      </m:func>
                    </m:oMath>
                  </m:oMathPara>
                </a14:m>
                <a:endParaRPr lang="zh-CN" altLang="en-US" dirty="0"/>
              </a:p>
            </p:txBody>
          </p:sp>
        </mc:Choice>
        <mc:Fallback>
          <p:sp>
            <p:nvSpPr>
              <p:cNvPr id="54" name="文本框 53">
                <a:extLst>
                  <a:ext uri="{FF2B5EF4-FFF2-40B4-BE49-F238E27FC236}">
                    <a16:creationId xmlns:a16="http://schemas.microsoft.com/office/drawing/2014/main" id="{471C050B-6FDB-47D2-BDB6-E9F308FB344D}"/>
                  </a:ext>
                </a:extLst>
              </p:cNvPr>
              <p:cNvSpPr txBox="1">
                <a:spLocks noRot="1" noChangeAspect="1" noMove="1" noResize="1" noEditPoints="1" noAdjustHandles="1" noChangeArrowheads="1" noChangeShapeType="1" noTextEdit="1"/>
              </p:cNvSpPr>
              <p:nvPr/>
            </p:nvSpPr>
            <p:spPr>
              <a:xfrm>
                <a:off x="3321577" y="5124767"/>
                <a:ext cx="1032975" cy="276999"/>
              </a:xfrm>
              <a:prstGeom prst="rect">
                <a:avLst/>
              </a:prstGeom>
              <a:blipFill>
                <a:blip r:embed="rId11"/>
                <a:stretch>
                  <a:fillRect l="-5325" t="-4444" r="-8284" b="-3555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5" name="文本框 54">
                <a:extLst>
                  <a:ext uri="{FF2B5EF4-FFF2-40B4-BE49-F238E27FC236}">
                    <a16:creationId xmlns:a16="http://schemas.microsoft.com/office/drawing/2014/main" id="{5C88B03C-5C12-44B8-980F-821A23CF285E}"/>
                  </a:ext>
                </a:extLst>
              </p:cNvPr>
              <p:cNvSpPr txBox="1"/>
              <p:nvPr/>
            </p:nvSpPr>
            <p:spPr>
              <a:xfrm>
                <a:off x="5487466" y="4975888"/>
                <a:ext cx="801438" cy="584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ad>
                            <m:radPr>
                              <m:degHide m:val="on"/>
                              <m:ctrlPr>
                                <a:rPr lang="en-US" altLang="zh-CN" b="0" i="1" smtClean="0">
                                  <a:latin typeface="Cambria Math" panose="02040503050406030204" pitchFamily="18" charset="0"/>
                                </a:rPr>
                              </m:ctrlPr>
                            </m:radPr>
                            <m:deg/>
                            <m:e>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0</m:t>
                                  </m:r>
                                </m:sub>
                              </m:sSub>
                              <m:r>
                                <a:rPr lang="en-US" altLang="zh-CN" i="1">
                                  <a:latin typeface="Cambria Math" panose="02040503050406030204" pitchFamily="18" charset="0"/>
                                </a:rPr>
                                <m:t>−</m:t>
                              </m:r>
                              <m:r>
                                <a:rPr lang="en-US" altLang="zh-CN" i="1">
                                  <a:latin typeface="Cambria Math" panose="02040503050406030204" pitchFamily="18" charset="0"/>
                                </a:rPr>
                                <m:t>𝑠</m:t>
                              </m:r>
                            </m:e>
                          </m:rad>
                        </m:den>
                      </m:f>
                    </m:oMath>
                  </m:oMathPara>
                </a14:m>
                <a:endParaRPr lang="zh-CN" altLang="en-US" dirty="0"/>
              </a:p>
            </p:txBody>
          </p:sp>
        </mc:Choice>
        <mc:Fallback>
          <p:sp>
            <p:nvSpPr>
              <p:cNvPr id="55" name="文本框 54">
                <a:extLst>
                  <a:ext uri="{FF2B5EF4-FFF2-40B4-BE49-F238E27FC236}">
                    <a16:creationId xmlns:a16="http://schemas.microsoft.com/office/drawing/2014/main" id="{5C88B03C-5C12-44B8-980F-821A23CF285E}"/>
                  </a:ext>
                </a:extLst>
              </p:cNvPr>
              <p:cNvSpPr txBox="1">
                <a:spLocks noRot="1" noChangeAspect="1" noMove="1" noResize="1" noEditPoints="1" noAdjustHandles="1" noChangeArrowheads="1" noChangeShapeType="1" noTextEdit="1"/>
              </p:cNvSpPr>
              <p:nvPr/>
            </p:nvSpPr>
            <p:spPr>
              <a:xfrm>
                <a:off x="5487466" y="4975888"/>
                <a:ext cx="801438" cy="584327"/>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6" name="矩形 55">
                <a:extLst>
                  <a:ext uri="{FF2B5EF4-FFF2-40B4-BE49-F238E27FC236}">
                    <a16:creationId xmlns:a16="http://schemas.microsoft.com/office/drawing/2014/main" id="{637C6697-4FE7-4540-84A8-19E5A3CD3E8F}"/>
                  </a:ext>
                </a:extLst>
              </p:cNvPr>
              <p:cNvSpPr/>
              <p:nvPr/>
            </p:nvSpPr>
            <p:spPr>
              <a:xfrm>
                <a:off x="7498140" y="4939416"/>
                <a:ext cx="834524" cy="659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0</m:t>
                              </m:r>
                            </m:sub>
                          </m:sSub>
                          <m:r>
                            <a:rPr lang="en-US" altLang="zh-CN" i="1">
                              <a:latin typeface="Cambria Math" panose="02040503050406030204" pitchFamily="18" charset="0"/>
                            </a:rPr>
                            <m:t>−</m:t>
                          </m:r>
                          <m:r>
                            <a:rPr lang="en-US" altLang="zh-CN" i="1">
                              <a:latin typeface="Cambria Math" panose="02040503050406030204" pitchFamily="18" charset="0"/>
                            </a:rPr>
                            <m:t>𝑠</m:t>
                          </m:r>
                        </m:den>
                      </m:f>
                    </m:oMath>
                  </m:oMathPara>
                </a14:m>
                <a:endParaRPr lang="zh-CN" altLang="en-US" dirty="0"/>
              </a:p>
            </p:txBody>
          </p:sp>
        </mc:Choice>
        <mc:Fallback>
          <p:sp>
            <p:nvSpPr>
              <p:cNvPr id="56" name="矩形 55">
                <a:extLst>
                  <a:ext uri="{FF2B5EF4-FFF2-40B4-BE49-F238E27FC236}">
                    <a16:creationId xmlns:a16="http://schemas.microsoft.com/office/drawing/2014/main" id="{637C6697-4FE7-4540-84A8-19E5A3CD3E8F}"/>
                  </a:ext>
                </a:extLst>
              </p:cNvPr>
              <p:cNvSpPr>
                <a:spLocks noRot="1" noChangeAspect="1" noMove="1" noResize="1" noEditPoints="1" noAdjustHandles="1" noChangeArrowheads="1" noChangeShapeType="1" noTextEdit="1"/>
              </p:cNvSpPr>
              <p:nvPr/>
            </p:nvSpPr>
            <p:spPr>
              <a:xfrm>
                <a:off x="7498140" y="4939416"/>
                <a:ext cx="834524" cy="659796"/>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2" name="文本框 41">
                <a:extLst>
                  <a:ext uri="{FF2B5EF4-FFF2-40B4-BE49-F238E27FC236}">
                    <a16:creationId xmlns:a16="http://schemas.microsoft.com/office/drawing/2014/main" id="{1BBCB4D1-EFFB-43A1-98F3-D43DAE015E2D}"/>
                  </a:ext>
                </a:extLst>
              </p:cNvPr>
              <p:cNvSpPr txBox="1"/>
              <p:nvPr/>
            </p:nvSpPr>
            <p:spPr>
              <a:xfrm>
                <a:off x="455544" y="4573176"/>
                <a:ext cx="1957769" cy="4380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i="1" smtClean="0">
                          <a:solidFill>
                            <a:schemeClr val="tx1"/>
                          </a:solidFill>
                          <a:latin typeface="Cambria Math" panose="02040503050406030204" pitchFamily="18" charset="0"/>
                        </a:rPr>
                        <m:t>2</m:t>
                      </m:r>
                      <m:r>
                        <a:rPr lang="en-US" altLang="zh-CN" sz="1200" i="1" smtClean="0">
                          <a:solidFill>
                            <a:schemeClr val="tx1"/>
                          </a:solidFill>
                          <a:latin typeface="Cambria Math" panose="02040503050406030204" pitchFamily="18" charset="0"/>
                        </a:rPr>
                        <m:t>𝑙</m:t>
                      </m:r>
                      <m:r>
                        <a:rPr lang="en-US" altLang="zh-CN" sz="1200" i="1" smtClean="0">
                          <a:solidFill>
                            <a:schemeClr val="tx1"/>
                          </a:solidFill>
                          <a:latin typeface="Cambria Math" panose="02040503050406030204" pitchFamily="18" charset="0"/>
                        </a:rPr>
                        <m:t>−</m:t>
                      </m:r>
                      <m:f>
                        <m:fPr>
                          <m:ctrlPr>
                            <a:rPr lang="en-US" altLang="zh-CN" sz="1200" i="1">
                              <a:solidFill>
                                <a:schemeClr val="tx1"/>
                              </a:solidFill>
                              <a:latin typeface="Cambria Math" panose="02040503050406030204" pitchFamily="18" charset="0"/>
                            </a:rPr>
                          </m:ctrlPr>
                        </m:fPr>
                        <m:num>
                          <m:r>
                            <a:rPr lang="en-US" altLang="zh-CN" sz="1200" i="1">
                              <a:solidFill>
                                <a:schemeClr val="tx1"/>
                              </a:solidFill>
                              <a:latin typeface="Cambria Math" panose="02040503050406030204" pitchFamily="18" charset="0"/>
                            </a:rPr>
                            <m:t>𝑁</m:t>
                          </m:r>
                          <m:r>
                            <a:rPr lang="en-US" altLang="zh-CN" sz="1200" i="1">
                              <a:solidFill>
                                <a:schemeClr val="tx1"/>
                              </a:solidFill>
                              <a:latin typeface="Cambria Math" panose="02040503050406030204" pitchFamily="18" charset="0"/>
                            </a:rPr>
                            <m:t>+1</m:t>
                          </m:r>
                        </m:num>
                        <m:den>
                          <m:r>
                            <a:rPr lang="en-US" altLang="zh-CN" sz="1200" i="1">
                              <a:solidFill>
                                <a:schemeClr val="tx1"/>
                              </a:solidFill>
                              <a:latin typeface="Cambria Math" panose="02040503050406030204" pitchFamily="18" charset="0"/>
                            </a:rPr>
                            <m:t>2</m:t>
                          </m:r>
                        </m:den>
                      </m:f>
                      <m:r>
                        <a:rPr lang="en-US" altLang="zh-CN" sz="1200" b="0" i="1" smtClean="0">
                          <a:solidFill>
                            <a:schemeClr val="tx1"/>
                          </a:solidFill>
                          <a:latin typeface="Cambria Math" panose="02040503050406030204" pitchFamily="18" charset="0"/>
                        </a:rPr>
                        <m:t>=</m:t>
                      </m:r>
                      <m:f>
                        <m:fPr>
                          <m:ctrlPr>
                            <a:rPr lang="en-US" altLang="zh-CN" sz="1200" b="0" i="1" smtClean="0">
                              <a:solidFill>
                                <a:schemeClr val="tx1"/>
                              </a:solidFill>
                              <a:latin typeface="Cambria Math" panose="02040503050406030204" pitchFamily="18" charset="0"/>
                            </a:rPr>
                          </m:ctrlPr>
                        </m:fPr>
                        <m:num>
                          <m:r>
                            <a:rPr lang="en-US" altLang="zh-CN" sz="1200" b="0" i="1" smtClean="0">
                              <a:solidFill>
                                <a:schemeClr val="tx1"/>
                              </a:solidFill>
                              <a:latin typeface="Cambria Math" panose="02040503050406030204" pitchFamily="18" charset="0"/>
                            </a:rPr>
                            <m:t>1</m:t>
                          </m:r>
                        </m:num>
                        <m:den>
                          <m:r>
                            <a:rPr lang="en-US" altLang="zh-CN" sz="1200" b="0" i="1" smtClean="0">
                              <a:solidFill>
                                <a:schemeClr val="tx1"/>
                              </a:solidFill>
                              <a:latin typeface="Cambria Math" panose="02040503050406030204" pitchFamily="18" charset="0"/>
                            </a:rPr>
                            <m:t>2</m:t>
                          </m:r>
                        </m:den>
                      </m:f>
                      <m:r>
                        <a:rPr lang="en-US" altLang="zh-CN" sz="1200" b="0" i="1" smtClean="0">
                          <a:solidFill>
                            <a:schemeClr val="tx1"/>
                          </a:solidFill>
                          <a:latin typeface="Cambria Math" panose="02040503050406030204" pitchFamily="18" charset="0"/>
                        </a:rPr>
                        <m:t> </m:t>
                      </m:r>
                    </m:oMath>
                  </m:oMathPara>
                </a14:m>
                <a:endParaRPr lang="zh-CN" altLang="en-US" sz="1200" i="1" dirty="0"/>
              </a:p>
            </p:txBody>
          </p:sp>
        </mc:Choice>
        <mc:Fallback>
          <p:sp>
            <p:nvSpPr>
              <p:cNvPr id="42" name="文本框 41">
                <a:extLst>
                  <a:ext uri="{FF2B5EF4-FFF2-40B4-BE49-F238E27FC236}">
                    <a16:creationId xmlns:a16="http://schemas.microsoft.com/office/drawing/2014/main" id="{1BBCB4D1-EFFB-43A1-98F3-D43DAE015E2D}"/>
                  </a:ext>
                </a:extLst>
              </p:cNvPr>
              <p:cNvSpPr txBox="1">
                <a:spLocks noRot="1" noChangeAspect="1" noMove="1" noResize="1" noEditPoints="1" noAdjustHandles="1" noChangeArrowheads="1" noChangeShapeType="1" noTextEdit="1"/>
              </p:cNvSpPr>
              <p:nvPr/>
            </p:nvSpPr>
            <p:spPr>
              <a:xfrm>
                <a:off x="455544" y="4573176"/>
                <a:ext cx="1957769" cy="438005"/>
              </a:xfrm>
              <a:prstGeom prst="rect">
                <a:avLst/>
              </a:prstGeom>
              <a:blipFill>
                <a:blip r:embed="rId14"/>
                <a:stretch>
                  <a:fillRect b="-13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 name="文本框 42">
                <a:extLst>
                  <a:ext uri="{FF2B5EF4-FFF2-40B4-BE49-F238E27FC236}">
                    <a16:creationId xmlns:a16="http://schemas.microsoft.com/office/drawing/2014/main" id="{41CD9907-40D8-44B5-AB66-D2015896CB2C}"/>
                  </a:ext>
                </a:extLst>
              </p:cNvPr>
              <p:cNvSpPr txBox="1"/>
              <p:nvPr/>
            </p:nvSpPr>
            <p:spPr>
              <a:xfrm>
                <a:off x="2819283" y="4600474"/>
                <a:ext cx="1957769" cy="4380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i="1">
                          <a:latin typeface="Cambria Math" panose="02040503050406030204" pitchFamily="18" charset="0"/>
                        </a:rPr>
                        <m:t>2</m:t>
                      </m:r>
                      <m:r>
                        <a:rPr lang="en-US" altLang="zh-CN" sz="1200" i="1">
                          <a:latin typeface="Cambria Math" panose="02040503050406030204" pitchFamily="18" charset="0"/>
                        </a:rPr>
                        <m:t>𝑙</m:t>
                      </m:r>
                      <m:r>
                        <a:rPr lang="en-US" altLang="zh-CN" sz="1200" i="1">
                          <a:latin typeface="Cambria Math" panose="02040503050406030204" pitchFamily="18" charset="0"/>
                        </a:rPr>
                        <m:t>−</m:t>
                      </m:r>
                      <m:f>
                        <m:fPr>
                          <m:ctrlPr>
                            <a:rPr lang="en-US" altLang="zh-CN" sz="1200" i="1">
                              <a:latin typeface="Cambria Math" panose="02040503050406030204" pitchFamily="18" charset="0"/>
                            </a:rPr>
                          </m:ctrlPr>
                        </m:fPr>
                        <m:num>
                          <m:r>
                            <a:rPr lang="en-US" altLang="zh-CN" sz="1200" i="1">
                              <a:latin typeface="Cambria Math" panose="02040503050406030204" pitchFamily="18" charset="0"/>
                            </a:rPr>
                            <m:t>𝑁</m:t>
                          </m:r>
                          <m:r>
                            <a:rPr lang="en-US" altLang="zh-CN" sz="1200" i="1">
                              <a:latin typeface="Cambria Math" panose="02040503050406030204" pitchFamily="18" charset="0"/>
                            </a:rPr>
                            <m:t>+1</m:t>
                          </m:r>
                        </m:num>
                        <m:den>
                          <m:r>
                            <a:rPr lang="en-US" altLang="zh-CN" sz="1200" i="1">
                              <a:latin typeface="Cambria Math" panose="02040503050406030204" pitchFamily="18" charset="0"/>
                            </a:rPr>
                            <m:t>2</m:t>
                          </m:r>
                        </m:den>
                      </m:f>
                      <m:r>
                        <a:rPr lang="en-US" altLang="zh-CN" sz="1200" i="1">
                          <a:latin typeface="Cambria Math" panose="02040503050406030204" pitchFamily="18" charset="0"/>
                        </a:rPr>
                        <m:t>=0</m:t>
                      </m:r>
                    </m:oMath>
                  </m:oMathPara>
                </a14:m>
                <a:endParaRPr lang="zh-CN" altLang="en-US" sz="1200" i="1" dirty="0">
                  <a:latin typeface="Cambria Math" panose="02040503050406030204" pitchFamily="18" charset="0"/>
                </a:endParaRPr>
              </a:p>
            </p:txBody>
          </p:sp>
        </mc:Choice>
        <mc:Fallback>
          <p:sp>
            <p:nvSpPr>
              <p:cNvPr id="43" name="文本框 42">
                <a:extLst>
                  <a:ext uri="{FF2B5EF4-FFF2-40B4-BE49-F238E27FC236}">
                    <a16:creationId xmlns:a16="http://schemas.microsoft.com/office/drawing/2014/main" id="{41CD9907-40D8-44B5-AB66-D2015896CB2C}"/>
                  </a:ext>
                </a:extLst>
              </p:cNvPr>
              <p:cNvSpPr txBox="1">
                <a:spLocks noRot="1" noChangeAspect="1" noMove="1" noResize="1" noEditPoints="1" noAdjustHandles="1" noChangeArrowheads="1" noChangeShapeType="1" noTextEdit="1"/>
              </p:cNvSpPr>
              <p:nvPr/>
            </p:nvSpPr>
            <p:spPr>
              <a:xfrm>
                <a:off x="2819283" y="4600474"/>
                <a:ext cx="1957769" cy="438005"/>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4" name="文本框 43">
                <a:extLst>
                  <a:ext uri="{FF2B5EF4-FFF2-40B4-BE49-F238E27FC236}">
                    <a16:creationId xmlns:a16="http://schemas.microsoft.com/office/drawing/2014/main" id="{01073962-6A45-4CB6-9C76-3252A15402B7}"/>
                  </a:ext>
                </a:extLst>
              </p:cNvPr>
              <p:cNvSpPr txBox="1"/>
              <p:nvPr/>
            </p:nvSpPr>
            <p:spPr>
              <a:xfrm>
                <a:off x="4909300" y="4531424"/>
                <a:ext cx="1957769" cy="4380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i="1">
                          <a:latin typeface="Cambria Math" panose="02040503050406030204" pitchFamily="18" charset="0"/>
                        </a:rPr>
                        <m:t>2</m:t>
                      </m:r>
                      <m:r>
                        <a:rPr lang="en-US" altLang="zh-CN" sz="1200" i="1">
                          <a:latin typeface="Cambria Math" panose="02040503050406030204" pitchFamily="18" charset="0"/>
                        </a:rPr>
                        <m:t>𝑙</m:t>
                      </m:r>
                      <m:r>
                        <a:rPr lang="en-US" altLang="zh-CN" sz="1200" i="1">
                          <a:latin typeface="Cambria Math" panose="02040503050406030204" pitchFamily="18" charset="0"/>
                        </a:rPr>
                        <m:t>−</m:t>
                      </m:r>
                      <m:f>
                        <m:fPr>
                          <m:ctrlPr>
                            <a:rPr lang="en-US" altLang="zh-CN" sz="1200" i="1">
                              <a:latin typeface="Cambria Math" panose="02040503050406030204" pitchFamily="18" charset="0"/>
                            </a:rPr>
                          </m:ctrlPr>
                        </m:fPr>
                        <m:num>
                          <m:r>
                            <a:rPr lang="en-US" altLang="zh-CN" sz="1200" i="1">
                              <a:latin typeface="Cambria Math" panose="02040503050406030204" pitchFamily="18" charset="0"/>
                            </a:rPr>
                            <m:t>𝑁</m:t>
                          </m:r>
                          <m:r>
                            <a:rPr lang="en-US" altLang="zh-CN" sz="1200" i="1">
                              <a:latin typeface="Cambria Math" panose="02040503050406030204" pitchFamily="18" charset="0"/>
                            </a:rPr>
                            <m:t>+1</m:t>
                          </m:r>
                        </m:num>
                        <m:den>
                          <m:r>
                            <a:rPr lang="en-US" altLang="zh-CN" sz="1200" i="1">
                              <a:latin typeface="Cambria Math" panose="02040503050406030204" pitchFamily="18" charset="0"/>
                            </a:rPr>
                            <m:t>2</m:t>
                          </m:r>
                        </m:den>
                      </m:f>
                      <m:r>
                        <a:rPr lang="en-US" altLang="zh-CN" sz="1200" i="1">
                          <a:latin typeface="Cambria Math" panose="02040503050406030204" pitchFamily="18" charset="0"/>
                        </a:rPr>
                        <m:t>=−</m:t>
                      </m:r>
                      <m:f>
                        <m:fPr>
                          <m:ctrlPr>
                            <a:rPr lang="en-US" altLang="zh-CN" sz="1200" i="1">
                              <a:latin typeface="Cambria Math" panose="02040503050406030204" pitchFamily="18" charset="0"/>
                            </a:rPr>
                          </m:ctrlPr>
                        </m:fPr>
                        <m:num>
                          <m:r>
                            <a:rPr lang="en-US" altLang="zh-CN" sz="1200" i="1">
                              <a:latin typeface="Cambria Math" panose="02040503050406030204" pitchFamily="18" charset="0"/>
                            </a:rPr>
                            <m:t>1</m:t>
                          </m:r>
                        </m:num>
                        <m:den>
                          <m:r>
                            <a:rPr lang="en-US" altLang="zh-CN" sz="1200" i="1">
                              <a:latin typeface="Cambria Math" panose="02040503050406030204" pitchFamily="18" charset="0"/>
                            </a:rPr>
                            <m:t>2</m:t>
                          </m:r>
                        </m:den>
                      </m:f>
                    </m:oMath>
                  </m:oMathPara>
                </a14:m>
                <a:endParaRPr lang="zh-CN" altLang="en-US" sz="1200" i="1" dirty="0">
                  <a:latin typeface="Cambria Math" panose="02040503050406030204" pitchFamily="18" charset="0"/>
                </a:endParaRPr>
              </a:p>
            </p:txBody>
          </p:sp>
        </mc:Choice>
        <mc:Fallback>
          <p:sp>
            <p:nvSpPr>
              <p:cNvPr id="44" name="文本框 43">
                <a:extLst>
                  <a:ext uri="{FF2B5EF4-FFF2-40B4-BE49-F238E27FC236}">
                    <a16:creationId xmlns:a16="http://schemas.microsoft.com/office/drawing/2014/main" id="{01073962-6A45-4CB6-9C76-3252A15402B7}"/>
                  </a:ext>
                </a:extLst>
              </p:cNvPr>
              <p:cNvSpPr txBox="1">
                <a:spLocks noRot="1" noChangeAspect="1" noMove="1" noResize="1" noEditPoints="1" noAdjustHandles="1" noChangeArrowheads="1" noChangeShapeType="1" noTextEdit="1"/>
              </p:cNvSpPr>
              <p:nvPr/>
            </p:nvSpPr>
            <p:spPr>
              <a:xfrm>
                <a:off x="4909300" y="4531424"/>
                <a:ext cx="1957769" cy="438005"/>
              </a:xfrm>
              <a:prstGeom prst="rect">
                <a:avLst/>
              </a:prstGeom>
              <a:blipFill>
                <a:blip r:embed="rId16"/>
                <a:stretch>
                  <a:fillRect b="-13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8" name="文本框 57">
                <a:extLst>
                  <a:ext uri="{FF2B5EF4-FFF2-40B4-BE49-F238E27FC236}">
                    <a16:creationId xmlns:a16="http://schemas.microsoft.com/office/drawing/2014/main" id="{29E39528-1A5C-46B4-9282-0E2EFE8BCCBD}"/>
                  </a:ext>
                </a:extLst>
              </p:cNvPr>
              <p:cNvSpPr txBox="1"/>
              <p:nvPr/>
            </p:nvSpPr>
            <p:spPr>
              <a:xfrm>
                <a:off x="6980453" y="4531424"/>
                <a:ext cx="1957769" cy="4380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i="1">
                          <a:latin typeface="Cambria Math" panose="02040503050406030204" pitchFamily="18" charset="0"/>
                        </a:rPr>
                        <m:t>2</m:t>
                      </m:r>
                      <m:r>
                        <a:rPr lang="en-US" altLang="zh-CN" sz="1200" i="1">
                          <a:latin typeface="Cambria Math" panose="02040503050406030204" pitchFamily="18" charset="0"/>
                        </a:rPr>
                        <m:t>𝑙</m:t>
                      </m:r>
                      <m:r>
                        <a:rPr lang="en-US" altLang="zh-CN" sz="1200" i="1">
                          <a:latin typeface="Cambria Math" panose="02040503050406030204" pitchFamily="18" charset="0"/>
                        </a:rPr>
                        <m:t>−</m:t>
                      </m:r>
                      <m:f>
                        <m:fPr>
                          <m:ctrlPr>
                            <a:rPr lang="en-US" altLang="zh-CN" sz="1200" i="1">
                              <a:latin typeface="Cambria Math" panose="02040503050406030204" pitchFamily="18" charset="0"/>
                            </a:rPr>
                          </m:ctrlPr>
                        </m:fPr>
                        <m:num>
                          <m:r>
                            <a:rPr lang="en-US" altLang="zh-CN" sz="1200" i="1">
                              <a:latin typeface="Cambria Math" panose="02040503050406030204" pitchFamily="18" charset="0"/>
                            </a:rPr>
                            <m:t>𝑁</m:t>
                          </m:r>
                          <m:r>
                            <a:rPr lang="en-US" altLang="zh-CN" sz="1200" i="1">
                              <a:latin typeface="Cambria Math" panose="02040503050406030204" pitchFamily="18" charset="0"/>
                            </a:rPr>
                            <m:t>+1</m:t>
                          </m:r>
                        </m:num>
                        <m:den>
                          <m:r>
                            <a:rPr lang="en-US" altLang="zh-CN" sz="1200" i="1">
                              <a:latin typeface="Cambria Math" panose="02040503050406030204" pitchFamily="18" charset="0"/>
                            </a:rPr>
                            <m:t>2</m:t>
                          </m:r>
                        </m:den>
                      </m:f>
                      <m:r>
                        <a:rPr lang="en-US" altLang="zh-CN" sz="1200" i="1">
                          <a:latin typeface="Cambria Math" panose="02040503050406030204" pitchFamily="18" charset="0"/>
                        </a:rPr>
                        <m:t>=−1</m:t>
                      </m:r>
                    </m:oMath>
                  </m:oMathPara>
                </a14:m>
                <a:endParaRPr lang="zh-CN" altLang="en-US" sz="1200" i="1" dirty="0">
                  <a:latin typeface="Cambria Math" panose="02040503050406030204" pitchFamily="18" charset="0"/>
                </a:endParaRPr>
              </a:p>
            </p:txBody>
          </p:sp>
        </mc:Choice>
        <mc:Fallback>
          <p:sp>
            <p:nvSpPr>
              <p:cNvPr id="58" name="文本框 57">
                <a:extLst>
                  <a:ext uri="{FF2B5EF4-FFF2-40B4-BE49-F238E27FC236}">
                    <a16:creationId xmlns:a16="http://schemas.microsoft.com/office/drawing/2014/main" id="{29E39528-1A5C-46B4-9282-0E2EFE8BCCBD}"/>
                  </a:ext>
                </a:extLst>
              </p:cNvPr>
              <p:cNvSpPr txBox="1">
                <a:spLocks noRot="1" noChangeAspect="1" noMove="1" noResize="1" noEditPoints="1" noAdjustHandles="1" noChangeArrowheads="1" noChangeShapeType="1" noTextEdit="1"/>
              </p:cNvSpPr>
              <p:nvPr/>
            </p:nvSpPr>
            <p:spPr>
              <a:xfrm>
                <a:off x="6980453" y="4531424"/>
                <a:ext cx="1957769" cy="438005"/>
              </a:xfrm>
              <a:prstGeom prst="rect">
                <a:avLst/>
              </a:prstGeom>
              <a:blipFill>
                <a:blip r:embed="rId17"/>
                <a:stretch>
                  <a:fillRect b="-1389"/>
                </a:stretch>
              </a:blipFill>
            </p:spPr>
            <p:txBody>
              <a:bodyPr/>
              <a:lstStyle/>
              <a:p>
                <a:r>
                  <a:rPr lang="zh-CN" altLang="en-US">
                    <a:noFill/>
                  </a:rPr>
                  <a:t> </a:t>
                </a:r>
              </a:p>
            </p:txBody>
          </p:sp>
        </mc:Fallback>
      </mc:AlternateContent>
      <p:grpSp>
        <p:nvGrpSpPr>
          <p:cNvPr id="4" name="组合 3">
            <a:extLst>
              <a:ext uri="{FF2B5EF4-FFF2-40B4-BE49-F238E27FC236}">
                <a16:creationId xmlns:a16="http://schemas.microsoft.com/office/drawing/2014/main" id="{703E14AC-DE3E-4458-9B1C-EA8122785425}"/>
              </a:ext>
            </a:extLst>
          </p:cNvPr>
          <p:cNvGrpSpPr/>
          <p:nvPr/>
        </p:nvGrpSpPr>
        <p:grpSpPr>
          <a:xfrm>
            <a:off x="603231" y="2503052"/>
            <a:ext cx="1724605" cy="523733"/>
            <a:chOff x="553076" y="2837740"/>
            <a:chExt cx="1724605" cy="523733"/>
          </a:xfrm>
        </p:grpSpPr>
        <p:cxnSp>
          <p:nvCxnSpPr>
            <p:cNvPr id="59" name="直接连接符 58">
              <a:extLst>
                <a:ext uri="{FF2B5EF4-FFF2-40B4-BE49-F238E27FC236}">
                  <a16:creationId xmlns:a16="http://schemas.microsoft.com/office/drawing/2014/main" id="{486517F7-F38F-45B0-9285-9D02ACABE916}"/>
                </a:ext>
              </a:extLst>
            </p:cNvPr>
            <p:cNvCxnSpPr>
              <a:cxnSpLocks/>
            </p:cNvCxnSpPr>
            <p:nvPr/>
          </p:nvCxnSpPr>
          <p:spPr>
            <a:xfrm>
              <a:off x="553076" y="3099607"/>
              <a:ext cx="469271" cy="0"/>
            </a:xfrm>
            <a:prstGeom prst="line">
              <a:avLst/>
            </a:prstGeom>
            <a:ln w="12700"/>
          </p:spPr>
          <p:style>
            <a:lnRef idx="1">
              <a:schemeClr val="dk1"/>
            </a:lnRef>
            <a:fillRef idx="0">
              <a:schemeClr val="dk1"/>
            </a:fillRef>
            <a:effectRef idx="0">
              <a:schemeClr val="dk1"/>
            </a:effectRef>
            <a:fontRef idx="minor">
              <a:schemeClr val="tx1"/>
            </a:fontRef>
          </p:style>
        </p:cxnSp>
        <p:sp>
          <p:nvSpPr>
            <p:cNvPr id="60" name="椭圆 59">
              <a:extLst>
                <a:ext uri="{FF2B5EF4-FFF2-40B4-BE49-F238E27FC236}">
                  <a16:creationId xmlns:a16="http://schemas.microsoft.com/office/drawing/2014/main" id="{EC14DFA1-AFFF-4F5B-BABF-EEBB6302FA20}"/>
                </a:ext>
              </a:extLst>
            </p:cNvPr>
            <p:cNvSpPr/>
            <p:nvPr/>
          </p:nvSpPr>
          <p:spPr>
            <a:xfrm>
              <a:off x="1014325" y="2837740"/>
              <a:ext cx="794085" cy="5237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a:extLst>
                <a:ext uri="{FF2B5EF4-FFF2-40B4-BE49-F238E27FC236}">
                  <a16:creationId xmlns:a16="http://schemas.microsoft.com/office/drawing/2014/main" id="{59DBC941-F5AF-480D-8239-0FAC61A5509D}"/>
                </a:ext>
              </a:extLst>
            </p:cNvPr>
            <p:cNvCxnSpPr>
              <a:cxnSpLocks/>
            </p:cNvCxnSpPr>
            <p:nvPr/>
          </p:nvCxnSpPr>
          <p:spPr>
            <a:xfrm>
              <a:off x="1808410" y="3099606"/>
              <a:ext cx="469271"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1" name="组合 80">
            <a:extLst>
              <a:ext uri="{FF2B5EF4-FFF2-40B4-BE49-F238E27FC236}">
                <a16:creationId xmlns:a16="http://schemas.microsoft.com/office/drawing/2014/main" id="{96645D17-DE1C-4A47-8B76-44B61826A9DB}"/>
              </a:ext>
            </a:extLst>
          </p:cNvPr>
          <p:cNvGrpSpPr/>
          <p:nvPr/>
        </p:nvGrpSpPr>
        <p:grpSpPr>
          <a:xfrm>
            <a:off x="3006408" y="2390649"/>
            <a:ext cx="1315530" cy="753975"/>
            <a:chOff x="2483223" y="3737811"/>
            <a:chExt cx="1315530" cy="753975"/>
          </a:xfrm>
        </p:grpSpPr>
        <p:cxnSp>
          <p:nvCxnSpPr>
            <p:cNvPr id="88" name="直接连接符 87">
              <a:extLst>
                <a:ext uri="{FF2B5EF4-FFF2-40B4-BE49-F238E27FC236}">
                  <a16:creationId xmlns:a16="http://schemas.microsoft.com/office/drawing/2014/main" id="{F55604E1-7BAD-4B93-AE9A-6599A88C96A8}"/>
                </a:ext>
              </a:extLst>
            </p:cNvPr>
            <p:cNvCxnSpPr>
              <a:cxnSpLocks/>
            </p:cNvCxnSpPr>
            <p:nvPr/>
          </p:nvCxnSpPr>
          <p:spPr>
            <a:xfrm>
              <a:off x="2483223" y="4114799"/>
              <a:ext cx="4692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F3D3A745-2528-446A-8A3C-3917EF323D73}"/>
                </a:ext>
              </a:extLst>
            </p:cNvPr>
            <p:cNvCxnSpPr/>
            <p:nvPr/>
          </p:nvCxnSpPr>
          <p:spPr>
            <a:xfrm flipV="1">
              <a:off x="2952494" y="3737811"/>
              <a:ext cx="376988" cy="376988"/>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a16="http://schemas.microsoft.com/office/drawing/2014/main" id="{F3304B49-7B37-46C1-A749-055DB156BC63}"/>
                </a:ext>
              </a:extLst>
            </p:cNvPr>
            <p:cNvCxnSpPr>
              <a:cxnSpLocks/>
            </p:cNvCxnSpPr>
            <p:nvPr/>
          </p:nvCxnSpPr>
          <p:spPr>
            <a:xfrm rot="5400000" flipV="1">
              <a:off x="2952494" y="4114798"/>
              <a:ext cx="376988" cy="376988"/>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直接连接符 90">
              <a:extLst>
                <a:ext uri="{FF2B5EF4-FFF2-40B4-BE49-F238E27FC236}">
                  <a16:creationId xmlns:a16="http://schemas.microsoft.com/office/drawing/2014/main" id="{D9CF69D5-61F1-4751-A2B9-1ACC4ABBEFBC}"/>
                </a:ext>
              </a:extLst>
            </p:cNvPr>
            <p:cNvCxnSpPr/>
            <p:nvPr/>
          </p:nvCxnSpPr>
          <p:spPr>
            <a:xfrm>
              <a:off x="3329482" y="3737811"/>
              <a:ext cx="0" cy="753975"/>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420CE1A5-A5BF-4CF1-B564-915109E7B151}"/>
                </a:ext>
              </a:extLst>
            </p:cNvPr>
            <p:cNvCxnSpPr>
              <a:cxnSpLocks/>
            </p:cNvCxnSpPr>
            <p:nvPr/>
          </p:nvCxnSpPr>
          <p:spPr>
            <a:xfrm>
              <a:off x="3329482" y="3737811"/>
              <a:ext cx="4692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7CDC2108-5CE4-48A3-B136-7498D87BD27F}"/>
                </a:ext>
              </a:extLst>
            </p:cNvPr>
            <p:cNvCxnSpPr>
              <a:cxnSpLocks/>
            </p:cNvCxnSpPr>
            <p:nvPr/>
          </p:nvCxnSpPr>
          <p:spPr>
            <a:xfrm>
              <a:off x="3329482" y="4491786"/>
              <a:ext cx="469271" cy="0"/>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9" name="直接连接符 8">
            <a:extLst>
              <a:ext uri="{FF2B5EF4-FFF2-40B4-BE49-F238E27FC236}">
                <a16:creationId xmlns:a16="http://schemas.microsoft.com/office/drawing/2014/main" id="{20DD7F0F-1AE1-4812-95D4-65ADF09F08C2}"/>
              </a:ext>
            </a:extLst>
          </p:cNvPr>
          <p:cNvCxnSpPr>
            <a:cxnSpLocks/>
          </p:cNvCxnSpPr>
          <p:nvPr/>
        </p:nvCxnSpPr>
        <p:spPr>
          <a:xfrm>
            <a:off x="2661540" y="2016457"/>
            <a:ext cx="0" cy="3877545"/>
          </a:xfrm>
          <a:prstGeom prst="line">
            <a:avLst/>
          </a:prstGeom>
          <a:ln w="25400" cap="rnd" cmpd="sng">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439EEF47-7B3C-4119-A57E-565979D6C26A}"/>
              </a:ext>
            </a:extLst>
          </p:cNvPr>
          <p:cNvCxnSpPr>
            <a:cxnSpLocks/>
          </p:cNvCxnSpPr>
          <p:nvPr/>
        </p:nvCxnSpPr>
        <p:spPr>
          <a:xfrm>
            <a:off x="4909300" y="2016457"/>
            <a:ext cx="0" cy="3877545"/>
          </a:xfrm>
          <a:prstGeom prst="line">
            <a:avLst/>
          </a:prstGeom>
          <a:ln w="25400" cap="rnd" cmpd="sng">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50655D2E-00A1-41BC-AE2B-B2603C0AD53F}"/>
              </a:ext>
            </a:extLst>
          </p:cNvPr>
          <p:cNvCxnSpPr>
            <a:cxnSpLocks/>
          </p:cNvCxnSpPr>
          <p:nvPr/>
        </p:nvCxnSpPr>
        <p:spPr>
          <a:xfrm>
            <a:off x="6867069" y="2016457"/>
            <a:ext cx="0" cy="3877545"/>
          </a:xfrm>
          <a:prstGeom prst="line">
            <a:avLst/>
          </a:prstGeom>
          <a:ln w="25400" cap="rnd" cmpd="sng">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sp>
        <p:nvSpPr>
          <p:cNvPr id="96" name="文本框 95">
            <a:extLst>
              <a:ext uri="{FF2B5EF4-FFF2-40B4-BE49-F238E27FC236}">
                <a16:creationId xmlns:a16="http://schemas.microsoft.com/office/drawing/2014/main" id="{66B2041A-5D31-4F37-B107-F6A26B33E186}"/>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Singular behavior </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61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B09AC25A-EBE8-41FB-8A29-A84510715708}"/>
                  </a:ext>
                </a:extLst>
              </p:cNvPr>
              <p:cNvSpPr txBox="1"/>
              <p:nvPr/>
            </p:nvSpPr>
            <p:spPr>
              <a:xfrm>
                <a:off x="185562" y="452943"/>
                <a:ext cx="8705032" cy="369332"/>
              </a:xfrm>
              <a:prstGeom prst="rect">
                <a:avLst/>
              </a:prstGeom>
              <a:noFill/>
            </p:spPr>
            <p:txBody>
              <a:bodyPr wrap="square" rtlCol="0">
                <a:spAutoFit/>
              </a:bodyPr>
              <a:lstStyle/>
              <a:p>
                <a:r>
                  <a:rPr lang="en-US" altLang="zh-CN" dirty="0">
                    <a:solidFill>
                      <a:schemeClr val="tx1"/>
                    </a:solidFill>
                    <a:latin typeface="Times New Roman" panose="02020603050405020304" pitchFamily="18" charset="0"/>
                    <a:cs typeface="Times New Roman" panose="02020603050405020304" pitchFamily="18" charset="0"/>
                  </a:rPr>
                  <a:t>For a given diagram with </a:t>
                </a:r>
                <a14:m>
                  <m:oMath xmlns:m="http://schemas.openxmlformats.org/officeDocument/2006/math">
                    <m:r>
                      <a:rPr lang="en-US" altLang="zh-CN" b="0" i="1" smtClean="0">
                        <a:solidFill>
                          <a:schemeClr val="tx1"/>
                        </a:solidFill>
                        <a:latin typeface="Cambria Math" panose="02040503050406030204" pitchFamily="18" charset="0"/>
                      </a:rPr>
                      <m:t>𝑙</m:t>
                    </m:r>
                  </m:oMath>
                </a14:m>
                <a:r>
                  <a:rPr lang="zh-CN" altLang="en-US" dirty="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loops and N propagators</a:t>
                </a:r>
                <a:endParaRPr lang="zh-CN"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B09AC25A-EBE8-41FB-8A29-A84510715708}"/>
                  </a:ext>
                </a:extLst>
              </p:cNvPr>
              <p:cNvSpPr txBox="1">
                <a:spLocks noRot="1" noChangeAspect="1" noMove="1" noResize="1" noEditPoints="1" noAdjustHandles="1" noChangeArrowheads="1" noChangeShapeType="1" noTextEdit="1"/>
              </p:cNvSpPr>
              <p:nvPr/>
            </p:nvSpPr>
            <p:spPr>
              <a:xfrm>
                <a:off x="185562" y="452943"/>
                <a:ext cx="8705032" cy="369332"/>
              </a:xfrm>
              <a:prstGeom prst="rect">
                <a:avLst/>
              </a:prstGeom>
              <a:blipFill>
                <a:blip r:embed="rId3"/>
                <a:stretch>
                  <a:fillRect l="-560" t="-8197" b="-24590"/>
                </a:stretch>
              </a:blipFill>
            </p:spPr>
            <p:txBody>
              <a:bodyPr/>
              <a:lstStyle/>
              <a:p>
                <a:r>
                  <a:rPr lang="zh-CN" altLang="en-US">
                    <a:noFill/>
                  </a:rPr>
                  <a:t> </a:t>
                </a:r>
              </a:p>
            </p:txBody>
          </p:sp>
        </mc:Fallback>
      </mc:AlternateContent>
      <p:grpSp>
        <p:nvGrpSpPr>
          <p:cNvPr id="17" name="组合 16">
            <a:extLst>
              <a:ext uri="{FF2B5EF4-FFF2-40B4-BE49-F238E27FC236}">
                <a16:creationId xmlns:a16="http://schemas.microsoft.com/office/drawing/2014/main" id="{AD2E36DC-E4C0-49A1-AB00-E69DC9BC5301}"/>
              </a:ext>
            </a:extLst>
          </p:cNvPr>
          <p:cNvGrpSpPr/>
          <p:nvPr/>
        </p:nvGrpSpPr>
        <p:grpSpPr>
          <a:xfrm>
            <a:off x="1295532" y="985949"/>
            <a:ext cx="6935813" cy="872529"/>
            <a:chOff x="1056042" y="1030033"/>
            <a:chExt cx="6935813" cy="872529"/>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EB37EDA4-2314-41DB-A5B1-9747CA35D517}"/>
                    </a:ext>
                  </a:extLst>
                </p:cNvPr>
                <p:cNvSpPr txBox="1"/>
                <p:nvPr/>
              </p:nvSpPr>
              <p:spPr>
                <a:xfrm>
                  <a:off x="1056042" y="1030033"/>
                  <a:ext cx="6935813" cy="391839"/>
                </a:xfrm>
                <a:prstGeom prst="rect">
                  <a:avLst/>
                </a:prstGeom>
                <a:noFill/>
              </p:spPr>
              <p:txBody>
                <a:bodyPr wrap="square" lIns="0" tIns="0" rIns="0" bIns="0" rtlCol="0">
                  <a:spAutoFit/>
                </a:bodyPr>
                <a:lstStyle/>
                <a:p>
                  <a14:m>
                    <m:oMath xmlns:m="http://schemas.openxmlformats.org/officeDocument/2006/math">
                      <m:r>
                        <a:rPr lang="en-US" altLang="zh-CN" b="0" i="1" smtClean="0">
                          <a:solidFill>
                            <a:schemeClr val="tx1"/>
                          </a:solidFill>
                          <a:latin typeface="Cambria Math" panose="02040503050406030204" pitchFamily="18" charset="0"/>
                        </a:rPr>
                        <m:t>𝑀</m:t>
                      </m:r>
                      <m:r>
                        <a:rPr lang="en-US" altLang="zh-CN" i="1">
                          <a:solidFill>
                            <a:schemeClr val="tx1"/>
                          </a:solidFill>
                          <a:latin typeface="Cambria Math" panose="02040503050406030204" pitchFamily="18" charset="0"/>
                        </a:rPr>
                        <m:t>∼</m:t>
                      </m:r>
                      <m:sSup>
                        <m:sSupPr>
                          <m:ctrlPr>
                            <a:rPr lang="en-US" altLang="zh-CN" i="1">
                              <a:solidFill>
                                <a:schemeClr val="tx1"/>
                              </a:solidFill>
                              <a:latin typeface="Cambria Math" panose="02040503050406030204" pitchFamily="18" charset="0"/>
                            </a:rPr>
                          </m:ctrlPr>
                        </m:sSupPr>
                        <m:e>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𝑠</m:t>
                                  </m:r>
                                </m:e>
                                <m:sub>
                                  <m:r>
                                    <a:rPr lang="en-US" altLang="zh-CN" i="1">
                                      <a:solidFill>
                                        <a:schemeClr val="tx1"/>
                                      </a:solidFill>
                                      <a:latin typeface="Cambria Math" panose="02040503050406030204" pitchFamily="18" charset="0"/>
                                    </a:rPr>
                                    <m:t>0</m:t>
                                  </m:r>
                                </m:sub>
                              </m:sSub>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𝑠</m:t>
                              </m:r>
                            </m:e>
                          </m:d>
                        </m:e>
                        <m:sup>
                          <m:r>
                            <a:rPr lang="en-US" altLang="zh-CN" i="1">
                              <a:solidFill>
                                <a:schemeClr val="tx1"/>
                              </a:solidFill>
                              <a:latin typeface="Cambria Math" panose="02040503050406030204" pitchFamily="18" charset="0"/>
                            </a:rPr>
                            <m:t>2</m:t>
                          </m:r>
                          <m:r>
                            <a:rPr lang="en-US" altLang="zh-CN" i="1">
                              <a:solidFill>
                                <a:schemeClr val="tx1"/>
                              </a:solidFill>
                              <a:latin typeface="Cambria Math" panose="02040503050406030204" pitchFamily="18" charset="0"/>
                            </a:rPr>
                            <m:t>𝑙</m:t>
                          </m:r>
                          <m:r>
                            <a:rPr lang="en-US" altLang="zh-CN" i="1">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𝑁</m:t>
                              </m:r>
                              <m:r>
                                <a:rPr lang="en-US" altLang="zh-CN" i="1">
                                  <a:solidFill>
                                    <a:schemeClr val="tx1"/>
                                  </a:solidFill>
                                  <a:latin typeface="Cambria Math" panose="02040503050406030204" pitchFamily="18" charset="0"/>
                                </a:rPr>
                                <m:t>+1</m:t>
                              </m:r>
                            </m:num>
                            <m:den>
                              <m:r>
                                <a:rPr lang="en-US" altLang="zh-CN" i="1">
                                  <a:solidFill>
                                    <a:schemeClr val="tx1"/>
                                  </a:solidFill>
                                  <a:latin typeface="Cambria Math" panose="02040503050406030204" pitchFamily="18" charset="0"/>
                                </a:rPr>
                                <m:t>2</m:t>
                              </m:r>
                            </m:den>
                          </m:f>
                        </m:sup>
                      </m:sSup>
                      <m:func>
                        <m:funcPr>
                          <m:ctrlPr>
                            <a:rPr lang="en-US" altLang="zh-CN" i="1">
                              <a:solidFill>
                                <a:schemeClr val="tx1"/>
                              </a:solidFill>
                              <a:latin typeface="Cambria Math" panose="02040503050406030204" pitchFamily="18" charset="0"/>
                            </a:rPr>
                          </m:ctrlPr>
                        </m:funcPr>
                        <m:fName>
                          <m:r>
                            <m:rPr>
                              <m:sty m:val="p"/>
                            </m:rPr>
                            <a:rPr lang="en-US" altLang="zh-CN" i="1">
                              <a:solidFill>
                                <a:schemeClr val="tx1"/>
                              </a:solidFill>
                              <a:latin typeface="Cambria Math" panose="02040503050406030204" pitchFamily="18" charset="0"/>
                            </a:rPr>
                            <m:t>ln</m:t>
                          </m:r>
                        </m:fName>
                        <m:e>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𝑠</m:t>
                              </m:r>
                            </m:e>
                            <m:sub>
                              <m:r>
                                <a:rPr lang="en-US" altLang="zh-CN" i="1">
                                  <a:solidFill>
                                    <a:schemeClr val="tx1"/>
                                  </a:solidFill>
                                  <a:latin typeface="Cambria Math" panose="02040503050406030204" pitchFamily="18" charset="0"/>
                                </a:rPr>
                                <m:t>0</m:t>
                              </m:r>
                            </m:sub>
                          </m:sSub>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𝑠</m:t>
                          </m:r>
                          <m:r>
                            <a:rPr lang="en-US" altLang="zh-CN" i="1">
                              <a:solidFill>
                                <a:schemeClr val="tx1"/>
                              </a:solidFill>
                              <a:latin typeface="Cambria Math" panose="02040503050406030204" pitchFamily="18" charset="0"/>
                            </a:rPr>
                            <m:t>)</m:t>
                          </m:r>
                        </m:e>
                      </m:func>
                    </m:oMath>
                  </a14:m>
                  <a:r>
                    <a:rPr lang="zh-CN" altLang="en-US" i="1" dirty="0">
                      <a:solidFill>
                        <a:srgbClr val="0000FF"/>
                      </a:solidFill>
                      <a:latin typeface="Cambria Math" panose="02040503050406030204" pitchFamily="18" charset="0"/>
                    </a:rPr>
                    <a:t>   </a:t>
                  </a:r>
                  <a:r>
                    <a:rPr lang="en-US" altLang="zh-CN" dirty="0">
                      <a:solidFill>
                        <a:schemeClr val="tx1"/>
                      </a:solidFill>
                      <a:latin typeface="Cambria Math" panose="02040503050406030204" pitchFamily="18" charset="0"/>
                    </a:rPr>
                    <a:t>if </a:t>
                  </a:r>
                  <a14:m>
                    <m:oMath xmlns:m="http://schemas.openxmlformats.org/officeDocument/2006/math">
                      <m:r>
                        <a:rPr lang="en-US" altLang="zh-CN" i="1">
                          <a:solidFill>
                            <a:schemeClr val="tx1"/>
                          </a:solidFill>
                          <a:latin typeface="Cambria Math" panose="02040503050406030204" pitchFamily="18" charset="0"/>
                        </a:rPr>
                        <m:t>2</m:t>
                      </m:r>
                      <m:r>
                        <a:rPr lang="en-US" altLang="zh-CN" i="1">
                          <a:solidFill>
                            <a:schemeClr val="tx1"/>
                          </a:solidFill>
                          <a:latin typeface="Cambria Math" panose="02040503050406030204" pitchFamily="18" charset="0"/>
                        </a:rPr>
                        <m:t>𝑙</m:t>
                      </m:r>
                      <m:r>
                        <a:rPr lang="en-US" altLang="zh-CN" i="1">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𝑁</m:t>
                          </m:r>
                          <m:r>
                            <a:rPr lang="en-US" altLang="zh-CN" i="1">
                              <a:solidFill>
                                <a:schemeClr val="tx1"/>
                              </a:solidFill>
                              <a:latin typeface="Cambria Math" panose="02040503050406030204" pitchFamily="18" charset="0"/>
                            </a:rPr>
                            <m:t>+1</m:t>
                          </m:r>
                        </m:num>
                        <m:den>
                          <m:r>
                            <a:rPr lang="en-US" altLang="zh-CN" i="1">
                              <a:solidFill>
                                <a:schemeClr val="tx1"/>
                              </a:solidFill>
                              <a:latin typeface="Cambria Math" panose="02040503050406030204" pitchFamily="18" charset="0"/>
                            </a:rPr>
                            <m:t>2</m:t>
                          </m:r>
                        </m:den>
                      </m:f>
                      <m:r>
                        <a:rPr lang="en-US" altLang="zh-CN" i="0">
                          <a:solidFill>
                            <a:schemeClr val="tx1"/>
                          </a:solidFill>
                          <a:latin typeface="Cambria Math" panose="02040503050406030204" pitchFamily="18" charset="0"/>
                        </a:rPr>
                        <m:t>=</m:t>
                      </m:r>
                      <m:r>
                        <m:rPr>
                          <m:sty m:val="p"/>
                        </m:rPr>
                        <a:rPr lang="en-US" altLang="zh-CN" i="0">
                          <a:solidFill>
                            <a:schemeClr val="tx1"/>
                          </a:solidFill>
                          <a:latin typeface="Cambria Math" panose="02040503050406030204" pitchFamily="18" charset="0"/>
                        </a:rPr>
                        <m:t>m</m:t>
                      </m:r>
                      <m:r>
                        <a:rPr lang="en-US" altLang="zh-CN" i="0">
                          <a:solidFill>
                            <a:schemeClr val="tx1"/>
                          </a:solidFill>
                          <a:latin typeface="Cambria Math" panose="02040503050406030204" pitchFamily="18" charset="0"/>
                        </a:rPr>
                        <m:t>, </m:t>
                      </m:r>
                      <m:r>
                        <m:rPr>
                          <m:sty m:val="p"/>
                        </m:rPr>
                        <a:rPr lang="en-US" altLang="zh-CN" i="0">
                          <a:solidFill>
                            <a:schemeClr val="tx1"/>
                          </a:solidFill>
                          <a:latin typeface="Cambria Math" panose="02040503050406030204" pitchFamily="18" charset="0"/>
                        </a:rPr>
                        <m:t>m</m:t>
                      </m:r>
                      <m:r>
                        <a:rPr lang="en-US" altLang="zh-CN" i="0">
                          <a:solidFill>
                            <a:schemeClr val="tx1"/>
                          </a:solidFill>
                          <a:latin typeface="Cambria Math" panose="02040503050406030204" pitchFamily="18" charset="0"/>
                        </a:rPr>
                        <m:t>=0,1,2…</m:t>
                      </m:r>
                    </m:oMath>
                  </a14:m>
                  <a:endParaRPr lang="zh-CN" altLang="en-US" dirty="0">
                    <a:solidFill>
                      <a:srgbClr val="0000FF"/>
                    </a:solidFill>
                    <a:latin typeface="Cambria Math" panose="02040503050406030204" pitchFamily="18" charset="0"/>
                  </a:endParaRPr>
                </a:p>
              </p:txBody>
            </p:sp>
          </mc:Choice>
          <mc:Fallback xmlns="">
            <p:sp>
              <p:nvSpPr>
                <p:cNvPr id="6" name="文本框 5">
                  <a:extLst>
                    <a:ext uri="{FF2B5EF4-FFF2-40B4-BE49-F238E27FC236}">
                      <a16:creationId xmlns:a16="http://schemas.microsoft.com/office/drawing/2014/main" id="{EB37EDA4-2314-41DB-A5B1-9747CA35D517}"/>
                    </a:ext>
                  </a:extLst>
                </p:cNvPr>
                <p:cNvSpPr txBox="1">
                  <a:spLocks noRot="1" noChangeAspect="1" noMove="1" noResize="1" noEditPoints="1" noAdjustHandles="1" noChangeArrowheads="1" noChangeShapeType="1" noTextEdit="1"/>
                </p:cNvSpPr>
                <p:nvPr/>
              </p:nvSpPr>
              <p:spPr>
                <a:xfrm>
                  <a:off x="1056042" y="1030033"/>
                  <a:ext cx="6935813" cy="391839"/>
                </a:xfrm>
                <a:prstGeom prst="rect">
                  <a:avLst/>
                </a:prstGeom>
                <a:blipFill>
                  <a:blip r:embed="rId4"/>
                  <a:stretch>
                    <a:fillRect l="-1231" t="-10938" b="-218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E8BC921-09B9-4E00-819F-D8D1D51DAC26}"/>
                    </a:ext>
                  </a:extLst>
                </p:cNvPr>
                <p:cNvSpPr txBox="1"/>
                <p:nvPr/>
              </p:nvSpPr>
              <p:spPr>
                <a:xfrm>
                  <a:off x="1065385" y="1515276"/>
                  <a:ext cx="3146695" cy="387286"/>
                </a:xfrm>
                <a:prstGeom prst="rect">
                  <a:avLst/>
                </a:prstGeom>
                <a:noFill/>
              </p:spPr>
              <p:txBody>
                <a:bodyPr wrap="none" lIns="0" tIns="0" rIns="0" bIns="0" rtlCol="0">
                  <a:spAutoFit/>
                </a:bodyPr>
                <a:lstStyle/>
                <a:p>
                  <a14:m>
                    <m:oMath xmlns:m="http://schemas.openxmlformats.org/officeDocument/2006/math">
                      <m:r>
                        <a:rPr lang="en-US" altLang="zh-CN" b="0" i="1" smtClean="0">
                          <a:solidFill>
                            <a:schemeClr val="tx1"/>
                          </a:solidFill>
                          <a:latin typeface="Cambria Math" panose="02040503050406030204" pitchFamily="18" charset="0"/>
                        </a:rPr>
                        <m:t>𝑀</m:t>
                      </m:r>
                      <m:r>
                        <a:rPr lang="en-US" altLang="zh-CN" i="1" smtClean="0">
                          <a:solidFill>
                            <a:schemeClr val="tx1"/>
                          </a:solidFill>
                          <a:latin typeface="Cambria Math" panose="02040503050406030204" pitchFamily="18" charset="0"/>
                        </a:rPr>
                        <m:t>∼</m:t>
                      </m:r>
                      <m:sSup>
                        <m:sSupPr>
                          <m:ctrlPr>
                            <a:rPr lang="en-US" altLang="zh-CN" i="1">
                              <a:solidFill>
                                <a:schemeClr val="tx1"/>
                              </a:solidFill>
                              <a:latin typeface="Cambria Math" panose="02040503050406030204" pitchFamily="18" charset="0"/>
                            </a:rPr>
                          </m:ctrlPr>
                        </m:sSupPr>
                        <m:e>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𝑠</m:t>
                                  </m:r>
                                </m:e>
                                <m:sub>
                                  <m:r>
                                    <a:rPr lang="en-US" altLang="zh-CN" i="1">
                                      <a:solidFill>
                                        <a:schemeClr val="tx1"/>
                                      </a:solidFill>
                                      <a:latin typeface="Cambria Math" panose="02040503050406030204" pitchFamily="18" charset="0"/>
                                    </a:rPr>
                                    <m:t>0</m:t>
                                  </m:r>
                                </m:sub>
                              </m:sSub>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𝑠</m:t>
                              </m:r>
                            </m:e>
                          </m:d>
                        </m:e>
                        <m:sup>
                          <m:r>
                            <a:rPr lang="en-US" altLang="zh-CN" i="1">
                              <a:solidFill>
                                <a:schemeClr val="tx1"/>
                              </a:solidFill>
                              <a:latin typeface="Cambria Math" panose="02040503050406030204" pitchFamily="18" charset="0"/>
                            </a:rPr>
                            <m:t>2</m:t>
                          </m:r>
                          <m:r>
                            <a:rPr lang="en-US" altLang="zh-CN" i="1">
                              <a:solidFill>
                                <a:schemeClr val="tx1"/>
                              </a:solidFill>
                              <a:latin typeface="Cambria Math" panose="02040503050406030204" pitchFamily="18" charset="0"/>
                            </a:rPr>
                            <m:t>𝑙</m:t>
                          </m:r>
                          <m:r>
                            <a:rPr lang="en-US" altLang="zh-CN" i="1">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𝑁</m:t>
                              </m:r>
                              <m:r>
                                <a:rPr lang="en-US" altLang="zh-CN" i="1">
                                  <a:solidFill>
                                    <a:schemeClr val="tx1"/>
                                  </a:solidFill>
                                  <a:latin typeface="Cambria Math" panose="02040503050406030204" pitchFamily="18" charset="0"/>
                                </a:rPr>
                                <m:t>+1</m:t>
                              </m:r>
                            </m:num>
                            <m:den>
                              <m:r>
                                <a:rPr lang="en-US" altLang="zh-CN" i="1">
                                  <a:solidFill>
                                    <a:schemeClr val="tx1"/>
                                  </a:solidFill>
                                  <a:latin typeface="Cambria Math" panose="02040503050406030204" pitchFamily="18" charset="0"/>
                                </a:rPr>
                                <m:t>2</m:t>
                              </m:r>
                            </m:den>
                          </m:f>
                        </m:sup>
                      </m:sSup>
                    </m:oMath>
                  </a14:m>
                  <a:r>
                    <a:rPr lang="zh-CN" altLang="en-US" i="1" dirty="0">
                      <a:solidFill>
                        <a:srgbClr val="0000FF"/>
                      </a:solidFill>
                      <a:latin typeface="Cambria Math" panose="02040503050406030204" pitchFamily="18" charset="0"/>
                    </a:rPr>
                    <a:t>   </a:t>
                  </a:r>
                  <a:r>
                    <a:rPr lang="en-US" altLang="zh-CN" dirty="0">
                      <a:latin typeface="Cambria Math" panose="02040503050406030204" pitchFamily="18" charset="0"/>
                    </a:rPr>
                    <a:t>other cases</a:t>
                  </a:r>
                  <a:endParaRPr lang="zh-CN" altLang="en-US" dirty="0">
                    <a:latin typeface="Cambria Math" panose="02040503050406030204" pitchFamily="18" charset="0"/>
                  </a:endParaRPr>
                </a:p>
              </p:txBody>
            </p:sp>
          </mc:Choice>
          <mc:Fallback xmlns="">
            <p:sp>
              <p:nvSpPr>
                <p:cNvPr id="7" name="文本框 6">
                  <a:extLst>
                    <a:ext uri="{FF2B5EF4-FFF2-40B4-BE49-F238E27FC236}">
                      <a16:creationId xmlns:a16="http://schemas.microsoft.com/office/drawing/2014/main" id="{7E8BC921-09B9-4E00-819F-D8D1D51DAC26}"/>
                    </a:ext>
                  </a:extLst>
                </p:cNvPr>
                <p:cNvSpPr txBox="1">
                  <a:spLocks noRot="1" noChangeAspect="1" noMove="1" noResize="1" noEditPoints="1" noAdjustHandles="1" noChangeArrowheads="1" noChangeShapeType="1" noTextEdit="1"/>
                </p:cNvSpPr>
                <p:nvPr/>
              </p:nvSpPr>
              <p:spPr>
                <a:xfrm>
                  <a:off x="1065385" y="1515276"/>
                  <a:ext cx="3146695" cy="387286"/>
                </a:xfrm>
                <a:prstGeom prst="rect">
                  <a:avLst/>
                </a:prstGeom>
                <a:blipFill>
                  <a:blip r:embed="rId5"/>
                  <a:stretch>
                    <a:fillRect r="-4070" b="-34375"/>
                  </a:stretch>
                </a:blipFill>
              </p:spPr>
              <p:txBody>
                <a:bodyPr/>
                <a:lstStyle/>
                <a:p>
                  <a:r>
                    <a:rPr lang="zh-CN" altLang="en-US">
                      <a:noFill/>
                    </a:rPr>
                    <a:t> </a:t>
                  </a:r>
                </a:p>
              </p:txBody>
            </p:sp>
          </mc:Fallback>
        </mc:AlternateContent>
      </p:grpSp>
      <p:sp>
        <p:nvSpPr>
          <p:cNvPr id="2" name="矩形 1">
            <a:extLst>
              <a:ext uri="{FF2B5EF4-FFF2-40B4-BE49-F238E27FC236}">
                <a16:creationId xmlns:a16="http://schemas.microsoft.com/office/drawing/2014/main" id="{218998B4-B83C-415B-97A8-90482E330D39}"/>
              </a:ext>
            </a:extLst>
          </p:cNvPr>
          <p:cNvSpPr/>
          <p:nvPr/>
        </p:nvSpPr>
        <p:spPr>
          <a:xfrm>
            <a:off x="256848" y="6193090"/>
            <a:ext cx="6201101" cy="646331"/>
          </a:xfrm>
          <a:prstGeom prst="rect">
            <a:avLst/>
          </a:prstGeom>
        </p:spPr>
        <p:txBody>
          <a:bodyPr wrap="square">
            <a:spAutoFit/>
          </a:bodyPr>
          <a:lstStyle/>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  L. D. Landau,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Nucl.Phys</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13(1959)181</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V.N.Gribov</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Y.Dokshitzer</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J.Nyiri</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Strong interactions of hadrons at high energies- </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Gribov</a:t>
            </a:r>
            <a:endParaRPr lang="en-US" altLang="zh-CN" sz="1200" dirty="0">
              <a:solidFill>
                <a:schemeClr val="accent1">
                  <a:lumMod val="75000"/>
                </a:schemeClr>
              </a:solidFill>
              <a:latin typeface="Times New Roman" panose="02020603050405020304" pitchFamily="18" charset="0"/>
              <a:cs typeface="Times New Roman" panose="02020603050405020304" pitchFamily="18" charset="0"/>
            </a:endParaRPr>
          </a:p>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lectures on theoretical physics, Cambridge University Press, 2009</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4821233E-555B-45EE-B88C-72E762BE06D0}"/>
              </a:ext>
            </a:extLst>
          </p:cNvPr>
          <p:cNvSpPr>
            <a:spLocks noGrp="1"/>
          </p:cNvSpPr>
          <p:nvPr>
            <p:ph type="sldNum" sz="quarter" idx="12"/>
          </p:nvPr>
        </p:nvSpPr>
        <p:spPr/>
        <p:txBody>
          <a:bodyPr/>
          <a:lstStyle/>
          <a:p>
            <a:fld id="{70EF8BD8-B3DE-4E24-B474-47D0FF4D57CA}" type="slidenum">
              <a:rPr lang="zh-CN" altLang="en-US" smtClean="0"/>
              <a:t>8</a:t>
            </a:fld>
            <a:endParaRPr lang="zh-CN" altLang="en-US" dirty="0"/>
          </a:p>
        </p:txBody>
      </p:sp>
      <p:grpSp>
        <p:nvGrpSpPr>
          <p:cNvPr id="4" name="组合 3">
            <a:extLst>
              <a:ext uri="{FF2B5EF4-FFF2-40B4-BE49-F238E27FC236}">
                <a16:creationId xmlns:a16="http://schemas.microsoft.com/office/drawing/2014/main" id="{703E14AC-DE3E-4458-9B1C-EA8122785425}"/>
              </a:ext>
            </a:extLst>
          </p:cNvPr>
          <p:cNvGrpSpPr/>
          <p:nvPr/>
        </p:nvGrpSpPr>
        <p:grpSpPr>
          <a:xfrm>
            <a:off x="421726" y="2200966"/>
            <a:ext cx="2087614" cy="1202441"/>
            <a:chOff x="371571" y="2535654"/>
            <a:chExt cx="2087614" cy="1202441"/>
          </a:xfrm>
        </p:grpSpPr>
        <p:cxnSp>
          <p:nvCxnSpPr>
            <p:cNvPr id="59" name="直接连接符 58">
              <a:extLst>
                <a:ext uri="{FF2B5EF4-FFF2-40B4-BE49-F238E27FC236}">
                  <a16:creationId xmlns:a16="http://schemas.microsoft.com/office/drawing/2014/main" id="{486517F7-F38F-45B0-9285-9D02ACABE916}"/>
                </a:ext>
              </a:extLst>
            </p:cNvPr>
            <p:cNvCxnSpPr>
              <a:cxnSpLocks/>
            </p:cNvCxnSpPr>
            <p:nvPr/>
          </p:nvCxnSpPr>
          <p:spPr>
            <a:xfrm>
              <a:off x="553076" y="3099607"/>
              <a:ext cx="469271" cy="0"/>
            </a:xfrm>
            <a:prstGeom prst="line">
              <a:avLst/>
            </a:prstGeom>
            <a:ln w="12700"/>
          </p:spPr>
          <p:style>
            <a:lnRef idx="1">
              <a:schemeClr val="dk1"/>
            </a:lnRef>
            <a:fillRef idx="0">
              <a:schemeClr val="dk1"/>
            </a:fillRef>
            <a:effectRef idx="0">
              <a:schemeClr val="dk1"/>
            </a:effectRef>
            <a:fontRef idx="minor">
              <a:schemeClr val="tx1"/>
            </a:fontRef>
          </p:style>
        </p:cxnSp>
        <p:sp>
          <p:nvSpPr>
            <p:cNvPr id="60" name="椭圆 59">
              <a:extLst>
                <a:ext uri="{FF2B5EF4-FFF2-40B4-BE49-F238E27FC236}">
                  <a16:creationId xmlns:a16="http://schemas.microsoft.com/office/drawing/2014/main" id="{EC14DFA1-AFFF-4F5B-BABF-EEBB6302FA20}"/>
                </a:ext>
              </a:extLst>
            </p:cNvPr>
            <p:cNvSpPr/>
            <p:nvPr/>
          </p:nvSpPr>
          <p:spPr>
            <a:xfrm>
              <a:off x="1014325" y="2837740"/>
              <a:ext cx="794085" cy="5237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a:extLst>
                <a:ext uri="{FF2B5EF4-FFF2-40B4-BE49-F238E27FC236}">
                  <a16:creationId xmlns:a16="http://schemas.microsoft.com/office/drawing/2014/main" id="{59DBC941-F5AF-480D-8239-0FAC61A5509D}"/>
                </a:ext>
              </a:extLst>
            </p:cNvPr>
            <p:cNvCxnSpPr>
              <a:cxnSpLocks/>
            </p:cNvCxnSpPr>
            <p:nvPr/>
          </p:nvCxnSpPr>
          <p:spPr>
            <a:xfrm>
              <a:off x="1808410" y="3099606"/>
              <a:ext cx="469271" cy="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34D656FF-292B-412D-932A-A46AF08273ED}"/>
                    </a:ext>
                  </a:extLst>
                </p:cNvPr>
                <p:cNvSpPr txBox="1"/>
                <p:nvPr/>
              </p:nvSpPr>
              <p:spPr>
                <a:xfrm>
                  <a:off x="371571" y="2699240"/>
                  <a:ext cx="416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 </m:t>
                        </m:r>
                        <m:r>
                          <a:rPr lang="en-US" altLang="zh-CN" b="0" i="1" smtClean="0">
                            <a:latin typeface="Cambria Math" panose="02040503050406030204" pitchFamily="18" charset="0"/>
                          </a:rPr>
                          <m:t>𝐴</m:t>
                        </m:r>
                      </m:oMath>
                    </m:oMathPara>
                  </a14:m>
                  <a:endParaRPr lang="zh-CN" altLang="en-US" dirty="0"/>
                </a:p>
              </p:txBody>
            </p:sp>
          </mc:Choice>
          <mc:Fallback xmlns="">
            <p:sp>
              <p:nvSpPr>
                <p:cNvPr id="62" name="文本框 61">
                  <a:extLst>
                    <a:ext uri="{FF2B5EF4-FFF2-40B4-BE49-F238E27FC236}">
                      <a16:creationId xmlns:a16="http://schemas.microsoft.com/office/drawing/2014/main" id="{34D656FF-292B-412D-932A-A46AF08273ED}"/>
                    </a:ext>
                  </a:extLst>
                </p:cNvPr>
                <p:cNvSpPr txBox="1">
                  <a:spLocks noRot="1" noChangeAspect="1" noMove="1" noResize="1" noEditPoints="1" noAdjustHandles="1" noChangeArrowheads="1" noChangeShapeType="1" noTextEdit="1"/>
                </p:cNvSpPr>
                <p:nvPr/>
              </p:nvSpPr>
              <p:spPr>
                <a:xfrm>
                  <a:off x="371571" y="2699240"/>
                  <a:ext cx="416140" cy="276999"/>
                </a:xfrm>
                <a:prstGeom prst="rect">
                  <a:avLst/>
                </a:prstGeom>
                <a:blipFill>
                  <a:blip r:embed="rId18"/>
                  <a:stretch>
                    <a:fillRect l="-13235" r="-14706"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37741201-BBBE-4231-A4A5-FBE41CE43104}"/>
                    </a:ext>
                  </a:extLst>
                </p:cNvPr>
                <p:cNvSpPr txBox="1"/>
                <p:nvPr/>
              </p:nvSpPr>
              <p:spPr>
                <a:xfrm>
                  <a:off x="1252285" y="2535654"/>
                  <a:ext cx="27078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𝐾</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63" name="文本框 62">
                  <a:extLst>
                    <a:ext uri="{FF2B5EF4-FFF2-40B4-BE49-F238E27FC236}">
                      <a16:creationId xmlns:a16="http://schemas.microsoft.com/office/drawing/2014/main" id="{37741201-BBBE-4231-A4A5-FBE41CE43104}"/>
                    </a:ext>
                  </a:extLst>
                </p:cNvPr>
                <p:cNvSpPr txBox="1">
                  <a:spLocks noRot="1" noChangeAspect="1" noMove="1" noResize="1" noEditPoints="1" noAdjustHandles="1" noChangeArrowheads="1" noChangeShapeType="1" noTextEdit="1"/>
                </p:cNvSpPr>
                <p:nvPr/>
              </p:nvSpPr>
              <p:spPr>
                <a:xfrm>
                  <a:off x="1252285" y="2535654"/>
                  <a:ext cx="270789" cy="276999"/>
                </a:xfrm>
                <a:prstGeom prst="rect">
                  <a:avLst/>
                </a:prstGeom>
                <a:blipFill>
                  <a:blip r:embed="rId19"/>
                  <a:stretch>
                    <a:fillRect l="-29545" r="-13636" b="-88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385CE4A1-119F-4D58-A69E-C6C7F1ED4F4F}"/>
                    </a:ext>
                  </a:extLst>
                </p:cNvPr>
                <p:cNvSpPr txBox="1"/>
                <p:nvPr/>
              </p:nvSpPr>
              <p:spPr>
                <a:xfrm>
                  <a:off x="1250838" y="3461096"/>
                  <a:ext cx="2217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oMath>
                    </m:oMathPara>
                  </a14:m>
                  <a:endParaRPr lang="zh-CN" altLang="en-US" dirty="0"/>
                </a:p>
              </p:txBody>
            </p:sp>
          </mc:Choice>
          <mc:Fallback xmlns="">
            <p:sp>
              <p:nvSpPr>
                <p:cNvPr id="64" name="文本框 63">
                  <a:extLst>
                    <a:ext uri="{FF2B5EF4-FFF2-40B4-BE49-F238E27FC236}">
                      <a16:creationId xmlns:a16="http://schemas.microsoft.com/office/drawing/2014/main" id="{385CE4A1-119F-4D58-A69E-C6C7F1ED4F4F}"/>
                    </a:ext>
                  </a:extLst>
                </p:cNvPr>
                <p:cNvSpPr txBox="1">
                  <a:spLocks noRot="1" noChangeAspect="1" noMove="1" noResize="1" noEditPoints="1" noAdjustHandles="1" noChangeArrowheads="1" noChangeShapeType="1" noTextEdit="1"/>
                </p:cNvSpPr>
                <p:nvPr/>
              </p:nvSpPr>
              <p:spPr>
                <a:xfrm>
                  <a:off x="1250838" y="3461096"/>
                  <a:ext cx="221792" cy="276999"/>
                </a:xfrm>
                <a:prstGeom prst="rect">
                  <a:avLst/>
                </a:prstGeom>
                <a:blipFill>
                  <a:blip r:embed="rId20"/>
                  <a:stretch>
                    <a:fillRect l="-24324" t="-6667" r="-35135"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A1622FB4-8F69-4ACB-A2B4-EA1D1746FD1F}"/>
                    </a:ext>
                  </a:extLst>
                </p:cNvPr>
                <p:cNvSpPr txBox="1"/>
                <p:nvPr/>
              </p:nvSpPr>
              <p:spPr>
                <a:xfrm>
                  <a:off x="2043045" y="2699239"/>
                  <a:ext cx="416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 </m:t>
                        </m:r>
                        <m:r>
                          <a:rPr lang="en-US" altLang="zh-CN" b="0" i="1" smtClean="0">
                            <a:latin typeface="Cambria Math" panose="02040503050406030204" pitchFamily="18" charset="0"/>
                          </a:rPr>
                          <m:t>𝐴</m:t>
                        </m:r>
                      </m:oMath>
                    </m:oMathPara>
                  </a14:m>
                  <a:endParaRPr lang="zh-CN" altLang="en-US" dirty="0"/>
                </a:p>
              </p:txBody>
            </p:sp>
          </mc:Choice>
          <mc:Fallback xmlns="">
            <p:sp>
              <p:nvSpPr>
                <p:cNvPr id="65" name="文本框 64">
                  <a:extLst>
                    <a:ext uri="{FF2B5EF4-FFF2-40B4-BE49-F238E27FC236}">
                      <a16:creationId xmlns:a16="http://schemas.microsoft.com/office/drawing/2014/main" id="{A1622FB4-8F69-4ACB-A2B4-EA1D1746FD1F}"/>
                    </a:ext>
                  </a:extLst>
                </p:cNvPr>
                <p:cNvSpPr txBox="1">
                  <a:spLocks noRot="1" noChangeAspect="1" noMove="1" noResize="1" noEditPoints="1" noAdjustHandles="1" noChangeArrowheads="1" noChangeShapeType="1" noTextEdit="1"/>
                </p:cNvSpPr>
                <p:nvPr/>
              </p:nvSpPr>
              <p:spPr>
                <a:xfrm>
                  <a:off x="2043045" y="2699239"/>
                  <a:ext cx="416140" cy="276999"/>
                </a:xfrm>
                <a:prstGeom prst="rect">
                  <a:avLst/>
                </a:prstGeom>
                <a:blipFill>
                  <a:blip r:embed="rId21"/>
                  <a:stretch>
                    <a:fillRect l="-13043" r="-13043" b="-26667"/>
                  </a:stretch>
                </a:blipFill>
              </p:spPr>
              <p:txBody>
                <a:bodyPr/>
                <a:lstStyle/>
                <a:p>
                  <a:r>
                    <a:rPr lang="zh-CN" altLang="en-US">
                      <a:noFill/>
                    </a:rPr>
                    <a:t> </a:t>
                  </a:r>
                </a:p>
              </p:txBody>
            </p:sp>
          </mc:Fallback>
        </mc:AlternateContent>
      </p:grpSp>
      <p:grpSp>
        <p:nvGrpSpPr>
          <p:cNvPr id="66" name="组合 65">
            <a:extLst>
              <a:ext uri="{FF2B5EF4-FFF2-40B4-BE49-F238E27FC236}">
                <a16:creationId xmlns:a16="http://schemas.microsoft.com/office/drawing/2014/main" id="{734BB535-56BF-4775-A7D1-932C98E2A905}"/>
              </a:ext>
            </a:extLst>
          </p:cNvPr>
          <p:cNvGrpSpPr/>
          <p:nvPr/>
        </p:nvGrpSpPr>
        <p:grpSpPr>
          <a:xfrm>
            <a:off x="2824903" y="4771332"/>
            <a:ext cx="2019637" cy="1083140"/>
            <a:chOff x="863818" y="4860887"/>
            <a:chExt cx="2019637" cy="1083140"/>
          </a:xfrm>
        </p:grpSpPr>
        <p:grpSp>
          <p:nvGrpSpPr>
            <p:cNvPr id="67" name="组合 66">
              <a:extLst>
                <a:ext uri="{FF2B5EF4-FFF2-40B4-BE49-F238E27FC236}">
                  <a16:creationId xmlns:a16="http://schemas.microsoft.com/office/drawing/2014/main" id="{499DED44-DFC5-4472-8DAD-CD8E48AF1369}"/>
                </a:ext>
              </a:extLst>
            </p:cNvPr>
            <p:cNvGrpSpPr/>
            <p:nvPr/>
          </p:nvGrpSpPr>
          <p:grpSpPr>
            <a:xfrm>
              <a:off x="1085320" y="5001560"/>
              <a:ext cx="1315530" cy="753975"/>
              <a:chOff x="2483223" y="3737811"/>
              <a:chExt cx="1315530" cy="753975"/>
            </a:xfrm>
          </p:grpSpPr>
          <p:cxnSp>
            <p:nvCxnSpPr>
              <p:cNvPr id="74" name="直接连接符 73">
                <a:extLst>
                  <a:ext uri="{FF2B5EF4-FFF2-40B4-BE49-F238E27FC236}">
                    <a16:creationId xmlns:a16="http://schemas.microsoft.com/office/drawing/2014/main" id="{AB659E55-B8D2-46B9-95FD-7A7E6EC9F178}"/>
                  </a:ext>
                </a:extLst>
              </p:cNvPr>
              <p:cNvCxnSpPr>
                <a:cxnSpLocks/>
              </p:cNvCxnSpPr>
              <p:nvPr/>
            </p:nvCxnSpPr>
            <p:spPr>
              <a:xfrm>
                <a:off x="2483223" y="4114799"/>
                <a:ext cx="4692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直接连接符 74">
                <a:extLst>
                  <a:ext uri="{FF2B5EF4-FFF2-40B4-BE49-F238E27FC236}">
                    <a16:creationId xmlns:a16="http://schemas.microsoft.com/office/drawing/2014/main" id="{CD34A166-2C47-49AD-989A-09ACDC801B86}"/>
                  </a:ext>
                </a:extLst>
              </p:cNvPr>
              <p:cNvCxnSpPr/>
              <p:nvPr/>
            </p:nvCxnSpPr>
            <p:spPr>
              <a:xfrm flipV="1">
                <a:off x="2952494" y="3737811"/>
                <a:ext cx="376988" cy="376988"/>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a16="http://schemas.microsoft.com/office/drawing/2014/main" id="{2F5AD7BE-7235-456D-8F7D-B8BEB19349C5}"/>
                  </a:ext>
                </a:extLst>
              </p:cNvPr>
              <p:cNvCxnSpPr>
                <a:cxnSpLocks/>
              </p:cNvCxnSpPr>
              <p:nvPr/>
            </p:nvCxnSpPr>
            <p:spPr>
              <a:xfrm rot="5400000" flipV="1">
                <a:off x="2952494" y="4114798"/>
                <a:ext cx="376988" cy="376988"/>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直接连接符 76">
                <a:extLst>
                  <a:ext uri="{FF2B5EF4-FFF2-40B4-BE49-F238E27FC236}">
                    <a16:creationId xmlns:a16="http://schemas.microsoft.com/office/drawing/2014/main" id="{E5C03FA3-F5FD-4CF3-997A-FFA0C47311F7}"/>
                  </a:ext>
                </a:extLst>
              </p:cNvPr>
              <p:cNvCxnSpPr/>
              <p:nvPr/>
            </p:nvCxnSpPr>
            <p:spPr>
              <a:xfrm>
                <a:off x="3329482" y="3737811"/>
                <a:ext cx="0" cy="753975"/>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58670632-9CC6-4FA3-8290-F099B192B195}"/>
                  </a:ext>
                </a:extLst>
              </p:cNvPr>
              <p:cNvCxnSpPr>
                <a:cxnSpLocks/>
              </p:cNvCxnSpPr>
              <p:nvPr/>
            </p:nvCxnSpPr>
            <p:spPr>
              <a:xfrm>
                <a:off x="3329482" y="3737811"/>
                <a:ext cx="4692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直接连接符 78">
                <a:extLst>
                  <a:ext uri="{FF2B5EF4-FFF2-40B4-BE49-F238E27FC236}">
                    <a16:creationId xmlns:a16="http://schemas.microsoft.com/office/drawing/2014/main" id="{43276C5E-7D83-4D30-8BD2-D0DE4F20DF9C}"/>
                  </a:ext>
                </a:extLst>
              </p:cNvPr>
              <p:cNvCxnSpPr>
                <a:cxnSpLocks/>
              </p:cNvCxnSpPr>
              <p:nvPr/>
            </p:nvCxnSpPr>
            <p:spPr>
              <a:xfrm>
                <a:off x="3329482" y="4491786"/>
                <a:ext cx="469271" cy="0"/>
              </a:xfrm>
              <a:prstGeom prst="line">
                <a:avLst/>
              </a:prstGeom>
              <a:ln w="1270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5E03CF20-F80D-49E6-8EC2-756423E561CA}"/>
                    </a:ext>
                  </a:extLst>
                </p:cNvPr>
                <p:cNvSpPr txBox="1"/>
                <p:nvPr/>
              </p:nvSpPr>
              <p:spPr>
                <a:xfrm>
                  <a:off x="863818" y="4950374"/>
                  <a:ext cx="416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 </m:t>
                        </m:r>
                        <m:r>
                          <a:rPr lang="en-US" altLang="zh-CN" b="0" i="1" smtClean="0">
                            <a:latin typeface="Cambria Math" panose="02040503050406030204" pitchFamily="18" charset="0"/>
                          </a:rPr>
                          <m:t>𝐴</m:t>
                        </m:r>
                      </m:oMath>
                    </m:oMathPara>
                  </a14:m>
                  <a:endParaRPr lang="zh-CN" altLang="en-US" dirty="0"/>
                </a:p>
              </p:txBody>
            </p:sp>
          </mc:Choice>
          <mc:Fallback xmlns="">
            <p:sp>
              <p:nvSpPr>
                <p:cNvPr id="68" name="文本框 67">
                  <a:extLst>
                    <a:ext uri="{FF2B5EF4-FFF2-40B4-BE49-F238E27FC236}">
                      <a16:creationId xmlns:a16="http://schemas.microsoft.com/office/drawing/2014/main" id="{5E03CF20-F80D-49E6-8EC2-756423E561CA}"/>
                    </a:ext>
                  </a:extLst>
                </p:cNvPr>
                <p:cNvSpPr txBox="1">
                  <a:spLocks noRot="1" noChangeAspect="1" noMove="1" noResize="1" noEditPoints="1" noAdjustHandles="1" noChangeArrowheads="1" noChangeShapeType="1" noTextEdit="1"/>
                </p:cNvSpPr>
                <p:nvPr/>
              </p:nvSpPr>
              <p:spPr>
                <a:xfrm>
                  <a:off x="863818" y="4950374"/>
                  <a:ext cx="416140" cy="276999"/>
                </a:xfrm>
                <a:prstGeom prst="rect">
                  <a:avLst/>
                </a:prstGeom>
                <a:blipFill>
                  <a:blip r:embed="rId22"/>
                  <a:stretch>
                    <a:fillRect l="-13043" r="-13043"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00F84B2F-72EA-4BB7-BBDB-A639AB0AFA96}"/>
                    </a:ext>
                  </a:extLst>
                </p:cNvPr>
                <p:cNvSpPr txBox="1"/>
                <p:nvPr/>
              </p:nvSpPr>
              <p:spPr>
                <a:xfrm>
                  <a:off x="1506792" y="4863059"/>
                  <a:ext cx="3181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𝐾</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69" name="文本框 68">
                  <a:extLst>
                    <a:ext uri="{FF2B5EF4-FFF2-40B4-BE49-F238E27FC236}">
                      <a16:creationId xmlns:a16="http://schemas.microsoft.com/office/drawing/2014/main" id="{00F84B2F-72EA-4BB7-BBDB-A639AB0AFA96}"/>
                    </a:ext>
                  </a:extLst>
                </p:cNvPr>
                <p:cNvSpPr txBox="1">
                  <a:spLocks noRot="1" noChangeAspect="1" noMove="1" noResize="1" noEditPoints="1" noAdjustHandles="1" noChangeArrowheads="1" noChangeShapeType="1" noTextEdit="1"/>
                </p:cNvSpPr>
                <p:nvPr/>
              </p:nvSpPr>
              <p:spPr>
                <a:xfrm>
                  <a:off x="1506792" y="4863059"/>
                  <a:ext cx="318164" cy="276999"/>
                </a:xfrm>
                <a:prstGeom prst="rect">
                  <a:avLst/>
                </a:prstGeom>
                <a:blipFill>
                  <a:blip r:embed="rId23"/>
                  <a:stretch>
                    <a:fillRect l="-19231" r="-3846"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C5899EEF-F749-4BDB-9AEB-6178FB498296}"/>
                    </a:ext>
                  </a:extLst>
                </p:cNvPr>
                <p:cNvSpPr txBox="1"/>
                <p:nvPr/>
              </p:nvSpPr>
              <p:spPr>
                <a:xfrm>
                  <a:off x="1505345" y="5667028"/>
                  <a:ext cx="2217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oMath>
                    </m:oMathPara>
                  </a14:m>
                  <a:endParaRPr lang="zh-CN" altLang="en-US" dirty="0"/>
                </a:p>
              </p:txBody>
            </p:sp>
          </mc:Choice>
          <mc:Fallback xmlns="">
            <p:sp>
              <p:nvSpPr>
                <p:cNvPr id="70" name="文本框 69">
                  <a:extLst>
                    <a:ext uri="{FF2B5EF4-FFF2-40B4-BE49-F238E27FC236}">
                      <a16:creationId xmlns:a16="http://schemas.microsoft.com/office/drawing/2014/main" id="{C5899EEF-F749-4BDB-9AEB-6178FB498296}"/>
                    </a:ext>
                  </a:extLst>
                </p:cNvPr>
                <p:cNvSpPr txBox="1">
                  <a:spLocks noRot="1" noChangeAspect="1" noMove="1" noResize="1" noEditPoints="1" noAdjustHandles="1" noChangeArrowheads="1" noChangeShapeType="1" noTextEdit="1"/>
                </p:cNvSpPr>
                <p:nvPr/>
              </p:nvSpPr>
              <p:spPr>
                <a:xfrm>
                  <a:off x="1505345" y="5667028"/>
                  <a:ext cx="221792" cy="276999"/>
                </a:xfrm>
                <a:prstGeom prst="rect">
                  <a:avLst/>
                </a:prstGeom>
                <a:blipFill>
                  <a:blip r:embed="rId24"/>
                  <a:stretch>
                    <a:fillRect l="-27778" t="-6667" r="-36111"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C472056A-630B-431C-A0BF-67F1A4487C06}"/>
                    </a:ext>
                  </a:extLst>
                </p:cNvPr>
                <p:cNvSpPr txBox="1"/>
                <p:nvPr/>
              </p:nvSpPr>
              <p:spPr>
                <a:xfrm>
                  <a:off x="2015321" y="5263425"/>
                  <a:ext cx="2217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𝐾</m:t>
                        </m:r>
                      </m:oMath>
                    </m:oMathPara>
                  </a14:m>
                  <a:endParaRPr lang="zh-CN" altLang="en-US" dirty="0"/>
                </a:p>
              </p:txBody>
            </p:sp>
          </mc:Choice>
          <mc:Fallback xmlns="">
            <p:sp>
              <p:nvSpPr>
                <p:cNvPr id="71" name="文本框 70">
                  <a:extLst>
                    <a:ext uri="{FF2B5EF4-FFF2-40B4-BE49-F238E27FC236}">
                      <a16:creationId xmlns:a16="http://schemas.microsoft.com/office/drawing/2014/main" id="{C472056A-630B-431C-A0BF-67F1A4487C06}"/>
                    </a:ext>
                  </a:extLst>
                </p:cNvPr>
                <p:cNvSpPr txBox="1">
                  <a:spLocks noRot="1" noChangeAspect="1" noMove="1" noResize="1" noEditPoints="1" noAdjustHandles="1" noChangeArrowheads="1" noChangeShapeType="1" noTextEdit="1"/>
                </p:cNvSpPr>
                <p:nvPr/>
              </p:nvSpPr>
              <p:spPr>
                <a:xfrm>
                  <a:off x="2015321" y="5263425"/>
                  <a:ext cx="221792" cy="276999"/>
                </a:xfrm>
                <a:prstGeom prst="rect">
                  <a:avLst/>
                </a:prstGeom>
                <a:blipFill>
                  <a:blip r:embed="rId25"/>
                  <a:stretch>
                    <a:fillRect l="-24324" r="-21622"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966C4C38-28FB-4AFB-BE33-E42CFC6FC45E}"/>
                    </a:ext>
                  </a:extLst>
                </p:cNvPr>
                <p:cNvSpPr txBox="1"/>
                <p:nvPr/>
              </p:nvSpPr>
              <p:spPr>
                <a:xfrm>
                  <a:off x="2445611" y="4860887"/>
                  <a:ext cx="1940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𝜋</m:t>
                        </m:r>
                      </m:oMath>
                    </m:oMathPara>
                  </a14:m>
                  <a:endParaRPr lang="zh-CN" altLang="en-US" dirty="0"/>
                </a:p>
              </p:txBody>
            </p:sp>
          </mc:Choice>
          <mc:Fallback xmlns="">
            <p:sp>
              <p:nvSpPr>
                <p:cNvPr id="72" name="文本框 71">
                  <a:extLst>
                    <a:ext uri="{FF2B5EF4-FFF2-40B4-BE49-F238E27FC236}">
                      <a16:creationId xmlns:a16="http://schemas.microsoft.com/office/drawing/2014/main" id="{966C4C38-28FB-4AFB-BE33-E42CFC6FC45E}"/>
                    </a:ext>
                  </a:extLst>
                </p:cNvPr>
                <p:cNvSpPr txBox="1">
                  <a:spLocks noRot="1" noChangeAspect="1" noMove="1" noResize="1" noEditPoints="1" noAdjustHandles="1" noChangeArrowheads="1" noChangeShapeType="1" noTextEdit="1"/>
                </p:cNvSpPr>
                <p:nvPr/>
              </p:nvSpPr>
              <p:spPr>
                <a:xfrm>
                  <a:off x="2445611" y="4860887"/>
                  <a:ext cx="194092" cy="276999"/>
                </a:xfrm>
                <a:prstGeom prst="rect">
                  <a:avLst/>
                </a:prstGeom>
                <a:blipFill>
                  <a:blip r:embed="rId26"/>
                  <a:stretch>
                    <a:fillRect l="-18750" r="-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7D949CC4-F27B-4E65-A5FD-01D8A93AB9F5}"/>
                    </a:ext>
                  </a:extLst>
                </p:cNvPr>
                <p:cNvSpPr txBox="1"/>
                <p:nvPr/>
              </p:nvSpPr>
              <p:spPr>
                <a:xfrm>
                  <a:off x="2466097" y="5627458"/>
                  <a:ext cx="4173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oMath>
                    </m:oMathPara>
                  </a14:m>
                  <a:endParaRPr lang="zh-CN" altLang="en-US" dirty="0"/>
                </a:p>
              </p:txBody>
            </p:sp>
          </mc:Choice>
          <mc:Fallback xmlns="">
            <p:sp>
              <p:nvSpPr>
                <p:cNvPr id="73" name="文本框 72">
                  <a:extLst>
                    <a:ext uri="{FF2B5EF4-FFF2-40B4-BE49-F238E27FC236}">
                      <a16:creationId xmlns:a16="http://schemas.microsoft.com/office/drawing/2014/main" id="{7D949CC4-F27B-4E65-A5FD-01D8A93AB9F5}"/>
                    </a:ext>
                  </a:extLst>
                </p:cNvPr>
                <p:cNvSpPr txBox="1">
                  <a:spLocks noRot="1" noChangeAspect="1" noMove="1" noResize="1" noEditPoints="1" noAdjustHandles="1" noChangeArrowheads="1" noChangeShapeType="1" noTextEdit="1"/>
                </p:cNvSpPr>
                <p:nvPr/>
              </p:nvSpPr>
              <p:spPr>
                <a:xfrm>
                  <a:off x="2466097" y="5627458"/>
                  <a:ext cx="417358" cy="276999"/>
                </a:xfrm>
                <a:prstGeom prst="rect">
                  <a:avLst/>
                </a:prstGeom>
                <a:blipFill>
                  <a:blip r:embed="rId27"/>
                  <a:stretch>
                    <a:fillRect l="-11594" r="-11594" b="-6522"/>
                  </a:stretch>
                </a:blipFill>
              </p:spPr>
              <p:txBody>
                <a:bodyPr/>
                <a:lstStyle/>
                <a:p>
                  <a:r>
                    <a:rPr lang="zh-CN" altLang="en-US">
                      <a:noFill/>
                    </a:rPr>
                    <a:t> </a:t>
                  </a:r>
                </a:p>
              </p:txBody>
            </p:sp>
          </mc:Fallback>
        </mc:AlternateContent>
      </p:grpSp>
      <p:grpSp>
        <p:nvGrpSpPr>
          <p:cNvPr id="80" name="组合 79">
            <a:extLst>
              <a:ext uri="{FF2B5EF4-FFF2-40B4-BE49-F238E27FC236}">
                <a16:creationId xmlns:a16="http://schemas.microsoft.com/office/drawing/2014/main" id="{2D74624F-5913-411E-9CAF-F8A5F0F5E9D6}"/>
              </a:ext>
            </a:extLst>
          </p:cNvPr>
          <p:cNvGrpSpPr/>
          <p:nvPr/>
        </p:nvGrpSpPr>
        <p:grpSpPr>
          <a:xfrm>
            <a:off x="2824903" y="2195199"/>
            <a:ext cx="1872257" cy="1121491"/>
            <a:chOff x="863818" y="3442955"/>
            <a:chExt cx="1872257" cy="1121491"/>
          </a:xfrm>
        </p:grpSpPr>
        <p:grpSp>
          <p:nvGrpSpPr>
            <p:cNvPr id="81" name="组合 80">
              <a:extLst>
                <a:ext uri="{FF2B5EF4-FFF2-40B4-BE49-F238E27FC236}">
                  <a16:creationId xmlns:a16="http://schemas.microsoft.com/office/drawing/2014/main" id="{96645D17-DE1C-4A47-8B76-44B61826A9DB}"/>
                </a:ext>
              </a:extLst>
            </p:cNvPr>
            <p:cNvGrpSpPr/>
            <p:nvPr/>
          </p:nvGrpSpPr>
          <p:grpSpPr>
            <a:xfrm>
              <a:off x="1045323" y="3638405"/>
              <a:ext cx="1315530" cy="753975"/>
              <a:chOff x="2483223" y="3737811"/>
              <a:chExt cx="1315530" cy="753975"/>
            </a:xfrm>
          </p:grpSpPr>
          <p:cxnSp>
            <p:nvCxnSpPr>
              <p:cNvPr id="88" name="直接连接符 87">
                <a:extLst>
                  <a:ext uri="{FF2B5EF4-FFF2-40B4-BE49-F238E27FC236}">
                    <a16:creationId xmlns:a16="http://schemas.microsoft.com/office/drawing/2014/main" id="{F55604E1-7BAD-4B93-AE9A-6599A88C96A8}"/>
                  </a:ext>
                </a:extLst>
              </p:cNvPr>
              <p:cNvCxnSpPr>
                <a:cxnSpLocks/>
              </p:cNvCxnSpPr>
              <p:nvPr/>
            </p:nvCxnSpPr>
            <p:spPr>
              <a:xfrm>
                <a:off x="2483223" y="4114799"/>
                <a:ext cx="4692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F3D3A745-2528-446A-8A3C-3917EF323D73}"/>
                  </a:ext>
                </a:extLst>
              </p:cNvPr>
              <p:cNvCxnSpPr/>
              <p:nvPr/>
            </p:nvCxnSpPr>
            <p:spPr>
              <a:xfrm flipV="1">
                <a:off x="2952494" y="3737811"/>
                <a:ext cx="376988" cy="376988"/>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a16="http://schemas.microsoft.com/office/drawing/2014/main" id="{F3304B49-7B37-46C1-A749-055DB156BC63}"/>
                  </a:ext>
                </a:extLst>
              </p:cNvPr>
              <p:cNvCxnSpPr>
                <a:cxnSpLocks/>
              </p:cNvCxnSpPr>
              <p:nvPr/>
            </p:nvCxnSpPr>
            <p:spPr>
              <a:xfrm rot="5400000" flipV="1">
                <a:off x="2952494" y="4114798"/>
                <a:ext cx="376988" cy="376988"/>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直接连接符 90">
                <a:extLst>
                  <a:ext uri="{FF2B5EF4-FFF2-40B4-BE49-F238E27FC236}">
                    <a16:creationId xmlns:a16="http://schemas.microsoft.com/office/drawing/2014/main" id="{D9CF69D5-61F1-4751-A2B9-1ACC4ABBEFBC}"/>
                  </a:ext>
                </a:extLst>
              </p:cNvPr>
              <p:cNvCxnSpPr/>
              <p:nvPr/>
            </p:nvCxnSpPr>
            <p:spPr>
              <a:xfrm>
                <a:off x="3329482" y="3737811"/>
                <a:ext cx="0" cy="753975"/>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420CE1A5-A5BF-4CF1-B564-915109E7B151}"/>
                  </a:ext>
                </a:extLst>
              </p:cNvPr>
              <p:cNvCxnSpPr>
                <a:cxnSpLocks/>
              </p:cNvCxnSpPr>
              <p:nvPr/>
            </p:nvCxnSpPr>
            <p:spPr>
              <a:xfrm>
                <a:off x="3329482" y="3737811"/>
                <a:ext cx="4692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7CDC2108-5CE4-48A3-B136-7498D87BD27F}"/>
                  </a:ext>
                </a:extLst>
              </p:cNvPr>
              <p:cNvCxnSpPr>
                <a:cxnSpLocks/>
              </p:cNvCxnSpPr>
              <p:nvPr/>
            </p:nvCxnSpPr>
            <p:spPr>
              <a:xfrm>
                <a:off x="3329482" y="4491786"/>
                <a:ext cx="469271" cy="0"/>
              </a:xfrm>
              <a:prstGeom prst="line">
                <a:avLst/>
              </a:prstGeom>
              <a:ln w="1270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6ED17139-181D-4796-85D3-5BB8FCC5921F}"/>
                    </a:ext>
                  </a:extLst>
                </p:cNvPr>
                <p:cNvSpPr txBox="1"/>
                <p:nvPr/>
              </p:nvSpPr>
              <p:spPr>
                <a:xfrm>
                  <a:off x="863818" y="3581455"/>
                  <a:ext cx="416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 </m:t>
                        </m:r>
                        <m:r>
                          <a:rPr lang="en-US" altLang="zh-CN" b="0" i="1" smtClean="0">
                            <a:latin typeface="Cambria Math" panose="02040503050406030204" pitchFamily="18" charset="0"/>
                          </a:rPr>
                          <m:t>𝐴</m:t>
                        </m:r>
                      </m:oMath>
                    </m:oMathPara>
                  </a14:m>
                  <a:endParaRPr lang="zh-CN" altLang="en-US" dirty="0"/>
                </a:p>
              </p:txBody>
            </p:sp>
          </mc:Choice>
          <mc:Fallback xmlns="">
            <p:sp>
              <p:nvSpPr>
                <p:cNvPr id="82" name="文本框 81">
                  <a:extLst>
                    <a:ext uri="{FF2B5EF4-FFF2-40B4-BE49-F238E27FC236}">
                      <a16:creationId xmlns:a16="http://schemas.microsoft.com/office/drawing/2014/main" id="{6ED17139-181D-4796-85D3-5BB8FCC5921F}"/>
                    </a:ext>
                  </a:extLst>
                </p:cNvPr>
                <p:cNvSpPr txBox="1">
                  <a:spLocks noRot="1" noChangeAspect="1" noMove="1" noResize="1" noEditPoints="1" noAdjustHandles="1" noChangeArrowheads="1" noChangeShapeType="1" noTextEdit="1"/>
                </p:cNvSpPr>
                <p:nvPr/>
              </p:nvSpPr>
              <p:spPr>
                <a:xfrm>
                  <a:off x="863818" y="3581455"/>
                  <a:ext cx="416140" cy="276999"/>
                </a:xfrm>
                <a:prstGeom prst="rect">
                  <a:avLst/>
                </a:prstGeom>
                <a:blipFill>
                  <a:blip r:embed="rId28"/>
                  <a:stretch>
                    <a:fillRect l="-13043" r="-1304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BBD1118C-23C8-4C6E-86E6-83AC6285C2FB}"/>
                    </a:ext>
                  </a:extLst>
                </p:cNvPr>
                <p:cNvSpPr txBox="1"/>
                <p:nvPr/>
              </p:nvSpPr>
              <p:spPr>
                <a:xfrm>
                  <a:off x="1508019" y="3442955"/>
                  <a:ext cx="3181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𝐾</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83" name="文本框 82">
                  <a:extLst>
                    <a:ext uri="{FF2B5EF4-FFF2-40B4-BE49-F238E27FC236}">
                      <a16:creationId xmlns:a16="http://schemas.microsoft.com/office/drawing/2014/main" id="{BBD1118C-23C8-4C6E-86E6-83AC6285C2FB}"/>
                    </a:ext>
                  </a:extLst>
                </p:cNvPr>
                <p:cNvSpPr txBox="1">
                  <a:spLocks noRot="1" noChangeAspect="1" noMove="1" noResize="1" noEditPoints="1" noAdjustHandles="1" noChangeArrowheads="1" noChangeShapeType="1" noTextEdit="1"/>
                </p:cNvSpPr>
                <p:nvPr/>
              </p:nvSpPr>
              <p:spPr>
                <a:xfrm>
                  <a:off x="1508019" y="3442955"/>
                  <a:ext cx="318164" cy="276999"/>
                </a:xfrm>
                <a:prstGeom prst="rect">
                  <a:avLst/>
                </a:prstGeom>
                <a:blipFill>
                  <a:blip r:embed="rId29"/>
                  <a:stretch>
                    <a:fillRect l="-17308" r="-3846"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AB9401A5-6323-4B3C-9C89-811E1A62C17A}"/>
                    </a:ext>
                  </a:extLst>
                </p:cNvPr>
                <p:cNvSpPr txBox="1"/>
                <p:nvPr/>
              </p:nvSpPr>
              <p:spPr>
                <a:xfrm>
                  <a:off x="1506572" y="4287447"/>
                  <a:ext cx="2217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oMath>
                    </m:oMathPara>
                  </a14:m>
                  <a:endParaRPr lang="zh-CN" altLang="en-US" dirty="0"/>
                </a:p>
              </p:txBody>
            </p:sp>
          </mc:Choice>
          <mc:Fallback xmlns="">
            <p:sp>
              <p:nvSpPr>
                <p:cNvPr id="84" name="文本框 83">
                  <a:extLst>
                    <a:ext uri="{FF2B5EF4-FFF2-40B4-BE49-F238E27FC236}">
                      <a16:creationId xmlns:a16="http://schemas.microsoft.com/office/drawing/2014/main" id="{AB9401A5-6323-4B3C-9C89-811E1A62C17A}"/>
                    </a:ext>
                  </a:extLst>
                </p:cNvPr>
                <p:cNvSpPr txBox="1">
                  <a:spLocks noRot="1" noChangeAspect="1" noMove="1" noResize="1" noEditPoints="1" noAdjustHandles="1" noChangeArrowheads="1" noChangeShapeType="1" noTextEdit="1"/>
                </p:cNvSpPr>
                <p:nvPr/>
              </p:nvSpPr>
              <p:spPr>
                <a:xfrm>
                  <a:off x="1506572" y="4287447"/>
                  <a:ext cx="221792" cy="276999"/>
                </a:xfrm>
                <a:prstGeom prst="rect">
                  <a:avLst/>
                </a:prstGeom>
                <a:blipFill>
                  <a:blip r:embed="rId30"/>
                  <a:stretch>
                    <a:fillRect l="-27778" t="-6667" r="-36111"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46C51617-E1A7-4E21-AE0E-11B2625A4C61}"/>
                    </a:ext>
                  </a:extLst>
                </p:cNvPr>
                <p:cNvSpPr txBox="1"/>
                <p:nvPr/>
              </p:nvSpPr>
              <p:spPr>
                <a:xfrm>
                  <a:off x="1972122" y="3900271"/>
                  <a:ext cx="1940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𝜋</m:t>
                        </m:r>
                      </m:oMath>
                    </m:oMathPara>
                  </a14:m>
                  <a:endParaRPr lang="zh-CN" altLang="en-US" dirty="0"/>
                </a:p>
              </p:txBody>
            </p:sp>
          </mc:Choice>
          <mc:Fallback xmlns="">
            <p:sp>
              <p:nvSpPr>
                <p:cNvPr id="85" name="文本框 84">
                  <a:extLst>
                    <a:ext uri="{FF2B5EF4-FFF2-40B4-BE49-F238E27FC236}">
                      <a16:creationId xmlns:a16="http://schemas.microsoft.com/office/drawing/2014/main" id="{46C51617-E1A7-4E21-AE0E-11B2625A4C61}"/>
                    </a:ext>
                  </a:extLst>
                </p:cNvPr>
                <p:cNvSpPr txBox="1">
                  <a:spLocks noRot="1" noChangeAspect="1" noMove="1" noResize="1" noEditPoints="1" noAdjustHandles="1" noChangeArrowheads="1" noChangeShapeType="1" noTextEdit="1"/>
                </p:cNvSpPr>
                <p:nvPr/>
              </p:nvSpPr>
              <p:spPr>
                <a:xfrm>
                  <a:off x="1972122" y="3900271"/>
                  <a:ext cx="194092" cy="276999"/>
                </a:xfrm>
                <a:prstGeom prst="rect">
                  <a:avLst/>
                </a:prstGeom>
                <a:blipFill>
                  <a:blip r:embed="rId31"/>
                  <a:stretch>
                    <a:fillRect l="-18750" r="-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2BF13B9A-DE7B-4273-AE46-C57514846F13}"/>
                    </a:ext>
                  </a:extLst>
                </p:cNvPr>
                <p:cNvSpPr txBox="1"/>
                <p:nvPr/>
              </p:nvSpPr>
              <p:spPr>
                <a:xfrm>
                  <a:off x="2417911" y="4287446"/>
                  <a:ext cx="3181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𝐾</m:t>
                                </m:r>
                              </m:e>
                            </m:acc>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86" name="文本框 85">
                  <a:extLst>
                    <a:ext uri="{FF2B5EF4-FFF2-40B4-BE49-F238E27FC236}">
                      <a16:creationId xmlns:a16="http://schemas.microsoft.com/office/drawing/2014/main" id="{2BF13B9A-DE7B-4273-AE46-C57514846F13}"/>
                    </a:ext>
                  </a:extLst>
                </p:cNvPr>
                <p:cNvSpPr txBox="1">
                  <a:spLocks noRot="1" noChangeAspect="1" noMove="1" noResize="1" noEditPoints="1" noAdjustHandles="1" noChangeArrowheads="1" noChangeShapeType="1" noTextEdit="1"/>
                </p:cNvSpPr>
                <p:nvPr/>
              </p:nvSpPr>
              <p:spPr>
                <a:xfrm>
                  <a:off x="2417911" y="4287446"/>
                  <a:ext cx="318164" cy="276999"/>
                </a:xfrm>
                <a:prstGeom prst="rect">
                  <a:avLst/>
                </a:prstGeom>
                <a:blipFill>
                  <a:blip r:embed="rId32"/>
                  <a:stretch>
                    <a:fillRect l="-16981" t="-6667" r="-24528"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5E3EFBE5-FF2B-4DF7-A050-AC84F84D1D7B}"/>
                    </a:ext>
                  </a:extLst>
                </p:cNvPr>
                <p:cNvSpPr txBox="1"/>
                <p:nvPr/>
              </p:nvSpPr>
              <p:spPr>
                <a:xfrm>
                  <a:off x="2417911" y="3444325"/>
                  <a:ext cx="2217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𝐾</m:t>
                        </m:r>
                      </m:oMath>
                    </m:oMathPara>
                  </a14:m>
                  <a:endParaRPr lang="zh-CN" altLang="en-US" dirty="0"/>
                </a:p>
              </p:txBody>
            </p:sp>
          </mc:Choice>
          <mc:Fallback xmlns="">
            <p:sp>
              <p:nvSpPr>
                <p:cNvPr id="87" name="文本框 86">
                  <a:extLst>
                    <a:ext uri="{FF2B5EF4-FFF2-40B4-BE49-F238E27FC236}">
                      <a16:creationId xmlns:a16="http://schemas.microsoft.com/office/drawing/2014/main" id="{5E3EFBE5-FF2B-4DF7-A050-AC84F84D1D7B}"/>
                    </a:ext>
                  </a:extLst>
                </p:cNvPr>
                <p:cNvSpPr txBox="1">
                  <a:spLocks noRot="1" noChangeAspect="1" noMove="1" noResize="1" noEditPoints="1" noAdjustHandles="1" noChangeArrowheads="1" noChangeShapeType="1" noTextEdit="1"/>
                </p:cNvSpPr>
                <p:nvPr/>
              </p:nvSpPr>
              <p:spPr>
                <a:xfrm>
                  <a:off x="2417911" y="3444325"/>
                  <a:ext cx="221792" cy="276999"/>
                </a:xfrm>
                <a:prstGeom prst="rect">
                  <a:avLst/>
                </a:prstGeom>
                <a:blipFill>
                  <a:blip r:embed="rId33"/>
                  <a:stretch>
                    <a:fillRect l="-24324" r="-21622" b="-6522"/>
                  </a:stretch>
                </a:blipFill>
              </p:spPr>
              <p:txBody>
                <a:bodyPr/>
                <a:lstStyle/>
                <a:p>
                  <a:r>
                    <a:rPr lang="zh-CN" altLang="en-US">
                      <a:noFill/>
                    </a:rPr>
                    <a:t> </a:t>
                  </a:r>
                </a:p>
              </p:txBody>
            </p:sp>
          </mc:Fallback>
        </mc:AlternateContent>
      </p:grpSp>
      <p:cxnSp>
        <p:nvCxnSpPr>
          <p:cNvPr id="9" name="直接连接符 8">
            <a:extLst>
              <a:ext uri="{FF2B5EF4-FFF2-40B4-BE49-F238E27FC236}">
                <a16:creationId xmlns:a16="http://schemas.microsoft.com/office/drawing/2014/main" id="{20DD7F0F-1AE1-4812-95D4-65ADF09F08C2}"/>
              </a:ext>
            </a:extLst>
          </p:cNvPr>
          <p:cNvCxnSpPr>
            <a:cxnSpLocks/>
          </p:cNvCxnSpPr>
          <p:nvPr/>
        </p:nvCxnSpPr>
        <p:spPr>
          <a:xfrm>
            <a:off x="2661540" y="2016457"/>
            <a:ext cx="0" cy="3877545"/>
          </a:xfrm>
          <a:prstGeom prst="line">
            <a:avLst/>
          </a:prstGeom>
          <a:ln w="25400" cap="rnd" cmpd="sng">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sp>
        <p:nvSpPr>
          <p:cNvPr id="96" name="文本框 95">
            <a:extLst>
              <a:ext uri="{FF2B5EF4-FFF2-40B4-BE49-F238E27FC236}">
                <a16:creationId xmlns:a16="http://schemas.microsoft.com/office/drawing/2014/main" id="{66B2041A-5D31-4F37-B107-F6A26B33E186}"/>
              </a:ext>
            </a:extLst>
          </p:cNvPr>
          <p:cNvSpPr txBox="1"/>
          <p:nvPr/>
        </p:nvSpPr>
        <p:spPr>
          <a:xfrm>
            <a:off x="0" y="0"/>
            <a:ext cx="4363491" cy="461665"/>
          </a:xfrm>
          <a:prstGeom prst="rect">
            <a:avLst/>
          </a:prstGeom>
          <a:solidFill>
            <a:schemeClr val="accent5">
              <a:lumMod val="20000"/>
              <a:lumOff val="80000"/>
            </a:schemeClr>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Singular behavior </a:t>
            </a:r>
            <a:endParaRPr lang="zh-CN" altLang="en-US" sz="24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70AEAE02-C434-4AE3-B729-7A733B0DCFFE}"/>
              </a:ext>
            </a:extLst>
          </p:cNvPr>
          <p:cNvSpPr txBox="1"/>
          <p:nvPr/>
        </p:nvSpPr>
        <p:spPr>
          <a:xfrm>
            <a:off x="177495" y="3656541"/>
            <a:ext cx="2568054"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Mass renormalization</a:t>
            </a:r>
          </a:p>
          <a:p>
            <a:pPr marL="285750" indent="-285750">
              <a:buFont typeface="Arial" panose="020B0604020202020204" pitchFamily="34" charset="0"/>
              <a:buChar char="•"/>
            </a:pPr>
            <a:endParaRPr lang="zh-CN" altLang="en-US" dirty="0"/>
          </a:p>
        </p:txBody>
      </p:sp>
      <mc:AlternateContent xmlns:mc="http://schemas.openxmlformats.org/markup-compatibility/2006">
        <mc:Choice xmlns:a14="http://schemas.microsoft.com/office/drawing/2010/main" Requires="a14">
          <p:sp>
            <p:nvSpPr>
              <p:cNvPr id="97" name="文本框 96">
                <a:extLst>
                  <a:ext uri="{FF2B5EF4-FFF2-40B4-BE49-F238E27FC236}">
                    <a16:creationId xmlns:a16="http://schemas.microsoft.com/office/drawing/2014/main" id="{CB65CA8C-919D-4B39-920A-DDDB2F2218E2}"/>
                  </a:ext>
                </a:extLst>
              </p:cNvPr>
              <p:cNvSpPr txBox="1"/>
              <p:nvPr/>
            </p:nvSpPr>
            <p:spPr>
              <a:xfrm>
                <a:off x="4848266" y="2542037"/>
                <a:ext cx="4500005" cy="95712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Vertex correction to </a:t>
                </a:r>
                <a14:m>
                  <m:oMath xmlns:m="http://schemas.openxmlformats.org/officeDocument/2006/math">
                    <m:r>
                      <a:rPr lang="en-US" altLang="zh-CN">
                        <a:latin typeface="Times New Roman" panose="02020603050405020304" pitchFamily="18" charset="0"/>
                        <a:cs typeface="Times New Roman" panose="02020603050405020304" pitchFamily="18" charset="0"/>
                      </a:rPr>
                      <m:t>𝜂</m:t>
                    </m:r>
                    <m:d>
                      <m:dPr>
                        <m:ctrlPr>
                          <a:rPr lang="en-US" altLang="zh-CN">
                            <a:latin typeface="Times New Roman" panose="02020603050405020304" pitchFamily="18" charset="0"/>
                            <a:cs typeface="Times New Roman" panose="02020603050405020304" pitchFamily="18" charset="0"/>
                          </a:rPr>
                        </m:ctrlPr>
                      </m:dPr>
                      <m:e>
                        <m:r>
                          <a:rPr lang="en-US" altLang="zh-CN">
                            <a:latin typeface="Times New Roman" panose="02020603050405020304" pitchFamily="18" charset="0"/>
                            <a:cs typeface="Times New Roman" panose="02020603050405020304" pitchFamily="18" charset="0"/>
                          </a:rPr>
                          <m:t>1405</m:t>
                        </m:r>
                        <m:r>
                          <m:rPr>
                            <m:lit/>
                          </m:rPr>
                          <a:rPr lang="en-US" altLang="zh-CN">
                            <a:latin typeface="Times New Roman" panose="02020603050405020304" pitchFamily="18" charset="0"/>
                            <a:cs typeface="Times New Roman" panose="02020603050405020304" pitchFamily="18" charset="0"/>
                          </a:rPr>
                          <m:t>/</m:t>
                        </m:r>
                        <m:r>
                          <a:rPr lang="en-US" altLang="zh-CN">
                            <a:latin typeface="Times New Roman" panose="02020603050405020304" pitchFamily="18" charset="0"/>
                            <a:cs typeface="Times New Roman" panose="02020603050405020304" pitchFamily="18" charset="0"/>
                          </a:rPr>
                          <m:t>1475</m:t>
                        </m:r>
                      </m:e>
                    </m:d>
                    <m:r>
                      <a:rPr lang="en-US" altLang="zh-CN">
                        <a:latin typeface="Times New Roman" panose="02020603050405020304" pitchFamily="18" charset="0"/>
                        <a:cs typeface="Times New Roman" panose="02020603050405020304" pitchFamily="18" charset="0"/>
                      </a:rPr>
                      <m:t>,</m:t>
                    </m:r>
                    <m:r>
                      <a:rPr lang="en-US" altLang="zh-CN">
                        <a:latin typeface="Times New Roman" panose="02020603050405020304" pitchFamily="18" charset="0"/>
                        <a:cs typeface="Times New Roman" panose="02020603050405020304" pitchFamily="18" charset="0"/>
                      </a:rPr>
                      <m:t>𝐴</m:t>
                    </m:r>
                    <m:r>
                      <a:rPr lang="en-US" altLang="zh-CN">
                        <a:latin typeface="Times New Roman" panose="02020603050405020304" pitchFamily="18" charset="0"/>
                        <a:cs typeface="Times New Roman" panose="02020603050405020304" pitchFamily="18" charset="0"/>
                      </a:rPr>
                      <m:t>→</m:t>
                    </m:r>
                    <m:sSup>
                      <m:sSupPr>
                        <m:ctrlPr>
                          <a:rPr lang="en-US" altLang="zh-CN">
                            <a:latin typeface="Times New Roman" panose="02020603050405020304" pitchFamily="18" charset="0"/>
                            <a:cs typeface="Times New Roman" panose="02020603050405020304" pitchFamily="18" charset="0"/>
                          </a:rPr>
                        </m:ctrlPr>
                      </m:sSupPr>
                      <m:e>
                        <m:r>
                          <a:rPr lang="en-US" altLang="zh-CN">
                            <a:latin typeface="Times New Roman" panose="02020603050405020304" pitchFamily="18" charset="0"/>
                            <a:cs typeface="Times New Roman" panose="02020603050405020304" pitchFamily="18" charset="0"/>
                          </a:rPr>
                          <m:t>𝐾</m:t>
                        </m:r>
                      </m:e>
                      <m:sup>
                        <m:r>
                          <a:rPr lang="en-US" altLang="zh-CN">
                            <a:latin typeface="Times New Roman" panose="02020603050405020304" pitchFamily="18" charset="0"/>
                            <a:cs typeface="Times New Roman" panose="02020603050405020304" pitchFamily="18" charset="0"/>
                          </a:rPr>
                          <m:t>∗</m:t>
                        </m:r>
                      </m:sup>
                    </m:sSup>
                    <m:acc>
                      <m:accPr>
                        <m:chr m:val="̅"/>
                        <m:ctrlPr>
                          <a:rPr lang="en-US" altLang="zh-CN">
                            <a:latin typeface="Times New Roman" panose="02020603050405020304" pitchFamily="18" charset="0"/>
                            <a:cs typeface="Times New Roman" panose="02020603050405020304" pitchFamily="18" charset="0"/>
                          </a:rPr>
                        </m:ctrlPr>
                      </m:accPr>
                      <m:e>
                        <m:r>
                          <a:rPr lang="en-US" altLang="zh-CN">
                            <a:latin typeface="Times New Roman" panose="02020603050405020304" pitchFamily="18" charset="0"/>
                            <a:cs typeface="Times New Roman" panose="02020603050405020304" pitchFamily="18" charset="0"/>
                          </a:rPr>
                          <m:t>𝐾</m:t>
                        </m:r>
                      </m:e>
                    </m:acc>
                    <m:r>
                      <a:rPr lang="en-US" altLang="zh-CN" dirty="0">
                        <a:latin typeface="Times New Roman" panose="02020603050405020304" pitchFamily="18" charset="0"/>
                        <a:cs typeface="Times New Roman" panose="02020603050405020304" pitchFamily="18" charset="0"/>
                      </a:rPr>
                      <m:t>+</m:t>
                    </m:r>
                    <m:r>
                      <a:rPr lang="en-US" altLang="zh-CN" dirty="0">
                        <a:latin typeface="Times New Roman" panose="02020603050405020304" pitchFamily="18" charset="0"/>
                        <a:cs typeface="Times New Roman" panose="02020603050405020304" pitchFamily="18" charset="0"/>
                      </a:rPr>
                      <m:t>𝑐</m:t>
                    </m:r>
                    <m:r>
                      <a:rPr lang="en-US" altLang="zh-CN" dirty="0">
                        <a:latin typeface="Times New Roman" panose="02020603050405020304" pitchFamily="18" charset="0"/>
                        <a:cs typeface="Times New Roman" panose="02020603050405020304" pitchFamily="18" charset="0"/>
                      </a:rPr>
                      <m:t>.</m:t>
                    </m:r>
                    <m:r>
                      <a:rPr lang="en-US" altLang="zh-CN" dirty="0">
                        <a:latin typeface="Times New Roman" panose="02020603050405020304" pitchFamily="18" charset="0"/>
                        <a:cs typeface="Times New Roman" panose="02020603050405020304" pitchFamily="18" charset="0"/>
                      </a:rPr>
                      <m:t>𝑐</m:t>
                    </m:r>
                    <m:r>
                      <a:rPr lang="en-US" altLang="zh-CN" dirty="0">
                        <a:latin typeface="Times New Roman" panose="020206030504050203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zh-CN" altLang="en-US" dirty="0"/>
              </a:p>
            </p:txBody>
          </p:sp>
        </mc:Choice>
        <mc:Fallback>
          <p:sp>
            <p:nvSpPr>
              <p:cNvPr id="97" name="文本框 96">
                <a:extLst>
                  <a:ext uri="{FF2B5EF4-FFF2-40B4-BE49-F238E27FC236}">
                    <a16:creationId xmlns:a16="http://schemas.microsoft.com/office/drawing/2014/main" id="{CB65CA8C-919D-4B39-920A-DDDB2F2218E2}"/>
                  </a:ext>
                </a:extLst>
              </p:cNvPr>
              <p:cNvSpPr txBox="1">
                <a:spLocks noRot="1" noChangeAspect="1" noMove="1" noResize="1" noEditPoints="1" noAdjustHandles="1" noChangeArrowheads="1" noChangeShapeType="1" noTextEdit="1"/>
              </p:cNvSpPr>
              <p:nvPr/>
            </p:nvSpPr>
            <p:spPr>
              <a:xfrm>
                <a:off x="4848266" y="2542037"/>
                <a:ext cx="4500005" cy="957121"/>
              </a:xfrm>
              <a:prstGeom prst="rect">
                <a:avLst/>
              </a:prstGeom>
              <a:blipFill>
                <a:blip r:embed="rId34"/>
                <a:stretch>
                  <a:fillRect l="-812" t="-318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8" name="文本框 97">
                <a:extLst>
                  <a:ext uri="{FF2B5EF4-FFF2-40B4-BE49-F238E27FC236}">
                    <a16:creationId xmlns:a16="http://schemas.microsoft.com/office/drawing/2014/main" id="{572DF7B2-FAF3-4042-8E03-4B85916AB03C}"/>
                  </a:ext>
                </a:extLst>
              </p:cNvPr>
              <p:cNvSpPr txBox="1"/>
              <p:nvPr/>
            </p:nvSpPr>
            <p:spPr>
              <a:xfrm>
                <a:off x="4841601" y="5083759"/>
                <a:ext cx="3880673"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Vertex correction to </a:t>
                </a:r>
                <a14:m>
                  <m:oMath xmlns:m="http://schemas.openxmlformats.org/officeDocument/2006/math">
                    <m:r>
                      <a:rPr lang="en-US" altLang="zh-CN">
                        <a:latin typeface="Times New Roman" panose="02020603050405020304" pitchFamily="18" charset="0"/>
                        <a:cs typeface="Times New Roman" panose="02020603050405020304" pitchFamily="18" charset="0"/>
                      </a:rPr>
                      <m:t>𝜂</m:t>
                    </m:r>
                    <m:d>
                      <m:dPr>
                        <m:ctrlPr>
                          <a:rPr lang="en-US" altLang="zh-CN">
                            <a:latin typeface="Times New Roman" panose="02020603050405020304" pitchFamily="18" charset="0"/>
                            <a:cs typeface="Times New Roman" panose="02020603050405020304" pitchFamily="18" charset="0"/>
                          </a:rPr>
                        </m:ctrlPr>
                      </m:dPr>
                      <m:e>
                        <m:r>
                          <a:rPr lang="en-US" altLang="zh-CN">
                            <a:latin typeface="Times New Roman" panose="02020603050405020304" pitchFamily="18" charset="0"/>
                            <a:cs typeface="Times New Roman" panose="02020603050405020304" pitchFamily="18" charset="0"/>
                          </a:rPr>
                          <m:t>1405</m:t>
                        </m:r>
                        <m:r>
                          <m:rPr>
                            <m:lit/>
                          </m:rPr>
                          <a:rPr lang="en-US" altLang="zh-CN">
                            <a:latin typeface="Times New Roman" panose="02020603050405020304" pitchFamily="18" charset="0"/>
                            <a:cs typeface="Times New Roman" panose="02020603050405020304" pitchFamily="18" charset="0"/>
                          </a:rPr>
                          <m:t>/</m:t>
                        </m:r>
                        <m:r>
                          <a:rPr lang="en-US" altLang="zh-CN">
                            <a:latin typeface="Times New Roman" panose="02020603050405020304" pitchFamily="18" charset="0"/>
                            <a:cs typeface="Times New Roman" panose="02020603050405020304" pitchFamily="18" charset="0"/>
                          </a:rPr>
                          <m:t>1475</m:t>
                        </m:r>
                      </m:e>
                    </m:d>
                    <m:r>
                      <a:rPr lang="en-US" altLang="zh-CN">
                        <a:latin typeface="Times New Roman" panose="02020603050405020304" pitchFamily="18" charset="0"/>
                        <a:cs typeface="Times New Roman" panose="02020603050405020304" pitchFamily="18" charset="0"/>
                      </a:rPr>
                      <m:t>,</m:t>
                    </m:r>
                    <m:r>
                      <a:rPr lang="en-US" altLang="zh-CN">
                        <a:latin typeface="Times New Roman" panose="02020603050405020304" pitchFamily="18" charset="0"/>
                        <a:cs typeface="Times New Roman" panose="02020603050405020304" pitchFamily="18" charset="0"/>
                      </a:rPr>
                      <m:t>𝐴</m:t>
                    </m:r>
                    <m:r>
                      <a:rPr lang="en-US" altLang="zh-CN">
                        <a:latin typeface="Times New Roman" panose="02020603050405020304" pitchFamily="18" charset="0"/>
                        <a:cs typeface="Times New Roman" panose="02020603050405020304" pitchFamily="18" charset="0"/>
                      </a:rPr>
                      <m:t>→</m:t>
                    </m:r>
                    <m:sSub>
                      <m:sSubPr>
                        <m:ctrlPr>
                          <a:rPr lang="en-US" altLang="zh-CN">
                            <a:latin typeface="Times New Roman" panose="02020603050405020304" pitchFamily="18" charset="0"/>
                            <a:cs typeface="Times New Roman" panose="02020603050405020304" pitchFamily="18" charset="0"/>
                          </a:rPr>
                        </m:ctrlPr>
                      </m:sSubPr>
                      <m:e>
                        <m:r>
                          <a:rPr lang="en-US" altLang="zh-CN">
                            <a:latin typeface="Times New Roman" panose="02020603050405020304" pitchFamily="18" charset="0"/>
                            <a:cs typeface="Times New Roman" panose="02020603050405020304" pitchFamily="18" charset="0"/>
                          </a:rPr>
                          <m:t>𝑎</m:t>
                        </m:r>
                      </m:e>
                      <m:sub>
                        <m:r>
                          <a:rPr lang="en-US" altLang="zh-CN">
                            <a:latin typeface="Times New Roman" panose="02020603050405020304" pitchFamily="18" charset="0"/>
                            <a:cs typeface="Times New Roman" panose="02020603050405020304" pitchFamily="18" charset="0"/>
                          </a:rPr>
                          <m:t>0</m:t>
                        </m:r>
                      </m:sub>
                    </m:sSub>
                    <m:r>
                      <a:rPr lang="en-US" altLang="zh-CN">
                        <a:latin typeface="Times New Roman" panose="02020603050405020304" pitchFamily="18" charset="0"/>
                        <a:cs typeface="Times New Roman" panose="02020603050405020304" pitchFamily="18" charset="0"/>
                      </a:rPr>
                      <m:t>𝜋</m:t>
                    </m:r>
                    <m:r>
                      <a:rPr lang="en-US" altLang="zh-CN">
                        <a:latin typeface="Times New Roman" panose="02020603050405020304" pitchFamily="18" charset="0"/>
                        <a:cs typeface="Times New Roman" panose="02020603050405020304" pitchFamily="18" charset="0"/>
                      </a:rPr>
                      <m:t>,</m:t>
                    </m:r>
                    <m:sSub>
                      <m:sSubPr>
                        <m:ctrlPr>
                          <a:rPr lang="en-US" altLang="zh-CN">
                            <a:latin typeface="Times New Roman" panose="02020603050405020304" pitchFamily="18" charset="0"/>
                            <a:cs typeface="Times New Roman" panose="02020603050405020304" pitchFamily="18" charset="0"/>
                          </a:rPr>
                        </m:ctrlPr>
                      </m:sSubPr>
                      <m:e>
                        <m:r>
                          <a:rPr lang="en-US" altLang="zh-CN">
                            <a:latin typeface="Times New Roman" panose="02020603050405020304" pitchFamily="18" charset="0"/>
                            <a:cs typeface="Times New Roman" panose="02020603050405020304" pitchFamily="18" charset="0"/>
                          </a:rPr>
                          <m:t>𝑓</m:t>
                        </m:r>
                      </m:e>
                      <m:sub>
                        <m:r>
                          <a:rPr lang="en-US" altLang="zh-CN">
                            <a:latin typeface="Times New Roman" panose="02020603050405020304" pitchFamily="18" charset="0"/>
                            <a:cs typeface="Times New Roman" panose="02020603050405020304" pitchFamily="18" charset="0"/>
                          </a:rPr>
                          <m:t>0</m:t>
                        </m:r>
                      </m:sub>
                    </m:sSub>
                    <m:r>
                      <a:rPr lang="en-US" altLang="zh-CN">
                        <a:latin typeface="Times New Roman" panose="02020603050405020304" pitchFamily="18" charset="0"/>
                        <a:cs typeface="Times New Roman" panose="02020603050405020304" pitchFamily="18" charset="0"/>
                      </a:rPr>
                      <m:t>𝜋</m:t>
                    </m:r>
                    <m:r>
                      <a:rPr lang="en-US" altLang="zh-CN">
                        <a:latin typeface="Times New Roman" panose="02020603050405020304" pitchFamily="18" charset="0"/>
                        <a:cs typeface="Times New Roman" panose="02020603050405020304" pitchFamily="18" charset="0"/>
                      </a:rPr>
                      <m:t>,</m:t>
                    </m:r>
                    <m:r>
                      <a:rPr lang="en-US" altLang="zh-CN">
                        <a:latin typeface="Times New Roman" panose="02020603050405020304" pitchFamily="18" charset="0"/>
                        <a:cs typeface="Times New Roman" panose="02020603050405020304" pitchFamily="18" charset="0"/>
                      </a:rPr>
                      <m:t>𝜌𝜋</m:t>
                    </m:r>
                    <m:r>
                      <a:rPr lang="en-US" altLang="zh-CN">
                        <a:latin typeface="Times New Roman" panose="02020603050405020304" pitchFamily="18" charset="0"/>
                        <a:cs typeface="Times New Roman" panose="02020603050405020304" pitchFamily="18" charset="0"/>
                      </a:rPr>
                      <m:t>,</m:t>
                    </m:r>
                    <m:r>
                      <a:rPr lang="en-US" altLang="zh-CN">
                        <a:latin typeface="Times New Roman" panose="02020603050405020304" pitchFamily="18" charset="0"/>
                        <a:cs typeface="Times New Roman" panose="02020603050405020304" pitchFamily="18" charset="0"/>
                      </a:rPr>
                      <m:t>𝜙𝜋</m:t>
                    </m:r>
                    <m:r>
                      <a:rPr lang="en-US" altLang="zh-CN">
                        <a:latin typeface="Times New Roman" panose="02020603050405020304" pitchFamily="18" charset="0"/>
                        <a:cs typeface="Times New Roman" panose="02020603050405020304" pitchFamily="18" charset="0"/>
                      </a:rPr>
                      <m:t>,</m:t>
                    </m:r>
                    <m:r>
                      <a:rPr lang="en-US" altLang="zh-CN">
                        <a:latin typeface="Times New Roman" panose="02020603050405020304" pitchFamily="18" charset="0"/>
                        <a:cs typeface="Times New Roman" panose="02020603050405020304" pitchFamily="18" charset="0"/>
                      </a:rPr>
                      <m:t>𝜔𝜋</m:t>
                    </m:r>
                  </m:oMath>
                </a14:m>
                <a:endParaRPr lang="zh-CN" altLang="en-US" dirty="0">
                  <a:latin typeface="Times New Roman" panose="02020603050405020304" pitchFamily="18" charset="0"/>
                  <a:cs typeface="Times New Roman" panose="02020603050405020304" pitchFamily="18" charset="0"/>
                </a:endParaRPr>
              </a:p>
            </p:txBody>
          </p:sp>
        </mc:Choice>
        <mc:Fallback>
          <p:sp>
            <p:nvSpPr>
              <p:cNvPr id="98" name="文本框 97">
                <a:extLst>
                  <a:ext uri="{FF2B5EF4-FFF2-40B4-BE49-F238E27FC236}">
                    <a16:creationId xmlns:a16="http://schemas.microsoft.com/office/drawing/2014/main" id="{572DF7B2-FAF3-4042-8E03-4B85916AB03C}"/>
                  </a:ext>
                </a:extLst>
              </p:cNvPr>
              <p:cNvSpPr txBox="1">
                <a:spLocks noRot="1" noChangeAspect="1" noMove="1" noResize="1" noEditPoints="1" noAdjustHandles="1" noChangeArrowheads="1" noChangeShapeType="1" noTextEdit="1"/>
              </p:cNvSpPr>
              <p:nvPr/>
            </p:nvSpPr>
            <p:spPr>
              <a:xfrm>
                <a:off x="4841601" y="5083759"/>
                <a:ext cx="3880673" cy="646331"/>
              </a:xfrm>
              <a:prstGeom prst="rect">
                <a:avLst/>
              </a:prstGeom>
              <a:blipFill>
                <a:blip r:embed="rId35"/>
                <a:stretch>
                  <a:fillRect l="-942" t="-67925" b="-1066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7867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A94600F-2D89-4390-A642-699AC1A3C84F}"/>
              </a:ext>
            </a:extLst>
          </p:cNvPr>
          <p:cNvSpPr txBox="1"/>
          <p:nvPr/>
        </p:nvSpPr>
        <p:spPr>
          <a:xfrm>
            <a:off x="527067" y="197720"/>
            <a:ext cx="4621005" cy="1261884"/>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Content</a:t>
            </a:r>
          </a:p>
          <a:p>
            <a:endParaRPr lang="en-US" altLang="zh-CN" dirty="0"/>
          </a:p>
          <a:p>
            <a:endParaRPr lang="zh-CN" altLang="en-US" dirty="0"/>
          </a:p>
        </p:txBody>
      </p:sp>
      <p:sp>
        <p:nvSpPr>
          <p:cNvPr id="7" name="文本框 6">
            <a:extLst>
              <a:ext uri="{FF2B5EF4-FFF2-40B4-BE49-F238E27FC236}">
                <a16:creationId xmlns:a16="http://schemas.microsoft.com/office/drawing/2014/main" id="{4BB38FBE-1ADA-46A6-A04A-FECDB5CB4CD1}"/>
              </a:ext>
            </a:extLst>
          </p:cNvPr>
          <p:cNvSpPr txBox="1"/>
          <p:nvPr/>
        </p:nvSpPr>
        <p:spPr>
          <a:xfrm>
            <a:off x="941033" y="930832"/>
            <a:ext cx="4865407"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The emergence of kinematic singularity</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Singular behavior</a:t>
            </a:r>
          </a:p>
          <a:p>
            <a:endParaRPr lang="en-US" altLang="zh-CN" dirty="0"/>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825089E2-483A-47C7-A1BE-BCA3C1571784}"/>
                  </a:ext>
                </a:extLst>
              </p:cNvPr>
              <p:cNvSpPr txBox="1"/>
              <p:nvPr/>
            </p:nvSpPr>
            <p:spPr>
              <a:xfrm>
                <a:off x="941033" y="2192716"/>
                <a:ext cx="5505488" cy="2258567"/>
              </a:xfrm>
              <a:prstGeom prst="rect">
                <a:avLst/>
              </a:prstGeom>
              <a:noFill/>
            </p:spPr>
            <p:txBody>
              <a:bodyPr wrap="square" rtlCol="0">
                <a:spAutoFit/>
              </a:bodyPr>
              <a:lstStyle/>
              <a:p>
                <a:pPr marL="285750" indent="-285750">
                  <a:lnSpc>
                    <a:spcPct val="150000"/>
                  </a:lnSpc>
                  <a:buFont typeface="Arial" panose="020B0604020202020204" pitchFamily="34" charset="0"/>
                  <a:buChar char="•"/>
                </a:pPr>
                <a14:m>
                  <m:oMath xmlns:m="http://schemas.openxmlformats.org/officeDocument/2006/math">
                    <m:r>
                      <a:rPr lang="en-US" altLang="zh-CN" sz="2400" b="0" i="1" smtClean="0">
                        <a:solidFill>
                          <a:schemeClr val="tx1"/>
                        </a:solidFill>
                        <a:latin typeface="Cambria Math" panose="02040503050406030204" pitchFamily="18" charset="0"/>
                        <a:cs typeface="Times New Roman" panose="02020603050405020304" pitchFamily="18" charset="0"/>
                      </a:rPr>
                      <m:t>𝜂</m:t>
                    </m:r>
                    <m:r>
                      <a:rPr lang="en-US" altLang="zh-CN" sz="2400" b="0" i="1" smtClean="0">
                        <a:solidFill>
                          <a:schemeClr val="tx1"/>
                        </a:solidFill>
                        <a:latin typeface="Cambria Math" panose="02040503050406030204" pitchFamily="18" charset="0"/>
                        <a:cs typeface="Times New Roman" panose="02020603050405020304" pitchFamily="18" charset="0"/>
                      </a:rPr>
                      <m:t>(1405</m:t>
                    </m:r>
                    <m:r>
                      <m:rPr>
                        <m:lit/>
                      </m:rPr>
                      <a:rPr lang="en-US" altLang="zh-CN" sz="2400" b="0" i="1" smtClean="0">
                        <a:solidFill>
                          <a:schemeClr val="tx1"/>
                        </a:solidFill>
                        <a:latin typeface="Cambria Math" panose="02040503050406030204" pitchFamily="18" charset="0"/>
                        <a:cs typeface="Times New Roman" panose="02020603050405020304" pitchFamily="18" charset="0"/>
                      </a:rPr>
                      <m:t>/</m:t>
                    </m:r>
                    <m:r>
                      <a:rPr lang="en-US" altLang="zh-CN" sz="2400" b="0" i="1" smtClean="0">
                        <a:solidFill>
                          <a:schemeClr val="tx1"/>
                        </a:solidFill>
                        <a:latin typeface="Cambria Math" panose="02040503050406030204" pitchFamily="18" charset="0"/>
                        <a:cs typeface="Times New Roman" panose="02020603050405020304" pitchFamily="18" charset="0"/>
                      </a:rPr>
                      <m:t>1475)</m:t>
                    </m:r>
                  </m:oMath>
                </a14:m>
                <a:endParaRPr lang="en-US" altLang="zh-CN" sz="2400" dirty="0">
                  <a:solidFill>
                    <a:schemeClr val="tx1"/>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dirty="0">
                    <a:solidFill>
                      <a:schemeClr val="tx1"/>
                    </a:solidFill>
                    <a:latin typeface="Times New Roman" panose="02020603050405020304" pitchFamily="18" charset="0"/>
                    <a:cs typeface="Times New Roman" panose="02020603050405020304" pitchFamily="18" charset="0"/>
                  </a:rPr>
                  <a:t>The </a:t>
                </a:r>
                <a14:m>
                  <m:oMath xmlns:m="http://schemas.openxmlformats.org/officeDocument/2006/math">
                    <m:r>
                      <a:rPr lang="en-US" altLang="zh-CN" b="0" i="1" smtClean="0">
                        <a:solidFill>
                          <a:schemeClr val="tx1"/>
                        </a:solidFill>
                        <a:latin typeface="Cambria Math" panose="02040503050406030204" pitchFamily="18" charset="0"/>
                        <a:cs typeface="Times New Roman" panose="02020603050405020304" pitchFamily="18" charset="0"/>
                      </a:rPr>
                      <m:t>𝜂</m:t>
                    </m:r>
                    <m:r>
                      <a:rPr lang="en-US" altLang="zh-CN" b="0" i="1" smtClean="0">
                        <a:solidFill>
                          <a:schemeClr val="tx1"/>
                        </a:solidFill>
                        <a:latin typeface="Cambria Math" panose="02040503050406030204" pitchFamily="18" charset="0"/>
                        <a:cs typeface="Times New Roman" panose="02020603050405020304" pitchFamily="18" charset="0"/>
                      </a:rPr>
                      <m:t>(1405</m:t>
                    </m:r>
                    <m:r>
                      <m:rPr>
                        <m:lit/>
                      </m:rPr>
                      <a:rPr lang="en-US" altLang="zh-CN" b="0" i="1" smtClean="0">
                        <a:solidFill>
                          <a:schemeClr val="tx1"/>
                        </a:solidFill>
                        <a:latin typeface="Cambria Math" panose="02040503050406030204" pitchFamily="18" charset="0"/>
                        <a:cs typeface="Times New Roman" panose="02020603050405020304" pitchFamily="18" charset="0"/>
                      </a:rPr>
                      <m:t>/</m:t>
                    </m:r>
                    <m:r>
                      <a:rPr lang="en-US" altLang="zh-CN" b="0" i="1" smtClean="0">
                        <a:solidFill>
                          <a:schemeClr val="tx1"/>
                        </a:solidFill>
                        <a:latin typeface="Cambria Math" panose="02040503050406030204" pitchFamily="18" charset="0"/>
                        <a:cs typeface="Times New Roman" panose="02020603050405020304" pitchFamily="18" charset="0"/>
                      </a:rPr>
                      <m:t>1475)</m:t>
                    </m:r>
                  </m:oMath>
                </a14:m>
                <a:r>
                  <a:rPr lang="en-US" altLang="zh-CN" dirty="0">
                    <a:solidFill>
                      <a:schemeClr val="tx1"/>
                    </a:solidFill>
                    <a:latin typeface="Times New Roman" panose="02020603050405020304" pitchFamily="18" charset="0"/>
                    <a:cs typeface="Times New Roman" panose="02020603050405020304" pitchFamily="18" charset="0"/>
                  </a:rPr>
                  <a:t> puzzle</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P-wave </a:t>
                </a:r>
                <a14:m>
                  <m:oMath xmlns:m="http://schemas.openxmlformats.org/officeDocument/2006/math">
                    <m:sSup>
                      <m:sSupPr>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sSup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sup>
                        <m:r>
                          <a:rPr lang="en-US" altLang="zh-CN" b="0" i="1" smtClean="0">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b="0" i="1" smtClean="0">
                            <a:solidFill>
                              <a:schemeClr val="bg1">
                                <a:lumMod val="75000"/>
                              </a:schemeClr>
                            </a:solidFill>
                            <a:latin typeface="Cambria Math" panose="02040503050406030204" pitchFamily="18" charset="0"/>
                            <a:cs typeface="Times New Roman" panose="02020603050405020304" pitchFamily="18" charset="0"/>
                          </a:rPr>
                        </m:ctrlPr>
                      </m:accPr>
                      <m:e>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width effect</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a:p>
                <a:pPr marL="342900" indent="-342900">
                  <a:lnSpc>
                    <a:spcPct val="150000"/>
                  </a:lnSpc>
                  <a:buFont typeface="+mj-lt"/>
                  <a:buAutoNum type="arabicPeriod"/>
                </a:pPr>
                <a:r>
                  <a:rPr lang="en-US" altLang="zh-CN" b="0" dirty="0">
                    <a:solidFill>
                      <a:schemeClr val="bg1">
                        <a:lumMod val="75000"/>
                      </a:schemeClr>
                    </a:solidFill>
                    <a:cs typeface="Times New Roman" panose="02020603050405020304" pitchFamily="18" charset="0"/>
                  </a:rPr>
                  <a:t> </a:t>
                </a:r>
                <a14:m>
                  <m:oMath xmlns:m="http://schemas.openxmlformats.org/officeDocument/2006/math">
                    <m:r>
                      <a:rPr lang="en-US" altLang="zh-CN" b="0" i="1" smtClean="0">
                        <a:solidFill>
                          <a:schemeClr val="bg1">
                            <a:lumMod val="75000"/>
                          </a:schemeClr>
                        </a:solidFill>
                        <a:latin typeface="Cambria Math" panose="02040503050406030204" pitchFamily="18" charset="0"/>
                        <a:cs typeface="Times New Roman" panose="02020603050405020304" pitchFamily="18" charset="0"/>
                      </a:rPr>
                      <m:t>𝜂</m:t>
                    </m:r>
                    <m:r>
                      <a:rPr lang="en-US" altLang="zh-CN" b="0" i="1" smtClean="0">
                        <a:solidFill>
                          <a:schemeClr val="bg1">
                            <a:lumMod val="75000"/>
                          </a:schemeClr>
                        </a:solidFill>
                        <a:latin typeface="Cambria Math" panose="02040503050406030204" pitchFamily="18" charset="0"/>
                        <a:cs typeface="Times New Roman" panose="02020603050405020304" pitchFamily="18" charset="0"/>
                      </a:rPr>
                      <m:t>(1295)</m:t>
                    </m:r>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𝜂</m:t>
                    </m:r>
                    <m:d>
                      <m:dPr>
                        <m:ctrl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ctrlPr>
                      </m:dPr>
                      <m:e>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1405</m:t>
                        </m:r>
                        <m:r>
                          <m:rPr>
                            <m:lit/>
                          </m:rP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1475</m:t>
                        </m:r>
                      </m:e>
                    </m:d>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𝛾</m:t>
                    </m:r>
                    <m:r>
                      <a:rPr lang="en-US" altLang="zh-CN" b="0" i="1" dirty="0" smtClean="0">
                        <a:solidFill>
                          <a:schemeClr val="bg1">
                            <a:lumMod val="75000"/>
                          </a:schemeClr>
                        </a:solidFill>
                        <a:latin typeface="Cambria Math" panose="02040503050406030204" pitchFamily="18" charset="0"/>
                        <a:cs typeface="Times New Roman" panose="02020603050405020304" pitchFamily="18" charset="0"/>
                      </a:rPr>
                      <m:t>𝑉</m:t>
                    </m:r>
                  </m:oMath>
                </a14:m>
                <a:endParaRPr lang="en-US" altLang="zh-CN" dirty="0">
                  <a:solidFill>
                    <a:schemeClr val="bg1">
                      <a:lumMod val="75000"/>
                    </a:schemeClr>
                  </a:solidFill>
                  <a:latin typeface="Times New Roman" panose="02020603050405020304" pitchFamily="18" charset="0"/>
                  <a:cs typeface="Times New Roman" panose="02020603050405020304" pitchFamily="18" charset="0"/>
                </a:endParaRPr>
              </a:p>
            </p:txBody>
          </p:sp>
        </mc:Choice>
        <mc:Fallback>
          <p:sp>
            <p:nvSpPr>
              <p:cNvPr id="8" name="文本框 7">
                <a:extLst>
                  <a:ext uri="{FF2B5EF4-FFF2-40B4-BE49-F238E27FC236}">
                    <a16:creationId xmlns:a16="http://schemas.microsoft.com/office/drawing/2014/main" id="{825089E2-483A-47C7-A1BE-BCA3C1571784}"/>
                  </a:ext>
                </a:extLst>
              </p:cNvPr>
              <p:cNvSpPr txBox="1">
                <a:spLocks noRot="1" noChangeAspect="1" noMove="1" noResize="1" noEditPoints="1" noAdjustHandles="1" noChangeArrowheads="1" noChangeShapeType="1" noTextEdit="1"/>
              </p:cNvSpPr>
              <p:nvPr/>
            </p:nvSpPr>
            <p:spPr>
              <a:xfrm>
                <a:off x="941033" y="2192716"/>
                <a:ext cx="5505488" cy="2258567"/>
              </a:xfrm>
              <a:prstGeom prst="rect">
                <a:avLst/>
              </a:prstGeom>
              <a:blipFill>
                <a:blip r:embed="rId2"/>
                <a:stretch>
                  <a:fillRect l="-1438" b="-378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11169613-9192-4A8F-83A3-CF73D0035B9A}"/>
                  </a:ext>
                </a:extLst>
              </p:cNvPr>
              <p:cNvSpPr txBox="1"/>
              <p:nvPr/>
            </p:nvSpPr>
            <p:spPr>
              <a:xfrm>
                <a:off x="941032" y="4334067"/>
                <a:ext cx="7022237" cy="18430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b="0" dirty="0">
                    <a:solidFill>
                      <a:schemeClr val="bg1">
                        <a:lumMod val="75000"/>
                      </a:schemeClr>
                    </a:solidFill>
                    <a:latin typeface="Times New Roman" panose="02020603050405020304" pitchFamily="18" charset="0"/>
                    <a:cs typeface="Times New Roman" panose="02020603050405020304" pitchFamily="18" charset="0"/>
                  </a:rPr>
                  <a:t>Light axial vector mesons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Introduction</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Open S-wave </a:t>
                </a:r>
                <a:r>
                  <a:rPr lang="en-US" altLang="zh-CN" dirty="0">
                    <a:solidFill>
                      <a:schemeClr val="bg1">
                        <a:lumMod val="75000"/>
                      </a:schemeClr>
                    </a:solidFill>
                    <a:cs typeface="Times New Roman" panose="02020603050405020304" pitchFamily="18" charset="0"/>
                  </a:rPr>
                  <a:t> </a:t>
                </a:r>
                <a14:m>
                  <m:oMath xmlns:m="http://schemas.openxmlformats.org/officeDocument/2006/math">
                    <m:sSup>
                      <m:sSupPr>
                        <m:ctrlPr>
                          <a:rPr lang="en-US" altLang="zh-CN" i="1">
                            <a:solidFill>
                              <a:schemeClr val="bg1">
                                <a:lumMod val="75000"/>
                              </a:schemeClr>
                            </a:solidFill>
                            <a:latin typeface="Cambria Math" panose="02040503050406030204" pitchFamily="18" charset="0"/>
                            <a:cs typeface="Times New Roman" panose="02020603050405020304" pitchFamily="18" charset="0"/>
                          </a:rPr>
                        </m:ctrlPr>
                      </m:sSup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sup>
                        <m:r>
                          <a:rPr lang="en-US" altLang="zh-CN" i="1">
                            <a:solidFill>
                              <a:schemeClr val="bg1">
                                <a:lumMod val="75000"/>
                              </a:schemeClr>
                            </a:solidFill>
                            <a:latin typeface="Cambria Math" panose="02040503050406030204" pitchFamily="18" charset="0"/>
                            <a:cs typeface="Times New Roman" panose="02020603050405020304" pitchFamily="18" charset="0"/>
                          </a:rPr>
                          <m:t>∗</m:t>
                        </m:r>
                      </m:sup>
                    </m:sSup>
                    <m:acc>
                      <m:accPr>
                        <m:chr m:val="̅"/>
                        <m:ctrlPr>
                          <a:rPr lang="en-US" altLang="zh-CN" i="1">
                            <a:solidFill>
                              <a:schemeClr val="bg1">
                                <a:lumMod val="75000"/>
                              </a:schemeClr>
                            </a:solidFill>
                            <a:latin typeface="Cambria Math" panose="02040503050406030204" pitchFamily="18" charset="0"/>
                            <a:cs typeface="Times New Roman" panose="02020603050405020304" pitchFamily="18" charset="0"/>
                          </a:rPr>
                        </m:ctrlPr>
                      </m:accPr>
                      <m:e>
                        <m:r>
                          <a:rPr lang="en-US" altLang="zh-CN" i="1">
                            <a:solidFill>
                              <a:schemeClr val="bg1">
                                <a:lumMod val="75000"/>
                              </a:schemeClr>
                            </a:solidFill>
                            <a:latin typeface="Cambria Math" panose="02040503050406030204" pitchFamily="18" charset="0"/>
                            <a:cs typeface="Times New Roman" panose="02020603050405020304" pitchFamily="18" charset="0"/>
                          </a:rPr>
                          <m:t>𝐾</m:t>
                        </m:r>
                      </m:e>
                    </m:acc>
                  </m:oMath>
                </a14:m>
                <a:r>
                  <a:rPr lang="en-US" altLang="zh-CN" dirty="0">
                    <a:solidFill>
                      <a:schemeClr val="bg1">
                        <a:lumMod val="75000"/>
                      </a:schemeClr>
                    </a:solidFill>
                    <a:latin typeface="Times New Roman" panose="02020603050405020304" pitchFamily="18" charset="0"/>
                    <a:cs typeface="Times New Roman" panose="02020603050405020304" pitchFamily="18" charset="0"/>
                  </a:rPr>
                  <a:t> threshold and TS</a:t>
                </a:r>
              </a:p>
              <a:p>
                <a:pPr marL="342900" indent="-342900">
                  <a:lnSpc>
                    <a:spcPct val="150000"/>
                  </a:lnSpc>
                  <a:buFont typeface="+mj-lt"/>
                  <a:buAutoNum type="arabicPeriod"/>
                </a:pPr>
                <a:r>
                  <a:rPr lang="en-US" altLang="zh-CN" dirty="0">
                    <a:solidFill>
                      <a:schemeClr val="bg1">
                        <a:lumMod val="75000"/>
                      </a:schemeClr>
                    </a:solidFill>
                    <a:latin typeface="Times New Roman" panose="02020603050405020304" pitchFamily="18" charset="0"/>
                    <a:cs typeface="Times New Roman" panose="02020603050405020304" pitchFamily="18" charset="0"/>
                  </a:rPr>
                  <a:t>Combined analysis.</a:t>
                </a:r>
              </a:p>
            </p:txBody>
          </p:sp>
        </mc:Choice>
        <mc:Fallback>
          <p:sp>
            <p:nvSpPr>
              <p:cNvPr id="12" name="文本框 11">
                <a:extLst>
                  <a:ext uri="{FF2B5EF4-FFF2-40B4-BE49-F238E27FC236}">
                    <a16:creationId xmlns:a16="http://schemas.microsoft.com/office/drawing/2014/main" id="{11169613-9192-4A8F-83A3-CF73D0035B9A}"/>
                  </a:ext>
                </a:extLst>
              </p:cNvPr>
              <p:cNvSpPr txBox="1">
                <a:spLocks noRot="1" noChangeAspect="1" noMove="1" noResize="1" noEditPoints="1" noAdjustHandles="1" noChangeArrowheads="1" noChangeShapeType="1" noTextEdit="1"/>
              </p:cNvSpPr>
              <p:nvPr/>
            </p:nvSpPr>
            <p:spPr>
              <a:xfrm>
                <a:off x="941032" y="4334067"/>
                <a:ext cx="7022237" cy="1843069"/>
              </a:xfrm>
              <a:prstGeom prst="rect">
                <a:avLst/>
              </a:prstGeom>
              <a:blipFill>
                <a:blip r:embed="rId3"/>
                <a:stretch>
                  <a:fillRect l="-1128" b="-4636"/>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C31A8ADF-787A-43A7-939B-F52F9265AD08}"/>
              </a:ext>
            </a:extLst>
          </p:cNvPr>
          <p:cNvSpPr txBox="1"/>
          <p:nvPr/>
        </p:nvSpPr>
        <p:spPr>
          <a:xfrm>
            <a:off x="941031" y="6198615"/>
            <a:ext cx="7022237" cy="46166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solidFill>
                  <a:schemeClr val="bg1">
                    <a:lumMod val="75000"/>
                  </a:schemeClr>
                </a:solidFill>
                <a:latin typeface="Times New Roman" panose="02020603050405020304" pitchFamily="18" charset="0"/>
                <a:cs typeface="Times New Roman" panose="02020603050405020304" pitchFamily="18" charset="0"/>
              </a:rPr>
              <a:t>Conclusion and outlook</a:t>
            </a:r>
          </a:p>
        </p:txBody>
      </p:sp>
    </p:spTree>
    <p:extLst>
      <p:ext uri="{BB962C8B-B14F-4D97-AF65-F5344CB8AC3E}">
        <p14:creationId xmlns:p14="http://schemas.microsoft.com/office/powerpoint/2010/main" val="2453700785"/>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1168</TotalTime>
  <Words>7123</Words>
  <Application>Microsoft Office PowerPoint</Application>
  <PresentationFormat>全屏显示(4:3)</PresentationFormat>
  <Paragraphs>774</Paragraphs>
  <Slides>61</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61</vt:i4>
      </vt:variant>
    </vt:vector>
  </HeadingPairs>
  <TitlesOfParts>
    <vt:vector size="69" baseType="lpstr">
      <vt:lpstr>等线</vt:lpstr>
      <vt:lpstr>楷体</vt:lpstr>
      <vt:lpstr>Arial</vt:lpstr>
      <vt:lpstr>Calibri</vt:lpstr>
      <vt:lpstr>Calibri Light</vt:lpstr>
      <vt:lpstr>Cambria Math</vt:lpstr>
      <vt:lpstr>Times New Roman</vt:lpstr>
      <vt:lpstr>Office 主题​​</vt:lpstr>
      <vt:lpstr>Study of the light pseudoscalar and axial-vector meson spectra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Du MC</dc:creator>
  <cp:lastModifiedBy>Du MC</cp:lastModifiedBy>
  <cp:revision>70</cp:revision>
  <dcterms:created xsi:type="dcterms:W3CDTF">2021-07-07T02:32:47Z</dcterms:created>
  <dcterms:modified xsi:type="dcterms:W3CDTF">2021-07-09T03:33:12Z</dcterms:modified>
</cp:coreProperties>
</file>