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48"/>
  </p:notesMasterIdLst>
  <p:sldIdLst>
    <p:sldId id="685" r:id="rId2"/>
    <p:sldId id="832" r:id="rId3"/>
    <p:sldId id="807" r:id="rId4"/>
    <p:sldId id="808" r:id="rId5"/>
    <p:sldId id="809" r:id="rId6"/>
    <p:sldId id="833" r:id="rId7"/>
    <p:sldId id="810" r:id="rId8"/>
    <p:sldId id="811" r:id="rId9"/>
    <p:sldId id="812" r:id="rId10"/>
    <p:sldId id="813" r:id="rId11"/>
    <p:sldId id="814" r:id="rId12"/>
    <p:sldId id="815" r:id="rId13"/>
    <p:sldId id="816" r:id="rId14"/>
    <p:sldId id="783" r:id="rId15"/>
    <p:sldId id="786" r:id="rId16"/>
    <p:sldId id="824" r:id="rId17"/>
    <p:sldId id="826" r:id="rId18"/>
    <p:sldId id="827" r:id="rId19"/>
    <p:sldId id="828" r:id="rId20"/>
    <p:sldId id="829" r:id="rId21"/>
    <p:sldId id="823" r:id="rId22"/>
    <p:sldId id="830" r:id="rId23"/>
    <p:sldId id="820" r:id="rId24"/>
    <p:sldId id="277" r:id="rId25"/>
    <p:sldId id="748" r:id="rId26"/>
    <p:sldId id="804" r:id="rId27"/>
    <p:sldId id="805" r:id="rId28"/>
    <p:sldId id="806" r:id="rId29"/>
    <p:sldId id="739" r:id="rId30"/>
    <p:sldId id="736" r:id="rId31"/>
    <p:sldId id="746" r:id="rId32"/>
    <p:sldId id="788" r:id="rId33"/>
    <p:sldId id="789" r:id="rId34"/>
    <p:sldId id="790" r:id="rId35"/>
    <p:sldId id="834" r:id="rId36"/>
    <p:sldId id="835" r:id="rId37"/>
    <p:sldId id="836" r:id="rId38"/>
    <p:sldId id="837" r:id="rId39"/>
    <p:sldId id="838" r:id="rId40"/>
    <p:sldId id="839" r:id="rId41"/>
    <p:sldId id="840" r:id="rId42"/>
    <p:sldId id="841" r:id="rId43"/>
    <p:sldId id="842" r:id="rId44"/>
    <p:sldId id="843" r:id="rId45"/>
    <p:sldId id="844" r:id="rId46"/>
    <p:sldId id="845" r:id="rId4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7979"/>
    <a:srgbClr val="F7D846"/>
    <a:srgbClr val="0000FF"/>
    <a:srgbClr val="2765B9"/>
    <a:srgbClr val="CC00FF"/>
    <a:srgbClr val="33CC33"/>
    <a:srgbClr val="00FFFF"/>
    <a:srgbClr val="99CCFF"/>
    <a:srgbClr val="FF99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95926" autoAdjust="0"/>
  </p:normalViewPr>
  <p:slideViewPr>
    <p:cSldViewPr snapToGrid="0">
      <p:cViewPr varScale="1">
        <p:scale>
          <a:sx n="94" d="100"/>
          <a:sy n="94" d="100"/>
        </p:scale>
        <p:origin x="96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01/06/2021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726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3364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816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428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1265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2955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250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782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8553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52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65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706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9664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306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174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86805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2746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8957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3391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57063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5959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709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58709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9583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11229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2464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073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94460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0355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13299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9906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9085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7926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43077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957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139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1364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7665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917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14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5958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01/06/2021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01/06/2021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01/06/2021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01/06/2021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01/06/2021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01/06/2021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01/06/2021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01/06/2021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01/06/2021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01/06/2021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01/06/2021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01/06/2021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82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jpe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image" Target="../media/image660.png"/><Relationship Id="rId7" Type="http://schemas.openxmlformats.org/officeDocument/2006/relationships/image" Target="../media/image7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11" Type="http://schemas.openxmlformats.org/officeDocument/2006/relationships/image" Target="../media/image740.png"/><Relationship Id="rId5" Type="http://schemas.openxmlformats.org/officeDocument/2006/relationships/image" Target="../media/image680.png"/><Relationship Id="rId10" Type="http://schemas.openxmlformats.org/officeDocument/2006/relationships/image" Target="../media/image730.png"/><Relationship Id="rId4" Type="http://schemas.openxmlformats.org/officeDocument/2006/relationships/image" Target="../media/image670.png"/><Relationship Id="rId9" Type="http://schemas.openxmlformats.org/officeDocument/2006/relationships/image" Target="../media/image7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5" Type="http://schemas.openxmlformats.org/officeDocument/2006/relationships/image" Target="../media/image550.png"/><Relationship Id="rId4" Type="http://schemas.openxmlformats.org/officeDocument/2006/relationships/image" Target="../media/image5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0.png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3" Type="http://schemas.openxmlformats.org/officeDocument/2006/relationships/image" Target="../media/image107.gif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52.png"/><Relationship Id="rId4" Type="http://schemas.openxmlformats.org/officeDocument/2006/relationships/image" Target="../media/image89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3" Type="http://schemas.openxmlformats.org/officeDocument/2006/relationships/image" Target="../media/image54.png"/><Relationship Id="rId7" Type="http://schemas.openxmlformats.org/officeDocument/2006/relationships/image" Target="../media/image109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52.png"/><Relationship Id="rId4" Type="http://schemas.openxmlformats.org/officeDocument/2006/relationships/image" Target="../media/image89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3" Type="http://schemas.openxmlformats.org/officeDocument/2006/relationships/image" Target="../media/image110.gif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890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jpe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jpe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jpeg"/><Relationship Id="rId3" Type="http://schemas.openxmlformats.org/officeDocument/2006/relationships/image" Target="../media/image150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51.png"/><Relationship Id="rId9" Type="http://schemas.openxmlformats.org/officeDocument/2006/relationships/image" Target="../media/image13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10" Type="http://schemas.openxmlformats.org/officeDocument/2006/relationships/image" Target="../media/image74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 smtClean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3996501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Teleworkshop on Strong QCD from HS Exp, June 10</a:t>
            </a:r>
            <a:r>
              <a:rPr lang="it-IT" baseline="30000" dirty="0" smtClean="0"/>
              <a:t>th</a:t>
            </a:r>
            <a:r>
              <a:rPr lang="it-IT" dirty="0" smtClean="0"/>
              <a:t>, </a:t>
            </a:r>
            <a:r>
              <a:rPr lang="it-IT" dirty="0" smtClean="0"/>
              <a:t>2021</a:t>
            </a:r>
            <a:endParaRPr lang="it-IT" dirty="0"/>
          </a:p>
        </p:txBody>
      </p:sp>
      <p:pic>
        <p:nvPicPr>
          <p:cNvPr id="9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39" y="4712113"/>
            <a:ext cx="2185955" cy="1426338"/>
          </a:xfrm>
          <a:prstGeom prst="rect">
            <a:avLst/>
          </a:prstGeom>
        </p:spPr>
      </p:pic>
      <p:pic>
        <p:nvPicPr>
          <p:cNvPr id="10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999" y="4712113"/>
            <a:ext cx="2244003" cy="1097287"/>
          </a:xfrm>
          <a:prstGeom prst="rect">
            <a:avLst/>
          </a:prstGeom>
        </p:spPr>
      </p:pic>
      <p:sp>
        <p:nvSpPr>
          <p:cNvPr id="11" name="CasellaDiTesto 9"/>
          <p:cNvSpPr txBox="1"/>
          <p:nvPr/>
        </p:nvSpPr>
        <p:spPr>
          <a:xfrm>
            <a:off x="2995607" y="5844181"/>
            <a:ext cx="3152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/>
              <a:t>H2020 MSCA COFUND G.A</a:t>
            </a:r>
            <a:r>
              <a:rPr lang="en-US" sz="1600" b="1" i="1" dirty="0"/>
              <a:t>. 754496</a:t>
            </a:r>
            <a:endParaRPr lang="en-GB" sz="1600" i="1" dirty="0"/>
          </a:p>
        </p:txBody>
      </p:sp>
      <p:pic>
        <p:nvPicPr>
          <p:cNvPr id="1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7" y="4712113"/>
            <a:ext cx="2581593" cy="1431978"/>
          </a:xfrm>
          <a:prstGeom prst="rect">
            <a:avLst/>
          </a:prstGeom>
        </p:spPr>
      </p:pic>
      <p:sp>
        <p:nvSpPr>
          <p:cNvPr id="13" name="Titolo 3"/>
          <p:cNvSpPr txBox="1">
            <a:spLocks/>
          </p:cNvSpPr>
          <p:nvPr/>
        </p:nvSpPr>
        <p:spPr>
          <a:xfrm>
            <a:off x="800100" y="1724880"/>
            <a:ext cx="7543800" cy="9333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Production of hybrids and exotics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 smtClean="0"/>
                  <a:t> photoproduction</a:t>
                </a:r>
                <a:endParaRPr lang="it-IT" sz="3600" dirty="0"/>
              </a:p>
            </p:txBody>
          </p:sp>
        </mc:Choice>
        <mc:Fallback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 smtClean="0"/>
                  <a:t>Focus on </a:t>
                </a:r>
                <a:r>
                  <a:rPr lang="en-US" sz="2000" dirty="0"/>
                  <a:t>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000" dirty="0" smtClean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 smtClean="0"/>
                  <a:t>Studying also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6900</m:t>
                        </m:r>
                      </m:e>
                    </m:d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000" dirty="0"/>
                  <a:t> (</a:t>
                </a:r>
                <a:r>
                  <a:rPr lang="en-US" sz="2000" dirty="0" smtClean="0"/>
                  <a:t>assumed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it-IT" sz="2000" dirty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sz="2000" dirty="0" smtClean="0"/>
                  <a:t>)</a:t>
                </a:r>
                <a:endParaRPr lang="en-US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𝛚 and 𝛒 exchanges give main </a:t>
                </a:r>
                <a:r>
                  <a:rPr lang="en-US" sz="2000" dirty="0" smtClean="0"/>
                  <a:t>contributions:</a:t>
                </a:r>
                <a:br>
                  <a:rPr lang="en-US" sz="2000" dirty="0" smtClean="0"/>
                </a:br>
                <a:r>
                  <a:rPr lang="en-US" sz="2000" dirty="0" smtClean="0"/>
                  <a:t>need to assume the existence of a OZI-suppressed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6900</m:t>
                        </m:r>
                      </m:e>
                    </m:d>
                    <m:r>
                      <a:rPr lang="it-IT" sz="2000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blipFill rotWithShape="0">
                <a:blip r:embed="rId4"/>
                <a:stretch>
                  <a:fillRect l="-2083" t="-5417" b="-20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X_FS.pdf" descr="X_FS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973" y="2857500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regge.pdf" descr="X_reg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56474" y="2857500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X6900.pdf" descr="X6900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49863" y="2866430"/>
            <a:ext cx="3031052" cy="2908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448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Another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it-IT" sz="3600" dirty="0" smtClean="0"/>
                  <a:t>?</a:t>
                </a:r>
                <a:endParaRPr lang="it-IT" sz="3600" dirty="0"/>
              </a:p>
            </p:txBody>
          </p:sp>
        </mc:Choice>
        <mc:Fallback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1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Image"/>
          <p:cNvGrpSpPr/>
          <p:nvPr/>
        </p:nvGrpSpPr>
        <p:grpSpPr>
          <a:xfrm>
            <a:off x="82558" y="1049482"/>
            <a:ext cx="4161453" cy="3328219"/>
            <a:chOff x="0" y="0"/>
            <a:chExt cx="7639484" cy="5723604"/>
          </a:xfrm>
        </p:grpSpPr>
        <p:pic>
          <p:nvPicPr>
            <p:cNvPr id="2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7385485" cy="53934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" name="Image" descr="Imag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639485" cy="5723605"/>
            </a:xfrm>
            <a:prstGeom prst="rect">
              <a:avLst/>
            </a:prstGeom>
            <a:effectLst/>
          </p:spPr>
        </p:pic>
      </p:grpSp>
      <p:sp>
        <p:nvSpPr>
          <p:cNvPr id="34" name="TextBox 33"/>
          <p:cNvSpPr txBox="1"/>
          <p:nvPr/>
        </p:nvSpPr>
        <p:spPr>
          <a:xfrm>
            <a:off x="151739" y="3893184"/>
            <a:ext cx="130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A. Guskov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23" y="1252661"/>
            <a:ext cx="4291086" cy="29218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0" y="4440567"/>
                <a:ext cx="5482848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COMPASS claimed the existence of a state</a:t>
                </a:r>
                <a:br>
                  <a:rPr lang="it-IT" sz="2200" dirty="0" smtClean="0"/>
                </a:br>
                <a:r>
                  <a:rPr lang="it-IT" sz="2200" dirty="0" smtClean="0"/>
                  <a:t>degenerate with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 smtClean="0"/>
                  <a:t>, but with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it-IT" sz="2200" dirty="0" smtClean="0"/>
              </a:p>
              <a:p>
                <a:endParaRPr lang="it-IT" sz="2200" dirty="0"/>
              </a:p>
              <a:p>
                <a:r>
                  <a:rPr lang="it-IT" sz="2200" dirty="0" smtClean="0"/>
                  <a:t>Large photoproduction cross section</a:t>
                </a:r>
                <a:endParaRPr lang="it-IT" sz="22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40567"/>
                <a:ext cx="5482848" cy="1446550"/>
              </a:xfrm>
              <a:prstGeom prst="rect">
                <a:avLst/>
              </a:prstGeom>
              <a:blipFill rotWithShape="0">
                <a:blip r:embed="rId7"/>
                <a:stretch>
                  <a:fillRect l="-1446" t="-2521" b="-75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567408" y="4237388"/>
            <a:ext cx="3500392" cy="194307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/>
          <p:cNvSpPr txBox="1"/>
          <p:nvPr/>
        </p:nvSpPr>
        <p:spPr>
          <a:xfrm>
            <a:off x="4452702" y="5792554"/>
            <a:ext cx="130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A. Guskov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18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 smtClean="0"/>
                  <a:t> (vector) photoproduction</a:t>
                </a:r>
                <a:endParaRPr lang="it-IT" sz="3600" dirty="0"/>
              </a:p>
            </p:txBody>
          </p:sp>
        </mc:Choice>
        <mc:Fallback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Existing data allow to put a 95% upper limit</a:t>
                </a:r>
                <a:br>
                  <a:rPr lang="it-IT" dirty="0" smtClean="0"/>
                </a:br>
                <a:r>
                  <a:rPr lang="it-IT" dirty="0" smtClean="0"/>
                  <a:t>on the ratio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yields</a:t>
                </a:r>
              </a:p>
              <a:p>
                <a:endParaRPr lang="it-IT" dirty="0"/>
              </a:p>
              <a:p>
                <a:r>
                  <a:rPr lang="it-IT" dirty="0" smtClean="0"/>
                  <a:t>Assuming previous formula, one gets:</a:t>
                </a:r>
                <a:br>
                  <a:rPr lang="it-IT" dirty="0" smtClean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b="0" dirty="0" smtClean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</a:t>
                </a:r>
                <a:r>
                  <a:rPr lang="it-IT" sz="1600" b="0" dirty="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b="0" i="1" dirty="0" smtClean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 smtClean="0"/>
                  <a:t> </a:t>
                </a:r>
                <a:endParaRPr lang="it-IT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Equation"/>
              <p:cNvSpPr txBox="1"/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blipFill rotWithShape="0">
                <a:blip r:embed="rId7"/>
                <a:stretch>
                  <a:fillRect b="-7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23835" y="1153517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45000"/>
              <a:defRPr sz="2500" b="0"/>
            </a:pPr>
            <a:r>
              <a:rPr lang="it-IT" dirty="0"/>
              <a:t>Diffractive production, dominated by Pomeron (2-gluon) exchange</a:t>
            </a:r>
          </a:p>
        </p:txBody>
      </p:sp>
    </p:spTree>
    <p:extLst>
      <p:ext uri="{BB962C8B-B14F-4D97-AF65-F5344CB8AC3E}">
        <p14:creationId xmlns:p14="http://schemas.microsoft.com/office/powerpoint/2010/main" val="367338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Primakoff X </a:t>
            </a:r>
            <a:r>
              <a:rPr lang="it-IT" sz="3600" dirty="0"/>
              <a:t>photoproduction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325091" y="1049482"/>
                <a:ext cx="5601678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Using 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 smtClean="0"/>
                  <a:t> from Belle, one can get predictions for Primakoff</a:t>
                </a:r>
              </a:p>
              <a:p>
                <a:endParaRPr lang="it-IT" sz="2200" dirty="0"/>
              </a:p>
              <a:p>
                <a:r>
                  <a:rPr lang="it-IT" sz="2200" dirty="0"/>
                  <a:t>Makes use of </a:t>
                </a:r>
                <a:r>
                  <a:rPr lang="it-IT" sz="2200" dirty="0" smtClean="0"/>
                  <a:t>ion targets, </a:t>
                </a:r>
                <a:r>
                  <a:rPr lang="it-IT" sz="2200" dirty="0"/>
                  <a:t/>
                </a:r>
                <a:br>
                  <a:rPr lang="it-IT" sz="2200" dirty="0"/>
                </a:br>
                <a:r>
                  <a:rPr lang="it-IT" sz="2200" dirty="0"/>
                  <a:t>enhancement of cross sections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091" y="1049482"/>
                <a:ext cx="5601678" cy="1785104"/>
              </a:xfrm>
              <a:prstGeom prst="rect">
                <a:avLst/>
              </a:prstGeom>
              <a:blipFill rotWithShape="0">
                <a:blip r:embed="rId2"/>
                <a:stretch>
                  <a:fillRect l="-1415" t="-2389" r="-435" b="-6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1363610"/>
            <a:ext cx="2923264" cy="3720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27" y="2758856"/>
            <a:ext cx="3944630" cy="378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3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New pentaquarks discovered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0" y="1244034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367719" y="1993444"/>
                <a:ext cx="460280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smtClean="0"/>
                  <a:t>The lowest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 smtClean="0"/>
                  <a:t> appears</a:t>
                </a:r>
                <a:br>
                  <a:rPr lang="it-IT" sz="2000" dirty="0" smtClean="0"/>
                </a:br>
                <a:r>
                  <a:rPr lang="it-IT" sz="2000" dirty="0" smtClean="0"/>
                  <a:t>as an </a:t>
                </a:r>
                <a:r>
                  <a:rPr lang="it-IT" sz="2000" dirty="0" smtClean="0">
                    <a:solidFill>
                      <a:srgbClr val="0000FE"/>
                    </a:solidFill>
                  </a:rPr>
                  <a:t>isolated peak </a:t>
                </a:r>
                <a:r>
                  <a:rPr lang="it-IT" sz="2000" dirty="0" smtClean="0"/>
                  <a:t/>
                </a:r>
                <a:br>
                  <a:rPr lang="it-IT" sz="2000" dirty="0" smtClean="0"/>
                </a:br>
                <a:r>
                  <a:rPr lang="it-IT" sz="2000" dirty="0" smtClean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 smtClean="0"/>
                  <a:t> threshold</a:t>
                </a:r>
              </a:p>
              <a:p>
                <a:endParaRPr lang="it-IT" sz="2000" dirty="0"/>
              </a:p>
              <a:p>
                <a:r>
                  <a:rPr lang="it-IT" sz="2000" dirty="0" smtClean="0"/>
                  <a:t>A detailed study of the lineshape provides insight on its </a:t>
                </a:r>
                <a:r>
                  <a:rPr lang="it-IT" sz="2000" dirty="0" smtClean="0"/>
                  <a:t>nature</a:t>
                </a:r>
              </a:p>
              <a:p>
                <a:endParaRPr lang="it-IT" sz="2000" dirty="0"/>
              </a:p>
              <a:p>
                <a:r>
                  <a:rPr lang="it-IT" sz="2000" dirty="0" smtClean="0"/>
                  <a:t>Can we study these in photoproduction?</a:t>
                </a:r>
                <a:endParaRPr lang="it-IT" sz="2000" dirty="0" smtClean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719" y="1993444"/>
                <a:ext cx="4602803" cy="2554545"/>
              </a:xfrm>
              <a:prstGeom prst="rect">
                <a:avLst/>
              </a:prstGeom>
              <a:blipFill rotWithShape="0">
                <a:blip r:embed="rId4"/>
                <a:stretch>
                  <a:fillRect l="-1323" t="-1193" r="-661" b="-33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71" y="1993444"/>
            <a:ext cx="506133" cy="34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4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4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984070" y="3589217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data)</a:t>
            </a:r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33" y="3647147"/>
            <a:ext cx="355679" cy="24364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82331" y="1084568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Fernandez-Ramirez,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(JPAC), PRL 123, 092001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03" y="3508310"/>
            <a:ext cx="4209945" cy="28523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287555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5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14499" y="1276357"/>
                <a:ext cx="89150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To exclude any rescattering mechanism, we propose to search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4450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dirty="0" smtClean="0"/>
                  <a:t>state</a:t>
                </a:r>
                <a:br>
                  <a:rPr lang="it-IT" dirty="0" smtClean="0"/>
                </a:br>
                <a:r>
                  <a:rPr lang="it-IT" dirty="0" smtClean="0"/>
                  <a:t>in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photoproduction. </a:t>
                </a:r>
                <a:endParaRPr lang="it-IT" dirty="0" smtClean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99" y="1276357"/>
                <a:ext cx="8915002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616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0" y="5427739"/>
            <a:ext cx="4140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Hiller Blin,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PRD94, </a:t>
            </a:r>
            <a:r>
              <a:rPr lang="it-IT" dirty="0" smtClean="0">
                <a:solidFill>
                  <a:srgbClr val="C00000"/>
                </a:solidFill>
              </a:rPr>
              <a:t>034002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Karliner &amp; Rosner, PLB752, 329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9" b="14648"/>
          <a:stretch/>
        </p:blipFill>
        <p:spPr>
          <a:xfrm>
            <a:off x="181069" y="2121005"/>
            <a:ext cx="2435732" cy="17203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photoproduction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5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1" y="2557812"/>
            <a:ext cx="5211444" cy="6143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925" y="5141141"/>
            <a:ext cx="3772080" cy="8064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4217811"/>
            <a:ext cx="3262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Vector meson dominance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relates the radiative width to the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hadronic width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68705" y="2548759"/>
            <a:ext cx="1620570" cy="3658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ounded Rectangle 16"/>
          <p:cNvSpPr/>
          <p:nvPr/>
        </p:nvSpPr>
        <p:spPr>
          <a:xfrm>
            <a:off x="7020965" y="2550000"/>
            <a:ext cx="1620570" cy="365820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ctangle 17"/>
          <p:cNvSpPr/>
          <p:nvPr/>
        </p:nvSpPr>
        <p:spPr>
          <a:xfrm>
            <a:off x="5225365" y="2211920"/>
            <a:ext cx="1668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Hadronic vertex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37047" y="2211920"/>
            <a:ext cx="1130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EM vertex</a:t>
            </a:r>
            <a:endParaRPr lang="it-IT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3325091" y="3275804"/>
                <a:ext cx="4618893" cy="1531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Hadronic part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3 independent helicity couplings,</a:t>
                </a:r>
                <a:br>
                  <a:rPr lang="it-IT" dirty="0" smtClean="0"/>
                </a:br>
                <a:r>
                  <a:rPr lang="it-IT" dirty="0" smtClean="0"/>
                  <a:t>→ approx. equal,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it-IT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it-IT" dirty="0" smtClean="0"/>
                  <a:t> extracted from total width and (unknown)</a:t>
                </a:r>
                <a:br>
                  <a:rPr lang="it-IT" dirty="0" smtClean="0"/>
                </a:br>
                <a:r>
                  <a:rPr lang="it-IT" dirty="0" smtClean="0"/>
                  <a:t>branching ratio</a:t>
                </a: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091" y="3275804"/>
                <a:ext cx="4618893" cy="1531766"/>
              </a:xfrm>
              <a:prstGeom prst="rect">
                <a:avLst/>
              </a:prstGeom>
              <a:blipFill rotWithShape="0">
                <a:blip r:embed="rId8"/>
                <a:stretch>
                  <a:fillRect l="-1055" t="-1984" r="-528" b="-51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975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14499" y="981603"/>
                <a:ext cx="891500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To exclude any rescattering mechanism, we propose to search the</a:t>
                </a:r>
                <a:r>
                  <a:rPr lang="it-IT" sz="24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 smtClean="0">
                    <a:solidFill>
                      <a:schemeClr val="tx1"/>
                    </a:solidFill>
                  </a:rPr>
                  <a:t>s </a:t>
                </a:r>
                <a:r>
                  <a:rPr lang="it-IT" sz="2400" dirty="0" smtClean="0"/>
                  <a:t>in 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>photoproduction. </a:t>
                </a:r>
                <a:endParaRPr lang="it-IT" sz="2400" dirty="0" smtClean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99" y="981603"/>
                <a:ext cx="8915002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094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9" b="14648"/>
          <a:stretch/>
        </p:blipFill>
        <p:spPr>
          <a:xfrm>
            <a:off x="114499" y="2358593"/>
            <a:ext cx="2435732" cy="17203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photoproduction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5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39" y="4856535"/>
            <a:ext cx="4347196" cy="9293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403" y="5176349"/>
            <a:ext cx="3262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Vector meson dominance</a:t>
            </a:r>
            <a:br>
              <a:rPr lang="it-IT" dirty="0" smtClean="0"/>
            </a:br>
            <a:r>
              <a:rPr lang="it-IT" dirty="0" smtClean="0"/>
              <a:t>relates the radiative width to the</a:t>
            </a:r>
            <a:br>
              <a:rPr lang="it-IT" dirty="0" smtClean="0"/>
            </a:br>
            <a:r>
              <a:rPr lang="it-IT" dirty="0" smtClean="0"/>
              <a:t>hadronic width</a:t>
            </a:r>
            <a:endParaRPr lang="it-IT" dirty="0"/>
          </a:p>
        </p:txBody>
      </p:sp>
      <p:sp>
        <p:nvSpPr>
          <p:cNvPr id="20" name="TextBox 19"/>
          <p:cNvSpPr txBox="1"/>
          <p:nvPr/>
        </p:nvSpPr>
        <p:spPr>
          <a:xfrm>
            <a:off x="62403" y="4388867"/>
            <a:ext cx="4493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We assume equal hadronic helicity couplings,</a:t>
            </a:r>
            <a:r>
              <a:rPr lang="it-IT" dirty="0"/>
              <a:t>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extracted from the unknown partial width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46488" y="1367825"/>
            <a:ext cx="5197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Karliner &amp; Rosner, PLB752, 329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Hiller </a:t>
            </a:r>
            <a:r>
              <a:rPr lang="it-IT" dirty="0">
                <a:solidFill>
                  <a:srgbClr val="C00000"/>
                </a:solidFill>
              </a:rPr>
              <a:t>Blin,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PRD94, </a:t>
            </a:r>
            <a:r>
              <a:rPr lang="it-IT" dirty="0" smtClean="0">
                <a:solidFill>
                  <a:srgbClr val="C00000"/>
                </a:solidFill>
              </a:rPr>
              <a:t>034002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D. Winney, C. Fanelli,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 PRD100, 034019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15" y="2404265"/>
            <a:ext cx="6006886" cy="1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1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Background parameterization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95" b="15950"/>
          <a:stretch/>
        </p:blipFill>
        <p:spPr>
          <a:xfrm>
            <a:off x="6073010" y="1138217"/>
            <a:ext cx="2613790" cy="185735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8069" y="1743729"/>
            <a:ext cx="4145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The background is described</a:t>
            </a:r>
            <a:br>
              <a:rPr lang="it-IT" sz="2400" dirty="0" smtClean="0"/>
            </a:br>
            <a:r>
              <a:rPr lang="it-IT" sz="2400" dirty="0" smtClean="0"/>
              <a:t>via an </a:t>
            </a:r>
            <a:r>
              <a:rPr lang="it-IT" sz="2400" dirty="0" smtClean="0">
                <a:solidFill>
                  <a:srgbClr val="0000FF"/>
                </a:solidFill>
              </a:rPr>
              <a:t>Effective Vector Pomeron</a:t>
            </a:r>
            <a:endParaRPr lang="it-IT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88" y="3429625"/>
            <a:ext cx="5989380" cy="23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0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45" y="4005330"/>
            <a:ext cx="3409555" cy="231007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photoproduction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4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" y="3903256"/>
            <a:ext cx="3682493" cy="2494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28" y="1447799"/>
            <a:ext cx="9174928" cy="16406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8862" y="5583924"/>
            <a:ext cx="1428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</a:t>
            </a:r>
            <a:r>
              <a:rPr lang="it-IT" dirty="0" smtClean="0"/>
              <a:t>    </a:t>
            </a:r>
            <a:r>
              <a:rPr lang="it-IT" dirty="0" smtClean="0"/>
              <a:t>data)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40" y="5690109"/>
            <a:ext cx="534056" cy="1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8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" y="1384041"/>
            <a:ext cx="6805531" cy="44717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3731" y="2464525"/>
            <a:ext cx="21740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 host of </a:t>
            </a:r>
            <a:r>
              <a:rPr lang="it-IT" dirty="0" smtClean="0">
                <a:solidFill>
                  <a:srgbClr val="FF0000"/>
                </a:solidFill>
              </a:rPr>
              <a:t>unexpected resonances </a:t>
            </a:r>
            <a:r>
              <a:rPr lang="it-IT" dirty="0" smtClean="0"/>
              <a:t>have appeared</a:t>
            </a:r>
          </a:p>
          <a:p>
            <a:endParaRPr lang="it-IT" dirty="0"/>
          </a:p>
          <a:p>
            <a:r>
              <a:rPr lang="it-IT" dirty="0" smtClean="0"/>
              <a:t>decaying mostly into</a:t>
            </a:r>
            <a:br>
              <a:rPr lang="it-IT" dirty="0" smtClean="0"/>
            </a:br>
            <a:r>
              <a:rPr lang="it-IT" dirty="0" smtClean="0"/>
              <a:t>charmonium + light</a:t>
            </a:r>
            <a:br>
              <a:rPr lang="it-IT" dirty="0" smtClean="0"/>
            </a:br>
            <a:endParaRPr lang="it-IT" dirty="0" smtClean="0"/>
          </a:p>
          <a:p>
            <a:r>
              <a:rPr lang="it-IT" dirty="0" smtClean="0">
                <a:solidFill>
                  <a:srgbClr val="0000FF"/>
                </a:solidFill>
              </a:rPr>
              <a:t>Hardly reconciled </a:t>
            </a:r>
            <a:r>
              <a:rPr lang="it-IT" dirty="0" smtClean="0"/>
              <a:t>with usual charmonium interpretation</a:t>
            </a:r>
            <a:endParaRPr lang="it-IT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Exotic landscape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0965" y="978735"/>
            <a:ext cx="565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Esposito, AP, Polosa, Phys.Rept. 668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Polarization observables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13" y="1813293"/>
            <a:ext cx="6288477" cy="6479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76200" y="1101264"/>
                <a:ext cx="80257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One can take advantage of the polarized beam at Jlab</a:t>
                </a:r>
                <a:br>
                  <a:rPr lang="it-IT" dirty="0" smtClean="0"/>
                </a:br>
                <a:r>
                  <a:rPr lang="it-IT" dirty="0" smtClean="0"/>
                  <a:t>Need polarized target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it-IT" dirty="0" smtClean="0"/>
                  <a:t>) or polarization of recoiling proton </a:t>
                </a:r>
                <a:r>
                  <a:rPr lang="it-IT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101264"/>
                <a:ext cx="8025788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684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6971"/>
            <a:ext cx="3963393" cy="19959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3015064" y="2578458"/>
                <a:ext cx="5777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𝐿𝐿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064" y="2578458"/>
                <a:ext cx="57778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03" y="3153064"/>
            <a:ext cx="4284353" cy="2999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" y="4461124"/>
            <a:ext cx="3459220" cy="2334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8922" y="4468380"/>
            <a:ext cx="200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(in SBS acceptance)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072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31" b="50049"/>
          <a:stretch/>
        </p:blipFill>
        <p:spPr>
          <a:xfrm>
            <a:off x="102637" y="3428786"/>
            <a:ext cx="4077477" cy="254337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77959" y="3793171"/>
            <a:ext cx="116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</a:t>
            </a:r>
            <a:r>
              <a:rPr lang="it-IT" dirty="0" smtClean="0"/>
              <a:t>data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19" name="Rectangle 18"/>
          <p:cNvSpPr/>
          <p:nvPr/>
        </p:nvSpPr>
        <p:spPr>
          <a:xfrm>
            <a:off x="5302218" y="673054"/>
            <a:ext cx="3642780" cy="261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2637" y="1144500"/>
            <a:ext cx="1639295" cy="1652595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Oval 11"/>
              <p:cNvSpPr/>
              <p:nvPr/>
            </p:nvSpPr>
            <p:spPr>
              <a:xfrm>
                <a:off x="772892" y="2105248"/>
                <a:ext cx="618829" cy="61882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92" y="2105248"/>
                <a:ext cx="618829" cy="618829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791223" y="1502001"/>
            <a:ext cx="938962" cy="364163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15" name="Oval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5"/>
                  <a:stretch>
                    <a:fillRect l="-20635" r="-33333" b="-14516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16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 l="-158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Oval 16"/>
              <p:cNvSpPr/>
              <p:nvPr/>
            </p:nvSpPr>
            <p:spPr>
              <a:xfrm>
                <a:off x="237518" y="1399228"/>
                <a:ext cx="610522" cy="610522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18" y="1399228"/>
                <a:ext cx="610522" cy="610522"/>
              </a:xfrm>
              <a:prstGeom prst="ellipse">
                <a:avLst/>
              </a:prstGeom>
              <a:blipFill rotWithShape="0">
                <a:blip r:embed="rId7"/>
                <a:stretch>
                  <a:fillRect r="-29808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67" y="673055"/>
            <a:ext cx="3284613" cy="25125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91804" y="725573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J. Dudek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22" name="Picture 2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8" r="66531"/>
          <a:stretch/>
        </p:blipFill>
        <p:spPr>
          <a:xfrm>
            <a:off x="4785522" y="3446581"/>
            <a:ext cx="4065527" cy="2580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852" y="3333768"/>
            <a:ext cx="2633162" cy="19999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4572000" y="3473964"/>
                <a:ext cx="2738868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1564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86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492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102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473964"/>
                <a:ext cx="2738868" cy="64633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779475" y="2955490"/>
            <a:ext cx="4543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A. Rodas, </a:t>
            </a:r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 smtClean="0">
                <a:solidFill>
                  <a:srgbClr val="C00000"/>
                </a:solidFill>
              </a:rPr>
              <a:t> (</a:t>
            </a:r>
            <a:r>
              <a:rPr lang="it-IT" dirty="0">
                <a:solidFill>
                  <a:srgbClr val="C00000"/>
                </a:solidFill>
              </a:rPr>
              <a:t>JPAC), </a:t>
            </a:r>
            <a:r>
              <a:rPr lang="it-IT" dirty="0" smtClean="0">
                <a:solidFill>
                  <a:srgbClr val="C00000"/>
                </a:solidFill>
              </a:rPr>
              <a:t>PRL122, 042002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32968" y="1435292"/>
            <a:ext cx="3433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Searches at COMPASS (pion beam)</a:t>
            </a:r>
            <a:br>
              <a:rPr lang="it-IT" dirty="0" smtClean="0"/>
            </a:br>
            <a:r>
              <a:rPr lang="it-IT" dirty="0" smtClean="0"/>
              <a:t>and GlueX (photon beam),</a:t>
            </a:r>
          </a:p>
          <a:p>
            <a:r>
              <a:rPr lang="it-IT" dirty="0" smtClean="0"/>
              <a:t>EIC = same + quarkonium hybrids</a:t>
            </a:r>
            <a:endParaRPr lang="it-IT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25" y="3835372"/>
            <a:ext cx="327131" cy="32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Heavy hybrids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154" y="5203996"/>
            <a:ext cx="5176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HadSpec</a:t>
            </a:r>
            <a:r>
              <a:rPr lang="it-IT" dirty="0">
                <a:solidFill>
                  <a:schemeClr val="accent1"/>
                </a:solidFill>
              </a:rPr>
              <a:t>, </a:t>
            </a:r>
            <a:r>
              <a:rPr lang="it-IT" dirty="0" smtClean="0">
                <a:solidFill>
                  <a:schemeClr val="accent1"/>
                </a:solidFill>
              </a:rPr>
              <a:t>JHEP </a:t>
            </a:r>
            <a:r>
              <a:rPr lang="it-IT" dirty="0">
                <a:solidFill>
                  <a:schemeClr val="accent1"/>
                </a:solidFill>
              </a:rPr>
              <a:t>1612 (2016</a:t>
            </a:r>
            <a:r>
              <a:rPr lang="it-IT" dirty="0" smtClean="0">
                <a:solidFill>
                  <a:schemeClr val="accent1"/>
                </a:solidFill>
              </a:rPr>
              <a:t>), </a:t>
            </a:r>
            <a:r>
              <a:rPr lang="it-IT" dirty="0" smtClean="0">
                <a:solidFill>
                  <a:schemeClr val="accent1"/>
                </a:solidFill>
              </a:rPr>
              <a:t>089; JHEP 02 (2021), 214</a:t>
            </a:r>
            <a:endParaRPr lang="it-IT" dirty="0">
              <a:solidFill>
                <a:schemeClr val="accent1"/>
              </a:solidFill>
            </a:endParaRPr>
          </a:p>
          <a:p>
            <a:r>
              <a:rPr lang="it-IT" dirty="0" smtClean="0">
                <a:solidFill>
                  <a:schemeClr val="accent1"/>
                </a:solidFill>
              </a:rPr>
              <a:t>P. Guo </a:t>
            </a:r>
            <a:r>
              <a:rPr lang="it-IT" i="1" dirty="0" smtClean="0">
                <a:solidFill>
                  <a:schemeClr val="accent1"/>
                </a:solidFill>
              </a:rPr>
              <a:t>et al.,</a:t>
            </a:r>
            <a:r>
              <a:rPr lang="it-IT" dirty="0" smtClean="0">
                <a:solidFill>
                  <a:schemeClr val="accent1"/>
                </a:solidFill>
              </a:rPr>
              <a:t> PRD78 </a:t>
            </a:r>
            <a:r>
              <a:rPr lang="it-IT" dirty="0">
                <a:solidFill>
                  <a:schemeClr val="accent1"/>
                </a:solidFill>
              </a:rPr>
              <a:t>(2008</a:t>
            </a:r>
            <a:r>
              <a:rPr lang="it-IT" dirty="0" smtClean="0">
                <a:solidFill>
                  <a:schemeClr val="accent1"/>
                </a:solidFill>
              </a:rPr>
              <a:t>), 056003</a:t>
            </a:r>
          </a:p>
          <a:p>
            <a:r>
              <a:rPr lang="it-IT" dirty="0" smtClean="0">
                <a:solidFill>
                  <a:schemeClr val="accent1"/>
                </a:solidFill>
              </a:rPr>
              <a:t>M. Berwein </a:t>
            </a:r>
            <a:r>
              <a:rPr lang="it-IT" i="1" dirty="0" smtClean="0">
                <a:solidFill>
                  <a:schemeClr val="accent1"/>
                </a:solidFill>
              </a:rPr>
              <a:t>et al.</a:t>
            </a:r>
            <a:r>
              <a:rPr lang="it-IT" dirty="0" smtClean="0">
                <a:solidFill>
                  <a:schemeClr val="accent1"/>
                </a:solidFill>
              </a:rPr>
              <a:t>, PRD92 </a:t>
            </a:r>
            <a:r>
              <a:rPr lang="it-IT" dirty="0">
                <a:solidFill>
                  <a:schemeClr val="accent1"/>
                </a:solidFill>
              </a:rPr>
              <a:t>(2015</a:t>
            </a:r>
            <a:r>
              <a:rPr lang="it-IT" dirty="0" smtClean="0">
                <a:solidFill>
                  <a:schemeClr val="accent1"/>
                </a:solidFill>
              </a:rPr>
              <a:t>), </a:t>
            </a:r>
            <a:r>
              <a:rPr lang="it-IT" dirty="0">
                <a:solidFill>
                  <a:schemeClr val="accent1"/>
                </a:solidFill>
              </a:rPr>
              <a:t>114019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1" t="-2449" r="-1521" b="-2449"/>
          <a:stretch/>
        </p:blipFill>
        <p:spPr>
          <a:xfrm>
            <a:off x="806129" y="1234095"/>
            <a:ext cx="6083558" cy="387076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4948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Conclusions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10" y="1314895"/>
            <a:ext cx="8843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Photoproduction is a valuable tool to study exotic states</a:t>
            </a: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Complementary infomation to other mechanisms</a:t>
            </a: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Facilities to study photoproduction at low energies are very welcome to pursue this </a:t>
            </a:r>
            <a:r>
              <a:rPr lang="it-IT" sz="2400" dirty="0" smtClean="0"/>
              <a:t>program</a:t>
            </a:r>
            <a:r>
              <a:rPr lang="it-IT" sz="2400" dirty="0" smtClean="0"/>
              <a:t/>
            </a:r>
            <a:br>
              <a:rPr lang="it-IT" sz="2400" dirty="0" smtClean="0"/>
            </a:br>
            <a:endParaRPr lang="it-IT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Thank you!</a:t>
            </a:r>
            <a:endParaRPr lang="it-IT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b="60949"/>
          <a:stretch/>
        </p:blipFill>
        <p:spPr>
          <a:xfrm>
            <a:off x="699580" y="3869440"/>
            <a:ext cx="7744838" cy="17939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527" y="5179482"/>
            <a:ext cx="1818473" cy="13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2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Backup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/>
              <a:t>JPAC 2021</a:t>
            </a:r>
            <a:endParaRPr lang="it-IT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1027420"/>
            <a:ext cx="228908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Jefferson Lab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Victor Mokeev</a:t>
            </a:r>
          </a:p>
          <a:p>
            <a:r>
              <a:rPr lang="it-IT" dirty="0" smtClean="0"/>
              <a:t>Miguel Albaladejo</a:t>
            </a:r>
          </a:p>
          <a:p>
            <a:r>
              <a:rPr lang="it-IT" dirty="0" smtClean="0"/>
              <a:t>Astrid Hiller Blin</a:t>
            </a:r>
          </a:p>
          <a:p>
            <a:endParaRPr lang="it-IT" dirty="0"/>
          </a:p>
          <a:p>
            <a:r>
              <a:rPr lang="it-IT" dirty="0" smtClean="0"/>
              <a:t>Pedagogical U. Kraków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Lukasz Bibrzycki</a:t>
            </a:r>
          </a:p>
          <a:p>
            <a:endParaRPr lang="it-IT" dirty="0"/>
          </a:p>
          <a:p>
            <a:r>
              <a:rPr lang="it-IT" dirty="0" smtClean="0"/>
              <a:t>INP </a:t>
            </a:r>
            <a:r>
              <a:rPr lang="it-IT" dirty="0"/>
              <a:t>Kraków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Robert Kaminski</a:t>
            </a:r>
          </a:p>
          <a:p>
            <a:endParaRPr lang="it-IT" dirty="0"/>
          </a:p>
          <a:p>
            <a:r>
              <a:rPr lang="it-IT" dirty="0" smtClean="0"/>
              <a:t>Chiao-Tung University</a:t>
            </a:r>
          </a:p>
          <a:p>
            <a:r>
              <a:rPr lang="it-IT" dirty="0" smtClean="0"/>
              <a:t>Robert Perry</a:t>
            </a:r>
          </a:p>
          <a:p>
            <a:endParaRPr lang="it-IT" dirty="0"/>
          </a:p>
          <a:p>
            <a:r>
              <a:rPr lang="it-IT" dirty="0" smtClean="0"/>
              <a:t>INFN </a:t>
            </a:r>
            <a:r>
              <a:rPr lang="it-IT" dirty="0"/>
              <a:t>Roma</a:t>
            </a:r>
          </a:p>
          <a:p>
            <a:r>
              <a:rPr lang="it-IT" u="sng" dirty="0"/>
              <a:t>Alessandro </a:t>
            </a:r>
            <a:r>
              <a:rPr lang="it-IT" u="sng" dirty="0" smtClean="0"/>
              <a:t>Pilloni</a:t>
            </a:r>
            <a:endParaRPr lang="it-IT" u="sng" dirty="0"/>
          </a:p>
        </p:txBody>
      </p:sp>
      <p:sp>
        <p:nvSpPr>
          <p:cNvPr id="61" name="TextBox 60"/>
          <p:cNvSpPr txBox="1"/>
          <p:nvPr/>
        </p:nvSpPr>
        <p:spPr>
          <a:xfrm>
            <a:off x="3198922" y="1027420"/>
            <a:ext cx="292676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Indiana U.</a:t>
            </a:r>
          </a:p>
          <a:p>
            <a:r>
              <a:rPr lang="it-IT" u="sng" dirty="0" smtClean="0">
                <a:solidFill>
                  <a:srgbClr val="0000FF"/>
                </a:solidFill>
              </a:rPr>
              <a:t>Emilie Passemar</a:t>
            </a:r>
          </a:p>
          <a:p>
            <a:r>
              <a:rPr lang="it-IT" dirty="0">
                <a:solidFill>
                  <a:srgbClr val="0000FF"/>
                </a:solidFill>
              </a:rPr>
              <a:t>Adam Szczepaniak (also </a:t>
            </a:r>
            <a:r>
              <a:rPr lang="it-IT" dirty="0" smtClean="0">
                <a:solidFill>
                  <a:srgbClr val="0000FF"/>
                </a:solidFill>
              </a:rPr>
              <a:t>JLab)</a:t>
            </a:r>
            <a:endParaRPr lang="it-IT" u="sng" dirty="0" smtClean="0">
              <a:solidFill>
                <a:srgbClr val="0000FF"/>
              </a:solidFill>
            </a:endParaRPr>
          </a:p>
          <a:p>
            <a:r>
              <a:rPr lang="it-IT" dirty="0" smtClean="0"/>
              <a:t>Sergi Gonzàles-Solís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Nathan Sherrill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Daniel Winney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Sebastian Dawid</a:t>
            </a:r>
          </a:p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/>
              <a:t>TUM</a:t>
            </a:r>
          </a:p>
          <a:p>
            <a:r>
              <a:rPr lang="it-IT" dirty="0" smtClean="0"/>
              <a:t>Misha Mikhasenko</a:t>
            </a:r>
          </a:p>
          <a:p>
            <a:endParaRPr lang="it-IT" dirty="0"/>
          </a:p>
          <a:p>
            <a:r>
              <a:rPr lang="it-IT" dirty="0" smtClean="0"/>
              <a:t>W&amp;M</a:t>
            </a:r>
          </a:p>
          <a:p>
            <a:r>
              <a:rPr lang="it-IT" dirty="0" smtClean="0"/>
              <a:t>Arkaitz Rodas</a:t>
            </a:r>
          </a:p>
          <a:p>
            <a:endParaRPr lang="it-IT" dirty="0"/>
          </a:p>
          <a:p>
            <a:r>
              <a:rPr lang="it-IT" dirty="0" smtClean="0"/>
              <a:t>Barcelona U.</a:t>
            </a:r>
          </a:p>
          <a:p>
            <a:r>
              <a:rPr lang="it-IT" u="sng" dirty="0" smtClean="0">
                <a:solidFill>
                  <a:srgbClr val="0000FF"/>
                </a:solidFill>
              </a:rPr>
              <a:t>Vincent Mathieu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323018" y="1027420"/>
            <a:ext cx="256063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ODU</a:t>
            </a:r>
            <a:endParaRPr lang="it-IT" dirty="0" smtClean="0">
              <a:solidFill>
                <a:srgbClr val="0000FF"/>
              </a:solidFill>
            </a:endParaRPr>
          </a:p>
          <a:p>
            <a:r>
              <a:rPr lang="it-IT" dirty="0" smtClean="0"/>
              <a:t>Andrew Jackura</a:t>
            </a:r>
          </a:p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/>
              <a:t>UNAM</a:t>
            </a:r>
          </a:p>
          <a:p>
            <a:r>
              <a:rPr lang="it-IT" u="sng" dirty="0" smtClean="0">
                <a:solidFill>
                  <a:srgbClr val="0000FF"/>
                </a:solidFill>
              </a:rPr>
              <a:t>César Fernández-Ramírez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Jorge Silva-Castro</a:t>
            </a:r>
          </a:p>
          <a:p>
            <a:endParaRPr lang="it-IT" dirty="0"/>
          </a:p>
          <a:p>
            <a:r>
              <a:rPr lang="it-IT" dirty="0" smtClean="0"/>
              <a:t>INFN Genova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Andrea Celentano</a:t>
            </a:r>
          </a:p>
          <a:p>
            <a:endParaRPr lang="it-IT" dirty="0"/>
          </a:p>
          <a:p>
            <a:r>
              <a:rPr lang="it-IT" dirty="0" smtClean="0"/>
              <a:t>JGU-Mainz U.</a:t>
            </a:r>
          </a:p>
          <a:p>
            <a:r>
              <a:rPr lang="it-IT" dirty="0" smtClean="0"/>
              <a:t>Igor Danilkin</a:t>
            </a:r>
            <a:endParaRPr lang="it-IT" dirty="0"/>
          </a:p>
        </p:txBody>
      </p:sp>
      <p:sp>
        <p:nvSpPr>
          <p:cNvPr id="63" name="TextBox 62"/>
          <p:cNvSpPr txBox="1"/>
          <p:nvPr/>
        </p:nvSpPr>
        <p:spPr>
          <a:xfrm>
            <a:off x="7758274" y="4597532"/>
            <a:ext cx="13662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0000FF"/>
                </a:solidFill>
              </a:rPr>
              <a:t>Faculty/Staff</a:t>
            </a:r>
          </a:p>
          <a:p>
            <a:pPr algn="r"/>
            <a:r>
              <a:rPr lang="it-IT" dirty="0" smtClean="0"/>
              <a:t>Postdoc</a:t>
            </a:r>
          </a:p>
          <a:p>
            <a:pPr algn="r"/>
            <a:r>
              <a:rPr lang="it-IT" dirty="0" smtClean="0">
                <a:solidFill>
                  <a:srgbClr val="FF0000"/>
                </a:solidFill>
              </a:rPr>
              <a:t>Students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957" y="5806671"/>
            <a:ext cx="79037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Members affiliated with CLAS, GlueX, LHCb, BESIII, BaBar, COMPASS</a:t>
            </a:r>
            <a:endParaRPr lang="it-IT" sz="2200" dirty="0"/>
          </a:p>
        </p:txBody>
      </p:sp>
      <p:sp>
        <p:nvSpPr>
          <p:cNvPr id="64" name="Rectangle 6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15" y="290239"/>
            <a:ext cx="1100230" cy="82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2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11" y="984122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 smtClean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 smtClean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 smtClean="0">
                  <a:solidFill>
                    <a:srgbClr val="FF0000"/>
                  </a:solidFill>
                </a:endParaRPr>
              </a:p>
              <a:p>
                <a:r>
                  <a:rPr lang="it-IT" dirty="0" smtClean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 smtClean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 threshold</a:t>
                </a:r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Too </a:t>
                </a:r>
                <a:r>
                  <a:rPr lang="it-IT" dirty="0">
                    <a:solidFill>
                      <a:srgbClr val="FF0000"/>
                    </a:solidFill>
                  </a:rPr>
                  <a:t>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8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3</m:t>
                    </m:r>
                  </m:oMath>
                </a14:m>
                <a:endParaRPr lang="it-IT" dirty="0" smtClean="0">
                  <a:solidFill>
                    <a:schemeClr val="accent1"/>
                  </a:solidFill>
                </a:endParaRPr>
              </a:p>
              <a:p>
                <a:r>
                  <a:rPr lang="it-IT" dirty="0" smtClean="0">
                    <a:solidFill>
                      <a:srgbClr val="0000FF"/>
                    </a:solidFill>
                  </a:rPr>
                  <a:t>Mass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 rotWithShape="0">
                <a:blip r:embed="rId4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3871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68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17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000" b="0" i="0" dirty="0" smtClean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192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 smtClean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19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19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000" dirty="0" smtClean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 rotWithShape="0">
                <a:blip r:embed="rId5"/>
                <a:stretch>
                  <a:fillRect t="-3614" b="-2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335902" y="4317471"/>
                <a:ext cx="4236098" cy="1777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Sizeable prompt production at hadron colliders,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sz="2200" dirty="0" smtClean="0"/>
                  <a:t> of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200" dirty="0" smtClean="0"/>
              </a:p>
              <a:p>
                <a:endParaRPr lang="it-IT" sz="22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𝑃𝑅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𝜓𝜋𝜋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06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</m:d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nb</m:t>
                    </m:r>
                  </m:oMath>
                </a14:m>
                <a:r>
                  <a:rPr lang="it-IT" sz="2200" dirty="0" smtClean="0"/>
                  <a:t> @CMS</a:t>
                </a:r>
                <a:endParaRPr lang="it-IT" sz="22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02" y="4317471"/>
                <a:ext cx="4236098" cy="1777281"/>
              </a:xfrm>
              <a:prstGeom prst="rect">
                <a:avLst/>
              </a:prstGeom>
              <a:blipFill rotWithShape="0">
                <a:blip r:embed="rId7"/>
                <a:stretch>
                  <a:fillRect l="-1871" t="-2397" b="-452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593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3888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4023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</a:t>
                </a:r>
                <a:endParaRPr lang="it-IT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 rotWithShape="0">
                <a:blip r:embed="rId3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4020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smtClean="0">
                    <a:latin typeface="Cambria Math" panose="02040503050406030204" pitchFamily="18" charset="0"/>
                  </a:rPr>
                  <a:t>appear</a:t>
                </a:r>
                <a:br>
                  <a:rPr lang="it-IT" dirty="0" smtClean="0">
                    <a:latin typeface="Cambria Math" panose="02040503050406030204" pitchFamily="18" charset="0"/>
                  </a:rPr>
                </a:br>
                <a:r>
                  <a:rPr lang="it-IT" dirty="0" smtClean="0"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 rotWithShape="0">
                <a:blip r:embed="rId5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004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967373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Charged quarkonium-like resonances have been found, </a:t>
            </a:r>
            <a:r>
              <a:rPr lang="it-IT" b="1" dirty="0" smtClean="0">
                <a:solidFill>
                  <a:srgbClr val="FF0000"/>
                </a:solidFill>
              </a:rPr>
              <a:t>4q needed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39" y="3752484"/>
            <a:ext cx="3633157" cy="2608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88" y="3972103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</a:t>
            </a:r>
            <a:r>
              <a:rPr lang="it-IT" dirty="0" smtClean="0">
                <a:solidFill>
                  <a:srgbClr val="C00000"/>
                </a:solidFill>
              </a:rPr>
              <a:t>072001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LHCb, PRL 117, 082003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101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Quantum numbers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 smtClean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1013354"/>
              </a:xfrm>
              <a:prstGeom prst="rect">
                <a:avLst/>
              </a:prstGeom>
              <a:blipFill rotWithShape="0">
                <a:blip r:embed="rId4"/>
                <a:stretch>
                  <a:fillRect t="-301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 smtClean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4380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205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86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 smtClean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4449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0" b="5794"/>
          <a:stretch/>
        </p:blipFill>
        <p:spPr>
          <a:xfrm>
            <a:off x="79180" y="3340230"/>
            <a:ext cx="3670092" cy="30137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61" y="3675155"/>
            <a:ext cx="446599" cy="3059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50396" y="4674883"/>
            <a:ext cx="2393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</a:t>
            </a:r>
            <a:r>
              <a:rPr lang="it-IT" dirty="0" smtClean="0">
                <a:solidFill>
                  <a:srgbClr val="C00000"/>
                </a:solidFill>
              </a:rPr>
              <a:t>122, 222001 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3669" y="4959812"/>
            <a:ext cx="4124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Higher statistics analysis revealed a two-peak structure of the narrow state,</a:t>
            </a:r>
            <a:br>
              <a:rPr lang="it-IT" dirty="0" smtClean="0"/>
            </a:br>
            <a:r>
              <a:rPr lang="it-IT" dirty="0" smtClean="0"/>
              <a:t>plus a new lighter one</a:t>
            </a:r>
            <a:br>
              <a:rPr lang="it-IT" dirty="0" smtClean="0"/>
            </a:br>
            <a:r>
              <a:rPr lang="it-IT" dirty="0" smtClean="0"/>
              <a:t>Quantum numbers still unknown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427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 smtClean="0"/>
                  <a:t> (vector) photoproduction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quation"/>
              <p:cNvSpPr txBox="1"/>
              <p:nvPr/>
            </p:nvSpPr>
            <p:spPr>
              <a:xfrm>
                <a:off x="633369" y="3646879"/>
                <a:ext cx="4018088" cy="108702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39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ar-AE"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ar-AE"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  <m:r>
                        <a:rPr lang="ar-AE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55</m:t>
                      </m:r>
                    </m:oMath>
                  </m:oMathPara>
                </a14:m>
                <a:endParaRPr sz="2391" dirty="0"/>
              </a:p>
            </p:txBody>
          </p:sp>
        </mc:Choice>
        <mc:Fallback xmlns="">
          <p:sp>
            <p:nvSpPr>
              <p:cNvPr id="1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69" y="3646879"/>
                <a:ext cx="4018088" cy="10870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quation"/>
              <p:cNvSpPr txBox="1"/>
              <p:nvPr/>
            </p:nvSpPr>
            <p:spPr>
              <a:xfrm>
                <a:off x="5258746" y="3946220"/>
                <a:ext cx="3428054" cy="54989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𝑔𝑔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sSub>
                            <m:sSubPr>
                              <m:ctrl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𝑔𝑔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PS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𝑔𝑔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sz="1687" dirty="0"/>
              </a:p>
            </p:txBody>
          </p:sp>
        </mc:Choice>
        <mc:Fallback xmlns="">
          <p:sp>
            <p:nvSpPr>
              <p:cNvPr id="1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746" y="3946220"/>
                <a:ext cx="3428054" cy="5498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44836" y="2750567"/>
                <a:ext cx="385432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How to rescale from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200" dirty="0" smtClean="0"/>
                  <a:t> to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200" dirty="0" smtClean="0"/>
                  <a:t> ?</a:t>
                </a:r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4836" y="2750567"/>
                <a:ext cx="3854325" cy="430887"/>
              </a:xfrm>
              <a:prstGeom prst="rect">
                <a:avLst/>
              </a:prstGeom>
              <a:blipFill rotWithShape="0">
                <a:blip r:embed="rId6"/>
                <a:stretch>
                  <a:fillRect l="-2057" t="-9859" r="-1108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XYZ have so far not been seen in photoproduction: independent confirmation…"/>
              <p:cNvSpPr txBox="1"/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 smtClean="0"/>
                  <a:t>Focus on </a:t>
                </a:r>
                <a:r>
                  <a:rPr lang="en-US" sz="1758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4260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758" dirty="0" smtClean="0"/>
                  <a:t>, check with </a:t>
                </a:r>
                <a14:m>
                  <m:oMath xmlns:m="http://schemas.openxmlformats.org/officeDocument/2006/math"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′→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 smtClean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 smtClean="0"/>
                  <a:t>Diffractive production, dominated by Pomeron (2-gluon)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Good candidates for EIC: diffractive production increases with energy</a:t>
                </a:r>
                <a:r>
                  <a:rPr lang="en-US" sz="1758" dirty="0" smtClean="0"/>
                  <a:t>!</a:t>
                </a:r>
                <a:endParaRPr lang="it-IT" sz="1758" dirty="0" smtClean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 smtClean="0"/>
                  <a:t>We have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𝛾𝜓</m:t>
                    </m:r>
                  </m:oMath>
                </a14:m>
                <a:r>
                  <a:rPr lang="en-US" sz="1758" dirty="0" smtClean="0"/>
                  <a:t>-</a:t>
                </a:r>
                <a:r>
                  <a:rPr lang="en-US" sz="1758" dirty="0" err="1" smtClean="0"/>
                  <a:t>pomeron</a:t>
                </a:r>
                <a:r>
                  <a:rPr lang="en-US" sz="1758" dirty="0" smtClean="0"/>
                  <a:t> coupling from our analyses 1606.08912, 1907.09393</a:t>
                </a:r>
              </a:p>
            </p:txBody>
          </p:sp>
        </mc:Choice>
        <mc:Fallback xmlns="">
          <p:sp>
            <p:nvSpPr>
              <p:cNvPr id="14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blipFill rotWithShape="0">
                <a:blip r:embed="rId7"/>
                <a:stretch>
                  <a:fillRect l="-17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263899" y="2758467"/>
                <a:ext cx="46162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How to rescale from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200" dirty="0" smtClean="0"/>
                  <a:t> to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 smtClean="0"/>
                  <a:t> ?</a:t>
                </a:r>
                <a:endParaRPr lang="it-IT" sz="2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899" y="2758467"/>
                <a:ext cx="4616200" cy="430887"/>
              </a:xfrm>
              <a:prstGeom prst="rect">
                <a:avLst/>
              </a:prstGeom>
              <a:blipFill rotWithShape="0">
                <a:blip r:embed="rId8"/>
                <a:stretch>
                  <a:fillRect l="-1715" t="-10000" r="-66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1638035" y="3986670"/>
                <a:ext cx="5513241" cy="111896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sz="246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sz="2461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035" y="3986670"/>
                <a:ext cx="5513241" cy="111896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10082" y="3481264"/>
                <a:ext cx="8757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We assume VMD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𝑔𝑔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𝑔𝑔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(Novikov &amp; Shifman)</a:t>
                </a:r>
                <a:endParaRPr lang="it-IT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82" y="3481264"/>
                <a:ext cx="8757718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626" t="-8197" r="-48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283516" y="5514760"/>
                <a:ext cx="6222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Caveat :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𝜓𝜋𝜋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only known times the leptonic width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516" y="5514760"/>
                <a:ext cx="6222281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882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299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" grpId="0"/>
      <p:bldP spid="9" grpId="0"/>
      <p:bldP spid="10" grpId="0" animBg="1"/>
      <p:bldP spid="12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Models</a:t>
            </a:r>
            <a:endParaRPr lang="it-IT" sz="36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3573903" y="4877796"/>
            <a:ext cx="2926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C00FF"/>
                </a:solidFill>
              </a:rPr>
              <a:t>Molecule</a:t>
            </a:r>
          </a:p>
          <a:p>
            <a:r>
              <a:rPr lang="it-IT" dirty="0" smtClean="0"/>
              <a:t>Bound or virtual state generated by long-range exchange forces</a:t>
            </a:r>
            <a:endParaRPr lang="it-IT" dirty="0"/>
          </a:p>
          <a:p>
            <a:endParaRPr lang="it-IT" dirty="0" smtClean="0">
              <a:solidFill>
                <a:srgbClr val="CC00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76292" y="4799167"/>
            <a:ext cx="1764070" cy="1055012"/>
            <a:chOff x="158579" y="3963074"/>
            <a:chExt cx="1764070" cy="1055012"/>
          </a:xfrm>
        </p:grpSpPr>
        <p:sp>
          <p:nvSpPr>
            <p:cNvPr id="34" name="Ovale 33"/>
            <p:cNvSpPr/>
            <p:nvPr/>
          </p:nvSpPr>
          <p:spPr>
            <a:xfrm rot="683251">
              <a:off x="158579" y="3963074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266769" y="4221332"/>
              <a:ext cx="792643" cy="496596"/>
              <a:chOff x="397037" y="2317619"/>
              <a:chExt cx="892884" cy="559397"/>
            </a:xfrm>
          </p:grpSpPr>
          <p:sp>
            <p:nvSpPr>
              <p:cNvPr id="1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1046521" y="4273919"/>
              <a:ext cx="792643" cy="496596"/>
              <a:chOff x="2165075" y="2492259"/>
              <a:chExt cx="892884" cy="559397"/>
            </a:xfrm>
          </p:grpSpPr>
          <p:sp>
            <p:nvSpPr>
              <p:cNvPr id="17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7127148" y="1589632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5363776" y="1500229"/>
            <a:ext cx="1757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rgbClr val="CC00FF"/>
                </a:solidFill>
              </a:rPr>
              <a:t>Multiquark</a:t>
            </a:r>
          </a:p>
          <a:p>
            <a:pPr algn="r"/>
            <a:r>
              <a:rPr lang="it-IT" dirty="0" smtClean="0"/>
              <a:t>Several (cluster) of valence quarks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28808" y="1589632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3179796" y="1592856"/>
            <a:ext cx="20458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CC00FF"/>
                </a:solidFill>
              </a:rPr>
              <a:t>Hybrids</a:t>
            </a:r>
          </a:p>
          <a:p>
            <a:r>
              <a:rPr lang="it-IT" dirty="0" smtClean="0"/>
              <a:t>Containing gluonic</a:t>
            </a:r>
            <a:br>
              <a:rPr lang="it-IT" dirty="0" smtClean="0"/>
            </a:br>
            <a:r>
              <a:rPr lang="it-IT" dirty="0" smtClean="0"/>
              <a:t>degrees of freedom</a:t>
            </a:r>
            <a:endParaRPr lang="it-IT" dirty="0"/>
          </a:p>
        </p:txBody>
      </p:sp>
      <p:grpSp>
        <p:nvGrpSpPr>
          <p:cNvPr id="48" name="Gruppo 47"/>
          <p:cNvGrpSpPr/>
          <p:nvPr/>
        </p:nvGrpSpPr>
        <p:grpSpPr>
          <a:xfrm>
            <a:off x="2971285" y="3103194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4911731" y="3028791"/>
            <a:ext cx="3514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C00FF"/>
                </a:solidFill>
              </a:rPr>
              <a:t>Hadroquarkonium</a:t>
            </a:r>
          </a:p>
          <a:p>
            <a:r>
              <a:rPr lang="it-IT" dirty="0" smtClean="0"/>
              <a:t>Heavy core interacting with a light cloud via Van der Waals forces</a:t>
            </a:r>
            <a:endParaRPr lang="it-IT" dirty="0"/>
          </a:p>
          <a:p>
            <a:endParaRPr lang="it-IT" dirty="0">
              <a:solidFill>
                <a:srgbClr val="CC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8"/>
          <a:stretch/>
        </p:blipFill>
        <p:spPr>
          <a:xfrm>
            <a:off x="7516732" y="5312631"/>
            <a:ext cx="1289276" cy="8254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53374" y="4105394"/>
            <a:ext cx="2982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rgbClr val="CC00FF"/>
                </a:solidFill>
              </a:rPr>
              <a:t>Rescattering effects</a:t>
            </a:r>
          </a:p>
          <a:p>
            <a:pPr algn="r"/>
            <a:r>
              <a:rPr lang="it-IT" dirty="0" smtClean="0"/>
              <a:t>Structures generated by cross-channel rescattering, very process-dependent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657" y="1531514"/>
            <a:ext cx="0" cy="4072653"/>
          </a:xfrm>
          <a:prstGeom prst="straightConnector1">
            <a:avLst/>
          </a:prstGeom>
          <a:ln w="30480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5497" y="1079610"/>
            <a:ext cx="1194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 smtClean="0">
                <a:solidFill>
                  <a:srgbClr val="FF0000"/>
                </a:solidFill>
              </a:rPr>
              <a:t>Compact</a:t>
            </a:r>
            <a:endParaRPr lang="it-IT" sz="2200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4104" y="5605223"/>
            <a:ext cx="1417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 smtClean="0">
                <a:solidFill>
                  <a:srgbClr val="FF0000"/>
                </a:solidFill>
              </a:rPr>
              <a:t>Extended</a:t>
            </a:r>
            <a:endParaRPr lang="it-IT" sz="2200" dirty="0">
              <a:solidFill>
                <a:srgbClr val="FF00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1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From threshold to high energy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 smtClean="0"/>
                  <a:t>Fixed-spin exchanges expected to hold from threshold to moderate energies (LE):</a:t>
                </a:r>
                <a:br>
                  <a:rPr lang="en-US" sz="1758" dirty="0" smtClean="0"/>
                </a:br>
                <a:r>
                  <a:rPr lang="en-US" sz="1758" dirty="0" smtClean="0"/>
                  <a:t>Contain </a:t>
                </a:r>
                <a:r>
                  <a:rPr lang="en-US" sz="1758" dirty="0"/>
                  <a:t>full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758" dirty="0"/>
                  <a:t> dependence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 channel </a:t>
                </a:r>
                <a:r>
                  <a:rPr lang="en-US" sz="1758" dirty="0" smtClean="0"/>
                  <a:t>grows as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758" i="1" baseline="31999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58" i="1" baseline="31999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758" dirty="0"/>
                  <a:t>, exceeding unitarity </a:t>
                </a:r>
                <a:r>
                  <a:rPr lang="en-US" sz="1758" dirty="0" smtClean="0"/>
                  <a:t>bound:</a:t>
                </a:r>
                <a:br>
                  <a:rPr lang="en-US" sz="1758" dirty="0" smtClean="0"/>
                </a:br>
                <a:r>
                  <a:rPr lang="en-US" sz="1758" dirty="0" err="1" smtClean="0"/>
                  <a:t>Reggeized</a:t>
                </a:r>
                <a:r>
                  <a:rPr lang="en-US" sz="1758" dirty="0" smtClean="0"/>
                  <a:t> </a:t>
                </a:r>
                <a:r>
                  <a:rPr lang="en-US" sz="1758" dirty="0"/>
                  <a:t>tower of </a:t>
                </a:r>
                <a:r>
                  <a:rPr lang="en-US" sz="1758" dirty="0" smtClean="0"/>
                  <a:t>particles with arbitrary spin </a:t>
                </a:r>
                <a:r>
                  <a:rPr lang="en-US" sz="1758" dirty="0"/>
                  <a:t>at HE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blipFill rotWithShape="0">
                <a:blip r:embed="rId4"/>
                <a:stretch>
                  <a:fillRect l="-1724" t="-4167" b="-138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Equation"/>
              <p:cNvSpPr txBox="1"/>
              <p:nvPr/>
            </p:nvSpPr>
            <p:spPr>
              <a:xfrm>
                <a:off x="2493417" y="3949633"/>
                <a:ext cx="6432402" cy="63248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  <m:sSubSup>
                        <m:sSubSup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𝒩</m:t>
                          </m:r>
                        </m:e>
                        <m:sub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f>
                        <m:f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sSup>
                                <m:sSupPr>
                                  <m:ctrlP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𝜇𝜇</m:t>
                              </m:r>
                            </m:sub>
                            <m:sup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f>
                        <m:f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ℰ</m:t>
                              </m:r>
                            </m:sub>
                            <m:sup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⟶−</m:t>
                      </m:r>
                      <m:sSup>
                        <m:sSup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sty m:val="p"/>
                        </m:rP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))[</m:t>
                      </m:r>
                      <m:f>
                        <m:f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sSup>
                            <m:sSup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𝜋𝛼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sz="1406" dirty="0"/>
              </a:p>
            </p:txBody>
          </p:sp>
        </mc:Choice>
        <mc:Fallback xmlns="">
          <p:sp>
            <p:nvSpPr>
              <p:cNvPr id="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417" y="3949633"/>
                <a:ext cx="6432402" cy="63248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Left Brace 1"/>
          <p:cNvSpPr/>
          <p:nvPr/>
        </p:nvSpPr>
        <p:spPr>
          <a:xfrm rot="16200000">
            <a:off x="3896934" y="3178597"/>
            <a:ext cx="219506" cy="302653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Left Brace 10"/>
          <p:cNvSpPr/>
          <p:nvPr/>
        </p:nvSpPr>
        <p:spPr>
          <a:xfrm rot="16200000">
            <a:off x="7186818" y="3178596"/>
            <a:ext cx="219506" cy="302653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2896543" y="4865270"/>
            <a:ext cx="222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Holds at LE, fixed spin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68312" y="4867627"/>
                <a:ext cx="2628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Holds at HE, resummation</a:t>
                </a:r>
                <a:br>
                  <a:rPr lang="it-IT" dirty="0" smtClean="0"/>
                </a:br>
                <a:r>
                  <a:rPr lang="it-IT" dirty="0" smtClean="0"/>
                  <a:t>of leading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dirty="0" smtClean="0"/>
                  <a:t> power</a:t>
                </a:r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312" y="4867627"/>
                <a:ext cx="2628412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856" t="-4673" r="-1856" b="-130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72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9129" r="65765" b="59573"/>
          <a:stretch/>
        </p:blipFill>
        <p:spPr>
          <a:xfrm>
            <a:off x="134695" y="4552523"/>
            <a:ext cx="1386196" cy="101852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" b="83551"/>
          <a:stretch/>
        </p:blipFill>
        <p:spPr>
          <a:xfrm>
            <a:off x="1093968" y="2097489"/>
            <a:ext cx="6862757" cy="922700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Same model as before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3248" r="15210" b="37559"/>
          <a:stretch/>
        </p:blipFill>
        <p:spPr>
          <a:xfrm>
            <a:off x="457200" y="3178309"/>
            <a:ext cx="4898571" cy="1076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53606" r="20489" b="30884"/>
          <a:stretch/>
        </p:blipFill>
        <p:spPr>
          <a:xfrm>
            <a:off x="5345429" y="4649765"/>
            <a:ext cx="3548497" cy="906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1274853"/>
                <a:ext cx="76258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Two/three channels,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𝐾𝐾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𝜌𝜌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		Two waves,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74853"/>
                <a:ext cx="7625870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639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8" t="19129" r="10204" b="59573"/>
          <a:stretch/>
        </p:blipFill>
        <p:spPr>
          <a:xfrm>
            <a:off x="1515600" y="4552523"/>
            <a:ext cx="3091543" cy="10185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26359" y="3245560"/>
            <a:ext cx="3441441" cy="11285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3 </a:t>
            </a:r>
            <a:r>
              <a:rPr lang="it-IT" i="1" dirty="0" smtClean="0">
                <a:solidFill>
                  <a:srgbClr val="FF0000"/>
                </a:solidFill>
              </a:rPr>
              <a:t>K</a:t>
            </a:r>
            <a:r>
              <a:rPr lang="it-IT" dirty="0" smtClean="0">
                <a:solidFill>
                  <a:srgbClr val="FF0000"/>
                </a:solidFill>
              </a:rPr>
              <a:t>-matrix pole for the S-wave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3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</a:t>
            </a:r>
            <a:r>
              <a:rPr lang="it-IT" dirty="0" smtClean="0">
                <a:solidFill>
                  <a:srgbClr val="FF0000"/>
                </a:solidFill>
              </a:rPr>
              <a:t>poles </a:t>
            </a:r>
            <a:r>
              <a:rPr lang="it-IT" dirty="0">
                <a:solidFill>
                  <a:srgbClr val="FF0000"/>
                </a:solidFill>
              </a:rPr>
              <a:t>for the </a:t>
            </a:r>
            <a:r>
              <a:rPr lang="it-IT" dirty="0" smtClean="0">
                <a:solidFill>
                  <a:srgbClr val="FF0000"/>
                </a:solidFill>
              </a:rPr>
              <a:t>D-wave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5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829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Doesn’t point to a 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8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7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Doesn’t point to a 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2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Learning about confinement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b="20816"/>
          <a:stretch/>
        </p:blipFill>
        <p:spPr>
          <a:xfrm>
            <a:off x="99213" y="3894586"/>
            <a:ext cx="3293706" cy="2516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213" y="6041520"/>
            <a:ext cx="154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D. Leinweber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3830" y="1639600"/>
            <a:ext cx="4059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If quarks were infinitely heavy,</a:t>
            </a:r>
            <a:br>
              <a:rPr lang="it-IT" sz="2200" dirty="0" smtClean="0"/>
            </a:br>
            <a:r>
              <a:rPr lang="it-IT" sz="2200" dirty="0" smtClean="0"/>
              <a:t>gluonic field is confined in a </a:t>
            </a:r>
            <a:r>
              <a:rPr lang="it-IT" sz="2200" dirty="0" smtClean="0">
                <a:solidFill>
                  <a:srgbClr val="FF0000"/>
                </a:solidFill>
              </a:rPr>
              <a:t>string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9214" y="1111848"/>
            <a:ext cx="3330125" cy="2653689"/>
            <a:chOff x="99214" y="1111848"/>
            <a:chExt cx="3330125" cy="26536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4" y="1111848"/>
              <a:ext cx="3293706" cy="2653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707465" y="3035726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C00000"/>
                  </a:solidFill>
                </a:rPr>
                <a:t>G. Bali</a:t>
              </a:r>
              <a:endParaRPr lang="it-IT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9909013">
              <a:off x="1207064" y="1792977"/>
              <a:ext cx="2222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00FF"/>
                  </a:solidFill>
                </a:rPr>
                <a:t>Linear rising potential</a:t>
              </a:r>
              <a:endParaRPr lang="it-IT" dirty="0">
                <a:solidFill>
                  <a:srgbClr val="0000FF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200" dirty="0" smtClean="0"/>
                  <a:t>What is a</a:t>
                </a:r>
                <a:r>
                  <a:rPr lang="it-IT" sz="2200" dirty="0" smtClean="0">
                    <a:solidFill>
                      <a:srgbClr val="FF0000"/>
                    </a:solidFill>
                  </a:rPr>
                  <a:t> constituent gluon</a:t>
                </a:r>
                <a:r>
                  <a:rPr lang="it-IT" sz="2200" dirty="0" smtClean="0"/>
                  <a:t>?</a:t>
                </a:r>
              </a:p>
              <a:p>
                <a:endParaRPr lang="it-IT" sz="2200" dirty="0" smtClean="0">
                  <a:solidFill>
                    <a:srgbClr val="FF0000"/>
                  </a:solidFill>
                </a:endParaRP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smtClean="0"/>
                  <a:t>vibration </a:t>
                </a:r>
                <a:r>
                  <a:rPr lang="it-IT" sz="2200" dirty="0"/>
                  <a:t>of the string</a:t>
                </a:r>
                <a:r>
                  <a:rPr lang="it-IT" sz="2200" dirty="0" smtClean="0"/>
                  <a:t>?</a:t>
                </a:r>
                <a:br>
                  <a:rPr lang="it-IT" sz="2200" dirty="0" smtClean="0"/>
                </a:br>
                <a:r>
                  <a:rPr lang="it-IT" sz="2200" b="1" dirty="0" smtClean="0"/>
                  <a:t>→ </a:t>
                </a:r>
                <a:r>
                  <a:rPr lang="it-IT" sz="2200" dirty="0" smtClean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sz="2200" dirty="0" smtClean="0"/>
                  <a:t>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excitation of a quasiparticle?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  <a:blipFill rotWithShape="0">
                <a:blip r:embed="rId5"/>
                <a:stretch>
                  <a:fillRect l="-1876" t="-1733" b="-42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1" y="2307072"/>
            <a:ext cx="906244" cy="10867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smtClean="0">
                    <a:solidFill>
                      <a:srgbClr val="FF0000"/>
                    </a:solidFill>
                  </a:rPr>
                  <a:t>excitation </a:t>
                </a:r>
                <a:r>
                  <a:rPr lang="it-IT" sz="2200" dirty="0">
                    <a:solidFill>
                      <a:srgbClr val="FF0000"/>
                    </a:solidFill>
                  </a:rPr>
                  <a:t>of a </a:t>
                </a:r>
                <a:r>
                  <a:rPr lang="it-IT" sz="2200" dirty="0" smtClean="0">
                    <a:solidFill>
                      <a:srgbClr val="FF0000"/>
                    </a:solidFill>
                  </a:rPr>
                  <a:t>quasiparticle!</a:t>
                </a:r>
                <a:r>
                  <a:rPr lang="it-IT" sz="2200" dirty="0" smtClean="0"/>
                  <a:t/>
                </a:r>
                <a:br>
                  <a:rPr lang="it-IT" sz="2200" dirty="0" smtClean="0"/>
                </a:br>
                <a:r>
                  <a:rPr lang="it-IT" sz="2200" b="1" dirty="0" smtClean="0"/>
                  <a:t>→ </a:t>
                </a:r>
                <a:r>
                  <a:rPr lang="it-IT" sz="2200" dirty="0" smtClean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sz="2200" dirty="0" smtClean="0"/>
                  <a:t/>
                </a:r>
                <a:br>
                  <a:rPr lang="it-IT" sz="2200" dirty="0" smtClean="0"/>
                </a:br>
                <a:r>
                  <a:rPr lang="it-IT" sz="2200" dirty="0" smtClean="0"/>
                  <a:t>says Lattice QCD... 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algn="ctr">
                  <a:buClr>
                    <a:srgbClr val="C00000"/>
                  </a:buClr>
                  <a:buSzPct val="120000"/>
                </a:pPr>
                <a:r>
                  <a:rPr lang="it-IT" sz="2200" dirty="0" smtClean="0">
                    <a:solidFill>
                      <a:srgbClr val="FF0000"/>
                    </a:solidFill>
                  </a:rPr>
                  <a:t>What about real data?</a:t>
                </a:r>
              </a:p>
              <a:p>
                <a:pPr>
                  <a:buClr>
                    <a:srgbClr val="C00000"/>
                  </a:buClr>
                  <a:buSzPct val="120000"/>
                </a:pPr>
                <a:endParaRPr lang="it-IT" sz="2200" dirty="0" smtClean="0"/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  <a:blipFill rotWithShape="0">
                <a:blip r:embed="rId7"/>
                <a:stretch>
                  <a:fillRect l="-1876" t="-42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1136212"/>
            <a:ext cx="3215486" cy="26293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1717410" y="3086884"/>
            <a:ext cx="157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C. Morningstar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3888527"/>
            <a:ext cx="3284613" cy="25223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0347" y="3898055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J. Dudek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8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  <p:bldP spid="19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511049"/>
            <a:ext cx="3645840" cy="2544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2939918"/>
            <a:ext cx="3645840" cy="2544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9328" y="5691518"/>
            <a:ext cx="256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Small signal in data</a:t>
            </a:r>
            <a:endParaRPr lang="it-IT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78" y="854792"/>
            <a:ext cx="494522" cy="49452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04567" y="1934217"/>
            <a:ext cx="2052746" cy="201140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Oval 11"/>
              <p:cNvSpPr/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1923223" y="2418525"/>
            <a:ext cx="1080689" cy="419130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15" name="Oval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 l="-12676" r="-30986" b="-5634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16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Oval 16"/>
              <p:cNvSpPr/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blipFill rotWithShape="0">
                <a:blip r:embed="rId9"/>
                <a:stretch>
                  <a:fillRect r="-19167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 smtClean="0"/>
                  <a:t>Excited gluon,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blipFill rotWithShape="0">
                <a:blip r:embed="rId10"/>
                <a:stretch>
                  <a:fillRect l="-5882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400" dirty="0" smtClean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b="1" dirty="0" smtClean="0">
                  <a:solidFill>
                    <a:srgbClr val="0000FF"/>
                  </a:solidFill>
                </a:endParaRPr>
              </a:p>
              <a:p>
                <a:r>
                  <a:rPr lang="it-IT" sz="2400" dirty="0" smtClean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blipFill rotWithShape="0">
                <a:blip r:embed="rId11"/>
                <a:stretch>
                  <a:fillRect l="-2011" t="-19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284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Two hybrid states???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1078295"/>
            <a:ext cx="3747241" cy="262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3623290"/>
            <a:ext cx="3747241" cy="2619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41383" r="31977" b="29773"/>
          <a:stretch/>
        </p:blipFill>
        <p:spPr>
          <a:xfrm>
            <a:off x="4133460" y="1105716"/>
            <a:ext cx="4874686" cy="2052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41551" r="31738" b="27247"/>
          <a:stretch/>
        </p:blipFill>
        <p:spPr>
          <a:xfrm>
            <a:off x="4149671" y="4110135"/>
            <a:ext cx="4842263" cy="219152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Neither lattice nor models predict two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it-IT" sz="2400" dirty="0" smtClean="0"/>
                  <a:t> states in this region!</a:t>
                </a:r>
                <a:endParaRPr lang="it-IT" sz="2400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818" t="-5839" r="-970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062" y="1452924"/>
            <a:ext cx="494522" cy="4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Data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19" name="TextBox 18"/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(       data)</a:t>
              </a:r>
              <a:endParaRPr lang="it-IT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138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at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JLab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 smtClean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 smtClean="0"/>
                  <a:t> contains all the </a:t>
                </a:r>
                <a:r>
                  <a:rPr lang="it-IT" sz="2400" dirty="0"/>
                  <a:t>Final State </a:t>
                </a:r>
                <a:r>
                  <a:rPr lang="it-IT" sz="2400" dirty="0" smtClean="0"/>
                  <a:t>Interactions constrained </a:t>
                </a:r>
                <a:r>
                  <a:rPr lang="it-IT" sz="2400" dirty="0"/>
                  <a:t>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8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 smtClean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9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</a:t>
            </a:r>
            <a:r>
              <a:rPr lang="it-IT" i="1" dirty="0" smtClean="0">
                <a:solidFill>
                  <a:srgbClr val="C00000"/>
                </a:solidFill>
              </a:rPr>
              <a:t>.</a:t>
            </a:r>
            <a:r>
              <a:rPr lang="it-IT" dirty="0" smtClean="0">
                <a:solidFill>
                  <a:srgbClr val="C00000"/>
                </a:solidFill>
              </a:rPr>
              <a:t> (JPAC)</a:t>
            </a:r>
            <a:r>
              <a:rPr lang="it-IT" i="1" dirty="0" smtClean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Jackura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Mikhasenko</a:t>
            </a:r>
            <a:r>
              <a:rPr lang="it-IT" dirty="0">
                <a:solidFill>
                  <a:srgbClr val="C00000"/>
                </a:solidFill>
              </a:rPr>
              <a:t>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</a:t>
            </a:r>
            <a:r>
              <a:rPr lang="it-IT" dirty="0" smtClean="0">
                <a:solidFill>
                  <a:srgbClr val="C00000"/>
                </a:solidFill>
              </a:rPr>
              <a:t>PLB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 smtClean="0"/>
                  <a:t> </a:t>
                </a:r>
                <a:r>
                  <a:rPr lang="it-IT" sz="2400" b="1" dirty="0" smtClean="0"/>
                  <a:t>→</a:t>
                </a:r>
                <a:r>
                  <a:rPr lang="it-IT" sz="2400" dirty="0" smtClean="0"/>
                  <a:t> background physics, </a:t>
                </a:r>
                <a:r>
                  <a:rPr lang="it-IT" sz="2400" dirty="0" smtClean="0">
                    <a:solidFill>
                      <a:srgbClr val="0000FF"/>
                    </a:solidFill>
                  </a:rPr>
                  <a:t>process-dependent, smooth</a:t>
                </a:r>
                <a:endParaRPr lang="it-IT" sz="24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34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Exotic landscape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ounded Rectangle 5"/>
              <p:cNvSpPr/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 smtClean="0">
                    <a:solidFill>
                      <a:schemeClr val="tx1"/>
                    </a:solidFill>
                  </a:rPr>
                  <a:t>Broad mesons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4140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4430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</a:t>
                </a:r>
                <a:r>
                  <a:rPr lang="it-IT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4000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...</a:t>
                </a:r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blipFill rotWithShape="0">
                <a:blip r:embed="rId3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ounded Rectangle 15"/>
              <p:cNvSpPr/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 smtClean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</a:t>
                </a:r>
                <a:r>
                  <a:rPr lang="it-IT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bSup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blipFill rotWithShape="0">
                <a:blip r:embed="rId4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le 16"/>
              <p:cNvSpPr/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it-IT" sz="2400" dirty="0" smtClean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blipFill rotWithShape="0">
                <a:blip r:embed="rId5"/>
                <a:stretch>
                  <a:fillRect r="-26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6187" y="3375498"/>
            <a:ext cx="3909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Scarce consistency between various</a:t>
            </a:r>
            <a:br>
              <a:rPr lang="it-IT" sz="2000" dirty="0" smtClean="0">
                <a:solidFill>
                  <a:srgbClr val="0000FF"/>
                </a:solidFill>
              </a:rPr>
            </a:br>
            <a:r>
              <a:rPr lang="it-IT" sz="2000" dirty="0" smtClean="0">
                <a:solidFill>
                  <a:srgbClr val="0000FF"/>
                </a:solidFill>
              </a:rPr>
              <a:t>production mechanisms</a:t>
            </a:r>
            <a:endParaRPr lang="it-IT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3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(       data)</a:t>
              </a:r>
              <a:endParaRPr lang="it-IT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477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7" y="1012937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37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3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4000" cy="4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3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For each fit, we search poles: two clusters in </a:t>
                </a:r>
                <a:r>
                  <a:rPr lang="it-IT" sz="2200" i="1" dirty="0" smtClean="0"/>
                  <a:t>D</a:t>
                </a:r>
                <a:r>
                  <a:rPr lang="it-IT" sz="2200" dirty="0" smtClean="0"/>
                  <a:t>-wave: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it-IT" sz="2200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it-IT" sz="22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853" t="-9859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9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Only one stable cluster in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sz="2200" dirty="0" smtClean="0"/>
                  <a:t>-wave: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1491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Agreement with Lattice is restored</a:t>
            </a:r>
            <a:br>
              <a:rPr lang="it-IT" sz="2000" dirty="0" smtClean="0"/>
            </a:br>
            <a:endParaRPr lang="it-IT" sz="2000" dirty="0" smtClean="0"/>
          </a:p>
          <a:p>
            <a:r>
              <a:rPr lang="it-IT" sz="2000" dirty="0" smtClean="0"/>
              <a:t>That’s the </a:t>
            </a:r>
            <a:r>
              <a:rPr lang="it-IT" sz="2000" dirty="0" smtClean="0">
                <a:solidFill>
                  <a:srgbClr val="FF0000"/>
                </a:solidFill>
              </a:rPr>
              <a:t>most rigorous</a:t>
            </a:r>
            <a:r>
              <a:rPr lang="it-IT" sz="2000" dirty="0" smtClean="0"/>
              <a:t> extraction</a:t>
            </a:r>
            <a:br>
              <a:rPr lang="it-IT" sz="2000" dirty="0" smtClean="0"/>
            </a:br>
            <a:r>
              <a:rPr lang="it-IT" sz="2000" dirty="0" smtClean="0"/>
              <a:t>of an exotic meson available so far!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44472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Why photoproduction?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10" y="1314895"/>
            <a:ext cx="884307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It’s new: no XYZ state has been uncontroversially seen so far</a:t>
            </a:r>
            <a:endParaRPr lang="it-IT" sz="2400" dirty="0" smtClean="0"/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It is free from rescattering mechanisms that could mimic resonances in multibody decays</a:t>
            </a:r>
            <a:endParaRPr lang="it-IT" sz="2400" dirty="0" smtClean="0"/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The framework is (relatively) clean from a theory point of view</a:t>
            </a: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Radiative decays offer another way of discerning </a:t>
            </a:r>
            <a:br>
              <a:rPr lang="it-IT" sz="2400" dirty="0" smtClean="0"/>
            </a:br>
            <a:r>
              <a:rPr lang="it-IT" sz="2400" dirty="0" smtClean="0"/>
              <a:t>the nature of the states</a:t>
            </a:r>
            <a:endParaRPr lang="it-IT" sz="2400" dirty="0" smtClean="0"/>
          </a:p>
        </p:txBody>
      </p:sp>
    </p:spTree>
    <p:extLst>
      <p:ext uri="{BB962C8B-B14F-4D97-AF65-F5344CB8AC3E}">
        <p14:creationId xmlns:p14="http://schemas.microsoft.com/office/powerpoint/2010/main" val="66099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Future Facilities</a:t>
            </a:r>
            <a:endParaRPr lang="it-IT" sz="3600" dirty="0"/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9049A701-7C76-4CB5-970B-597A584D067A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t="5006" r="9440" b="74013"/>
          <a:stretch/>
        </p:blipFill>
        <p:spPr>
          <a:xfrm>
            <a:off x="4633219" y="4947511"/>
            <a:ext cx="4434581" cy="15136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11204"/>
          <a:stretch/>
        </p:blipFill>
        <p:spPr>
          <a:xfrm>
            <a:off x="4719535" y="1049482"/>
            <a:ext cx="4348265" cy="15505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39669" y="5886817"/>
            <a:ext cx="1607811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algn="r"/>
            <a:r>
              <a:rPr lang="it-IT" dirty="0" smtClean="0">
                <a:solidFill>
                  <a:srgbClr val="7A7979"/>
                </a:solidFill>
              </a:rPr>
              <a:t>Snowmass</a:t>
            </a:r>
            <a:br>
              <a:rPr lang="it-IT" dirty="0" smtClean="0">
                <a:solidFill>
                  <a:srgbClr val="7A7979"/>
                </a:solidFill>
              </a:rPr>
            </a:br>
            <a:r>
              <a:rPr lang="it-IT" dirty="0" smtClean="0">
                <a:solidFill>
                  <a:srgbClr val="7A7979"/>
                </a:solidFill>
              </a:rPr>
              <a:t>LoI </a:t>
            </a:r>
            <a:r>
              <a:rPr lang="it-IT" dirty="0">
                <a:solidFill>
                  <a:srgbClr val="7A7979"/>
                </a:solidFill>
              </a:rPr>
              <a:t>RF7_RF0_120</a:t>
            </a:r>
            <a:endParaRPr lang="it-IT" dirty="0">
              <a:solidFill>
                <a:srgbClr val="7A797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13"/>
          <a:stretch/>
        </p:blipFill>
        <p:spPr>
          <a:xfrm>
            <a:off x="167889" y="1103454"/>
            <a:ext cx="4239248" cy="1751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89A88F-6B2A-B348-9BC3-C54EDC4145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680"/>
          <a:stretch/>
        </p:blipFill>
        <p:spPr>
          <a:xfrm>
            <a:off x="0" y="3066282"/>
            <a:ext cx="3607158" cy="2977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63"/>
          <a:stretch/>
        </p:blipFill>
        <p:spPr>
          <a:xfrm>
            <a:off x="4218117" y="2901922"/>
            <a:ext cx="4849683" cy="18758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0612" y="2600025"/>
            <a:ext cx="1765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7A7979"/>
                </a:solidFill>
                <a:latin typeface="+mj-lt"/>
              </a:rPr>
              <a:t>arXiv:2103.05419</a:t>
            </a:r>
            <a:endParaRPr lang="it-IT" sz="1600" dirty="0">
              <a:solidFill>
                <a:srgbClr val="7A797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69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Exclusive (quasi-real) </a:t>
            </a:r>
            <a:r>
              <a:rPr lang="en-US" sz="3600" dirty="0" err="1" smtClean="0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2000" dirty="0"/>
              <a:t>XYZ have </a:t>
            </a:r>
            <a:r>
              <a:rPr sz="2000" dirty="0" smtClean="0"/>
              <a:t>not </a:t>
            </a:r>
            <a:r>
              <a:rPr sz="2000" dirty="0"/>
              <a:t>been seen in </a:t>
            </a:r>
            <a:r>
              <a:rPr sz="2000" dirty="0" err="1" smtClean="0"/>
              <a:t>photoproduction</a:t>
            </a:r>
            <a:r>
              <a:rPr lang="it-IT" sz="2000" dirty="0"/>
              <a:t> so far </a:t>
            </a:r>
            <a:r>
              <a:rPr sz="2000" dirty="0" smtClean="0"/>
              <a:t>: </a:t>
            </a:r>
            <a:r>
              <a:rPr sz="2000" dirty="0"/>
              <a:t>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2000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2000" dirty="0"/>
              <a:t>Experiments </a:t>
            </a:r>
            <a:r>
              <a:rPr sz="2000" dirty="0" smtClean="0"/>
              <a:t>in </a:t>
            </a:r>
            <a:r>
              <a:rPr sz="2000" dirty="0"/>
              <a:t>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2000" dirty="0"/>
              <a:t>We study near-threshold (LE) and high energies (HE</a:t>
            </a:r>
            <a:r>
              <a:rPr sz="2000" dirty="0" smtClean="0"/>
              <a:t>)</a:t>
            </a:r>
            <a:endParaRPr lang="it-IT" sz="2000" dirty="0" smtClean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2000" dirty="0" smtClean="0"/>
              <a:t>Couplings </a:t>
            </a:r>
            <a:r>
              <a:rPr lang="it-IT" sz="2000" dirty="0" smtClean="0"/>
              <a:t>from </a:t>
            </a:r>
            <a:r>
              <a:rPr lang="it-IT" sz="2000" dirty="0" smtClean="0"/>
              <a:t>data as much as possible, not relying on the nature of XYZ</a:t>
            </a:r>
            <a:endParaRPr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M. Albaladejo et al. [JPAC], PRD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991450" y="366252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/>
          <p:cNvSpPr/>
          <p:nvPr/>
        </p:nvSpPr>
        <p:spPr>
          <a:xfrm rot="18372854">
            <a:off x="407954" y="278180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3674378" y="5076018"/>
            <a:ext cx="4302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VMD is used to couple the incoming photon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to a vector quarkonium V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70958" y="3720626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Top vertex from measured </a:t>
                </a:r>
                <a14:m>
                  <m:oMath xmlns:m="http://schemas.openxmlformats.org/officeDocument/2006/math">
                    <m:r>
                      <a:rPr lang="ar-AE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𝒬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ar-AE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decay width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78" t="-10000" r="-262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796586" y="3067367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 17"/>
          <p:cNvSpPr/>
          <p:nvPr/>
        </p:nvSpPr>
        <p:spPr>
          <a:xfrm>
            <a:off x="7938205" y="3702393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3562355" y="4926996"/>
            <a:ext cx="534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Bottom vertex from standard photoproduction pheno,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exponential form factors to further suppress large t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6586" y="4734239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73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1" grpId="1" animBg="1"/>
      <p:bldP spid="13" grpId="0" animBg="1"/>
      <p:bldP spid="13" grpId="1" animBg="1"/>
      <p:bldP spid="14" grpId="0"/>
      <p:bldP spid="14" grpId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 animBg="1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Threshold vs. high energy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 smtClean="0"/>
                  <a:t>Fixed-spin exchanges expected to hold in the low energy region</a:t>
                </a:r>
                <a:endParaRPr lang="en-US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 channel </a:t>
                </a:r>
                <a:r>
                  <a:rPr lang="en-US" sz="2000" dirty="0" smtClean="0"/>
                  <a:t>grows as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i="1" baseline="31999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baseline="31999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/>
                  <a:t>, exceeding unitarity </a:t>
                </a:r>
                <a:r>
                  <a:rPr lang="en-US" sz="2000" dirty="0" smtClean="0"/>
                  <a:t>bound, </a:t>
                </a:r>
                <a:r>
                  <a:rPr lang="en-US" sz="2000" dirty="0" err="1" smtClean="0"/>
                  <a:t>Regge</a:t>
                </a:r>
                <a:r>
                  <a:rPr lang="en-US" sz="2000" dirty="0" smtClean="0"/>
                  <a:t> physics kicks in:</a:t>
                </a:r>
                <a:br>
                  <a:rPr lang="en-US" sz="2000" dirty="0" smtClean="0"/>
                </a:br>
                <a:r>
                  <a:rPr lang="en-US" sz="2000" dirty="0" err="1" smtClean="0"/>
                  <a:t>Reggeized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tower of </a:t>
                </a:r>
                <a:r>
                  <a:rPr lang="en-US" sz="2000" dirty="0" smtClean="0"/>
                  <a:t>particles with arbitrary spin </a:t>
                </a:r>
                <a:r>
                  <a:rPr lang="en-US" sz="2000" dirty="0"/>
                  <a:t>at HE</a:t>
                </a:r>
              </a:p>
            </p:txBody>
          </p:sp>
        </mc:Choice>
        <mc:Fallback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blipFill rotWithShape="0">
                <a:blip r:embed="rId4"/>
                <a:stretch>
                  <a:fillRect l="-20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Equation"/>
              <p:cNvSpPr txBox="1"/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ar-AE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⟶</m:t>
                      </m:r>
                      <m:sSup>
                        <m:sSupPr>
                          <m:ctrlPr>
                            <a:rPr lang="ar-AE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sSub>
                            <m:sSubPr>
                              <m:ctrlP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ar-AE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sz="3000" dirty="0"/>
              </a:p>
            </p:txBody>
          </p:sp>
        </mc:Choice>
        <mc:Fallback>
          <p:sp>
            <p:nvSpPr>
              <p:cNvPr id="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13082" y="3994308"/>
            <a:ext cx="2082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Holds at low energy,</a:t>
            </a:r>
            <a:br>
              <a:rPr lang="it-IT" dirty="0" smtClean="0"/>
            </a:br>
            <a:r>
              <a:rPr lang="it-IT" dirty="0" smtClean="0"/>
              <a:t>fixed spin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Holds at high energy, </a:t>
                </a:r>
                <a:br>
                  <a:rPr lang="it-IT" dirty="0" smtClean="0"/>
                </a:br>
                <a:r>
                  <a:rPr lang="it-IT" dirty="0" smtClean="0"/>
                  <a:t>resummation</a:t>
                </a:r>
                <a:br>
                  <a:rPr lang="it-IT" dirty="0" smtClean="0"/>
                </a:br>
                <a:r>
                  <a:rPr lang="it-IT" dirty="0" smtClean="0"/>
                  <a:t>of leading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dirty="0" smtClean="0"/>
                  <a:t> power</a:t>
                </a:r>
                <a:endParaRPr lang="it-IT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blipFill rotWithShape="0">
                <a:blip r:embed="rId6"/>
                <a:stretch>
                  <a:fillRect l="-2493" t="-3974" r="-1385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endCxn id="3" idx="0"/>
          </p:cNvCxnSpPr>
          <p:nvPr/>
        </p:nvCxnSpPr>
        <p:spPr>
          <a:xfrm flipH="1">
            <a:off x="4454297" y="3270018"/>
            <a:ext cx="744472" cy="724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13" idx="0"/>
          </p:cNvCxnSpPr>
          <p:nvPr/>
        </p:nvCxnSpPr>
        <p:spPr>
          <a:xfrm>
            <a:off x="6640502" y="3231284"/>
            <a:ext cx="945324" cy="765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XYZ have so far not been seen in photoproduction: independent confirmation…"/>
              <p:cNvSpPr txBox="1"/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 smtClean="0"/>
                  <a:t>If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≠ </m:t>
                    </m:r>
                  </m:oMath>
                </a14:m>
                <a:r>
                  <a:rPr lang="en-US" sz="1758" spc="-2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758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sz="1758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758" dirty="0" smtClean="0"/>
                  <a:t>,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m:rPr>
                        <m:lit/>
                      </m:rPr>
                      <a:rPr lang="it-IT" sz="1758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1758" dirty="0" smtClean="0"/>
                  <a:t> decreases with energy</a:t>
                </a:r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 smtClean="0"/>
                  <a:t>Exchange of </a:t>
                </a:r>
                <a:r>
                  <a:rPr lang="en-US" sz="1758" dirty="0"/>
                  <a:t>heavy particles further </a:t>
                </a:r>
                <a:r>
                  <a:rPr lang="en-US" sz="1758" dirty="0" smtClean="0"/>
                  <a:t>suppressed</a:t>
                </a:r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endParaRPr lang="en-US" sz="1758" dirty="0"/>
              </a:p>
            </p:txBody>
          </p:sp>
        </mc:Choice>
        <mc:Fallback>
          <p:sp>
            <p:nvSpPr>
              <p:cNvPr id="17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blipFill rotWithShape="0">
                <a:blip r:embed="rId7"/>
                <a:stretch>
                  <a:fillRect l="-294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951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photoproduction</a:t>
                </a:r>
                <a:endParaRPr lang="it-IT" sz="3600" dirty="0"/>
              </a:p>
            </p:txBody>
          </p:sp>
        </mc:Choice>
        <mc:Fallback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 smtClean="0"/>
                  <a:t>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en-US" sz="2000" dirty="0" smtClean="0"/>
                  <a:t> are charged </a:t>
                </a:r>
                <a:r>
                  <a:rPr lang="en-US" sz="2000" dirty="0" err="1" smtClean="0"/>
                  <a:t>charmoniumlike</a:t>
                </a: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2000" dirty="0" smtClean="0"/>
                  <a:t> states close to open flavor thresholds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 smtClean="0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106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Υ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𝑛𝑆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dirty="0" smtClean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 smtClean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 smtClean="0"/>
                  <a:t>-</a:t>
                </a:r>
                <a:r>
                  <a:rPr lang="en-US" sz="2000" dirty="0" smtClean="0"/>
                  <a:t>channel</a:t>
                </a:r>
                <a:endParaRPr lang="en-US" sz="2000" dirty="0"/>
              </a:p>
            </p:txBody>
          </p:sp>
        </mc:Choice>
        <mc:Fallback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 rotWithShape="0">
                <a:blip r:embed="rId4"/>
                <a:stretch>
                  <a:fillRect l="-2083" r="-1078" b="-13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_FS.pdf" descr="Z_FS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7108" y="2690184"/>
            <a:ext cx="3691478" cy="35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Z_regge.pdf" descr="Z_reg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19821" y="2688293"/>
            <a:ext cx="3691478" cy="35417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556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120252</TotalTime>
  <Words>2856</Words>
  <Application>Microsoft Office PowerPoint</Application>
  <PresentationFormat>On-screen Show (4:3)</PresentationFormat>
  <Paragraphs>556</Paragraphs>
  <Slides>46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Cambria</vt:lpstr>
      <vt:lpstr>Cambria Math</vt:lpstr>
      <vt:lpstr>NewsPrint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Production of hybrids and exotics</dc:title>
  <dc:creator>Pillaus</dc:creator>
  <cp:lastModifiedBy>pillaus</cp:lastModifiedBy>
  <cp:revision>903</cp:revision>
  <dcterms:created xsi:type="dcterms:W3CDTF">2012-05-23T17:12:57Z</dcterms:created>
  <dcterms:modified xsi:type="dcterms:W3CDTF">2021-06-10T12:22:29Z</dcterms:modified>
</cp:coreProperties>
</file>