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2" r:id="rId1"/>
    <p:sldMasterId id="2147484844" r:id="rId2"/>
  </p:sldMasterIdLst>
  <p:notesMasterIdLst>
    <p:notesMasterId r:id="rId20"/>
  </p:notesMasterIdLst>
  <p:handoutMasterIdLst>
    <p:handoutMasterId r:id="rId21"/>
  </p:handoutMasterIdLst>
  <p:sldIdLst>
    <p:sldId id="974" r:id="rId3"/>
    <p:sldId id="976" r:id="rId4"/>
    <p:sldId id="938" r:id="rId5"/>
    <p:sldId id="970" r:id="rId6"/>
    <p:sldId id="961" r:id="rId7"/>
    <p:sldId id="832" r:id="rId8"/>
    <p:sldId id="837" r:id="rId9"/>
    <p:sldId id="856" r:id="rId10"/>
    <p:sldId id="927" r:id="rId11"/>
    <p:sldId id="911" r:id="rId12"/>
    <p:sldId id="904" r:id="rId13"/>
    <p:sldId id="903" r:id="rId14"/>
    <p:sldId id="929" r:id="rId15"/>
    <p:sldId id="977" r:id="rId16"/>
    <p:sldId id="978" r:id="rId17"/>
    <p:sldId id="979" r:id="rId18"/>
    <p:sldId id="980" r:id="rId19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u="sng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80">
          <p15:clr>
            <a:srgbClr val="A4A3A4"/>
          </p15:clr>
        </p15:guide>
        <p15:guide id="2" pos="23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2600"/>
    <a:srgbClr val="8E0000"/>
    <a:srgbClr val="FF66FF"/>
    <a:srgbClr val="FF9300"/>
    <a:srgbClr val="F3DCCF"/>
    <a:srgbClr val="ECBE9F"/>
    <a:srgbClr val="FF0016"/>
    <a:srgbClr val="4EF800"/>
    <a:srgbClr val="FE6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77"/>
    <p:restoredTop sz="86189" autoAdjust="0"/>
  </p:normalViewPr>
  <p:slideViewPr>
    <p:cSldViewPr snapToGrid="0">
      <p:cViewPr varScale="1">
        <p:scale>
          <a:sx n="158" d="100"/>
          <a:sy n="158" d="100"/>
        </p:scale>
        <p:origin x="3464" y="192"/>
      </p:cViewPr>
      <p:guideLst>
        <p:guide orient="horz" pos="2080"/>
        <p:guide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F5632F7-BA3A-324E-9B96-C727AA1DC918}" type="datetimeFigureOut">
              <a:rPr lang="en-US"/>
              <a:pPr>
                <a:defRPr/>
              </a:pPr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1FE786E-97E2-9A43-BA37-43420DBF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5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1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u="none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pPr>
              <a:defRPr/>
            </a:pPr>
            <a:fld id="{D27CE8A7-619D-534E-9935-E4373F7FA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4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ABBD915A-DD8B-6145-8D84-B09A57F522BC}" type="slidenum">
              <a:rPr lang="en-US" sz="1200" u="none"/>
              <a:pPr algn="r"/>
              <a:t>1</a:t>
            </a:fld>
            <a:endParaRPr lang="en-US" sz="1200" u="none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3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9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B31E-38A4-7446-A685-B0F63B6AC888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B31E-38A4-7446-A685-B0F63B6AC888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7CE8A7-619D-534E-9935-E4373F7FA3D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9"/>
          <p:cNvSpPr>
            <a:spLocks noChangeArrowheads="1"/>
          </p:cNvSpPr>
          <p:nvPr/>
        </p:nvSpPr>
        <p:spPr bwMode="auto">
          <a:xfrm>
            <a:off x="-2454275" y="-1031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0849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0"/>
            <a:ext cx="8234362" cy="814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20828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45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0"/>
            <a:ext cx="2116137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275" y="0"/>
            <a:ext cx="6199188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598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038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219200"/>
            <a:ext cx="40386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66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3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10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96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0"/>
            <a:ext cx="8234362" cy="814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20828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776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1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9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6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5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8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0"/>
            <a:ext cx="8234362" cy="814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98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83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8" y="0"/>
            <a:ext cx="8234362" cy="8143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70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54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737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6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76"/>
          <p:cNvSpPr>
            <a:spLocks noChangeArrowheads="1"/>
          </p:cNvSpPr>
          <p:nvPr/>
        </p:nvSpPr>
        <p:spPr bwMode="auto">
          <a:xfrm>
            <a:off x="-2987675" y="-1047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sz="2400"/>
          </a:p>
        </p:txBody>
      </p:sp>
      <p:sp>
        <p:nvSpPr>
          <p:cNvPr id="81" name="Text Box 175"/>
          <p:cNvSpPr txBox="1">
            <a:spLocks noChangeArrowheads="1"/>
          </p:cNvSpPr>
          <p:nvPr userDrawn="1"/>
        </p:nvSpPr>
        <p:spPr bwMode="auto">
          <a:xfrm>
            <a:off x="3201226" y="6540694"/>
            <a:ext cx="1325563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1200" b="1" i="0" u="none">
                <a:solidFill>
                  <a:srgbClr val="800000"/>
                </a:solidFill>
                <a:latin typeface="Chalkboard"/>
                <a:cs typeface="Chalkboard"/>
              </a:rPr>
              <a:t>(</a:t>
            </a:r>
            <a:fld id="{D366B003-E1F8-894C-A227-CFCA8DBF44AB}" type="slidenum">
              <a:rPr lang="en-US" sz="1200" b="1" i="0" u="none" smtClean="0">
                <a:solidFill>
                  <a:srgbClr val="800000"/>
                </a:solidFill>
                <a:latin typeface="Chalkboard"/>
                <a:cs typeface="Chalkboard"/>
              </a:rPr>
              <a:pPr algn="ctr">
                <a:lnSpc>
                  <a:spcPct val="80000"/>
                </a:lnSpc>
                <a:defRPr/>
              </a:pPr>
              <a:t>‹#›</a:t>
            </a:fld>
            <a:r>
              <a:rPr lang="en-US" sz="1200" b="1" i="0" u="none">
                <a:solidFill>
                  <a:srgbClr val="800000"/>
                </a:solidFill>
                <a:latin typeface="Chalkboard"/>
                <a:cs typeface="Chalkboard"/>
              </a:rPr>
              <a:t> of 15)</a:t>
            </a:r>
          </a:p>
        </p:txBody>
      </p:sp>
      <p:sp>
        <p:nvSpPr>
          <p:cNvPr id="82" name="Text Box 175"/>
          <p:cNvSpPr txBox="1">
            <a:spLocks noChangeArrowheads="1"/>
          </p:cNvSpPr>
          <p:nvPr userDrawn="1"/>
        </p:nvSpPr>
        <p:spPr bwMode="auto">
          <a:xfrm>
            <a:off x="4498243" y="6418689"/>
            <a:ext cx="4127141" cy="5027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t">
              <a:lnSpc>
                <a:spcPts val="1600"/>
              </a:lnSpc>
            </a:pPr>
            <a:r>
              <a:rPr lang="en-US" sz="1200" b="1" i="0" u="none" strike="noStrike" kern="1200" baseline="0">
                <a:solidFill>
                  <a:srgbClr val="800000"/>
                </a:solidFill>
                <a:latin typeface="Chalkboard"/>
                <a:ea typeface="ＭＳ Ｐゴシック" charset="0"/>
                <a:cs typeface="Chalkboard"/>
              </a:rPr>
              <a:t>Strong QCD 2021 </a:t>
            </a:r>
            <a:r>
              <a:rPr lang="en-US" sz="1200" b="1" i="0" u="none" strike="noStrike" kern="1200" baseline="0" err="1">
                <a:solidFill>
                  <a:srgbClr val="800000"/>
                </a:solidFill>
                <a:latin typeface="Chalkboard"/>
                <a:ea typeface="ＭＳ Ｐゴシック" charset="0"/>
                <a:cs typeface="Chalkboard"/>
              </a:rPr>
              <a:t>Teleworkshop</a:t>
            </a:r>
            <a:r>
              <a:rPr lang="en-US" sz="1200" b="1" i="0" u="none" strike="noStrike" kern="1200" baseline="0">
                <a:solidFill>
                  <a:srgbClr val="800000"/>
                </a:solidFill>
                <a:latin typeface="Chalkboard"/>
                <a:ea typeface="ＭＳ Ｐゴシック" charset="0"/>
                <a:cs typeface="Chalkboard"/>
              </a:rPr>
              <a:t> on Strong QCD  </a:t>
            </a:r>
          </a:p>
          <a:p>
            <a:pPr algn="ctr" fontAlgn="t">
              <a:lnSpc>
                <a:spcPts val="1600"/>
              </a:lnSpc>
            </a:pPr>
            <a:r>
              <a:rPr lang="en-US" sz="1200" b="1" i="0" u="none" strike="noStrike" kern="1200" baseline="0">
                <a:solidFill>
                  <a:srgbClr val="800000"/>
                </a:solidFill>
                <a:latin typeface="Times" charset="0"/>
                <a:ea typeface="ＭＳ Ｐゴシック" charset="0"/>
                <a:cs typeface="ＭＳ Ｐゴシック" charset="0"/>
              </a:rPr>
              <a:t>06/07-10/21 INP, Nanjing University, Jiangsu 210093, China</a:t>
            </a:r>
            <a:endParaRPr lang="en-US" sz="1200" b="1" i="0" u="none" strike="noStrike" kern="1200" baseline="0">
              <a:solidFill>
                <a:srgbClr val="800000"/>
              </a:solidFill>
              <a:latin typeface="Chalkboard"/>
              <a:ea typeface="ＭＳ Ｐゴシック" charset="0"/>
              <a:cs typeface="Chalkboard"/>
            </a:endParaRPr>
          </a:p>
        </p:txBody>
      </p:sp>
      <p:sp>
        <p:nvSpPr>
          <p:cNvPr id="83" name="Text Box 175"/>
          <p:cNvSpPr txBox="1">
            <a:spLocks noChangeArrowheads="1"/>
          </p:cNvSpPr>
          <p:nvPr userDrawn="1"/>
        </p:nvSpPr>
        <p:spPr bwMode="auto">
          <a:xfrm>
            <a:off x="518616" y="6413500"/>
            <a:ext cx="2966629" cy="4927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ts val="1600"/>
              </a:lnSpc>
              <a:defRPr/>
            </a:pPr>
            <a:r>
              <a:rPr lang="en-US" sz="1200" b="1" i="0" u="none" baseline="0">
                <a:solidFill>
                  <a:srgbClr val="800000"/>
                </a:solidFill>
                <a:latin typeface="Chalkboard"/>
                <a:cs typeface="Chalkboard"/>
              </a:rPr>
              <a:t>Importance of Approximate Symmetries in Nuclear Physics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87600" y="1155700"/>
            <a:ext cx="4368800" cy="45339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6162652"/>
            <a:ext cx="9156700" cy="668338"/>
            <a:chOff x="0" y="6172200"/>
            <a:chExt cx="9156700" cy="668338"/>
          </a:xfrm>
        </p:grpSpPr>
        <p:pic>
          <p:nvPicPr>
            <p:cNvPr id="80" name="Picture 170" descr="ProcessVerticle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8" y="6191250"/>
              <a:ext cx="404812" cy="64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Arc 167"/>
            <p:cNvSpPr>
              <a:spLocks noChangeAspect="1"/>
            </p:cNvSpPr>
            <p:nvPr userDrawn="1"/>
          </p:nvSpPr>
          <p:spPr bwMode="auto">
            <a:xfrm rot="5400000" flipH="1" flipV="1">
              <a:off x="101600" y="6070600"/>
              <a:ext cx="285750" cy="488950"/>
            </a:xfrm>
            <a:custGeom>
              <a:avLst/>
              <a:gdLst>
                <a:gd name="T0" fmla="*/ 2147483647 w 21600"/>
                <a:gd name="T1" fmla="*/ 0 h 36948"/>
                <a:gd name="T2" fmla="*/ 2147483647 w 21600"/>
                <a:gd name="T3" fmla="*/ 2147483647 h 36948"/>
                <a:gd name="T4" fmla="*/ 0 w 21600"/>
                <a:gd name="T5" fmla="*/ 2147483647 h 36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6948" fill="none" extrusionOk="0">
                  <a:moveTo>
                    <a:pt x="14860" y="-1"/>
                  </a:moveTo>
                  <a:cubicBezTo>
                    <a:pt x="19163" y="4078"/>
                    <a:pt x="21600" y="9746"/>
                    <a:pt x="21600" y="15675"/>
                  </a:cubicBezTo>
                  <a:cubicBezTo>
                    <a:pt x="21600" y="26161"/>
                    <a:pt x="14068" y="35132"/>
                    <a:pt x="3741" y="36948"/>
                  </a:cubicBezTo>
                </a:path>
                <a:path w="21600" h="36948" stroke="0" extrusionOk="0">
                  <a:moveTo>
                    <a:pt x="14860" y="-1"/>
                  </a:moveTo>
                  <a:cubicBezTo>
                    <a:pt x="19163" y="4078"/>
                    <a:pt x="21600" y="9746"/>
                    <a:pt x="21600" y="15675"/>
                  </a:cubicBezTo>
                  <a:cubicBezTo>
                    <a:pt x="21600" y="26161"/>
                    <a:pt x="14068" y="35132"/>
                    <a:pt x="3741" y="36948"/>
                  </a:cubicBezTo>
                  <a:lnTo>
                    <a:pt x="0" y="15675"/>
                  </a:lnTo>
                  <a:lnTo>
                    <a:pt x="14860" y="-1"/>
                  </a:lnTo>
                  <a:close/>
                </a:path>
              </a:pathLst>
            </a:custGeom>
            <a:noFill/>
            <a:ln w="28575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 b="1" i="1">
                <a:solidFill>
                  <a:srgbClr val="800000"/>
                </a:solidFill>
                <a:latin typeface="+mj-lt"/>
              </a:endParaRPr>
            </a:p>
          </p:txBody>
        </p:sp>
        <p:sp>
          <p:nvSpPr>
            <p:cNvPr id="85" name="Line 166"/>
            <p:cNvSpPr>
              <a:spLocks noChangeShapeType="1"/>
            </p:cNvSpPr>
            <p:nvPr userDrawn="1"/>
          </p:nvSpPr>
          <p:spPr bwMode="auto">
            <a:xfrm>
              <a:off x="469900" y="6413500"/>
              <a:ext cx="82042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 b="1" i="1">
                <a:solidFill>
                  <a:srgbClr val="800000"/>
                </a:solidFill>
                <a:latin typeface="+mj-lt"/>
              </a:endParaRPr>
            </a:p>
          </p:txBody>
        </p:sp>
        <p:grpSp>
          <p:nvGrpSpPr>
            <p:cNvPr id="64" name="Group 63"/>
            <p:cNvGrpSpPr/>
            <p:nvPr userDrawn="1"/>
          </p:nvGrpSpPr>
          <p:grpSpPr>
            <a:xfrm rot="10800000">
              <a:off x="8686800" y="6286500"/>
              <a:ext cx="469900" cy="546100"/>
              <a:chOff x="3262761" y="330382"/>
              <a:chExt cx="3341056" cy="332932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3272996" y="443949"/>
                <a:ext cx="3330821" cy="3215753"/>
                <a:chOff x="3272996" y="443949"/>
                <a:chExt cx="3330821" cy="3215753"/>
              </a:xfrm>
            </p:grpSpPr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26281" y="3403600"/>
                  <a:ext cx="45719" cy="38100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26281" y="3403600"/>
                  <a:ext cx="45719" cy="38100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72996" y="443949"/>
                  <a:ext cx="3330821" cy="3215753"/>
                </a:xfrm>
                <a:prstGeom prst="rect">
                  <a:avLst/>
                </a:prstGeom>
              </p:spPr>
            </p:pic>
          </p:grpSp>
          <p:sp>
            <p:nvSpPr>
              <p:cNvPr id="66" name="Oval 65"/>
              <p:cNvSpPr/>
              <p:nvPr/>
            </p:nvSpPr>
            <p:spPr>
              <a:xfrm>
                <a:off x="3262761" y="330382"/>
                <a:ext cx="516155" cy="5265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6" name="Arc 167"/>
            <p:cNvSpPr>
              <a:spLocks noChangeAspect="1"/>
            </p:cNvSpPr>
            <p:nvPr userDrawn="1"/>
          </p:nvSpPr>
          <p:spPr bwMode="auto">
            <a:xfrm rot="16200000" flipV="1">
              <a:off x="8769350" y="6083300"/>
              <a:ext cx="285750" cy="488950"/>
            </a:xfrm>
            <a:custGeom>
              <a:avLst/>
              <a:gdLst>
                <a:gd name="T0" fmla="*/ 2147483647 w 21600"/>
                <a:gd name="T1" fmla="*/ 0 h 36948"/>
                <a:gd name="T2" fmla="*/ 2147483647 w 21600"/>
                <a:gd name="T3" fmla="*/ 2147483647 h 36948"/>
                <a:gd name="T4" fmla="*/ 0 w 21600"/>
                <a:gd name="T5" fmla="*/ 2147483647 h 369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6948" fill="none" extrusionOk="0">
                  <a:moveTo>
                    <a:pt x="14860" y="-1"/>
                  </a:moveTo>
                  <a:cubicBezTo>
                    <a:pt x="19163" y="4078"/>
                    <a:pt x="21600" y="9746"/>
                    <a:pt x="21600" y="15675"/>
                  </a:cubicBezTo>
                  <a:cubicBezTo>
                    <a:pt x="21600" y="26161"/>
                    <a:pt x="14068" y="35132"/>
                    <a:pt x="3741" y="36948"/>
                  </a:cubicBezTo>
                </a:path>
                <a:path w="21600" h="36948" stroke="0" extrusionOk="0">
                  <a:moveTo>
                    <a:pt x="14860" y="-1"/>
                  </a:moveTo>
                  <a:cubicBezTo>
                    <a:pt x="19163" y="4078"/>
                    <a:pt x="21600" y="9746"/>
                    <a:pt x="21600" y="15675"/>
                  </a:cubicBezTo>
                  <a:cubicBezTo>
                    <a:pt x="21600" y="26161"/>
                    <a:pt x="14068" y="35132"/>
                    <a:pt x="3741" y="36948"/>
                  </a:cubicBezTo>
                  <a:lnTo>
                    <a:pt x="0" y="15675"/>
                  </a:lnTo>
                  <a:lnTo>
                    <a:pt x="14860" y="-1"/>
                  </a:lnTo>
                  <a:close/>
                </a:path>
              </a:pathLst>
            </a:custGeom>
            <a:noFill/>
            <a:ln w="28575" cmpd="sng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 b="1" i="1">
                <a:solidFill>
                  <a:srgbClr val="800000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Bradley Hand ITC TT-Bold" charset="0"/>
          <a:ea typeface="ＭＳ Ｐゴシック" charset="-128"/>
          <a:cs typeface="ＭＳ Ｐゴシック" charset="-128"/>
        </a:defRPr>
      </a:lvl9pPr>
    </p:titleStyle>
    <p:bodyStyle>
      <a:lvl1pPr marL="465138" indent="-46513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lang="en-US" sz="1100" b="1">
          <a:solidFill>
            <a:schemeClr val="tx1"/>
          </a:solidFill>
          <a:latin typeface="+mn-lt"/>
          <a:ea typeface="+mn-ea"/>
          <a:cs typeface="+mn-cs"/>
        </a:defRPr>
      </a:lvl1pPr>
      <a:lvl2pPr marL="965200" indent="-3857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800">
          <a:solidFill>
            <a:schemeClr val="tx1"/>
          </a:solidFill>
          <a:latin typeface="+mn-lt"/>
          <a:ea typeface="+mn-ea"/>
        </a:defRPr>
      </a:lvl2pPr>
      <a:lvl3pPr marL="1411288" indent="-331788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400">
          <a:solidFill>
            <a:schemeClr val="tx1"/>
          </a:solidFill>
          <a:latin typeface="+mn-lt"/>
          <a:ea typeface="+mn-ea"/>
        </a:defRPr>
      </a:lvl3pPr>
      <a:lvl4pPr marL="1822450" indent="-296863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000">
          <a:solidFill>
            <a:schemeClr val="tx1"/>
          </a:solidFill>
          <a:latin typeface="+mn-lt"/>
          <a:ea typeface="+mn-ea"/>
        </a:defRPr>
      </a:lvl4pPr>
      <a:lvl5pPr marL="2216150" indent="-279400" algn="l" rtl="0" eaLnBrk="0" fontAlgn="base" hangingPunct="0">
        <a:spcBef>
          <a:spcPct val="20000"/>
        </a:spcBef>
        <a:spcAft>
          <a:spcPct val="0"/>
        </a:spcAft>
        <a:buClr>
          <a:srgbClr val="2D5902"/>
        </a:buClr>
        <a:buFont typeface="Wingdings" charset="0"/>
        <a:buChar char=""/>
        <a:defRPr kumimoji="1" sz="2000">
          <a:solidFill>
            <a:schemeClr val="tx1"/>
          </a:solidFill>
          <a:latin typeface="+mn-lt"/>
          <a:ea typeface="+mn-ea"/>
        </a:defRPr>
      </a:lvl5pPr>
      <a:lvl6pPr marL="26733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6pPr>
      <a:lvl7pPr marL="31305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7pPr>
      <a:lvl8pPr marL="35877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8pPr>
      <a:lvl9pPr marL="4044950" indent="-279400" algn="l" rtl="0" fontAlgn="base">
        <a:spcBef>
          <a:spcPct val="20000"/>
        </a:spcBef>
        <a:spcAft>
          <a:spcPct val="0"/>
        </a:spcAft>
        <a:buClr>
          <a:srgbClr val="2D5902"/>
        </a:buClr>
        <a:buFont typeface="Wingdings" charset="2"/>
        <a:buChar char="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A381-C926-844D-9EBE-7488D9A761C4}" type="datetimeFigureOut">
              <a:rPr lang="en-US" smtClean="0"/>
              <a:pPr/>
              <a:t>6/9/21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F4928-4784-584E-8645-3C508D581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5.emf"/><Relationship Id="rId7" Type="http://schemas.openxmlformats.org/officeDocument/2006/relationships/image" Target="../media/image4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microsoft.com/office/2007/relationships/hdphoto" Target="../media/hdphoto1.wdp"/><Relationship Id="rId4" Type="http://schemas.openxmlformats.org/officeDocument/2006/relationships/image" Target="../media/image46.jpeg"/><Relationship Id="rId9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e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E6E6"/>
            </a:gs>
            <a:gs pos="7500">
              <a:srgbClr val="7D8496"/>
            </a:gs>
            <a:gs pos="26500">
              <a:srgbClr val="E6E6E6"/>
            </a:gs>
            <a:gs pos="34000">
              <a:srgbClr val="7D8496"/>
            </a:gs>
            <a:gs pos="46500">
              <a:srgbClr val="E6E6E6"/>
            </a:gs>
            <a:gs pos="50000">
              <a:srgbClr val="FFFFFF"/>
            </a:gs>
            <a:gs pos="53500">
              <a:srgbClr val="E6E6E6"/>
            </a:gs>
            <a:gs pos="66000">
              <a:srgbClr val="7D8496"/>
            </a:gs>
            <a:gs pos="73500">
              <a:srgbClr val="E6E6E6"/>
            </a:gs>
            <a:gs pos="92500">
              <a:srgbClr val="7D8496"/>
            </a:gs>
            <a:gs pos="100000">
              <a:srgbClr val="E6E6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TextBox 4112"/>
          <p:cNvSpPr txBox="1"/>
          <p:nvPr/>
        </p:nvSpPr>
        <p:spPr>
          <a:xfrm>
            <a:off x="11620500" y="3048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114" name="TextBox 4113"/>
          <p:cNvSpPr txBox="1"/>
          <p:nvPr/>
        </p:nvSpPr>
        <p:spPr>
          <a:xfrm>
            <a:off x="11341100" y="384810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5" name="Rectangle 4">
            <a:extLst>
              <a:ext uri="{FF2B5EF4-FFF2-40B4-BE49-F238E27FC236}">
                <a16:creationId xmlns:a16="http://schemas.microsoft.com/office/drawing/2014/main" id="{7E68AACD-8AC8-014C-B2F0-1B7B85FB3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907088"/>
            <a:ext cx="9144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sz="1800" b="1" u="none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PIs: Jerry P. Draayer, Kristina D. Launey, Tomas Dytrych, Feng Pan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u="none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GAs: </a:t>
            </a:r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Times New Roman Bold" charset="0"/>
              </a:rPr>
              <a:t>David S. Kekejian &amp; Grigor Sargsyan</a:t>
            </a:r>
            <a:endParaRPr kumimoji="1" lang="en-US" b="1" u="none" dirty="0">
              <a:solidFill>
                <a:schemeClr val="accent6">
                  <a:lumMod val="50000"/>
                </a:schemeClr>
              </a:solidFill>
              <a:latin typeface="Times New Roman" charset="0"/>
            </a:endParaRPr>
          </a:p>
          <a:p>
            <a:pPr algn="ctr" eaLnBrk="1" hangingPunct="1">
              <a:lnSpc>
                <a:spcPct val="20000"/>
              </a:lnSpc>
              <a:spcBef>
                <a:spcPts val="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__________________________________________________</a:t>
            </a:r>
          </a:p>
          <a:p>
            <a:pPr algn="ctr" eaLnBrk="1" hangingPunct="1">
              <a:spcBef>
                <a:spcPts val="400"/>
              </a:spcBef>
              <a:buClr>
                <a:srgbClr val="2D5902"/>
              </a:buClr>
              <a:buFont typeface="Wingdings" charset="0"/>
              <a:buNone/>
            </a:pPr>
            <a:r>
              <a:rPr kumimoji="1" lang="en-US" b="1" u="none" dirty="0">
                <a:solidFill>
                  <a:schemeClr val="accent6">
                    <a:lumMod val="50000"/>
                  </a:schemeClr>
                </a:solidFill>
                <a:latin typeface="Times New Roman" charset="0"/>
              </a:rPr>
              <a:t>U.S. NSF &amp; DOE &amp; LSU &amp; SURA Sponsored Research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F658FA-FD3D-0947-A027-76623E84E4E9}"/>
              </a:ext>
            </a:extLst>
          </p:cNvPr>
          <p:cNvGrpSpPr/>
          <p:nvPr/>
        </p:nvGrpSpPr>
        <p:grpSpPr>
          <a:xfrm>
            <a:off x="4333460" y="5350933"/>
            <a:ext cx="4734505" cy="307777"/>
            <a:chOff x="4181060" y="5177366"/>
            <a:chExt cx="4734505" cy="30777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CCD1B9D-C2A2-DD4E-BE4F-3EDCAC1864D3}"/>
                </a:ext>
              </a:extLst>
            </p:cNvPr>
            <p:cNvSpPr txBox="1"/>
            <p:nvPr/>
          </p:nvSpPr>
          <p:spPr>
            <a:xfrm>
              <a:off x="5087360" y="5177366"/>
              <a:ext cx="382820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Where </a:t>
              </a:r>
              <a:r>
                <a:rPr lang="en-US" sz="1400" b="1" u="none" dirty="0">
                  <a:solidFill>
                    <a:srgbClr val="FF0000"/>
                  </a:solidFill>
                  <a:latin typeface="Chalkboard"/>
                  <a:cs typeface="Chalkboard"/>
                </a:rPr>
                <a:t>LSM</a:t>
              </a:r>
              <a:r>
                <a:rPr lang="en-US" sz="1400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 (QED) &amp; </a:t>
              </a:r>
              <a:r>
                <a:rPr lang="en-US" sz="1400" b="1" u="none" dirty="0">
                  <a:solidFill>
                    <a:srgbClr val="00B050"/>
                  </a:solidFill>
                  <a:latin typeface="Chalkboard"/>
                  <a:cs typeface="Chalkboard"/>
                </a:rPr>
                <a:t>FSW</a:t>
              </a:r>
              <a:r>
                <a:rPr lang="en-US" sz="1400" b="1" u="none" dirty="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 (QCD) meet!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5B754F7-523B-2F43-BA2D-564BB6A923EE}"/>
                </a:ext>
              </a:extLst>
            </p:cNvPr>
            <p:cNvGrpSpPr/>
            <p:nvPr/>
          </p:nvGrpSpPr>
          <p:grpSpPr>
            <a:xfrm>
              <a:off x="4181060" y="5331255"/>
              <a:ext cx="906300" cy="5604"/>
              <a:chOff x="3888958" y="6098238"/>
              <a:chExt cx="906308" cy="5604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AA00011-AB90-2E48-AA23-5294B4C772F0}"/>
                  </a:ext>
                </a:extLst>
              </p:cNvPr>
              <p:cNvCxnSpPr>
                <a:cxnSpLocks/>
                <a:endCxn id="87" idx="1"/>
              </p:cNvCxnSpPr>
              <p:nvPr/>
            </p:nvCxnSpPr>
            <p:spPr bwMode="auto">
              <a:xfrm flipV="1">
                <a:off x="4484421" y="6098238"/>
                <a:ext cx="310845" cy="560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C01A35-49D1-2F46-9A1B-0BBE7215BA41}"/>
                  </a:ext>
                </a:extLst>
              </p:cNvPr>
              <p:cNvCxnSpPr/>
              <p:nvPr/>
            </p:nvCxnSpPr>
            <p:spPr bwMode="auto">
              <a:xfrm>
                <a:off x="3888958" y="6103744"/>
                <a:ext cx="73660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2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E3F0845D-1D6E-D54F-AA8A-B837B2E07548}"/>
              </a:ext>
            </a:extLst>
          </p:cNvPr>
          <p:cNvSpPr txBox="1"/>
          <p:nvPr/>
        </p:nvSpPr>
        <p:spPr>
          <a:xfrm>
            <a:off x="1" y="11159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Importance of Approximate Symmetries in Nuclear Physics</a:t>
            </a:r>
            <a:endParaRPr lang="en-US" sz="18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7B3306-227F-5F46-ABC5-1FCB6435E810}"/>
              </a:ext>
            </a:extLst>
          </p:cNvPr>
          <p:cNvGrpSpPr/>
          <p:nvPr/>
        </p:nvGrpSpPr>
        <p:grpSpPr>
          <a:xfrm>
            <a:off x="188903" y="668899"/>
            <a:ext cx="3951297" cy="5106427"/>
            <a:chOff x="188903" y="668899"/>
            <a:chExt cx="3951297" cy="510642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CE4359C-6495-114E-8EA4-E5A15C030B1E}"/>
                </a:ext>
              </a:extLst>
            </p:cNvPr>
            <p:cNvGrpSpPr/>
            <p:nvPr/>
          </p:nvGrpSpPr>
          <p:grpSpPr>
            <a:xfrm>
              <a:off x="206903" y="1142999"/>
              <a:ext cx="3933297" cy="4632327"/>
              <a:chOff x="232303" y="881065"/>
              <a:chExt cx="4089929" cy="4868862"/>
            </a:xfrm>
          </p:grpSpPr>
          <p:pic>
            <p:nvPicPr>
              <p:cNvPr id="99" name="Picture 6" descr="shells">
                <a:extLst>
                  <a:ext uri="{FF2B5EF4-FFF2-40B4-BE49-F238E27FC236}">
                    <a16:creationId xmlns:a16="http://schemas.microsoft.com/office/drawing/2014/main" id="{41C377EB-BAF7-B446-A4B4-81D9BD3003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alphaModFix amt="5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9"/>
              <a:stretch/>
            </p:blipFill>
            <p:spPr>
              <a:xfrm>
                <a:off x="232303" y="881065"/>
                <a:ext cx="3657600" cy="4673600"/>
              </a:xfrm>
              <a:prstGeom prst="rect">
                <a:avLst/>
              </a:prstGeom>
              <a:noFill/>
            </p:spPr>
          </p:pic>
          <p:sp>
            <p:nvSpPr>
              <p:cNvPr id="100" name="TextBox 4">
                <a:extLst>
                  <a:ext uri="{FF2B5EF4-FFF2-40B4-BE49-F238E27FC236}">
                    <a16:creationId xmlns:a16="http://schemas.microsoft.com/office/drawing/2014/main" id="{121CBD09-739D-8B45-998B-5BEBDECB2A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1965" y="4460722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20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4E236D20-2821-FB4B-8847-6B093561B3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1965" y="5295217"/>
                <a:ext cx="431800" cy="338138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103" name="TextBox 23">
                <a:extLst>
                  <a:ext uri="{FF2B5EF4-FFF2-40B4-BE49-F238E27FC236}">
                    <a16:creationId xmlns:a16="http://schemas.microsoft.com/office/drawing/2014/main" id="{31B2DB24-3FB0-4349-BAEA-00163E693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9903" y="4892522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8</a:t>
                </a:r>
              </a:p>
            </p:txBody>
          </p:sp>
          <p:sp>
            <p:nvSpPr>
              <p:cNvPr id="104" name="TextBox 24">
                <a:extLst>
                  <a:ext uri="{FF2B5EF4-FFF2-40B4-BE49-F238E27FC236}">
                    <a16:creationId xmlns:a16="http://schemas.microsoft.com/office/drawing/2014/main" id="{4D6DDCDB-807C-3743-9FBA-242B82F17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1437" y="4016222"/>
                <a:ext cx="431800" cy="339725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28</a:t>
                </a:r>
              </a:p>
            </p:txBody>
          </p:sp>
          <p:sp>
            <p:nvSpPr>
              <p:cNvPr id="105" name="TextBox 25">
                <a:extLst>
                  <a:ext uri="{FF2B5EF4-FFF2-40B4-BE49-F238E27FC236}">
                    <a16:creationId xmlns:a16="http://schemas.microsoft.com/office/drawing/2014/main" id="{79212DF1-9930-A247-89CE-BFFADB58A9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9903" y="3593947"/>
                <a:ext cx="431800" cy="338137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50</a:t>
                </a:r>
              </a:p>
            </p:txBody>
          </p:sp>
          <p:sp>
            <p:nvSpPr>
              <p:cNvPr id="106" name="TextBox 26">
                <a:extLst>
                  <a:ext uri="{FF2B5EF4-FFF2-40B4-BE49-F238E27FC236}">
                    <a16:creationId xmlns:a16="http://schemas.microsoft.com/office/drawing/2014/main" id="{6087B9A6-F4E1-F346-B960-2BCEBAB38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0432" y="2832372"/>
                <a:ext cx="431800" cy="338138"/>
              </a:xfrm>
              <a:prstGeom prst="rect">
                <a:avLst/>
              </a:prstGeom>
              <a:noFill/>
              <a:ln w="19050" cmpd="sng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600" i="0" u="none" dirty="0">
                    <a:solidFill>
                      <a:srgbClr val="7D4029"/>
                    </a:solidFill>
                    <a:latin typeface="Chalkboard" charset="0"/>
                    <a:cs typeface="Chalkboard" charset="0"/>
                  </a:rPr>
                  <a:t>82</a:t>
                </a:r>
              </a:p>
            </p:txBody>
          </p: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38274D70-0D2E-044C-A224-9E1FCB56DB5A}"/>
                  </a:ext>
                </a:extLst>
              </p:cNvPr>
              <p:cNvGrpSpPr/>
              <p:nvPr/>
            </p:nvGrpSpPr>
            <p:grpSpPr>
              <a:xfrm>
                <a:off x="679978" y="2070100"/>
                <a:ext cx="2625725" cy="3679827"/>
                <a:chOff x="1130828" y="1479552"/>
                <a:chExt cx="2625725" cy="3152775"/>
              </a:xfrm>
            </p:grpSpPr>
            <p:sp>
              <p:nvSpPr>
                <p:cNvPr id="132" name="Oval 6">
                  <a:extLst>
                    <a:ext uri="{FF2B5EF4-FFF2-40B4-BE49-F238E27FC236}">
                      <a16:creationId xmlns:a16="http://schemas.microsoft.com/office/drawing/2014/main" id="{F7F6259F-5DC1-4143-A407-0E138A4DAA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132012" y="4216402"/>
                  <a:ext cx="598487" cy="317500"/>
                </a:xfrm>
                <a:prstGeom prst="ellipse">
                  <a:avLst/>
                </a:prstGeom>
                <a:solidFill>
                  <a:schemeClr val="tx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7">
                  <a:extLst>
                    <a:ext uri="{FF2B5EF4-FFF2-40B4-BE49-F238E27FC236}">
                      <a16:creationId xmlns:a16="http://schemas.microsoft.com/office/drawing/2014/main" id="{224D831E-61D2-3240-B709-D7EBB64025A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976437" y="3841752"/>
                  <a:ext cx="933450" cy="474663"/>
                </a:xfrm>
                <a:prstGeom prst="ellipse">
                  <a:avLst/>
                </a:prstGeom>
                <a:solidFill>
                  <a:schemeClr val="tx2">
                    <a:alpha val="57001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">
                  <a:extLst>
                    <a:ext uri="{FF2B5EF4-FFF2-40B4-BE49-F238E27FC236}">
                      <a16:creationId xmlns:a16="http://schemas.microsoft.com/office/drawing/2014/main" id="{A6BD39FC-6DC3-AE41-862B-3E10F70EEFB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806574" y="3433765"/>
                  <a:ext cx="1265238" cy="593725"/>
                </a:xfrm>
                <a:prstGeom prst="ellipse">
                  <a:avLst/>
                </a:prstGeom>
                <a:solidFill>
                  <a:schemeClr val="tx2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5" name="Oval 9">
                  <a:extLst>
                    <a:ext uri="{FF2B5EF4-FFF2-40B4-BE49-F238E27FC236}">
                      <a16:creationId xmlns:a16="http://schemas.microsoft.com/office/drawing/2014/main" id="{3BB22299-CC3D-CD46-8E17-E1CA31EBB6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43591" y="2839506"/>
                  <a:ext cx="1601788" cy="752475"/>
                </a:xfrm>
                <a:prstGeom prst="ellipse">
                  <a:avLst/>
                </a:prstGeom>
                <a:solidFill>
                  <a:schemeClr val="folHlink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6" name="Oval 10">
                  <a:extLst>
                    <a:ext uri="{FF2B5EF4-FFF2-40B4-BE49-F238E27FC236}">
                      <a16:creationId xmlns:a16="http://schemas.microsoft.com/office/drawing/2014/main" id="{C5165CB8-DEB2-514F-9627-D43C6F83716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94896" y="2288113"/>
                  <a:ext cx="1893887" cy="876300"/>
                </a:xfrm>
                <a:prstGeom prst="ellipse">
                  <a:avLst/>
                </a:prstGeom>
                <a:solidFill>
                  <a:schemeClr val="folHlink">
                    <a:alpha val="5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137" name="Group 2">
                  <a:extLst>
                    <a:ext uri="{FF2B5EF4-FFF2-40B4-BE49-F238E27FC236}">
                      <a16:creationId xmlns:a16="http://schemas.microsoft.com/office/drawing/2014/main" id="{14E5A86C-5FC7-984C-A5F6-13B60ED398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828" y="1479552"/>
                  <a:ext cx="2625725" cy="3152775"/>
                  <a:chOff x="2075" y="1727"/>
                  <a:chExt cx="1534" cy="1799"/>
                </a:xfrm>
              </p:grpSpPr>
              <p:sp>
                <p:nvSpPr>
                  <p:cNvPr id="141" name="Freeform 3">
                    <a:extLst>
                      <a:ext uri="{FF2B5EF4-FFF2-40B4-BE49-F238E27FC236}">
                        <a16:creationId xmlns:a16="http://schemas.microsoft.com/office/drawing/2014/main" id="{416DDD04-0459-8543-BB02-8081E3701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1" y="1727"/>
                    <a:ext cx="768" cy="1799"/>
                  </a:xfrm>
                  <a:custGeom>
                    <a:avLst/>
                    <a:gdLst>
                      <a:gd name="T0" fmla="*/ 0 w 567"/>
                      <a:gd name="T1" fmla="*/ 1114 h 1114"/>
                      <a:gd name="T2" fmla="*/ 127 w 567"/>
                      <a:gd name="T3" fmla="*/ 1047 h 1114"/>
                      <a:gd name="T4" fmla="*/ 300 w 567"/>
                      <a:gd name="T5" fmla="*/ 740 h 1114"/>
                      <a:gd name="T6" fmla="*/ 567 w 567"/>
                      <a:gd name="T7" fmla="*/ 0 h 1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7" h="1114">
                        <a:moveTo>
                          <a:pt x="0" y="1114"/>
                        </a:moveTo>
                        <a:cubicBezTo>
                          <a:pt x="38" y="1111"/>
                          <a:pt x="77" y="1109"/>
                          <a:pt x="127" y="1047"/>
                        </a:cubicBezTo>
                        <a:cubicBezTo>
                          <a:pt x="177" y="985"/>
                          <a:pt x="227" y="914"/>
                          <a:pt x="300" y="740"/>
                        </a:cubicBezTo>
                        <a:cubicBezTo>
                          <a:pt x="373" y="566"/>
                          <a:pt x="470" y="283"/>
                          <a:pt x="56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142" name="Freeform 4">
                    <a:extLst>
                      <a:ext uri="{FF2B5EF4-FFF2-40B4-BE49-F238E27FC236}">
                        <a16:creationId xmlns:a16="http://schemas.microsoft.com/office/drawing/2014/main" id="{06919215-6182-9A42-B725-FC6F2ECF6F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075" y="1727"/>
                    <a:ext cx="768" cy="1799"/>
                  </a:xfrm>
                  <a:custGeom>
                    <a:avLst/>
                    <a:gdLst>
                      <a:gd name="T0" fmla="*/ 0 w 567"/>
                      <a:gd name="T1" fmla="*/ 1114 h 1114"/>
                      <a:gd name="T2" fmla="*/ 127 w 567"/>
                      <a:gd name="T3" fmla="*/ 1047 h 1114"/>
                      <a:gd name="T4" fmla="*/ 300 w 567"/>
                      <a:gd name="T5" fmla="*/ 740 h 1114"/>
                      <a:gd name="T6" fmla="*/ 567 w 567"/>
                      <a:gd name="T7" fmla="*/ 0 h 1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7" h="1114">
                        <a:moveTo>
                          <a:pt x="0" y="1114"/>
                        </a:moveTo>
                        <a:cubicBezTo>
                          <a:pt x="38" y="1111"/>
                          <a:pt x="77" y="1109"/>
                          <a:pt x="127" y="1047"/>
                        </a:cubicBezTo>
                        <a:cubicBezTo>
                          <a:pt x="177" y="985"/>
                          <a:pt x="227" y="914"/>
                          <a:pt x="300" y="740"/>
                        </a:cubicBezTo>
                        <a:cubicBezTo>
                          <a:pt x="373" y="566"/>
                          <a:pt x="470" y="283"/>
                          <a:pt x="567" y="0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138" name="Line 27">
                  <a:extLst>
                    <a:ext uri="{FF2B5EF4-FFF2-40B4-BE49-F238E27FC236}">
                      <a16:creationId xmlns:a16="http://schemas.microsoft.com/office/drawing/2014/main" id="{CEC91FA7-C325-8044-A7F4-52DA6E7E3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962" y="4395790"/>
                  <a:ext cx="639762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9" name="Line 28">
                  <a:extLst>
                    <a:ext uri="{FF2B5EF4-FFF2-40B4-BE49-F238E27FC236}">
                      <a16:creationId xmlns:a16="http://schemas.microsoft.com/office/drawing/2014/main" id="{BB34BCB9-851B-4C4E-B0AC-C476A9B01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4687" y="4087815"/>
                  <a:ext cx="960437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40" name="Line 28">
                  <a:extLst>
                    <a:ext uri="{FF2B5EF4-FFF2-40B4-BE49-F238E27FC236}">
                      <a16:creationId xmlns:a16="http://schemas.microsoft.com/office/drawing/2014/main" id="{F7CFFCCF-3815-C544-BE64-3CA4457F36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82234" y="3714748"/>
                  <a:ext cx="1314450" cy="12701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94962237-A0E4-DA49-869A-FF8D25B0D35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53684" y="5358804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786972A-CEBF-B04C-9C03-CB3DD901C9F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18758" y="543680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0E44EED-B002-5647-8A96-5552711C39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4302" y="5355101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B08C3E1-B60F-C346-8F57-B8054BEE93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2449" y="5432571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72F9FCA-9BAD-7848-9AB7-D59E9BAD72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61660" y="4998971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6FFEAFAF-1CC3-8E4E-B53F-8B7BD93FD3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33614" y="5111154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A67AEC1-25E5-3B4E-91C8-1326B946551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85410" y="5003205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F611911-F5A3-ED4F-886E-DF604A0A27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54717" y="5111684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C4DB5A7-359E-744E-922B-BC2804361CD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6698" y="4999502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5FF25226-5869-0946-BE56-AE38D248CC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91772" y="5107980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0C11115-DA76-3743-81E8-54EC13B7082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200301" y="49984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2D212891-F167-CA44-8889-631496C1B6A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63789" y="51063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E6FF67E5-30C1-AC48-B1BE-22AF959AC0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2164" y="5003736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1270F4F-5F8B-7A4C-BE1C-F532D02E94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31471" y="5107981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CFEDA802-786B-D048-BA20-883C932FFC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23069" y="49984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A65FFE7-2CF7-EC49-8A94-C07363749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03489" y="51063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687DB6B3-A2B5-464E-B6DD-14AD300DAB9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390803" y="4528543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01B873C-6072-F645-822F-7420FC9D2A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30479" y="4636493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tint val="29412"/>
                      <a:invGamma/>
                    </a:schemeClr>
                  </a:gs>
                  <a:gs pos="100000">
                    <a:schemeClr val="accent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1573B2C-2E60-EA42-B23A-28CA4E25D7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49949" y="4537538"/>
                <a:ext cx="141288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9CE38F3-F116-6E4F-8998-52836FD81C0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16622" y="4650779"/>
                <a:ext cx="141287" cy="159348"/>
              </a:xfrm>
              <a:prstGeom prst="ellipse">
                <a:avLst/>
              </a:prstGeom>
              <a:gradFill rotWithShape="0">
                <a:gsLst>
                  <a:gs pos="0">
                    <a:schemeClr val="hlink">
                      <a:gamma/>
                      <a:tint val="60784"/>
                      <a:invGamma/>
                    </a:schemeClr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F11FAA34-5422-7C43-9BA8-A529E91DEC99}"/>
                  </a:ext>
                </a:extLst>
              </p:cNvPr>
              <p:cNvGrpSpPr/>
              <p:nvPr/>
            </p:nvGrpSpPr>
            <p:grpSpPr>
              <a:xfrm>
                <a:off x="1627594" y="2578156"/>
                <a:ext cx="751539" cy="342845"/>
                <a:chOff x="2046694" y="2540056"/>
                <a:chExt cx="751539" cy="342845"/>
              </a:xfrm>
            </p:grpSpPr>
            <p:sp>
              <p:nvSpPr>
                <p:cNvPr id="130" name="Rounded Rectangle 129">
                  <a:extLst>
                    <a:ext uri="{FF2B5EF4-FFF2-40B4-BE49-F238E27FC236}">
                      <a16:creationId xmlns:a16="http://schemas.microsoft.com/office/drawing/2014/main" id="{CBF600DB-0AAA-FB46-BAF8-C5A5043D07DB}"/>
                    </a:ext>
                  </a:extLst>
                </p:cNvPr>
                <p:cNvSpPr/>
                <p:nvPr/>
              </p:nvSpPr>
              <p:spPr bwMode="auto">
                <a:xfrm>
                  <a:off x="2046694" y="2564846"/>
                  <a:ext cx="751539" cy="318055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chemeClr val="bg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3000"/>
                    </a:scheme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EB73D16-6FD8-9842-8358-0F52888A9049}"/>
                    </a:ext>
                  </a:extLst>
                </p:cNvPr>
                <p:cNvSpPr/>
                <p:nvPr/>
              </p:nvSpPr>
              <p:spPr>
                <a:xfrm>
                  <a:off x="2141120" y="2540056"/>
                  <a:ext cx="56070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u="none" baseline="30000" dirty="0">
                      <a:solidFill>
                        <a:schemeClr val="bg2">
                          <a:lumMod val="75000"/>
                        </a:schemeClr>
                      </a:solidFill>
                    </a:rPr>
                    <a:t>20</a:t>
                  </a:r>
                  <a:r>
                    <a:rPr lang="en-US" u="none" dirty="0">
                      <a:solidFill>
                        <a:schemeClr val="bg2">
                          <a:lumMod val="75000"/>
                        </a:schemeClr>
                      </a:solidFill>
                    </a:rPr>
                    <a:t>Ne</a:t>
                  </a: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7C3B0E80-E6E1-4140-B1EC-D335E65B0666}"/>
                  </a:ext>
                </a:extLst>
              </p:cNvPr>
              <p:cNvSpPr txBox="1"/>
              <p:nvPr/>
            </p:nvSpPr>
            <p:spPr>
              <a:xfrm>
                <a:off x="646524" y="1262976"/>
                <a:ext cx="3096514" cy="679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none" dirty="0">
                    <a:solidFill>
                      <a:schemeClr val="bg2">
                        <a:lumMod val="75000"/>
                      </a:schemeClr>
                    </a:solidFill>
                    <a:latin typeface="Chalkboard"/>
                    <a:cs typeface="Chalkboard"/>
                  </a:rPr>
                  <a:t>Legacy Shell Models ...</a:t>
                </a:r>
              </a:p>
              <a:p>
                <a:pPr algn="ctr"/>
                <a:r>
                  <a:rPr lang="en-US" sz="1400" b="1" u="none" dirty="0">
                    <a:solidFill>
                      <a:srgbClr val="FF0000"/>
                    </a:solidFill>
                    <a:latin typeface="Chalkboard"/>
                    <a:cs typeface="Chalkboard"/>
                  </a:rPr>
                  <a:t>(LSM)</a:t>
                </a:r>
                <a:r>
                  <a:rPr lang="en-US" sz="1800" b="1" u="none" dirty="0">
                    <a:solidFill>
                      <a:srgbClr val="FF0000"/>
                    </a:solidFill>
                    <a:latin typeface="Chalkboard"/>
                    <a:cs typeface="Chalkboard"/>
                  </a:rPr>
                  <a:t>   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039570-DFCC-9540-947E-C5B3694ABC2E}"/>
                </a:ext>
              </a:extLst>
            </p:cNvPr>
            <p:cNvSpPr txBox="1"/>
            <p:nvPr/>
          </p:nvSpPr>
          <p:spPr>
            <a:xfrm>
              <a:off x="188903" y="668899"/>
              <a:ext cx="353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Low-Energy (QED) Discoveries!</a:t>
              </a:r>
              <a:endParaRPr lang="en-US" sz="1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1D9D08-33F4-5D49-9CA3-691781D58525}"/>
              </a:ext>
            </a:extLst>
          </p:cNvPr>
          <p:cNvGrpSpPr/>
          <p:nvPr/>
        </p:nvGrpSpPr>
        <p:grpSpPr>
          <a:xfrm>
            <a:off x="5141149" y="669432"/>
            <a:ext cx="3983035" cy="4470139"/>
            <a:chOff x="5141149" y="669432"/>
            <a:chExt cx="3983035" cy="44701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64DC4-026C-964A-B45F-CF975091D214}"/>
                </a:ext>
              </a:extLst>
            </p:cNvPr>
            <p:cNvGrpSpPr/>
            <p:nvPr/>
          </p:nvGrpSpPr>
          <p:grpSpPr>
            <a:xfrm>
              <a:off x="5141149" y="1155700"/>
              <a:ext cx="3952051" cy="3983871"/>
              <a:chOff x="5141149" y="1155700"/>
              <a:chExt cx="3952051" cy="3983871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C1C10B12-5DA3-A04B-BCB1-154A4B7BF223}"/>
                  </a:ext>
                </a:extLst>
              </p:cNvPr>
              <p:cNvGrpSpPr/>
              <p:nvPr/>
            </p:nvGrpSpPr>
            <p:grpSpPr>
              <a:xfrm>
                <a:off x="5141149" y="1155700"/>
                <a:ext cx="3814278" cy="3089198"/>
                <a:chOff x="1796927" y="1816293"/>
                <a:chExt cx="5304533" cy="4253021"/>
              </a:xfrm>
            </p:grpSpPr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F6DE875C-CD16-C04B-B36F-E08D9C9B46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11368" y="1816293"/>
                  <a:ext cx="4690092" cy="3549548"/>
                </a:xfrm>
                <a:prstGeom prst="rect">
                  <a:avLst/>
                </a:prstGeom>
              </p:spPr>
            </p:pic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29870668-DA00-1A4A-BD19-15182A5F217B}"/>
                    </a:ext>
                  </a:extLst>
                </p:cNvPr>
                <p:cNvGrpSpPr/>
                <p:nvPr/>
              </p:nvGrpSpPr>
              <p:grpSpPr>
                <a:xfrm rot="20926040">
                  <a:off x="1796927" y="4699220"/>
                  <a:ext cx="1725217" cy="1370094"/>
                  <a:chOff x="1410081" y="4598822"/>
                  <a:chExt cx="1725217" cy="1370094"/>
                </a:xfrm>
              </p:grpSpPr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EDB10F85-CBEA-7549-B231-F0B035B8D8D4}"/>
                      </a:ext>
                    </a:extLst>
                  </p:cNvPr>
                  <p:cNvSpPr txBox="1"/>
                  <p:nvPr/>
                </p:nvSpPr>
                <p:spPr>
                  <a:xfrm rot="2304371">
                    <a:off x="1430154" y="4646551"/>
                    <a:ext cx="1705144" cy="12697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u="none" dirty="0">
                        <a:solidFill>
                          <a:srgbClr val="3366FF"/>
                        </a:solidFill>
                      </a:rPr>
                      <a:t>- Q</a:t>
                    </a:r>
                    <a:r>
                      <a:rPr lang="en-US" sz="1400" b="1" u="none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sz="1400" b="1" u="none" dirty="0">
                        <a:solidFill>
                          <a:srgbClr val="008000"/>
                        </a:solidFill>
                      </a:rPr>
                      <a:t>D</a:t>
                    </a:r>
                    <a:r>
                      <a:rPr lang="en-US" sz="1400" b="1" u="none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400" b="1" u="none" dirty="0"/>
                      <a:t>- </a:t>
                    </a:r>
                    <a:r>
                      <a:rPr lang="en-US" sz="1400" b="1" u="none" dirty="0">
                        <a:solidFill>
                          <a:srgbClr val="0000FF"/>
                        </a:solidFill>
                      </a:rPr>
                      <a:t>Q</a:t>
                    </a:r>
                    <a:r>
                      <a:rPr lang="en-US" sz="1400" b="1" u="none" dirty="0"/>
                      <a:t>uantum </a:t>
                    </a:r>
                  </a:p>
                  <a:p>
                    <a:pPr algn="ctr"/>
                    <a:r>
                      <a:rPr lang="en-US" sz="1400" b="1" u="none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sz="1400" b="1" u="none" dirty="0"/>
                      <a:t>hromo</a:t>
                    </a:r>
                  </a:p>
                  <a:p>
                    <a:pPr algn="ctr"/>
                    <a:r>
                      <a:rPr lang="en-US" sz="1400" b="1" u="none" dirty="0">
                        <a:solidFill>
                          <a:srgbClr val="008000"/>
                        </a:solidFill>
                      </a:rPr>
                      <a:t>D</a:t>
                    </a:r>
                    <a:r>
                      <a:rPr lang="en-US" sz="1400" b="1" u="none" dirty="0"/>
                      <a:t>ynamics</a:t>
                    </a: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5A369D80-855E-C046-A500-48D6EC655832}"/>
                      </a:ext>
                    </a:extLst>
                  </p:cNvPr>
                  <p:cNvSpPr/>
                  <p:nvPr/>
                </p:nvSpPr>
                <p:spPr>
                  <a:xfrm rot="2304371">
                    <a:off x="1410081" y="4598822"/>
                    <a:ext cx="1652085" cy="1370094"/>
                  </a:xfrm>
                  <a:prstGeom prst="ellipse">
                    <a:avLst/>
                  </a:prstGeom>
                  <a:noFill/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3872B830-B006-C647-A61A-F9261375AC01}"/>
                  </a:ext>
                </a:extLst>
              </p:cNvPr>
              <p:cNvSpPr txBox="1"/>
              <p:nvPr/>
            </p:nvSpPr>
            <p:spPr>
              <a:xfrm>
                <a:off x="6294120" y="3970020"/>
                <a:ext cx="279908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u="none" dirty="0">
                    <a:solidFill>
                      <a:srgbClr val="800000"/>
                    </a:solidFill>
                  </a:rPr>
                  <a:t>Two forces – </a:t>
                </a:r>
                <a:r>
                  <a:rPr lang="en-US" sz="1400" b="1" u="none" dirty="0">
                    <a:solidFill>
                      <a:srgbClr val="FF0000"/>
                    </a:solidFill>
                  </a:rPr>
                  <a:t>strong color force </a:t>
                </a:r>
                <a:r>
                  <a:rPr lang="en-US" sz="1400" b="1" u="none" dirty="0">
                    <a:solidFill>
                      <a:srgbClr val="800000"/>
                    </a:solidFill>
                  </a:rPr>
                  <a:t>and the </a:t>
                </a:r>
                <a:r>
                  <a:rPr lang="en-US" sz="1400" b="1" u="none" dirty="0">
                    <a:solidFill>
                      <a:srgbClr val="008000"/>
                    </a:solidFill>
                  </a:rPr>
                  <a:t>electromagnetic force </a:t>
                </a:r>
                <a:r>
                  <a:rPr lang="en-US" sz="1400" b="1" u="none" dirty="0">
                    <a:solidFill>
                      <a:srgbClr val="800000"/>
                    </a:solidFill>
                  </a:rPr>
                  <a:t>– are responsible for holding the fundamental pieces </a:t>
                </a:r>
                <a:r>
                  <a:rPr lang="mr-IN" sz="1400" b="1" u="none" dirty="0">
                    <a:solidFill>
                      <a:srgbClr val="800000"/>
                    </a:solidFill>
                  </a:rPr>
                  <a:t>–</a:t>
                </a:r>
                <a:r>
                  <a:rPr lang="en-US" sz="1400" b="1" u="none" dirty="0">
                    <a:solidFill>
                      <a:srgbClr val="800000"/>
                    </a:solidFill>
                  </a:rPr>
                  <a:t> quarks &amp;  gluons plus electrons together ...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D77E99C-C4EA-6F4F-8BFC-E9B6F8B5005E}"/>
                  </a:ext>
                </a:extLst>
              </p:cNvPr>
              <p:cNvSpPr txBox="1"/>
              <p:nvPr/>
            </p:nvSpPr>
            <p:spPr>
              <a:xfrm>
                <a:off x="5524500" y="2044700"/>
                <a:ext cx="2844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... Femto-Science World</a:t>
                </a:r>
              </a:p>
              <a:p>
                <a:pPr algn="ctr"/>
                <a:r>
                  <a:rPr lang="en-US" sz="1800" b="1" u="none" dirty="0">
                    <a:solidFill>
                      <a:srgbClr val="7D4029"/>
                    </a:solidFill>
                    <a:latin typeface="Chalkboard"/>
                    <a:cs typeface="Chalkboard"/>
                  </a:rPr>
                  <a:t>   </a:t>
                </a:r>
                <a:r>
                  <a:rPr lang="en-US" b="1" u="none" dirty="0">
                    <a:solidFill>
                      <a:srgbClr val="00B050"/>
                    </a:solidFill>
                    <a:latin typeface="Chalkboard"/>
                    <a:cs typeface="Chalkboard"/>
                  </a:rPr>
                  <a:t>(FSW)</a:t>
                </a:r>
              </a:p>
            </p:txBody>
          </p:sp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76A22BFF-B755-0D4E-A335-6E89027EF2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9614" y="4457700"/>
                <a:ext cx="663385" cy="596182"/>
              </a:xfrm>
              <a:prstGeom prst="rect">
                <a:avLst/>
              </a:prstGeom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B8FD26-A815-AF4C-99E9-32BD769B447F}"/>
                </a:ext>
              </a:extLst>
            </p:cNvPr>
            <p:cNvSpPr txBox="1"/>
            <p:nvPr/>
          </p:nvSpPr>
          <p:spPr>
            <a:xfrm>
              <a:off x="5529610" y="669432"/>
              <a:ext cx="3594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High-Energy (QCD) Challenges?</a:t>
              </a:r>
              <a:endParaRPr lang="en-US" sz="1800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DF645D8-3372-1441-8373-D99882563118}"/>
              </a:ext>
            </a:extLst>
          </p:cNvPr>
          <p:cNvSpPr txBox="1"/>
          <p:nvPr/>
        </p:nvSpPr>
        <p:spPr>
          <a:xfrm>
            <a:off x="4084320" y="1964429"/>
            <a:ext cx="1274708" cy="650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b="1" u="none" dirty="0">
                <a:solidFill>
                  <a:srgbClr val="7D4029"/>
                </a:solidFill>
              </a:rPr>
              <a:t>21</a:t>
            </a:r>
            <a:r>
              <a:rPr lang="en-US" b="1" u="none" baseline="30000" dirty="0">
                <a:solidFill>
                  <a:srgbClr val="7D4029"/>
                </a:solidFill>
              </a:rPr>
              <a:t>st</a:t>
            </a:r>
            <a:r>
              <a:rPr lang="en-US" b="1" u="none" dirty="0">
                <a:solidFill>
                  <a:srgbClr val="7D4029"/>
                </a:solidFill>
              </a:rPr>
              <a:t> Century</a:t>
            </a:r>
          </a:p>
          <a:p>
            <a:pPr algn="ctr">
              <a:lnSpc>
                <a:spcPts val="2200"/>
              </a:lnSpc>
            </a:pPr>
            <a:r>
              <a:rPr lang="en-US" b="1" u="none" dirty="0">
                <a:solidFill>
                  <a:srgbClr val="7D4029"/>
                </a:solidFill>
              </a:rPr>
              <a:t>Cross Over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244E5AF-DC22-3841-B19F-1DA861C4B894}"/>
              </a:ext>
            </a:extLst>
          </p:cNvPr>
          <p:cNvSpPr txBox="1"/>
          <p:nvPr/>
        </p:nvSpPr>
        <p:spPr>
          <a:xfrm>
            <a:off x="4024564" y="923080"/>
            <a:ext cx="1344663" cy="7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u="none" dirty="0">
                <a:solidFill>
                  <a:srgbClr val="7D4029"/>
                </a:solidFill>
                <a:latin typeface="Chalkboard"/>
                <a:cs typeface="Chalkboard"/>
              </a:rPr>
              <a:t>Strong QCD</a:t>
            </a:r>
          </a:p>
          <a:p>
            <a:pPr algn="ctr">
              <a:lnSpc>
                <a:spcPts val="1600"/>
              </a:lnSpc>
              <a:spcAft>
                <a:spcPts val="200"/>
              </a:spcAft>
            </a:pPr>
            <a:r>
              <a:rPr lang="en-US" sz="1200" b="1" u="none" dirty="0" err="1">
                <a:solidFill>
                  <a:srgbClr val="7D4029"/>
                </a:solidFill>
                <a:latin typeface="Chalkboard"/>
                <a:cs typeface="Chalkboard"/>
              </a:rPr>
              <a:t>Teleworkshop</a:t>
            </a:r>
            <a:endParaRPr lang="en-US" sz="1200" b="1" u="none">
              <a:solidFill>
                <a:srgbClr val="7D4029"/>
              </a:solidFill>
              <a:latin typeface="Chalkboard"/>
              <a:cs typeface="Chalkboard"/>
            </a:endParaRPr>
          </a:p>
          <a:p>
            <a:pPr algn="ctr">
              <a:lnSpc>
                <a:spcPts val="1600"/>
              </a:lnSpc>
            </a:pPr>
            <a:r>
              <a:rPr lang="en-US" b="1" u="none">
                <a:solidFill>
                  <a:srgbClr val="7D4029"/>
                </a:solidFill>
                <a:latin typeface="Chalkboard"/>
                <a:cs typeface="Chalkboard"/>
              </a:rPr>
              <a:t>NJU-INP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8848BB-A866-1849-A04D-7975D4C6936B}"/>
              </a:ext>
            </a:extLst>
          </p:cNvPr>
          <p:cNvSpPr/>
          <p:nvPr/>
        </p:nvSpPr>
        <p:spPr bwMode="auto">
          <a:xfrm>
            <a:off x="4062548" y="856344"/>
            <a:ext cx="1274693" cy="914400"/>
          </a:xfrm>
          <a:prstGeom prst="roundRect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02A0290-B94E-0C4A-B06D-300BB37B6AB4}"/>
              </a:ext>
            </a:extLst>
          </p:cNvPr>
          <p:cNvCxnSpPr/>
          <p:nvPr/>
        </p:nvCxnSpPr>
        <p:spPr bwMode="auto">
          <a:xfrm flipH="1">
            <a:off x="4699000" y="2626360"/>
            <a:ext cx="5080" cy="27330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CAD6FA4-8169-9242-9C47-7FB55E5C2A0F}"/>
              </a:ext>
            </a:extLst>
          </p:cNvPr>
          <p:cNvCxnSpPr>
            <a:cxnSpLocks/>
          </p:cNvCxnSpPr>
          <p:nvPr/>
        </p:nvCxnSpPr>
        <p:spPr bwMode="auto">
          <a:xfrm>
            <a:off x="4699000" y="1765300"/>
            <a:ext cx="0" cy="1854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Elbow Connector 85">
            <a:extLst>
              <a:ext uri="{FF2B5EF4-FFF2-40B4-BE49-F238E27FC236}">
                <a16:creationId xmlns:a16="http://schemas.microsoft.com/office/drawing/2014/main" id="{EDCCD377-7698-9142-B80E-5FC5728BC29A}"/>
              </a:ext>
            </a:extLst>
          </p:cNvPr>
          <p:cNvCxnSpPr/>
          <p:nvPr/>
        </p:nvCxnSpPr>
        <p:spPr bwMode="auto">
          <a:xfrm>
            <a:off x="3376227" y="1754826"/>
            <a:ext cx="2171700" cy="546100"/>
          </a:xfrm>
          <a:prstGeom prst="bentConnector3">
            <a:avLst>
              <a:gd name="adj1" fmla="val 27193"/>
            </a:avLst>
          </a:prstGeom>
          <a:solidFill>
            <a:schemeClr val="accent1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66847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2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91263" y="998996"/>
            <a:ext cx="6607180" cy="3030949"/>
            <a:chOff x="2091263" y="787400"/>
            <a:chExt cx="6607180" cy="303094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3559" r="8474"/>
            <a:stretch/>
          </p:blipFill>
          <p:spPr>
            <a:xfrm>
              <a:off x="8246532" y="787400"/>
              <a:ext cx="451911" cy="2322398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091263" y="837085"/>
              <a:ext cx="3004550" cy="2981264"/>
              <a:chOff x="1" y="1573689"/>
              <a:chExt cx="3004550" cy="298126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l="2834" t="6699" r="18837" b="4631"/>
              <a:stretch/>
            </p:blipFill>
            <p:spPr>
              <a:xfrm rot="16200000">
                <a:off x="279399" y="1591736"/>
                <a:ext cx="2743200" cy="2707105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261530" y="4216399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x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-292156" y="2717801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z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69821" y="833037"/>
              <a:ext cx="2682090" cy="2985307"/>
              <a:chOff x="4458622" y="2204645"/>
              <a:chExt cx="2682090" cy="2985307"/>
            </a:xfrm>
          </p:grpSpPr>
          <p:sp>
            <p:nvSpPr>
              <p:cNvPr id="23" name="TextBox 22"/>
              <p:cNvSpPr txBox="1"/>
              <p:nvPr/>
            </p:nvSpPr>
            <p:spPr>
              <a:xfrm rot="16200000">
                <a:off x="4525380" y="3369733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>
                    <a:latin typeface="Times"/>
                    <a:cs typeface="Times"/>
                  </a:rPr>
                  <a:t>x</a:t>
                </a:r>
                <a:r>
                  <a:rPr lang="en-US" sz="1600" b="0" i="0">
                    <a:latin typeface="Times"/>
                    <a:cs typeface="Times"/>
                  </a:rPr>
                  <a:t> [</a:t>
                </a:r>
                <a:r>
                  <a:rPr lang="en-US" sz="1600" b="0" i="0" err="1">
                    <a:latin typeface="Times"/>
                    <a:cs typeface="Times"/>
                  </a:rPr>
                  <a:t>fm</a:t>
                </a:r>
                <a:r>
                  <a:rPr lang="en-US" sz="1600" b="0" i="0">
                    <a:latin typeface="Times"/>
                    <a:cs typeface="Times"/>
                  </a:rPr>
                  <a:t>]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/>
              <a:srcRect l="3518" t="6401" r="21667" b="3309"/>
              <a:stretch/>
            </p:blipFill>
            <p:spPr>
              <a:xfrm rot="16200000">
                <a:off x="4428067" y="2235200"/>
                <a:ext cx="2743200" cy="268209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376330" y="4851398"/>
                <a:ext cx="9228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u="none">
                    <a:latin typeface="Times"/>
                    <a:cs typeface="Times"/>
                  </a:rPr>
                  <a:t>x</a:t>
                </a:r>
                <a:r>
                  <a:rPr lang="en-US" sz="1600" b="0" i="0" u="none">
                    <a:latin typeface="Times"/>
                    <a:cs typeface="Times"/>
                  </a:rPr>
                  <a:t> [</a:t>
                </a:r>
                <a:r>
                  <a:rPr lang="en-US" sz="1600" b="0" i="0" u="none" err="1">
                    <a:latin typeface="Times"/>
                    <a:cs typeface="Times"/>
                  </a:rPr>
                  <a:t>fm</a:t>
                </a:r>
                <a:r>
                  <a:rPr lang="en-US" sz="1600" b="0" i="0" u="none">
                    <a:latin typeface="Times"/>
                    <a:cs typeface="Times"/>
                  </a:rPr>
                  <a:t>]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7332133" y="1642526"/>
              <a:ext cx="1651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0" u="none">
                  <a:latin typeface="Times"/>
                  <a:cs typeface="Times"/>
                </a:rPr>
                <a:t>Density</a:t>
              </a:r>
              <a:r>
                <a:rPr lang="en-US" sz="1600" b="0" u="none">
                  <a:latin typeface="Times"/>
                  <a:cs typeface="Times"/>
                </a:rPr>
                <a:t> </a:t>
              </a:r>
              <a:r>
                <a:rPr lang="en-US" sz="1600" b="0" i="0" u="none">
                  <a:latin typeface="Times"/>
                  <a:cs typeface="Times"/>
                </a:rPr>
                <a:t>[</a:t>
              </a:r>
              <a:r>
                <a:rPr lang="en-US" sz="1600" b="0" i="0" u="none" err="1">
                  <a:latin typeface="Times"/>
                  <a:cs typeface="Times"/>
                </a:rPr>
                <a:t>fm</a:t>
              </a:r>
              <a:r>
                <a:rPr lang="en-US" sz="1600" b="0" i="0" u="none" baseline="30000">
                  <a:latin typeface="Times"/>
                  <a:cs typeface="Times"/>
                </a:rPr>
                <a:t>–3</a:t>
              </a:r>
              <a:r>
                <a:rPr lang="en-US" sz="1600" b="0" i="0" u="none">
                  <a:latin typeface="Times"/>
                  <a:cs typeface="Times"/>
                </a:rPr>
                <a:t>]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18657" y="2996228"/>
            <a:ext cx="7264946" cy="3366020"/>
            <a:chOff x="1118657" y="2996228"/>
            <a:chExt cx="7264946" cy="3366020"/>
          </a:xfrm>
        </p:grpSpPr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1481137" y="5962138"/>
              <a:ext cx="3204287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none">
                  <a:solidFill>
                    <a:srgbClr val="800000"/>
                  </a:solidFill>
                  <a:latin typeface="Chalkboard"/>
                  <a:cs typeface="Chalkboard"/>
                </a:rPr>
                <a:t>Standard ab initio NCSM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118657" y="2996228"/>
              <a:ext cx="7264946" cy="2871975"/>
              <a:chOff x="1118657" y="2996228"/>
              <a:chExt cx="7264946" cy="287197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18657" y="2996228"/>
                <a:ext cx="7264946" cy="2871975"/>
                <a:chOff x="1118657" y="2996228"/>
                <a:chExt cx="7264946" cy="2871975"/>
              </a:xfrm>
            </p:grpSpPr>
            <p:pic>
              <p:nvPicPr>
                <p:cNvPr id="7" name="Chart 3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118657" y="2996228"/>
                  <a:ext cx="6864350" cy="28298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823215" y="4514318"/>
                  <a:ext cx="560388" cy="692497"/>
                </a:xfrm>
                <a:prstGeom prst="rect">
                  <a:avLst/>
                </a:prstGeom>
                <a:noFill/>
                <a:ln w="12700">
                  <a:solidFill>
                    <a:srgbClr val="FFFFFF"/>
                  </a:solidFill>
                  <a:miter lim="800000"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en-US" sz="2000" b="0" i="0" u="none"/>
                    <a:t>4</a:t>
                  </a:r>
                  <a:r>
                    <a:rPr lang="en-US" sz="2000" b="0" i="0" u="none" baseline="30000"/>
                    <a:t>+</a:t>
                  </a:r>
                </a:p>
                <a:p>
                  <a:pPr algn="r"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en-US" sz="2000" b="0" i="0" u="none"/>
                    <a:t>2</a:t>
                  </a:r>
                  <a:r>
                    <a:rPr lang="en-US" sz="2000" b="0" i="0" u="none" baseline="30000"/>
                    <a:t>+</a:t>
                  </a:r>
                  <a:endParaRPr lang="en-US" sz="2000" u="none"/>
                </a:p>
              </p:txBody>
            </p:sp>
            <p:sp>
              <p:nvSpPr>
                <p:cNvPr id="12" name="AutoShape 25"/>
                <p:cNvSpPr>
                  <a:spLocks noChangeArrowheads="1"/>
                </p:cNvSpPr>
                <p:nvPr/>
              </p:nvSpPr>
              <p:spPr bwMode="auto">
                <a:xfrm>
                  <a:off x="3184523" y="3751804"/>
                  <a:ext cx="1311275" cy="457200"/>
                </a:xfrm>
                <a:prstGeom prst="wedgeRoundRectCallout">
                  <a:avLst>
                    <a:gd name="adj1" fmla="val -66384"/>
                    <a:gd name="adj2" fmla="val 64237"/>
                    <a:gd name="adj3" fmla="val 16667"/>
                  </a:avLst>
                </a:prstGeom>
                <a:solidFill>
                  <a:schemeClr val="bg1">
                    <a:alpha val="70000"/>
                  </a:schemeClr>
                </a:solidFill>
                <a:ln w="12700">
                  <a:noFill/>
                  <a:miter lim="800000"/>
                  <a:headEnd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i="0">
                      <a:latin typeface="Chalkboard"/>
                      <a:cs typeface="Chalkboard"/>
                    </a:rPr>
                    <a:t>Hoyle state</a:t>
                  </a:r>
                </a:p>
              </p:txBody>
            </p:sp>
            <p:sp>
              <p:nvSpPr>
                <p:cNvPr id="1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513678" y="5621982"/>
                  <a:ext cx="2844798" cy="24622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 type="none" w="med" len="lg"/>
                </a:ln>
              </p:spPr>
              <p:txBody>
                <a:bodyPr wrap="square" tIns="0" bIns="0"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sz="1600" i="0" u="none">
                      <a:latin typeface="Arial"/>
                      <a:cs typeface="Arial"/>
                    </a:rPr>
                    <a:t>model space (major shells)</a:t>
                  </a:r>
                </a:p>
              </p:txBody>
            </p:sp>
            <p:sp>
              <p:nvSpPr>
                <p:cNvPr id="14" name="AutoShape 25"/>
                <p:cNvSpPr>
                  <a:spLocks noChangeArrowheads="1"/>
                </p:cNvSpPr>
                <p:nvPr/>
              </p:nvSpPr>
              <p:spPr bwMode="auto">
                <a:xfrm>
                  <a:off x="5868455" y="3751804"/>
                  <a:ext cx="1311275" cy="457200"/>
                </a:xfrm>
                <a:prstGeom prst="wedgeRoundRectCallout">
                  <a:avLst>
                    <a:gd name="adj1" fmla="val 16909"/>
                    <a:gd name="adj2" fmla="val 104977"/>
                    <a:gd name="adj3" fmla="val 16667"/>
                  </a:avLst>
                </a:prstGeom>
                <a:solidFill>
                  <a:schemeClr val="bg1">
                    <a:alpha val="70000"/>
                  </a:schemeClr>
                </a:solidFill>
                <a:ln w="12700">
                  <a:noFill/>
                  <a:miter lim="800000"/>
                  <a:headEnd/>
                  <a:tailEnd type="none" w="med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1800" b="0" i="0">
                      <a:latin typeface="Chalkboard"/>
                      <a:cs typeface="Chalkboard"/>
                    </a:rPr>
                    <a:t>Hoyle state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688667" y="3039533"/>
                  <a:ext cx="651933" cy="389467"/>
                </a:xfrm>
                <a:prstGeom prst="rect">
                  <a:avLst/>
                </a:prstGeom>
                <a:solidFill>
                  <a:srgbClr val="FFFFFF"/>
                </a:solidFill>
                <a:ln w="12700" cmpd="sng"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1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93002" y="4615409"/>
                  <a:ext cx="560388" cy="53860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 i="1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 algn="r">
                    <a:lnSpc>
                      <a:spcPct val="70000"/>
                    </a:lnSpc>
                    <a:spcBef>
                      <a:spcPts val="0"/>
                    </a:spcBef>
                  </a:pPr>
                  <a:r>
                    <a:rPr lang="en-US" sz="2000" b="0" i="0" u="none"/>
                    <a:t>0</a:t>
                  </a:r>
                  <a:r>
                    <a:rPr lang="en-US" sz="2000" b="0" i="0" u="none" baseline="30000"/>
                    <a:t>+</a:t>
                  </a:r>
                </a:p>
                <a:p>
                  <a:pPr algn="r">
                    <a:lnSpc>
                      <a:spcPct val="70000"/>
                    </a:lnSpc>
                    <a:spcBef>
                      <a:spcPts val="0"/>
                    </a:spcBef>
                  </a:pPr>
                  <a:r>
                    <a:rPr lang="en-US" sz="2000" b="0" i="0" u="none"/>
                    <a:t>0</a:t>
                  </a:r>
                  <a:r>
                    <a:rPr lang="en-US" sz="2000" b="0" i="0" u="none" baseline="30000"/>
                    <a:t>+</a:t>
                  </a:r>
                  <a:endParaRPr lang="en-US" sz="2000" u="none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4953000" y="5461000"/>
                <a:ext cx="228600" cy="152400"/>
              </a:xfrm>
              <a:prstGeom prst="rect">
                <a:avLst/>
              </a:prstGeom>
              <a:solidFill>
                <a:srgbClr val="FFFFFF"/>
              </a:solidFill>
              <a:ln w="12700" cmpd="sng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sp>
          <p:nvSpPr>
            <p:cNvPr id="29" name="AutoShape 12"/>
            <p:cNvSpPr>
              <a:spLocks noChangeArrowheads="1"/>
            </p:cNvSpPr>
            <p:nvPr/>
          </p:nvSpPr>
          <p:spPr bwMode="auto">
            <a:xfrm rot="16200000" flipV="1">
              <a:off x="2817894" y="5660232"/>
              <a:ext cx="397933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>
                <a:alpha val="42000"/>
              </a:schemeClr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accent1">
                  <a:alpha val="75000"/>
                </a:schemeClr>
              </a:outerShdw>
            </a:effec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88498" y="487758"/>
            <a:ext cx="7280147" cy="5889730"/>
            <a:chOff x="1388498" y="487758"/>
            <a:chExt cx="7280147" cy="5889730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5412212" y="5977378"/>
              <a:ext cx="3256433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FFFFFF"/>
              </a:solidFill>
              <a:miter lim="800000"/>
              <a:headEnd/>
              <a:tailEnd type="none" w="med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u="none">
                  <a:solidFill>
                    <a:srgbClr val="FF0000"/>
                  </a:solidFill>
                  <a:latin typeface="Chalkboard"/>
                  <a:cs typeface="Chalkboard"/>
                </a:rPr>
                <a:t>*</a:t>
              </a:r>
              <a:r>
                <a:rPr lang="en-US" sz="2000" b="1" u="none">
                  <a:solidFill>
                    <a:srgbClr val="800000"/>
                  </a:solidFill>
                  <a:latin typeface="Chalkboard"/>
                  <a:cs typeface="Chalkboard"/>
                </a:rPr>
                <a:t>(NC</a:t>
              </a:r>
              <a:r>
                <a:rPr lang="en-US" sz="2000" b="1" u="none">
                  <a:solidFill>
                    <a:srgbClr val="008000"/>
                  </a:solidFill>
                  <a:latin typeface="Chalkboard"/>
                  <a:cs typeface="Chalkboard"/>
                </a:rPr>
                <a:t>Sp</a:t>
              </a:r>
              <a:r>
                <a:rPr lang="en-US" sz="2000" b="1" u="none">
                  <a:solidFill>
                    <a:srgbClr val="800000"/>
                  </a:solidFill>
                  <a:latin typeface="Chalkboard"/>
                  <a:cs typeface="Chalkboard"/>
                </a:rPr>
                <a:t>M &amp; Band Mixing)</a:t>
              </a:r>
            </a:p>
          </p:txBody>
        </p:sp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 rot="16200000" flipV="1">
              <a:off x="6644480" y="5664464"/>
              <a:ext cx="389467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>
                <a:alpha val="42000"/>
              </a:schemeClr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accent1">
                  <a:alpha val="75000"/>
                </a:schemeClr>
              </a:outerShdw>
            </a:effec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88498" y="487758"/>
              <a:ext cx="677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u="none" dirty="0">
                  <a:solidFill>
                    <a:srgbClr val="FF0000"/>
                  </a:solidFill>
                  <a:latin typeface="Chalkboard SE" panose="03050602040202020205" pitchFamily="66" charset="77"/>
                </a:rPr>
                <a:t>(Now with mixing at the band-head level turned on ... !)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0BFC16A-A454-C54D-A8B9-4207C473CDA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- Cluster Formations</a:t>
            </a:r>
          </a:p>
        </p:txBody>
      </p:sp>
    </p:spTree>
    <p:extLst>
      <p:ext uri="{BB962C8B-B14F-4D97-AF65-F5344CB8AC3E}">
        <p14:creationId xmlns:p14="http://schemas.microsoft.com/office/powerpoint/2010/main" val="8807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52499" y="837235"/>
            <a:ext cx="7327901" cy="5398465"/>
            <a:chOff x="0" y="333717"/>
            <a:chExt cx="9151191" cy="6524284"/>
          </a:xfrm>
        </p:grpSpPr>
        <p:pic>
          <p:nvPicPr>
            <p:cNvPr id="5" name="Picture 4" descr="Screen Shot 2016-05-09 at 4.40.1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3766" y="519062"/>
              <a:ext cx="5487425" cy="2629671"/>
            </a:xfrm>
            <a:prstGeom prst="rect">
              <a:avLst/>
            </a:prstGeom>
          </p:spPr>
        </p:pic>
        <p:pic>
          <p:nvPicPr>
            <p:cNvPr id="6" name="Picture 5" descr="Screen Shot 2016-05-09 at 4.43.2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4223" y="3556079"/>
              <a:ext cx="4489777" cy="3301922"/>
            </a:xfrm>
            <a:prstGeom prst="rect">
              <a:avLst/>
            </a:prstGeom>
          </p:spPr>
        </p:pic>
        <p:pic>
          <p:nvPicPr>
            <p:cNvPr id="7" name="Picture 6" descr="Screen Shot 2016-05-09 at 4.41.27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983" y="1010012"/>
              <a:ext cx="3350971" cy="21387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4356" y="333717"/>
              <a:ext cx="2602449" cy="652173"/>
            </a:xfrm>
            <a:prstGeom prst="rect">
              <a:avLst/>
            </a:prstGeom>
            <a:noFill/>
            <a:ln w="28575" cmpd="sng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u="none">
                  <a:solidFill>
                    <a:schemeClr val="bg2">
                      <a:lumMod val="75000"/>
                    </a:schemeClr>
                  </a:solidFill>
                  <a:latin typeface="Chalkboard SE" panose="03050602040202020205" pitchFamily="66" charset="77"/>
                </a:rPr>
                <a:t>Ne-20: grey arrow is gamma used</a:t>
              </a:r>
            </a:p>
          </p:txBody>
        </p:sp>
        <p:pic>
          <p:nvPicPr>
            <p:cNvPr id="9" name="Picture 8" descr="Screen Shot 2016-05-09 at 4.58.27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22261"/>
              <a:ext cx="4654223" cy="323573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C8EF897-E06E-1A43-941C-DA394E85A6BA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Medium Mass Nuclei (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Gegory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 Tobin / REU Student)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1A416-BA6A-174C-BA0C-9CFC2A6AE9AD}"/>
              </a:ext>
            </a:extLst>
          </p:cNvPr>
          <p:cNvSpPr txBox="1"/>
          <p:nvPr/>
        </p:nvSpPr>
        <p:spPr>
          <a:xfrm>
            <a:off x="4598903" y="617367"/>
            <a:ext cx="3129318" cy="30777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Almost “Laptop” Level Calculations</a:t>
            </a:r>
            <a:r>
              <a:rPr lang="en-US" sz="1400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86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6" y="4065754"/>
            <a:ext cx="2633728" cy="190378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92" y="1714499"/>
            <a:ext cx="1480186" cy="22485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63" name="Group 30"/>
          <p:cNvGrpSpPr>
            <a:grpSpLocks/>
          </p:cNvGrpSpPr>
          <p:nvPr/>
        </p:nvGrpSpPr>
        <p:grpSpPr bwMode="auto">
          <a:xfrm>
            <a:off x="4554537" y="1738858"/>
            <a:ext cx="4589463" cy="2649538"/>
            <a:chOff x="2560" y="2090"/>
            <a:chExt cx="2891" cy="1669"/>
          </a:xfrm>
        </p:grpSpPr>
        <p:pic>
          <p:nvPicPr>
            <p:cNvPr id="8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8000"/>
                      </a14:imgEffect>
                      <a14:imgEffect>
                        <a14:saturation sat="70000"/>
                      </a14:imgEffect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7" t="5350" r="1658"/>
            <a:stretch/>
          </p:blipFill>
          <p:spPr bwMode="auto">
            <a:xfrm>
              <a:off x="2560" y="2090"/>
              <a:ext cx="2891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" name="TextBox 14"/>
            <p:cNvSpPr txBox="1">
              <a:spLocks noChangeArrowheads="1"/>
            </p:cNvSpPr>
            <p:nvPr/>
          </p:nvSpPr>
          <p:spPr bwMode="auto">
            <a:xfrm>
              <a:off x="3038" y="3532"/>
              <a:ext cx="2197" cy="2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>
              <a:spAutoFit/>
            </a:bodyPr>
            <a:lstStyle>
              <a:lvl1pPr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 i="1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 i="0">
                  <a:solidFill>
                    <a:schemeClr val="bg1"/>
                  </a:solidFill>
                  <a:latin typeface="Chalkboard"/>
                  <a:cs typeface="Chalkboard"/>
                </a:rPr>
                <a:t>… nuclei… elements… stars…</a:t>
              </a:r>
            </a:p>
          </p:txBody>
        </p:sp>
      </p:grpSp>
      <p:sp>
        <p:nvSpPr>
          <p:cNvPr id="64" name="Oval 63"/>
          <p:cNvSpPr/>
          <p:nvPr/>
        </p:nvSpPr>
        <p:spPr>
          <a:xfrm rot="3089556">
            <a:off x="4761791" y="3878993"/>
            <a:ext cx="349073" cy="40499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3143985">
            <a:off x="4873418" y="3208030"/>
            <a:ext cx="732022" cy="1218498"/>
          </a:xfrm>
          <a:prstGeom prst="ellipse">
            <a:avLst/>
          </a:prstGeom>
          <a:solidFill>
            <a:srgbClr val="FF6600">
              <a:alpha val="43000"/>
            </a:srgbClr>
          </a:solidFill>
          <a:ln w="28575" cmpd="sng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2" y="1456269"/>
            <a:ext cx="1519716" cy="23073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71" name="Straight Arrow Connector 70"/>
          <p:cNvCxnSpPr>
            <a:stCxn id="68" idx="3"/>
          </p:cNvCxnSpPr>
          <p:nvPr/>
        </p:nvCxnSpPr>
        <p:spPr bwMode="auto">
          <a:xfrm>
            <a:off x="1854203" y="1248763"/>
            <a:ext cx="3344330" cy="24342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70" idx="3"/>
          </p:cNvCxnSpPr>
          <p:nvPr/>
        </p:nvCxnSpPr>
        <p:spPr bwMode="auto">
          <a:xfrm flipV="1">
            <a:off x="2764367" y="3822700"/>
            <a:ext cx="2264833" cy="4952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26" y="3611034"/>
            <a:ext cx="1583266" cy="24131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3234258" y="1282693"/>
            <a:ext cx="651943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22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M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g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645377" y="3856557"/>
            <a:ext cx="584214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32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5" y="4054514"/>
            <a:ext cx="1522610" cy="23003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7" name="TextBox 76"/>
          <p:cNvSpPr txBox="1"/>
          <p:nvPr/>
        </p:nvSpPr>
        <p:spPr>
          <a:xfrm>
            <a:off x="6379634" y="5194293"/>
            <a:ext cx="660400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24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cxnSp>
        <p:nvCxnSpPr>
          <p:cNvPr id="78" name="Straight Arrow Connector 77"/>
          <p:cNvCxnSpPr>
            <a:stCxn id="75" idx="1"/>
          </p:cNvCxnSpPr>
          <p:nvPr/>
        </p:nvCxnSpPr>
        <p:spPr bwMode="auto">
          <a:xfrm flipH="1" flipV="1">
            <a:off x="5621867" y="3810000"/>
            <a:ext cx="2023510" cy="21583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3869267" y="1456267"/>
            <a:ext cx="1413933" cy="2133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/>
          <p:nvPr/>
        </p:nvCxnSpPr>
        <p:spPr bwMode="auto">
          <a:xfrm flipH="1" flipV="1">
            <a:off x="5308600" y="3801533"/>
            <a:ext cx="1117600" cy="14054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791912" y="5969535"/>
            <a:ext cx="347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none">
                <a:solidFill>
                  <a:srgbClr val="800000"/>
                </a:solidFill>
                <a:latin typeface="Chalkboard SE" panose="03050602040202020205" pitchFamily="66" charset="77"/>
              </a:rPr>
              <a:t>Ab initio description (converged selected spaces) (</a:t>
            </a:r>
            <a:r>
              <a:rPr lang="en-US" sz="1200" b="1" u="none" err="1">
                <a:solidFill>
                  <a:srgbClr val="800000"/>
                </a:solidFill>
                <a:latin typeface="Chalkboard SE" panose="03050602040202020205" pitchFamily="66" charset="77"/>
              </a:rPr>
              <a:t>NNLO</a:t>
            </a:r>
            <a:r>
              <a:rPr lang="en-US" sz="1200" b="1" u="none" baseline="-25000" err="1">
                <a:solidFill>
                  <a:srgbClr val="800000"/>
                </a:solidFill>
                <a:latin typeface="Chalkboard SE" panose="03050602040202020205" pitchFamily="66" charset="77"/>
              </a:rPr>
              <a:t>opt</a:t>
            </a:r>
            <a:r>
              <a:rPr lang="en-US" sz="1200" b="1" u="none">
                <a:solidFill>
                  <a:srgbClr val="800000"/>
                </a:solidFill>
                <a:latin typeface="Chalkboard SE" panose="03050602040202020205" pitchFamily="66" charset="77"/>
              </a:rPr>
              <a:t>, </a:t>
            </a:r>
            <a:r>
              <a:rPr lang="en-US" sz="1200" b="1" u="none" err="1">
                <a:solidFill>
                  <a:srgbClr val="800000"/>
                </a:solidFill>
                <a:latin typeface="Chalkboard SE" panose="03050602040202020205" pitchFamily="66" charset="77"/>
              </a:rPr>
              <a:t>ħΩ</a:t>
            </a:r>
            <a:r>
              <a:rPr lang="en-US" sz="1200" b="1" u="none">
                <a:solidFill>
                  <a:srgbClr val="800000"/>
                </a:solidFill>
                <a:latin typeface="Chalkboard SE" panose="03050602040202020205" pitchFamily="66" charset="77"/>
              </a:rPr>
              <a:t>=15 MeV, 13 HO shells)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2074334" y="4157134"/>
            <a:ext cx="550333" cy="3386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109133" y="1473200"/>
            <a:ext cx="499533" cy="2116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46400" y="1752601"/>
            <a:ext cx="381001" cy="2370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44593" y="1079486"/>
            <a:ext cx="609610" cy="338554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24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S</a:t>
            </a:r>
            <a:r>
              <a:rPr lang="en-US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i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603067" y="3674535"/>
            <a:ext cx="533400" cy="228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969000" y="4097867"/>
            <a:ext cx="482600" cy="2116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C93BC7-30C7-CA46-9EEB-4D6DE0B91A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r="7920"/>
          <a:stretch/>
        </p:blipFill>
        <p:spPr>
          <a:xfrm>
            <a:off x="3161649" y="4521200"/>
            <a:ext cx="1738781" cy="1460500"/>
          </a:xfrm>
          <a:prstGeom prst="rect">
            <a:avLst/>
          </a:prstGeom>
          <a:ln w="12700" cmpd="sng">
            <a:solidFill>
              <a:srgbClr val="000000"/>
            </a:solidFill>
          </a:ln>
        </p:spPr>
      </p:pic>
      <p:sp>
        <p:nvSpPr>
          <p:cNvPr id="70" name="TextBox 69"/>
          <p:cNvSpPr txBox="1"/>
          <p:nvPr/>
        </p:nvSpPr>
        <p:spPr>
          <a:xfrm>
            <a:off x="2175921" y="4148663"/>
            <a:ext cx="58844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i="0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20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800000"/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800000"/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3321" y="4643963"/>
            <a:ext cx="588446" cy="33855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u="none" cap="all" baseline="3000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rPr>
              <a:t>19</a:t>
            </a:r>
            <a:r>
              <a:rPr lang="en-US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N</a:t>
            </a:r>
            <a:r>
              <a:rPr lang="en-US" sz="1600" i="0" u="none" cap="all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/>
                <a:latin typeface="Chalkboard"/>
                <a:cs typeface="Chalkboard"/>
              </a:rPr>
              <a:t>e</a:t>
            </a:r>
            <a:endParaRPr lang="en-US" sz="1600" i="0" u="none" cap="all" baseline="3000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/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090" y="960452"/>
            <a:ext cx="31938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Selected (pre-thesis) Examples</a:t>
            </a:r>
          </a:p>
          <a:p>
            <a:pPr algn="ctr"/>
            <a:r>
              <a:rPr lang="en-US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(Now onto Beta Decay)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4787900" y="3835400"/>
            <a:ext cx="406400" cy="96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D547637-D339-854C-9680-63241534EA4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Further sd-shell Results (Robert Baker - GS)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657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14301" y="1893404"/>
            <a:ext cx="4039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8 shells, N2LOopt </a:t>
            </a:r>
          </a:p>
          <a:p>
            <a:pPr algn="ctr"/>
            <a:r>
              <a:rPr lang="en-US" b="1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0</a:t>
            </a:r>
            <a:r>
              <a:rPr lang="en-US" b="1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+</a:t>
            </a:r>
            <a:r>
              <a:rPr lang="en-US" b="1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</a:t>
            </a: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SA-NCSM (selected): ........................ </a:t>
            </a:r>
            <a:r>
              <a:rPr lang="is-I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966,152 </a:t>
            </a:r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Complete model space: ....... </a:t>
            </a:r>
            <a:r>
              <a:rPr lang="cs-CZ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3,162,511,819 </a:t>
            </a:r>
            <a:r>
              <a:rPr lang="en-US" sz="16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2000" b="1" i="0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SA-NCSM (selected): ................... </a:t>
            </a:r>
            <a:r>
              <a:rPr lang="is-I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3,055,554  </a:t>
            </a:r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Complete model space</a:t>
            </a:r>
            <a:r>
              <a:rPr lang="en-US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: .....</a:t>
            </a:r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</a:t>
            </a:r>
            <a:r>
              <a:rPr lang="fi-FI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14,522,234,982 </a:t>
            </a:r>
            <a:r>
              <a:rPr lang="cs-CZ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</a:t>
            </a:r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1337" y="1929295"/>
            <a:ext cx="43056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</a:t>
            </a:r>
            <a:r>
              <a:rPr lang="en-US" sz="18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8 shells, N2LOo</a:t>
            </a:r>
            <a:r>
              <a:rPr lang="en-US" sz="18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pt </a:t>
            </a:r>
          </a:p>
          <a:p>
            <a:pPr algn="ctr"/>
            <a:r>
              <a:rPr lang="en-US" b="1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0</a:t>
            </a:r>
            <a:r>
              <a:rPr lang="en-US" b="1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pPr algn="ctr"/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   SA-NCSM (selected): ......................... </a:t>
            </a:r>
            <a:r>
              <a:rPr lang="fi-FI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602,493 </a:t>
            </a:r>
          </a:p>
          <a:p>
            <a:pPr algn="r"/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Complete model space: ..... </a:t>
            </a:r>
            <a:r>
              <a:rPr lang="is-I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24,694,678,414 </a:t>
            </a:r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en-US" sz="16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2000" b="1" i="0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+</a:t>
            </a:r>
          </a:p>
          <a:p>
            <a:pPr algn="r"/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SA-NCSM (selected): .....................  </a:t>
            </a:r>
            <a:r>
              <a:rPr lang="cs-CZ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1,178,834 </a:t>
            </a:r>
          </a:p>
          <a:p>
            <a:pPr algn="r"/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Complete model space: ....  </a:t>
            </a:r>
            <a:r>
              <a:rPr lang="is-I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113,920,316,658 </a:t>
            </a:r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5584" y="4227133"/>
            <a:ext cx="2960924" cy="18466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48</a:t>
            </a:r>
            <a:r>
              <a:rPr lang="en-US" sz="18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Ti, Q(2</a:t>
            </a:r>
            <a:r>
              <a:rPr lang="en-US" sz="1800" b="1" i="0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+</a:t>
            </a:r>
            <a:r>
              <a:rPr lang="en-US" sz="18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) [e fm</a:t>
            </a:r>
            <a:r>
              <a:rPr lang="en-US" sz="1800" b="1" i="0" u="none" baseline="30000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2</a:t>
            </a:r>
            <a:r>
              <a:rPr lang="en-US" sz="18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]</a:t>
            </a: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--------------------------</a:t>
            </a: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Experiment ..................... -17.7</a:t>
            </a:r>
          </a:p>
          <a:p>
            <a:endParaRPr lang="en-US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  <a:p>
            <a:r>
              <a:rPr lang="en-US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8 shells ............................ </a:t>
            </a:r>
            <a:r>
              <a:rPr lang="sk-SK" sz="1600" b="0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-19.3</a:t>
            </a:r>
          </a:p>
          <a:p>
            <a:endParaRPr lang="sk-SK" sz="1600" b="0" i="0" u="none">
              <a:solidFill>
                <a:srgbClr val="800000"/>
              </a:solidFill>
              <a:latin typeface="Chalkboard SE" panose="03050602040202020205" pitchFamily="66" charset="77"/>
              <a:cs typeface="Chalkboard"/>
            </a:endParaRPr>
          </a:p>
          <a:p>
            <a:pPr algn="ctr"/>
            <a:r>
              <a:rPr lang="sk-SK" sz="1600" b="1" i="0" u="none">
                <a:solidFill>
                  <a:srgbClr val="800000"/>
                </a:solidFill>
                <a:latin typeface="Chalkboard SE" panose="03050602040202020205" pitchFamily="66" charset="77"/>
                <a:cs typeface="Chalkboard"/>
              </a:rPr>
              <a:t>(no effective charges)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493" y="3911600"/>
            <a:ext cx="3238081" cy="2518508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3216355" y="897199"/>
            <a:ext cx="3005665" cy="998553"/>
            <a:chOff x="4360332" y="4679845"/>
            <a:chExt cx="3005665" cy="998553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/>
            <a:srcRect l="4755" r="10847" b="18717"/>
            <a:stretch/>
          </p:blipFill>
          <p:spPr>
            <a:xfrm>
              <a:off x="4445001" y="4695873"/>
              <a:ext cx="2404533" cy="790527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6687819" y="4679845"/>
              <a:ext cx="67817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Ca </a:t>
              </a:r>
            </a:p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Sc </a:t>
              </a:r>
            </a:p>
            <a:p>
              <a:r>
                <a:rPr lang="en-US" sz="1800" b="0" i="0" u="none" baseline="30000">
                  <a:solidFill>
                    <a:srgbClr val="800000"/>
                  </a:solidFill>
                  <a:latin typeface="Chalkboard"/>
                  <a:cs typeface="Chalkboard"/>
                </a:rPr>
                <a:t>48</a:t>
              </a:r>
              <a:r>
                <a:rPr lang="en-US" sz="1800" b="0" i="0" u="none">
                  <a:solidFill>
                    <a:srgbClr val="800000"/>
                  </a:solidFill>
                  <a:latin typeface="Chalkboard"/>
                  <a:cs typeface="Chalkboard"/>
                </a:rPr>
                <a:t>Ti </a:t>
              </a:r>
              <a:r>
                <a:rPr lang="en-US" sz="1800" b="0" i="0">
                  <a:solidFill>
                    <a:srgbClr val="800000"/>
                  </a:solidFill>
                  <a:latin typeface="Chalkboard"/>
                  <a:cs typeface="Chalkboard"/>
                </a:rPr>
                <a:t> </a:t>
              </a:r>
              <a:endParaRPr lang="en-US" sz="1800" i="0">
                <a:solidFill>
                  <a:srgbClr val="800000"/>
                </a:solidFill>
              </a:endParaRP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4605338" y="5424482"/>
              <a:ext cx="2227262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hlink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  <a:defRPr/>
              </a:pPr>
              <a:r>
                <a:rPr kumimoji="1" lang="en-US" sz="1400" b="1" i="0" u="none" err="1">
                  <a:solidFill>
                    <a:srgbClr val="800000"/>
                  </a:solidFill>
                  <a:latin typeface="Chalkboard"/>
                  <a:cs typeface="Chalkboard"/>
                </a:rPr>
                <a:t>Neutrinoless</a:t>
              </a:r>
              <a:r>
                <a:rPr kumimoji="1" lang="en-US" sz="1400" b="1" i="0" u="none">
                  <a:solidFill>
                    <a:srgbClr val="800000"/>
                  </a:solidFill>
                  <a:latin typeface="Chalkboard"/>
                  <a:cs typeface="Chalkboard"/>
                </a:rPr>
                <a:t> </a:t>
              </a:r>
              <a:r>
                <a:rPr kumimoji="1" lang="en-US" sz="1400" b="1" i="0" u="none">
                  <a:solidFill>
                    <a:srgbClr val="800000"/>
                  </a:solidFill>
                  <a:latin typeface="Lucida Grande"/>
                  <a:ea typeface="Lucida Grande"/>
                  <a:cs typeface="Lucida Grande"/>
                </a:rPr>
                <a:t>ββ</a:t>
              </a:r>
              <a:r>
                <a:rPr kumimoji="1" lang="en-US" sz="1400" b="1" i="0" u="none">
                  <a:solidFill>
                    <a:srgbClr val="800000"/>
                  </a:solidFill>
                  <a:latin typeface="Chalkboard"/>
                  <a:cs typeface="Chalkboard"/>
                </a:rPr>
                <a:t> decay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60332" y="4690533"/>
              <a:ext cx="2878666" cy="982133"/>
            </a:xfrm>
            <a:prstGeom prst="rect">
              <a:avLst/>
            </a:prstGeom>
            <a:ln w="12700" cmpd="sng">
              <a:solidFill>
                <a:srgbClr val="660066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1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12000" y="114300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baseline="30000">
                <a:solidFill>
                  <a:srgbClr val="800000"/>
                </a:solidFill>
              </a:rPr>
              <a:t>48</a:t>
            </a:r>
            <a:r>
              <a:rPr lang="en-US" sz="2400" b="1" u="none">
                <a:solidFill>
                  <a:srgbClr val="800000"/>
                </a:solidFill>
              </a:rPr>
              <a:t>Ti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62100" y="1104900"/>
            <a:ext cx="100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none" baseline="30000">
                <a:solidFill>
                  <a:srgbClr val="800000"/>
                </a:solidFill>
              </a:rPr>
              <a:t>48</a:t>
            </a:r>
            <a:r>
              <a:rPr lang="en-US" sz="2400" b="1" u="none">
                <a:solidFill>
                  <a:srgbClr val="800000"/>
                </a:solidFill>
              </a:rPr>
              <a:t>Ca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E662F-78B8-D54B-B073-21683788E19C}"/>
              </a:ext>
            </a:extLst>
          </p:cNvPr>
          <p:cNvSpPr txBox="1"/>
          <p:nvPr/>
        </p:nvSpPr>
        <p:spPr>
          <a:xfrm>
            <a:off x="-1908" y="661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Plus fp-shell Results (Grigor Sargsyan - GS)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7303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1BC639-5A6A-6147-AEC6-C08D29E098B2}"/>
              </a:ext>
            </a:extLst>
          </p:cNvPr>
          <p:cNvSpPr txBox="1"/>
          <p:nvPr/>
        </p:nvSpPr>
        <p:spPr>
          <a:xfrm>
            <a:off x="0" y="37827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Constructing an Effective Field Theory (David Kekejian - GS)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3DD24DE1-E358-AC48-A11B-E4688368BEE5}"/>
                  </a:ext>
                </a:extLst>
              </p:cNvPr>
              <p:cNvSpPr txBox="1"/>
              <p:nvPr/>
            </p:nvSpPr>
            <p:spPr>
              <a:xfrm>
                <a:off x="974035" y="1976293"/>
                <a:ext cx="7467245" cy="707373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0" tIns="0" rIns="0" bIns="0">
                <a:spAutoFit/>
              </a:bodyPr>
              <a:lstStyle/>
              <a:p>
                <a:pPr algn="l" defTabSz="914400" latinLnBrk="1">
                  <a:defRPr sz="1800" b="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  <m:limLow>
                        <m:limLow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lim>
                      </m:limLow>
                      <m:sSubSup>
                        <m:sSub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|2</m:t>
                              </m:r>
                              <m:sSup>
                                <m:sSupPr>
                                  <m:ctrlP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sSup>
                            <m:sSup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  <m:r>
                        <a:rPr sz="2000" i="1" u="none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rad>
                        </m:den>
                      </m:f>
                      <m:limLow>
                        <m:limLow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lim>
                      </m:limLow>
                      <m:sSubSup>
                        <m:sSub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f>
                        <m:f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|2</m:t>
                              </m:r>
                              <m:sSup>
                                <m:sSupPr>
                                  <m:ctrlP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sz="2000" i="1" u="none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sz="2000" i="1" u="none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𝜄</m:t>
                          </m:r>
                          <m:sSup>
                            <m:sSup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sz="2000" i="1" u="none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sz="2000" u="none"/>
              </a:p>
            </p:txBody>
          </p:sp>
        </mc:Choice>
        <mc:Fallback xmlns="">
          <p:sp>
            <p:nvSpPr>
              <p:cNvPr id="24" name="Equation">
                <a:extLst>
                  <a:ext uri="{FF2B5EF4-FFF2-40B4-BE49-F238E27FC236}">
                    <a16:creationId xmlns:a16="http://schemas.microsoft.com/office/drawing/2014/main" id="{3DD24DE1-E358-AC48-A11B-E4688368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035" y="1976293"/>
                <a:ext cx="7467245" cy="707373"/>
              </a:xfrm>
              <a:prstGeom prst="rect">
                <a:avLst/>
              </a:prstGeom>
              <a:blipFill>
                <a:blip r:embed="rId2"/>
                <a:stretch>
                  <a:fillRect b="-12281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446E10A-E164-F941-822A-3D61915FCD40}"/>
              </a:ext>
            </a:extLst>
          </p:cNvPr>
          <p:cNvGrpSpPr/>
          <p:nvPr/>
        </p:nvGrpSpPr>
        <p:grpSpPr>
          <a:xfrm>
            <a:off x="-268320" y="2927372"/>
            <a:ext cx="9167286" cy="2150162"/>
            <a:chOff x="-268320" y="2927372"/>
            <a:chExt cx="9167286" cy="21501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Equation">
                  <a:extLst>
                    <a:ext uri="{FF2B5EF4-FFF2-40B4-BE49-F238E27FC236}">
                      <a16:creationId xmlns:a16="http://schemas.microsoft.com/office/drawing/2014/main" id="{338A4892-E031-6743-A3A0-9EC49D31F4F9}"/>
                    </a:ext>
                  </a:extLst>
                </p:cNvPr>
                <p:cNvSpPr txBox="1"/>
                <p:nvPr/>
              </p:nvSpPr>
              <p:spPr>
                <a:xfrm>
                  <a:off x="2674178" y="2927372"/>
                  <a:ext cx="4219104" cy="58240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+1)!</m:t>
                            </m:r>
                          </m:den>
                        </m:f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oMath>
                    </m:oMathPara>
                  </a14:m>
                  <a:endParaRPr lang="ar-AE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Equation">
                  <a:extLst>
                    <a:ext uri="{FF2B5EF4-FFF2-40B4-BE49-F238E27FC236}">
                      <a16:creationId xmlns:a16="http://schemas.microsoft.com/office/drawing/2014/main" id="{338A4892-E031-6743-A3A0-9EC49D31F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4178" y="2927372"/>
                  <a:ext cx="4219104" cy="582404"/>
                </a:xfrm>
                <a:prstGeom prst="rect">
                  <a:avLst/>
                </a:prstGeom>
                <a:blipFill>
                  <a:blip r:embed="rId3"/>
                  <a:stretch>
                    <a:fillRect l="-300" r="-3303" b="-1702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Equation">
                  <a:extLst>
                    <a:ext uri="{FF2B5EF4-FFF2-40B4-BE49-F238E27FC236}">
                      <a16:creationId xmlns:a16="http://schemas.microsoft.com/office/drawing/2014/main" id="{F8DD6979-537B-5A44-B79D-3DE283CB529A}"/>
                    </a:ext>
                  </a:extLst>
                </p:cNvPr>
                <p:cNvSpPr txBox="1"/>
                <p:nvPr/>
              </p:nvSpPr>
              <p:spPr>
                <a:xfrm>
                  <a:off x="570872" y="3580817"/>
                  <a:ext cx="8002255" cy="582404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+1)!</m:t>
                            </m:r>
                          </m:den>
                        </m:f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limUpp>
                          <m:limUp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lim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</m:lim>
                        </m:limUp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limUpp>
                              <m:limUp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lim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</m:lim>
                            </m:limUpp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((2</m:t>
                        </m:r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  <m:limUpp>
                          <m:limUp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lim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</m:lim>
                        </m:limUpp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limUpp>
                              <m:limUppPr>
                                <m:ctrlP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lim>
                                <m:r>
                                  <a:rPr lang="ar-AE" i="1" u="none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</m:lim>
                            </m:limUpp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p>
                          <m:sSupPr>
                            <m:ctrlP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ar-AE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ar-AE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Equation">
                  <a:extLst>
                    <a:ext uri="{FF2B5EF4-FFF2-40B4-BE49-F238E27FC236}">
                      <a16:creationId xmlns:a16="http://schemas.microsoft.com/office/drawing/2014/main" id="{F8DD6979-537B-5A44-B79D-3DE283CB5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72" y="3580817"/>
                  <a:ext cx="8002255" cy="582404"/>
                </a:xfrm>
                <a:prstGeom prst="rect">
                  <a:avLst/>
                </a:prstGeom>
                <a:blipFill>
                  <a:blip r:embed="rId4"/>
                  <a:stretch>
                    <a:fillRect l="-159" r="-1905" b="-17021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">
                  <a:extLst>
                    <a:ext uri="{FF2B5EF4-FFF2-40B4-BE49-F238E27FC236}">
                      <a16:creationId xmlns:a16="http://schemas.microsoft.com/office/drawing/2014/main" id="{E480A726-7BC7-1945-B77B-3A61D5A8BB00}"/>
                    </a:ext>
                  </a:extLst>
                </p:cNvPr>
                <p:cNvSpPr txBox="1"/>
                <p:nvPr/>
              </p:nvSpPr>
              <p:spPr>
                <a:xfrm>
                  <a:off x="-268320" y="4077620"/>
                  <a:ext cx="9167286" cy="999914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lIns="65023" tIns="65023" rIns="65023" bIns="65023" anchor="ctr">
                  <a:normAutofit/>
                </a:bodyPr>
                <a:lstStyle>
                  <a:lvl1pPr>
                    <a:spcBef>
                      <a:spcPts val="4200"/>
                    </a:spcBef>
                    <a:defRPr sz="32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1800" i="1" u="none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∼(</m:t>
                        </m:r>
                        <m:f>
                          <m:f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lang="ar-AE" sz="180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lang="el-GR" sz="1800" i="1" u="none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×(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𝑔𝑄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𝑔𝐾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ar-AE" sz="1800" i="1" u="none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sSup>
                          <m:sSupPr>
                            <m:ctrlP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ar-AE" sz="1800" i="1" u="none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ar-AE" sz="1800" u="none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">
                  <a:extLst>
                    <a:ext uri="{FF2B5EF4-FFF2-40B4-BE49-F238E27FC236}">
                      <a16:creationId xmlns:a16="http://schemas.microsoft.com/office/drawing/2014/main" id="{E480A726-7BC7-1945-B77B-3A61D5A8BB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8320" y="4077620"/>
                  <a:ext cx="9167286" cy="9999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45D1998-E124-554F-918D-1FFA0B0EBFEF}"/>
              </a:ext>
            </a:extLst>
          </p:cNvPr>
          <p:cNvGrpSpPr/>
          <p:nvPr/>
        </p:nvGrpSpPr>
        <p:grpSpPr>
          <a:xfrm>
            <a:off x="2375351" y="5029080"/>
            <a:ext cx="5009423" cy="602601"/>
            <a:chOff x="2375351" y="5029080"/>
            <a:chExt cx="5009423" cy="602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Equation">
                  <a:extLst>
                    <a:ext uri="{FF2B5EF4-FFF2-40B4-BE49-F238E27FC236}">
                      <a16:creationId xmlns:a16="http://schemas.microsoft.com/office/drawing/2014/main" id="{C89090EC-863C-6343-8767-09E28CDB7F9D}"/>
                    </a:ext>
                  </a:extLst>
                </p:cNvPr>
                <p:cNvSpPr txBox="1"/>
                <p:nvPr/>
              </p:nvSpPr>
              <p:spPr>
                <a:xfrm>
                  <a:off x="6081100" y="5029080"/>
                  <a:ext cx="1303674" cy="555793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sz="18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sz="18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sz="1800" u="none"/>
                </a:p>
              </p:txBody>
            </p:sp>
          </mc:Choice>
          <mc:Fallback xmlns="">
            <p:sp>
              <p:nvSpPr>
                <p:cNvPr id="28" name="Equation">
                  <a:extLst>
                    <a:ext uri="{FF2B5EF4-FFF2-40B4-BE49-F238E27FC236}">
                      <a16:creationId xmlns:a16="http://schemas.microsoft.com/office/drawing/2014/main" id="{C89090EC-863C-6343-8767-09E28CDB7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1100" y="5029080"/>
                  <a:ext cx="1303674" cy="555793"/>
                </a:xfrm>
                <a:prstGeom prst="rect">
                  <a:avLst/>
                </a:prstGeom>
                <a:blipFill>
                  <a:blip r:embed="rId6"/>
                  <a:stretch>
                    <a:fillRect b="-13636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Equation">
                  <a:extLst>
                    <a:ext uri="{FF2B5EF4-FFF2-40B4-BE49-F238E27FC236}">
                      <a16:creationId xmlns:a16="http://schemas.microsoft.com/office/drawing/2014/main" id="{A545B089-1E10-A042-91BA-1A785D856F87}"/>
                    </a:ext>
                  </a:extLst>
                </p:cNvPr>
                <p:cNvSpPr txBox="1"/>
                <p:nvPr/>
              </p:nvSpPr>
              <p:spPr>
                <a:xfrm>
                  <a:off x="2375351" y="5029080"/>
                  <a:ext cx="1605720" cy="602601"/>
                </a:xfrm>
                <a:prstGeom prst="rect">
                  <a:avLst/>
                </a:prstGeom>
                <a:ln w="12700">
                  <a:miter lim="4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l" defTabSz="914400" latinLnBrk="1">
                    <a:defRPr sz="1800" b="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sz="18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ℏ</m:t>
                        </m:r>
                        <m:r>
                          <m:rPr>
                            <m:sty m:val="p"/>
                          </m:rPr>
                          <a:rPr sz="18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sz="18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sz="18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sz="1800" i="1" u="none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sz="1800" u="none"/>
                </a:p>
              </p:txBody>
            </p:sp>
          </mc:Choice>
          <mc:Fallback xmlns="">
            <p:sp>
              <p:nvSpPr>
                <p:cNvPr id="29" name="Equation">
                  <a:extLst>
                    <a:ext uri="{FF2B5EF4-FFF2-40B4-BE49-F238E27FC236}">
                      <a16:creationId xmlns:a16="http://schemas.microsoft.com/office/drawing/2014/main" id="{A545B089-1E10-A042-91BA-1A785D856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5351" y="5029080"/>
                  <a:ext cx="1605720" cy="602601"/>
                </a:xfrm>
                <a:prstGeom prst="rect">
                  <a:avLst/>
                </a:prstGeom>
                <a:blipFill>
                  <a:blip r:embed="rId7"/>
                  <a:stretch>
                    <a:fillRect b="-4167"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Symplectic symmetry emerges naturally from a quantum effective field theory!">
            <a:extLst>
              <a:ext uri="{FF2B5EF4-FFF2-40B4-BE49-F238E27FC236}">
                <a16:creationId xmlns:a16="http://schemas.microsoft.com/office/drawing/2014/main" id="{0DC212C1-2C27-CF45-AA4A-D567F714DC56}"/>
              </a:ext>
            </a:extLst>
          </p:cNvPr>
          <p:cNvSpPr txBox="1"/>
          <p:nvPr/>
        </p:nvSpPr>
        <p:spPr>
          <a:xfrm>
            <a:off x="335675" y="5766949"/>
            <a:ext cx="8649612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rPr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Symplectic symmetry </a:t>
            </a:r>
            <a:r>
              <a:rPr sz="1800" b="1" u="none">
                <a:solidFill>
                  <a:srgbClr val="FF0000"/>
                </a:solidFill>
                <a:latin typeface="Chalkboard SE" panose="03050602040202020205" pitchFamily="66" charset="77"/>
              </a:rPr>
              <a:t>emerges naturally </a:t>
            </a:r>
            <a:r>
              <a:rPr sz="1800" b="1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from quantum effective field theory!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616089-CD95-A243-8ADC-D9D08A3D91D1}"/>
              </a:ext>
            </a:extLst>
          </p:cNvPr>
          <p:cNvGrpSpPr/>
          <p:nvPr/>
        </p:nvGrpSpPr>
        <p:grpSpPr>
          <a:xfrm>
            <a:off x="288236" y="539824"/>
            <a:ext cx="8795803" cy="1116224"/>
            <a:chOff x="288236" y="539824"/>
            <a:chExt cx="8795803" cy="11162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0A6D8B-04A9-7C4B-99C6-50EDE3EE07D6}"/>
                </a:ext>
              </a:extLst>
            </p:cNvPr>
            <p:cNvGrpSpPr/>
            <p:nvPr/>
          </p:nvGrpSpPr>
          <p:grpSpPr>
            <a:xfrm>
              <a:off x="288236" y="935942"/>
              <a:ext cx="8676860" cy="720106"/>
              <a:chOff x="168968" y="979934"/>
              <a:chExt cx="8676860" cy="720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">
                    <a:extLst>
                      <a:ext uri="{FF2B5EF4-FFF2-40B4-BE49-F238E27FC236}">
                        <a16:creationId xmlns:a16="http://schemas.microsoft.com/office/drawing/2014/main" id="{C75802F4-3E5D-3F47-A9A3-397682B82546}"/>
                      </a:ext>
                    </a:extLst>
                  </p:cNvPr>
                  <p:cNvSpPr txBox="1"/>
                  <p:nvPr/>
                </p:nvSpPr>
                <p:spPr>
                  <a:xfrm>
                    <a:off x="168968" y="1003853"/>
                    <a:ext cx="8676860" cy="696187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val="1"/>
                    </a:ext>
                  </a:extLst>
                </p:spPr>
                <p:txBody>
                  <a:bodyPr lIns="65023" tIns="65023" rIns="65023" bIns="65023" anchor="ctr">
                    <a:normAutofit fontScale="92500"/>
                  </a:bodyPr>
                  <a:lstStyle/>
                  <a:p>
                    <a:pPr defTabSz="490727">
                      <a:defRPr sz="2016"/>
                    </a:pPr>
                    <a14:m>
                      <m:oMath xmlns:m="http://schemas.openxmlformats.org/officeDocument/2006/math">
                        <m:r>
                          <a:rPr lang="ar-AE" sz="24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ar-AE" sz="24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ar-AE" sz="24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ar-AE" sz="24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a14:m>
                    <a:r>
                      <a:rPr lang="ar-AE" u="none"/>
                      <a:t>             </a:t>
                    </a:r>
                    <a:r>
                      <a:rPr lang="en-US" u="none"/>
                      <a:t>  </a:t>
                    </a:r>
                    <a:r>
                      <a:rPr lang="ar-AE" u="none">
                        <a:solidFill>
                          <a:srgbClr val="FF2600"/>
                        </a:solidFill>
                      </a:rPr>
                      <a:t> </a:t>
                    </a:r>
                    <a:r>
                      <a:rPr lang="ar-AE" u="none"/>
                      <a:t> </a:t>
                    </a:r>
                    <a:r>
                      <a:rPr lang="en-US" u="none"/>
                      <a:t>       </a:t>
                    </a:r>
                    <a:r>
                      <a:rPr lang="ar-AE" u="none"/>
                      <a:t> </a:t>
                    </a:r>
                    <a14:m>
                      <m:oMath xmlns:m="http://schemas.openxmlformats.org/officeDocument/2006/math">
                        <m:r>
                          <a:rPr lang="ar-AE" sz="2200" b="1" i="0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1" i="0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2200" b="1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lim>
                        </m:limLow>
                        <m:sSub>
                          <m:sSub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US" sz="2200" b="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r-AE" sz="2200" i="1" u="none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2200" i="1" u="none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 sz="2200" i="1" u="non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sz="2200" u="none"/>
                  </a:p>
                </p:txBody>
              </p:sp>
            </mc:Choice>
            <mc:Fallback xmlns="">
              <p:sp>
                <p:nvSpPr>
                  <p:cNvPr id="16" name="Rectangle">
                    <a:extLst>
                      <a:ext uri="{FF2B5EF4-FFF2-40B4-BE49-F238E27FC236}">
                        <a16:creationId xmlns:a16="http://schemas.microsoft.com/office/drawing/2014/main" id="{C75802F4-3E5D-3F47-A9A3-397682B825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968" y="1003853"/>
                    <a:ext cx="8676860" cy="6961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92" b="-3509"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Line">
                <a:extLst>
                  <a:ext uri="{FF2B5EF4-FFF2-40B4-BE49-F238E27FC236}">
                    <a16:creationId xmlns:a16="http://schemas.microsoft.com/office/drawing/2014/main" id="{131397D2-660E-3447-9276-96EA874803F8}"/>
                  </a:ext>
                </a:extLst>
              </p:cNvPr>
              <p:cNvSpPr/>
              <p:nvPr/>
            </p:nvSpPr>
            <p:spPr>
              <a:xfrm>
                <a:off x="3712718" y="1309224"/>
                <a:ext cx="2285896" cy="1"/>
              </a:xfrm>
              <a:prstGeom prst="line">
                <a:avLst/>
              </a:prstGeom>
              <a:ln w="28575">
                <a:solidFill>
                  <a:srgbClr val="000000"/>
                </a:solidFill>
                <a:miter lim="400000"/>
                <a:tailEnd type="triangle"/>
              </a:ln>
            </p:spPr>
            <p:txBody>
              <a:bodyPr lIns="50800" tIns="50800" rIns="50800" bIns="50800" anchor="ctr"/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" name="Canonical Quantization">
                <a:extLst>
                  <a:ext uri="{FF2B5EF4-FFF2-40B4-BE49-F238E27FC236}">
                    <a16:creationId xmlns:a16="http://schemas.microsoft.com/office/drawing/2014/main" id="{CBA02D26-41DB-FD4D-9B5C-4B6169AFA551}"/>
                  </a:ext>
                </a:extLst>
              </p:cNvPr>
              <p:cNvSpPr txBox="1"/>
              <p:nvPr/>
            </p:nvSpPr>
            <p:spPr>
              <a:xfrm>
                <a:off x="3469857" y="979934"/>
                <a:ext cx="2678098" cy="6565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>
                  <a:defRPr sz="1800" b="0"/>
                </a:pPr>
                <a:r>
                  <a:rPr lang="en-US"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c</a:t>
                </a:r>
                <a:r>
                  <a:rPr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anonical </a:t>
                </a:r>
                <a:endParaRPr lang="en-US" sz="1800" b="1" u="none">
                  <a:solidFill>
                    <a:srgbClr val="FF0000"/>
                  </a:solidFill>
                  <a:latin typeface="Chalkboard SE" panose="03050602040202020205" pitchFamily="66" charset="77"/>
                </a:endParaRPr>
              </a:p>
              <a:p>
                <a:pPr algn="ctr">
                  <a:defRPr sz="1800" b="0"/>
                </a:pPr>
                <a:r>
                  <a:rPr lang="en-US"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quantization</a:t>
                </a:r>
                <a:r>
                  <a:rPr sz="18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  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D1050B-A96B-1340-89AA-8B691705D8D5}"/>
                </a:ext>
              </a:extLst>
            </p:cNvPr>
            <p:cNvSpPr txBox="1"/>
            <p:nvPr/>
          </p:nvSpPr>
          <p:spPr>
            <a:xfrm>
              <a:off x="570872" y="555449"/>
              <a:ext cx="3024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Generic (Scalar) Field Theory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BE53A93-C75D-8F47-BEBE-3B1CB625F5D5}"/>
                </a:ext>
              </a:extLst>
            </p:cNvPr>
            <p:cNvSpPr txBox="1"/>
            <p:nvPr/>
          </p:nvSpPr>
          <p:spPr>
            <a:xfrm>
              <a:off x="5939909" y="539824"/>
              <a:ext cx="31441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Quantum (Scalar) Field Theory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3508CA3-2C51-B94A-A321-46C2A1ED9871}"/>
              </a:ext>
            </a:extLst>
          </p:cNvPr>
          <p:cNvSpPr txBox="1"/>
          <p:nvPr/>
        </p:nvSpPr>
        <p:spPr>
          <a:xfrm rot="19380860">
            <a:off x="1026923" y="2770354"/>
            <a:ext cx="6771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none" dirty="0">
                <a:solidFill>
                  <a:srgbClr val="92D050"/>
                </a:solidFill>
                <a:latin typeface="Chalkboard SE" panose="03050602040202020205" pitchFamily="66" charset="77"/>
              </a:rPr>
              <a:t>Paper in Preparation</a:t>
            </a:r>
          </a:p>
          <a:p>
            <a:pPr algn="ctr"/>
            <a:r>
              <a:rPr lang="en-US" sz="2800" b="1" u="none" dirty="0">
                <a:solidFill>
                  <a:srgbClr val="92D050"/>
                </a:solidFill>
                <a:latin typeface="Chalkboard SE" panose="03050602040202020205" pitchFamily="66" charset="77"/>
              </a:rPr>
              <a:t>David Kekejian (Thesis - LSU 4Q2021)</a:t>
            </a:r>
          </a:p>
        </p:txBody>
      </p:sp>
    </p:spTree>
    <p:extLst>
      <p:ext uri="{BB962C8B-B14F-4D97-AF65-F5344CB8AC3E}">
        <p14:creationId xmlns:p14="http://schemas.microsoft.com/office/powerpoint/2010/main" val="26382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 advAuto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7DA1B6-4738-FD4A-93A8-7B4051A6DE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0895" y="471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2400" b="1" u="none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… Here’s the Deal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4BFFE-36D3-6944-A4D3-E52852684445}"/>
              </a:ext>
            </a:extLst>
          </p:cNvPr>
          <p:cNvSpPr txBox="1"/>
          <p:nvPr/>
        </p:nvSpPr>
        <p:spPr>
          <a:xfrm>
            <a:off x="5416826" y="479933"/>
            <a:ext cx="316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Particle (HE-QCD) Challenges?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5E8511-5372-4946-82A7-D0C6398745B4}"/>
              </a:ext>
            </a:extLst>
          </p:cNvPr>
          <p:cNvSpPr txBox="1"/>
          <p:nvPr/>
        </p:nvSpPr>
        <p:spPr>
          <a:xfrm>
            <a:off x="450420" y="475044"/>
            <a:ext cx="3160644" cy="33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Nuclear (LE-QED) Discoveries!</a:t>
            </a:r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56C3F3-072D-B841-BBBD-C6A0AB69A7D9}"/>
              </a:ext>
            </a:extLst>
          </p:cNvPr>
          <p:cNvGrpSpPr/>
          <p:nvPr/>
        </p:nvGrpSpPr>
        <p:grpSpPr>
          <a:xfrm>
            <a:off x="1361127" y="1260159"/>
            <a:ext cx="1032655" cy="3270328"/>
            <a:chOff x="1361127" y="1366221"/>
            <a:chExt cx="1032655" cy="3270328"/>
          </a:xfrm>
        </p:grpSpPr>
        <p:sp>
          <p:nvSpPr>
            <p:cNvPr id="20" name="Down Arrow 19">
              <a:extLst>
                <a:ext uri="{FF2B5EF4-FFF2-40B4-BE49-F238E27FC236}">
                  <a16:creationId xmlns:a16="http://schemas.microsoft.com/office/drawing/2014/main" id="{534674FB-C596-F648-A9FD-D0A67C2A3BF9}"/>
                </a:ext>
              </a:extLst>
            </p:cNvPr>
            <p:cNvSpPr/>
            <p:nvPr/>
          </p:nvSpPr>
          <p:spPr bwMode="auto">
            <a:xfrm>
              <a:off x="1764500" y="1366221"/>
              <a:ext cx="225910" cy="32703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881470-86FA-1843-96D3-7ADF5D7325FC}"/>
                </a:ext>
              </a:extLst>
            </p:cNvPr>
            <p:cNvSpPr txBox="1"/>
            <p:nvPr/>
          </p:nvSpPr>
          <p:spPr>
            <a:xfrm>
              <a:off x="1361127" y="2538804"/>
              <a:ext cx="103265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- 100 - </a:t>
              </a:r>
            </a:p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Years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3623B2-0664-924B-9260-2CC41C91740A}"/>
              </a:ext>
            </a:extLst>
          </p:cNvPr>
          <p:cNvGrpSpPr/>
          <p:nvPr/>
        </p:nvGrpSpPr>
        <p:grpSpPr>
          <a:xfrm>
            <a:off x="6266166" y="1249401"/>
            <a:ext cx="1032655" cy="3270328"/>
            <a:chOff x="1361127" y="1366221"/>
            <a:chExt cx="1032655" cy="3270328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BF760E22-9A34-DF41-AE61-FF5ADF32648D}"/>
                </a:ext>
              </a:extLst>
            </p:cNvPr>
            <p:cNvSpPr/>
            <p:nvPr/>
          </p:nvSpPr>
          <p:spPr bwMode="auto">
            <a:xfrm>
              <a:off x="1764500" y="1366221"/>
              <a:ext cx="225910" cy="3270328"/>
            </a:xfrm>
            <a:prstGeom prst="downArrow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D25BA5-DDBC-074C-9C49-8E4FE6905C27}"/>
                </a:ext>
              </a:extLst>
            </p:cNvPr>
            <p:cNvSpPr txBox="1"/>
            <p:nvPr/>
          </p:nvSpPr>
          <p:spPr>
            <a:xfrm>
              <a:off x="1361127" y="2538804"/>
              <a:ext cx="103265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- 100 - </a:t>
              </a:r>
            </a:p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Years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17C0DB-081F-E342-9464-8F2605710E5F}"/>
              </a:ext>
            </a:extLst>
          </p:cNvPr>
          <p:cNvSpPr txBox="1"/>
          <p:nvPr/>
        </p:nvSpPr>
        <p:spPr>
          <a:xfrm>
            <a:off x="2515009" y="815790"/>
            <a:ext cx="380424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20</a:t>
            </a:r>
            <a:r>
              <a:rPr lang="en-US" b="1" u="none" baseline="30000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th</a:t>
            </a:r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Century Subatomic Physics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-----------------------------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Great Minds and Creative Models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Numerous Prestigious Awards Won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Major New Facilities Commissioned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Simplicity within Complexity Good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Analytic Solutions Well Regarded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Physics Changed Technology</a:t>
            </a:r>
          </a:p>
          <a:p>
            <a:pPr algn="ctr"/>
            <a:r>
              <a:rPr lang="en-US" u="none" dirty="0">
                <a:solidFill>
                  <a:srgbClr val="FF66FF"/>
                </a:solidFill>
                <a:latin typeface="Chalkboard SE" panose="03050602040202020205" pitchFamily="66" charset="77"/>
              </a:rPr>
              <a:t>1990s – HPC/ERA – 2010s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Technology Changed Physics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</a:t>
            </a:r>
            <a:endParaRPr lang="en-US" u="none" dirty="0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21</a:t>
            </a:r>
            <a:r>
              <a:rPr lang="en-US" b="1" u="none" baseline="30000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st</a:t>
            </a:r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Century Subatomic Physics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-----------------------------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Bigger Computers! -&gt; Better Results?</a:t>
            </a:r>
          </a:p>
          <a:p>
            <a:pPr algn="ctr"/>
            <a:r>
              <a:rPr lang="en-US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                                      </a:t>
            </a:r>
          </a:p>
          <a:p>
            <a:pPr algn="ctr"/>
            <a:endParaRPr lang="en-US" b="1" u="none" dirty="0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 dirty="0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7EA120-9E21-EA48-852E-5664B014CAB8}"/>
              </a:ext>
            </a:extLst>
          </p:cNvPr>
          <p:cNvSpPr txBox="1"/>
          <p:nvPr/>
        </p:nvSpPr>
        <p:spPr>
          <a:xfrm>
            <a:off x="1363323" y="4691191"/>
            <a:ext cx="58873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&lt;-------- NCSM                Lattice QCD ------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sym typeface="Wingdings" pitchFamily="2" charset="2"/>
              </a:rPr>
              <a:t>&gt;</a:t>
            </a:r>
          </a:p>
          <a:p>
            <a:pPr algn="ctr"/>
            <a:endParaRPr lang="en-US" sz="8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&lt;--------SpNCSM                   Continuum QCD ------</a:t>
            </a:r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sym typeface="Wingdings" pitchFamily="2" charset="2"/>
              </a:rPr>
              <a:t>&gt;</a:t>
            </a:r>
          </a:p>
          <a:p>
            <a:pPr algn="ctr"/>
            <a:endParaRPr lang="en-US" sz="12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     Simpler Picture! -&gt; Cleaner Results?  </a:t>
            </a: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/>
            <a:endParaRPr lang="en-US" b="1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166763-C169-4F45-B13B-64124BBDAC5E}"/>
              </a:ext>
            </a:extLst>
          </p:cNvPr>
          <p:cNvSpPr/>
          <p:nvPr/>
        </p:nvSpPr>
        <p:spPr>
          <a:xfrm>
            <a:off x="1903322" y="5359534"/>
            <a:ext cx="4669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none">
                <a:solidFill>
                  <a:srgbClr val="FF66FF"/>
                </a:solidFill>
                <a:latin typeface="Chalkboard SE" panose="03050602040202020205" pitchFamily="66" charset="77"/>
              </a:rPr>
              <a:t>Partial Symmetries Expose Coherent Features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47EDB-FE31-0340-8C13-D08452697EE8}"/>
              </a:ext>
            </a:extLst>
          </p:cNvPr>
          <p:cNvSpPr txBox="1"/>
          <p:nvPr/>
        </p:nvSpPr>
        <p:spPr>
          <a:xfrm>
            <a:off x="831273" y="5975105"/>
            <a:ext cx="754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>
                <a:solidFill>
                  <a:srgbClr val="92D050"/>
                </a:solidFill>
                <a:latin typeface="Chalkboard SE" panose="03050602040202020205" pitchFamily="66" charset="77"/>
              </a:rPr>
              <a:t>Lunch (5 years back) at JLab:  “Is the nucleon deformed (round)?”</a:t>
            </a:r>
          </a:p>
        </p:txBody>
      </p:sp>
    </p:spTree>
    <p:extLst>
      <p:ext uri="{BB962C8B-B14F-4D97-AF65-F5344CB8AC3E}">
        <p14:creationId xmlns:p14="http://schemas.microsoft.com/office/powerpoint/2010/main" val="24353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9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04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45C2B00-A7A2-364C-8424-F6F7A0BF4C7C}"/>
              </a:ext>
            </a:extLst>
          </p:cNvPr>
          <p:cNvSpPr txBox="1"/>
          <p:nvPr/>
        </p:nvSpPr>
        <p:spPr>
          <a:xfrm>
            <a:off x="308116" y="3286366"/>
            <a:ext cx="3254244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  <a:spcAft>
                <a:spcPts val="600"/>
              </a:spcAft>
            </a:pPr>
            <a:r>
              <a:rPr lang="en-US" sz="14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Numerous Follow-on Developments:</a:t>
            </a:r>
            <a:endParaRPr lang="en-US" sz="1400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Single-particle Models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SP plus Pairing Modes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Many-body Approaches 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bg2">
                    <a:lumMod val="75000"/>
                  </a:schemeClr>
                </a:solidFill>
                <a:latin typeface="Chalkboard SE" panose="03050602040202020205" pitchFamily="66" charset="77"/>
              </a:rPr>
              <a:t>Collective Models (BH</a:t>
            </a: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Geometrical Theories 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Quasi-particle Models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Algebraic Approaches</a:t>
            </a:r>
          </a:p>
          <a:p>
            <a:pPr algn="ctr">
              <a:lnSpc>
                <a:spcPts val="15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Effective Interactions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64D91C-E494-8541-A2DC-6A6838B8D065}"/>
              </a:ext>
            </a:extLst>
          </p:cNvPr>
          <p:cNvCxnSpPr>
            <a:cxnSpLocks/>
          </p:cNvCxnSpPr>
          <p:nvPr/>
        </p:nvCxnSpPr>
        <p:spPr bwMode="auto">
          <a:xfrm>
            <a:off x="308116" y="5874987"/>
            <a:ext cx="3203885" cy="8982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9D3E8D-B651-2D48-9116-846081E59538}"/>
              </a:ext>
            </a:extLst>
          </p:cNvPr>
          <p:cNvGrpSpPr/>
          <p:nvPr/>
        </p:nvGrpSpPr>
        <p:grpSpPr>
          <a:xfrm>
            <a:off x="5102366" y="1025952"/>
            <a:ext cx="3689359" cy="1558422"/>
            <a:chOff x="5102366" y="1025952"/>
            <a:chExt cx="3689359" cy="14969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116E6A-144E-574A-A604-949A5DF77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825" y="1025952"/>
              <a:ext cx="3374900" cy="14233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35239B-C30E-9848-9A98-670839EA8ECF}"/>
                </a:ext>
              </a:extLst>
            </p:cNvPr>
            <p:cNvSpPr/>
            <p:nvPr/>
          </p:nvSpPr>
          <p:spPr bwMode="auto">
            <a:xfrm>
              <a:off x="5102366" y="1069482"/>
              <a:ext cx="2562738" cy="14533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5F6A37-3090-C447-BEE7-BBC292923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366" y="1069040"/>
            <a:ext cx="833910" cy="825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FB9AD-670A-BA41-A389-DAF4D966CBE2}"/>
              </a:ext>
            </a:extLst>
          </p:cNvPr>
          <p:cNvSpPr txBox="1"/>
          <p:nvPr/>
        </p:nvSpPr>
        <p:spPr>
          <a:xfrm>
            <a:off x="5416826" y="587513"/>
            <a:ext cx="316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Particle (HE-QCD) Challenges?</a:t>
            </a:r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58E0550-AAE4-EA47-8642-5721C3CABAB6}"/>
              </a:ext>
            </a:extLst>
          </p:cNvPr>
          <p:cNvGrpSpPr/>
          <p:nvPr/>
        </p:nvGrpSpPr>
        <p:grpSpPr>
          <a:xfrm>
            <a:off x="79514" y="582624"/>
            <a:ext cx="3627782" cy="2624230"/>
            <a:chOff x="79514" y="582623"/>
            <a:chExt cx="3627782" cy="264744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1E8D74-6728-B34C-9869-797075F9E15A}"/>
                </a:ext>
              </a:extLst>
            </p:cNvPr>
            <p:cNvGrpSpPr/>
            <p:nvPr/>
          </p:nvGrpSpPr>
          <p:grpSpPr>
            <a:xfrm>
              <a:off x="79514" y="1033667"/>
              <a:ext cx="3627782" cy="2196402"/>
              <a:chOff x="-92838" y="1323217"/>
              <a:chExt cx="3525915" cy="193564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77BFD7C-96EB-3F40-BFBC-DFAF158CC5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7879" y="1323217"/>
                <a:ext cx="905641" cy="1280835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204775D-E223-CF48-AAF5-8555B37A0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653" y="1323217"/>
                <a:ext cx="905641" cy="128083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F81FBD-93E9-0F44-817F-BCFAF3CE354F}"/>
                  </a:ext>
                </a:extLst>
              </p:cNvPr>
              <p:cNvSpPr txBox="1"/>
              <p:nvPr/>
            </p:nvSpPr>
            <p:spPr>
              <a:xfrm>
                <a:off x="-92838" y="2668749"/>
                <a:ext cx="3525915" cy="590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en-US" sz="1400" b="1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Maria Goeppert Mayer &amp; Hans Jansen</a:t>
                </a:r>
                <a:r>
                  <a:rPr lang="en-US" sz="1200" b="1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 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sz="1200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Won Nobel Prize (1963) “...for their discoveries (late 1940s) concerning nuclear shell structure</a:t>
                </a:r>
                <a:r>
                  <a:rPr lang="en-US" sz="1400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” </a:t>
                </a: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AA620C9-63B3-E94F-943F-D52E54C42C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477" y="1677376"/>
                <a:ext cx="810494" cy="727716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AA2BFD-6153-7240-B6C2-663C02FB329C}"/>
                </a:ext>
              </a:extLst>
            </p:cNvPr>
            <p:cNvSpPr txBox="1"/>
            <p:nvPr/>
          </p:nvSpPr>
          <p:spPr>
            <a:xfrm>
              <a:off x="450420" y="582623"/>
              <a:ext cx="3160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"/>
                </a:rPr>
                <a:t>Nuclear (LE-QED) Discoveries!</a:t>
              </a:r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957C2E-6F07-EF48-ADEA-A42E0CCC05E5}"/>
              </a:ext>
            </a:extLst>
          </p:cNvPr>
          <p:cNvGrpSpPr/>
          <p:nvPr/>
        </p:nvGrpSpPr>
        <p:grpSpPr>
          <a:xfrm>
            <a:off x="6835865" y="1685363"/>
            <a:ext cx="584775" cy="830997"/>
            <a:chOff x="6889655" y="1803701"/>
            <a:chExt cx="58477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20C5C6-3C93-AB49-8783-9C9FBE5ACC87}"/>
                </a:ext>
              </a:extLst>
            </p:cNvPr>
            <p:cNvSpPr txBox="1"/>
            <p:nvPr/>
          </p:nvSpPr>
          <p:spPr>
            <a:xfrm rot="5400000">
              <a:off x="6935821" y="1896422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u="none"/>
                <a:t>...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C51B31-F822-5044-88B8-698CEB70DC32}"/>
                </a:ext>
              </a:extLst>
            </p:cNvPr>
            <p:cNvSpPr txBox="1"/>
            <p:nvPr/>
          </p:nvSpPr>
          <p:spPr>
            <a:xfrm>
              <a:off x="6938200" y="1803701"/>
              <a:ext cx="2872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800" b="1" u="none"/>
            </a:p>
            <a:p>
              <a:endParaRPr lang="en-US" sz="800" b="1" u="none"/>
            </a:p>
            <a:p>
              <a:endParaRPr lang="en-US" b="1" u="none"/>
            </a:p>
            <a:p>
              <a:r>
                <a:rPr lang="en-US" b="1" u="none"/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FB5847-5A12-1D4B-B7FD-56DDFE87784F}"/>
              </a:ext>
            </a:extLst>
          </p:cNvPr>
          <p:cNvGrpSpPr/>
          <p:nvPr/>
        </p:nvGrpSpPr>
        <p:grpSpPr>
          <a:xfrm>
            <a:off x="4988102" y="1617270"/>
            <a:ext cx="1803925" cy="1782891"/>
            <a:chOff x="4452067" y="4368236"/>
            <a:chExt cx="2383555" cy="1824932"/>
          </a:xfrm>
        </p:grpSpPr>
        <p:pic>
          <p:nvPicPr>
            <p:cNvPr id="29" name="Content Placeholder 6">
              <a:extLst>
                <a:ext uri="{FF2B5EF4-FFF2-40B4-BE49-F238E27FC236}">
                  <a16:creationId xmlns:a16="http://schemas.microsoft.com/office/drawing/2014/main" id="{DE832F2E-11A9-8B40-8A67-F66CC28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067" y="4403634"/>
              <a:ext cx="2383555" cy="178953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BA8B9E-6AB3-3340-A38F-99411430AC44}"/>
                </a:ext>
              </a:extLst>
            </p:cNvPr>
            <p:cNvSpPr/>
            <p:nvPr/>
          </p:nvSpPr>
          <p:spPr bwMode="auto">
            <a:xfrm>
              <a:off x="4452067" y="4368236"/>
              <a:ext cx="2383555" cy="8796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5FE91C23-DE1D-C848-9F28-F9AC5EFCD3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0" y="3184530"/>
            <a:ext cx="698431" cy="891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" name="Picture 27" descr="MillenniumPrize.gif">
            <a:extLst>
              <a:ext uri="{FF2B5EF4-FFF2-40B4-BE49-F238E27FC236}">
                <a16:creationId xmlns:a16="http://schemas.microsoft.com/office/drawing/2014/main" id="{7487915B-3325-C942-864E-BA61AE6AC01C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11063">
            <a:off x="5203658" y="3432006"/>
            <a:ext cx="706317" cy="76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CA36833-991F-114A-AE17-6A692283FFA7}"/>
              </a:ext>
            </a:extLst>
          </p:cNvPr>
          <p:cNvGrpSpPr/>
          <p:nvPr/>
        </p:nvGrpSpPr>
        <p:grpSpPr>
          <a:xfrm>
            <a:off x="7202386" y="2468489"/>
            <a:ext cx="1935766" cy="2786814"/>
            <a:chOff x="7223811" y="2893506"/>
            <a:chExt cx="1760416" cy="26653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97B3A4-5465-9646-8E4C-D6C30DD7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811" y="3182294"/>
              <a:ext cx="1760416" cy="237656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35CB3B8-E3E7-0F41-B6A1-DEDF19A172C9}"/>
                </a:ext>
              </a:extLst>
            </p:cNvPr>
            <p:cNvSpPr txBox="1"/>
            <p:nvPr/>
          </p:nvSpPr>
          <p:spPr>
            <a:xfrm>
              <a:off x="7343919" y="2893506"/>
              <a:ext cx="16112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>
                  <a:solidFill>
                    <a:srgbClr val="00B050"/>
                  </a:solidFill>
                  <a:latin typeface="American Typewriter Condensed" panose="02090606020004020304" pitchFamily="18" charset="77"/>
                </a:rPr>
                <a:t>Standard Model?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8633D3E-DFA3-CC4A-A337-CFC95A69F9D2}"/>
              </a:ext>
            </a:extLst>
          </p:cNvPr>
          <p:cNvSpPr txBox="1"/>
          <p:nvPr/>
        </p:nvSpPr>
        <p:spPr>
          <a:xfrm>
            <a:off x="4822958" y="4251829"/>
            <a:ext cx="236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u="none"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merican Typewriter" panose="02090604020004020304" pitchFamily="18" charset="77"/>
              </a:rPr>
              <a:t>Show me Something Mister!</a:t>
            </a:r>
          </a:p>
          <a:p>
            <a:pPr algn="ctr"/>
            <a:r>
              <a:rPr lang="en-GB" sz="1200" b="1" u="none">
                <a:solidFill>
                  <a:srgbClr val="00B050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American Typewriter" panose="02090604020004020304" pitchFamily="18" charset="77"/>
              </a:rPr>
              <a:t>Where’s the Mass, Man?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D994A012-490F-3540-80BD-FF6C65F4EE1E}"/>
              </a:ext>
            </a:extLst>
          </p:cNvPr>
          <p:cNvCxnSpPr>
            <a:cxnSpLocks/>
          </p:cNvCxnSpPr>
          <p:nvPr/>
        </p:nvCxnSpPr>
        <p:spPr bwMode="auto">
          <a:xfrm>
            <a:off x="3722211" y="5142702"/>
            <a:ext cx="1046957" cy="22536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1C508BE-0A87-8E4A-AC5C-5F351BAD8895}"/>
              </a:ext>
            </a:extLst>
          </p:cNvPr>
          <p:cNvSpPr txBox="1"/>
          <p:nvPr/>
        </p:nvSpPr>
        <p:spPr>
          <a:xfrm>
            <a:off x="4108060" y="4696431"/>
            <a:ext cx="3529807" cy="118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400" b="1" u="none">
                <a:solidFill>
                  <a:schemeClr val="accent6">
                    <a:lumMod val="50000"/>
                  </a:schemeClr>
                </a:solidFill>
                <a:latin typeface="Chalkboard"/>
              </a:rPr>
              <a:t>Numerous Follow-on Developments:</a:t>
            </a: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Confinement – Long &amp; Short Range </a:t>
            </a:r>
          </a:p>
          <a:p>
            <a:pPr algn="ctr">
              <a:lnSpc>
                <a:spcPts val="1200"/>
              </a:lnSpc>
            </a:pPr>
            <a:r>
              <a:rPr lang="en-US" sz="1400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What is Mass, or a Quantum?</a:t>
            </a:r>
          </a:p>
          <a:p>
            <a:pPr algn="ctr"/>
            <a:r>
              <a:rPr lang="en-US" b="1" u="none">
                <a:solidFill>
                  <a:srgbClr val="FF66FF"/>
                </a:solidFill>
                <a:latin typeface="Chalkboard SE" panose="03050602040202020205" pitchFamily="66" charset="77"/>
              </a:rPr>
              <a:t>1990s – HPC – 2000s</a:t>
            </a:r>
          </a:p>
          <a:p>
            <a:pPr algn="ctr">
              <a:lnSpc>
                <a:spcPts val="1440"/>
              </a:lnSpc>
            </a:pPr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Dynamic Mass Generation</a:t>
            </a:r>
          </a:p>
          <a:p>
            <a:pPr algn="ctr">
              <a:lnSpc>
                <a:spcPts val="1440"/>
              </a:lnSpc>
            </a:pPr>
            <a:r>
              <a:rPr lang="en-US" sz="1400" b="1" u="none">
                <a:solidFill>
                  <a:srgbClr val="C00000"/>
                </a:solidFill>
                <a:latin typeface="Chalkboard SE" panose="03050602040202020205" pitchFamily="66" charset="77"/>
              </a:rPr>
              <a:t>Lattice or Continuum (Strong) QCD</a:t>
            </a:r>
            <a:r>
              <a:rPr lang="en-US" sz="1200" b="1" u="none">
                <a:solidFill>
                  <a:srgbClr val="C00000"/>
                </a:solidFill>
                <a:latin typeface="Chalkboard SE" panose="03050602040202020205" pitchFamily="66" charset="77"/>
              </a:rPr>
              <a:t> 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DE4CA0AE-26F2-9D48-8981-B1DC53F95AA6}"/>
              </a:ext>
            </a:extLst>
          </p:cNvPr>
          <p:cNvSpPr/>
          <p:nvPr/>
        </p:nvSpPr>
        <p:spPr bwMode="auto">
          <a:xfrm>
            <a:off x="3442414" y="3568298"/>
            <a:ext cx="246065" cy="2315666"/>
          </a:xfrm>
          <a:prstGeom prst="rightBrace">
            <a:avLst>
              <a:gd name="adj1" fmla="val 8333"/>
              <a:gd name="adj2" fmla="val 67816"/>
            </a:avLst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9" name="Subtitle 1">
            <a:extLst>
              <a:ext uri="{FF2B5EF4-FFF2-40B4-BE49-F238E27FC236}">
                <a16:creationId xmlns:a16="http://schemas.microsoft.com/office/drawing/2014/main" id="{E2FA91C8-F275-9740-8F90-3697B2EDC400}"/>
              </a:ext>
            </a:extLst>
          </p:cNvPr>
          <p:cNvSpPr txBox="1">
            <a:spLocks/>
          </p:cNvSpPr>
          <p:nvPr/>
        </p:nvSpPr>
        <p:spPr bwMode="auto">
          <a:xfrm>
            <a:off x="4302858" y="5941745"/>
            <a:ext cx="4334254" cy="42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rgbClr val="C00000"/>
                </a:solidFill>
                <a:latin typeface="Chalkboard SE" panose="03050602040202020205" pitchFamily="66" charset="77"/>
              </a:rPr>
              <a:t>“The Next Few Generations may Cross the Standard Model’s Final Frontier!” … Sir Craig D Roberts (2021)</a:t>
            </a:r>
            <a:endParaRPr lang="en-GB" sz="1200" b="1" u="none" kern="0">
              <a:solidFill>
                <a:srgbClr val="C00000"/>
              </a:solidFill>
              <a:latin typeface="Chalkboard SE" panose="03050602040202020205" pitchFamily="66" charset="77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8227FB5-7B97-9A42-82D3-41E8E2BB7745}"/>
              </a:ext>
            </a:extLst>
          </p:cNvPr>
          <p:cNvCxnSpPr>
            <a:cxnSpLocks/>
          </p:cNvCxnSpPr>
          <p:nvPr/>
        </p:nvCxnSpPr>
        <p:spPr bwMode="auto">
          <a:xfrm>
            <a:off x="4360416" y="5895367"/>
            <a:ext cx="4137542" cy="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827D968E-9062-5042-A9B5-FC971C6A14F9}"/>
              </a:ext>
            </a:extLst>
          </p:cNvPr>
          <p:cNvSpPr txBox="1"/>
          <p:nvPr/>
        </p:nvSpPr>
        <p:spPr>
          <a:xfrm>
            <a:off x="3714243" y="2560462"/>
            <a:ext cx="1037599" cy="172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Eugene Wigner</a:t>
            </a:r>
          </a:p>
          <a:p>
            <a:pPr algn="ctr"/>
            <a:endParaRPr lang="en-US" sz="1200" b="1" u="none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/>
            <a:endParaRPr lang="en-US" sz="1200" b="1" u="none">
              <a:solidFill>
                <a:srgbClr val="FF0000"/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rgbClr val="FF0016"/>
                </a:solidFill>
                <a:latin typeface="Chalkboard SE" panose="03050602040202020205" pitchFamily="66" charset="77"/>
              </a:rPr>
              <a:t>? </a:t>
            </a: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rgbClr val="FF0016"/>
                </a:solidFill>
                <a:latin typeface="Chalkboard SE" panose="03050602040202020205" pitchFamily="66" charset="77"/>
              </a:rPr>
              <a:t>Simplicity within Complexity</a:t>
            </a: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rgbClr val="FF0016"/>
                </a:solidFill>
                <a:latin typeface="Chalkboard SE" panose="03050602040202020205" pitchFamily="66" charset="77"/>
              </a:rPr>
              <a:t>?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6748E1-9BBF-FA46-9345-CE960C131FC7}"/>
              </a:ext>
            </a:extLst>
          </p:cNvPr>
          <p:cNvSpPr txBox="1"/>
          <p:nvPr/>
        </p:nvSpPr>
        <p:spPr>
          <a:xfrm>
            <a:off x="7376070" y="4892436"/>
            <a:ext cx="13124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?</a:t>
            </a: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Group</a:t>
            </a:r>
          </a:p>
          <a:p>
            <a:pPr algn="ctr">
              <a:lnSpc>
                <a:spcPts val="1200"/>
              </a:lnSpc>
            </a:pPr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Theory &amp; Therapy</a:t>
            </a:r>
          </a:p>
          <a:p>
            <a:pPr algn="ctr"/>
            <a:r>
              <a:rPr lang="en-US" sz="1200" b="1" u="none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</a:rPr>
              <a:t>?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B678FB-803D-244D-B34D-47DF8EA7FE15}"/>
              </a:ext>
            </a:extLst>
          </p:cNvPr>
          <p:cNvGrpSpPr/>
          <p:nvPr/>
        </p:nvGrpSpPr>
        <p:grpSpPr>
          <a:xfrm>
            <a:off x="3654363" y="1021821"/>
            <a:ext cx="1197688" cy="1454491"/>
            <a:chOff x="3626191" y="1033667"/>
            <a:chExt cx="1103245" cy="1432706"/>
          </a:xfrm>
        </p:grpSpPr>
        <p:pic>
          <p:nvPicPr>
            <p:cNvPr id="23554" name="Picture 2" descr="Eugene Wigner | American physicist | Britannica">
              <a:extLst>
                <a:ext uri="{FF2B5EF4-FFF2-40B4-BE49-F238E27FC236}">
                  <a16:creationId xmlns:a16="http://schemas.microsoft.com/office/drawing/2014/main" id="{A92838F2-7A8E-CA47-B206-E0EC0144F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91" y="1037735"/>
              <a:ext cx="1103245" cy="1418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885FA3-1910-5448-8F67-00834E930564}"/>
                </a:ext>
              </a:extLst>
            </p:cNvPr>
            <p:cNvSpPr/>
            <p:nvPr/>
          </p:nvSpPr>
          <p:spPr bwMode="auto">
            <a:xfrm>
              <a:off x="3633508" y="1033667"/>
              <a:ext cx="1083187" cy="143270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6C201D92-06F5-B443-AE44-B0AE378CC48F}"/>
              </a:ext>
            </a:extLst>
          </p:cNvPr>
          <p:cNvSpPr/>
          <p:nvPr/>
        </p:nvSpPr>
        <p:spPr bwMode="auto">
          <a:xfrm>
            <a:off x="3761161" y="3409122"/>
            <a:ext cx="919469" cy="863404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7F143BD-85D0-6647-8482-DDD111ECF01C}"/>
              </a:ext>
            </a:extLst>
          </p:cNvPr>
          <p:cNvSpPr/>
          <p:nvPr/>
        </p:nvSpPr>
        <p:spPr bwMode="auto">
          <a:xfrm>
            <a:off x="7561803" y="4890682"/>
            <a:ext cx="919469" cy="863404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59557-B049-7E43-822E-7D888B39CA1A}"/>
              </a:ext>
            </a:extLst>
          </p:cNvPr>
          <p:cNvSpPr txBox="1"/>
          <p:nvPr/>
        </p:nvSpPr>
        <p:spPr>
          <a:xfrm>
            <a:off x="-1798983" y="5068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05F18-966C-9946-871B-A8A28BA41FCC}"/>
              </a:ext>
            </a:extLst>
          </p:cNvPr>
          <p:cNvSpPr txBox="1"/>
          <p:nvPr/>
        </p:nvSpPr>
        <p:spPr>
          <a:xfrm rot="154195">
            <a:off x="6032239" y="4027143"/>
            <a:ext cx="6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u="none">
                <a:solidFill>
                  <a:srgbClr val="FE6A01"/>
                </a:solidFill>
                <a:latin typeface="Chalkboard SE" panose="03050602040202020205" pitchFamily="66" charset="77"/>
              </a:rPr>
              <a:t>Higgs?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186758-2F20-1847-BB0B-2429B6A2C983}"/>
              </a:ext>
            </a:extLst>
          </p:cNvPr>
          <p:cNvSpPr txBox="1"/>
          <p:nvPr/>
        </p:nvSpPr>
        <p:spPr>
          <a:xfrm>
            <a:off x="753332" y="4923032"/>
            <a:ext cx="2363147" cy="378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"/>
              </a:lnSpc>
            </a:pPr>
            <a:endParaRPr lang="en-US" sz="900" u="none">
              <a:solidFill>
                <a:schemeClr val="accent6">
                  <a:lumMod val="50000"/>
                </a:schemeClr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800"/>
              </a:lnSpc>
            </a:pPr>
            <a:endParaRPr lang="en-US" b="1" u="none">
              <a:solidFill>
                <a:srgbClr val="FF66FF"/>
              </a:solidFill>
              <a:latin typeface="Chalkboard SE" panose="03050602040202020205" pitchFamily="66" charset="77"/>
            </a:endParaRPr>
          </a:p>
          <a:p>
            <a:pPr algn="ctr">
              <a:lnSpc>
                <a:spcPts val="800"/>
              </a:lnSpc>
            </a:pPr>
            <a:r>
              <a:rPr lang="en-US" b="1" u="none">
                <a:solidFill>
                  <a:srgbClr val="FF66FF"/>
                </a:solidFill>
                <a:latin typeface="Chalkboard SE" panose="03050602040202020205" pitchFamily="66" charset="77"/>
              </a:rPr>
              <a:t>1990s – HPC – 2000s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D7BE16-2AA8-3C4A-8C9D-0C2E4AD949D2}"/>
              </a:ext>
            </a:extLst>
          </p:cNvPr>
          <p:cNvSpPr/>
          <p:nvPr/>
        </p:nvSpPr>
        <p:spPr>
          <a:xfrm>
            <a:off x="293825" y="5233786"/>
            <a:ext cx="3254245" cy="64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u="none">
                <a:solidFill>
                  <a:srgbClr val="00B050"/>
                </a:solidFill>
                <a:latin typeface="Chalkboard SE" panose="03050602040202020205" pitchFamily="66" charset="77"/>
              </a:rPr>
              <a:t>No-Core Shell Model (NCSM)</a:t>
            </a:r>
          </a:p>
          <a:p>
            <a:pPr algn="ctr">
              <a:lnSpc>
                <a:spcPts val="1400"/>
              </a:lnSpc>
            </a:pPr>
            <a:r>
              <a:rPr lang="en-US" sz="1400" b="1" u="none">
                <a:solidFill>
                  <a:srgbClr val="7030A0"/>
                </a:solidFill>
                <a:latin typeface="Chalkboard SE" panose="03050602040202020205" pitchFamily="66" charset="77"/>
              </a:rPr>
              <a:t>Non-compact Symplectic Model</a:t>
            </a:r>
          </a:p>
          <a:p>
            <a:pPr algn="ctr">
              <a:lnSpc>
                <a:spcPts val="1400"/>
              </a:lnSpc>
            </a:pPr>
            <a:r>
              <a:rPr lang="en-US" sz="1400" b="1" u="none">
                <a:solidFill>
                  <a:srgbClr val="C00000"/>
                </a:solidFill>
                <a:latin typeface="Chalkboard SE" panose="03050602040202020205" pitchFamily="66" charset="77"/>
              </a:rPr>
              <a:t>Symplectic Symmetry &amp; EFT Roots*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9EACB-B7EF-484C-AD5B-EF61EEFC449F}"/>
              </a:ext>
            </a:extLst>
          </p:cNvPr>
          <p:cNvSpPr/>
          <p:nvPr/>
        </p:nvSpPr>
        <p:spPr>
          <a:xfrm>
            <a:off x="300716" y="5916186"/>
            <a:ext cx="342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none">
                <a:solidFill>
                  <a:srgbClr val="C00000"/>
                </a:solidFill>
                <a:latin typeface="Chalkboard SE" panose="03050602040202020205" pitchFamily="66" charset="77"/>
              </a:rPr>
              <a:t>*Sp(3,R) -&gt; SU(3) is the Dynamical Symmetry Group of the 3D Oscillator!</a:t>
            </a:r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E896AFBE-8054-F34F-A7B6-7F062197C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762" y="1024120"/>
            <a:ext cx="1428572" cy="1479533"/>
          </a:xfrm>
          <a:noFill/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A278D4-9882-664B-B0EF-FA7BD6D791AB}"/>
              </a:ext>
            </a:extLst>
          </p:cNvPr>
          <p:cNvCxnSpPr/>
          <p:nvPr/>
        </p:nvCxnSpPr>
        <p:spPr bwMode="auto">
          <a:xfrm>
            <a:off x="5023762" y="2476312"/>
            <a:ext cx="3767963" cy="273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B5A48A-BA41-4443-A0E9-C9D908C885C3}"/>
              </a:ext>
            </a:extLst>
          </p:cNvPr>
          <p:cNvGrpSpPr/>
          <p:nvPr/>
        </p:nvGrpSpPr>
        <p:grpSpPr>
          <a:xfrm>
            <a:off x="95034" y="3771318"/>
            <a:ext cx="904415" cy="1178926"/>
            <a:chOff x="52002" y="3599190"/>
            <a:chExt cx="904415" cy="1178926"/>
          </a:xfrm>
        </p:grpSpPr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A38658C1-9015-054F-91D9-F2F4C2595295}"/>
                </a:ext>
              </a:extLst>
            </p:cNvPr>
            <p:cNvSpPr/>
            <p:nvPr/>
          </p:nvSpPr>
          <p:spPr bwMode="auto">
            <a:xfrm rot="5400000">
              <a:off x="-107569" y="4106245"/>
              <a:ext cx="1178926" cy="164815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A12D6DC-3338-BE4C-846D-0BD415508821}"/>
                </a:ext>
              </a:extLst>
            </p:cNvPr>
            <p:cNvSpPr txBox="1"/>
            <p:nvPr/>
          </p:nvSpPr>
          <p:spPr>
            <a:xfrm>
              <a:off x="52002" y="3875868"/>
              <a:ext cx="90441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- 60 - </a:t>
              </a:r>
            </a:p>
            <a:p>
              <a:pPr algn="ctr"/>
              <a:r>
                <a:rPr lang="en-US" b="1" u="none">
                  <a:solidFill>
                    <a:schemeClr val="accent6">
                      <a:lumMod val="50000"/>
                    </a:schemeClr>
                  </a:solidFill>
                  <a:latin typeface="Chalkboard SE" panose="03050602040202020205" pitchFamily="66" charset="77"/>
                </a:rPr>
                <a:t>Years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5812210-1431-0243-AF60-1D6C7FB27DCC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Overarching Historical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41112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39" grpId="0"/>
      <p:bldP spid="51" grpId="0"/>
      <p:bldP spid="56" grpId="0" animBg="1"/>
      <p:bldP spid="49" grpId="0"/>
      <p:bldP spid="69" grpId="0"/>
      <p:bldP spid="71" grpId="0"/>
      <p:bldP spid="73" grpId="0" animBg="1"/>
      <p:bldP spid="75" grpId="0" animBg="1"/>
      <p:bldP spid="7" grpId="0"/>
      <p:bldP spid="5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00"/>
            <a:ext cx="9144000" cy="622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3200" b="1">
                <a:solidFill>
                  <a:srgbClr val="800000"/>
                </a:solidFill>
              </a:rPr>
              <a:t>  </a:t>
            </a:r>
            <a:endParaRPr lang="en-GB" sz="2000" b="1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137" name="Picture 6" descr="shell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"/>
          <a:stretch/>
        </p:blipFill>
        <p:spPr>
          <a:xfrm>
            <a:off x="635000" y="1238279"/>
            <a:ext cx="3136900" cy="4008261"/>
          </a:xfrm>
        </p:spPr>
      </p:pic>
      <p:sp>
        <p:nvSpPr>
          <p:cNvPr id="33" name="Rectangle 32"/>
          <p:cNvSpPr/>
          <p:nvPr/>
        </p:nvSpPr>
        <p:spPr>
          <a:xfrm>
            <a:off x="375570" y="5494229"/>
            <a:ext cx="3810478" cy="59093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hlink"/>
              </a:buClr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  <a:cs typeface="Chalkboard" charset="0"/>
              </a:rPr>
              <a:t>*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Realistic interaction (local or not; NN, NNN, …) </a:t>
            </a:r>
          </a:p>
          <a:p>
            <a:pPr marL="228600" indent="-114300">
              <a:lnSpc>
                <a:spcPct val="90000"/>
              </a:lnSpc>
              <a:buFont typeface="Arial"/>
              <a:buChar char="•"/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In principle, exact solutions, up to </a:t>
            </a:r>
            <a:r>
              <a:rPr lang="en-US" sz="1200" b="1" u="none" dirty="0" err="1">
                <a:solidFill>
                  <a:srgbClr val="0000FF"/>
                </a:solidFill>
                <a:latin typeface="Chalkboard SE" panose="03050602040202020205" pitchFamily="66" charset="77"/>
              </a:rPr>
              <a:t>N</a:t>
            </a:r>
            <a:r>
              <a:rPr lang="en-US" sz="1200" b="1" u="none" baseline="-25000" dirty="0" err="1">
                <a:solidFill>
                  <a:srgbClr val="0000FF"/>
                </a:solidFill>
                <a:latin typeface="Chalkboard SE" panose="03050602040202020205" pitchFamily="66" charset="77"/>
              </a:rPr>
              <a:t>max</a:t>
            </a:r>
            <a:r>
              <a:rPr lang="en-US" sz="1200" b="1" u="none" baseline="-25000" dirty="0">
                <a:solidFill>
                  <a:srgbClr val="0000FF"/>
                </a:solidFill>
                <a:latin typeface="Chalkboard SE" panose="03050602040202020205" pitchFamily="66" charset="77"/>
              </a:rPr>
              <a:t> 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cutoff</a:t>
            </a:r>
          </a:p>
          <a:p>
            <a:pPr marL="228600" indent="-114300">
              <a:lnSpc>
                <a:spcPct val="90000"/>
              </a:lnSpc>
              <a:buFont typeface="Arial"/>
              <a:buChar char="•"/>
              <a:defRPr/>
            </a:pP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Successful descriptions to date through </a:t>
            </a:r>
            <a:r>
              <a:rPr lang="en-US" sz="1200" b="1" u="none" baseline="30000" dirty="0">
                <a:solidFill>
                  <a:srgbClr val="0000FF"/>
                </a:solidFill>
                <a:latin typeface="Chalkboard SE" panose="03050602040202020205" pitchFamily="66" charset="77"/>
              </a:rPr>
              <a:t>16</a:t>
            </a:r>
            <a:r>
              <a:rPr lang="en-US" sz="1200" b="1" u="none" dirty="0">
                <a:solidFill>
                  <a:srgbClr val="0000FF"/>
                </a:solidFill>
                <a:latin typeface="Chalkboard SE" panose="03050602040202020205" pitchFamily="66" charset="77"/>
              </a:rPr>
              <a:t>O</a:t>
            </a:r>
          </a:p>
        </p:txBody>
      </p:sp>
      <p:sp>
        <p:nvSpPr>
          <p:cNvPr id="226" name="Oval 15"/>
          <p:cNvSpPr>
            <a:spLocks noChangeAspect="1" noChangeArrowheads="1"/>
          </p:cNvSpPr>
          <p:nvPr/>
        </p:nvSpPr>
        <p:spPr bwMode="auto">
          <a:xfrm>
            <a:off x="1504422" y="3539155"/>
            <a:ext cx="1601787" cy="734415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Oval 16"/>
          <p:cNvSpPr>
            <a:spLocks noChangeAspect="1" noChangeArrowheads="1"/>
          </p:cNvSpPr>
          <p:nvPr/>
        </p:nvSpPr>
        <p:spPr bwMode="auto">
          <a:xfrm>
            <a:off x="1334558" y="2984470"/>
            <a:ext cx="1916641" cy="855268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Freeform 10"/>
          <p:cNvSpPr>
            <a:spLocks/>
          </p:cNvSpPr>
          <p:nvPr/>
        </p:nvSpPr>
        <p:spPr bwMode="auto">
          <a:xfrm>
            <a:off x="2302810" y="2295386"/>
            <a:ext cx="1314574" cy="3077104"/>
          </a:xfrm>
          <a:custGeom>
            <a:avLst/>
            <a:gdLst>
              <a:gd name="T0" fmla="*/ 0 w 567"/>
              <a:gd name="T1" fmla="*/ 1114 h 1114"/>
              <a:gd name="T2" fmla="*/ 127 w 567"/>
              <a:gd name="T3" fmla="*/ 1047 h 1114"/>
              <a:gd name="T4" fmla="*/ 300 w 567"/>
              <a:gd name="T5" fmla="*/ 740 h 1114"/>
              <a:gd name="T6" fmla="*/ 567 w 567"/>
              <a:gd name="T7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1114">
                <a:moveTo>
                  <a:pt x="0" y="1114"/>
                </a:moveTo>
                <a:cubicBezTo>
                  <a:pt x="38" y="1111"/>
                  <a:pt x="77" y="1109"/>
                  <a:pt x="127" y="1047"/>
                </a:cubicBezTo>
                <a:cubicBezTo>
                  <a:pt x="177" y="985"/>
                  <a:pt x="227" y="914"/>
                  <a:pt x="300" y="740"/>
                </a:cubicBezTo>
                <a:cubicBezTo>
                  <a:pt x="373" y="566"/>
                  <a:pt x="470" y="283"/>
                  <a:pt x="567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Freeform 11"/>
          <p:cNvSpPr>
            <a:spLocks/>
          </p:cNvSpPr>
          <p:nvPr/>
        </p:nvSpPr>
        <p:spPr bwMode="auto">
          <a:xfrm flipH="1">
            <a:off x="991659" y="2295385"/>
            <a:ext cx="1314574" cy="3077104"/>
          </a:xfrm>
          <a:custGeom>
            <a:avLst/>
            <a:gdLst>
              <a:gd name="T0" fmla="*/ 0 w 567"/>
              <a:gd name="T1" fmla="*/ 1114 h 1114"/>
              <a:gd name="T2" fmla="*/ 127 w 567"/>
              <a:gd name="T3" fmla="*/ 1047 h 1114"/>
              <a:gd name="T4" fmla="*/ 300 w 567"/>
              <a:gd name="T5" fmla="*/ 740 h 1114"/>
              <a:gd name="T6" fmla="*/ 567 w 567"/>
              <a:gd name="T7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7" h="1114">
                <a:moveTo>
                  <a:pt x="0" y="1114"/>
                </a:moveTo>
                <a:cubicBezTo>
                  <a:pt x="38" y="1111"/>
                  <a:pt x="77" y="1109"/>
                  <a:pt x="127" y="1047"/>
                </a:cubicBezTo>
                <a:cubicBezTo>
                  <a:pt x="177" y="985"/>
                  <a:pt x="227" y="914"/>
                  <a:pt x="300" y="740"/>
                </a:cubicBezTo>
                <a:cubicBezTo>
                  <a:pt x="373" y="566"/>
                  <a:pt x="470" y="283"/>
                  <a:pt x="567" y="0"/>
                </a:cubicBezTo>
              </a:path>
            </a:pathLst>
          </a:custGeom>
          <a:noFill/>
          <a:ln w="38100" cmpd="sng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Oval 14"/>
          <p:cNvSpPr>
            <a:spLocks noChangeAspect="1" noChangeArrowheads="1"/>
          </p:cNvSpPr>
          <p:nvPr/>
        </p:nvSpPr>
        <p:spPr bwMode="auto">
          <a:xfrm>
            <a:off x="1656822" y="4098487"/>
            <a:ext cx="1265237" cy="579475"/>
          </a:xfrm>
          <a:prstGeom prst="ellipse">
            <a:avLst/>
          </a:prstGeom>
          <a:solidFill>
            <a:schemeClr val="folHlink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Line 20"/>
          <p:cNvSpPr>
            <a:spLocks noChangeShapeType="1"/>
          </p:cNvSpPr>
          <p:nvPr/>
        </p:nvSpPr>
        <p:spPr bwMode="auto">
          <a:xfrm flipV="1">
            <a:off x="1669522" y="4440685"/>
            <a:ext cx="12795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Line 26"/>
          <p:cNvSpPr>
            <a:spLocks noChangeShapeType="1"/>
          </p:cNvSpPr>
          <p:nvPr/>
        </p:nvSpPr>
        <p:spPr bwMode="auto">
          <a:xfrm>
            <a:off x="1320801" y="3408754"/>
            <a:ext cx="1965855" cy="810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25"/>
          <p:cNvSpPr>
            <a:spLocks noChangeShapeType="1"/>
          </p:cNvSpPr>
          <p:nvPr/>
        </p:nvSpPr>
        <p:spPr bwMode="auto">
          <a:xfrm flipV="1">
            <a:off x="1483784" y="3932592"/>
            <a:ext cx="16446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Line 29"/>
          <p:cNvSpPr>
            <a:spLocks noChangeShapeType="1"/>
          </p:cNvSpPr>
          <p:nvPr/>
        </p:nvSpPr>
        <p:spPr bwMode="auto">
          <a:xfrm flipV="1">
            <a:off x="1026585" y="2426621"/>
            <a:ext cx="2554816" cy="67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Line 28"/>
          <p:cNvSpPr>
            <a:spLocks noChangeShapeType="1"/>
          </p:cNvSpPr>
          <p:nvPr/>
        </p:nvSpPr>
        <p:spPr bwMode="auto">
          <a:xfrm flipV="1">
            <a:off x="1159934" y="2933035"/>
            <a:ext cx="22669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12"/>
          <p:cNvSpPr>
            <a:spLocks noChangeAspect="1" noChangeArrowheads="1"/>
          </p:cNvSpPr>
          <p:nvPr/>
        </p:nvSpPr>
        <p:spPr bwMode="auto">
          <a:xfrm>
            <a:off x="1994959" y="5004885"/>
            <a:ext cx="598488" cy="309880"/>
          </a:xfrm>
          <a:prstGeom prst="ellipse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13"/>
          <p:cNvSpPr>
            <a:spLocks noChangeAspect="1" noChangeArrowheads="1"/>
          </p:cNvSpPr>
          <p:nvPr/>
        </p:nvSpPr>
        <p:spPr bwMode="auto">
          <a:xfrm>
            <a:off x="1826684" y="4639227"/>
            <a:ext cx="933450" cy="463269"/>
          </a:xfrm>
          <a:prstGeom prst="ellipse">
            <a:avLst/>
          </a:prstGeom>
          <a:solidFill>
            <a:schemeClr val="tx2">
              <a:alpha val="57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Line 18"/>
          <p:cNvSpPr>
            <a:spLocks noChangeShapeType="1"/>
          </p:cNvSpPr>
          <p:nvPr/>
        </p:nvSpPr>
        <p:spPr bwMode="auto">
          <a:xfrm>
            <a:off x="1987022" y="5183065"/>
            <a:ext cx="6397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Line 19"/>
          <p:cNvSpPr>
            <a:spLocks noChangeShapeType="1"/>
          </p:cNvSpPr>
          <p:nvPr/>
        </p:nvSpPr>
        <p:spPr bwMode="auto">
          <a:xfrm>
            <a:off x="1812397" y="4882482"/>
            <a:ext cx="960437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Oval 22"/>
          <p:cNvSpPr>
            <a:spLocks noChangeAspect="1" noChangeArrowheads="1"/>
          </p:cNvSpPr>
          <p:nvPr/>
        </p:nvSpPr>
        <p:spPr bwMode="auto">
          <a:xfrm>
            <a:off x="2058459" y="5152077"/>
            <a:ext cx="141288" cy="13324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Oval 23"/>
          <p:cNvSpPr>
            <a:spLocks noChangeAspect="1" noChangeArrowheads="1"/>
          </p:cNvSpPr>
          <p:nvPr/>
        </p:nvSpPr>
        <p:spPr bwMode="auto">
          <a:xfrm>
            <a:off x="2412472" y="4761629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Oval 24"/>
          <p:cNvSpPr>
            <a:spLocks noChangeAspect="1" noChangeArrowheads="1"/>
          </p:cNvSpPr>
          <p:nvPr/>
        </p:nvSpPr>
        <p:spPr bwMode="auto">
          <a:xfrm>
            <a:off x="2337859" y="5164472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Oval 30"/>
          <p:cNvSpPr>
            <a:spLocks noChangeAspect="1" noChangeArrowheads="1"/>
          </p:cNvSpPr>
          <p:nvPr/>
        </p:nvSpPr>
        <p:spPr bwMode="auto">
          <a:xfrm>
            <a:off x="2388659" y="5066861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Oval 31"/>
          <p:cNvSpPr>
            <a:spLocks noChangeAspect="1" noChangeArrowheads="1"/>
          </p:cNvSpPr>
          <p:nvPr/>
        </p:nvSpPr>
        <p:spPr bwMode="auto">
          <a:xfrm>
            <a:off x="2390247" y="4862340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Oval 34"/>
          <p:cNvSpPr>
            <a:spLocks noChangeAspect="1" noChangeArrowheads="1"/>
          </p:cNvSpPr>
          <p:nvPr/>
        </p:nvSpPr>
        <p:spPr bwMode="auto">
          <a:xfrm>
            <a:off x="2117197" y="5046718"/>
            <a:ext cx="141287" cy="13324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Oval 36"/>
          <p:cNvSpPr>
            <a:spLocks noChangeAspect="1" noChangeArrowheads="1"/>
          </p:cNvSpPr>
          <p:nvPr/>
        </p:nvSpPr>
        <p:spPr bwMode="auto">
          <a:xfrm>
            <a:off x="2556934" y="4764728"/>
            <a:ext cx="141288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Oval 65"/>
          <p:cNvSpPr>
            <a:spLocks noChangeAspect="1" noChangeArrowheads="1"/>
          </p:cNvSpPr>
          <p:nvPr/>
        </p:nvSpPr>
        <p:spPr bwMode="auto">
          <a:xfrm>
            <a:off x="2539472" y="4860791"/>
            <a:ext cx="141287" cy="133248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tint val="29412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AutoShape 43"/>
          <p:cNvSpPr>
            <a:spLocks noChangeArrowheads="1"/>
          </p:cNvSpPr>
          <p:nvPr/>
        </p:nvSpPr>
        <p:spPr bwMode="auto">
          <a:xfrm>
            <a:off x="2112433" y="3476488"/>
            <a:ext cx="97897" cy="910696"/>
          </a:xfrm>
          <a:prstGeom prst="upArrow">
            <a:avLst>
              <a:gd name="adj1" fmla="val 67167"/>
              <a:gd name="adj2" fmla="val 168643"/>
            </a:avLst>
          </a:prstGeom>
          <a:solidFill>
            <a:srgbClr val="E2B8A8"/>
          </a:solidFill>
          <a:ln w="12700" cmpd="sng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98651" y="4339030"/>
            <a:ext cx="337608" cy="559857"/>
            <a:chOff x="2063751" y="4393142"/>
            <a:chExt cx="337608" cy="559857"/>
          </a:xfrm>
        </p:grpSpPr>
        <p:sp>
          <p:nvSpPr>
            <p:cNvPr id="298" name="Oval 27"/>
            <p:cNvSpPr>
              <a:spLocks noChangeAspect="1" noChangeArrowheads="1"/>
            </p:cNvSpPr>
            <p:nvPr/>
          </p:nvSpPr>
          <p:spPr bwMode="auto">
            <a:xfrm>
              <a:off x="2063751" y="4436004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Oval 37"/>
            <p:cNvSpPr>
              <a:spLocks noChangeAspect="1" noChangeArrowheads="1"/>
            </p:cNvSpPr>
            <p:nvPr/>
          </p:nvSpPr>
          <p:spPr bwMode="auto">
            <a:xfrm>
              <a:off x="2260072" y="4393142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AutoShape 42"/>
            <p:cNvSpPr>
              <a:spLocks noChangeArrowheads="1"/>
            </p:cNvSpPr>
            <p:nvPr/>
          </p:nvSpPr>
          <p:spPr bwMode="auto">
            <a:xfrm>
              <a:off x="2286000" y="4450820"/>
              <a:ext cx="89958" cy="451379"/>
            </a:xfrm>
            <a:prstGeom prst="upArrow">
              <a:avLst>
                <a:gd name="adj1" fmla="val 67167"/>
                <a:gd name="adj2" fmla="val 78469"/>
              </a:avLst>
            </a:prstGeom>
            <a:solidFill>
              <a:srgbClr val="404040">
                <a:alpha val="24001"/>
              </a:srgb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AutoShape 41"/>
            <p:cNvSpPr>
              <a:spLocks noChangeArrowheads="1"/>
            </p:cNvSpPr>
            <p:nvPr/>
          </p:nvSpPr>
          <p:spPr bwMode="auto">
            <a:xfrm>
              <a:off x="2095500" y="4500032"/>
              <a:ext cx="88900" cy="452967"/>
            </a:xfrm>
            <a:prstGeom prst="upArrow">
              <a:avLst>
                <a:gd name="adj1" fmla="val 67167"/>
                <a:gd name="adj2" fmla="val 78468"/>
              </a:avLst>
            </a:prstGeom>
            <a:solidFill>
              <a:schemeClr val="tx1">
                <a:lumMod val="75000"/>
                <a:lumOff val="25000"/>
                <a:alpha val="24001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3" name="AutoShape 69"/>
          <p:cNvSpPr>
            <a:spLocks noChangeArrowheads="1"/>
          </p:cNvSpPr>
          <p:nvPr/>
        </p:nvSpPr>
        <p:spPr bwMode="auto">
          <a:xfrm>
            <a:off x="2120900" y="2481655"/>
            <a:ext cx="91547" cy="912283"/>
          </a:xfrm>
          <a:prstGeom prst="upArrow">
            <a:avLst>
              <a:gd name="adj1" fmla="val 67167"/>
              <a:gd name="adj2" fmla="val 168642"/>
            </a:avLst>
          </a:prstGeom>
          <a:solidFill>
            <a:schemeClr val="bg2">
              <a:lumMod val="40000"/>
              <a:lumOff val="60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Oval 68"/>
          <p:cNvSpPr>
            <a:spLocks noChangeAspect="1" noChangeArrowheads="1"/>
          </p:cNvSpPr>
          <p:nvPr/>
        </p:nvSpPr>
        <p:spPr bwMode="auto">
          <a:xfrm>
            <a:off x="2095501" y="23535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Oval 21"/>
          <p:cNvSpPr>
            <a:spLocks noChangeAspect="1" noChangeArrowheads="1"/>
          </p:cNvSpPr>
          <p:nvPr/>
        </p:nvSpPr>
        <p:spPr bwMode="auto">
          <a:xfrm>
            <a:off x="2080684" y="47300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Oval 32"/>
          <p:cNvSpPr>
            <a:spLocks noChangeAspect="1" noChangeArrowheads="1"/>
          </p:cNvSpPr>
          <p:nvPr/>
        </p:nvSpPr>
        <p:spPr bwMode="auto">
          <a:xfrm>
            <a:off x="1937809" y="47427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Oval 35"/>
          <p:cNvSpPr>
            <a:spLocks noChangeAspect="1" noChangeArrowheads="1"/>
          </p:cNvSpPr>
          <p:nvPr/>
        </p:nvSpPr>
        <p:spPr bwMode="auto">
          <a:xfrm>
            <a:off x="2056872" y="4872959"/>
            <a:ext cx="141287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Oval 33"/>
          <p:cNvSpPr>
            <a:spLocks noChangeAspect="1" noChangeArrowheads="1"/>
          </p:cNvSpPr>
          <p:nvPr/>
        </p:nvSpPr>
        <p:spPr bwMode="auto">
          <a:xfrm>
            <a:off x="1902884" y="48300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17172" y="4733259"/>
            <a:ext cx="319087" cy="276225"/>
            <a:chOff x="2082272" y="4787371"/>
            <a:chExt cx="319087" cy="276225"/>
          </a:xfrm>
        </p:grpSpPr>
        <p:sp>
          <p:nvSpPr>
            <p:cNvPr id="195" name="Oval 35"/>
            <p:cNvSpPr>
              <a:spLocks noChangeAspect="1" noChangeArrowheads="1"/>
            </p:cNvSpPr>
            <p:nvPr/>
          </p:nvSpPr>
          <p:spPr bwMode="auto">
            <a:xfrm>
              <a:off x="2260072" y="47873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35"/>
            <p:cNvSpPr>
              <a:spLocks noChangeAspect="1" noChangeArrowheads="1"/>
            </p:cNvSpPr>
            <p:nvPr/>
          </p:nvSpPr>
          <p:spPr bwMode="auto">
            <a:xfrm>
              <a:off x="2082272" y="49270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5003798" y="699805"/>
            <a:ext cx="4089400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u="none">
                <a:solidFill>
                  <a:srgbClr val="008000"/>
                </a:solidFill>
                <a:latin typeface="Chalkboard" charset="0"/>
                <a:cs typeface="Chalkboard" charset="0"/>
              </a:rPr>
              <a:t>Symplectic Shell Model (Sp-NCSM)</a:t>
            </a:r>
          </a:p>
          <a:p>
            <a:pPr algn="ctr">
              <a:lnSpc>
                <a:spcPct val="90000"/>
              </a:lnSpc>
            </a:pPr>
            <a:r>
              <a:rPr lang="en-US" b="1" u="none">
                <a:solidFill>
                  <a:srgbClr val="008000"/>
                </a:solidFill>
                <a:latin typeface="Chalkboard"/>
                <a:cs typeface="Chalkboard"/>
              </a:rPr>
              <a:t>(Rowe &amp; Rosensteel, </a:t>
            </a:r>
            <a:r>
              <a:rPr lang="fr-FR" b="1" u="none">
                <a:solidFill>
                  <a:srgbClr val="008000"/>
                </a:solidFill>
                <a:latin typeface="Chalkboard"/>
                <a:cs typeface="Chalkboard"/>
              </a:rPr>
              <a:t>~</a:t>
            </a:r>
            <a:r>
              <a:rPr lang="en-US" b="1" u="none">
                <a:solidFill>
                  <a:srgbClr val="008000"/>
                </a:solidFill>
                <a:latin typeface="Chalkboard"/>
                <a:cs typeface="Chalkboard"/>
              </a:rPr>
              <a:t>1980s to present)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3109798" y="3202516"/>
            <a:ext cx="292947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algn="ctr">
              <a:lnSpc>
                <a:spcPct val="90000"/>
              </a:lnSpc>
            </a:pPr>
            <a:r>
              <a:rPr lang="en-US" sz="14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Symmetry </a:t>
            </a:r>
          </a:p>
          <a:p>
            <a:pPr marL="114300" algn="ctr">
              <a:lnSpc>
                <a:spcPct val="90000"/>
              </a:lnSpc>
            </a:pPr>
            <a:r>
              <a:rPr lang="en-US" sz="14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Adapted Basis</a:t>
            </a:r>
          </a:p>
          <a:p>
            <a:pPr marL="114300" algn="ctr">
              <a:lnSpc>
                <a:spcPct val="90000"/>
              </a:lnSpc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</a:t>
            </a:r>
            <a:r>
              <a:rPr lang="en-US" sz="14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  </a:t>
            </a: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(</a:t>
            </a:r>
            <a:r>
              <a:rPr lang="en-US" sz="14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Special Features)</a:t>
            </a:r>
            <a:endParaRPr lang="en-US" sz="1200" b="1" u="none">
              <a:solidFill>
                <a:srgbClr val="008000"/>
              </a:solidFill>
              <a:latin typeface="Chalkboard SE" panose="03050602040202020205" pitchFamily="66" charset="77"/>
              <a:cs typeface="Bradley Hand ITC TT-Bold"/>
            </a:endParaRP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Canonical &amp; unitary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Organized by shapes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Quadratic in x’s &amp; p’s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Band-heads </a:t>
            </a: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ea typeface="Wingdings"/>
                <a:cs typeface="Wingdings"/>
                <a:sym typeface="Wingdings"/>
              </a:rPr>
              <a:t></a:t>
            </a: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 np-nh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  <a:cs typeface="Bradley Hand ITC TT-Bold"/>
              </a:rPr>
              <a:t>Spurious free bands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Captures collectivity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No effective charges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FF0000"/>
                </a:solidFill>
                <a:latin typeface="Chalkboard SE" panose="03050602040202020205" pitchFamily="66" charset="77"/>
              </a:rPr>
              <a:t>Deformation dominates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008000"/>
                </a:solidFill>
                <a:latin typeface="Chalkboard SE" panose="03050602040202020205" pitchFamily="66" charset="77"/>
              </a:rPr>
              <a:t>Algebraic framework</a:t>
            </a:r>
          </a:p>
          <a:p>
            <a:pPr marL="804863" indent="-119063">
              <a:lnSpc>
                <a:spcPct val="90000"/>
              </a:lnSpc>
              <a:buSzPct val="150000"/>
              <a:buFont typeface="Arial"/>
              <a:buChar char="•"/>
            </a:pPr>
            <a:r>
              <a:rPr lang="en-US" sz="1200" b="1" u="none">
                <a:solidFill>
                  <a:srgbClr val="FF0000"/>
                </a:solidFill>
                <a:latin typeface="Chalkboard SE" panose="03050602040202020205" pitchFamily="66" charset="77"/>
              </a:rPr>
              <a:t>EFT known &amp; natural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55999" y="1697454"/>
            <a:ext cx="2277533" cy="1612407"/>
            <a:chOff x="3594105" y="1943089"/>
            <a:chExt cx="2277533" cy="1612407"/>
          </a:xfrm>
        </p:grpSpPr>
        <p:cxnSp>
          <p:nvCxnSpPr>
            <p:cNvPr id="234" name="Straight Arrow Connector 233"/>
            <p:cNvCxnSpPr/>
            <p:nvPr/>
          </p:nvCxnSpPr>
          <p:spPr bwMode="auto">
            <a:xfrm>
              <a:off x="3822700" y="2781300"/>
              <a:ext cx="17526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1" name="TextBox 240"/>
            <p:cNvSpPr txBox="1"/>
            <p:nvPr/>
          </p:nvSpPr>
          <p:spPr>
            <a:xfrm>
              <a:off x="3594105" y="1943089"/>
              <a:ext cx="2277533" cy="16124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Reorganize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Shell-Model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Space</a:t>
              </a:r>
            </a:p>
            <a:p>
              <a:pPr algn="ctr">
                <a:lnSpc>
                  <a:spcPts val="1600"/>
                </a:lnSpc>
              </a:pPr>
              <a:endParaRPr lang="en-US" b="1" u="none" dirty="0">
                <a:solidFill>
                  <a:srgbClr val="008000"/>
                </a:solidFill>
                <a:latin typeface="Chalkboard"/>
                <a:cs typeface="Chalkboard"/>
              </a:endParaRPr>
            </a:p>
            <a:p>
              <a:pPr algn="ctr">
                <a:lnSpc>
                  <a:spcPts val="1600"/>
                </a:lnSpc>
              </a:pPr>
              <a:r>
                <a:rPr lang="en-US" b="1" u="none" dirty="0">
                  <a:solidFill>
                    <a:srgbClr val="FF0000"/>
                  </a:solidFill>
                  <a:latin typeface="Chalkboard"/>
                  <a:cs typeface="Chalkboard"/>
                </a:rPr>
                <a:t>Cluster</a:t>
              </a:r>
              <a:r>
                <a:rPr lang="en-US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 </a:t>
              </a:r>
              <a:r>
                <a:rPr lang="en-US" b="1" u="none" dirty="0">
                  <a:solidFill>
                    <a:srgbClr val="8E0000"/>
                  </a:solidFill>
                  <a:latin typeface="Chalkboard"/>
                  <a:cs typeface="Chalkboard"/>
                </a:rPr>
                <a:t>&amp;</a:t>
              </a:r>
              <a:r>
                <a:rPr lang="en-US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 </a:t>
              </a:r>
              <a:r>
                <a:rPr lang="en-US" b="1" u="none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Chalkboard"/>
                  <a:cs typeface="Chalkboard"/>
                </a:rPr>
                <a:t>Collective</a:t>
              </a:r>
              <a:r>
                <a:rPr lang="en-US" b="1" u="none" dirty="0">
                  <a:latin typeface="Chalkboard"/>
                  <a:cs typeface="Chalkboard"/>
                </a:rPr>
                <a:t> </a:t>
              </a:r>
              <a:r>
                <a:rPr lang="en-US" sz="1400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(Natural Subspaces)</a:t>
              </a:r>
            </a:p>
            <a:p>
              <a:pPr algn="ctr">
                <a:lnSpc>
                  <a:spcPts val="1600"/>
                </a:lnSpc>
              </a:pPr>
              <a:r>
                <a:rPr lang="en-US" b="1" u="none" dirty="0">
                  <a:solidFill>
                    <a:srgbClr val="008000"/>
                  </a:solidFill>
                  <a:latin typeface="Chalkboard"/>
                  <a:cs typeface="Chalkboard"/>
                </a:rPr>
                <a:t>-------------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665259" y="2269985"/>
            <a:ext cx="2625725" cy="3077105"/>
            <a:chOff x="1169459" y="2236665"/>
            <a:chExt cx="2625725" cy="3152776"/>
          </a:xfrm>
        </p:grpSpPr>
        <p:sp>
          <p:nvSpPr>
            <p:cNvPr id="168" name="Oval 15"/>
            <p:cNvSpPr>
              <a:spLocks noChangeAspect="1" noChangeArrowheads="1"/>
            </p:cNvSpPr>
            <p:nvPr/>
          </p:nvSpPr>
          <p:spPr bwMode="auto">
            <a:xfrm>
              <a:off x="1694922" y="3511021"/>
              <a:ext cx="1601787" cy="752475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6"/>
            <p:cNvSpPr>
              <a:spLocks noChangeAspect="1" noChangeArrowheads="1"/>
            </p:cNvSpPr>
            <p:nvPr/>
          </p:nvSpPr>
          <p:spPr bwMode="auto">
            <a:xfrm>
              <a:off x="1550459" y="2942696"/>
              <a:ext cx="1893888" cy="876300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10"/>
            <p:cNvSpPr>
              <a:spLocks/>
            </p:cNvSpPr>
            <p:nvPr/>
          </p:nvSpPr>
          <p:spPr bwMode="auto">
            <a:xfrm>
              <a:off x="2480610" y="2236666"/>
              <a:ext cx="1314574" cy="3152775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11"/>
            <p:cNvSpPr>
              <a:spLocks/>
            </p:cNvSpPr>
            <p:nvPr/>
          </p:nvSpPr>
          <p:spPr bwMode="auto">
            <a:xfrm flipH="1">
              <a:off x="1169459" y="2236665"/>
              <a:ext cx="1314574" cy="3152775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38100" cmpd="sng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4"/>
            <p:cNvSpPr>
              <a:spLocks noChangeAspect="1" noChangeArrowheads="1"/>
            </p:cNvSpPr>
            <p:nvPr/>
          </p:nvSpPr>
          <p:spPr bwMode="auto">
            <a:xfrm>
              <a:off x="1834622" y="4084108"/>
              <a:ext cx="1265237" cy="593725"/>
            </a:xfrm>
            <a:prstGeom prst="ellipse">
              <a:avLst/>
            </a:prstGeom>
            <a:solidFill>
              <a:schemeClr val="folHlink">
                <a:alpha val="5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0"/>
            <p:cNvSpPr>
              <a:spLocks noChangeShapeType="1"/>
            </p:cNvSpPr>
            <p:nvPr/>
          </p:nvSpPr>
          <p:spPr bwMode="auto">
            <a:xfrm flipV="1">
              <a:off x="1847322" y="4417371"/>
              <a:ext cx="12795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5"/>
            <p:cNvSpPr>
              <a:spLocks noChangeShapeType="1"/>
            </p:cNvSpPr>
            <p:nvPr/>
          </p:nvSpPr>
          <p:spPr bwMode="auto">
            <a:xfrm flipV="1">
              <a:off x="1661584" y="3905458"/>
              <a:ext cx="164465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6"/>
            <p:cNvSpPr>
              <a:spLocks noChangeShapeType="1"/>
            </p:cNvSpPr>
            <p:nvPr/>
          </p:nvSpPr>
          <p:spPr bwMode="auto">
            <a:xfrm flipV="1">
              <a:off x="1490133" y="3394395"/>
              <a:ext cx="1957389" cy="3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28"/>
            <p:cNvSpPr>
              <a:spLocks noChangeShapeType="1"/>
            </p:cNvSpPr>
            <p:nvPr/>
          </p:nvSpPr>
          <p:spPr bwMode="auto">
            <a:xfrm flipV="1">
              <a:off x="1363134" y="2903008"/>
              <a:ext cx="226695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Line 29"/>
            <p:cNvSpPr>
              <a:spLocks noChangeShapeType="1"/>
            </p:cNvSpPr>
            <p:nvPr/>
          </p:nvSpPr>
          <p:spPr bwMode="auto">
            <a:xfrm flipV="1">
              <a:off x="1204385" y="2379804"/>
              <a:ext cx="2554816" cy="6955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12"/>
            <p:cNvSpPr>
              <a:spLocks noChangeAspect="1" noChangeArrowheads="1"/>
            </p:cNvSpPr>
            <p:nvPr/>
          </p:nvSpPr>
          <p:spPr bwMode="auto">
            <a:xfrm>
              <a:off x="2172759" y="5012796"/>
              <a:ext cx="598488" cy="317500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13"/>
            <p:cNvSpPr>
              <a:spLocks noChangeAspect="1" noChangeArrowheads="1"/>
            </p:cNvSpPr>
            <p:nvPr/>
          </p:nvSpPr>
          <p:spPr bwMode="auto">
            <a:xfrm>
              <a:off x="2004484" y="4638146"/>
              <a:ext cx="933450" cy="474662"/>
            </a:xfrm>
            <a:prstGeom prst="ellipse">
              <a:avLst/>
            </a:prstGeom>
            <a:solidFill>
              <a:schemeClr val="tx2">
                <a:alpha val="570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18"/>
            <p:cNvSpPr>
              <a:spLocks noChangeShapeType="1"/>
            </p:cNvSpPr>
            <p:nvPr/>
          </p:nvSpPr>
          <p:spPr bwMode="auto">
            <a:xfrm>
              <a:off x="2164822" y="5195358"/>
              <a:ext cx="6397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19"/>
            <p:cNvSpPr>
              <a:spLocks noChangeShapeType="1"/>
            </p:cNvSpPr>
            <p:nvPr/>
          </p:nvSpPr>
          <p:spPr bwMode="auto">
            <a:xfrm>
              <a:off x="1990197" y="4887383"/>
              <a:ext cx="960437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22"/>
            <p:cNvSpPr>
              <a:spLocks noChangeAspect="1" noChangeArrowheads="1"/>
            </p:cNvSpPr>
            <p:nvPr/>
          </p:nvSpPr>
          <p:spPr bwMode="auto">
            <a:xfrm>
              <a:off x="2236259" y="5163608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23"/>
            <p:cNvSpPr>
              <a:spLocks noChangeAspect="1" noChangeArrowheads="1"/>
            </p:cNvSpPr>
            <p:nvPr/>
          </p:nvSpPr>
          <p:spPr bwMode="auto">
            <a:xfrm>
              <a:off x="2590272" y="47635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24"/>
            <p:cNvSpPr>
              <a:spLocks noChangeAspect="1" noChangeArrowheads="1"/>
            </p:cNvSpPr>
            <p:nvPr/>
          </p:nvSpPr>
          <p:spPr bwMode="auto">
            <a:xfrm>
              <a:off x="2515659" y="5176308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30"/>
            <p:cNvSpPr>
              <a:spLocks noChangeAspect="1" noChangeArrowheads="1"/>
            </p:cNvSpPr>
            <p:nvPr/>
          </p:nvSpPr>
          <p:spPr bwMode="auto">
            <a:xfrm>
              <a:off x="2566459" y="5076296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31"/>
            <p:cNvSpPr>
              <a:spLocks noChangeAspect="1" noChangeArrowheads="1"/>
            </p:cNvSpPr>
            <p:nvPr/>
          </p:nvSpPr>
          <p:spPr bwMode="auto">
            <a:xfrm>
              <a:off x="2568047" y="4866746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34"/>
            <p:cNvSpPr>
              <a:spLocks noChangeAspect="1" noChangeArrowheads="1"/>
            </p:cNvSpPr>
            <p:nvPr/>
          </p:nvSpPr>
          <p:spPr bwMode="auto">
            <a:xfrm>
              <a:off x="2294997" y="50556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36"/>
            <p:cNvSpPr>
              <a:spLocks noChangeAspect="1" noChangeArrowheads="1"/>
            </p:cNvSpPr>
            <p:nvPr/>
          </p:nvSpPr>
          <p:spPr bwMode="auto">
            <a:xfrm>
              <a:off x="2734734" y="4766733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65"/>
            <p:cNvSpPr>
              <a:spLocks noChangeAspect="1" noChangeArrowheads="1"/>
            </p:cNvSpPr>
            <p:nvPr/>
          </p:nvSpPr>
          <p:spPr bwMode="auto">
            <a:xfrm>
              <a:off x="2717272" y="486515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29412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98905" y="1180311"/>
            <a:ext cx="970427" cy="4009925"/>
            <a:chOff x="5897483" y="1309371"/>
            <a:chExt cx="741404" cy="3848290"/>
          </a:xfrm>
        </p:grpSpPr>
        <p:grpSp>
          <p:nvGrpSpPr>
            <p:cNvPr id="124" name="Group 123"/>
            <p:cNvGrpSpPr/>
            <p:nvPr/>
          </p:nvGrpSpPr>
          <p:grpSpPr>
            <a:xfrm rot="21015239" flipH="1">
              <a:off x="5995911" y="1331167"/>
              <a:ext cx="566644" cy="3648648"/>
              <a:chOff x="5094327" y="765472"/>
              <a:chExt cx="566644" cy="3091781"/>
            </a:xfrm>
          </p:grpSpPr>
          <p:sp>
            <p:nvSpPr>
              <p:cNvPr id="131" name="Freeform 11"/>
              <p:cNvSpPr>
                <a:spLocks/>
              </p:cNvSpPr>
              <p:nvPr/>
            </p:nvSpPr>
            <p:spPr bwMode="auto">
              <a:xfrm rot="54778" flipH="1">
                <a:off x="5094327" y="790160"/>
                <a:ext cx="319511" cy="306709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Freeform 10"/>
              <p:cNvSpPr>
                <a:spLocks/>
              </p:cNvSpPr>
              <p:nvPr/>
            </p:nvSpPr>
            <p:spPr bwMode="auto">
              <a:xfrm>
                <a:off x="5398381" y="765472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 rot="20937975" flipH="1">
              <a:off x="5897483" y="1351060"/>
              <a:ext cx="560298" cy="3222696"/>
              <a:chOff x="5072658" y="764714"/>
              <a:chExt cx="560298" cy="2978826"/>
            </a:xfrm>
          </p:grpSpPr>
          <p:sp>
            <p:nvSpPr>
              <p:cNvPr id="129" name="Freeform 11"/>
              <p:cNvSpPr>
                <a:spLocks/>
              </p:cNvSpPr>
              <p:nvPr/>
            </p:nvSpPr>
            <p:spPr bwMode="auto">
              <a:xfrm flipH="1">
                <a:off x="5072658" y="793242"/>
                <a:ext cx="317500" cy="2950298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Freeform 10"/>
              <p:cNvSpPr>
                <a:spLocks/>
              </p:cNvSpPr>
              <p:nvPr/>
            </p:nvSpPr>
            <p:spPr bwMode="auto">
              <a:xfrm rot="21541735">
                <a:off x="5362033" y="764714"/>
                <a:ext cx="270923" cy="296561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 rot="21006390" flipH="1">
              <a:off x="6090284" y="1309371"/>
              <a:ext cx="548603" cy="3848290"/>
              <a:chOff x="5122391" y="723433"/>
              <a:chExt cx="548603" cy="3079369"/>
            </a:xfrm>
          </p:grpSpPr>
          <p:sp>
            <p:nvSpPr>
              <p:cNvPr id="127" name="Freeform 11"/>
              <p:cNvSpPr>
                <a:spLocks/>
              </p:cNvSpPr>
              <p:nvPr/>
            </p:nvSpPr>
            <p:spPr bwMode="auto">
              <a:xfrm flipH="1">
                <a:off x="5122391" y="756149"/>
                <a:ext cx="314307" cy="304665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Freeform 10"/>
              <p:cNvSpPr>
                <a:spLocks/>
              </p:cNvSpPr>
              <p:nvPr/>
            </p:nvSpPr>
            <p:spPr bwMode="auto">
              <a:xfrm>
                <a:off x="5408404" y="723433"/>
                <a:ext cx="262590" cy="307710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 flipH="1">
            <a:off x="7175533" y="1184558"/>
            <a:ext cx="961135" cy="4009900"/>
            <a:chOff x="5904441" y="1309383"/>
            <a:chExt cx="734305" cy="3848267"/>
          </a:xfrm>
          <a:effectLst>
            <a:outerShdw blurRad="647700" dist="38100" algn="tl" rotWithShape="0">
              <a:srgbClr val="000000">
                <a:alpha val="43000"/>
              </a:srgbClr>
            </a:outerShdw>
          </a:effectLst>
        </p:grpSpPr>
        <p:grpSp>
          <p:nvGrpSpPr>
            <p:cNvPr id="231" name="Group 230"/>
            <p:cNvGrpSpPr/>
            <p:nvPr/>
          </p:nvGrpSpPr>
          <p:grpSpPr>
            <a:xfrm rot="21015239" flipH="1">
              <a:off x="5995232" y="1332455"/>
              <a:ext cx="567256" cy="3647435"/>
              <a:chOff x="5094504" y="766502"/>
              <a:chExt cx="567256" cy="3090753"/>
            </a:xfrm>
          </p:grpSpPr>
          <p:sp>
            <p:nvSpPr>
              <p:cNvPr id="245" name="Freeform 11"/>
              <p:cNvSpPr>
                <a:spLocks/>
              </p:cNvSpPr>
              <p:nvPr/>
            </p:nvSpPr>
            <p:spPr bwMode="auto">
              <a:xfrm rot="54778" flipH="1">
                <a:off x="5094504" y="766502"/>
                <a:ext cx="319511" cy="3090753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Freeform 10"/>
              <p:cNvSpPr>
                <a:spLocks/>
              </p:cNvSpPr>
              <p:nvPr/>
            </p:nvSpPr>
            <p:spPr bwMode="auto">
              <a:xfrm>
                <a:off x="5399170" y="766639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 rot="20937975" flipH="1">
              <a:off x="5904441" y="1352427"/>
              <a:ext cx="560010" cy="3229999"/>
              <a:chOff x="5067078" y="767098"/>
              <a:chExt cx="560010" cy="2985576"/>
            </a:xfrm>
          </p:grpSpPr>
          <p:sp>
            <p:nvSpPr>
              <p:cNvPr id="243" name="Freeform 11"/>
              <p:cNvSpPr>
                <a:spLocks/>
              </p:cNvSpPr>
              <p:nvPr/>
            </p:nvSpPr>
            <p:spPr bwMode="auto">
              <a:xfrm flipH="1">
                <a:off x="5067078" y="767098"/>
                <a:ext cx="317499" cy="2985272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10"/>
              <p:cNvSpPr>
                <a:spLocks/>
              </p:cNvSpPr>
              <p:nvPr/>
            </p:nvSpPr>
            <p:spPr bwMode="auto">
              <a:xfrm rot="21541735">
                <a:off x="5364498" y="767099"/>
                <a:ext cx="262590" cy="2985575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 rot="21006390" flipH="1">
              <a:off x="6090529" y="1309383"/>
              <a:ext cx="548217" cy="3848267"/>
              <a:chOff x="5122532" y="723451"/>
              <a:chExt cx="548217" cy="3079351"/>
            </a:xfrm>
          </p:grpSpPr>
          <p:sp>
            <p:nvSpPr>
              <p:cNvPr id="237" name="Freeform 11"/>
              <p:cNvSpPr>
                <a:spLocks/>
              </p:cNvSpPr>
              <p:nvPr/>
            </p:nvSpPr>
            <p:spPr bwMode="auto">
              <a:xfrm flipH="1">
                <a:off x="5122532" y="738933"/>
                <a:ext cx="314307" cy="3063869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Freeform 10"/>
              <p:cNvSpPr>
                <a:spLocks/>
              </p:cNvSpPr>
              <p:nvPr/>
            </p:nvSpPr>
            <p:spPr bwMode="auto">
              <a:xfrm>
                <a:off x="5408159" y="723451"/>
                <a:ext cx="262590" cy="3077104"/>
              </a:xfrm>
              <a:custGeom>
                <a:avLst/>
                <a:gdLst>
                  <a:gd name="T0" fmla="*/ 0 w 567"/>
                  <a:gd name="T1" fmla="*/ 1114 h 1114"/>
                  <a:gd name="T2" fmla="*/ 127 w 567"/>
                  <a:gd name="T3" fmla="*/ 1047 h 1114"/>
                  <a:gd name="T4" fmla="*/ 300 w 567"/>
                  <a:gd name="T5" fmla="*/ 740 h 1114"/>
                  <a:gd name="T6" fmla="*/ 567 w 567"/>
                  <a:gd name="T7" fmla="*/ 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7" h="1114">
                    <a:moveTo>
                      <a:pt x="0" y="1114"/>
                    </a:moveTo>
                    <a:cubicBezTo>
                      <a:pt x="38" y="1111"/>
                      <a:pt x="77" y="1109"/>
                      <a:pt x="127" y="1047"/>
                    </a:cubicBezTo>
                    <a:cubicBezTo>
                      <a:pt x="177" y="985"/>
                      <a:pt x="227" y="914"/>
                      <a:pt x="300" y="740"/>
                    </a:cubicBezTo>
                    <a:cubicBezTo>
                      <a:pt x="373" y="566"/>
                      <a:pt x="470" y="283"/>
                      <a:pt x="567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7" name="AutoShape 43"/>
          <p:cNvSpPr>
            <a:spLocks noChangeArrowheads="1"/>
          </p:cNvSpPr>
          <p:nvPr/>
        </p:nvSpPr>
        <p:spPr bwMode="auto">
          <a:xfrm>
            <a:off x="6832600" y="3476488"/>
            <a:ext cx="97897" cy="910696"/>
          </a:xfrm>
          <a:prstGeom prst="upArrow">
            <a:avLst>
              <a:gd name="adj1" fmla="val 67167"/>
              <a:gd name="adj2" fmla="val 168643"/>
            </a:avLst>
          </a:prstGeom>
          <a:solidFill>
            <a:srgbClr val="E2B8A8"/>
          </a:solidFill>
          <a:ln w="12700" cmpd="sng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" name="Group 247"/>
          <p:cNvGrpSpPr/>
          <p:nvPr/>
        </p:nvGrpSpPr>
        <p:grpSpPr>
          <a:xfrm>
            <a:off x="6610351" y="4322096"/>
            <a:ext cx="337608" cy="559857"/>
            <a:chOff x="2063751" y="4376208"/>
            <a:chExt cx="337608" cy="559857"/>
          </a:xfrm>
        </p:grpSpPr>
        <p:sp>
          <p:nvSpPr>
            <p:cNvPr id="249" name="Oval 27"/>
            <p:cNvSpPr>
              <a:spLocks noChangeAspect="1" noChangeArrowheads="1"/>
            </p:cNvSpPr>
            <p:nvPr/>
          </p:nvSpPr>
          <p:spPr bwMode="auto">
            <a:xfrm>
              <a:off x="2063751" y="4393669"/>
              <a:ext cx="141288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Oval 37"/>
            <p:cNvSpPr>
              <a:spLocks noChangeAspect="1" noChangeArrowheads="1"/>
            </p:cNvSpPr>
            <p:nvPr/>
          </p:nvSpPr>
          <p:spPr bwMode="auto">
            <a:xfrm>
              <a:off x="2260072" y="4376208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AutoShape 42"/>
            <p:cNvSpPr>
              <a:spLocks noChangeArrowheads="1"/>
            </p:cNvSpPr>
            <p:nvPr/>
          </p:nvSpPr>
          <p:spPr bwMode="auto">
            <a:xfrm>
              <a:off x="2286000" y="4450820"/>
              <a:ext cx="89958" cy="451379"/>
            </a:xfrm>
            <a:prstGeom prst="upArrow">
              <a:avLst>
                <a:gd name="adj1" fmla="val 67167"/>
                <a:gd name="adj2" fmla="val 78469"/>
              </a:avLst>
            </a:prstGeom>
            <a:solidFill>
              <a:srgbClr val="404040">
                <a:alpha val="24001"/>
              </a:srgb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AutoShape 41"/>
            <p:cNvSpPr>
              <a:spLocks noChangeArrowheads="1"/>
            </p:cNvSpPr>
            <p:nvPr/>
          </p:nvSpPr>
          <p:spPr bwMode="auto">
            <a:xfrm>
              <a:off x="2103967" y="4483098"/>
              <a:ext cx="88900" cy="452967"/>
            </a:xfrm>
            <a:prstGeom prst="upArrow">
              <a:avLst>
                <a:gd name="adj1" fmla="val 67167"/>
                <a:gd name="adj2" fmla="val 78468"/>
              </a:avLst>
            </a:prstGeom>
            <a:solidFill>
              <a:schemeClr val="tx1">
                <a:lumMod val="75000"/>
                <a:lumOff val="25000"/>
                <a:alpha val="24001"/>
              </a:schemeClr>
            </a:solidFill>
            <a:ln w="12700" cmpd="sng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3" name="AutoShape 69"/>
          <p:cNvSpPr>
            <a:spLocks noChangeArrowheads="1"/>
          </p:cNvSpPr>
          <p:nvPr/>
        </p:nvSpPr>
        <p:spPr bwMode="auto">
          <a:xfrm>
            <a:off x="6832600" y="2490120"/>
            <a:ext cx="91547" cy="912283"/>
          </a:xfrm>
          <a:prstGeom prst="upArrow">
            <a:avLst>
              <a:gd name="adj1" fmla="val 67167"/>
              <a:gd name="adj2" fmla="val 168642"/>
            </a:avLst>
          </a:prstGeom>
          <a:solidFill>
            <a:schemeClr val="bg2">
              <a:lumMod val="40000"/>
              <a:lumOff val="60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21"/>
          <p:cNvSpPr>
            <a:spLocks noChangeAspect="1" noChangeArrowheads="1"/>
          </p:cNvSpPr>
          <p:nvPr/>
        </p:nvSpPr>
        <p:spPr bwMode="auto">
          <a:xfrm>
            <a:off x="6792384" y="47300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32"/>
          <p:cNvSpPr>
            <a:spLocks noChangeAspect="1" noChangeArrowheads="1"/>
          </p:cNvSpPr>
          <p:nvPr/>
        </p:nvSpPr>
        <p:spPr bwMode="auto">
          <a:xfrm>
            <a:off x="6649509" y="4742784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35"/>
          <p:cNvSpPr>
            <a:spLocks noChangeAspect="1" noChangeArrowheads="1"/>
          </p:cNvSpPr>
          <p:nvPr/>
        </p:nvSpPr>
        <p:spPr bwMode="auto">
          <a:xfrm>
            <a:off x="6768572" y="4872959"/>
            <a:ext cx="141287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33"/>
          <p:cNvSpPr>
            <a:spLocks noChangeAspect="1" noChangeArrowheads="1"/>
          </p:cNvSpPr>
          <p:nvPr/>
        </p:nvSpPr>
        <p:spPr bwMode="auto">
          <a:xfrm>
            <a:off x="6614584" y="483009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9" name="Group 258"/>
          <p:cNvGrpSpPr/>
          <p:nvPr/>
        </p:nvGrpSpPr>
        <p:grpSpPr>
          <a:xfrm>
            <a:off x="6628872" y="4733259"/>
            <a:ext cx="319087" cy="276225"/>
            <a:chOff x="2082272" y="4787371"/>
            <a:chExt cx="319087" cy="276225"/>
          </a:xfrm>
        </p:grpSpPr>
        <p:sp>
          <p:nvSpPr>
            <p:cNvPr id="260" name="Oval 35"/>
            <p:cNvSpPr>
              <a:spLocks noChangeAspect="1" noChangeArrowheads="1"/>
            </p:cNvSpPr>
            <p:nvPr/>
          </p:nvSpPr>
          <p:spPr bwMode="auto">
            <a:xfrm>
              <a:off x="2260072" y="47873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35"/>
            <p:cNvSpPr>
              <a:spLocks noChangeAspect="1" noChangeArrowheads="1"/>
            </p:cNvSpPr>
            <p:nvPr/>
          </p:nvSpPr>
          <p:spPr bwMode="auto">
            <a:xfrm>
              <a:off x="2082272" y="4927071"/>
              <a:ext cx="141287" cy="13652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tint val="60784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2" name="Oval 38"/>
          <p:cNvSpPr>
            <a:spLocks noChangeAspect="1" noChangeArrowheads="1"/>
          </p:cNvSpPr>
          <p:nvPr/>
        </p:nvSpPr>
        <p:spPr bwMode="auto">
          <a:xfrm>
            <a:off x="6805084" y="3330966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788" y="682488"/>
            <a:ext cx="295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>
                <a:solidFill>
                  <a:srgbClr val="0000FF"/>
                </a:solidFill>
                <a:latin typeface="Chalkboard"/>
                <a:cs typeface="Chalkboard"/>
              </a:rPr>
              <a:t>*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57738" y="674021"/>
            <a:ext cx="3616575" cy="5420562"/>
            <a:chOff x="5357738" y="753533"/>
            <a:chExt cx="3616575" cy="5420562"/>
          </a:xfrm>
        </p:grpSpPr>
        <p:sp>
          <p:nvSpPr>
            <p:cNvPr id="217" name="TextBox 216"/>
            <p:cNvSpPr txBox="1"/>
            <p:nvPr/>
          </p:nvSpPr>
          <p:spPr>
            <a:xfrm>
              <a:off x="5357738" y="5583164"/>
              <a:ext cx="354771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200" b="1" u="none" dirty="0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*Simple logical algebraic underpinning</a:t>
              </a:r>
              <a:endParaRPr lang="en-US" sz="1200" u="none" dirty="0">
                <a:solidFill>
                  <a:srgbClr val="008000"/>
                </a:solidFill>
                <a:latin typeface="Chalkboard" charset="0"/>
                <a:cs typeface="Chalkboard" charset="0"/>
              </a:endParaRPr>
            </a:p>
            <a:p>
              <a:pPr marL="228600" indent="-114300">
                <a:lnSpc>
                  <a:spcPct val="90000"/>
                </a:lnSpc>
                <a:buFont typeface="Arial"/>
                <a:buChar char="•"/>
              </a:pPr>
              <a:r>
                <a:rPr lang="en-US" sz="1200" b="1" u="none" dirty="0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Elliott SU(3) if no symplectic modes</a:t>
              </a:r>
            </a:p>
            <a:p>
              <a:pPr marL="228600" indent="-114300">
                <a:lnSpc>
                  <a:spcPct val="90000"/>
                </a:lnSpc>
                <a:buFont typeface="Arial"/>
                <a:buChar char="•"/>
              </a:pPr>
              <a:r>
                <a:rPr lang="en-US" sz="1200" b="1" u="none" dirty="0">
                  <a:solidFill>
                    <a:srgbClr val="008000"/>
                  </a:solidFill>
                  <a:latin typeface="Chalkboard" charset="0"/>
                  <a:cs typeface="Chalkboard" charset="0"/>
                </a:rPr>
                <a:t>Sp(3,R) add monopole &amp; quadrupole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678329" y="753533"/>
              <a:ext cx="2959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rgbClr val="008000"/>
                  </a:solidFill>
                  <a:latin typeface="Chalkboard"/>
                  <a:cs typeface="Chalkboard"/>
                </a:rPr>
                <a:t>*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58915" y="2485882"/>
            <a:ext cx="1524785" cy="3051654"/>
            <a:chOff x="7758915" y="2565394"/>
            <a:chExt cx="1524785" cy="3051654"/>
          </a:xfrm>
        </p:grpSpPr>
        <p:sp>
          <p:nvSpPr>
            <p:cNvPr id="216" name="Line 34"/>
            <p:cNvSpPr>
              <a:spLocks noChangeShapeType="1"/>
            </p:cNvSpPr>
            <p:nvPr/>
          </p:nvSpPr>
          <p:spPr bwMode="auto">
            <a:xfrm flipH="1">
              <a:off x="8017933" y="3623732"/>
              <a:ext cx="16934" cy="168486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8094133" y="2565394"/>
              <a:ext cx="1181100" cy="1608030"/>
              <a:chOff x="8094133" y="2565394"/>
              <a:chExt cx="1181100" cy="1608030"/>
            </a:xfrm>
          </p:grpSpPr>
          <p:sp>
            <p:nvSpPr>
              <p:cNvPr id="218" name="TextBox 217"/>
              <p:cNvSpPr txBox="1"/>
              <p:nvPr/>
            </p:nvSpPr>
            <p:spPr>
              <a:xfrm>
                <a:off x="8094133" y="2565394"/>
                <a:ext cx="11811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400" b="1" u="none">
                  <a:solidFill>
                    <a:srgbClr val="008000"/>
                  </a:solidFill>
                  <a:latin typeface="+mj-lt"/>
                </a:endParaRPr>
              </a:p>
              <a:p>
                <a:pPr algn="ctr"/>
                <a:endParaRPr lang="en-US" sz="1400" b="1" u="none">
                  <a:solidFill>
                    <a:srgbClr val="008000"/>
                  </a:solidFill>
                  <a:latin typeface="+mj-lt"/>
                </a:endParaRPr>
              </a:p>
              <a:p>
                <a:pPr algn="ctr"/>
                <a:endParaRPr lang="en-US" sz="1400" b="1" u="none">
                  <a:solidFill>
                    <a:srgbClr val="008000"/>
                  </a:solidFill>
                  <a:latin typeface="+mj-lt"/>
                </a:endParaRPr>
              </a:p>
              <a:p>
                <a:pPr algn="ctr"/>
                <a:r>
                  <a:rPr lang="en-US" sz="14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Sp(3,R)</a:t>
                </a:r>
              </a:p>
              <a:p>
                <a:pPr algn="ctr"/>
                <a:r>
                  <a:rPr lang="en-US" sz="12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A Raising</a:t>
                </a:r>
              </a:p>
              <a:p>
                <a:pPr algn="ctr"/>
                <a:r>
                  <a:rPr lang="en-US" sz="12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(L = 0 &amp; 2)</a:t>
                </a:r>
              </a:p>
              <a:p>
                <a:pPr algn="ctr"/>
                <a:endParaRPr lang="en-US" sz="1200" b="1" u="none" baseline="3000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145" name="Text Box 40"/>
              <p:cNvSpPr txBox="1">
                <a:spLocks noChangeArrowheads="1"/>
              </p:cNvSpPr>
              <p:nvPr/>
            </p:nvSpPr>
            <p:spPr bwMode="auto">
              <a:xfrm>
                <a:off x="8376885" y="3762900"/>
                <a:ext cx="614185" cy="410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u="none">
                    <a:solidFill>
                      <a:srgbClr val="008000"/>
                    </a:solidFill>
                    <a:latin typeface="+mn-lt"/>
                  </a:rPr>
                  <a:t>+2</a:t>
                </a:r>
                <a:r>
                  <a:rPr lang="en-US" sz="1400" b="1" i="1" u="none">
                    <a:solidFill>
                      <a:srgbClr val="008000"/>
                    </a:solidFill>
                    <a:latin typeface="+mn-lt"/>
                  </a:rPr>
                  <a:t>h</a:t>
                </a:r>
                <a:r>
                  <a:rPr lang="en-US" sz="1400" b="1" u="none" cap="small">
                    <a:solidFill>
                      <a:srgbClr val="008000"/>
                    </a:solidFill>
                    <a:latin typeface="+mn-lt"/>
                  </a:rPr>
                  <a:t>ω</a:t>
                </a:r>
              </a:p>
            </p:txBody>
          </p:sp>
          <p:sp>
            <p:nvSpPr>
              <p:cNvPr id="146" name="Text Box 41"/>
              <p:cNvSpPr txBox="1">
                <a:spLocks noChangeArrowheads="1"/>
              </p:cNvSpPr>
              <p:nvPr/>
            </p:nvSpPr>
            <p:spPr bwMode="auto">
              <a:xfrm rot="20791264">
                <a:off x="8590695" y="3699928"/>
                <a:ext cx="419100" cy="36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200" b="1" u="none">
                    <a:solidFill>
                      <a:srgbClr val="008000"/>
                    </a:solidFill>
                    <a:latin typeface="+mn-lt"/>
                  </a:rPr>
                  <a:t>–</a:t>
                </a:r>
                <a:endParaRPr lang="en-US" sz="1200" b="1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758915" y="4216400"/>
              <a:ext cx="1297744" cy="481989"/>
              <a:chOff x="7758915" y="4216400"/>
              <a:chExt cx="1297744" cy="481989"/>
            </a:xfrm>
          </p:grpSpPr>
          <p:sp>
            <p:nvSpPr>
              <p:cNvPr id="202" name="Line 24"/>
              <p:cNvSpPr>
                <a:spLocks noChangeShapeType="1"/>
              </p:cNvSpPr>
              <p:nvPr/>
            </p:nvSpPr>
            <p:spPr bwMode="auto">
              <a:xfrm>
                <a:off x="7758915" y="4478574"/>
                <a:ext cx="479151" cy="2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04" name="Text Box 30"/>
              <p:cNvSpPr txBox="1">
                <a:spLocks noChangeArrowheads="1"/>
              </p:cNvSpPr>
              <p:nvPr/>
            </p:nvSpPr>
            <p:spPr bwMode="auto">
              <a:xfrm>
                <a:off x="8080679" y="4276470"/>
                <a:ext cx="65828" cy="357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endParaRPr lang="en-US" sz="2400" u="none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Text Box 40"/>
              <p:cNvSpPr txBox="1">
                <a:spLocks noChangeArrowheads="1"/>
              </p:cNvSpPr>
              <p:nvPr/>
            </p:nvSpPr>
            <p:spPr bwMode="auto">
              <a:xfrm>
                <a:off x="8481461" y="4390612"/>
                <a:ext cx="5093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u="none">
                    <a:solidFill>
                      <a:srgbClr val="008000"/>
                    </a:solidFill>
                    <a:latin typeface="+mn-lt"/>
                  </a:rPr>
                  <a:t>0</a:t>
                </a:r>
                <a:r>
                  <a:rPr lang="en-US" sz="1400" b="1" i="1" u="none">
                    <a:solidFill>
                      <a:srgbClr val="008000"/>
                    </a:solidFill>
                    <a:latin typeface="+mn-lt"/>
                  </a:rPr>
                  <a:t>h</a:t>
                </a:r>
                <a:r>
                  <a:rPr lang="en-US" sz="1400" b="1" u="none" cap="small">
                    <a:solidFill>
                      <a:srgbClr val="008000"/>
                    </a:solidFill>
                    <a:latin typeface="+mn-lt"/>
                  </a:rPr>
                  <a:t>ω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403165" y="4216400"/>
                <a:ext cx="653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u="none">
                    <a:solidFill>
                      <a:srgbClr val="008000"/>
                    </a:solidFill>
                    <a:latin typeface="+mn-lt"/>
                  </a:rPr>
                  <a:t>SU(3)</a:t>
                </a:r>
              </a:p>
            </p:txBody>
          </p:sp>
          <p:sp>
            <p:nvSpPr>
              <p:cNvPr id="151" name="Text Box 41"/>
              <p:cNvSpPr txBox="1">
                <a:spLocks noChangeArrowheads="1"/>
              </p:cNvSpPr>
              <p:nvPr/>
            </p:nvSpPr>
            <p:spPr bwMode="auto">
              <a:xfrm rot="20791264">
                <a:off x="8585201" y="4326465"/>
                <a:ext cx="419100" cy="369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200" b="1" u="none">
                    <a:solidFill>
                      <a:srgbClr val="008000"/>
                    </a:solidFill>
                    <a:latin typeface="+mn-lt"/>
                  </a:rPr>
                  <a:t>–</a:t>
                </a:r>
                <a:endParaRPr lang="en-US" sz="1200" b="1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8102600" y="4749798"/>
              <a:ext cx="1181100" cy="867250"/>
              <a:chOff x="8102600" y="4749798"/>
              <a:chExt cx="1181100" cy="867250"/>
            </a:xfrm>
          </p:grpSpPr>
          <p:sp>
            <p:nvSpPr>
              <p:cNvPr id="220" name="TextBox 219"/>
              <p:cNvSpPr txBox="1"/>
              <p:nvPr/>
            </p:nvSpPr>
            <p:spPr>
              <a:xfrm>
                <a:off x="8102600" y="4749798"/>
                <a:ext cx="11811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Sp(3,R)</a:t>
                </a:r>
              </a:p>
              <a:p>
                <a:pPr algn="ctr"/>
                <a:r>
                  <a:rPr lang="en-US" sz="12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B Lowering</a:t>
                </a:r>
              </a:p>
              <a:p>
                <a:pPr algn="ctr"/>
                <a:r>
                  <a:rPr lang="en-US" sz="1200" b="1" u="none">
                    <a:solidFill>
                      <a:srgbClr val="008000"/>
                    </a:solidFill>
                    <a:latin typeface="Chalkboard SE" panose="03050602040202020205" pitchFamily="66" charset="77"/>
                  </a:rPr>
                  <a:t>(L = 0 &amp; 2)</a:t>
                </a:r>
                <a:endParaRPr lang="en-US" sz="1200" b="1" u="none" baseline="30000">
                  <a:solidFill>
                    <a:srgbClr val="008000"/>
                  </a:solidFill>
                  <a:latin typeface="Chalkboard SE" panose="03050602040202020205" pitchFamily="66" charset="77"/>
                </a:endParaRPr>
              </a:p>
            </p:txBody>
          </p:sp>
          <p:sp>
            <p:nvSpPr>
              <p:cNvPr id="153" name="Text Box 40"/>
              <p:cNvSpPr txBox="1">
                <a:spLocks noChangeArrowheads="1"/>
              </p:cNvSpPr>
              <p:nvPr/>
            </p:nvSpPr>
            <p:spPr bwMode="auto">
              <a:xfrm>
                <a:off x="8367151" y="5278493"/>
                <a:ext cx="577667" cy="3385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b="1" u="none">
                    <a:solidFill>
                      <a:srgbClr val="008000"/>
                    </a:solidFill>
                    <a:latin typeface="+mn-lt"/>
                  </a:rPr>
                  <a:t>-</a:t>
                </a:r>
                <a:r>
                  <a:rPr lang="en-US" sz="1400" b="1" u="none">
                    <a:solidFill>
                      <a:srgbClr val="008000"/>
                    </a:solidFill>
                    <a:latin typeface="+mn-lt"/>
                  </a:rPr>
                  <a:t>2</a:t>
                </a:r>
                <a:r>
                  <a:rPr lang="en-US" sz="1400" b="1" i="1" u="none">
                    <a:solidFill>
                      <a:srgbClr val="008000"/>
                    </a:solidFill>
                    <a:latin typeface="+mn-lt"/>
                  </a:rPr>
                  <a:t>h</a:t>
                </a:r>
                <a:r>
                  <a:rPr lang="en-US" sz="1400" b="1" u="none" cap="small">
                    <a:solidFill>
                      <a:srgbClr val="008000"/>
                    </a:solidFill>
                    <a:latin typeface="+mn-lt"/>
                  </a:rPr>
                  <a:t>ω</a:t>
                </a:r>
              </a:p>
            </p:txBody>
          </p:sp>
          <p:sp>
            <p:nvSpPr>
              <p:cNvPr id="154" name="Text Box 41"/>
              <p:cNvSpPr txBox="1">
                <a:spLocks noChangeArrowheads="1"/>
              </p:cNvSpPr>
              <p:nvPr/>
            </p:nvSpPr>
            <p:spPr bwMode="auto">
              <a:xfrm rot="20791264">
                <a:off x="8555560" y="5240923"/>
                <a:ext cx="419100" cy="36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200" b="1" u="none">
                    <a:solidFill>
                      <a:srgbClr val="008000"/>
                    </a:solidFill>
                    <a:latin typeface="+mn-lt"/>
                  </a:rPr>
                  <a:t>–</a:t>
                </a:r>
                <a:endParaRPr lang="en-US" sz="1200" b="1">
                  <a:solidFill>
                    <a:srgbClr val="008000"/>
                  </a:solidFill>
                  <a:latin typeface="+mn-lt"/>
                </a:endParaRPr>
              </a:p>
            </p:txBody>
          </p:sp>
        </p:grpSp>
      </p:grpSp>
      <p:sp>
        <p:nvSpPr>
          <p:cNvPr id="141" name="Oval 68"/>
          <p:cNvSpPr>
            <a:spLocks noChangeAspect="1" noChangeArrowheads="1"/>
          </p:cNvSpPr>
          <p:nvPr/>
        </p:nvSpPr>
        <p:spPr bwMode="auto">
          <a:xfrm>
            <a:off x="2087028" y="3352663"/>
            <a:ext cx="145669" cy="140758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33868" y="4421284"/>
            <a:ext cx="1913466" cy="493475"/>
            <a:chOff x="0" y="4550848"/>
            <a:chExt cx="1913466" cy="493475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4550848"/>
              <a:ext cx="660401" cy="493475"/>
              <a:chOff x="0" y="4059762"/>
              <a:chExt cx="660401" cy="493475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0" y="4059762"/>
                <a:ext cx="6604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none">
                    <a:solidFill>
                      <a:srgbClr val="FF0000"/>
                    </a:solidFill>
                    <a:latin typeface="Chalkboard SE" panose="03050602040202020205" pitchFamily="66" charset="77"/>
                  </a:rPr>
                  <a:t>2p-2h</a:t>
                </a:r>
              </a:p>
              <a:p>
                <a:pPr algn="ctr"/>
                <a:endParaRPr lang="en-US" sz="1200" b="1" u="none" baseline="3000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0" y="4186389"/>
                <a:ext cx="624443" cy="366848"/>
                <a:chOff x="8519557" y="2662382"/>
                <a:chExt cx="624443" cy="366848"/>
              </a:xfrm>
            </p:grpSpPr>
            <p:sp>
              <p:nvSpPr>
                <p:cNvPr id="14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8519557" y="2721453"/>
                  <a:ext cx="614185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b="1" u="none">
                      <a:solidFill>
                        <a:srgbClr val="FF0000"/>
                      </a:solidFill>
                      <a:latin typeface="+mn-lt"/>
                    </a:rPr>
                    <a:t>+2</a:t>
                  </a:r>
                  <a:r>
                    <a:rPr lang="en-US" sz="1400" b="1" i="1" u="none">
                      <a:solidFill>
                        <a:srgbClr val="FF0000"/>
                      </a:solidFill>
                      <a:latin typeface="+mn-lt"/>
                    </a:rPr>
                    <a:t>h</a:t>
                  </a:r>
                  <a:r>
                    <a:rPr lang="en-US" sz="1400" b="1" u="none" cap="small">
                      <a:solidFill>
                        <a:srgbClr val="FF0000"/>
                      </a:solidFill>
                      <a:latin typeface="+mn-lt"/>
                    </a:rPr>
                    <a:t>ω</a:t>
                  </a:r>
                </a:p>
              </p:txBody>
            </p:sp>
            <p:sp>
              <p:nvSpPr>
                <p:cNvPr id="144" name="Text Box 41"/>
                <p:cNvSpPr txBox="1">
                  <a:spLocks noChangeArrowheads="1"/>
                </p:cNvSpPr>
                <p:nvPr/>
              </p:nvSpPr>
              <p:spPr bwMode="auto">
                <a:xfrm rot="20791264">
                  <a:off x="8724900" y="2662382"/>
                  <a:ext cx="41910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1200" b="1" u="none">
                      <a:solidFill>
                        <a:srgbClr val="FF0000"/>
                      </a:solidFill>
                      <a:latin typeface="+mn-lt"/>
                    </a:rPr>
                    <a:t>–</a:t>
                  </a:r>
                  <a:endParaRPr lang="en-US" sz="1200" b="1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47" name="Line 24"/>
            <p:cNvSpPr>
              <a:spLocks noChangeShapeType="1"/>
            </p:cNvSpPr>
            <p:nvPr/>
          </p:nvSpPr>
          <p:spPr bwMode="auto">
            <a:xfrm flipH="1">
              <a:off x="643464" y="4732866"/>
              <a:ext cx="1270002" cy="846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ight Brace 7"/>
            <p:cNvSpPr/>
            <p:nvPr/>
          </p:nvSpPr>
          <p:spPr bwMode="auto">
            <a:xfrm>
              <a:off x="558799" y="4648200"/>
              <a:ext cx="76200" cy="338666"/>
            </a:xfrm>
            <a:prstGeom prst="righ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78600" y="1190488"/>
            <a:ext cx="2650066" cy="3352267"/>
            <a:chOff x="6578600" y="1270000"/>
            <a:chExt cx="2650066" cy="3352267"/>
          </a:xfrm>
        </p:grpSpPr>
        <p:sp>
          <p:nvSpPr>
            <p:cNvPr id="136" name="AutoShape 69"/>
            <p:cNvSpPr>
              <a:spLocks noChangeArrowheads="1"/>
            </p:cNvSpPr>
            <p:nvPr/>
          </p:nvSpPr>
          <p:spPr bwMode="auto">
            <a:xfrm>
              <a:off x="6832594" y="1621322"/>
              <a:ext cx="91547" cy="912283"/>
            </a:xfrm>
            <a:prstGeom prst="upArrow">
              <a:avLst>
                <a:gd name="adj1" fmla="val 67167"/>
                <a:gd name="adj2" fmla="val 168642"/>
              </a:avLst>
            </a:prstGeom>
            <a:solidFill>
              <a:schemeClr val="bg1">
                <a:lumMod val="65000"/>
              </a:schemeClr>
            </a:solidFill>
            <a:ln w="1270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11"/>
            <p:cNvSpPr>
              <a:spLocks/>
            </p:cNvSpPr>
            <p:nvPr/>
          </p:nvSpPr>
          <p:spPr bwMode="auto">
            <a:xfrm flipH="1">
              <a:off x="6578600" y="1280648"/>
              <a:ext cx="317499" cy="3341619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0"/>
            <p:cNvSpPr>
              <a:spLocks/>
            </p:cNvSpPr>
            <p:nvPr/>
          </p:nvSpPr>
          <p:spPr bwMode="auto">
            <a:xfrm>
              <a:off x="6887510" y="1270000"/>
              <a:ext cx="262590" cy="3341619"/>
            </a:xfrm>
            <a:custGeom>
              <a:avLst/>
              <a:gdLst>
                <a:gd name="T0" fmla="*/ 0 w 567"/>
                <a:gd name="T1" fmla="*/ 1114 h 1114"/>
                <a:gd name="T2" fmla="*/ 127 w 567"/>
                <a:gd name="T3" fmla="*/ 1047 h 1114"/>
                <a:gd name="T4" fmla="*/ 300 w 567"/>
                <a:gd name="T5" fmla="*/ 740 h 1114"/>
                <a:gd name="T6" fmla="*/ 567 w 567"/>
                <a:gd name="T7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1114">
                  <a:moveTo>
                    <a:pt x="0" y="1114"/>
                  </a:moveTo>
                  <a:cubicBezTo>
                    <a:pt x="38" y="1111"/>
                    <a:pt x="77" y="1109"/>
                    <a:pt x="127" y="1047"/>
                  </a:cubicBezTo>
                  <a:cubicBezTo>
                    <a:pt x="177" y="985"/>
                    <a:pt x="227" y="914"/>
                    <a:pt x="300" y="740"/>
                  </a:cubicBezTo>
                  <a:cubicBezTo>
                    <a:pt x="373" y="566"/>
                    <a:pt x="470" y="283"/>
                    <a:pt x="567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 rot="5400000">
              <a:off x="6764863" y="1303866"/>
              <a:ext cx="358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>
                  <a:solidFill>
                    <a:srgbClr val="000000"/>
                  </a:solidFill>
                  <a:latin typeface="Chalkboard"/>
                  <a:cs typeface="Chalkboard"/>
                </a:rPr>
                <a:t>...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7196667" y="1490212"/>
              <a:ext cx="2031999" cy="668785"/>
              <a:chOff x="7196667" y="1557948"/>
              <a:chExt cx="2031999" cy="668785"/>
            </a:xfrm>
          </p:grpSpPr>
          <p:sp>
            <p:nvSpPr>
              <p:cNvPr id="212" name="AutoShape 36"/>
              <p:cNvSpPr>
                <a:spLocks noChangeArrowheads="1"/>
              </p:cNvSpPr>
              <p:nvPr/>
            </p:nvSpPr>
            <p:spPr bwMode="auto">
              <a:xfrm>
                <a:off x="7357427" y="1557948"/>
                <a:ext cx="1668040" cy="668785"/>
              </a:xfrm>
              <a:prstGeom prst="wedgeRoundRectCallout">
                <a:avLst>
                  <a:gd name="adj1" fmla="val -64560"/>
                  <a:gd name="adj2" fmla="val 37292"/>
                  <a:gd name="adj3" fmla="val 16667"/>
                </a:avLst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u="none">
                  <a:solidFill>
                    <a:srgbClr val="00FF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3" name="Text Box 37"/>
              <p:cNvSpPr txBox="1">
                <a:spLocks noChangeArrowheads="1"/>
              </p:cNvSpPr>
              <p:nvPr/>
            </p:nvSpPr>
            <p:spPr bwMode="auto">
              <a:xfrm>
                <a:off x="7196667" y="1564794"/>
                <a:ext cx="2031999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eaLnBrk="0" hangingPunct="0"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u="sng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defRPr/>
                </a:pPr>
                <a:r>
                  <a:rPr lang="en-US" sz="1400" b="1" u="none"/>
                  <a:t>Typical Vertical </a:t>
                </a:r>
                <a:r>
                  <a:rPr lang="en-US" sz="1200" b="1" u="none"/>
                  <a:t>Symplectic Excitation (</a:t>
                </a:r>
                <a:r>
                  <a:rPr lang="en-US" sz="1100" b="1" u="none"/>
                  <a:t>Multiple 1p-1h </a:t>
                </a:r>
                <a:r>
                  <a:rPr lang="en-US" sz="1200" b="1" u="none"/>
                  <a:t>/         )        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8437732" y="1873089"/>
                <a:ext cx="573641" cy="299916"/>
                <a:chOff x="10080266" y="1974692"/>
                <a:chExt cx="573641" cy="299916"/>
              </a:xfrm>
            </p:grpSpPr>
            <p:sp>
              <p:nvSpPr>
                <p:cNvPr id="16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0080266" y="2028387"/>
                  <a:ext cx="492443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b="1" u="none">
                      <a:solidFill>
                        <a:srgbClr val="000000"/>
                      </a:solidFill>
                      <a:latin typeface="+mn-lt"/>
                    </a:rPr>
                    <a:t>+2</a:t>
                  </a:r>
                  <a:r>
                    <a:rPr lang="en-US" sz="1000" b="1" i="1" u="none">
                      <a:solidFill>
                        <a:srgbClr val="000000"/>
                      </a:solidFill>
                      <a:latin typeface="+mn-lt"/>
                    </a:rPr>
                    <a:t>h</a:t>
                  </a:r>
                  <a:r>
                    <a:rPr lang="en-US" sz="1000" b="1" u="none" cap="small">
                      <a:solidFill>
                        <a:srgbClr val="000000"/>
                      </a:solidFill>
                      <a:latin typeface="+mn-lt"/>
                    </a:rPr>
                    <a:t>ω</a:t>
                  </a:r>
                </a:p>
              </p:txBody>
            </p:sp>
            <p:sp>
              <p:nvSpPr>
                <p:cNvPr id="165" name="Text Box 41"/>
                <p:cNvSpPr txBox="1">
                  <a:spLocks noChangeArrowheads="1"/>
                </p:cNvSpPr>
                <p:nvPr/>
              </p:nvSpPr>
              <p:spPr bwMode="auto">
                <a:xfrm rot="20791264">
                  <a:off x="10234807" y="1974692"/>
                  <a:ext cx="41910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 u="sng">
                      <a:solidFill>
                        <a:schemeClr val="tx1"/>
                      </a:solidFill>
                      <a:latin typeface="Times" charset="0"/>
                      <a:ea typeface="ＭＳ Ｐゴシック" charset="0"/>
                    </a:defRPr>
                  </a:lvl9pPr>
                </a:lstStyle>
                <a:p>
                  <a:r>
                    <a:rPr lang="en-US" sz="800" b="1" u="none">
                      <a:solidFill>
                        <a:srgbClr val="000000"/>
                      </a:solidFill>
                      <a:latin typeface="+mn-lt"/>
                    </a:rPr>
                    <a:t>–</a:t>
                  </a:r>
                  <a:endParaRPr lang="en-US" sz="800" b="1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254" name="Oval 68"/>
          <p:cNvSpPr>
            <a:spLocks noChangeAspect="1" noChangeArrowheads="1"/>
          </p:cNvSpPr>
          <p:nvPr/>
        </p:nvSpPr>
        <p:spPr bwMode="auto">
          <a:xfrm>
            <a:off x="6798734" y="2345127"/>
            <a:ext cx="141288" cy="136525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tint val="60784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-101604" y="4797538"/>
            <a:ext cx="736599" cy="668361"/>
            <a:chOff x="-2556933" y="819962"/>
            <a:chExt cx="736599" cy="668361"/>
          </a:xfrm>
        </p:grpSpPr>
        <p:sp>
          <p:nvSpPr>
            <p:cNvPr id="163" name="TextBox 162"/>
            <p:cNvSpPr txBox="1"/>
            <p:nvPr/>
          </p:nvSpPr>
          <p:spPr>
            <a:xfrm>
              <a:off x="-2556933" y="994848"/>
              <a:ext cx="7365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400" b="1" u="none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1200" b="1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np-nh</a:t>
              </a:r>
            </a:p>
            <a:p>
              <a:pPr algn="ctr"/>
              <a:endParaRPr lang="en-US" sz="1200" b="1" u="none" baseline="30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66" name="Text Box 40"/>
            <p:cNvSpPr txBox="1">
              <a:spLocks noChangeArrowheads="1"/>
            </p:cNvSpPr>
            <p:nvPr/>
          </p:nvSpPr>
          <p:spPr bwMode="auto">
            <a:xfrm>
              <a:off x="-2480735" y="1180546"/>
              <a:ext cx="6240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u="none">
                  <a:solidFill>
                    <a:srgbClr val="FF0000"/>
                  </a:solidFill>
                  <a:latin typeface="+mn-lt"/>
                </a:rPr>
                <a:t>+</a:t>
              </a:r>
              <a:r>
                <a:rPr lang="en-US" sz="1400" b="1" u="none" err="1">
                  <a:solidFill>
                    <a:srgbClr val="FF0000"/>
                  </a:solidFill>
                  <a:latin typeface="+mn-lt"/>
                </a:rPr>
                <a:t>n</a:t>
              </a:r>
              <a:r>
                <a:rPr lang="en-US" sz="1400" b="1" i="1" u="none" err="1">
                  <a:solidFill>
                    <a:srgbClr val="FF0000"/>
                  </a:solidFill>
                  <a:latin typeface="+mn-lt"/>
                </a:rPr>
                <a:t>h</a:t>
              </a:r>
              <a:r>
                <a:rPr lang="en-US" sz="1400" b="1" u="none" cap="small" err="1">
                  <a:solidFill>
                    <a:srgbClr val="FF0000"/>
                  </a:solidFill>
                  <a:latin typeface="+mn-lt"/>
                </a:rPr>
                <a:t>ω</a:t>
              </a:r>
              <a:endParaRPr lang="en-US" sz="1400" b="1" u="none" cap="small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2" name="Text Box 41"/>
            <p:cNvSpPr txBox="1">
              <a:spLocks noChangeArrowheads="1"/>
            </p:cNvSpPr>
            <p:nvPr/>
          </p:nvSpPr>
          <p:spPr bwMode="auto">
            <a:xfrm rot="20791264">
              <a:off x="-2258460" y="1121481"/>
              <a:ext cx="4191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200" b="1" u="none">
                  <a:solidFill>
                    <a:srgbClr val="FF0000"/>
                  </a:solidFill>
                  <a:latin typeface="+mn-lt"/>
                </a:rPr>
                <a:t>–</a:t>
              </a:r>
              <a:endParaRPr lang="en-US" sz="1200" b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 rot="5400000">
              <a:off x="-2260604" y="829737"/>
              <a:ext cx="3581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1600" u="sng" kern="12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b="1" u="none">
                  <a:solidFill>
                    <a:srgbClr val="FF0000"/>
                  </a:solidFill>
                  <a:latin typeface="Chalkboard"/>
                  <a:cs typeface="Chalkboard"/>
                </a:rPr>
                <a:t>...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1EA8313-F068-B940-8474-BA945AFC471B}"/>
              </a:ext>
            </a:extLst>
          </p:cNvPr>
          <p:cNvSpPr/>
          <p:nvPr/>
        </p:nvSpPr>
        <p:spPr>
          <a:xfrm>
            <a:off x="524923" y="6029566"/>
            <a:ext cx="8153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none">
                <a:solidFill>
                  <a:srgbClr val="FF0000"/>
                </a:solidFill>
                <a:latin typeface="Chalkboard SE" panose="03050602040202020205" pitchFamily="66" charset="77"/>
              </a:rPr>
              <a:t>EFT: Symplectic Symmetry is the Dynamical Extension of the Harmonic Oscillator!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8500747-2D2F-8D42-A7F6-F229BD09C7C4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No-Core (Regular &amp; Symplectic) Shell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878" y="702572"/>
            <a:ext cx="40429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>
                <a:solidFill>
                  <a:srgbClr val="0000FF"/>
                </a:solidFill>
                <a:latin typeface="Chalkboard"/>
                <a:cs typeface="Chalkboard"/>
              </a:rPr>
              <a:t>     No-Core Shell Model (NCSM)</a:t>
            </a:r>
          </a:p>
          <a:p>
            <a:r>
              <a:rPr lang="en-US" sz="1400" b="1" u="none" dirty="0">
                <a:solidFill>
                  <a:srgbClr val="0000FF"/>
                </a:solidFill>
                <a:latin typeface="Chalkboard"/>
                <a:cs typeface="Chalkboard"/>
              </a:rPr>
              <a:t>(Vary, Navratil, &amp; Barrett, </a:t>
            </a:r>
            <a:r>
              <a:rPr lang="fr-FR" sz="1400" b="1" u="none" dirty="0">
                <a:solidFill>
                  <a:srgbClr val="0000FF"/>
                </a:solidFill>
                <a:latin typeface="Chalkboard"/>
                <a:cs typeface="Chalkboard"/>
              </a:rPr>
              <a:t>~20</a:t>
            </a:r>
            <a:r>
              <a:rPr lang="en-US" sz="1400" b="1" u="none" dirty="0">
                <a:solidFill>
                  <a:srgbClr val="0000FF"/>
                </a:solidFill>
                <a:latin typeface="Chalkboard"/>
                <a:cs typeface="Chalkboard"/>
              </a:rPr>
              <a:t>00 to present)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90E8EF5-D334-8942-BEFF-86F3502DF65C}"/>
              </a:ext>
            </a:extLst>
          </p:cNvPr>
          <p:cNvGrpSpPr/>
          <p:nvPr/>
        </p:nvGrpSpPr>
        <p:grpSpPr>
          <a:xfrm>
            <a:off x="136422" y="754901"/>
            <a:ext cx="1359270" cy="3689325"/>
            <a:chOff x="143804" y="759062"/>
            <a:chExt cx="1359270" cy="36893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29483" y="759062"/>
              <a:ext cx="873591" cy="23706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sng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Times" charset="0"/>
              </a:endParaRP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49DE695-0062-AC4B-AF5F-C140562C52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3804" y="876534"/>
              <a:ext cx="465792" cy="37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FF57A73-C4D1-B243-ADB3-617E9CB807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0528" y="883175"/>
              <a:ext cx="8092" cy="28083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A4C5924-A80E-214A-911E-DC630F74BEC8}"/>
                </a:ext>
              </a:extLst>
            </p:cNvPr>
            <p:cNvCxnSpPr/>
            <p:nvPr/>
          </p:nvCxnSpPr>
          <p:spPr bwMode="auto">
            <a:xfrm>
              <a:off x="158620" y="4081179"/>
              <a:ext cx="0" cy="3672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6347F0-9FED-7147-A400-0E27D7701483}"/>
              </a:ext>
            </a:extLst>
          </p:cNvPr>
          <p:cNvGrpSpPr/>
          <p:nvPr/>
        </p:nvGrpSpPr>
        <p:grpSpPr>
          <a:xfrm>
            <a:off x="-39998" y="1407601"/>
            <a:ext cx="3776090" cy="2667045"/>
            <a:chOff x="-39998" y="1391417"/>
            <a:chExt cx="3776090" cy="26670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99B438A-26C3-6E4E-A871-8DE6A4266183}"/>
                </a:ext>
              </a:extLst>
            </p:cNvPr>
            <p:cNvGrpSpPr/>
            <p:nvPr/>
          </p:nvGrpSpPr>
          <p:grpSpPr>
            <a:xfrm>
              <a:off x="-39998" y="1391417"/>
              <a:ext cx="3776090" cy="2667045"/>
              <a:chOff x="-56182" y="1391417"/>
              <a:chExt cx="3776090" cy="2667045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-56182" y="3636469"/>
                <a:ext cx="2067749" cy="421993"/>
                <a:chOff x="0" y="4550848"/>
                <a:chExt cx="2067749" cy="485008"/>
              </a:xfrm>
            </p:grpSpPr>
            <p:grpSp>
              <p:nvGrpSpPr>
                <p:cNvPr id="155" name="Group 154"/>
                <p:cNvGrpSpPr/>
                <p:nvPr/>
              </p:nvGrpSpPr>
              <p:grpSpPr>
                <a:xfrm>
                  <a:off x="0" y="4550848"/>
                  <a:ext cx="660401" cy="485008"/>
                  <a:chOff x="0" y="4059762"/>
                  <a:chExt cx="660401" cy="485008"/>
                </a:xfrm>
              </p:grpSpPr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0" y="4059762"/>
                    <a:ext cx="660401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u="none" dirty="0">
                        <a:solidFill>
                          <a:srgbClr val="000000"/>
                        </a:solidFill>
                        <a:latin typeface="Chalkboard SE" panose="03050602040202020205" pitchFamily="66" charset="77"/>
                      </a:rPr>
                      <a:t>1p-1h</a:t>
                    </a:r>
                  </a:p>
                  <a:p>
                    <a:pPr algn="ctr"/>
                    <a:endParaRPr lang="en-US" sz="1200" b="1" u="none" baseline="30000" dirty="0">
                      <a:solidFill>
                        <a:srgbClr val="000000"/>
                      </a:solidFill>
                      <a:latin typeface="+mj-lt"/>
                    </a:endParaRPr>
                  </a:p>
                </p:txBody>
              </p: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16934" y="4177922"/>
                    <a:ext cx="624443" cy="366848"/>
                    <a:chOff x="8536491" y="2653915"/>
                    <a:chExt cx="624443" cy="366848"/>
                  </a:xfrm>
                </p:grpSpPr>
                <p:sp>
                  <p:nvSpPr>
                    <p:cNvPr id="160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36491" y="2712986"/>
                      <a:ext cx="614185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400" b="1" u="none">
                          <a:solidFill>
                            <a:srgbClr val="000000"/>
                          </a:solidFill>
                          <a:latin typeface="+mn-lt"/>
                        </a:rPr>
                        <a:t>+2</a:t>
                      </a:r>
                      <a:r>
                        <a:rPr lang="en-US" sz="1400" b="1" i="1" u="none">
                          <a:solidFill>
                            <a:srgbClr val="00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400" b="1" u="none" cap="small">
                          <a:solidFill>
                            <a:srgbClr val="000000"/>
                          </a:solidFill>
                          <a:latin typeface="+mn-lt"/>
                        </a:rPr>
                        <a:t>ω</a:t>
                      </a:r>
                    </a:p>
                  </p:txBody>
                </p:sp>
                <p:sp>
                  <p:nvSpPr>
                    <p:cNvPr id="161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 rot="20791264">
                      <a:off x="8741834" y="2653915"/>
                      <a:ext cx="419100" cy="27699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2pPr>
                      <a:lvl3pPr marL="11430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3pPr>
                      <a:lvl4pPr marL="16002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4pPr>
                      <a:lvl5pPr marL="2057400" indent="-228600" eaLnBrk="0" hangingPunct="0"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 u="sng">
                          <a:solidFill>
                            <a:schemeClr val="tx1"/>
                          </a:solidFill>
                          <a:latin typeface="Times" charset="0"/>
                          <a:ea typeface="ＭＳ Ｐゴシック" charset="0"/>
                        </a:defRPr>
                      </a:lvl9pPr>
                    </a:lstStyle>
                    <a:p>
                      <a:r>
                        <a:rPr lang="en-US" sz="12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–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15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603002" y="4707428"/>
                  <a:ext cx="1464747" cy="1101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7" name="Right Brace 156"/>
                <p:cNvSpPr/>
                <p:nvPr/>
              </p:nvSpPr>
              <p:spPr bwMode="auto">
                <a:xfrm>
                  <a:off x="558799" y="4648200"/>
                  <a:ext cx="76200" cy="338666"/>
                </a:xfrm>
                <a:prstGeom prst="rightBrac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sng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8859A3-D7B6-D04B-9405-4897AE259563}"/>
                  </a:ext>
                </a:extLst>
              </p:cNvPr>
              <p:cNvSpPr txBox="1"/>
              <p:nvPr/>
            </p:nvSpPr>
            <p:spPr>
              <a:xfrm>
                <a:off x="790437" y="1391417"/>
                <a:ext cx="2929471" cy="3233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20"/>
                  </a:lnSpc>
                </a:pPr>
                <a:r>
                  <a:rPr lang="en-US" sz="1400" b="1" u="none" dirty="0">
                    <a:latin typeface="Chalkboard SE" panose="03050602040202020205" pitchFamily="66" charset="77"/>
                  </a:rPr>
                  <a:t>“No Big Deal” to  “Major Action”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BA0F87-6C53-FB47-8112-FCC975256E59}"/>
                </a:ext>
              </a:extLst>
            </p:cNvPr>
            <p:cNvCxnSpPr>
              <a:cxnSpLocks/>
              <a:endCxn id="16" idx="1"/>
            </p:cNvCxnSpPr>
            <p:nvPr/>
          </p:nvCxnSpPr>
          <p:spPr bwMode="auto">
            <a:xfrm>
              <a:off x="422604" y="1553096"/>
              <a:ext cx="384017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75068AE3-441B-DD41-8684-0C2DE6BB08C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22604" y="1564458"/>
              <a:ext cx="18210" cy="21189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2466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4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8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10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1000"/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1000"/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1000"/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1000"/>
                                        <p:tgtEl>
                                          <p:spTgt spid="2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2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1000"/>
                                        <p:tgtEl>
                                          <p:spTgt spid="2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0"/>
                                        <p:tgtEl>
                                          <p:spTgt spid="2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71" grpId="0" animBg="1"/>
      <p:bldP spid="373" grpId="0" animBg="1"/>
      <p:bldP spid="372" grpId="0" animBg="1"/>
      <p:bldP spid="196" grpId="0"/>
      <p:bldP spid="214" grpId="0" build="p"/>
      <p:bldP spid="247" grpId="1" animBg="1"/>
      <p:bldP spid="253" grpId="1" animBg="1"/>
      <p:bldP spid="255" grpId="0" animBg="1"/>
      <p:bldP spid="256" grpId="0" animBg="1"/>
      <p:bldP spid="257" grpId="0" animBg="1"/>
      <p:bldP spid="258" grpId="0" animBg="1"/>
      <p:bldP spid="262" grpId="2" animBg="1"/>
      <p:bldP spid="2" grpId="0"/>
      <p:bldP spid="141" grpId="0" animBg="1"/>
      <p:bldP spid="254" grpId="1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800"/>
            <a:ext cx="9144000" cy="622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GB" sz="3200" b="1" dirty="0">
                <a:solidFill>
                  <a:srgbClr val="800000"/>
                </a:solidFill>
              </a:rPr>
              <a:t>  </a:t>
            </a:r>
            <a:endParaRPr lang="en-GB" sz="2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>
                <a:solidFill>
                  <a:srgbClr val="7D4029"/>
                </a:solidFill>
                <a:latin typeface="Chalkboard"/>
                <a:cs typeface="Chalkboard"/>
              </a:rPr>
              <a:t>Symplectic Symmetry / Spectrum Generating Algebra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87" y="3409319"/>
            <a:ext cx="4520785" cy="2509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96" y="724383"/>
            <a:ext cx="501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Realized by 21 generators of the Sp(3,R) symplectic </a:t>
            </a:r>
            <a:r>
              <a:rPr lang="en-US" sz="20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algebra</a:t>
            </a:r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 – all distinct quadratic forms in coordinates (q</a:t>
            </a:r>
            <a:r>
              <a:rPr lang="en-US" sz="1800" b="1" u="none" baseline="-25000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i</a:t>
            </a:r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) and momenta (p</a:t>
            </a:r>
            <a:r>
              <a:rPr lang="en-US" sz="1800" b="1" u="none" baseline="-25000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i</a:t>
            </a:r>
            <a:r>
              <a:rPr lang="en-US" sz="1800" b="1" u="none" dirty="0">
                <a:solidFill>
                  <a:srgbClr val="800000"/>
                </a:solidFill>
                <a:latin typeface="Chalkboard"/>
                <a:cs typeface="Chalkboard"/>
              </a:rPr>
              <a:t>)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059" y="6013714"/>
            <a:ext cx="8330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>
                <a:solidFill>
                  <a:srgbClr val="FF0000"/>
                </a:solidFill>
                <a:latin typeface="Chalkboard"/>
                <a:cs typeface="Chalkboard"/>
              </a:rPr>
              <a:t>David Kekejian – Graduate Student (JPD#20 PhD Expected 12/2021) from Armenia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829300" y="689791"/>
            <a:ext cx="3098800" cy="1176618"/>
            <a:chOff x="5575300" y="868082"/>
            <a:chExt cx="3098800" cy="11766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8500" y="868082"/>
              <a:ext cx="2603500" cy="64321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575300" y="1392773"/>
              <a:ext cx="309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none" dirty="0">
                  <a:solidFill>
                    <a:schemeClr val="accent6">
                      <a:lumMod val="50000"/>
                    </a:schemeClr>
                  </a:solidFill>
                </a:rPr>
                <a:t>Spherical       Oblate         Prolate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1638300"/>
              <a:ext cx="533400" cy="3556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0700" y="1638300"/>
              <a:ext cx="571500" cy="3302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9400" y="1663700"/>
              <a:ext cx="533400" cy="3810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379376" y="1661017"/>
            <a:ext cx="8436932" cy="1170538"/>
            <a:chOff x="627851" y="1877186"/>
            <a:chExt cx="8436932" cy="1170538"/>
          </a:xfrm>
        </p:grpSpPr>
        <p:grpSp>
          <p:nvGrpSpPr>
            <p:cNvPr id="49" name="Group 48"/>
            <p:cNvGrpSpPr/>
            <p:nvPr/>
          </p:nvGrpSpPr>
          <p:grpSpPr>
            <a:xfrm>
              <a:off x="627851" y="1877186"/>
              <a:ext cx="1745966" cy="1170538"/>
              <a:chOff x="627851" y="1877186"/>
              <a:chExt cx="1745966" cy="117053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800" y="1877186"/>
                <a:ext cx="1506306" cy="736600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27851" y="2603500"/>
                <a:ext cx="1745966" cy="44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Quadrupole (Shape)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“Tensor” (6)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2369392" y="1940687"/>
              <a:ext cx="1424417" cy="1107037"/>
              <a:chOff x="2369392" y="1940687"/>
              <a:chExt cx="1424417" cy="110703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69392" y="1940687"/>
                <a:ext cx="1386749" cy="673100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33653" y="2603500"/>
                <a:ext cx="1360156" cy="44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Kinetic Energy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“Tensor” (6)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993399" y="1915286"/>
              <a:ext cx="2580290" cy="1123329"/>
              <a:chOff x="3993399" y="1915286"/>
              <a:chExt cx="2580290" cy="112332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3399" y="1915286"/>
                <a:ext cx="2249540" cy="7620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4479782" y="2590800"/>
                <a:ext cx="2093907" cy="447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Orbital Angular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Momentum Operator (3)</a:t>
                </a: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6375400" y="1940686"/>
              <a:ext cx="2689383" cy="1107038"/>
              <a:chOff x="6375400" y="1940686"/>
              <a:chExt cx="2689383" cy="1107038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75400" y="1940686"/>
                <a:ext cx="2476500" cy="749300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6763903" y="2603500"/>
                <a:ext cx="2300880" cy="444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Deformation Flow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b="1" u="none" dirty="0">
                    <a:solidFill>
                      <a:schemeClr val="accent6">
                        <a:lumMod val="50000"/>
                      </a:schemeClr>
                    </a:solidFill>
                  </a:rPr>
                  <a:t>“Circulation / Vorticity” (6)</a:t>
                </a: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6350000" y="3521230"/>
            <a:ext cx="279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Every configuration is labeled by the SU(3) (lambda, mu) quantum numbers of the Elliott Model (1958), which in turn defines the shape of the so-called “band head” configuration.)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8F7211-5E18-C040-82B1-61099E02C962}"/>
              </a:ext>
            </a:extLst>
          </p:cNvPr>
          <p:cNvSpPr/>
          <p:nvPr/>
        </p:nvSpPr>
        <p:spPr>
          <a:xfrm>
            <a:off x="-1" y="2931960"/>
            <a:ext cx="9142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none" dirty="0">
                <a:solidFill>
                  <a:srgbClr val="FF0000"/>
                </a:solidFill>
                <a:latin typeface="Chalkboard SE" panose="03050602040202020205" pitchFamily="66" charset="77"/>
              </a:rPr>
              <a:t>Symplectic Symmetry is the Dynamical Symmetry Group of the Harmonic Oscillator ... 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7C223-BFF3-B647-878E-22E790109D3C}"/>
              </a:ext>
            </a:extLst>
          </p:cNvPr>
          <p:cNvSpPr txBox="1"/>
          <p:nvPr/>
        </p:nvSpPr>
        <p:spPr>
          <a:xfrm>
            <a:off x="6515428" y="2388099"/>
            <a:ext cx="2300880" cy="4442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u="none" dirty="0">
                <a:solidFill>
                  <a:srgbClr val="FF0000"/>
                </a:solidFill>
              </a:rPr>
              <a:t>Internal Dynamics</a:t>
            </a:r>
          </a:p>
          <a:p>
            <a:pPr algn="ctr">
              <a:lnSpc>
                <a:spcPct val="80000"/>
              </a:lnSpc>
            </a:pPr>
            <a:r>
              <a:rPr lang="en-US" sz="1400" b="1" u="none" dirty="0">
                <a:solidFill>
                  <a:schemeClr val="accent6">
                    <a:lumMod val="50000"/>
                  </a:schemeClr>
                </a:solidFill>
              </a:rPr>
              <a:t>“Circulation / Vorticity” (6)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037794-6756-6E47-91F2-3DEB77CB844C}"/>
              </a:ext>
            </a:extLst>
          </p:cNvPr>
          <p:cNvSpPr txBox="1"/>
          <p:nvPr/>
        </p:nvSpPr>
        <p:spPr>
          <a:xfrm>
            <a:off x="6515428" y="2387331"/>
            <a:ext cx="2300880" cy="4442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u="none" dirty="0">
                <a:solidFill>
                  <a:srgbClr val="00B050"/>
                </a:solidFill>
              </a:rPr>
              <a:t>Moment of Inertia</a:t>
            </a:r>
          </a:p>
          <a:p>
            <a:pPr algn="ctr">
              <a:lnSpc>
                <a:spcPct val="80000"/>
              </a:lnSpc>
            </a:pPr>
            <a:r>
              <a:rPr lang="en-US" sz="1400" b="1" u="none" dirty="0">
                <a:solidFill>
                  <a:schemeClr val="accent6">
                    <a:lumMod val="50000"/>
                  </a:schemeClr>
                </a:solidFill>
              </a:rPr>
              <a:t>“Circulation / Vorticity” (6)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ABD9D-F5CF-1B47-BB53-A90B362C72BF}"/>
              </a:ext>
            </a:extLst>
          </p:cNvPr>
          <p:cNvCxnSpPr/>
          <p:nvPr/>
        </p:nvCxnSpPr>
        <p:spPr bwMode="auto">
          <a:xfrm>
            <a:off x="4256704" y="489561"/>
            <a:ext cx="4216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E91E63-3802-3442-BB12-9330D70293B7}"/>
              </a:ext>
            </a:extLst>
          </p:cNvPr>
          <p:cNvCxnSpPr/>
          <p:nvPr/>
        </p:nvCxnSpPr>
        <p:spPr bwMode="auto">
          <a:xfrm>
            <a:off x="4256704" y="489561"/>
            <a:ext cx="42168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962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6" grpId="0"/>
      <p:bldP spid="3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1092200"/>
            <a:ext cx="8928100" cy="1193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lang="en-US" sz="11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5200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411288" indent="-3317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822450" indent="-296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216150" indent="-279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0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733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305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877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44950" indent="-279400" algn="l" rtl="0" fontAlgn="base">
              <a:spcBef>
                <a:spcPct val="20000"/>
              </a:spcBef>
              <a:spcAft>
                <a:spcPct val="0"/>
              </a:spcAft>
              <a:buClr>
                <a:srgbClr val="2D5902"/>
              </a:buClr>
              <a:buFont typeface="Wingdings" charset="2"/>
              <a:buChar char="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800" u="none" dirty="0">
                <a:solidFill>
                  <a:schemeClr val="accent6">
                    <a:lumMod val="50000"/>
                  </a:schemeClr>
                </a:solidFill>
                <a:latin typeface="Chalkboard"/>
                <a:ea typeface="ＭＳ Ｐゴシック" charset="0"/>
                <a:cs typeface="Chalkboard"/>
              </a:rPr>
              <a:t>Goal –</a:t>
            </a:r>
          </a:p>
          <a:p>
            <a:pPr marL="22860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defRPr/>
            </a:pPr>
            <a:r>
              <a:rPr lang="en-US" sz="1800" u="none" dirty="0">
                <a:solidFill>
                  <a:schemeClr val="accent6">
                    <a:lumMod val="50000"/>
                  </a:schemeClr>
                </a:solidFill>
                <a:latin typeface="Chalkboard"/>
                <a:ea typeface="ＭＳ Ｐゴシック" charset="0"/>
                <a:cs typeface="Chalkboard"/>
              </a:rPr>
              <a:t>Reproduce and predict properties of heavy as well as light nuclei, starting with and building upon QCD/EFT informed and inspired interactions 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3200" y="1841500"/>
            <a:ext cx="84836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rgbClr val="2D5902"/>
              </a:buClr>
              <a:buFont typeface="Wingdings" charset="0"/>
              <a:buNone/>
              <a:defRPr/>
            </a:pPr>
            <a:r>
              <a:rPr kumimoji="1"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Plan –</a:t>
            </a:r>
          </a:p>
          <a:p>
            <a:pPr marL="457200">
              <a:lnSpc>
                <a:spcPct val="80000"/>
              </a:lnSpc>
              <a:spcAft>
                <a:spcPts val="600"/>
              </a:spcAft>
              <a:buFont typeface="Wingdings" charset="2"/>
              <a:buChar char="ü"/>
              <a:defRPr/>
            </a:pPr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Exploit existing capabilities to evaluate probability of success and level of effort required to develop a full-blown symmetry adapted NCSM </a:t>
            </a:r>
            <a:endParaRPr kumimoji="1" lang="en-US" sz="1800" b="1" u="none" dirty="0">
              <a:solidFill>
                <a:schemeClr val="accent6">
                  <a:lumMod val="50000"/>
                </a:schemeClr>
              </a:solidFill>
              <a:latin typeface="Chalkboard"/>
              <a:cs typeface="Chalkboard"/>
            </a:endParaRPr>
          </a:p>
          <a:p>
            <a:pPr marL="457200">
              <a:lnSpc>
                <a:spcPct val="8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r>
              <a:rPr kumimoji="1" lang="en-US" sz="1800" b="1" u="none" dirty="0">
                <a:solidFill>
                  <a:srgbClr val="0000FF"/>
                </a:solidFill>
                <a:latin typeface="Chalkboard"/>
                <a:cs typeface="Chalkboard"/>
              </a:rPr>
              <a:t>Develop a symmetry adapted no-core shell model code that capitalizes on exact and approximate (partial) symmetries of nuclei (SA-NCSM)</a:t>
            </a:r>
          </a:p>
          <a:p>
            <a:pPr indent="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defRPr/>
            </a:pPr>
            <a:endParaRPr kumimoji="1" lang="en-US" sz="1800" b="1" u="none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marL="45720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endParaRPr kumimoji="1" lang="en-US" sz="1800" b="1" u="none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indent="0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00000"/>
              <a:defRPr/>
            </a:pPr>
            <a:endParaRPr kumimoji="1" lang="en-US" sz="1800" b="1" u="none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 indent="0">
              <a:lnSpc>
                <a:spcPct val="80000"/>
              </a:lnSpc>
              <a:spcBef>
                <a:spcPts val="1200"/>
              </a:spcBef>
              <a:buClr>
                <a:srgbClr val="800000"/>
              </a:buClr>
              <a:buSzPct val="100000"/>
              <a:defRPr/>
            </a:pPr>
            <a:endParaRPr kumimoji="1" lang="en-US" sz="800" b="1" u="none" dirty="0">
              <a:solidFill>
                <a:srgbClr val="FF0000"/>
              </a:solidFill>
              <a:latin typeface="Chalkboard"/>
              <a:cs typeface="Chalkboard"/>
            </a:endParaRPr>
          </a:p>
          <a:p>
            <a:pPr marL="457200">
              <a:lnSpc>
                <a:spcPct val="80000"/>
              </a:lnSpc>
              <a:spcBef>
                <a:spcPts val="1200"/>
              </a:spcBef>
              <a:buClr>
                <a:srgbClr val="800000"/>
              </a:buClr>
              <a:buSzPct val="100000"/>
              <a:buFont typeface="Wingdings" charset="2"/>
              <a:buChar char="ü"/>
              <a:defRPr/>
            </a:pPr>
            <a:r>
              <a:rPr kumimoji="1" lang="en-US" sz="1800" b="1" u="none" dirty="0">
                <a:solidFill>
                  <a:srgbClr val="FF0000"/>
                </a:solidFill>
                <a:latin typeface="Chalkboard"/>
                <a:cs typeface="Chalkboard"/>
              </a:rPr>
              <a:t>Study the emergence of collective phenomena, tracking their evolution to and from fundamental (ab initio) features of the interaction </a:t>
            </a:r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719138" y="3117850"/>
            <a:ext cx="7883525" cy="138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800000"/>
              </a:buClr>
              <a:buSzPct val="100000"/>
            </a:pPr>
            <a:endParaRPr kumimoji="1" lang="en-US" sz="800" u="none" dirty="0">
              <a:solidFill>
                <a:srgbClr val="0000FF"/>
              </a:solidFill>
              <a:latin typeface="Chalkboard"/>
              <a:cs typeface="Chalkboard"/>
            </a:endParaRP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0000FF"/>
                </a:solidFill>
                <a:latin typeface="Chalkboard"/>
                <a:cs typeface="Chalkboard"/>
              </a:rPr>
              <a:t>Exploit existing NCSM technology to prove efficacy of method, revealing  (or not) any inherent limitations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0000FF"/>
                </a:solidFill>
                <a:latin typeface="Chalkboard"/>
                <a:cs typeface="Chalkboard"/>
              </a:rPr>
              <a:t>Explore need (or not) for renormalization, winnowing space to physically relevant and tractable subspaces</a:t>
            </a:r>
          </a:p>
          <a:p>
            <a:pPr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0000FF"/>
                </a:solidFill>
                <a:latin typeface="Chalkboard"/>
                <a:cs typeface="Chalkboard"/>
              </a:rPr>
              <a:t>Evaluate extensibility of theory and its characteristics vis-à-vis current/emerging computational resources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9900" y="876300"/>
            <a:ext cx="2721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>
                <a:solidFill>
                  <a:schemeClr val="accent6">
                    <a:lumMod val="50000"/>
                  </a:schemeClr>
                </a:solidFill>
                <a:latin typeface="Chalkboard"/>
                <a:cs typeface="Chalkboard"/>
              </a:rPr>
              <a:t>Timeline:  5 (2002-06</a:t>
            </a:r>
            <a:r>
              <a:rPr lang="en-US" sz="1800" b="1" u="none" dirty="0">
                <a:solidFill>
                  <a:srgbClr val="803000"/>
                </a:solidFill>
                <a:latin typeface="Chalkboard"/>
                <a:cs typeface="Chalkboard"/>
              </a:rPr>
              <a:t>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2300" y="5041900"/>
            <a:ext cx="8001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FF0000"/>
                </a:solidFill>
                <a:latin typeface="Chalkboard"/>
                <a:cs typeface="Chalkboard"/>
              </a:rPr>
              <a:t>Apply the theory to study of extreme processes known to be important to understanding nuclei and nuclear systems</a:t>
            </a:r>
          </a:p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FF0000"/>
                </a:solidFill>
                <a:latin typeface="Chalkboard"/>
                <a:cs typeface="Chalkboard"/>
              </a:rPr>
              <a:t>Develop a user-friendly desktop version of code for simple applications as well as educational and training purposes</a:t>
            </a:r>
          </a:p>
          <a:p>
            <a:pPr marL="355600" indent="-222250">
              <a:lnSpc>
                <a:spcPct val="80000"/>
              </a:lnSpc>
              <a:buClr>
                <a:srgbClr val="800000"/>
              </a:buClr>
              <a:buSzPct val="100000"/>
              <a:buFont typeface="Arial" charset="0"/>
              <a:buChar char="•"/>
            </a:pPr>
            <a:r>
              <a:rPr kumimoji="1" lang="en-US" u="none" dirty="0">
                <a:solidFill>
                  <a:srgbClr val="FF0000"/>
                </a:solidFill>
                <a:latin typeface="Chalkboard"/>
                <a:cs typeface="Chalkboard"/>
              </a:rPr>
              <a:t>Extend theory to include coupling to the continuum, and apply to the result to the study of nuclear reactions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19600" y="876300"/>
            <a:ext cx="19427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>
                <a:solidFill>
                  <a:srgbClr val="0000FF"/>
                </a:solidFill>
                <a:latin typeface="Chalkboard"/>
                <a:cs typeface="Chalkboard"/>
              </a:rPr>
              <a:t>+ 5 (2007-2011)</a:t>
            </a:r>
            <a:endParaRPr lang="en-US" sz="1800" b="1" u="none" dirty="0">
              <a:solidFill>
                <a:srgbClr val="803000"/>
              </a:solidFill>
              <a:latin typeface="Chalkboard"/>
              <a:cs typeface="Chalkboard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362700" y="889000"/>
            <a:ext cx="167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none" dirty="0">
                <a:solidFill>
                  <a:srgbClr val="FF0000"/>
                </a:solidFill>
                <a:latin typeface="Chalkboard"/>
                <a:cs typeface="Chalkboard"/>
              </a:rPr>
              <a:t>+ 5 (2012-16)</a:t>
            </a:r>
            <a:endParaRPr lang="en-US" sz="1800" b="1" u="none" dirty="0">
              <a:solidFill>
                <a:srgbClr val="803000"/>
              </a:solidFill>
              <a:latin typeface="Chalkboard"/>
              <a:cs typeface="Chalkboar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3830B-290B-CE4D-BB58-B767B58D68C3}"/>
              </a:ext>
            </a:extLst>
          </p:cNvPr>
          <p:cNvSpPr txBox="1"/>
          <p:nvPr/>
        </p:nvSpPr>
        <p:spPr>
          <a:xfrm>
            <a:off x="-1908" y="211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dirty="0">
                <a:solidFill>
                  <a:srgbClr val="7D4029"/>
                </a:solidFill>
                <a:latin typeface="Chalkboard"/>
                <a:cs typeface="Chalkboard"/>
              </a:rPr>
              <a:t>Symmetry Adapted NCSM (SA-NCSM) Campaign</a:t>
            </a:r>
          </a:p>
          <a:p>
            <a:pPr algn="ctr"/>
            <a:r>
              <a:rPr lang="en-US" sz="2000" b="1" u="none" dirty="0">
                <a:solidFill>
                  <a:schemeClr val="accent6">
                    <a:lumMod val="50000"/>
                  </a:schemeClr>
                </a:solidFill>
                <a:latin typeface="Chalkboard SE" panose="03050602040202020205" pitchFamily="66" charset="77"/>
                <a:cs typeface="Chalkboard"/>
              </a:rPr>
              <a:t>(Going on 20 years … 2001 - 2021)</a:t>
            </a:r>
          </a:p>
        </p:txBody>
      </p:sp>
    </p:spTree>
    <p:extLst>
      <p:ext uri="{BB962C8B-B14F-4D97-AF65-F5344CB8AC3E}">
        <p14:creationId xmlns:p14="http://schemas.microsoft.com/office/powerpoint/2010/main" val="32800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8" name="Text Box 54"/>
          <p:cNvSpPr txBox="1">
            <a:spLocks noChangeArrowheads="1"/>
          </p:cNvSpPr>
          <p:nvPr/>
        </p:nvSpPr>
        <p:spPr bwMode="auto">
          <a:xfrm>
            <a:off x="5976938" y="2286000"/>
            <a:ext cx="3103562" cy="76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1800" b="1" u="none" dirty="0">
                <a:solidFill>
                  <a:srgbClr val="803000"/>
                </a:solidFill>
                <a:latin typeface="Chalkboard SE" panose="03050602040202020205" pitchFamily="66" charset="77"/>
              </a:rPr>
              <a:t>JISP16* bare interaction in </a:t>
            </a:r>
            <a:r>
              <a:rPr lang="en-US" sz="1800" b="1" u="none" dirty="0" err="1">
                <a:solidFill>
                  <a:srgbClr val="803000"/>
                </a:solidFill>
                <a:latin typeface="Chalkboard SE" panose="03050602040202020205" pitchFamily="66" charset="77"/>
              </a:rPr>
              <a:t>Nmax</a:t>
            </a:r>
            <a:r>
              <a:rPr lang="en-US" sz="1800" b="1" u="none" dirty="0">
                <a:solidFill>
                  <a:srgbClr val="803000"/>
                </a:solidFill>
                <a:latin typeface="Chalkboard SE" panose="03050602040202020205" pitchFamily="66" charset="77"/>
              </a:rPr>
              <a:t> = 10 space with </a:t>
            </a:r>
          </a:p>
          <a:p>
            <a:pPr algn="ctr">
              <a:lnSpc>
                <a:spcPct val="80000"/>
              </a:lnSpc>
              <a:defRPr/>
            </a:pPr>
            <a:r>
              <a:rPr kumimoji="1" lang="en-US" sz="1800" b="1" i="1" u="none" dirty="0" err="1">
                <a:solidFill>
                  <a:srgbClr val="803000"/>
                </a:solidFill>
                <a:latin typeface="Chalkboard SE" panose="03050602040202020205" pitchFamily="66" charset="77"/>
              </a:rPr>
              <a:t>ħ</a:t>
            </a:r>
            <a:r>
              <a:rPr kumimoji="1" lang="en-US" sz="1800" b="1" u="none" cap="small" dirty="0" err="1">
                <a:solidFill>
                  <a:srgbClr val="803000"/>
                </a:solidFill>
                <a:latin typeface="Chalkboard SE" panose="03050602040202020205" pitchFamily="66" charset="77"/>
              </a:rPr>
              <a:t>ω</a:t>
            </a:r>
            <a:r>
              <a:rPr lang="en-US" sz="1800" b="1" u="none" dirty="0">
                <a:solidFill>
                  <a:srgbClr val="803000"/>
                </a:solidFill>
                <a:latin typeface="Chalkboard SE" panose="03050602040202020205" pitchFamily="66" charset="77"/>
              </a:rPr>
              <a:t> = 20 MeV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700" y="3124200"/>
            <a:ext cx="3073400" cy="2983122"/>
            <a:chOff x="5981700" y="3124200"/>
            <a:chExt cx="3073400" cy="2983122"/>
          </a:xfrm>
        </p:grpSpPr>
        <p:sp>
          <p:nvSpPr>
            <p:cNvPr id="93239" name="Text Box 55"/>
            <p:cNvSpPr txBox="1">
              <a:spLocks noChangeArrowheads="1"/>
            </p:cNvSpPr>
            <p:nvPr/>
          </p:nvSpPr>
          <p:spPr bwMode="auto">
            <a:xfrm>
              <a:off x="6016625" y="3216275"/>
              <a:ext cx="2987675" cy="289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sz="1800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… Team Work …</a:t>
              </a:r>
              <a:endParaRPr lang="en-US" altLang="ja-JP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0000"/>
                </a:lnSpc>
                <a:defRPr/>
              </a:pPr>
              <a:endParaRPr lang="en-US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Many </a:t>
              </a:r>
              <a:r>
                <a:rPr lang="ja-JP" alt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“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helps</a:t>
              </a:r>
              <a:r>
                <a:rPr lang="ja-JP" alt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”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 along the way … e.g., James Vary making his NCSM available to us, Mark Caprio (ND) visiting LSU on a sabbatical, along with quality input from Anna Hayes of LANL, various collaborators from Bulgaria, China, Mexico, and so on.  Also, to </a:t>
              </a:r>
              <a:r>
                <a:rPr lang="en-US">
                  <a:solidFill>
                    <a:srgbClr val="FF0000"/>
                  </a:solidFill>
                  <a:latin typeface="Chalkboard SE" panose="03050602040202020205" pitchFamily="66" charset="77"/>
                </a:rPr>
                <a:t>NSF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 for a PetaApps award, and </a:t>
              </a:r>
              <a:r>
                <a:rPr lang="en-US">
                  <a:solidFill>
                    <a:srgbClr val="FF0000"/>
                  </a:solidFill>
                  <a:latin typeface="Chalkboard SE" panose="03050602040202020205" pitchFamily="66" charset="77"/>
                </a:rPr>
                <a:t>DOE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 for an EPSCoR grant, plus SURA for release time and financial assistance with postdoc team!</a:t>
              </a:r>
            </a:p>
          </p:txBody>
        </p:sp>
        <p:sp>
          <p:nvSpPr>
            <p:cNvPr id="93240" name="Line 56"/>
            <p:cNvSpPr>
              <a:spLocks noChangeShapeType="1"/>
            </p:cNvSpPr>
            <p:nvPr/>
          </p:nvSpPr>
          <p:spPr bwMode="auto">
            <a:xfrm>
              <a:off x="6134100" y="3556000"/>
              <a:ext cx="2743200" cy="0"/>
            </a:xfrm>
            <a:prstGeom prst="line">
              <a:avLst/>
            </a:prstGeom>
            <a:noFill/>
            <a:ln w="19050" cmpd="sng">
              <a:solidFill>
                <a:srgbClr val="803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93241" name="Rectangle 57"/>
            <p:cNvSpPr>
              <a:spLocks noChangeArrowheads="1"/>
            </p:cNvSpPr>
            <p:nvPr/>
          </p:nvSpPr>
          <p:spPr bwMode="auto">
            <a:xfrm>
              <a:off x="5981700" y="3124200"/>
              <a:ext cx="3073400" cy="2959100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pic>
        <p:nvPicPr>
          <p:cNvPr id="1843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905933"/>
            <a:ext cx="48895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3" y="5168900"/>
            <a:ext cx="2903359" cy="7663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*Bonn, Argonne, Idaho,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N3LO (optimized), etc.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800" b="1" u="none">
                <a:solidFill>
                  <a:srgbClr val="803000"/>
                </a:solidFill>
                <a:latin typeface="Chalkboard"/>
                <a:cs typeface="Chalkboard"/>
              </a:rPr>
              <a:t>... yield similar results ... </a:t>
            </a:r>
          </a:p>
        </p:txBody>
      </p: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5981700" y="965201"/>
            <a:ext cx="3073400" cy="1193618"/>
            <a:chOff x="3768" y="1392"/>
            <a:chExt cx="1936" cy="2870"/>
          </a:xfrm>
        </p:grpSpPr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3798" y="1610"/>
              <a:ext cx="1882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defRPr/>
              </a:pPr>
              <a:r>
                <a:rPr lang="en-US" sz="1800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… Proof of Principle …</a:t>
              </a:r>
              <a:endParaRPr lang="en-US" altLang="ja-JP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endParaRPr lang="en-US" sz="1800" u="none">
                <a:solidFill>
                  <a:srgbClr val="803000"/>
                </a:solidFill>
                <a:latin typeface="Chalkboard SE" panose="03050602040202020205" pitchFamily="66" charset="77"/>
              </a:endParaRP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&gt; 99% of Physics</a:t>
              </a: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In &lt; 1% of the </a:t>
              </a:r>
            </a:p>
            <a:p>
              <a:pPr algn="ctr" eaLnBrk="1" hangingPunct="1">
                <a:lnSpc>
                  <a:spcPct val="75000"/>
                </a:lnSpc>
                <a:defRPr/>
              </a:pPr>
              <a:r>
                <a:rPr lang="en-US" u="none">
                  <a:solidFill>
                    <a:srgbClr val="FF0000"/>
                  </a:solidFill>
                  <a:latin typeface="Chalkboard SE" panose="03050602040202020205" pitchFamily="66" charset="77"/>
                </a:rPr>
                <a:t>“reorganized” </a:t>
              </a:r>
              <a:r>
                <a:rPr lang="en-US" u="none">
                  <a:solidFill>
                    <a:srgbClr val="008040"/>
                  </a:solidFill>
                  <a:latin typeface="Chalkboard SE" panose="03050602040202020205" pitchFamily="66" charset="77"/>
                </a:rPr>
                <a:t>space</a:t>
              </a:r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3888" y="2508"/>
              <a:ext cx="1728" cy="0"/>
            </a:xfrm>
            <a:prstGeom prst="line">
              <a:avLst/>
            </a:prstGeom>
            <a:noFill/>
            <a:ln w="19050" cmpd="sng">
              <a:solidFill>
                <a:srgbClr val="803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  <p:sp>
          <p:nvSpPr>
            <p:cNvPr id="17" name="Rectangle 57"/>
            <p:cNvSpPr>
              <a:spLocks noChangeArrowheads="1"/>
            </p:cNvSpPr>
            <p:nvPr/>
          </p:nvSpPr>
          <p:spPr bwMode="auto">
            <a:xfrm>
              <a:off x="3768" y="1392"/>
              <a:ext cx="1936" cy="2870"/>
            </a:xfrm>
            <a:prstGeom prst="rect">
              <a:avLst/>
            </a:prstGeom>
            <a:noFill/>
            <a:ln w="38100" cmpd="sng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" pitchFamily="1" charset="0"/>
                <a:ea typeface="ＭＳ Ｐゴシック" pitchFamily="1" charset="-128"/>
                <a:cs typeface="ＭＳ Ｐゴシック" pitchFamily="1" charset="-128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9772987">
            <a:off x="386313" y="3618013"/>
            <a:ext cx="147886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?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Simplicity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within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Complexity</a:t>
            </a:r>
          </a:p>
          <a:p>
            <a:pPr algn="ctr"/>
            <a:r>
              <a:rPr lang="en-US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0056" y="5472622"/>
            <a:ext cx="124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Typically</a:t>
            </a:r>
          </a:p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60% - 90%</a:t>
            </a:r>
          </a:p>
          <a:p>
            <a:pPr algn="ctr"/>
            <a:r>
              <a:rPr lang="en-US" sz="1200" b="1" u="none">
                <a:solidFill>
                  <a:srgbClr val="FF2600"/>
                </a:solidFill>
                <a:effectLst>
                  <a:outerShdw blurRad="25400" dist="25400" dir="60000" algn="tl" rotWithShape="0">
                    <a:srgbClr val="000000">
                      <a:alpha val="50000"/>
                    </a:srgbClr>
                  </a:outerShdw>
                </a:effectLst>
                <a:latin typeface="Chalkboard SE" panose="03050602040202020205" pitchFamily="66" charset="77"/>
              </a:rPr>
              <a:t>Leading Sp-IR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D04C62-8C8E-FF4A-8D06-55B512020DE9}"/>
              </a:ext>
            </a:extLst>
          </p:cNvPr>
          <p:cNvSpPr txBox="1"/>
          <p:nvPr/>
        </p:nvSpPr>
        <p:spPr>
          <a:xfrm>
            <a:off x="10413" y="1359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Results for </a:t>
            </a:r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6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Li with 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N</a:t>
            </a:r>
            <a:r>
              <a:rPr lang="en-US" sz="2400" b="1" u="none" baseline="-25000" err="1">
                <a:solidFill>
                  <a:srgbClr val="7D4029"/>
                </a:solidFill>
                <a:latin typeface="Chalkboard"/>
                <a:cs typeface="Chalkboard"/>
              </a:rPr>
              <a:t>max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 = 10</a:t>
            </a:r>
          </a:p>
          <a:p>
            <a:pPr algn="ctr"/>
            <a:r>
              <a:rPr lang="en-US" sz="2000" b="1" u="none">
                <a:solidFill>
                  <a:srgbClr val="7D4029"/>
                </a:solidFill>
                <a:latin typeface="Chalkboard"/>
                <a:cs typeface="Chalkboard"/>
              </a:rPr>
              <a:t>(Proof of Principle)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F026A2-6396-6A40-A8C6-C6ECAF62CAE7}"/>
              </a:ext>
            </a:extLst>
          </p:cNvPr>
          <p:cNvSpPr/>
          <p:nvPr/>
        </p:nvSpPr>
        <p:spPr bwMode="auto">
          <a:xfrm rot="20003676">
            <a:off x="366489" y="3675348"/>
            <a:ext cx="1477311" cy="1202632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>
              <a:ln w="38100"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46DBB9-DA5B-A647-8A88-780B19B544A7}"/>
              </a:ext>
            </a:extLst>
          </p:cNvPr>
          <p:cNvSpPr/>
          <p:nvPr/>
        </p:nvSpPr>
        <p:spPr bwMode="auto">
          <a:xfrm>
            <a:off x="4392499" y="5433501"/>
            <a:ext cx="1262162" cy="819959"/>
          </a:xfrm>
          <a:prstGeom prst="ellipse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38" grpId="0"/>
      <p:bldP spid="2" grpId="0"/>
      <p:bldP spid="24" grpId="0"/>
      <p:bldP spid="4" grpId="0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4" y="777517"/>
            <a:ext cx="8891110" cy="39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DA825B-851A-3D41-A9D9-D2F080B5B7D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Creation of </a:t>
            </a:r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in Hot Stars / Nucleosyntheses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B4ED5-4D3D-EA4F-93D1-3DD31FD1047A}"/>
              </a:ext>
            </a:extLst>
          </p:cNvPr>
          <p:cNvSpPr txBox="1"/>
          <p:nvPr/>
        </p:nvSpPr>
        <p:spPr>
          <a:xfrm>
            <a:off x="0" y="5055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… The Elusive Hoyle State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11134725" y="611648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2487458"/>
            <a:ext cx="39306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92113" y="706283"/>
            <a:ext cx="7958137" cy="4630737"/>
            <a:chOff x="392113" y="811213"/>
            <a:chExt cx="7958137" cy="4630737"/>
          </a:xfrm>
        </p:grpSpPr>
        <p:pic>
          <p:nvPicPr>
            <p:cNvPr id="34836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954088"/>
              <a:ext cx="1314450" cy="146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AutoShape 57"/>
            <p:cNvSpPr>
              <a:spLocks noChangeArrowheads="1"/>
            </p:cNvSpPr>
            <p:nvPr/>
          </p:nvSpPr>
          <p:spPr bwMode="auto">
            <a:xfrm rot="-1819882">
              <a:off x="433388" y="2141538"/>
              <a:ext cx="7916862" cy="2038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03 w 21600"/>
                <a:gd name="T13" fmla="*/ 0 h 21600"/>
                <a:gd name="T14" fmla="*/ 21197 w 21600"/>
                <a:gd name="T15" fmla="*/ 874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183" y="7048"/>
                  </a:moveTo>
                  <a:cubicBezTo>
                    <a:pt x="5534" y="4666"/>
                    <a:pt x="8061" y="3194"/>
                    <a:pt x="10800" y="3194"/>
                  </a:cubicBezTo>
                  <a:cubicBezTo>
                    <a:pt x="13538" y="3194"/>
                    <a:pt x="16065" y="4666"/>
                    <a:pt x="17416" y="7048"/>
                  </a:cubicBezTo>
                  <a:lnTo>
                    <a:pt x="20194" y="5472"/>
                  </a:lnTo>
                  <a:cubicBezTo>
                    <a:pt x="18276" y="2090"/>
                    <a:pt x="14688" y="0"/>
                    <a:pt x="10799" y="0"/>
                  </a:cubicBezTo>
                  <a:cubicBezTo>
                    <a:pt x="6911" y="0"/>
                    <a:pt x="3323" y="2090"/>
                    <a:pt x="1405" y="5472"/>
                  </a:cubicBezTo>
                  <a:lnTo>
                    <a:pt x="4183" y="7048"/>
                  </a:lnTo>
                  <a:close/>
                </a:path>
              </a:pathLst>
            </a:custGeom>
            <a:solidFill>
              <a:schemeClr val="accent1">
                <a:alpha val="27843"/>
              </a:schemeClr>
            </a:solidFill>
            <a:ln w="12700">
              <a:solidFill>
                <a:schemeClr val="hlink">
                  <a:alpha val="27843"/>
                </a:schemeClr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8" name="TextBox 65"/>
            <p:cNvSpPr txBox="1">
              <a:spLocks noChangeArrowheads="1"/>
            </p:cNvSpPr>
            <p:nvPr/>
          </p:nvSpPr>
          <p:spPr bwMode="auto">
            <a:xfrm>
              <a:off x="5802313" y="1885950"/>
              <a:ext cx="1838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0 4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Bandhead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Oblate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sp>
          <p:nvSpPr>
            <p:cNvPr id="34839" name="TextBox 66"/>
            <p:cNvSpPr txBox="1">
              <a:spLocks noChangeArrowheads="1"/>
            </p:cNvSpPr>
            <p:nvPr/>
          </p:nvSpPr>
          <p:spPr bwMode="auto">
            <a:xfrm>
              <a:off x="2225675" y="2309813"/>
              <a:ext cx="190341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6 2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</a:t>
              </a:r>
              <a:r>
                <a:rPr lang="en-US" sz="1800" i="1" u="none" err="1">
                  <a:latin typeface="Georgia" charset="0"/>
                </a:rPr>
                <a:t>Bandhead</a:t>
              </a:r>
              <a:r>
                <a:rPr lang="en-US" sz="1800" i="1" u="none">
                  <a:latin typeface="Georgia" charset="0"/>
                </a:rPr>
                <a:t>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Prolate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sp>
          <p:nvSpPr>
            <p:cNvPr id="34840" name="TextBox 67"/>
            <p:cNvSpPr txBox="1">
              <a:spLocks noChangeArrowheads="1"/>
            </p:cNvSpPr>
            <p:nvPr/>
          </p:nvSpPr>
          <p:spPr bwMode="auto">
            <a:xfrm>
              <a:off x="419100" y="4800600"/>
              <a:ext cx="24733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defTabSz="4232275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defTabSz="4232275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12 0</a:t>
              </a:r>
              <a:r>
                <a:rPr lang="en-US" sz="1800" u="none">
                  <a:latin typeface="Georgia" charset="0"/>
                </a:rPr>
                <a:t>)</a:t>
              </a:r>
              <a:r>
                <a:rPr lang="en-US" sz="1800" i="1" u="none">
                  <a:latin typeface="Georgia" charset="0"/>
                </a:rPr>
                <a:t> Bandhead </a:t>
              </a:r>
              <a:r>
                <a:rPr lang="en-US" sz="1800" u="none">
                  <a:latin typeface="Georgia" charset="0"/>
                </a:rPr>
                <a:t>(</a:t>
              </a:r>
              <a:r>
                <a:rPr lang="en-US" sz="1800" i="1" u="none">
                  <a:latin typeface="Georgia" charset="0"/>
                </a:rPr>
                <a:t>More Prolate</a:t>
              </a:r>
              <a:r>
                <a:rPr lang="en-US" sz="1800" u="none">
                  <a:latin typeface="Georgia" charset="0"/>
                </a:rPr>
                <a:t>)</a:t>
              </a:r>
              <a:endParaRPr lang="en-US" sz="1800" i="1" u="none">
                <a:latin typeface="Georgia" charset="0"/>
              </a:endParaRPr>
            </a:p>
          </p:txBody>
        </p:sp>
        <p:pic>
          <p:nvPicPr>
            <p:cNvPr id="34841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3" y="811213"/>
              <a:ext cx="1512887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13" y="3429000"/>
              <a:ext cx="1327150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AutoShape 893"/>
          <p:cNvSpPr>
            <a:spLocks noChangeArrowheads="1"/>
          </p:cNvSpPr>
          <p:nvPr/>
        </p:nvSpPr>
        <p:spPr bwMode="auto">
          <a:xfrm>
            <a:off x="2489200" y="5292570"/>
            <a:ext cx="2019300" cy="863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8947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Intertwining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Shell &amp; Alpha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kumimoji="1" lang="en-US" sz="2000" b="1" u="none">
                <a:solidFill>
                  <a:schemeClr val="folHlink"/>
                </a:solidFill>
                <a:latin typeface="Chalkboard SE" panose="03050602040202020205" pitchFamily="66" charset="77"/>
                <a:sym typeface="Symbol" charset="0"/>
              </a:rPr>
              <a:t>Cluster Pictures</a:t>
            </a:r>
            <a:endParaRPr kumimoji="1" lang="en-US" sz="2000" b="1" u="none">
              <a:solidFill>
                <a:schemeClr val="folHlink"/>
              </a:solidFill>
              <a:latin typeface="Chalkboard SE" panose="03050602040202020205" pitchFamily="66" charset="77"/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67300" y="707870"/>
            <a:ext cx="3365500" cy="5600700"/>
            <a:chOff x="5067300" y="812801"/>
            <a:chExt cx="3365500" cy="5600700"/>
          </a:xfrm>
        </p:grpSpPr>
        <p:sp>
          <p:nvSpPr>
            <p:cNvPr id="34834" name="Oval 51"/>
            <p:cNvSpPr>
              <a:spLocks noChangeArrowheads="1"/>
            </p:cNvSpPr>
            <p:nvPr/>
          </p:nvSpPr>
          <p:spPr bwMode="auto">
            <a:xfrm>
              <a:off x="5067300" y="4971927"/>
              <a:ext cx="1041400" cy="144157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5" name="Oval 50"/>
            <p:cNvSpPr>
              <a:spLocks noChangeArrowheads="1"/>
            </p:cNvSpPr>
            <p:nvPr/>
          </p:nvSpPr>
          <p:spPr bwMode="auto">
            <a:xfrm>
              <a:off x="5143500" y="812801"/>
              <a:ext cx="3289300" cy="1790699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905000" y="745970"/>
            <a:ext cx="5340350" cy="5551488"/>
            <a:chOff x="1905000" y="850900"/>
            <a:chExt cx="5341079" cy="5551192"/>
          </a:xfrm>
        </p:grpSpPr>
        <p:sp>
          <p:nvSpPr>
            <p:cNvPr id="53" name="Oval 52"/>
            <p:cNvSpPr/>
            <p:nvPr/>
          </p:nvSpPr>
          <p:spPr bwMode="auto">
            <a:xfrm>
              <a:off x="6261695" y="4990879"/>
              <a:ext cx="984384" cy="1411213"/>
            </a:xfrm>
            <a:prstGeom prst="ellipse">
              <a:avLst/>
            </a:prstGeom>
            <a:noFill/>
            <a:ln w="381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3" name="Oval 49"/>
            <p:cNvSpPr>
              <a:spLocks noChangeArrowheads="1"/>
            </p:cNvSpPr>
            <p:nvPr/>
          </p:nvSpPr>
          <p:spPr bwMode="auto">
            <a:xfrm>
              <a:off x="1905000" y="850900"/>
              <a:ext cx="2806700" cy="2171700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15900" y="3082770"/>
            <a:ext cx="8280400" cy="3213100"/>
            <a:chOff x="215900" y="3187700"/>
            <a:chExt cx="8280400" cy="3213100"/>
          </a:xfrm>
        </p:grpSpPr>
        <p:sp>
          <p:nvSpPr>
            <p:cNvPr id="34830" name="Oval 53"/>
            <p:cNvSpPr>
              <a:spLocks noChangeArrowheads="1"/>
            </p:cNvSpPr>
            <p:nvPr/>
          </p:nvSpPr>
          <p:spPr bwMode="auto">
            <a:xfrm>
              <a:off x="7442200" y="4940300"/>
              <a:ext cx="1054100" cy="14605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4831" name="Oval 9"/>
            <p:cNvSpPr>
              <a:spLocks noChangeArrowheads="1"/>
            </p:cNvSpPr>
            <p:nvPr/>
          </p:nvSpPr>
          <p:spPr bwMode="auto">
            <a:xfrm>
              <a:off x="215900" y="3187700"/>
              <a:ext cx="2743200" cy="24511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86A0B7-7FEF-334A-A30B-FFB6F76754C9}"/>
              </a:ext>
            </a:extLst>
          </p:cNvPr>
          <p:cNvGrpSpPr/>
          <p:nvPr/>
        </p:nvGrpSpPr>
        <p:grpSpPr>
          <a:xfrm>
            <a:off x="569784" y="1063470"/>
            <a:ext cx="5916741" cy="3189288"/>
            <a:chOff x="569784" y="1063470"/>
            <a:chExt cx="5916741" cy="3189288"/>
          </a:xfrm>
        </p:grpSpPr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1744663" y="3782858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4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4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5503863" y="1063470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0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0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3611563" y="1741333"/>
              <a:ext cx="982662" cy="4699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fol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2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p-</a:t>
              </a:r>
              <a:r>
                <a:rPr lang="en-US" sz="2400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2</a:t>
              </a:r>
              <a:r>
                <a:rPr lang="en-US" sz="2400" i="1" u="none">
                  <a:latin typeface="Times" pitchFamily="1" charset="0"/>
                  <a:ea typeface="ＭＳ Ｐゴシック" pitchFamily="1" charset="-128"/>
                  <a:cs typeface="ＭＳ Ｐゴシック" pitchFamily="1" charset="-128"/>
                </a:rPr>
                <a:t>h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9784" y="1757505"/>
              <a:ext cx="114643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400" b="1" u="none" baseline="3000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12</a:t>
              </a:r>
              <a:r>
                <a:rPr lang="en-US" sz="5400" b="1" u="none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159EB2A-A692-E74C-BCC9-7566FA7C4E15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Three Primary “Slices” in NC</a:t>
            </a:r>
            <a:r>
              <a:rPr lang="en-US" sz="2400" b="1" u="none">
                <a:solidFill>
                  <a:srgbClr val="00B050"/>
                </a:solidFill>
                <a:latin typeface="Chalkboard"/>
                <a:cs typeface="Chalkboard"/>
              </a:rPr>
              <a:t>Sp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M 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h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92" y="1563675"/>
            <a:ext cx="8371270" cy="359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447799" y="2723107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0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1438803" y="3724803"/>
            <a:ext cx="560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2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1447799" y="1846793"/>
            <a:ext cx="560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u="sng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u="none"/>
              <a:t>0</a:t>
            </a:r>
            <a:r>
              <a:rPr lang="en-US" sz="2000" u="none" baseline="30000"/>
              <a:t>+</a:t>
            </a:r>
            <a:endParaRPr lang="en-US" sz="2000" b="1" i="1" u="none"/>
          </a:p>
        </p:txBody>
      </p:sp>
      <p:grpSp>
        <p:nvGrpSpPr>
          <p:cNvPr id="14" name="Group 13"/>
          <p:cNvGrpSpPr/>
          <p:nvPr/>
        </p:nvGrpSpPr>
        <p:grpSpPr>
          <a:xfrm flipV="1">
            <a:off x="3356505" y="2011897"/>
            <a:ext cx="939831" cy="1065273"/>
            <a:chOff x="3369205" y="5313890"/>
            <a:chExt cx="939831" cy="1065273"/>
          </a:xfrm>
        </p:grpSpPr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 rot="16200000" flipV="1">
              <a:off x="3473980" y="5529790"/>
              <a:ext cx="719138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1" i="1" u="none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 flipV="1">
              <a:off x="3369205" y="5979053"/>
              <a:ext cx="939831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u="none">
                  <a:solidFill>
                    <a:srgbClr val="803000"/>
                  </a:solidFill>
                  <a:latin typeface="Times New Roman" charset="0"/>
                </a:rPr>
                <a:t>NCSM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91305" y="4920197"/>
            <a:ext cx="1144023" cy="1065273"/>
            <a:chOff x="2391305" y="4920197"/>
            <a:chExt cx="1144023" cy="1065273"/>
          </a:xfrm>
        </p:grpSpPr>
        <p:sp>
          <p:nvSpPr>
            <p:cNvPr id="63" name="AutoShape 12"/>
            <p:cNvSpPr>
              <a:spLocks noChangeArrowheads="1"/>
            </p:cNvSpPr>
            <p:nvPr/>
          </p:nvSpPr>
          <p:spPr bwMode="auto">
            <a:xfrm rot="16200000" flipV="1">
              <a:off x="2559580" y="5136097"/>
              <a:ext cx="719138" cy="287337"/>
            </a:xfrm>
            <a:prstGeom prst="rightArrow">
              <a:avLst>
                <a:gd name="adj1" fmla="val 50000"/>
                <a:gd name="adj2" fmla="val 62569"/>
              </a:avLst>
            </a:prstGeom>
            <a:solidFill>
              <a:schemeClr val="accent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2400" b="1" i="1" u="none"/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2391305" y="5585360"/>
              <a:ext cx="1082473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1" u="none">
                  <a:solidFill>
                    <a:srgbClr val="803000"/>
                  </a:solidFill>
                  <a:latin typeface="Times New Roman" charset="0"/>
                </a:rPr>
                <a:t>NC</a:t>
              </a:r>
              <a:r>
                <a:rPr lang="en-US" sz="2000" b="1" u="none">
                  <a:solidFill>
                    <a:srgbClr val="008000"/>
                  </a:solidFill>
                  <a:latin typeface="Times New Roman" charset="0"/>
                </a:rPr>
                <a:t>Sp</a:t>
              </a:r>
              <a:r>
                <a:rPr lang="en-US" sz="2000" b="1" u="none">
                  <a:solidFill>
                    <a:srgbClr val="803000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97200" y="5283207"/>
              <a:ext cx="5381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/>
                <a:t>Full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83400" y="4907497"/>
            <a:ext cx="1149678" cy="1065273"/>
            <a:chOff x="6883400" y="5263090"/>
            <a:chExt cx="1149678" cy="1065273"/>
          </a:xfrm>
        </p:grpSpPr>
        <p:grpSp>
          <p:nvGrpSpPr>
            <p:cNvPr id="60" name="Group 59"/>
            <p:cNvGrpSpPr/>
            <p:nvPr/>
          </p:nvGrpSpPr>
          <p:grpSpPr>
            <a:xfrm>
              <a:off x="6950605" y="5263090"/>
              <a:ext cx="1082473" cy="1065273"/>
              <a:chOff x="6950605" y="5263090"/>
              <a:chExt cx="1082473" cy="1065273"/>
            </a:xfrm>
          </p:grpSpPr>
          <p:sp>
            <p:nvSpPr>
              <p:cNvPr id="54" name="AutoShape 12"/>
              <p:cNvSpPr>
                <a:spLocks noChangeArrowheads="1"/>
              </p:cNvSpPr>
              <p:nvPr/>
            </p:nvSpPr>
            <p:spPr bwMode="auto">
              <a:xfrm rot="16200000" flipV="1">
                <a:off x="7131580" y="5478990"/>
                <a:ext cx="719138" cy="287337"/>
              </a:xfrm>
              <a:prstGeom prst="rightArrow">
                <a:avLst>
                  <a:gd name="adj1" fmla="val 50000"/>
                  <a:gd name="adj2" fmla="val 62569"/>
                </a:avLst>
              </a:prstGeom>
              <a:solidFill>
                <a:schemeClr val="accent1"/>
              </a:solidFill>
              <a:ln w="12700">
                <a:solidFill>
                  <a:schemeClr val="hlink"/>
                </a:solidFill>
                <a:miter lim="800000"/>
                <a:headEnd/>
                <a:tailEnd type="none" w="med" len="lg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rot="10800000" vert="eaVert" wrap="none" anchor="ctr"/>
              <a:lstStyle/>
              <a:p>
                <a:pPr eaLnBrk="0" hangingPunct="0">
                  <a:defRPr/>
                </a:pPr>
                <a:endParaRPr lang="en-US" sz="2400" b="1" i="1" u="none"/>
              </a:p>
            </p:txBody>
          </p:sp>
          <p:sp>
            <p:nvSpPr>
              <p:cNvPr id="53" name="Rectangle 12"/>
              <p:cNvSpPr>
                <a:spLocks noChangeArrowheads="1"/>
              </p:cNvSpPr>
              <p:nvPr/>
            </p:nvSpPr>
            <p:spPr bwMode="auto">
              <a:xfrm>
                <a:off x="6950605" y="5928253"/>
                <a:ext cx="1082473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hlink"/>
                </a:solidFill>
                <a:miter lim="800000"/>
                <a:headEnd/>
                <a:tailEnd type="none" w="med" len="lg"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2000" b="1" u="none">
                    <a:solidFill>
                      <a:srgbClr val="803000"/>
                    </a:solidFill>
                    <a:latin typeface="Times New Roman" charset="0"/>
                  </a:rPr>
                  <a:t>NC</a:t>
                </a:r>
                <a:r>
                  <a:rPr lang="en-US" sz="2000" b="1" u="none">
                    <a:solidFill>
                      <a:srgbClr val="008000"/>
                    </a:solidFill>
                    <a:latin typeface="Times New Roman" charset="0"/>
                  </a:rPr>
                  <a:t>Sp</a:t>
                </a:r>
                <a:r>
                  <a:rPr lang="en-US" sz="2000" b="1" u="none">
                    <a:solidFill>
                      <a:srgbClr val="803000"/>
                    </a:solidFill>
                    <a:latin typeface="Times New Roman" charset="0"/>
                  </a:rPr>
                  <a:t>M</a:t>
                </a: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883400" y="5626100"/>
              <a:ext cx="560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none"/>
                <a:t>Plus</a:t>
              </a:r>
            </a:p>
          </p:txBody>
        </p:sp>
      </p:grpSp>
      <p:sp>
        <p:nvSpPr>
          <p:cNvPr id="66" name="Right Arrow 65"/>
          <p:cNvSpPr/>
          <p:nvPr/>
        </p:nvSpPr>
        <p:spPr bwMode="auto">
          <a:xfrm>
            <a:off x="3632200" y="5384807"/>
            <a:ext cx="3200400" cy="190500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4771A6-2D20-D242-A4EA-E8B499F4BF91}"/>
              </a:ext>
            </a:extLst>
          </p:cNvPr>
          <p:cNvGrpSpPr/>
          <p:nvPr/>
        </p:nvGrpSpPr>
        <p:grpSpPr>
          <a:xfrm>
            <a:off x="1447799" y="1479926"/>
            <a:ext cx="7435388" cy="2732058"/>
            <a:chOff x="1447799" y="1479926"/>
            <a:chExt cx="7435388" cy="2732058"/>
          </a:xfrm>
        </p:grpSpPr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1447799" y="1479926"/>
              <a:ext cx="5603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2000" u="none"/>
                <a:t>2</a:t>
              </a:r>
              <a:r>
                <a:rPr lang="en-US" sz="2000" u="none" baseline="30000"/>
                <a:t>+</a:t>
              </a:r>
              <a:endParaRPr lang="en-US" sz="2000" b="1" i="1" u="none"/>
            </a:p>
          </p:txBody>
        </p:sp>
        <p:sp>
          <p:nvSpPr>
            <p:cNvPr id="52" name="AutoShape 25"/>
            <p:cNvSpPr>
              <a:spLocks noChangeArrowheads="1"/>
            </p:cNvSpPr>
            <p:nvPr/>
          </p:nvSpPr>
          <p:spPr bwMode="auto">
            <a:xfrm>
              <a:off x="5026025" y="2016132"/>
              <a:ext cx="1311275" cy="457200"/>
            </a:xfrm>
            <a:prstGeom prst="wedgeRoundRectCallout">
              <a:avLst>
                <a:gd name="adj1" fmla="val -139670"/>
                <a:gd name="adj2" fmla="val 285533"/>
                <a:gd name="adj3" fmla="val 16667"/>
              </a:avLst>
            </a:prstGeom>
            <a:solidFill>
              <a:schemeClr val="bg1"/>
            </a:solidFill>
            <a:ln w="12700">
              <a:solidFill>
                <a:schemeClr val="hlink"/>
              </a:solidFill>
              <a:miter lim="800000"/>
              <a:headEnd/>
              <a:tailEnd type="none" w="med" len="lg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800" u="none">
                  <a:latin typeface="Georgia" charset="0"/>
                </a:rPr>
                <a:t>Hoyle state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600199" y="2875507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2p2h</a:t>
              </a:r>
              <a:endParaRPr lang="en-US" sz="1400" b="1" i="1" u="none"/>
            </a:p>
          </p:txBody>
        </p:sp>
        <p:pic>
          <p:nvPicPr>
            <p:cNvPr id="25" name="Picture 24" descr="Screen Shot 2013-11-18 at 6.23.05 PM.p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416" y="1917707"/>
              <a:ext cx="909645" cy="72225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/>
            <a:srcRect l="3518" t="6401" r="21667" b="3309"/>
            <a:stretch/>
          </p:blipFill>
          <p:spPr>
            <a:xfrm rot="16200000">
              <a:off x="7695165" y="1707416"/>
              <a:ext cx="1180931" cy="1195113"/>
            </a:xfrm>
            <a:prstGeom prst="rect">
              <a:avLst/>
            </a:prstGeom>
          </p:spPr>
        </p:pic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1583267" y="2130438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4p4h</a:t>
              </a:r>
              <a:endParaRPr lang="en-US" sz="1400" b="1" i="1" u="none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1600199" y="3904207"/>
              <a:ext cx="6858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 eaLnBrk="0" hangingPunct="0"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u="sng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sz="1400" u="none"/>
                <a:t>0p0h</a:t>
              </a:r>
              <a:endParaRPr lang="en-US" sz="1400" b="1" i="1" u="none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21AFB3D-35CE-5040-B26B-0415EA841ECD}"/>
              </a:ext>
            </a:extLst>
          </p:cNvPr>
          <p:cNvSpPr txBox="1"/>
          <p:nvPr/>
        </p:nvSpPr>
        <p:spPr>
          <a:xfrm>
            <a:off x="-1908" y="2116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none" baseline="30000">
                <a:solidFill>
                  <a:srgbClr val="7D4029"/>
                </a:solidFill>
                <a:latin typeface="Chalkboard"/>
                <a:cs typeface="Chalkboard"/>
              </a:rPr>
              <a:t>12</a:t>
            </a:r>
            <a:r>
              <a:rPr lang="en-US" sz="2400" b="1" u="none">
                <a:solidFill>
                  <a:srgbClr val="7D4029"/>
                </a:solidFill>
                <a:latin typeface="Chalkboard"/>
                <a:cs typeface="Chalkboard"/>
              </a:rPr>
              <a:t>C Systematics as a Function of </a:t>
            </a:r>
            <a:r>
              <a:rPr lang="en-US" sz="2400" b="1" u="none" err="1">
                <a:solidFill>
                  <a:srgbClr val="7D4029"/>
                </a:solidFill>
                <a:latin typeface="Chalkboard"/>
                <a:cs typeface="Chalkboard"/>
              </a:rPr>
              <a:t>N</a:t>
            </a:r>
            <a:r>
              <a:rPr lang="en-US" sz="2400" b="1" u="none" baseline="-25000" err="1">
                <a:solidFill>
                  <a:srgbClr val="7D4029"/>
                </a:solidFill>
                <a:latin typeface="Chalkboard"/>
                <a:cs typeface="Chalkboard"/>
              </a:rPr>
              <a:t>max</a:t>
            </a:r>
            <a:endParaRPr lang="en-US" sz="2400" b="1" u="none" baseline="-25000">
              <a:solidFill>
                <a:srgbClr val="7D4029"/>
              </a:solidFill>
              <a:latin typeface="Chalkboard"/>
              <a:cs typeface="Chalkboard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09CA98-953B-104F-8DA3-77BF3AD74023}"/>
              </a:ext>
            </a:extLst>
          </p:cNvPr>
          <p:cNvGrpSpPr/>
          <p:nvPr/>
        </p:nvGrpSpPr>
        <p:grpSpPr>
          <a:xfrm>
            <a:off x="883031" y="435644"/>
            <a:ext cx="7758791" cy="708838"/>
            <a:chOff x="-8328833" y="2669313"/>
            <a:chExt cx="7758791" cy="708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FD1D63-1E98-3D4A-848B-0F65D302B016}"/>
                </a:ext>
              </a:extLst>
            </p:cNvPr>
            <p:cNvSpPr txBox="1"/>
            <p:nvPr/>
          </p:nvSpPr>
          <p:spPr>
            <a:xfrm>
              <a:off x="-8328833" y="2670265"/>
              <a:ext cx="7758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sz="2000" b="1" u="none">
                  <a:solidFill>
                    <a:srgbClr val="800000"/>
                  </a:solidFill>
                  <a:latin typeface="Chalkboard SE" panose="03050602040202020205" pitchFamily="66" charset="77"/>
                </a:rPr>
                <a:t>(</a:t>
              </a:r>
              <a:r>
                <a:rPr kumimoji="1" lang="en-US" altLang="ja-JP" sz="2000" b="1" u="none" err="1">
                  <a:solidFill>
                    <a:srgbClr val="800000"/>
                  </a:solidFill>
                  <a:latin typeface="Chalkboard SE" panose="03050602040202020205" pitchFamily="66" charset="77"/>
                </a:rPr>
                <a:t>N</a:t>
              </a:r>
              <a:r>
                <a:rPr kumimoji="1" lang="en-US" altLang="ja-JP" sz="2000" b="1" u="none" baseline="-25000" err="1">
                  <a:solidFill>
                    <a:srgbClr val="800000"/>
                  </a:solidFill>
                  <a:latin typeface="Chalkboard SE" panose="03050602040202020205" pitchFamily="66" charset="77"/>
                </a:rPr>
                <a:t>max</a:t>
              </a:r>
              <a:r>
                <a:rPr kumimoji="1" lang="en-US" altLang="ja-JP" sz="2000" b="1" u="none" baseline="-25000">
                  <a:solidFill>
                    <a:srgbClr val="800000"/>
                  </a:solidFill>
                  <a:latin typeface="Chalkboard SE" panose="03050602040202020205" pitchFamily="66" charset="77"/>
                </a:rPr>
                <a:t> </a:t>
              </a:r>
              <a:r>
                <a:rPr kumimoji="1" lang="en-US" altLang="ja-JP" sz="2000" b="1" u="none">
                  <a:solidFill>
                    <a:srgbClr val="800000"/>
                  </a:solidFill>
                  <a:latin typeface="Chalkboard SE" panose="03050602040202020205" pitchFamily="66" charset="77"/>
                </a:rPr>
                <a:t>= Total Number of      Excitations above Ground State)</a:t>
              </a:r>
              <a:endParaRPr kumimoji="1" lang="en-US" sz="2000" b="1" u="none">
                <a:solidFill>
                  <a:srgbClr val="800000"/>
                </a:solidFill>
                <a:latin typeface="Chalkboard SE" panose="03050602040202020205" pitchFamily="66" charset="77"/>
              </a:endParaRPr>
            </a:p>
            <a:p>
              <a:endParaRPr lang="en-US" sz="200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A58406-301E-F04C-A75B-5CDDB94B9ABF}"/>
                </a:ext>
              </a:extLst>
            </p:cNvPr>
            <p:cNvGrpSpPr/>
            <p:nvPr/>
          </p:nvGrpSpPr>
          <p:grpSpPr>
            <a:xfrm>
              <a:off x="-5426440" y="2669313"/>
              <a:ext cx="1154243" cy="400110"/>
              <a:chOff x="-5381469" y="4027317"/>
              <a:chExt cx="1154243" cy="4001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FDBE1-1C8D-284E-B876-CC469CB63E3D}"/>
                  </a:ext>
                </a:extLst>
              </p:cNvPr>
              <p:cNvSpPr txBox="1"/>
              <p:nvPr/>
            </p:nvSpPr>
            <p:spPr>
              <a:xfrm>
                <a:off x="-5381469" y="4027317"/>
                <a:ext cx="11542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u="none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2h</a:t>
                </a:r>
                <a:r>
                  <a:rPr lang="en-US" sz="2000" b="1" u="none" cap="small">
                    <a:solidFill>
                      <a:schemeClr val="accent6">
                        <a:lumMod val="50000"/>
                      </a:schemeClr>
                    </a:solidFill>
                    <a:latin typeface="Chalkboard SE" panose="03050602040202020205" pitchFamily="66" charset="77"/>
                  </a:rPr>
                  <a:t>ω</a:t>
                </a:r>
                <a:endParaRPr lang="en-US" sz="200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337FF2A-03A1-394A-909E-1FB0179A64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-5156617" y="4118055"/>
                <a:ext cx="119494" cy="6358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9708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Notre_Dame_2011_Draayer_Lead">
  <a:themeElements>
    <a:clrScheme name="">
      <a:dk1>
        <a:srgbClr val="000000"/>
      </a:dk1>
      <a:lt1>
        <a:srgbClr val="FFFFFF"/>
      </a:lt1>
      <a:dk2>
        <a:srgbClr val="2A5401"/>
      </a:dk2>
      <a:lt2>
        <a:srgbClr val="A75537"/>
      </a:lt2>
      <a:accent1>
        <a:srgbClr val="C6E5FB"/>
      </a:accent1>
      <a:accent2>
        <a:srgbClr val="FF8E13"/>
      </a:accent2>
      <a:accent3>
        <a:srgbClr val="FFFFFF"/>
      </a:accent3>
      <a:accent4>
        <a:srgbClr val="000000"/>
      </a:accent4>
      <a:accent5>
        <a:srgbClr val="DFF0FD"/>
      </a:accent5>
      <a:accent6>
        <a:srgbClr val="E78010"/>
      </a:accent6>
      <a:hlink>
        <a:srgbClr val="CC3300"/>
      </a:hlink>
      <a:folHlink>
        <a:srgbClr val="692D14"/>
      </a:folHlink>
    </a:clrScheme>
    <a:fontScheme name="Mimosa">
      <a:majorFont>
        <a:latin typeface="Bradley Hand ITC TT-Bold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sng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imosa 1">
        <a:dk1>
          <a:srgbClr val="000000"/>
        </a:dk1>
        <a:lt1>
          <a:srgbClr val="E8C567"/>
        </a:lt1>
        <a:dk2>
          <a:srgbClr val="2A5401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mosa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Notre_Dame_2011_Draayer_Lead.pot</Template>
  <TotalTime>50887</TotalTime>
  <Words>1766</Words>
  <Application>Microsoft Macintosh PowerPoint</Application>
  <PresentationFormat>On-screen Show (4:3)</PresentationFormat>
  <Paragraphs>346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American Typewriter</vt:lpstr>
      <vt:lpstr>American Typewriter Condensed</vt:lpstr>
      <vt:lpstr>Arial</vt:lpstr>
      <vt:lpstr>Bradley Hand ITC TT-Bold</vt:lpstr>
      <vt:lpstr>Calibri</vt:lpstr>
      <vt:lpstr>Cambria Math</vt:lpstr>
      <vt:lpstr>Chalkboard</vt:lpstr>
      <vt:lpstr>Chalkboard SE</vt:lpstr>
      <vt:lpstr>Georgia</vt:lpstr>
      <vt:lpstr>Lucida Grande</vt:lpstr>
      <vt:lpstr>Times</vt:lpstr>
      <vt:lpstr>Times New Roman</vt:lpstr>
      <vt:lpstr>Times New Roman Bold</vt:lpstr>
      <vt:lpstr>Wingdings</vt:lpstr>
      <vt:lpstr>Notre_Dame_2011_Draayer_Lead</vt:lpstr>
      <vt:lpstr>Custom Design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Here’s the Deal …</vt:lpstr>
      <vt:lpstr>PowerPoint Presentation</vt:lpstr>
      <vt:lpstr>PowerPoint Presentation</vt:lpstr>
      <vt:lpstr>Custom Show 1</vt:lpstr>
    </vt:vector>
  </TitlesOfParts>
  <Company>JPD - SURA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Jerry P Draayer</dc:creator>
  <cp:lastModifiedBy>Jerry P Draayer</cp:lastModifiedBy>
  <cp:revision>1382</cp:revision>
  <cp:lastPrinted>2013-05-13T16:01:48Z</cp:lastPrinted>
  <dcterms:created xsi:type="dcterms:W3CDTF">2018-07-06T21:29:13Z</dcterms:created>
  <dcterms:modified xsi:type="dcterms:W3CDTF">2021-06-10T01:28:18Z</dcterms:modified>
</cp:coreProperties>
</file>