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168" r:id="rId2"/>
    <p:sldId id="2314" r:id="rId3"/>
    <p:sldId id="2316" r:id="rId4"/>
    <p:sldId id="2315" r:id="rId5"/>
    <p:sldId id="2317" r:id="rId6"/>
    <p:sldId id="2318" r:id="rId7"/>
    <p:sldId id="2281" r:id="rId8"/>
    <p:sldId id="2319" r:id="rId9"/>
    <p:sldId id="2269" r:id="rId10"/>
  </p:sldIdLst>
  <p:sldSz cx="12192000" cy="6858000"/>
  <p:notesSz cx="7315200" cy="96012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9900"/>
    <a:srgbClr val="0000FF"/>
    <a:srgbClr val="FFFFCC"/>
    <a:srgbClr val="FFA520"/>
    <a:srgbClr val="000099"/>
    <a:srgbClr val="003399"/>
    <a:srgbClr val="CC0099"/>
    <a:srgbClr val="008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974" autoAdjust="0"/>
  </p:normalViewPr>
  <p:slideViewPr>
    <p:cSldViewPr>
      <p:cViewPr varScale="1">
        <p:scale>
          <a:sx n="97" d="100"/>
          <a:sy n="97" d="100"/>
        </p:scale>
        <p:origin x="48" y="6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descr="slide footer_blue_646.jpg"/>
          <p:cNvPicPr>
            <a:picLocks noChangeAspect="1"/>
          </p:cNvPicPr>
          <p:nvPr/>
        </p:nvPicPr>
        <p:blipFill>
          <a:blip r:embed="rId2" cstate="print"/>
          <a:srcRect/>
          <a:stretch>
            <a:fillRect/>
          </a:stretch>
        </p:blipFill>
        <p:spPr bwMode="auto">
          <a:xfrm>
            <a:off x="0" y="9044464"/>
            <a:ext cx="9753600" cy="556736"/>
          </a:xfrm>
          <a:prstGeom prst="rect">
            <a:avLst/>
          </a:prstGeom>
          <a:noFill/>
          <a:ln w="9525">
            <a:noFill/>
            <a:miter lim="800000"/>
            <a:headEnd/>
            <a:tailEnd/>
          </a:ln>
        </p:spPr>
      </p:pic>
      <p:pic>
        <p:nvPicPr>
          <p:cNvPr id="6" name="Picture 7" descr="slide header_646.jpg"/>
          <p:cNvPicPr>
            <a:picLocks noChangeAspect="1"/>
          </p:cNvPicPr>
          <p:nvPr/>
        </p:nvPicPr>
        <p:blipFill>
          <a:blip r:embed="rId3" cstate="print"/>
          <a:srcRect/>
          <a:stretch>
            <a:fillRect/>
          </a:stretch>
        </p:blipFill>
        <p:spPr bwMode="auto">
          <a:xfrm>
            <a:off x="-2438400" y="0"/>
            <a:ext cx="9753600" cy="163354"/>
          </a:xfrm>
          <a:prstGeom prst="rect">
            <a:avLst/>
          </a:prstGeom>
          <a:noFill/>
          <a:ln w="9525">
            <a:noFill/>
            <a:miter lim="800000"/>
            <a:headEnd/>
            <a:tailEnd/>
          </a:ln>
        </p:spPr>
      </p:pic>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5283201" y="160020"/>
            <a:ext cx="2030307" cy="320040"/>
          </a:xfrm>
          <a:prstGeom prst="rect">
            <a:avLst/>
          </a:prstGeom>
        </p:spPr>
        <p:txBody>
          <a:bodyPr vert="horz" lIns="95747" tIns="47873" rIns="95747" bIns="47873" rtlCol="0"/>
          <a:lstStyle>
            <a:lvl1pPr algn="r">
              <a:defRPr sz="1300"/>
            </a:lvl1pPr>
          </a:lstStyle>
          <a:p>
            <a:fld id="{80B18B65-4CBA-DB46-9D73-AD0C58E7BE22}" type="datetime1">
              <a:rPr lang="en-US" smtClean="0"/>
              <a:pPr/>
              <a:t>6/10/2021</a:t>
            </a:fld>
            <a:endParaRPr lang="en-US"/>
          </a:p>
        </p:txBody>
      </p:sp>
      <p:sp>
        <p:nvSpPr>
          <p:cNvPr id="4" name="Footer Placeholder 3"/>
          <p:cNvSpPr>
            <a:spLocks noGrp="1"/>
          </p:cNvSpPr>
          <p:nvPr>
            <p:ph type="ftr" sz="quarter" idx="2"/>
          </p:nvPr>
        </p:nvSpPr>
        <p:spPr>
          <a:xfrm>
            <a:off x="812800" y="9041131"/>
            <a:ext cx="5852160" cy="240030"/>
          </a:xfrm>
          <a:prstGeom prst="rect">
            <a:avLst/>
          </a:prstGeom>
        </p:spPr>
        <p:txBody>
          <a:bodyPr vert="horz" lIns="95747" tIns="47873" rIns="95747" bIns="47873" rtlCol="0" anchor="b"/>
          <a:lstStyle>
            <a:lvl1pPr algn="l">
              <a:defRPr sz="1300"/>
            </a:lvl1pPr>
          </a:lstStyle>
          <a:p>
            <a:r>
              <a:rPr lang="en-US"/>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746241" y="9119474"/>
            <a:ext cx="567267" cy="480060"/>
          </a:xfrm>
          <a:prstGeom prst="rect">
            <a:avLst/>
          </a:prstGeom>
        </p:spPr>
        <p:txBody>
          <a:bodyPr vert="horz" lIns="95747" tIns="47873" rIns="95747" bIns="47873" rtlCol="0" anchor="b"/>
          <a:lstStyle>
            <a:lvl1pPr algn="r">
              <a:defRPr sz="1300"/>
            </a:lvl1pPr>
          </a:lstStyle>
          <a:p>
            <a:fld id="{9CA05E24-A365-DF40-BF27-0C4D1E380F5C}" type="slidenum">
              <a:rPr lang="en-US" smtClean="0"/>
              <a:pPr/>
              <a:t>‹#›</a:t>
            </a:fld>
            <a:endParaRPr lang="en-US" dirty="0"/>
          </a:p>
        </p:txBody>
      </p:sp>
    </p:spTree>
    <p:extLst>
      <p:ext uri="{BB962C8B-B14F-4D97-AF65-F5344CB8AC3E}">
        <p14:creationId xmlns:p14="http://schemas.microsoft.com/office/powerpoint/2010/main" val="8958635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4C269693-4B73-3F4B-BE08-27CE2957F7EB}" type="datetime1">
              <a:rPr lang="en-US" smtClean="0"/>
              <a:pPr/>
              <a:t>6/10/2021</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r>
              <a:rPr lang="en-US"/>
              <a:t>Go to ”Insert (View) | Header and Footer" to add your organization, sponsor, meeting name here; then, click "Apply to All"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BB1A7F71-A600-874B-8C52-75C3F91F2DFD}" type="slidenum">
              <a:rPr lang="en-US" smtClean="0"/>
              <a:pPr/>
              <a:t>‹#›</a:t>
            </a:fld>
            <a:endParaRPr lang="en-US"/>
          </a:p>
        </p:txBody>
      </p:sp>
    </p:spTree>
    <p:extLst>
      <p:ext uri="{BB962C8B-B14F-4D97-AF65-F5344CB8AC3E}">
        <p14:creationId xmlns:p14="http://schemas.microsoft.com/office/powerpoint/2010/main" val="25999009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a:t>
            </a:fld>
            <a:endParaRPr lang="en-US"/>
          </a:p>
        </p:txBody>
      </p:sp>
    </p:spTree>
    <p:extLst>
      <p:ext uri="{BB962C8B-B14F-4D97-AF65-F5344CB8AC3E}">
        <p14:creationId xmlns:p14="http://schemas.microsoft.com/office/powerpoint/2010/main" val="968809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42416"/>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60" y="-1278447"/>
            <a:ext cx="12192000" cy="1042416"/>
          </a:xfrm>
          <a:prstGeom prst="rect">
            <a:avLst/>
          </a:prstGeom>
        </p:spPr>
      </p:pic>
      <p:sp>
        <p:nvSpPr>
          <p:cNvPr id="3074" name="Rectangle 2"/>
          <p:cNvSpPr>
            <a:spLocks noGrp="1" noChangeArrowheads="1"/>
          </p:cNvSpPr>
          <p:nvPr>
            <p:ph type="ctrTitle"/>
          </p:nvPr>
        </p:nvSpPr>
        <p:spPr>
          <a:xfrm>
            <a:off x="1314451" y="1671639"/>
            <a:ext cx="10261600" cy="1069975"/>
          </a:xfrm>
        </p:spPr>
        <p:txBody>
          <a:bodyPr/>
          <a:lstStyle>
            <a:lvl1pPr>
              <a:defRPr sz="300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314451" y="3125788"/>
            <a:ext cx="8534400" cy="1752600"/>
          </a:xfrm>
        </p:spPr>
        <p:txBody>
          <a:bodyPr/>
          <a:lstStyle>
            <a:lvl1pPr marL="0" indent="0">
              <a:buFont typeface="Wingdings" pitchFamily="2" charset="2"/>
              <a:buNone/>
              <a:defRPr/>
            </a:lvl1pPr>
          </a:lstStyle>
          <a:p>
            <a:r>
              <a:rPr lang="en-US"/>
              <a:t>Click to edit Master subtitle style</a:t>
            </a:r>
            <a:endParaRPr lang="en-US" dirty="0"/>
          </a:p>
        </p:txBody>
      </p:sp>
      <p:pic>
        <p:nvPicPr>
          <p:cNvPr id="9" name="Picture 8" descr="title footer_Blue_646.jpg"/>
          <p:cNvPicPr>
            <a:picLocks noChangeAspect="1"/>
          </p:cNvPicPr>
          <p:nvPr userDrawn="1"/>
        </p:nvPicPr>
        <p:blipFill>
          <a:blip r:embed="rId4" cstate="print">
            <a:duotone>
              <a:schemeClr val="accent3">
                <a:shade val="45000"/>
                <a:satMod val="135000"/>
              </a:schemeClr>
              <a:prstClr val="white"/>
            </a:duotone>
          </a:blip>
          <a:srcRect/>
          <a:stretch>
            <a:fillRect/>
          </a:stretch>
        </p:blipFill>
        <p:spPr bwMode="auto">
          <a:xfrm>
            <a:off x="0" y="6794500"/>
            <a:ext cx="12192000" cy="63500"/>
          </a:xfrm>
          <a:prstGeom prst="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a:noFill/>
            <a:miter lim="800000"/>
            <a:headEnd/>
            <a:tailEnd/>
          </a:ln>
        </p:spPr>
      </p:pic>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52600" y="0"/>
            <a:ext cx="1067274" cy="1066800"/>
          </a:xfrm>
          <a:prstGeom prst="rect">
            <a:avLst/>
          </a:prstGeom>
        </p:spPr>
      </p:pic>
      <p:sp>
        <p:nvSpPr>
          <p:cNvPr id="3" name="文本框 2"/>
          <p:cNvSpPr txBox="1"/>
          <p:nvPr userDrawn="1"/>
        </p:nvSpPr>
        <p:spPr>
          <a:xfrm>
            <a:off x="153964" y="228600"/>
            <a:ext cx="1370036" cy="369332"/>
          </a:xfrm>
          <a:prstGeom prst="rect">
            <a:avLst/>
          </a:prstGeom>
          <a:noFill/>
        </p:spPr>
        <p:txBody>
          <a:bodyPr wrap="square" rtlCol="0">
            <a:spAutoFit/>
          </a:bodyPr>
          <a:lstStyle/>
          <a:p>
            <a:r>
              <a:rPr kumimoji="1" lang="en-US" altLang="zh-CN" sz="1800" b="1" dirty="0">
                <a:solidFill>
                  <a:schemeClr val="accent1">
                    <a:lumMod val="50000"/>
                  </a:schemeClr>
                </a:solidFill>
                <a:latin typeface="Adobe Hebrew" charset="0"/>
                <a:ea typeface="Adobe Hebrew" charset="0"/>
                <a:cs typeface="Adobe Hebrew" charset="0"/>
              </a:rPr>
              <a:t>NANJING</a:t>
            </a:r>
            <a:r>
              <a:rPr kumimoji="1" lang="zh-CN" altLang="en-US" sz="1800" b="1" dirty="0">
                <a:solidFill>
                  <a:schemeClr val="accent1">
                    <a:lumMod val="50000"/>
                  </a:schemeClr>
                </a:solidFill>
                <a:latin typeface="Adobe Hebrew" charset="0"/>
                <a:ea typeface="Adobe Hebrew" charset="0"/>
                <a:cs typeface="Adobe Hebrew" charset="0"/>
              </a:rPr>
              <a:t> </a:t>
            </a:r>
          </a:p>
        </p:txBody>
      </p:sp>
      <p:sp>
        <p:nvSpPr>
          <p:cNvPr id="4" name="文本框 3"/>
          <p:cNvSpPr txBox="1"/>
          <p:nvPr userDrawn="1"/>
        </p:nvSpPr>
        <p:spPr>
          <a:xfrm>
            <a:off x="240506" y="515035"/>
            <a:ext cx="181689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1" dirty="0">
                <a:solidFill>
                  <a:schemeClr val="accent1">
                    <a:lumMod val="50000"/>
                  </a:schemeClr>
                </a:solidFill>
                <a:latin typeface="Adobe Hebrew" charset="0"/>
                <a:ea typeface="Adobe Hebrew" charset="0"/>
                <a:cs typeface="Adobe Hebrew" charset="0"/>
              </a:rPr>
              <a:t>UNIVERSITY</a:t>
            </a:r>
            <a:endParaRPr kumimoji="1" lang="zh-CN" altLang="en-US" b="1" dirty="0">
              <a:solidFill>
                <a:schemeClr val="accent1">
                  <a:lumMod val="50000"/>
                </a:schemeClr>
              </a:solidFill>
              <a:latin typeface="Adobe Hebrew" charset="0"/>
              <a:ea typeface="Adobe Hebrew" charset="0"/>
              <a:cs typeface="Adobe Hebrew"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Strong QCD from Hadron Structure Experiments - IV: 2021 June 07 - 10         (37)</a:t>
            </a:r>
          </a:p>
        </p:txBody>
      </p:sp>
      <p:sp>
        <p:nvSpPr>
          <p:cNvPr id="5" name="Footer Placeholder 4"/>
          <p:cNvSpPr>
            <a:spLocks noGrp="1"/>
          </p:cNvSpPr>
          <p:nvPr>
            <p:ph type="ftr" sz="quarter" idx="11"/>
          </p:nvPr>
        </p:nvSpPr>
        <p:spPr/>
        <p:txBody>
          <a:bodyPr/>
          <a:lstStyle>
            <a:lvl1pPr>
              <a:defRPr/>
            </a:lvl1pPr>
          </a:lstStyle>
          <a:p>
            <a:r>
              <a:rPr lang="en-US"/>
              <a:t>Craig Roberts. cdroberts@nju.edu.cn "Prospects for Continuum Theory and Phenomenology"</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Strong QCD from Hadron Structure Experiments - IV: 2021 June 07 - 10         (37)</a:t>
            </a:r>
          </a:p>
        </p:txBody>
      </p:sp>
      <p:sp>
        <p:nvSpPr>
          <p:cNvPr id="5" name="Footer Placeholder 4"/>
          <p:cNvSpPr>
            <a:spLocks noGrp="1"/>
          </p:cNvSpPr>
          <p:nvPr>
            <p:ph type="ftr" sz="quarter" idx="11"/>
          </p:nvPr>
        </p:nvSpPr>
        <p:spPr/>
        <p:txBody>
          <a:bodyPr/>
          <a:lstStyle>
            <a:lvl1pPr>
              <a:defRPr/>
            </a:lvl1pPr>
          </a:lstStyle>
          <a:p>
            <a:r>
              <a:rPr lang="en-US"/>
              <a:t>Craig Roberts. cdroberts@nju.edu.cn "Prospects for Continuum Theory and Phenomenology"</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lvl1pPr>
              <a:defRPr sz="2600"/>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sz="2200">
                <a:solidFill>
                  <a:schemeClr val="tx2">
                    <a:lumMod val="75000"/>
                  </a:schemeClr>
                </a:solidFill>
              </a:defRPr>
            </a:lvl1pPr>
            <a:lvl2pPr>
              <a:defRPr sz="20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68684" y="6611938"/>
            <a:ext cx="4523316" cy="255011"/>
          </a:xfrm>
        </p:spPr>
        <p:txBody>
          <a:bodyPr/>
          <a:lstStyle>
            <a:lvl1pPr>
              <a:defRPr>
                <a:solidFill>
                  <a:schemeClr val="accent1">
                    <a:lumMod val="50000"/>
                  </a:schemeClr>
                </a:solidFill>
              </a:defRPr>
            </a:lvl1pPr>
          </a:lstStyle>
          <a:p>
            <a:r>
              <a:rPr lang="en-US"/>
              <a:t>Strong QCD from Hadron Structure Experiments - IV: 2021 June 07 - 10         (37)</a:t>
            </a:r>
            <a:endParaRPr lang="en-US" dirty="0"/>
          </a:p>
        </p:txBody>
      </p:sp>
      <p:sp>
        <p:nvSpPr>
          <p:cNvPr id="5" name="Footer Placeholder 4"/>
          <p:cNvSpPr>
            <a:spLocks noGrp="1"/>
          </p:cNvSpPr>
          <p:nvPr>
            <p:ph type="ftr" sz="quarter" idx="11"/>
          </p:nvPr>
        </p:nvSpPr>
        <p:spPr/>
        <p:txBody>
          <a:bodyPr/>
          <a:lstStyle>
            <a:lvl1pPr>
              <a:defRPr i="1">
                <a:solidFill>
                  <a:schemeClr val="accent1">
                    <a:lumMod val="50000"/>
                  </a:schemeClr>
                </a:solidFill>
              </a:defRPr>
            </a:lvl1pPr>
          </a:lstStyle>
          <a:p>
            <a:r>
              <a:rPr lang="en-US"/>
              <a:t>Craig Roberts. cdroberts@nju.edu.cn "Prospects for Continuum Theory and Phenomenology"</a:t>
            </a:r>
            <a:endParaRPr lang="en-US" dirty="0"/>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lstStyle>
            <a:lvl1pPr algn="l">
              <a:defRPr sz="3000" b="1" cap="none" baseline="0"/>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7645400" y="6629400"/>
            <a:ext cx="4704744" cy="381000"/>
          </a:xfrm>
        </p:spPr>
        <p:txBody>
          <a:bodyPr/>
          <a:lstStyle>
            <a:lvl1pPr>
              <a:defRPr/>
            </a:lvl1pPr>
          </a:lstStyle>
          <a:p>
            <a:r>
              <a:rPr lang="en-US"/>
              <a:t>Strong QCD from Hadron Structure Experiments - IV: 2021 June 07 - 10         (37)</a:t>
            </a:r>
            <a:endParaRPr lang="en-US" dirty="0"/>
          </a:p>
        </p:txBody>
      </p:sp>
      <p:sp>
        <p:nvSpPr>
          <p:cNvPr id="5" name="Footer Placeholder 4"/>
          <p:cNvSpPr>
            <a:spLocks noGrp="1"/>
          </p:cNvSpPr>
          <p:nvPr>
            <p:ph type="ftr" sz="quarter" idx="11"/>
          </p:nvPr>
        </p:nvSpPr>
        <p:spPr/>
        <p:txBody>
          <a:bodyPr/>
          <a:lstStyle>
            <a:lvl1pPr>
              <a:defRPr/>
            </a:lvl1pPr>
          </a:lstStyle>
          <a:p>
            <a:r>
              <a:rPr lang="en-US"/>
              <a:t>Craig Roberts. cdroberts@nju.edu.cn "Prospects for Continuum Theory and Phenomenology"</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lvl1pPr>
              <a:defRPr sz="2600"/>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88358" y="6629400"/>
            <a:ext cx="4394201" cy="228600"/>
          </a:xfrm>
        </p:spPr>
        <p:txBody>
          <a:bodyPr/>
          <a:lstStyle>
            <a:lvl1pPr>
              <a:defRPr/>
            </a:lvl1pPr>
          </a:lstStyle>
          <a:p>
            <a:r>
              <a:rPr lang="en-US"/>
              <a:t>Strong QCD from Hadron Structure Experiments - IV: 2021 June 07 - 10         (37)</a:t>
            </a:r>
          </a:p>
        </p:txBody>
      </p:sp>
      <p:sp>
        <p:nvSpPr>
          <p:cNvPr id="6" name="Footer Placeholder 5"/>
          <p:cNvSpPr>
            <a:spLocks noGrp="1"/>
          </p:cNvSpPr>
          <p:nvPr>
            <p:ph type="ftr" sz="quarter" idx="11"/>
          </p:nvPr>
        </p:nvSpPr>
        <p:spPr/>
        <p:txBody>
          <a:bodyPr/>
          <a:lstStyle>
            <a:lvl1pPr>
              <a:defRPr/>
            </a:lvl1pPr>
          </a:lstStyle>
          <a:p>
            <a:r>
              <a:rPr lang="en-US"/>
              <a:t>Craig Roberts. cdroberts@nju.edu.cn "Prospects for Continuum Theory and Phenomenology"</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r>
              <a:rPr lang="en-US"/>
              <a:t>Strong QCD from Hadron Structure Experiments - IV: 2021 June 07 - 10         (37)</a:t>
            </a:r>
          </a:p>
        </p:txBody>
      </p:sp>
      <p:sp>
        <p:nvSpPr>
          <p:cNvPr id="8" name="Footer Placeholder 7"/>
          <p:cNvSpPr>
            <a:spLocks noGrp="1"/>
          </p:cNvSpPr>
          <p:nvPr>
            <p:ph type="ftr" sz="quarter" idx="11"/>
          </p:nvPr>
        </p:nvSpPr>
        <p:spPr/>
        <p:txBody>
          <a:bodyPr/>
          <a:lstStyle>
            <a:lvl1pPr>
              <a:defRPr/>
            </a:lvl1pPr>
          </a:lstStyle>
          <a:p>
            <a:r>
              <a:rPr lang="en-US"/>
              <a:t>Craig Roberts. cdroberts@nju.edu.cn "Prospects for Continuum Theory and Phenomenology"</a:t>
            </a:r>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i="1">
                <a:solidFill>
                  <a:schemeClr val="tx2">
                    <a:lumMod val="75000"/>
                  </a:schemeClr>
                </a:solidFill>
              </a:defRPr>
            </a:lvl1pPr>
          </a:lstStyle>
          <a:p>
            <a:r>
              <a:rPr lang="en-US"/>
              <a:t>Strong QCD from Hadron Structure Experiments - IV: 2021 June 07 - 10         (37)</a:t>
            </a:r>
            <a:endParaRPr lang="en-US" dirty="0"/>
          </a:p>
        </p:txBody>
      </p:sp>
      <p:sp>
        <p:nvSpPr>
          <p:cNvPr id="4" name="Footer Placeholder 3"/>
          <p:cNvSpPr>
            <a:spLocks noGrp="1"/>
          </p:cNvSpPr>
          <p:nvPr>
            <p:ph type="ftr" sz="quarter" idx="11"/>
          </p:nvPr>
        </p:nvSpPr>
        <p:spPr/>
        <p:txBody>
          <a:bodyPr/>
          <a:lstStyle>
            <a:lvl1pPr>
              <a:defRPr i="1">
                <a:solidFill>
                  <a:schemeClr val="tx2">
                    <a:lumMod val="75000"/>
                  </a:schemeClr>
                </a:solidFill>
              </a:defRPr>
            </a:lvl1pPr>
          </a:lstStyle>
          <a:p>
            <a:r>
              <a:rPr lang="en-US"/>
              <a:t>Craig Roberts. cdroberts@nju.edu.cn "Prospects for Continuum Theory and Phenomenology"</a:t>
            </a:r>
            <a:endParaRPr lang="en-US" dirty="0"/>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Strong QCD from Hadron Structure Experiments - IV: 2021 June 07 - 10         (37)</a:t>
            </a:r>
          </a:p>
        </p:txBody>
      </p:sp>
      <p:sp>
        <p:nvSpPr>
          <p:cNvPr id="3" name="Footer Placeholder 2"/>
          <p:cNvSpPr>
            <a:spLocks noGrp="1"/>
          </p:cNvSpPr>
          <p:nvPr>
            <p:ph type="ftr" sz="quarter" idx="11"/>
          </p:nvPr>
        </p:nvSpPr>
        <p:spPr/>
        <p:txBody>
          <a:bodyPr/>
          <a:lstStyle>
            <a:lvl1pPr>
              <a:defRPr/>
            </a:lvl1pPr>
          </a:lstStyle>
          <a:p>
            <a:r>
              <a:rPr lang="en-US"/>
              <a:t>Craig Roberts. cdroberts@nju.edu.cn "Prospects for Continuum Theory and Phenomenology"</a:t>
            </a:r>
          </a:p>
        </p:txBody>
      </p:sp>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479550"/>
          </a:xfrm>
        </p:spPr>
        <p:txBody>
          <a:bodyPr anchor="t"/>
          <a:lstStyle>
            <a:lvl1pPr algn="l">
              <a:defRPr sz="26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752601"/>
            <a:ext cx="4011084"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13357" y="6596148"/>
            <a:ext cx="4868025" cy="228600"/>
          </a:xfrm>
        </p:spPr>
        <p:txBody>
          <a:bodyPr/>
          <a:lstStyle>
            <a:lvl1pPr>
              <a:defRPr/>
            </a:lvl1pPr>
          </a:lstStyle>
          <a:p>
            <a:r>
              <a:rPr lang="en-US"/>
              <a:t>Strong QCD from Hadron Structure Experiments - IV: 2021 June 07 - 10         (37)</a:t>
            </a:r>
          </a:p>
        </p:txBody>
      </p:sp>
      <p:sp>
        <p:nvSpPr>
          <p:cNvPr id="6" name="Footer Placeholder 5"/>
          <p:cNvSpPr>
            <a:spLocks noGrp="1"/>
          </p:cNvSpPr>
          <p:nvPr>
            <p:ph type="ftr" sz="quarter" idx="11"/>
          </p:nvPr>
        </p:nvSpPr>
        <p:spPr/>
        <p:txBody>
          <a:bodyPr/>
          <a:lstStyle>
            <a:lvl1pPr>
              <a:defRPr/>
            </a:lvl1pPr>
          </a:lstStyle>
          <a:p>
            <a:r>
              <a:rPr lang="en-US"/>
              <a:t>Craig Roberts. cdroberts@nju.edu.cn "Prospects for Continuum Theory and Phenomenology"</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Strong QCD from Hadron Structure Experiments - IV: 2021 June 07 - 10         (37)</a:t>
            </a:r>
          </a:p>
        </p:txBody>
      </p:sp>
      <p:sp>
        <p:nvSpPr>
          <p:cNvPr id="6" name="Footer Placeholder 5"/>
          <p:cNvSpPr>
            <a:spLocks noGrp="1"/>
          </p:cNvSpPr>
          <p:nvPr>
            <p:ph type="ftr" sz="quarter" idx="11"/>
          </p:nvPr>
        </p:nvSpPr>
        <p:spPr/>
        <p:txBody>
          <a:bodyPr/>
          <a:lstStyle>
            <a:lvl1pPr>
              <a:defRPr/>
            </a:lvl1pPr>
          </a:lstStyle>
          <a:p>
            <a:r>
              <a:rPr lang="en-US"/>
              <a:t>Craig Roberts. cdroberts@nju.edu.cn "Prospects for Continuum Theory and Phenomenology"</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54699"/>
            <a:ext cx="12192000" cy="530352"/>
          </a:xfrm>
          <a:prstGeom prst="rect">
            <a:avLst/>
          </a:prstGeom>
        </p:spPr>
      </p:pic>
      <p:sp>
        <p:nvSpPr>
          <p:cNvPr id="1026" name="Rectangle 2"/>
          <p:cNvSpPr>
            <a:spLocks noGrp="1" noChangeArrowheads="1"/>
          </p:cNvSpPr>
          <p:nvPr>
            <p:ph type="title"/>
          </p:nvPr>
        </p:nvSpPr>
        <p:spPr bwMode="auto">
          <a:xfrm>
            <a:off x="539631" y="1018446"/>
            <a:ext cx="109728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387110" y="6505575"/>
            <a:ext cx="2796116"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solidFill>
                  <a:schemeClr val="tx2">
                    <a:lumMod val="75000"/>
                  </a:schemeClr>
                </a:solidFill>
              </a:defRPr>
            </a:lvl1pPr>
          </a:lstStyle>
          <a:p>
            <a:r>
              <a:rPr lang="en-US"/>
              <a:t>Strong QCD from Hadron Structure Experiments - IV: 2021 June 07 - 10         (37)</a:t>
            </a:r>
            <a:endParaRPr lang="en-US" dirty="0"/>
          </a:p>
        </p:txBody>
      </p:sp>
      <p:sp>
        <p:nvSpPr>
          <p:cNvPr id="1029" name="Rectangle 5"/>
          <p:cNvSpPr>
            <a:spLocks noGrp="1" noChangeArrowheads="1"/>
          </p:cNvSpPr>
          <p:nvPr>
            <p:ph type="ftr" sz="quarter" idx="3"/>
          </p:nvPr>
        </p:nvSpPr>
        <p:spPr bwMode="auto">
          <a:xfrm>
            <a:off x="876301" y="6307138"/>
            <a:ext cx="7922684"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i="1">
                <a:solidFill>
                  <a:schemeClr val="tx2">
                    <a:lumMod val="75000"/>
                  </a:schemeClr>
                </a:solidFill>
              </a:defRPr>
            </a:lvl1pPr>
          </a:lstStyle>
          <a:p>
            <a:r>
              <a:rPr lang="en-US"/>
              <a:t>Craig Roberts. cdroberts@nju.edu.cn "Prospects for Continuum Theory and Phenomenology"</a:t>
            </a:r>
            <a:endParaRPr lang="en-US" dirty="0"/>
          </a:p>
        </p:txBody>
      </p:sp>
      <p:sp>
        <p:nvSpPr>
          <p:cNvPr id="1030" name="Rectangle 6"/>
          <p:cNvSpPr>
            <a:spLocks noGrp="1" noChangeArrowheads="1"/>
          </p:cNvSpPr>
          <p:nvPr>
            <p:ph type="sldNum" sz="quarter" idx="4"/>
          </p:nvPr>
        </p:nvSpPr>
        <p:spPr bwMode="auto">
          <a:xfrm>
            <a:off x="11480801" y="6489701"/>
            <a:ext cx="512233"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034D8C-3CB4-402A-BC46-2AB14C0FE90A}" type="slidenum">
              <a:rPr lang="en-US" smtClean="0"/>
              <a:pPr/>
              <a:t>‹#›</a:t>
            </a:fld>
            <a:endParaRPr lang="en-US"/>
          </a:p>
        </p:txBody>
      </p:sp>
      <p:pic>
        <p:nvPicPr>
          <p:cNvPr id="4" name="图片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5849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inp.nju.edu.cn/"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nspirehep.net/literature/1844559" TargetMode="External"/><Relationship Id="rId2" Type="http://schemas.openxmlformats.org/officeDocument/2006/relationships/hyperlink" Target="https://www.google.com/url?q=https%3A%2F%2Finspirehep.net%2Fliterature%2F1809822&amp;sa=D&amp;sntz=1&amp;usg=AFQjCNGlCDNlvQycoDMtbDqlCmOoyKxVtA" TargetMode="External"/><Relationship Id="rId1" Type="http://schemas.openxmlformats.org/officeDocument/2006/relationships/slideLayout" Target="../slideLayouts/slideLayout2.xml"/><Relationship Id="rId5" Type="http://schemas.openxmlformats.org/officeDocument/2006/relationships/hyperlink" Target="https://www.google.com/url?q=https%3A%2F%2Finspirehep.net%2Fliterature%2F1848000&amp;sa=D&amp;sntz=1&amp;usg=AFQjCNFnjOZfMTxSkQRicpfa4cvXTqR6wg" TargetMode="External"/><Relationship Id="rId4" Type="http://schemas.openxmlformats.org/officeDocument/2006/relationships/hyperlink" Target="https://www.sciencedirect.com/science/article/pii/S0146641021000375?casa_token=ig2Q2r56iEUAAAAA:J3un0vX5TSyQHcT09n0NjdIvc3hHKmGc7CjUsSXnvAbh1ej9wuOnfxx3b7zgx5ZXsAzwSa2jT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book, sign&#10;&#10;Description automatically generated">
            <a:extLst>
              <a:ext uri="{FF2B5EF4-FFF2-40B4-BE49-F238E27FC236}">
                <a16:creationId xmlns:a16="http://schemas.microsoft.com/office/drawing/2014/main" id="{C89BB7A6-5356-436D-BF3B-B81624186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873" y="0"/>
            <a:ext cx="4571355" cy="6858000"/>
          </a:xfrm>
          <a:prstGeom prst="rect">
            <a:avLst/>
          </a:prstGeom>
        </p:spPr>
      </p:pic>
      <p:pic>
        <p:nvPicPr>
          <p:cNvPr id="7" name="Picture 6" descr="A stone bridge over a body of water&#10;&#10;Description automatically generated with medium confidence">
            <a:extLst>
              <a:ext uri="{FF2B5EF4-FFF2-40B4-BE49-F238E27FC236}">
                <a16:creationId xmlns:a16="http://schemas.microsoft.com/office/drawing/2014/main" id="{66388C52-9B1E-4D68-ACD1-48E5FB2771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28700"/>
            <a:ext cx="7626873" cy="5829300"/>
          </a:xfrm>
          <a:prstGeom prst="rect">
            <a:avLst/>
          </a:prstGeom>
        </p:spPr>
      </p:pic>
      <p:sp>
        <p:nvSpPr>
          <p:cNvPr id="14" name="Rectangle 13"/>
          <p:cNvSpPr/>
          <p:nvPr/>
        </p:nvSpPr>
        <p:spPr>
          <a:xfrm>
            <a:off x="152400" y="1737192"/>
            <a:ext cx="12202082" cy="969496"/>
          </a:xfrm>
          <a:prstGeom prst="rect">
            <a:avLst/>
          </a:prstGeom>
          <a:noFill/>
        </p:spPr>
        <p:txBody>
          <a:bodyPr wrap="square" lIns="91440" tIns="45720" rIns="91440" bIns="45720">
            <a:spAutoFit/>
          </a:bodyPr>
          <a:lstStyle/>
          <a:p>
            <a:pPr algn="ctr"/>
            <a:endParaRPr lang="en-US" sz="5700" i="1" dirty="0">
              <a:ln w="0">
                <a:solidFill>
                  <a:schemeClr val="tx2">
                    <a:lumMod val="50000"/>
                  </a:schemeClr>
                </a:solidFill>
              </a:ln>
              <a:solidFill>
                <a:schemeClr val="accent1">
                  <a:lumMod val="75000"/>
                </a:schemeClr>
              </a:solidFill>
              <a:effectLst>
                <a:outerShdw blurRad="38100" dist="25400" dir="5400000" algn="ctr" rotWithShape="0">
                  <a:srgbClr val="6E747A">
                    <a:alpha val="43000"/>
                  </a:srgbClr>
                </a:outerShdw>
              </a:effectLst>
              <a:latin typeface="Lucida Handwriting" panose="03010101010101010101" pitchFamily="66" charset="0"/>
            </a:endParaRPr>
          </a:p>
        </p:txBody>
      </p:sp>
      <p:sp>
        <p:nvSpPr>
          <p:cNvPr id="15" name="Title 14"/>
          <p:cNvSpPr>
            <a:spLocks noGrp="1"/>
          </p:cNvSpPr>
          <p:nvPr>
            <p:ph type="ctrTitle"/>
          </p:nvPr>
        </p:nvSpPr>
        <p:spPr>
          <a:xfrm>
            <a:off x="2509838" y="1447801"/>
            <a:ext cx="7696200" cy="1069975"/>
          </a:xfrm>
        </p:spPr>
        <p:txBody>
          <a:bodyPr/>
          <a:lstStyle/>
          <a:p>
            <a:r>
              <a:rPr lang="en-US" dirty="0"/>
              <a:t> </a:t>
            </a:r>
          </a:p>
        </p:txBody>
      </p:sp>
      <p:sp>
        <p:nvSpPr>
          <p:cNvPr id="2" name="Subtitle 1"/>
          <p:cNvSpPr>
            <a:spLocks noGrp="1"/>
          </p:cNvSpPr>
          <p:nvPr>
            <p:ph type="subTitle" idx="1"/>
          </p:nvPr>
        </p:nvSpPr>
        <p:spPr>
          <a:xfrm>
            <a:off x="2509838" y="2895600"/>
            <a:ext cx="6400800" cy="1752600"/>
          </a:xfrm>
        </p:spPr>
        <p:txBody>
          <a:bodyPr/>
          <a:lstStyle/>
          <a:p>
            <a:endParaRPr lang="en-GB" dirty="0"/>
          </a:p>
        </p:txBody>
      </p:sp>
      <p:sp>
        <p:nvSpPr>
          <p:cNvPr id="9" name="Subtitle 7"/>
          <p:cNvSpPr txBox="1">
            <a:spLocks/>
          </p:cNvSpPr>
          <p:nvPr/>
        </p:nvSpPr>
        <p:spPr bwMode="auto">
          <a:xfrm>
            <a:off x="2667000" y="4916"/>
            <a:ext cx="6019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sz="2000" kern="0" dirty="0">
                <a:solidFill>
                  <a:schemeClr val="bg1"/>
                </a:solidFill>
              </a:rPr>
              <a:t>Craig Roberts … </a:t>
            </a:r>
            <a:r>
              <a:rPr lang="en-US" sz="2000" dirty="0">
                <a:solidFill>
                  <a:schemeClr val="bg1"/>
                </a:solidFill>
                <a:hlinkClick r:id="rId5">
                  <a:extLst>
                    <a:ext uri="{A12FA001-AC4F-418D-AE19-62706E023703}">
                      <ahyp:hlinkClr xmlns:ahyp="http://schemas.microsoft.com/office/drawing/2018/hyperlinkcolor" val="tx"/>
                    </a:ext>
                  </a:extLst>
                </a:hlinkClick>
              </a:rPr>
              <a:t>http://inp.nju.edu.cn/</a:t>
            </a:r>
            <a:endParaRPr lang="en-US" sz="2000" kern="0" dirty="0">
              <a:solidFill>
                <a:schemeClr val="bg1"/>
              </a:solidFill>
            </a:endParaRPr>
          </a:p>
        </p:txBody>
      </p:sp>
      <p:sp>
        <p:nvSpPr>
          <p:cNvPr id="10" name="Subtitle 1">
            <a:extLst>
              <a:ext uri="{FF2B5EF4-FFF2-40B4-BE49-F238E27FC236}">
                <a16:creationId xmlns:a16="http://schemas.microsoft.com/office/drawing/2014/main" id="{0CD000EE-0D0D-4F96-8253-6D55DF13EF80}"/>
              </a:ext>
            </a:extLst>
          </p:cNvPr>
          <p:cNvSpPr txBox="1">
            <a:spLocks/>
          </p:cNvSpPr>
          <p:nvPr/>
        </p:nvSpPr>
        <p:spPr bwMode="auto">
          <a:xfrm>
            <a:off x="381000" y="864161"/>
            <a:ext cx="7848600" cy="1650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sz="7200" b="1" dirty="0">
                <a:solidFill>
                  <a:schemeClr val="accent2">
                    <a:lumMod val="75000"/>
                  </a:schemeClr>
                </a:solidFill>
                <a:latin typeface="Freestyle Script" panose="030804020302050B0404" pitchFamily="66" charset="0"/>
              </a:rPr>
              <a:t>Prospects for Continuum Theory and Phenomenology</a:t>
            </a:r>
            <a:endParaRPr lang="en-GB" sz="7200" kern="0" dirty="0">
              <a:solidFill>
                <a:schemeClr val="accent2">
                  <a:lumMod val="75000"/>
                </a:schemeClr>
              </a:solidFill>
              <a:latin typeface="Freestyle Script" panose="030804020302050B0404" pitchFamily="66" charset="0"/>
            </a:endParaRPr>
          </a:p>
        </p:txBody>
      </p:sp>
    </p:spTree>
    <p:extLst>
      <p:ext uri="{BB962C8B-B14F-4D97-AF65-F5344CB8AC3E}">
        <p14:creationId xmlns:p14="http://schemas.microsoft.com/office/powerpoint/2010/main" val="17439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7496-34C8-484E-AE30-CF2F938838AE}"/>
              </a:ext>
            </a:extLst>
          </p:cNvPr>
          <p:cNvSpPr>
            <a:spLocks noGrp="1"/>
          </p:cNvSpPr>
          <p:nvPr>
            <p:ph type="title"/>
          </p:nvPr>
        </p:nvSpPr>
        <p:spPr/>
        <p:txBody>
          <a:bodyPr/>
          <a:lstStyle/>
          <a:p>
            <a:r>
              <a:rPr lang="en-GB" sz="3600" dirty="0"/>
              <a:t>Needs for Strong QCD</a:t>
            </a:r>
            <a:endParaRPr lang="en-US" sz="3600" dirty="0"/>
          </a:p>
        </p:txBody>
      </p:sp>
      <p:sp>
        <p:nvSpPr>
          <p:cNvPr id="3" name="Content Placeholder 2">
            <a:extLst>
              <a:ext uri="{FF2B5EF4-FFF2-40B4-BE49-F238E27FC236}">
                <a16:creationId xmlns:a16="http://schemas.microsoft.com/office/drawing/2014/main" id="{11EA3EF6-49ED-4FF8-8EEE-23E29E77F993}"/>
              </a:ext>
            </a:extLst>
          </p:cNvPr>
          <p:cNvSpPr>
            <a:spLocks noGrp="1"/>
          </p:cNvSpPr>
          <p:nvPr>
            <p:ph idx="1"/>
          </p:nvPr>
        </p:nvSpPr>
        <p:spPr>
          <a:xfrm>
            <a:off x="609600" y="1524000"/>
            <a:ext cx="10972800" cy="4525963"/>
          </a:xfrm>
        </p:spPr>
        <p:txBody>
          <a:bodyPr/>
          <a:lstStyle/>
          <a:p>
            <a:r>
              <a:rPr lang="en-US" dirty="0"/>
              <a:t>Entered the 12 GeV era at </a:t>
            </a:r>
            <a:r>
              <a:rPr lang="en-US" dirty="0" err="1"/>
              <a:t>JLab</a:t>
            </a:r>
            <a:r>
              <a:rPr lang="en-US" dirty="0"/>
              <a:t> &amp; planning upgraded and new facilities worldwide using electromagnetic and hadronic probes</a:t>
            </a:r>
          </a:p>
          <a:p>
            <a:r>
              <a:rPr lang="en-US" dirty="0"/>
              <a:t>World has embarked on an ambitious program of experiments to determine </a:t>
            </a:r>
          </a:p>
          <a:p>
            <a:pPr lvl="1"/>
            <a:r>
              <a:rPr lang="en-US" sz="2200" dirty="0"/>
              <a:t>Hadron elastic and transition form factors</a:t>
            </a:r>
          </a:p>
          <a:p>
            <a:pPr lvl="1"/>
            <a:r>
              <a:rPr lang="en-US" sz="2200" dirty="0"/>
              <a:t>Hadron structure functions, e.g., DFs, GPDs, and TMDs</a:t>
            </a:r>
          </a:p>
          <a:p>
            <a:pPr marL="0" indent="0">
              <a:buNone/>
            </a:pPr>
            <a:r>
              <a:rPr lang="en-US" dirty="0"/>
              <a:t>      therewith reveal the one- and three-dimensional structure of hadrons. </a:t>
            </a:r>
          </a:p>
          <a:p>
            <a:r>
              <a:rPr lang="en-US" dirty="0"/>
              <a:t>Therefore, imperative to develop phenomenology and theory that can convert the data into insights that will expose the character of interaction dynamics at the strong QCD frontier</a:t>
            </a:r>
          </a:p>
          <a:p>
            <a:pPr lvl="1"/>
            <a:r>
              <a:rPr lang="en-US" sz="2200" dirty="0"/>
              <a:t>QCD's running-coupling and -masses become large</a:t>
            </a:r>
          </a:p>
          <a:p>
            <a:pPr lvl="1"/>
            <a:r>
              <a:rPr lang="en-US" sz="2200" dirty="0"/>
              <a:t>hadrons and atomic nuclei are generated. </a:t>
            </a:r>
          </a:p>
          <a:p>
            <a:r>
              <a:rPr lang="en-US" dirty="0"/>
              <a:t>Full capitalization requires </a:t>
            </a:r>
          </a:p>
          <a:p>
            <a:pPr marL="0" indent="0">
              <a:buNone/>
            </a:pPr>
            <a:r>
              <a:rPr lang="en-US" dirty="0"/>
              <a:t>	truly </a:t>
            </a:r>
            <a:r>
              <a:rPr lang="en-GB" dirty="0"/>
              <a:t>fruitful interactions between experiment + phenomenology + theory</a:t>
            </a:r>
            <a:endParaRPr lang="en-US" dirty="0"/>
          </a:p>
        </p:txBody>
      </p:sp>
      <p:sp>
        <p:nvSpPr>
          <p:cNvPr id="4" name="Date Placeholder 3">
            <a:extLst>
              <a:ext uri="{FF2B5EF4-FFF2-40B4-BE49-F238E27FC236}">
                <a16:creationId xmlns:a16="http://schemas.microsoft.com/office/drawing/2014/main" id="{30C2CB92-A163-4565-8440-221D81975BA5}"/>
              </a:ext>
            </a:extLst>
          </p:cNvPr>
          <p:cNvSpPr>
            <a:spLocks noGrp="1"/>
          </p:cNvSpPr>
          <p:nvPr>
            <p:ph type="dt" sz="half" idx="10"/>
          </p:nvPr>
        </p:nvSpPr>
        <p:spPr/>
        <p:txBody>
          <a:bodyPr/>
          <a:lstStyle/>
          <a:p>
            <a:r>
              <a:rPr lang="en-US"/>
              <a:t>Strong QCD from Hadron Structure Experiments - IV: 2021 June 07 - 10         (37)</a:t>
            </a:r>
            <a:endParaRPr lang="en-US" dirty="0"/>
          </a:p>
        </p:txBody>
      </p:sp>
      <p:sp>
        <p:nvSpPr>
          <p:cNvPr id="5" name="Footer Placeholder 4">
            <a:extLst>
              <a:ext uri="{FF2B5EF4-FFF2-40B4-BE49-F238E27FC236}">
                <a16:creationId xmlns:a16="http://schemas.microsoft.com/office/drawing/2014/main" id="{C5E7DA1F-A678-4C02-AF04-CAEAB89EBEE6}"/>
              </a:ext>
            </a:extLst>
          </p:cNvPr>
          <p:cNvSpPr>
            <a:spLocks noGrp="1"/>
          </p:cNvSpPr>
          <p:nvPr>
            <p:ph type="ftr" sz="quarter" idx="11"/>
          </p:nvPr>
        </p:nvSpPr>
        <p:spPr/>
        <p:txBody>
          <a:bodyPr/>
          <a:lstStyle/>
          <a:p>
            <a:r>
              <a:rPr lang="en-US"/>
              <a:t>Craig Roberts. cdroberts@nju.edu.cn "Prospects for Continuum Theory and Phenomenology"</a:t>
            </a:r>
            <a:endParaRPr lang="en-US" dirty="0"/>
          </a:p>
        </p:txBody>
      </p:sp>
      <p:sp>
        <p:nvSpPr>
          <p:cNvPr id="6" name="Slide Number Placeholder 5">
            <a:extLst>
              <a:ext uri="{FF2B5EF4-FFF2-40B4-BE49-F238E27FC236}">
                <a16:creationId xmlns:a16="http://schemas.microsoft.com/office/drawing/2014/main" id="{3F841D3C-028F-44EB-97B2-6C33275E4F20}"/>
              </a:ext>
            </a:extLst>
          </p:cNvPr>
          <p:cNvSpPr>
            <a:spLocks noGrp="1"/>
          </p:cNvSpPr>
          <p:nvPr>
            <p:ph type="sldNum" sz="quarter" idx="12"/>
          </p:nvPr>
        </p:nvSpPr>
        <p:spPr/>
        <p:txBody>
          <a:bodyPr/>
          <a:lstStyle/>
          <a:p>
            <a:fld id="{87034D8C-3CB4-402A-BC46-2AB14C0FE90A}" type="slidenum">
              <a:rPr lang="en-US" smtClean="0"/>
              <a:pPr/>
              <a:t>2</a:t>
            </a:fld>
            <a:endParaRPr lang="en-US"/>
          </a:p>
        </p:txBody>
      </p:sp>
    </p:spTree>
    <p:extLst>
      <p:ext uri="{BB962C8B-B14F-4D97-AF65-F5344CB8AC3E}">
        <p14:creationId xmlns:p14="http://schemas.microsoft.com/office/powerpoint/2010/main" val="33810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7496-34C8-484E-AE30-CF2F938838AE}"/>
              </a:ext>
            </a:extLst>
          </p:cNvPr>
          <p:cNvSpPr>
            <a:spLocks noGrp="1"/>
          </p:cNvSpPr>
          <p:nvPr>
            <p:ph type="title"/>
          </p:nvPr>
        </p:nvSpPr>
        <p:spPr/>
        <p:txBody>
          <a:bodyPr/>
          <a:lstStyle/>
          <a:p>
            <a:r>
              <a:rPr lang="en-GB" sz="3600" dirty="0"/>
              <a:t>Needs for Strong QCD</a:t>
            </a:r>
            <a:endParaRPr lang="en-US" sz="3600" dirty="0"/>
          </a:p>
        </p:txBody>
      </p:sp>
      <p:sp>
        <p:nvSpPr>
          <p:cNvPr id="3" name="Content Placeholder 2">
            <a:extLst>
              <a:ext uri="{FF2B5EF4-FFF2-40B4-BE49-F238E27FC236}">
                <a16:creationId xmlns:a16="http://schemas.microsoft.com/office/drawing/2014/main" id="{11EA3EF6-49ED-4FF8-8EEE-23E29E77F993}"/>
              </a:ext>
            </a:extLst>
          </p:cNvPr>
          <p:cNvSpPr>
            <a:spLocks noGrp="1"/>
          </p:cNvSpPr>
          <p:nvPr>
            <p:ph idx="1"/>
          </p:nvPr>
        </p:nvSpPr>
        <p:spPr>
          <a:xfrm>
            <a:off x="609600" y="1524000"/>
            <a:ext cx="11383434" cy="4525963"/>
          </a:xfrm>
        </p:spPr>
        <p:txBody>
          <a:bodyPr/>
          <a:lstStyle/>
          <a:p>
            <a:r>
              <a:rPr lang="en-US" dirty="0"/>
              <a:t>Entered the 12 GeV era at </a:t>
            </a:r>
            <a:r>
              <a:rPr lang="en-US" dirty="0" err="1"/>
              <a:t>JLab</a:t>
            </a:r>
            <a:r>
              <a:rPr lang="en-US" dirty="0"/>
              <a:t> &amp; planning upgraded and new facilities worldwide using electromagnetic and hadronic probes</a:t>
            </a:r>
          </a:p>
          <a:p>
            <a:r>
              <a:rPr lang="en-US" dirty="0"/>
              <a:t>World has embarked on an ambitious program of experiments to determine </a:t>
            </a:r>
          </a:p>
          <a:p>
            <a:pPr lvl="1"/>
            <a:r>
              <a:rPr lang="en-US" sz="2200" dirty="0"/>
              <a:t>hadron elastic and transition form factors</a:t>
            </a:r>
          </a:p>
          <a:p>
            <a:pPr lvl="1"/>
            <a:r>
              <a:rPr lang="en-US" sz="2200" dirty="0"/>
              <a:t>Structure functions, GPDs, and TMDs</a:t>
            </a:r>
          </a:p>
          <a:p>
            <a:pPr marL="0" indent="0">
              <a:buNone/>
            </a:pPr>
            <a:r>
              <a:rPr lang="en-US" dirty="0"/>
              <a:t>      therewith reveal the one- and three-dimensional structure of hadrons. </a:t>
            </a:r>
          </a:p>
          <a:p>
            <a:r>
              <a:rPr lang="en-US" dirty="0"/>
              <a:t>Therefore, imperative to develop phenomenology and theory that can convert the data into insights that will expose the character of interaction dynamics at the strong QCD frontier</a:t>
            </a:r>
          </a:p>
          <a:p>
            <a:pPr lvl="1"/>
            <a:r>
              <a:rPr lang="en-US" sz="2200" dirty="0"/>
              <a:t>QCD's running-coupling and -masses become large</a:t>
            </a:r>
          </a:p>
          <a:p>
            <a:pPr lvl="1"/>
            <a:r>
              <a:rPr lang="en-US" sz="2200" dirty="0"/>
              <a:t>hadrons and atomic nuclei are generated. </a:t>
            </a:r>
          </a:p>
          <a:p>
            <a:r>
              <a:rPr lang="en-US" sz="2800" dirty="0"/>
              <a:t>Full capitalization requires </a:t>
            </a:r>
          </a:p>
          <a:p>
            <a:pPr marL="0" indent="0">
              <a:spcBef>
                <a:spcPts val="0"/>
              </a:spcBef>
              <a:buNone/>
            </a:pPr>
            <a:r>
              <a:rPr lang="en-US" sz="2800" dirty="0"/>
              <a:t>    truly </a:t>
            </a:r>
            <a:r>
              <a:rPr lang="en-GB" sz="2800" dirty="0"/>
              <a:t>fruitful interactions between experiment + phenomenology + theory</a:t>
            </a:r>
            <a:endParaRPr lang="en-US" sz="2800" dirty="0"/>
          </a:p>
        </p:txBody>
      </p:sp>
      <p:sp>
        <p:nvSpPr>
          <p:cNvPr id="4" name="Date Placeholder 3">
            <a:extLst>
              <a:ext uri="{FF2B5EF4-FFF2-40B4-BE49-F238E27FC236}">
                <a16:creationId xmlns:a16="http://schemas.microsoft.com/office/drawing/2014/main" id="{30C2CB92-A163-4565-8440-221D81975BA5}"/>
              </a:ext>
            </a:extLst>
          </p:cNvPr>
          <p:cNvSpPr>
            <a:spLocks noGrp="1"/>
          </p:cNvSpPr>
          <p:nvPr>
            <p:ph type="dt" sz="half" idx="10"/>
          </p:nvPr>
        </p:nvSpPr>
        <p:spPr/>
        <p:txBody>
          <a:bodyPr/>
          <a:lstStyle/>
          <a:p>
            <a:r>
              <a:rPr lang="en-US"/>
              <a:t>Strong QCD from Hadron Structure Experiments - IV: 2021 June 07 - 10         (37)</a:t>
            </a:r>
            <a:endParaRPr lang="en-US" dirty="0"/>
          </a:p>
        </p:txBody>
      </p:sp>
      <p:sp>
        <p:nvSpPr>
          <p:cNvPr id="5" name="Footer Placeholder 4">
            <a:extLst>
              <a:ext uri="{FF2B5EF4-FFF2-40B4-BE49-F238E27FC236}">
                <a16:creationId xmlns:a16="http://schemas.microsoft.com/office/drawing/2014/main" id="{C5E7DA1F-A678-4C02-AF04-CAEAB89EBEE6}"/>
              </a:ext>
            </a:extLst>
          </p:cNvPr>
          <p:cNvSpPr>
            <a:spLocks noGrp="1"/>
          </p:cNvSpPr>
          <p:nvPr>
            <p:ph type="ftr" sz="quarter" idx="11"/>
          </p:nvPr>
        </p:nvSpPr>
        <p:spPr/>
        <p:txBody>
          <a:bodyPr/>
          <a:lstStyle/>
          <a:p>
            <a:r>
              <a:rPr lang="en-US"/>
              <a:t>Craig Roberts. cdroberts@nju.edu.cn "Prospects for Continuum Theory and Phenomenology"</a:t>
            </a:r>
            <a:endParaRPr lang="en-US" dirty="0"/>
          </a:p>
        </p:txBody>
      </p:sp>
      <p:sp>
        <p:nvSpPr>
          <p:cNvPr id="6" name="Slide Number Placeholder 5">
            <a:extLst>
              <a:ext uri="{FF2B5EF4-FFF2-40B4-BE49-F238E27FC236}">
                <a16:creationId xmlns:a16="http://schemas.microsoft.com/office/drawing/2014/main" id="{3F841D3C-028F-44EB-97B2-6C33275E4F20}"/>
              </a:ext>
            </a:extLst>
          </p:cNvPr>
          <p:cNvSpPr>
            <a:spLocks noGrp="1"/>
          </p:cNvSpPr>
          <p:nvPr>
            <p:ph type="sldNum" sz="quarter" idx="12"/>
          </p:nvPr>
        </p:nvSpPr>
        <p:spPr/>
        <p:txBody>
          <a:bodyPr/>
          <a:lstStyle/>
          <a:p>
            <a:fld id="{87034D8C-3CB4-402A-BC46-2AB14C0FE90A}" type="slidenum">
              <a:rPr lang="en-US" smtClean="0"/>
              <a:pPr/>
              <a:t>3</a:t>
            </a:fld>
            <a:endParaRPr lang="en-US"/>
          </a:p>
        </p:txBody>
      </p:sp>
      <p:sp>
        <p:nvSpPr>
          <p:cNvPr id="7" name="TextBox 6">
            <a:extLst>
              <a:ext uri="{FF2B5EF4-FFF2-40B4-BE49-F238E27FC236}">
                <a16:creationId xmlns:a16="http://schemas.microsoft.com/office/drawing/2014/main" id="{F68093AB-24B7-4880-A247-C3A6C0E58079}"/>
              </a:ext>
            </a:extLst>
          </p:cNvPr>
          <p:cNvSpPr txBox="1"/>
          <p:nvPr/>
        </p:nvSpPr>
        <p:spPr>
          <a:xfrm>
            <a:off x="508001" y="2703536"/>
            <a:ext cx="10972800" cy="2677656"/>
          </a:xfrm>
          <a:prstGeom prst="rect">
            <a:avLst/>
          </a:prstGeom>
          <a:solidFill>
            <a:schemeClr val="bg1"/>
          </a:solidFill>
        </p:spPr>
        <p:txBody>
          <a:bodyPr wrap="square" rtlCol="0">
            <a:spAutoFit/>
          </a:bodyPr>
          <a:lstStyle/>
          <a:p>
            <a:r>
              <a:rPr lang="en-US" sz="2800" i="1" dirty="0">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No man is an island, entire of itself; </a:t>
            </a:r>
          </a:p>
          <a:p>
            <a:r>
              <a:rPr lang="en-US" sz="2800" i="1" dirty="0">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every man is a piece of the continent, a part of the main; </a:t>
            </a:r>
          </a:p>
          <a:p>
            <a:r>
              <a:rPr lang="en-US" sz="2800" i="1" dirty="0">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if a clod be washed away by the sea, Europe is the less, as well as if a promontory were, as well as if a manor of thy friend’s or of thine own were; </a:t>
            </a:r>
          </a:p>
          <a:p>
            <a:r>
              <a:rPr lang="en-US" sz="2800" i="1" dirty="0">
                <a:ln w="0"/>
                <a:solidFill>
                  <a:schemeClr val="accent1"/>
                </a:solidFill>
                <a:effectLst>
                  <a:outerShdw blurRad="38100" dist="25400" dir="5400000" algn="ctr" rotWithShape="0">
                    <a:srgbClr val="6E747A">
                      <a:alpha val="43000"/>
                    </a:srgbClr>
                  </a:outerShdw>
                </a:effectLst>
                <a:latin typeface="Source Sans Pro" panose="020B0503030403020204" pitchFamily="34" charset="0"/>
              </a:rPr>
              <a:t>any man’s death diminishes me, because I am involved in mankind, and therefore never send to know for whom the bell tolls; it tolls for thee.</a:t>
            </a:r>
            <a:endParaRPr lang="en-US" sz="2800" dirty="0">
              <a:ln w="0"/>
              <a:solidFill>
                <a:schemeClr val="accent1"/>
              </a:solidFill>
              <a:effectLst>
                <a:outerShdw blurRad="38100" dist="25400" dir="5400000" algn="ctr" rotWithShape="0">
                  <a:srgbClr val="6E747A">
                    <a:alpha val="43000"/>
                  </a:srgbClr>
                </a:outerShdw>
              </a:effectLst>
            </a:endParaRPr>
          </a:p>
        </p:txBody>
      </p:sp>
      <p:pic>
        <p:nvPicPr>
          <p:cNvPr id="9" name="Picture 8" descr="A person with a beard&#10;&#10;Description automatically generated with low confidence">
            <a:extLst>
              <a:ext uri="{FF2B5EF4-FFF2-40B4-BE49-F238E27FC236}">
                <a16:creationId xmlns:a16="http://schemas.microsoft.com/office/drawing/2014/main" id="{87CD5FE4-5026-4743-931D-3E2E03020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209" y="365124"/>
            <a:ext cx="2028825" cy="2257425"/>
          </a:xfrm>
          <a:prstGeom prst="rect">
            <a:avLst/>
          </a:prstGeom>
        </p:spPr>
      </p:pic>
    </p:spTree>
    <p:extLst>
      <p:ext uri="{BB962C8B-B14F-4D97-AF65-F5344CB8AC3E}">
        <p14:creationId xmlns:p14="http://schemas.microsoft.com/office/powerpoint/2010/main" val="99632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7496-34C8-484E-AE30-CF2F938838AE}"/>
              </a:ext>
            </a:extLst>
          </p:cNvPr>
          <p:cNvSpPr>
            <a:spLocks noGrp="1"/>
          </p:cNvSpPr>
          <p:nvPr>
            <p:ph type="title"/>
          </p:nvPr>
        </p:nvSpPr>
        <p:spPr/>
        <p:txBody>
          <a:bodyPr/>
          <a:lstStyle/>
          <a:p>
            <a:r>
              <a:rPr lang="en-GB" sz="3600" dirty="0"/>
              <a:t>Progress in Strong QCD</a:t>
            </a:r>
            <a:endParaRPr lang="en-US" sz="3600" dirty="0"/>
          </a:p>
        </p:txBody>
      </p:sp>
      <p:sp>
        <p:nvSpPr>
          <p:cNvPr id="3" name="Content Placeholder 2">
            <a:extLst>
              <a:ext uri="{FF2B5EF4-FFF2-40B4-BE49-F238E27FC236}">
                <a16:creationId xmlns:a16="http://schemas.microsoft.com/office/drawing/2014/main" id="{11EA3EF6-49ED-4FF8-8EEE-23E29E77F993}"/>
              </a:ext>
            </a:extLst>
          </p:cNvPr>
          <p:cNvSpPr>
            <a:spLocks noGrp="1"/>
          </p:cNvSpPr>
          <p:nvPr>
            <p:ph idx="1"/>
          </p:nvPr>
        </p:nvSpPr>
        <p:spPr>
          <a:xfrm>
            <a:off x="609600" y="914400"/>
            <a:ext cx="6324600" cy="4525963"/>
          </a:xfrm>
        </p:spPr>
        <p:txBody>
          <a:bodyPr/>
          <a:lstStyle/>
          <a:p>
            <a:r>
              <a:rPr lang="en-GB" dirty="0"/>
              <a:t>As we’ve seen in the past few days, continuum phenomenology and theory provide</a:t>
            </a:r>
          </a:p>
          <a:p>
            <a:pPr lvl="1"/>
            <a:r>
              <a:rPr lang="en-GB" sz="2200" dirty="0"/>
              <a:t>QCD Rigour for lower-n-point Schwinger functions </a:t>
            </a:r>
          </a:p>
          <a:p>
            <a:pPr lvl="2"/>
            <a:r>
              <a:rPr lang="en-GB" sz="2200" dirty="0"/>
              <a:t>Process-independent running coupling</a:t>
            </a:r>
          </a:p>
          <a:p>
            <a:pPr lvl="2"/>
            <a:r>
              <a:rPr lang="en-GB" sz="2200" dirty="0"/>
              <a:t>Running gluon and quark masses</a:t>
            </a:r>
          </a:p>
          <a:p>
            <a:pPr lvl="1"/>
            <a:r>
              <a:rPr lang="en-GB" sz="2200" dirty="0"/>
              <a:t>Indispensable bridges between empirical data and QCD-calculable Schwinger functions</a:t>
            </a:r>
          </a:p>
          <a:p>
            <a:pPr lvl="1"/>
            <a:r>
              <a:rPr lang="en-GB" sz="2200" dirty="0"/>
              <a:t>QCD-based and/or QCD-connected models for insightful interpretation of more complex phenomena involving higher-n-point functions</a:t>
            </a:r>
          </a:p>
          <a:p>
            <a:pPr lvl="1"/>
            <a:r>
              <a:rPr lang="en-GB" sz="2200" dirty="0"/>
              <a:t>Foundation for estimates essential in planning new-generation experiments</a:t>
            </a:r>
          </a:p>
          <a:p>
            <a:pPr lvl="1"/>
            <a:r>
              <a:rPr lang="en-GB" sz="2200" dirty="0"/>
              <a:t>“targets” begging for validation/falsification using </a:t>
            </a:r>
            <a:r>
              <a:rPr lang="en-GB" sz="2200" i="1" dirty="0"/>
              <a:t>ab initio</a:t>
            </a:r>
            <a:r>
              <a:rPr lang="en-GB" sz="2200" dirty="0"/>
              <a:t> methods in QCD</a:t>
            </a:r>
          </a:p>
        </p:txBody>
      </p:sp>
      <p:sp>
        <p:nvSpPr>
          <p:cNvPr id="4" name="Date Placeholder 3">
            <a:extLst>
              <a:ext uri="{FF2B5EF4-FFF2-40B4-BE49-F238E27FC236}">
                <a16:creationId xmlns:a16="http://schemas.microsoft.com/office/drawing/2014/main" id="{30C2CB92-A163-4565-8440-221D81975BA5}"/>
              </a:ext>
            </a:extLst>
          </p:cNvPr>
          <p:cNvSpPr>
            <a:spLocks noGrp="1"/>
          </p:cNvSpPr>
          <p:nvPr>
            <p:ph type="dt" sz="half" idx="10"/>
          </p:nvPr>
        </p:nvSpPr>
        <p:spPr/>
        <p:txBody>
          <a:bodyPr/>
          <a:lstStyle/>
          <a:p>
            <a:r>
              <a:rPr lang="en-US"/>
              <a:t>Strong QCD from Hadron Structure Experiments - IV: 2021 June 07 - 10         (37)</a:t>
            </a:r>
            <a:endParaRPr lang="en-US" dirty="0"/>
          </a:p>
        </p:txBody>
      </p:sp>
      <p:sp>
        <p:nvSpPr>
          <p:cNvPr id="5" name="Footer Placeholder 4">
            <a:extLst>
              <a:ext uri="{FF2B5EF4-FFF2-40B4-BE49-F238E27FC236}">
                <a16:creationId xmlns:a16="http://schemas.microsoft.com/office/drawing/2014/main" id="{C5E7DA1F-A678-4C02-AF04-CAEAB89EBEE6}"/>
              </a:ext>
            </a:extLst>
          </p:cNvPr>
          <p:cNvSpPr>
            <a:spLocks noGrp="1"/>
          </p:cNvSpPr>
          <p:nvPr>
            <p:ph type="ftr" sz="quarter" idx="11"/>
          </p:nvPr>
        </p:nvSpPr>
        <p:spPr/>
        <p:txBody>
          <a:bodyPr/>
          <a:lstStyle/>
          <a:p>
            <a:r>
              <a:rPr lang="en-US"/>
              <a:t>Craig Roberts. cdroberts@nju.edu.cn "Prospects for Continuum Theory and Phenomenology"</a:t>
            </a:r>
            <a:endParaRPr lang="en-US" dirty="0"/>
          </a:p>
        </p:txBody>
      </p:sp>
      <p:sp>
        <p:nvSpPr>
          <p:cNvPr id="6" name="Slide Number Placeholder 5">
            <a:extLst>
              <a:ext uri="{FF2B5EF4-FFF2-40B4-BE49-F238E27FC236}">
                <a16:creationId xmlns:a16="http://schemas.microsoft.com/office/drawing/2014/main" id="{3F841D3C-028F-44EB-97B2-6C33275E4F20}"/>
              </a:ext>
            </a:extLst>
          </p:cNvPr>
          <p:cNvSpPr>
            <a:spLocks noGrp="1"/>
          </p:cNvSpPr>
          <p:nvPr>
            <p:ph type="sldNum" sz="quarter" idx="12"/>
          </p:nvPr>
        </p:nvSpPr>
        <p:spPr/>
        <p:txBody>
          <a:bodyPr/>
          <a:lstStyle/>
          <a:p>
            <a:fld id="{87034D8C-3CB4-402A-BC46-2AB14C0FE90A}" type="slidenum">
              <a:rPr lang="en-US" smtClean="0"/>
              <a:pPr/>
              <a:t>4</a:t>
            </a:fld>
            <a:endParaRPr lang="en-US"/>
          </a:p>
        </p:txBody>
      </p:sp>
      <p:sp>
        <p:nvSpPr>
          <p:cNvPr id="7" name="TextBox 6">
            <a:extLst>
              <a:ext uri="{FF2B5EF4-FFF2-40B4-BE49-F238E27FC236}">
                <a16:creationId xmlns:a16="http://schemas.microsoft.com/office/drawing/2014/main" id="{6A13D4A4-2972-47B9-8714-5ACE6D633671}"/>
              </a:ext>
            </a:extLst>
          </p:cNvPr>
          <p:cNvSpPr txBox="1"/>
          <p:nvPr/>
        </p:nvSpPr>
        <p:spPr>
          <a:xfrm flipH="1">
            <a:off x="7085753" y="580391"/>
            <a:ext cx="4907281" cy="5909310"/>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chemeClr val="accent2">
                    <a:lumMod val="75000"/>
                  </a:schemeClr>
                </a:solidFill>
              </a:rPr>
              <a:t>Hadron radii from precise, low-Q2 e-scattering data ... Daniele BINOSI</a:t>
            </a:r>
          </a:p>
          <a:p>
            <a:pPr marL="285750" indent="-285750">
              <a:buFont typeface="Wingdings" panose="05000000000000000000" pitchFamily="2" charset="2"/>
              <a:buChar char="ü"/>
            </a:pPr>
            <a:r>
              <a:rPr lang="en-US" dirty="0">
                <a:solidFill>
                  <a:schemeClr val="accent2">
                    <a:lumMod val="75000"/>
                  </a:schemeClr>
                </a:solidFill>
              </a:rPr>
              <a:t>Resonance electroproduction Michael DOERING</a:t>
            </a:r>
          </a:p>
          <a:p>
            <a:pPr marL="285750" indent="-285750">
              <a:buFont typeface="Wingdings" panose="05000000000000000000" pitchFamily="2" charset="2"/>
              <a:buChar char="ü"/>
            </a:pPr>
            <a:r>
              <a:rPr lang="en-US" dirty="0">
                <a:solidFill>
                  <a:schemeClr val="accent2">
                    <a:lumMod val="75000"/>
                  </a:schemeClr>
                </a:solidFill>
              </a:rPr>
              <a:t>From strong QCD to atomic nuclei ... Jerry DRAAYER</a:t>
            </a:r>
          </a:p>
          <a:p>
            <a:pPr marL="285750" indent="-285750">
              <a:buFont typeface="Wingdings" panose="05000000000000000000" pitchFamily="2" charset="2"/>
              <a:buChar char="ü"/>
            </a:pPr>
            <a:r>
              <a:rPr lang="en-US" dirty="0">
                <a:solidFill>
                  <a:schemeClr val="accent2">
                    <a:lumMod val="75000"/>
                  </a:schemeClr>
                </a:solidFill>
              </a:rPr>
              <a:t>Analysis of inclusive electron scattering in the resonance region ... Astrid HILLER-BLIN</a:t>
            </a:r>
          </a:p>
          <a:p>
            <a:pPr marL="285750" indent="-285750">
              <a:buFont typeface="Wingdings" panose="05000000000000000000" pitchFamily="2" charset="2"/>
              <a:buChar char="ü"/>
            </a:pPr>
            <a:r>
              <a:rPr lang="en-US" dirty="0">
                <a:solidFill>
                  <a:schemeClr val="accent2">
                    <a:lumMod val="75000"/>
                  </a:schemeClr>
                </a:solidFill>
              </a:rPr>
              <a:t>3D Structure of the nucleon ... </a:t>
            </a:r>
            <a:r>
              <a:rPr lang="en-US" dirty="0" err="1">
                <a:solidFill>
                  <a:schemeClr val="accent2">
                    <a:lumMod val="75000"/>
                  </a:schemeClr>
                </a:solidFill>
              </a:rPr>
              <a:t>Xiangdong</a:t>
            </a:r>
            <a:r>
              <a:rPr lang="en-US" dirty="0">
                <a:solidFill>
                  <a:schemeClr val="accent2">
                    <a:lumMod val="75000"/>
                  </a:schemeClr>
                </a:solidFill>
              </a:rPr>
              <a:t> JI</a:t>
            </a:r>
          </a:p>
          <a:p>
            <a:pPr marL="285750" indent="-285750">
              <a:buFont typeface="Wingdings" panose="05000000000000000000" pitchFamily="2" charset="2"/>
              <a:buChar char="ü"/>
            </a:pPr>
            <a:r>
              <a:rPr lang="en-US" dirty="0">
                <a:solidFill>
                  <a:schemeClr val="accent2">
                    <a:lumMod val="75000"/>
                  </a:schemeClr>
                </a:solidFill>
              </a:rPr>
              <a:t>GPDs and PARTONS ... Herve MOUTARDE</a:t>
            </a:r>
          </a:p>
          <a:p>
            <a:pPr marL="285750" indent="-285750">
              <a:buFont typeface="Wingdings" panose="05000000000000000000" pitchFamily="2" charset="2"/>
              <a:buChar char="ü"/>
            </a:pPr>
            <a:r>
              <a:rPr lang="en-US" dirty="0">
                <a:solidFill>
                  <a:schemeClr val="accent2">
                    <a:lumMod val="75000"/>
                  </a:schemeClr>
                </a:solidFill>
              </a:rPr>
              <a:t>Production of hybrids and exotics ... Alessandro PILLONI</a:t>
            </a:r>
          </a:p>
          <a:p>
            <a:pPr marL="285750" indent="-285750">
              <a:buFont typeface="Wingdings" panose="05000000000000000000" pitchFamily="2" charset="2"/>
              <a:buChar char="ü"/>
            </a:pPr>
            <a:r>
              <a:rPr lang="en-US" dirty="0">
                <a:solidFill>
                  <a:schemeClr val="accent2">
                    <a:lumMod val="75000"/>
                  </a:schemeClr>
                </a:solidFill>
              </a:rPr>
              <a:t>EHM and the meson spectrum ... Presented by </a:t>
            </a:r>
            <a:r>
              <a:rPr lang="en-US" dirty="0" err="1">
                <a:solidFill>
                  <a:schemeClr val="accent2">
                    <a:lumMod val="75000"/>
                  </a:schemeClr>
                </a:solidFill>
              </a:rPr>
              <a:t>Sixue</a:t>
            </a:r>
            <a:r>
              <a:rPr lang="en-US" dirty="0">
                <a:solidFill>
                  <a:schemeClr val="accent2">
                    <a:lumMod val="75000"/>
                  </a:schemeClr>
                </a:solidFill>
              </a:rPr>
              <a:t> QIN</a:t>
            </a:r>
          </a:p>
          <a:p>
            <a:pPr marL="285750" indent="-285750">
              <a:buFont typeface="Wingdings" panose="05000000000000000000" pitchFamily="2" charset="2"/>
              <a:buChar char="ü"/>
            </a:pPr>
            <a:r>
              <a:rPr lang="en-US" dirty="0">
                <a:solidFill>
                  <a:schemeClr val="accent2">
                    <a:lumMod val="75000"/>
                  </a:schemeClr>
                </a:solidFill>
              </a:rPr>
              <a:t>3D structure of mesons ... </a:t>
            </a:r>
            <a:r>
              <a:rPr lang="en-US" dirty="0" err="1">
                <a:solidFill>
                  <a:schemeClr val="accent2">
                    <a:lumMod val="75000"/>
                  </a:schemeClr>
                </a:solidFill>
              </a:rPr>
              <a:t>Khepani</a:t>
            </a:r>
            <a:r>
              <a:rPr lang="en-US" dirty="0">
                <a:solidFill>
                  <a:schemeClr val="accent2">
                    <a:lumMod val="75000"/>
                  </a:schemeClr>
                </a:solidFill>
              </a:rPr>
              <a:t> RAYA </a:t>
            </a:r>
          </a:p>
          <a:p>
            <a:pPr marL="285750" indent="-285750">
              <a:buFont typeface="Wingdings" panose="05000000000000000000" pitchFamily="2" charset="2"/>
              <a:buChar char="ü"/>
            </a:pPr>
            <a:r>
              <a:rPr lang="en-US" dirty="0">
                <a:solidFill>
                  <a:schemeClr val="accent2">
                    <a:lumMod val="75000"/>
                  </a:schemeClr>
                </a:solidFill>
              </a:rPr>
              <a:t>Insights into EHM using pion and kaon targets Craig ROBERTS</a:t>
            </a:r>
          </a:p>
          <a:p>
            <a:pPr marL="285750" indent="-285750">
              <a:buFont typeface="Wingdings" panose="05000000000000000000" pitchFamily="2" charset="2"/>
              <a:buChar char="ü"/>
            </a:pPr>
            <a:r>
              <a:rPr lang="en-US" dirty="0" err="1">
                <a:solidFill>
                  <a:schemeClr val="accent2">
                    <a:lumMod val="75000"/>
                  </a:schemeClr>
                </a:solidFill>
              </a:rPr>
              <a:t>Faddeev</a:t>
            </a:r>
            <a:r>
              <a:rPr lang="en-US" dirty="0">
                <a:solidFill>
                  <a:schemeClr val="accent2">
                    <a:lumMod val="75000"/>
                  </a:schemeClr>
                </a:solidFill>
              </a:rPr>
              <a:t> equation and resonance electrocouplings ... Jorge SEGOVIA </a:t>
            </a:r>
          </a:p>
          <a:p>
            <a:pPr marL="285750" indent="-285750">
              <a:buFont typeface="Wingdings" panose="05000000000000000000" pitchFamily="2" charset="2"/>
              <a:buChar char="ü"/>
            </a:pPr>
            <a:r>
              <a:rPr lang="en-US" dirty="0">
                <a:solidFill>
                  <a:schemeClr val="accent2">
                    <a:lumMod val="75000"/>
                  </a:schemeClr>
                </a:solidFill>
              </a:rPr>
              <a:t>New baryon states in quark models ... Elena SANTOPINTO</a:t>
            </a:r>
          </a:p>
        </p:txBody>
      </p:sp>
    </p:spTree>
    <p:extLst>
      <p:ext uri="{BB962C8B-B14F-4D97-AF65-F5344CB8AC3E}">
        <p14:creationId xmlns:p14="http://schemas.microsoft.com/office/powerpoint/2010/main" val="196993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7496-34C8-484E-AE30-CF2F938838AE}"/>
              </a:ext>
            </a:extLst>
          </p:cNvPr>
          <p:cNvSpPr>
            <a:spLocks noGrp="1"/>
          </p:cNvSpPr>
          <p:nvPr>
            <p:ph type="title"/>
          </p:nvPr>
        </p:nvSpPr>
        <p:spPr/>
        <p:txBody>
          <a:bodyPr/>
          <a:lstStyle/>
          <a:p>
            <a:r>
              <a:rPr lang="en-GB" sz="3600" dirty="0"/>
              <a:t>Promises from 2019 November @ JLab</a:t>
            </a:r>
            <a:endParaRPr lang="en-US" sz="3600" dirty="0"/>
          </a:p>
        </p:txBody>
      </p:sp>
      <p:sp>
        <p:nvSpPr>
          <p:cNvPr id="3" name="Content Placeholder 2">
            <a:extLst>
              <a:ext uri="{FF2B5EF4-FFF2-40B4-BE49-F238E27FC236}">
                <a16:creationId xmlns:a16="http://schemas.microsoft.com/office/drawing/2014/main" id="{11EA3EF6-49ED-4FF8-8EEE-23E29E77F993}"/>
              </a:ext>
            </a:extLst>
          </p:cNvPr>
          <p:cNvSpPr>
            <a:spLocks noGrp="1"/>
          </p:cNvSpPr>
          <p:nvPr>
            <p:ph idx="1"/>
          </p:nvPr>
        </p:nvSpPr>
        <p:spPr>
          <a:xfrm>
            <a:off x="609600" y="3281516"/>
            <a:ext cx="10972800" cy="2971800"/>
          </a:xfrm>
        </p:spPr>
        <p:txBody>
          <a:bodyPr/>
          <a:lstStyle/>
          <a:p>
            <a:r>
              <a:rPr lang="en-GB" dirty="0"/>
              <a:t>Chapter </a:t>
            </a:r>
            <a:r>
              <a:rPr lang="en-US" dirty="0"/>
              <a:t>VIII. RECOMMENDATIONS ON FUTURE JOINT ACTIVITIES BETWEEN EXPERIMENT, PHENOMENOLOGY, AND THEORY</a:t>
            </a:r>
          </a:p>
          <a:p>
            <a:pPr marL="742950" lvl="1" indent="-285750">
              <a:lnSpc>
                <a:spcPct val="107000"/>
              </a:lnSpc>
              <a:spcBef>
                <a:spcPts val="0"/>
              </a:spcBef>
              <a:spcAft>
                <a:spcPts val="0"/>
              </a:spcAft>
              <a:buFont typeface="Wingdings" panose="05000000000000000000" pitchFamily="2" charset="2"/>
              <a:buChar char=""/>
              <a:tabLst>
                <a:tab pos="914400" algn="l"/>
              </a:tabLst>
            </a:pPr>
            <a:r>
              <a:rPr lang="en-GB" sz="2200" dirty="0">
                <a:effectLst/>
                <a:latin typeface="Calibri" panose="020F0502020204030204" pitchFamily="34" charset="0"/>
                <a:ea typeface="Calibri" panose="020F0502020204030204" pitchFamily="34" charset="0"/>
                <a:cs typeface="Times New Roman" panose="02020603050405020304" pitchFamily="18" charset="0"/>
              </a:rPr>
              <a:t>Progress with dynamical coupled channels models and reaction theory</a:t>
            </a:r>
          </a:p>
          <a:p>
            <a:pPr marL="742950" lvl="1" indent="-285750">
              <a:lnSpc>
                <a:spcPct val="107000"/>
              </a:lnSpc>
              <a:spcBef>
                <a:spcPts val="0"/>
              </a:spcBef>
              <a:spcAft>
                <a:spcPts val="0"/>
              </a:spcAft>
              <a:buFont typeface="Wingdings" panose="05000000000000000000" pitchFamily="2" charset="2"/>
              <a:buChar char=""/>
              <a:tabLst>
                <a:tab pos="914400" algn="l"/>
              </a:tabLst>
            </a:pPr>
            <a:r>
              <a:rPr lang="en-GB" sz="2200" dirty="0">
                <a:latin typeface="Calibri" panose="020F0502020204030204" pitchFamily="34" charset="0"/>
                <a:ea typeface="Calibri" panose="020F0502020204030204" pitchFamily="34" charset="0"/>
                <a:cs typeface="Times New Roman" panose="02020603050405020304" pitchFamily="18" charset="0"/>
              </a:rPr>
              <a:t>New insights into spectra of mesons and baryons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0"/>
              </a:spcAft>
              <a:buFont typeface="Wingdings" panose="05000000000000000000" pitchFamily="2" charset="2"/>
              <a:buChar char=""/>
              <a:tabLst>
                <a:tab pos="914400" algn="l"/>
              </a:tabLst>
            </a:pPr>
            <a:r>
              <a:rPr lang="en-GB" sz="2200" dirty="0">
                <a:effectLst/>
                <a:latin typeface="Calibri" panose="020F0502020204030204" pitchFamily="34" charset="0"/>
                <a:ea typeface="Calibri" panose="020F0502020204030204" pitchFamily="34" charset="0"/>
                <a:cs typeface="Times New Roman" panose="02020603050405020304" pitchFamily="18" charset="0"/>
              </a:rPr>
              <a:t>Predictions for nucleon elastic form factors on the entire domain accessible to JLab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0"/>
              </a:spcAft>
              <a:buFont typeface="Wingdings" panose="05000000000000000000" pitchFamily="2" charset="2"/>
              <a:buChar char=""/>
              <a:tabLst>
                <a:tab pos="914400" algn="l"/>
              </a:tabLst>
            </a:pPr>
            <a:r>
              <a:rPr lang="en-GB" sz="2200" dirty="0">
                <a:effectLst/>
                <a:latin typeface="Calibri" panose="020F0502020204030204" pitchFamily="34" charset="0"/>
                <a:ea typeface="Calibri" panose="020F0502020204030204" pitchFamily="34" charset="0"/>
                <a:cs typeface="Times New Roman" panose="02020603050405020304" pitchFamily="18" charset="0"/>
              </a:rPr>
              <a:t>Predictions for DFs of valence, sea and glue in the pion and kaon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0"/>
              </a:spcAft>
              <a:buFont typeface="Wingdings" panose="05000000000000000000" pitchFamily="2" charset="2"/>
              <a:buChar char=""/>
              <a:tabLst>
                <a:tab pos="914400" algn="l"/>
              </a:tabLst>
            </a:pPr>
            <a:r>
              <a:rPr lang="en-GB" sz="2200" dirty="0">
                <a:effectLst/>
                <a:latin typeface="Calibri" panose="020F0502020204030204" pitchFamily="34" charset="0"/>
                <a:ea typeface="Calibri" panose="020F0502020204030204" pitchFamily="34" charset="0"/>
                <a:cs typeface="Times New Roman" panose="02020603050405020304" pitchFamily="18" charset="0"/>
              </a:rPr>
              <a:t>Predictions for mass and pressure distributions within the pion and kaon</a:t>
            </a:r>
          </a:p>
          <a:p>
            <a:pPr marL="742950" lvl="1" indent="-285750">
              <a:lnSpc>
                <a:spcPct val="107000"/>
              </a:lnSpc>
              <a:spcBef>
                <a:spcPts val="0"/>
              </a:spcBef>
              <a:spcAft>
                <a:spcPts val="0"/>
              </a:spcAft>
              <a:buFont typeface="Wingdings" panose="05000000000000000000" pitchFamily="2" charset="2"/>
              <a:buChar char=""/>
              <a:tabLst>
                <a:tab pos="914400" algn="l"/>
              </a:tabLst>
            </a:pPr>
            <a:r>
              <a:rPr lang="en-GB" sz="2200" dirty="0">
                <a:latin typeface="Calibri" panose="020F0502020204030204" pitchFamily="34" charset="0"/>
                <a:ea typeface="Calibri" panose="020F0502020204030204" pitchFamily="34" charset="0"/>
                <a:cs typeface="Times New Roman" panose="02020603050405020304" pitchFamily="18" charset="0"/>
              </a:rPr>
              <a:t>Extensions to strong QCD in heavy-flavour physics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30C2CB92-A163-4565-8440-221D81975BA5}"/>
              </a:ext>
            </a:extLst>
          </p:cNvPr>
          <p:cNvSpPr>
            <a:spLocks noGrp="1"/>
          </p:cNvSpPr>
          <p:nvPr>
            <p:ph type="dt" sz="half" idx="10"/>
          </p:nvPr>
        </p:nvSpPr>
        <p:spPr/>
        <p:txBody>
          <a:bodyPr/>
          <a:lstStyle/>
          <a:p>
            <a:r>
              <a:rPr lang="en-US"/>
              <a:t>Strong QCD from Hadron Structure Experiments - IV: 2021 June 07 - 10         (37)</a:t>
            </a:r>
            <a:endParaRPr lang="en-US" dirty="0"/>
          </a:p>
        </p:txBody>
      </p:sp>
      <p:sp>
        <p:nvSpPr>
          <p:cNvPr id="5" name="Footer Placeholder 4">
            <a:extLst>
              <a:ext uri="{FF2B5EF4-FFF2-40B4-BE49-F238E27FC236}">
                <a16:creationId xmlns:a16="http://schemas.microsoft.com/office/drawing/2014/main" id="{C5E7DA1F-A678-4C02-AF04-CAEAB89EBEE6}"/>
              </a:ext>
            </a:extLst>
          </p:cNvPr>
          <p:cNvSpPr>
            <a:spLocks noGrp="1"/>
          </p:cNvSpPr>
          <p:nvPr>
            <p:ph type="ftr" sz="quarter" idx="11"/>
          </p:nvPr>
        </p:nvSpPr>
        <p:spPr/>
        <p:txBody>
          <a:bodyPr/>
          <a:lstStyle/>
          <a:p>
            <a:r>
              <a:rPr lang="en-US"/>
              <a:t>Craig Roberts. cdroberts@nju.edu.cn "Prospects for Continuum Theory and Phenomenology"</a:t>
            </a:r>
            <a:endParaRPr lang="en-US" dirty="0"/>
          </a:p>
        </p:txBody>
      </p:sp>
      <p:sp>
        <p:nvSpPr>
          <p:cNvPr id="6" name="Slide Number Placeholder 5">
            <a:extLst>
              <a:ext uri="{FF2B5EF4-FFF2-40B4-BE49-F238E27FC236}">
                <a16:creationId xmlns:a16="http://schemas.microsoft.com/office/drawing/2014/main" id="{3F841D3C-028F-44EB-97B2-6C33275E4F20}"/>
              </a:ext>
            </a:extLst>
          </p:cNvPr>
          <p:cNvSpPr>
            <a:spLocks noGrp="1"/>
          </p:cNvSpPr>
          <p:nvPr>
            <p:ph type="sldNum" sz="quarter" idx="12"/>
          </p:nvPr>
        </p:nvSpPr>
        <p:spPr/>
        <p:txBody>
          <a:bodyPr/>
          <a:lstStyle/>
          <a:p>
            <a:fld id="{87034D8C-3CB4-402A-BC46-2AB14C0FE90A}" type="slidenum">
              <a:rPr lang="en-US" smtClean="0"/>
              <a:pPr/>
              <a:t>5</a:t>
            </a:fld>
            <a:endParaRPr lang="en-US"/>
          </a:p>
        </p:txBody>
      </p:sp>
      <p:pic>
        <p:nvPicPr>
          <p:cNvPr id="10" name="Picture 9" descr="Text&#10;&#10;Description automatically generated">
            <a:extLst>
              <a:ext uri="{FF2B5EF4-FFF2-40B4-BE49-F238E27FC236}">
                <a16:creationId xmlns:a16="http://schemas.microsoft.com/office/drawing/2014/main" id="{1E1840BA-EEE1-43B5-AEF8-CCFC3C028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734" y="762000"/>
            <a:ext cx="7902532" cy="2590800"/>
          </a:xfrm>
          <a:prstGeom prst="rect">
            <a:avLst/>
          </a:prstGeom>
        </p:spPr>
      </p:pic>
    </p:spTree>
    <p:extLst>
      <p:ext uri="{BB962C8B-B14F-4D97-AF65-F5344CB8AC3E}">
        <p14:creationId xmlns:p14="http://schemas.microsoft.com/office/powerpoint/2010/main" val="193659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1840BA-EEE1-43B5-AEF8-CCFC3C0280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31116" y="685800"/>
            <a:ext cx="6149685" cy="2889327"/>
          </a:xfrm>
          <a:prstGeom prst="rect">
            <a:avLst/>
          </a:prstGeom>
        </p:spPr>
      </p:pic>
      <p:sp>
        <p:nvSpPr>
          <p:cNvPr id="2" name="Title 1">
            <a:extLst>
              <a:ext uri="{FF2B5EF4-FFF2-40B4-BE49-F238E27FC236}">
                <a16:creationId xmlns:a16="http://schemas.microsoft.com/office/drawing/2014/main" id="{93887496-34C8-484E-AE30-CF2F938838AE}"/>
              </a:ext>
            </a:extLst>
          </p:cNvPr>
          <p:cNvSpPr>
            <a:spLocks noGrp="1"/>
          </p:cNvSpPr>
          <p:nvPr>
            <p:ph type="title"/>
          </p:nvPr>
        </p:nvSpPr>
        <p:spPr/>
        <p:txBody>
          <a:bodyPr/>
          <a:lstStyle/>
          <a:p>
            <a:r>
              <a:rPr lang="en-GB" sz="3600" dirty="0"/>
              <a:t>Promises from 2019 November @ JLab</a:t>
            </a:r>
            <a:endParaRPr lang="en-US" sz="3600" dirty="0"/>
          </a:p>
        </p:txBody>
      </p:sp>
      <p:sp>
        <p:nvSpPr>
          <p:cNvPr id="3" name="Content Placeholder 2">
            <a:extLst>
              <a:ext uri="{FF2B5EF4-FFF2-40B4-BE49-F238E27FC236}">
                <a16:creationId xmlns:a16="http://schemas.microsoft.com/office/drawing/2014/main" id="{11EA3EF6-49ED-4FF8-8EEE-23E29E77F993}"/>
              </a:ext>
            </a:extLst>
          </p:cNvPr>
          <p:cNvSpPr>
            <a:spLocks noGrp="1"/>
          </p:cNvSpPr>
          <p:nvPr>
            <p:ph idx="1"/>
          </p:nvPr>
        </p:nvSpPr>
        <p:spPr>
          <a:xfrm>
            <a:off x="609600" y="3065462"/>
            <a:ext cx="10972800" cy="3106738"/>
          </a:xfrm>
        </p:spPr>
        <p:txBody>
          <a:bodyPr/>
          <a:lstStyle/>
          <a:p>
            <a:pPr marL="0" indent="0">
              <a:buNone/>
            </a:pPr>
            <a:endParaRPr lang="en-US" dirty="0"/>
          </a:p>
          <a:p>
            <a:pPr marL="514350" indent="-457200">
              <a:lnSpc>
                <a:spcPct val="107000"/>
              </a:lnSpc>
              <a:spcBef>
                <a:spcPts val="0"/>
              </a:spcBef>
              <a:spcAft>
                <a:spcPts val="0"/>
              </a:spcAft>
              <a:tabLst>
                <a:tab pos="914400" algn="l"/>
              </a:tabLst>
            </a:pPr>
            <a:r>
              <a:rPr lang="en-GB" sz="2400" dirty="0"/>
              <a:t>Critical analysis of experimental, phenomenological, and theoretical evidence for the existence of diquark correlations in baryons</a:t>
            </a:r>
          </a:p>
          <a:p>
            <a:pPr marL="742950" lvl="1" indent="-285750">
              <a:lnSpc>
                <a:spcPct val="107000"/>
              </a:lnSpc>
              <a:spcBef>
                <a:spcPts val="0"/>
              </a:spcBef>
              <a:spcAft>
                <a:spcPts val="0"/>
              </a:spcAft>
              <a:buFont typeface="Wingdings" panose="05000000000000000000" pitchFamily="2" charset="2"/>
              <a:buChar char=""/>
              <a:tabLst>
                <a:tab pos="914400" algn="l"/>
              </a:tabLst>
            </a:pPr>
            <a:r>
              <a:rPr lang="en-GB" sz="2200" dirty="0"/>
              <a:t>First calculations of diquark structure as expressed in distribution amplitudes</a:t>
            </a:r>
          </a:p>
          <a:p>
            <a:pPr marL="742950" lvl="1" indent="-285750">
              <a:lnSpc>
                <a:spcPct val="107000"/>
              </a:lnSpc>
              <a:spcBef>
                <a:spcPts val="0"/>
              </a:spcBef>
              <a:spcAft>
                <a:spcPts val="0"/>
              </a:spcAft>
              <a:buFont typeface="Wingdings" panose="05000000000000000000" pitchFamily="2" charset="2"/>
              <a:buChar char=""/>
              <a:tabLst>
                <a:tab pos="914400" algn="l"/>
              </a:tabLst>
            </a:pPr>
            <a:r>
              <a:rPr lang="en-GB" sz="2200" dirty="0"/>
              <a:t>Predictions for nucleon axial-vector and pseudoscalar form factors of use, e.g., in analysis and prediction of neutrino-nucleus cross-sections</a:t>
            </a:r>
          </a:p>
          <a:p>
            <a:pPr marL="742950" lvl="1" indent="-285750">
              <a:lnSpc>
                <a:spcPct val="107000"/>
              </a:lnSpc>
              <a:spcBef>
                <a:spcPts val="0"/>
              </a:spcBef>
              <a:spcAft>
                <a:spcPts val="0"/>
              </a:spcAft>
              <a:buFont typeface="Wingdings" panose="05000000000000000000" pitchFamily="2" charset="2"/>
              <a:buChar char=""/>
              <a:tabLst>
                <a:tab pos="914400" algn="l"/>
              </a:tabLst>
            </a:pPr>
            <a:r>
              <a:rPr lang="en-GB" sz="2200" dirty="0"/>
              <a:t>Related prediction for </a:t>
            </a:r>
            <a:r>
              <a:rPr lang="en-GB" sz="2200" dirty="0" err="1"/>
              <a:t>pi+N+N</a:t>
            </a:r>
            <a:r>
              <a:rPr lang="en-GB" sz="2200" dirty="0"/>
              <a:t> coupling constant and form factor</a:t>
            </a:r>
          </a:p>
          <a:p>
            <a:pPr marL="742950" lvl="1" indent="-285750">
              <a:lnSpc>
                <a:spcPct val="107000"/>
              </a:lnSpc>
              <a:spcBef>
                <a:spcPts val="0"/>
              </a:spcBef>
              <a:spcAft>
                <a:spcPts val="0"/>
              </a:spcAft>
              <a:buFont typeface="Wingdings" panose="05000000000000000000" pitchFamily="2" charset="2"/>
              <a:buChar char=""/>
              <a:tabLst>
                <a:tab pos="914400" algn="l"/>
              </a:tabLst>
            </a:pPr>
            <a:r>
              <a:rPr lang="en-GB" sz="2200" dirty="0"/>
              <a:t>Nearing completion of predictions for N(940) → N*(1535) (1/2)</a:t>
            </a:r>
            <a:r>
              <a:rPr lang="en-GB" sz="2200" baseline="30000" dirty="0"/>
              <a:t>– </a:t>
            </a:r>
            <a:r>
              <a:rPr lang="en-GB" sz="2200" dirty="0"/>
              <a:t>, including entire array of admissible diquark correlations: 0</a:t>
            </a:r>
            <a:r>
              <a:rPr lang="en-GB" sz="2200" baseline="30000" dirty="0"/>
              <a:t>+</a:t>
            </a:r>
            <a:r>
              <a:rPr lang="en-GB" sz="2200" dirty="0"/>
              <a:t>, 1</a:t>
            </a:r>
            <a:r>
              <a:rPr lang="en-GB" sz="2200" baseline="30000" dirty="0"/>
              <a:t>+</a:t>
            </a:r>
            <a:r>
              <a:rPr lang="en-GB" sz="2200" dirty="0"/>
              <a:t>, 0</a:t>
            </a:r>
            <a:r>
              <a:rPr lang="en-GB" sz="2200" baseline="30000" dirty="0"/>
              <a:t>–</a:t>
            </a:r>
            <a:r>
              <a:rPr lang="en-GB" sz="2200" dirty="0"/>
              <a:t> , 1</a:t>
            </a:r>
            <a:r>
              <a:rPr lang="en-GB" sz="2200" baseline="30000" dirty="0"/>
              <a:t>–  </a:t>
            </a:r>
          </a:p>
        </p:txBody>
      </p:sp>
      <p:sp>
        <p:nvSpPr>
          <p:cNvPr id="4" name="Date Placeholder 3">
            <a:extLst>
              <a:ext uri="{FF2B5EF4-FFF2-40B4-BE49-F238E27FC236}">
                <a16:creationId xmlns:a16="http://schemas.microsoft.com/office/drawing/2014/main" id="{30C2CB92-A163-4565-8440-221D81975BA5}"/>
              </a:ext>
            </a:extLst>
          </p:cNvPr>
          <p:cNvSpPr>
            <a:spLocks noGrp="1"/>
          </p:cNvSpPr>
          <p:nvPr>
            <p:ph type="dt" sz="half" idx="10"/>
          </p:nvPr>
        </p:nvSpPr>
        <p:spPr/>
        <p:txBody>
          <a:bodyPr/>
          <a:lstStyle/>
          <a:p>
            <a:r>
              <a:rPr lang="en-US"/>
              <a:t>Strong QCD from Hadron Structure Experiments - IV: 2021 June 07 - 10         (37)</a:t>
            </a:r>
            <a:endParaRPr lang="en-US" dirty="0"/>
          </a:p>
        </p:txBody>
      </p:sp>
      <p:sp>
        <p:nvSpPr>
          <p:cNvPr id="5" name="Footer Placeholder 4">
            <a:extLst>
              <a:ext uri="{FF2B5EF4-FFF2-40B4-BE49-F238E27FC236}">
                <a16:creationId xmlns:a16="http://schemas.microsoft.com/office/drawing/2014/main" id="{C5E7DA1F-A678-4C02-AF04-CAEAB89EBEE6}"/>
              </a:ext>
            </a:extLst>
          </p:cNvPr>
          <p:cNvSpPr>
            <a:spLocks noGrp="1"/>
          </p:cNvSpPr>
          <p:nvPr>
            <p:ph type="ftr" sz="quarter" idx="11"/>
          </p:nvPr>
        </p:nvSpPr>
        <p:spPr/>
        <p:txBody>
          <a:bodyPr/>
          <a:lstStyle/>
          <a:p>
            <a:r>
              <a:rPr lang="en-US"/>
              <a:t>Craig Roberts. cdroberts@nju.edu.cn "Prospects for Continuum Theory and Phenomenology"</a:t>
            </a:r>
            <a:endParaRPr lang="en-US" dirty="0"/>
          </a:p>
        </p:txBody>
      </p:sp>
      <p:sp>
        <p:nvSpPr>
          <p:cNvPr id="6" name="Slide Number Placeholder 5">
            <a:extLst>
              <a:ext uri="{FF2B5EF4-FFF2-40B4-BE49-F238E27FC236}">
                <a16:creationId xmlns:a16="http://schemas.microsoft.com/office/drawing/2014/main" id="{3F841D3C-028F-44EB-97B2-6C33275E4F20}"/>
              </a:ext>
            </a:extLst>
          </p:cNvPr>
          <p:cNvSpPr>
            <a:spLocks noGrp="1"/>
          </p:cNvSpPr>
          <p:nvPr>
            <p:ph type="sldNum" sz="quarter" idx="12"/>
          </p:nvPr>
        </p:nvSpPr>
        <p:spPr/>
        <p:txBody>
          <a:bodyPr/>
          <a:lstStyle/>
          <a:p>
            <a:fld id="{87034D8C-3CB4-402A-BC46-2AB14C0FE90A}" type="slidenum">
              <a:rPr lang="en-US" smtClean="0"/>
              <a:pPr/>
              <a:t>6</a:t>
            </a:fld>
            <a:endParaRPr lang="en-US"/>
          </a:p>
        </p:txBody>
      </p:sp>
      <p:sp>
        <p:nvSpPr>
          <p:cNvPr id="7" name="TextBox 6">
            <a:extLst>
              <a:ext uri="{FF2B5EF4-FFF2-40B4-BE49-F238E27FC236}">
                <a16:creationId xmlns:a16="http://schemas.microsoft.com/office/drawing/2014/main" id="{9872EE72-0194-4384-96EA-A66904564578}"/>
              </a:ext>
            </a:extLst>
          </p:cNvPr>
          <p:cNvSpPr txBox="1"/>
          <p:nvPr/>
        </p:nvSpPr>
        <p:spPr>
          <a:xfrm>
            <a:off x="381000" y="762000"/>
            <a:ext cx="4950116" cy="27392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lang="en-GB" dirty="0">
                <a:ln w="0"/>
                <a:solidFill>
                  <a:schemeClr val="accent1"/>
                </a:solidFill>
                <a:effectLst>
                  <a:outerShdw blurRad="38100" dist="25400" dir="5400000" algn="ctr" rotWithShape="0">
                    <a:srgbClr val="6E747A">
                      <a:alpha val="43000"/>
                    </a:srgbClr>
                  </a:outerShdw>
                </a:effectLst>
              </a:rPr>
              <a:t>Representation of baryons as containing </a:t>
            </a:r>
            <a:r>
              <a:rPr lang="en-GB" dirty="0" err="1">
                <a:ln w="0"/>
                <a:solidFill>
                  <a:schemeClr val="accent1"/>
                </a:solidFill>
                <a:effectLst>
                  <a:outerShdw blurRad="38100" dist="25400" dir="5400000" algn="ctr" rotWithShape="0">
                    <a:srgbClr val="6E747A">
                      <a:alpha val="43000"/>
                    </a:srgbClr>
                  </a:outerShdw>
                </a:effectLst>
              </a:rPr>
              <a:t>pointlike</a:t>
            </a:r>
            <a:r>
              <a:rPr lang="en-GB" dirty="0">
                <a:ln w="0"/>
                <a:solidFill>
                  <a:schemeClr val="accent1"/>
                </a:solidFill>
                <a:effectLst>
                  <a:outerShdw blurRad="38100" dist="25400" dir="5400000" algn="ctr" rotWithShape="0">
                    <a:srgbClr val="6E747A">
                      <a:alpha val="43000"/>
                    </a:srgbClr>
                  </a:outerShdw>
                </a:effectLst>
              </a:rPr>
              <a:t> and/or interaction-inert diquark correlations is no longer tenable</a:t>
            </a:r>
          </a:p>
          <a:p>
            <a:pPr>
              <a:spcAft>
                <a:spcPts val="600"/>
              </a:spcAft>
            </a:pPr>
            <a:r>
              <a:rPr lang="en-GB" dirty="0">
                <a:ln w="0"/>
                <a:solidFill>
                  <a:schemeClr val="accent1"/>
                </a:solidFill>
                <a:effectLst>
                  <a:outerShdw blurRad="38100" dist="25400" dir="5400000" algn="ctr" rotWithShape="0">
                    <a:srgbClr val="6E747A">
                      <a:alpha val="43000"/>
                    </a:srgbClr>
                  </a:outerShdw>
                </a:effectLst>
              </a:rPr>
              <a:t>Nucleon contains </a:t>
            </a:r>
            <a:r>
              <a:rPr lang="en-GB" sz="1800" dirty="0">
                <a:ln w="0"/>
                <a:solidFill>
                  <a:schemeClr val="accent1"/>
                </a:solidFill>
                <a:effectLst>
                  <a:outerShdw blurRad="38100" dist="25400" dir="5400000" algn="ctr" rotWithShape="0">
                    <a:srgbClr val="6E747A">
                      <a:alpha val="43000"/>
                    </a:srgbClr>
                  </a:outerShdw>
                </a:effectLst>
              </a:rPr>
              <a:t>0</a:t>
            </a:r>
            <a:r>
              <a:rPr lang="en-GB" sz="1800" baseline="30000" dirty="0">
                <a:ln w="0"/>
                <a:solidFill>
                  <a:schemeClr val="accent1"/>
                </a:solidFill>
                <a:effectLst>
                  <a:outerShdw blurRad="38100" dist="25400" dir="5400000" algn="ctr" rotWithShape="0">
                    <a:srgbClr val="6E747A">
                      <a:alpha val="43000"/>
                    </a:srgbClr>
                  </a:outerShdw>
                </a:effectLst>
              </a:rPr>
              <a:t>+</a:t>
            </a:r>
            <a:r>
              <a:rPr lang="en-GB" sz="1800" dirty="0">
                <a:ln w="0"/>
                <a:solidFill>
                  <a:schemeClr val="accent1"/>
                </a:solidFill>
                <a:effectLst>
                  <a:outerShdw blurRad="38100" dist="25400" dir="5400000" algn="ctr" rotWithShape="0">
                    <a:srgbClr val="6E747A">
                      <a:alpha val="43000"/>
                    </a:srgbClr>
                  </a:outerShdw>
                </a:effectLst>
              </a:rPr>
              <a:t>, 1</a:t>
            </a:r>
            <a:r>
              <a:rPr lang="en-GB" sz="1800" baseline="30000" dirty="0">
                <a:ln w="0"/>
                <a:solidFill>
                  <a:schemeClr val="accent1"/>
                </a:solidFill>
                <a:effectLst>
                  <a:outerShdw blurRad="38100" dist="25400" dir="5400000" algn="ctr" rotWithShape="0">
                    <a:srgbClr val="6E747A">
                      <a:alpha val="43000"/>
                    </a:srgbClr>
                  </a:outerShdw>
                </a:effectLst>
              </a:rPr>
              <a:t>+ </a:t>
            </a:r>
            <a:r>
              <a:rPr lang="en-GB" dirty="0">
                <a:ln w="0"/>
                <a:solidFill>
                  <a:schemeClr val="accent1"/>
                </a:solidFill>
                <a:effectLst>
                  <a:outerShdw blurRad="38100" dist="25400" dir="5400000" algn="ctr" rotWithShape="0">
                    <a:srgbClr val="6E747A">
                      <a:alpha val="43000"/>
                    </a:srgbClr>
                  </a:outerShdw>
                </a:effectLst>
              </a:rPr>
              <a:t>diquark correlations that are active in every interaction allowed by their quantum numbers</a:t>
            </a:r>
          </a:p>
          <a:p>
            <a:r>
              <a:rPr lang="en-GB" dirty="0">
                <a:ln w="0"/>
                <a:solidFill>
                  <a:schemeClr val="accent1"/>
                </a:solidFill>
                <a:effectLst>
                  <a:outerShdw blurRad="38100" dist="25400" dir="5400000" algn="ctr" rotWithShape="0">
                    <a:srgbClr val="6E747A">
                      <a:alpha val="43000"/>
                    </a:srgbClr>
                  </a:outerShdw>
                </a:effectLst>
              </a:rPr>
              <a:t>Above ground state, negative parity </a:t>
            </a:r>
            <a:r>
              <a:rPr lang="en-GB" dirty="0" err="1">
                <a:ln w="0"/>
                <a:solidFill>
                  <a:schemeClr val="accent1"/>
                </a:solidFill>
                <a:effectLst>
                  <a:outerShdw blurRad="38100" dist="25400" dir="5400000" algn="ctr" rotWithShape="0">
                    <a:srgbClr val="6E747A">
                      <a:alpha val="43000"/>
                    </a:srgbClr>
                  </a:outerShdw>
                </a:effectLst>
              </a:rPr>
              <a:t>qq</a:t>
            </a:r>
            <a:r>
              <a:rPr lang="en-GB" dirty="0">
                <a:ln w="0"/>
                <a:solidFill>
                  <a:schemeClr val="accent1"/>
                </a:solidFill>
                <a:effectLst>
                  <a:outerShdw blurRad="38100" dist="25400" dir="5400000" algn="ctr" rotWithShape="0">
                    <a:srgbClr val="6E747A">
                      <a:alpha val="43000"/>
                    </a:srgbClr>
                  </a:outerShdw>
                </a:effectLst>
              </a:rPr>
              <a:t> correlations play a measurable, even decisive role in baryon structure</a:t>
            </a: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2092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FF8F-3B89-4FC2-90FC-8A01D1125E9C}"/>
              </a:ext>
            </a:extLst>
          </p:cNvPr>
          <p:cNvSpPr>
            <a:spLocks noGrp="1"/>
          </p:cNvSpPr>
          <p:nvPr>
            <p:ph type="title"/>
          </p:nvPr>
        </p:nvSpPr>
        <p:spPr/>
        <p:txBody>
          <a:bodyPr/>
          <a:lstStyle/>
          <a:p>
            <a:pPr algn="ctr"/>
            <a:r>
              <a:rPr lang="en-GB" sz="3200" dirty="0"/>
              <a:t>Highlights in Planning for Next-Generation Facilities</a:t>
            </a:r>
            <a:endParaRPr lang="en-US" sz="3200" dirty="0"/>
          </a:p>
        </p:txBody>
      </p:sp>
      <p:sp>
        <p:nvSpPr>
          <p:cNvPr id="3" name="Content Placeholder 2">
            <a:extLst>
              <a:ext uri="{FF2B5EF4-FFF2-40B4-BE49-F238E27FC236}">
                <a16:creationId xmlns:a16="http://schemas.microsoft.com/office/drawing/2014/main" id="{53EF7D0C-93E5-425E-8F54-5D931B32CE6C}"/>
              </a:ext>
            </a:extLst>
          </p:cNvPr>
          <p:cNvSpPr>
            <a:spLocks noGrp="1"/>
          </p:cNvSpPr>
          <p:nvPr>
            <p:ph idx="1"/>
          </p:nvPr>
        </p:nvSpPr>
        <p:spPr>
          <a:xfrm>
            <a:off x="609600" y="1341437"/>
            <a:ext cx="10972800" cy="4525963"/>
          </a:xfrm>
        </p:spPr>
        <p:txBody>
          <a:bodyPr/>
          <a:lstStyle/>
          <a:p>
            <a:pPr>
              <a:buFont typeface="Wingdings" panose="05000000000000000000" pitchFamily="2" charset="2"/>
              <a:buChar char="ü"/>
            </a:pPr>
            <a:r>
              <a:rPr lang="en-US" b="0" i="1" dirty="0">
                <a:solidFill>
                  <a:srgbClr val="212121"/>
                </a:solidFill>
                <a:effectLst/>
              </a:rPr>
              <a:t>Selected Science Opportunities for the </a:t>
            </a:r>
            <a:r>
              <a:rPr lang="en-US" b="0" i="1" dirty="0" err="1">
                <a:solidFill>
                  <a:srgbClr val="212121"/>
                </a:solidFill>
                <a:effectLst/>
              </a:rPr>
              <a:t>EicC</a:t>
            </a:r>
            <a:r>
              <a:rPr lang="en-US" b="0" i="1" dirty="0">
                <a:solidFill>
                  <a:srgbClr val="212121"/>
                </a:solidFill>
                <a:effectLst/>
              </a:rPr>
              <a:t>, </a:t>
            </a:r>
            <a:r>
              <a:rPr lang="en-US" b="0" i="0" dirty="0" err="1">
                <a:solidFill>
                  <a:srgbClr val="212121"/>
                </a:solidFill>
                <a:effectLst/>
              </a:rPr>
              <a:t>Xurong</a:t>
            </a:r>
            <a:r>
              <a:rPr lang="en-US" b="0" i="0" dirty="0">
                <a:solidFill>
                  <a:srgbClr val="212121"/>
                </a:solidFill>
                <a:effectLst/>
              </a:rPr>
              <a:t> Chen, Feng-</a:t>
            </a:r>
            <a:r>
              <a:rPr lang="en-US" b="0" i="0" dirty="0" err="1">
                <a:solidFill>
                  <a:srgbClr val="212121"/>
                </a:solidFill>
                <a:effectLst/>
              </a:rPr>
              <a:t>Kun</a:t>
            </a:r>
            <a:r>
              <a:rPr lang="en-US" b="0" i="0" dirty="0">
                <a:solidFill>
                  <a:srgbClr val="212121"/>
                </a:solidFill>
                <a:effectLst/>
              </a:rPr>
              <a:t> Guo, Craig D. Roberts and Rong Wang, NJU-INP 022/20, </a:t>
            </a:r>
            <a:r>
              <a:rPr lang="en-US" b="0" i="0" u="none" strike="noStrike" dirty="0">
                <a:solidFill>
                  <a:srgbClr val="212121"/>
                </a:solidFill>
                <a:effectLst/>
                <a:hlinkClick r:id="rId2"/>
              </a:rPr>
              <a:t>arXiv:2008.00102 [hep-</a:t>
            </a:r>
            <a:r>
              <a:rPr lang="en-US" b="0" i="0" u="none" strike="noStrike" dirty="0" err="1">
                <a:solidFill>
                  <a:srgbClr val="212121"/>
                </a:solidFill>
                <a:effectLst/>
                <a:hlinkClick r:id="rId2"/>
              </a:rPr>
              <a:t>ph</a:t>
            </a:r>
            <a:r>
              <a:rPr lang="en-US" b="0" i="0" u="none" strike="noStrike" dirty="0">
                <a:solidFill>
                  <a:srgbClr val="212121"/>
                </a:solidFill>
                <a:effectLst/>
                <a:hlinkClick r:id="rId2"/>
              </a:rPr>
              <a:t>]</a:t>
            </a:r>
            <a:r>
              <a:rPr lang="en-US" b="0" i="0" dirty="0">
                <a:solidFill>
                  <a:srgbClr val="212121"/>
                </a:solidFill>
                <a:effectLst/>
              </a:rPr>
              <a:t>, Few Body Syst. </a:t>
            </a:r>
            <a:r>
              <a:rPr lang="en-US" b="1" i="0" dirty="0">
                <a:solidFill>
                  <a:srgbClr val="212121"/>
                </a:solidFill>
                <a:effectLst/>
              </a:rPr>
              <a:t>61</a:t>
            </a:r>
            <a:r>
              <a:rPr lang="en-US" b="0" i="0" dirty="0">
                <a:solidFill>
                  <a:srgbClr val="212121"/>
                </a:solidFill>
                <a:effectLst/>
              </a:rPr>
              <a:t> (2020) 4, 43/1-37. Invited contribution to the Special Issue: "New Trends in Hadron Physics: a Few-Body Perspective" </a:t>
            </a:r>
          </a:p>
          <a:p>
            <a:pPr>
              <a:buFont typeface="Wingdings" panose="05000000000000000000" pitchFamily="2" charset="2"/>
              <a:buChar char="ü"/>
            </a:pPr>
            <a:r>
              <a:rPr lang="en-US" b="0" i="0" dirty="0">
                <a:solidFill>
                  <a:srgbClr val="212121"/>
                </a:solidFill>
                <a:effectLst/>
              </a:rPr>
              <a:t>Insights into the Emergence of Mass from Studies of Pion and Kaon Structure, Craig D. Roberts, David G. Richards, Tanja Horn and Lei Chang, NJU-INP 034/21, </a:t>
            </a:r>
            <a:r>
              <a:rPr lang="en-US" b="0" i="0" dirty="0" err="1">
                <a:solidFill>
                  <a:srgbClr val="212121"/>
                </a:solidFill>
                <a:effectLst/>
                <a:hlinkClick r:id="rId3"/>
              </a:rPr>
              <a:t>arXiv</a:t>
            </a:r>
            <a:r>
              <a:rPr lang="en-US" b="0" i="0" dirty="0">
                <a:solidFill>
                  <a:srgbClr val="212121"/>
                </a:solidFill>
                <a:effectLst/>
                <a:hlinkClick r:id="rId3"/>
              </a:rPr>
              <a:t>: 2102.01765 [hep-</a:t>
            </a:r>
            <a:r>
              <a:rPr lang="en-US" b="0" i="0" dirty="0" err="1">
                <a:solidFill>
                  <a:srgbClr val="212121"/>
                </a:solidFill>
                <a:effectLst/>
                <a:hlinkClick r:id="rId3"/>
              </a:rPr>
              <a:t>ph</a:t>
            </a:r>
            <a:r>
              <a:rPr lang="en-US" b="0" i="0" dirty="0">
                <a:solidFill>
                  <a:srgbClr val="212121"/>
                </a:solidFill>
                <a:effectLst/>
                <a:hlinkClick r:id="rId3"/>
              </a:rPr>
              <a:t>]</a:t>
            </a:r>
            <a:r>
              <a:rPr lang="en-US" b="0" i="0" dirty="0">
                <a:solidFill>
                  <a:srgbClr val="212121"/>
                </a:solidFill>
                <a:effectLst/>
              </a:rPr>
              <a:t>, Prog. Part. </a:t>
            </a:r>
            <a:r>
              <a:rPr lang="en-US" b="0" i="0" dirty="0" err="1">
                <a:solidFill>
                  <a:srgbClr val="212121"/>
                </a:solidFill>
                <a:effectLst/>
              </a:rPr>
              <a:t>Nucl</a:t>
            </a:r>
            <a:r>
              <a:rPr lang="en-US" b="0" i="0" dirty="0">
                <a:solidFill>
                  <a:srgbClr val="212121"/>
                </a:solidFill>
                <a:effectLst/>
              </a:rPr>
              <a:t>. Phys. (2021) “</a:t>
            </a:r>
            <a:r>
              <a:rPr lang="en-US" b="0" i="0" dirty="0">
                <a:solidFill>
                  <a:srgbClr val="212121"/>
                </a:solidFill>
                <a:effectLst/>
                <a:hlinkClick r:id="rId4"/>
              </a:rPr>
              <a:t>on line</a:t>
            </a:r>
            <a:r>
              <a:rPr lang="en-US" b="0" i="0" dirty="0">
                <a:solidFill>
                  <a:srgbClr val="212121"/>
                </a:solidFill>
                <a:effectLst/>
              </a:rPr>
              <a:t>”</a:t>
            </a:r>
            <a:endParaRPr lang="en-US" b="0" dirty="0">
              <a:solidFill>
                <a:srgbClr val="212121"/>
              </a:solidFill>
              <a:effectLst/>
            </a:endParaRPr>
          </a:p>
          <a:p>
            <a:pPr>
              <a:buFont typeface="Wingdings" panose="05000000000000000000" pitchFamily="2" charset="2"/>
              <a:buChar char="ü"/>
            </a:pPr>
            <a:r>
              <a:rPr lang="en-US" b="0" i="1" dirty="0">
                <a:solidFill>
                  <a:srgbClr val="212121"/>
                </a:solidFill>
                <a:effectLst/>
              </a:rPr>
              <a:t>Revealing the structure of light pseudoscalar mesons at the Electron-Ion Collider, </a:t>
            </a:r>
            <a:r>
              <a:rPr lang="en-US" b="0" i="0" dirty="0">
                <a:solidFill>
                  <a:srgbClr val="212121"/>
                </a:solidFill>
                <a:effectLst/>
              </a:rPr>
              <a:t>John Arrington </a:t>
            </a:r>
            <a:r>
              <a:rPr lang="en-US" b="0" i="1" dirty="0">
                <a:solidFill>
                  <a:srgbClr val="212121"/>
                </a:solidFill>
                <a:effectLst/>
              </a:rPr>
              <a:t>et al</a:t>
            </a:r>
            <a:r>
              <a:rPr lang="en-US" b="0" i="0" dirty="0">
                <a:solidFill>
                  <a:srgbClr val="212121"/>
                </a:solidFill>
                <a:effectLst/>
              </a:rPr>
              <a:t>., NJU-INP 036/21, </a:t>
            </a:r>
            <a:r>
              <a:rPr lang="en-US" b="0" i="0" u="none" strike="noStrike" dirty="0" err="1">
                <a:solidFill>
                  <a:srgbClr val="212121"/>
                </a:solidFill>
                <a:effectLst/>
                <a:hlinkClick r:id="rId5"/>
              </a:rPr>
              <a:t>arXiv</a:t>
            </a:r>
            <a:r>
              <a:rPr lang="en-US" b="0" i="0" u="none" strike="noStrike" dirty="0">
                <a:solidFill>
                  <a:srgbClr val="212121"/>
                </a:solidFill>
                <a:effectLst/>
                <a:hlinkClick r:id="rId5"/>
              </a:rPr>
              <a:t>: 2102.11788 [</a:t>
            </a:r>
            <a:r>
              <a:rPr lang="en-US" b="0" i="0" u="none" strike="noStrike" dirty="0" err="1">
                <a:solidFill>
                  <a:srgbClr val="212121"/>
                </a:solidFill>
                <a:effectLst/>
                <a:hlinkClick r:id="rId5"/>
              </a:rPr>
              <a:t>nucl</a:t>
            </a:r>
            <a:r>
              <a:rPr lang="en-US" b="0" i="0" u="none" strike="noStrike" dirty="0">
                <a:solidFill>
                  <a:srgbClr val="212121"/>
                </a:solidFill>
                <a:effectLst/>
                <a:hlinkClick r:id="rId5"/>
              </a:rPr>
              <a:t>-ex]</a:t>
            </a:r>
            <a:r>
              <a:rPr lang="en-US" b="0" i="0" dirty="0">
                <a:solidFill>
                  <a:srgbClr val="212121"/>
                </a:solidFill>
                <a:effectLst/>
              </a:rPr>
              <a:t>, J. Phys. G </a:t>
            </a:r>
            <a:r>
              <a:rPr lang="en-US" b="1" i="0" dirty="0">
                <a:solidFill>
                  <a:srgbClr val="212121"/>
                </a:solidFill>
                <a:effectLst/>
              </a:rPr>
              <a:t>48</a:t>
            </a:r>
            <a:r>
              <a:rPr lang="en-US" b="0" i="0" dirty="0">
                <a:solidFill>
                  <a:srgbClr val="212121"/>
                </a:solidFill>
                <a:effectLst/>
              </a:rPr>
              <a:t> (2021) 7, 075106</a:t>
            </a:r>
          </a:p>
          <a:p>
            <a:pPr>
              <a:buFont typeface="Wingdings" panose="05000000000000000000" pitchFamily="2" charset="2"/>
              <a:buChar char="ü"/>
            </a:pPr>
            <a:r>
              <a:rPr lang="en-US" b="0" i="0" dirty="0">
                <a:solidFill>
                  <a:srgbClr val="212121"/>
                </a:solidFill>
                <a:effectLst/>
              </a:rPr>
              <a:t>Continuing series of Workshops: Perceiving Emergence of Hadron Mass via AMBER @ CERN </a:t>
            </a:r>
          </a:p>
          <a:p>
            <a:pPr>
              <a:buFont typeface="Wingdings" panose="05000000000000000000" pitchFamily="2" charset="2"/>
              <a:buChar char="v"/>
            </a:pPr>
            <a:r>
              <a:rPr lang="en-US" sz="2400" b="0" i="0" dirty="0">
                <a:solidFill>
                  <a:schemeClr val="accent2">
                    <a:lumMod val="75000"/>
                  </a:schemeClr>
                </a:solidFill>
                <a:effectLst/>
              </a:rPr>
              <a:t>Synergistic efforts joining experiment, phenomenology, theory in drive to new era with accessible meson targets</a:t>
            </a:r>
          </a:p>
          <a:p>
            <a:endParaRPr lang="en-US" sz="2000" dirty="0"/>
          </a:p>
        </p:txBody>
      </p:sp>
      <p:sp>
        <p:nvSpPr>
          <p:cNvPr id="4" name="Date Placeholder 3">
            <a:extLst>
              <a:ext uri="{FF2B5EF4-FFF2-40B4-BE49-F238E27FC236}">
                <a16:creationId xmlns:a16="http://schemas.microsoft.com/office/drawing/2014/main" id="{FA1B7BA1-D8B0-4297-AEA5-89FC19AAF059}"/>
              </a:ext>
            </a:extLst>
          </p:cNvPr>
          <p:cNvSpPr>
            <a:spLocks noGrp="1"/>
          </p:cNvSpPr>
          <p:nvPr>
            <p:ph type="dt" sz="half" idx="10"/>
          </p:nvPr>
        </p:nvSpPr>
        <p:spPr/>
        <p:txBody>
          <a:bodyPr/>
          <a:lstStyle/>
          <a:p>
            <a:r>
              <a:rPr lang="en-US"/>
              <a:t>Strong QCD from Hadron Structure Experiments - IV: 2021 June 07 - 10         (37)</a:t>
            </a:r>
            <a:endParaRPr lang="en-US" dirty="0"/>
          </a:p>
        </p:txBody>
      </p:sp>
      <p:sp>
        <p:nvSpPr>
          <p:cNvPr id="5" name="Footer Placeholder 4">
            <a:extLst>
              <a:ext uri="{FF2B5EF4-FFF2-40B4-BE49-F238E27FC236}">
                <a16:creationId xmlns:a16="http://schemas.microsoft.com/office/drawing/2014/main" id="{B7DA8528-BB32-412E-B27E-8D2201F2605A}"/>
              </a:ext>
            </a:extLst>
          </p:cNvPr>
          <p:cNvSpPr>
            <a:spLocks noGrp="1"/>
          </p:cNvSpPr>
          <p:nvPr>
            <p:ph type="ftr" sz="quarter" idx="11"/>
          </p:nvPr>
        </p:nvSpPr>
        <p:spPr/>
        <p:txBody>
          <a:bodyPr/>
          <a:lstStyle/>
          <a:p>
            <a:r>
              <a:rPr lang="en-US"/>
              <a:t>Craig Roberts. cdroberts@nju.edu.cn "Insights into EHM Using Pion and Kaon Targets"</a:t>
            </a:r>
            <a:endParaRPr lang="en-US" dirty="0"/>
          </a:p>
        </p:txBody>
      </p:sp>
      <p:sp>
        <p:nvSpPr>
          <p:cNvPr id="6" name="Slide Number Placeholder 5">
            <a:extLst>
              <a:ext uri="{FF2B5EF4-FFF2-40B4-BE49-F238E27FC236}">
                <a16:creationId xmlns:a16="http://schemas.microsoft.com/office/drawing/2014/main" id="{B0248E24-E2E5-4513-B016-49F55B5062D6}"/>
              </a:ext>
            </a:extLst>
          </p:cNvPr>
          <p:cNvSpPr>
            <a:spLocks noGrp="1"/>
          </p:cNvSpPr>
          <p:nvPr>
            <p:ph type="sldNum" sz="quarter" idx="12"/>
          </p:nvPr>
        </p:nvSpPr>
        <p:spPr/>
        <p:txBody>
          <a:bodyPr/>
          <a:lstStyle/>
          <a:p>
            <a:fld id="{87034D8C-3CB4-402A-BC46-2AB14C0FE90A}" type="slidenum">
              <a:rPr lang="en-US" smtClean="0"/>
              <a:pPr/>
              <a:t>7</a:t>
            </a:fld>
            <a:endParaRPr lang="en-US"/>
          </a:p>
        </p:txBody>
      </p:sp>
    </p:spTree>
    <p:extLst>
      <p:ext uri="{BB962C8B-B14F-4D97-AF65-F5344CB8AC3E}">
        <p14:creationId xmlns:p14="http://schemas.microsoft.com/office/powerpoint/2010/main" val="242089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60C3-707D-4729-AC69-85940BCBBAC3}"/>
              </a:ext>
            </a:extLst>
          </p:cNvPr>
          <p:cNvSpPr>
            <a:spLocks noGrp="1"/>
          </p:cNvSpPr>
          <p:nvPr>
            <p:ph type="title"/>
          </p:nvPr>
        </p:nvSpPr>
        <p:spPr/>
        <p:txBody>
          <a:bodyPr/>
          <a:lstStyle/>
          <a:p>
            <a:r>
              <a:rPr lang="en-GB" sz="3200" dirty="0"/>
              <a:t>Future of Continuum Strong QCD</a:t>
            </a:r>
            <a:endParaRPr lang="en-US" sz="3200" dirty="0"/>
          </a:p>
        </p:txBody>
      </p:sp>
      <p:sp>
        <p:nvSpPr>
          <p:cNvPr id="3" name="Content Placeholder 2">
            <a:extLst>
              <a:ext uri="{FF2B5EF4-FFF2-40B4-BE49-F238E27FC236}">
                <a16:creationId xmlns:a16="http://schemas.microsoft.com/office/drawing/2014/main" id="{9662268F-29BF-4722-8915-300FE7D187D7}"/>
              </a:ext>
            </a:extLst>
          </p:cNvPr>
          <p:cNvSpPr>
            <a:spLocks noGrp="1"/>
          </p:cNvSpPr>
          <p:nvPr>
            <p:ph idx="1"/>
          </p:nvPr>
        </p:nvSpPr>
        <p:spPr/>
        <p:txBody>
          <a:bodyPr/>
          <a:lstStyle/>
          <a:p>
            <a:r>
              <a:rPr lang="en-US" dirty="0"/>
              <a:t>Notwithstanding the progress made in QCD theory, the complexity and diversity of strong interaction phenomena ensure that phenomenology, and the construction and use of QCD-inspired models remain an essential part of the worldwide theory effort. </a:t>
            </a:r>
          </a:p>
          <a:p>
            <a:r>
              <a:rPr lang="en-US" dirty="0"/>
              <a:t>Such methods enable connections to be drawn between the results of </a:t>
            </a:r>
            <a:r>
              <a:rPr lang="en-US" i="1" dirty="0"/>
              <a:t>ab initio</a:t>
            </a:r>
            <a:r>
              <a:rPr lang="en-US" dirty="0"/>
              <a:t> computations and experimental data. </a:t>
            </a:r>
          </a:p>
          <a:p>
            <a:r>
              <a:rPr lang="en-US" dirty="0"/>
              <a:t>More importantly, they enable the rapid development of insights and intuition regarding complex systems and reactions, providing the information that is very often necessary for grasping the key elements of new discoveries and planning next sensible steps.</a:t>
            </a:r>
          </a:p>
          <a:p>
            <a:pPr>
              <a:spcBef>
                <a:spcPts val="0"/>
              </a:spcBef>
            </a:pPr>
            <a:r>
              <a:rPr lang="en-US" dirty="0"/>
              <a:t>Take what is phenomenology now, and move it into the realm of rigorous theory</a:t>
            </a:r>
          </a:p>
          <a:p>
            <a:pPr lvl="1">
              <a:spcBef>
                <a:spcPts val="0"/>
              </a:spcBef>
            </a:pPr>
            <a:r>
              <a:rPr lang="en-US" sz="2200" dirty="0"/>
              <a:t>E.g., gluon running-mass function was phenomenology when notion introduced</a:t>
            </a:r>
          </a:p>
          <a:p>
            <a:pPr lvl="1">
              <a:spcBef>
                <a:spcPts val="0"/>
              </a:spcBef>
            </a:pPr>
            <a:r>
              <a:rPr lang="en-US" sz="2200" dirty="0"/>
              <a:t>Rigorous result of continuum and lattice</a:t>
            </a:r>
          </a:p>
          <a:p>
            <a:pPr marL="857250" lvl="2" indent="0">
              <a:spcBef>
                <a:spcPts val="0"/>
              </a:spcBef>
              <a:buNone/>
            </a:pPr>
            <a:r>
              <a:rPr lang="en-US" sz="2200" dirty="0"/>
              <a:t>theory now </a:t>
            </a:r>
          </a:p>
        </p:txBody>
      </p:sp>
      <p:sp>
        <p:nvSpPr>
          <p:cNvPr id="4" name="Date Placeholder 3">
            <a:extLst>
              <a:ext uri="{FF2B5EF4-FFF2-40B4-BE49-F238E27FC236}">
                <a16:creationId xmlns:a16="http://schemas.microsoft.com/office/drawing/2014/main" id="{FB2C0232-7DBA-46FF-9242-CCF620386242}"/>
              </a:ext>
            </a:extLst>
          </p:cNvPr>
          <p:cNvSpPr>
            <a:spLocks noGrp="1"/>
          </p:cNvSpPr>
          <p:nvPr>
            <p:ph type="dt" sz="half" idx="10"/>
          </p:nvPr>
        </p:nvSpPr>
        <p:spPr/>
        <p:txBody>
          <a:bodyPr/>
          <a:lstStyle/>
          <a:p>
            <a:r>
              <a:rPr lang="en-US"/>
              <a:t>Strong QCD from Hadron Structure Experiments - IV: 2021 June 07 - 10         (37)</a:t>
            </a:r>
            <a:endParaRPr lang="en-US" dirty="0"/>
          </a:p>
        </p:txBody>
      </p:sp>
      <p:sp>
        <p:nvSpPr>
          <p:cNvPr id="5" name="Footer Placeholder 4">
            <a:extLst>
              <a:ext uri="{FF2B5EF4-FFF2-40B4-BE49-F238E27FC236}">
                <a16:creationId xmlns:a16="http://schemas.microsoft.com/office/drawing/2014/main" id="{1632BB2B-1C74-4617-AB63-12513AD16DB4}"/>
              </a:ext>
            </a:extLst>
          </p:cNvPr>
          <p:cNvSpPr>
            <a:spLocks noGrp="1"/>
          </p:cNvSpPr>
          <p:nvPr>
            <p:ph type="ftr" sz="quarter" idx="11"/>
          </p:nvPr>
        </p:nvSpPr>
        <p:spPr/>
        <p:txBody>
          <a:bodyPr/>
          <a:lstStyle/>
          <a:p>
            <a:r>
              <a:rPr lang="en-US"/>
              <a:t>Craig Roberts. cdroberts@nju.edu.cn "Prospects for Continuum Theory and Phenomenology"</a:t>
            </a:r>
            <a:endParaRPr lang="en-US" dirty="0"/>
          </a:p>
        </p:txBody>
      </p:sp>
      <p:sp>
        <p:nvSpPr>
          <p:cNvPr id="6" name="Slide Number Placeholder 5">
            <a:extLst>
              <a:ext uri="{FF2B5EF4-FFF2-40B4-BE49-F238E27FC236}">
                <a16:creationId xmlns:a16="http://schemas.microsoft.com/office/drawing/2014/main" id="{35273AAA-0C41-46D4-A422-30FE65D2322D}"/>
              </a:ext>
            </a:extLst>
          </p:cNvPr>
          <p:cNvSpPr>
            <a:spLocks noGrp="1"/>
          </p:cNvSpPr>
          <p:nvPr>
            <p:ph type="sldNum" sz="quarter" idx="12"/>
          </p:nvPr>
        </p:nvSpPr>
        <p:spPr/>
        <p:txBody>
          <a:bodyPr/>
          <a:lstStyle/>
          <a:p>
            <a:fld id="{87034D8C-3CB4-402A-BC46-2AB14C0FE90A}" type="slidenum">
              <a:rPr lang="en-US" smtClean="0"/>
              <a:pPr/>
              <a:t>8</a:t>
            </a:fld>
            <a:endParaRPr lang="en-US"/>
          </a:p>
        </p:txBody>
      </p:sp>
      <p:pic>
        <p:nvPicPr>
          <p:cNvPr id="8" name="Picture 7" descr="Text&#10;&#10;Description automatically generated with low confidence">
            <a:extLst>
              <a:ext uri="{FF2B5EF4-FFF2-40B4-BE49-F238E27FC236}">
                <a16:creationId xmlns:a16="http://schemas.microsoft.com/office/drawing/2014/main" id="{21BBE2A2-2725-48A2-84A3-0677772EB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021" y="5384324"/>
            <a:ext cx="5943600" cy="951644"/>
          </a:xfrm>
          <a:prstGeom prst="rect">
            <a:avLst/>
          </a:prstGeom>
        </p:spPr>
      </p:pic>
    </p:spTree>
    <p:extLst>
      <p:ext uri="{BB962C8B-B14F-4D97-AF65-F5344CB8AC3E}">
        <p14:creationId xmlns:p14="http://schemas.microsoft.com/office/powerpoint/2010/main" val="29467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E493A8-26C3-4427-9BBA-BC3786F926F3}"/>
              </a:ext>
            </a:extLst>
          </p:cNvPr>
          <p:cNvSpPr>
            <a:spLocks noGrp="1"/>
          </p:cNvSpPr>
          <p:nvPr>
            <p:ph type="ftr" sz="quarter" idx="11"/>
          </p:nvPr>
        </p:nvSpPr>
        <p:spPr/>
        <p:txBody>
          <a:bodyPr/>
          <a:lstStyle/>
          <a:p>
            <a:pPr>
              <a:spcAft>
                <a:spcPts val="600"/>
              </a:spcAft>
            </a:pPr>
            <a:r>
              <a:rPr lang="en-US"/>
              <a:t>Craig Roberts. cdroberts@nju.edu.cn "Insights into EHM Using Pion and Kaon Targets"</a:t>
            </a:r>
            <a:endParaRPr lang="en-US" dirty="0"/>
          </a:p>
        </p:txBody>
      </p:sp>
      <p:pic>
        <p:nvPicPr>
          <p:cNvPr id="5" name="Picture 4">
            <a:extLst>
              <a:ext uri="{FF2B5EF4-FFF2-40B4-BE49-F238E27FC236}">
                <a16:creationId xmlns:a16="http://schemas.microsoft.com/office/drawing/2014/main" id="{B65BE6DA-D284-4665-A9A8-9AD13B52140B}"/>
              </a:ext>
            </a:extLst>
          </p:cNvPr>
          <p:cNvPicPr>
            <a:picLocks noChangeAspect="1"/>
          </p:cNvPicPr>
          <p:nvPr/>
        </p:nvPicPr>
        <p:blipFill>
          <a:blip r:embed="rId2">
            <a:extLst>
              <a:ext uri="{28A0092B-C50C-407E-A947-70E740481C1C}">
                <a14:useLocalDpi xmlns:a14="http://schemas.microsoft.com/office/drawing/2010/main" val="0"/>
              </a:ext>
            </a:extLst>
          </a:blip>
          <a:srcRect l="418" r="418"/>
          <a:stretch/>
        </p:blipFill>
        <p:spPr>
          <a:xfrm>
            <a:off x="-24561" y="0"/>
            <a:ext cx="12191980" cy="6912077"/>
          </a:xfrm>
          <a:prstGeom prst="rect">
            <a:avLst/>
          </a:prstGeom>
          <a:noFill/>
        </p:spPr>
      </p:pic>
      <p:sp>
        <p:nvSpPr>
          <p:cNvPr id="2" name="Date Placeholder 1" hidden="1">
            <a:extLst>
              <a:ext uri="{FF2B5EF4-FFF2-40B4-BE49-F238E27FC236}">
                <a16:creationId xmlns:a16="http://schemas.microsoft.com/office/drawing/2014/main" id="{78306EA1-0D21-4FA5-AB2B-9A4991705B08}"/>
              </a:ext>
            </a:extLst>
          </p:cNvPr>
          <p:cNvSpPr>
            <a:spLocks noGrp="1"/>
          </p:cNvSpPr>
          <p:nvPr>
            <p:ph type="dt" sz="half" idx="10"/>
          </p:nvPr>
        </p:nvSpPr>
        <p:spPr/>
        <p:txBody>
          <a:bodyPr/>
          <a:lstStyle/>
          <a:p>
            <a:pPr>
              <a:spcAft>
                <a:spcPts val="600"/>
              </a:spcAft>
            </a:pPr>
            <a:r>
              <a:rPr lang="en-US"/>
              <a:t>Strong QCD from Hadron Structure Experiments - IV: 2021 June 07 - 10         (37)</a:t>
            </a:r>
          </a:p>
        </p:txBody>
      </p:sp>
      <p:sp>
        <p:nvSpPr>
          <p:cNvPr id="4" name="Slide Number Placeholder 3" hidden="1">
            <a:extLst>
              <a:ext uri="{FF2B5EF4-FFF2-40B4-BE49-F238E27FC236}">
                <a16:creationId xmlns:a16="http://schemas.microsoft.com/office/drawing/2014/main" id="{5C286F46-9EE1-4AB2-AF43-A5060E67B1BF}"/>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9</a:t>
            </a:fld>
            <a:endParaRPr lang="en-US"/>
          </a:p>
        </p:txBody>
      </p:sp>
      <p:sp>
        <p:nvSpPr>
          <p:cNvPr id="6" name="TextBox 5">
            <a:extLst>
              <a:ext uri="{FF2B5EF4-FFF2-40B4-BE49-F238E27FC236}">
                <a16:creationId xmlns:a16="http://schemas.microsoft.com/office/drawing/2014/main" id="{0C3C2437-214E-4C5A-A503-4756ECD5D69E}"/>
              </a:ext>
            </a:extLst>
          </p:cNvPr>
          <p:cNvSpPr txBox="1"/>
          <p:nvPr/>
        </p:nvSpPr>
        <p:spPr>
          <a:xfrm>
            <a:off x="2209800" y="-76200"/>
            <a:ext cx="8153400" cy="3046988"/>
          </a:xfrm>
          <a:prstGeom prst="rect">
            <a:avLst/>
          </a:prstGeom>
          <a:noFill/>
        </p:spPr>
        <p:txBody>
          <a:bodyPr wrap="square" rtlCol="0">
            <a:spAutoFit/>
          </a:bodyPr>
          <a:lstStyle/>
          <a:p>
            <a:pPr algn="ctr"/>
            <a:r>
              <a:rPr lang="en-GB" sz="9600" dirty="0">
                <a:solidFill>
                  <a:schemeClr val="bg1"/>
                </a:solidFill>
                <a:latin typeface="Freestyle Script" panose="030804020302050B0404" pitchFamily="66" charset="0"/>
              </a:rPr>
              <a:t>Strong QCD – IV B </a:t>
            </a:r>
          </a:p>
          <a:p>
            <a:pPr algn="ctr"/>
            <a:r>
              <a:rPr lang="en-GB" sz="9600" dirty="0">
                <a:solidFill>
                  <a:schemeClr val="bg1"/>
                </a:solidFill>
                <a:latin typeface="Freestyle Script" panose="030804020302050B0404" pitchFamily="66" charset="0"/>
              </a:rPr>
              <a:t>2022 June NJU INP</a:t>
            </a:r>
            <a:endParaRPr lang="en-US" sz="9600"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4150562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IRSTCRAIG20ROBERTS@ALLIYGNFUVWYY577" val="3700"/>
</p:tagLst>
</file>

<file path=ppt/theme/theme1.xml><?xml version="1.0" encoding="utf-8"?>
<a:theme xmlns:a="http://schemas.openxmlformats.org/drawingml/2006/main" name="blue_2007">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6939</TotalTime>
  <Words>1425</Words>
  <Application>Microsoft Office PowerPoint</Application>
  <PresentationFormat>Widescreen</PresentationFormat>
  <Paragraphs>110</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Adobe Hebrew</vt:lpstr>
      <vt:lpstr>Arial</vt:lpstr>
      <vt:lpstr>Calibri</vt:lpstr>
      <vt:lpstr>Freestyle Script</vt:lpstr>
      <vt:lpstr>Lucida Handwriting</vt:lpstr>
      <vt:lpstr>Source Sans Pro</vt:lpstr>
      <vt:lpstr>Trebuchet MS</vt:lpstr>
      <vt:lpstr>Wingdings</vt:lpstr>
      <vt:lpstr>blue_2007</vt:lpstr>
      <vt:lpstr> </vt:lpstr>
      <vt:lpstr>Needs for Strong QCD</vt:lpstr>
      <vt:lpstr>Needs for Strong QCD</vt:lpstr>
      <vt:lpstr>Progress in Strong QCD</vt:lpstr>
      <vt:lpstr>Promises from 2019 November @ JLab</vt:lpstr>
      <vt:lpstr>Promises from 2019 November @ JLab</vt:lpstr>
      <vt:lpstr>Highlights in Planning for Next-Generation Facilities</vt:lpstr>
      <vt:lpstr>Future of Continuum Strong QCD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Craig Roberts</dc:creator>
  <cp:lastModifiedBy>Craig Roberts</cp:lastModifiedBy>
  <cp:revision>432</cp:revision>
  <cp:lastPrinted>2020-11-23T07:46:17Z</cp:lastPrinted>
  <dcterms:created xsi:type="dcterms:W3CDTF">2020-11-23T03:31:27Z</dcterms:created>
  <dcterms:modified xsi:type="dcterms:W3CDTF">2021-06-10T07:38:13Z</dcterms:modified>
</cp:coreProperties>
</file>