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11" r:id="rId2"/>
    <p:sldId id="562" r:id="rId3"/>
    <p:sldId id="563" r:id="rId4"/>
    <p:sldId id="564" r:id="rId5"/>
    <p:sldId id="565" r:id="rId6"/>
    <p:sldId id="643" r:id="rId7"/>
    <p:sldId id="645" r:id="rId8"/>
    <p:sldId id="646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79" r:id="rId21"/>
    <p:sldId id="68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6" r:id="rId37"/>
    <p:sldId id="677" r:id="rId38"/>
    <p:sldId id="678" r:id="rId39"/>
    <p:sldId id="600" r:id="rId40"/>
    <p:sldId id="424" r:id="rId41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33CC"/>
    <a:srgbClr val="00FF99"/>
    <a:srgbClr val="FF5050"/>
    <a:srgbClr val="FF7C80"/>
    <a:srgbClr val="FF9933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BA4F0-EB88-4437-B356-7CB5230959C8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62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file:///E:\&#24037;&#20316;\CEPC&#36229;&#23548;&#22235;&#26497;&#30913;&#38081;&#26679;&#26426;\&#21457;&#32473;&#26417;&#32769;&#24072;&#25968;&#25454;\1zu-xianquan-shiti-2020-08-06.CATPart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037;&#20316;\CEPC&#36229;&#23548;&#22235;&#26497;&#30913;&#38081;&#26679;&#26426;\&#21457;&#32473;&#26417;&#32769;&#24072;&#25968;&#25454;\1zu-xianquan-shiti-2020-08-06.CATPar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755576" y="2113692"/>
            <a:ext cx="7847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pt-BR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611560" y="3141663"/>
            <a:ext cx="8280919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Zhu,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Xiangchen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Yang, Ran Liang, Chuang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12, 2021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4132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65" y="222849"/>
            <a:ext cx="3240360" cy="59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Some components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winding machine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coil heating and curing system :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Status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0" y="1513745"/>
            <a:ext cx="2121597" cy="20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8898"/>
            <a:ext cx="2088232" cy="239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3745"/>
            <a:ext cx="1777148" cy="22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0371"/>
            <a:ext cx="2414529" cy="25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1" y="4081019"/>
            <a:ext cx="1945022" cy="24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1" y="4390880"/>
            <a:ext cx="29321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Test winding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0.5m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model has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begun (Cu cable):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Status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9858"/>
            <a:ext cx="1817463" cy="25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5925"/>
            <a:ext cx="3463951" cy="22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8957"/>
            <a:ext cx="2517793" cy="27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5233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0"/>
            <a:ext cx="8064573" cy="424944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QF1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based on two layers cos2θ quadrupole coil using NbTi Rutherford cable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by ROXIE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QF1 coil consists of four coil blocks in two layers separated by wedges, and there are 28 turns in each pole. Current: 2280A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distance between the two apertures is much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larger,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the field cross talk between the two apertures of QF1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is not a problem.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2.2 Design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superconducting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magnet QF1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1914" y="6314073"/>
            <a:ext cx="29203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calculation model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459584"/>
            <a:ext cx="3373821" cy="280808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02" y="3489962"/>
            <a:ext cx="4721205" cy="24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057525" y="6392863"/>
            <a:ext cx="39608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cross section of single aperture QF1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555875" y="923925"/>
            <a:ext cx="4824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field harmonics of QF1 (unit, 1×10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744663" y="1328738"/>
          <a:ext cx="5508625" cy="1673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7772"/>
                <a:gridCol w="3780853"/>
              </a:tblGrid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baseline="-25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800" b="0" baseline="-25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@R=13.5mm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-0.32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61" y="3117371"/>
            <a:ext cx="4356839" cy="3265967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superconducting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magnet QF1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3D magnetic field optimization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detailed coil end shape and conductors group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determined by field simulation using ROXIE.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field gradient, magnetic length meet the design requirement.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ystematic field harmonics is smaller than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 unit (1×10</a:t>
            </a:r>
            <a:r>
              <a:rPr lang="en-US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66" y="2708920"/>
            <a:ext cx="3588897" cy="3303663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2" y="3356992"/>
            <a:ext cx="3681233" cy="2448272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75798" y="6239707"/>
            <a:ext cx="2336866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design of QF1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superconducting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magnet QF1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Recently,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Detector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solenoid is modified, so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Accelerator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anti-solenoid is updated.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2.3 Design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progress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of superconducting anti-solenoid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39752" y="6160418"/>
            <a:ext cx="46805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 Detector solenoid field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7703"/>
            <a:ext cx="5639653" cy="41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requirements of the anti-solenoids in the CEPC Interaction Region are summarized below: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1)  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total integral longitudinal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generated by the detector solenoid and anti-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solenoid coils is zero.</a:t>
            </a:r>
          </a:p>
          <a:p>
            <a:pPr marL="457200" indent="-457200" eaLnBrk="1" hangingPunct="1">
              <a:spcBef>
                <a:spcPts val="1800"/>
              </a:spcBef>
              <a:buFontTx/>
              <a:buAutoNum type="arabicParenR" startAt="2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longitudinal field inside QD0 and QF1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should be smaller than a few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hundred Gauss at each longitudinal position.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 startAt="3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distribution of the solenoid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along longitudinal direction should meet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the requirement of the beam optics for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emittance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 startAt="4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angle of the anti-solenoid seen at the collision point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satisfies the Detector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requirements.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the anti-solenoid fully takes into account the above requirements. The anti-solenoid will be wound of rectangular NbTi-Cu conductor.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5" name="Picture 10" descr="积分为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73250"/>
            <a:ext cx="18002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magnetic field of the Detector solenoid is not constant, and it decreases slowly along the longitudinal direction.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order to reduce the magnet size, energy and cost,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anti-solenoid is divided into a total of 29 sections with different inner coil diameters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These sections are connected in series, but the current of some sections of the anti-solenoid can be adjusted using auxiliary power supplies if needed.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anti-solenoid along longitudinal direction: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1) 4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sections, from IP point to QD0; 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12 sections, QD0 region;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6 sections, QF1 region;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4) 7 section, after QF1 region.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To reduce the length of the cryostat,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sections of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anti-solenoid after QF1 region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low field will be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operated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at room-temperature. 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2302471" cy="40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field calculation and optimization is performed using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axi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-symmetric model in OPERA-2D.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central field of the first section of the anti-solenoid is the strongest, with a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peak value of 6.8T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(The old one is 7.2T).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544638" y="5546725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456238" y="5589240"/>
            <a:ext cx="352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4945"/>
            <a:ext cx="4582795" cy="2376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88643"/>
            <a:ext cx="4453701" cy="23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836712"/>
            <a:ext cx="8640638" cy="583331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Combined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Anti-solenoid and Detector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solenoid with linear superposition.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 solenoid field inside QD0 and QF1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longitudinal position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300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integral solenoid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detector solenoid and anti- solenoid coils is zero.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395288" y="836712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5616624" cy="41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99592" y="1583761"/>
            <a:ext cx="7416824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IP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in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IP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in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55576" y="201288"/>
            <a:ext cx="7272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76131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 of the CEPC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recently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for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L*=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1.9m in 2020.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that in CDR, and the available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 space for the coil is smaller.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Q1a is the most challenging.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Corrector coils will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inside the bore of Q1b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Q2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to eliminate the field crosstalk between the two apertures.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Q1a, inner beam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 diameter is around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47664" y="1506270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pdated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focus quadrupole 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59569" y="1854637"/>
          <a:ext cx="8353424" cy="220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84.7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17.92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24.14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Status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IP magnets in high luminosity scheme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506" y="1412776"/>
            <a:ext cx="8641879" cy="388843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NbTi technology similar to that in CDR can be use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for Q1a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high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luminosity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scheme.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addition, feasibility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of HTS superconducting magnet technology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being considered for CEPC IR superconducting magnets.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Large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(expected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weight of magnet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heat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resistant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temperature.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HTS conductor not mature now, expensive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Poor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 needs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Large diameter of superconductor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 or layer.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3.1 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HTS final focus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coils in CEPC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35575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Cos2θ option of Q1a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round 0.5mm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wire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Q1a is based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 two layers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coil using Rutherford cable with iron yoke.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inner diameter of the coil is 37mm.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ROXIE.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width of the cable is 2.5mm,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19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1970A,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multipole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6381328"/>
            <a:ext cx="3456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(single aperture)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32810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" y="3660934"/>
            <a:ext cx="2978494" cy="264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1606"/>
            <a:ext cx="3050502" cy="249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56" y="3569242"/>
            <a:ext cx="2999540" cy="2812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cross talk of the two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apertures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near the IP side, where the distance between two aperture centerlines is minimum.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width in the middle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very limited; 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in each single aperture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smaller than 5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between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negligible.</a:t>
            </a:r>
            <a:endParaRPr lang="en-GB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40152" y="6251099"/>
            <a:ext cx="2036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3608" y="6228318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aperture 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Cos2θ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" y="3417959"/>
            <a:ext cx="45656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2" y="3218586"/>
            <a:ext cx="3529409" cy="30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3D design of Q1a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is modeled and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analysed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using ROXIE. 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end detailed shaped is optimized and determined.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gradient 142T/m, each integrated field harmonics is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1×10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3D magnetic field performance meets requirement.</a:t>
            </a:r>
            <a:endParaRPr lang="en-GB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15816" y="6228318"/>
            <a:ext cx="3384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model in 3D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9" y="3501009"/>
            <a:ext cx="2649164" cy="230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84" y="3501009"/>
            <a:ext cx="2730776" cy="232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26" y="3154916"/>
            <a:ext cx="2727987" cy="2967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Cos2θ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CCT option of Q1a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: Canted cosine theta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CCT design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conductors wound and powered such that their </a:t>
            </a:r>
            <a:r>
              <a:rPr lang="en-US" altLang="zh-CN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field components sum up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cancel.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the conductor is wound on a pre-cut groove in a supporting hollow cylinder or mandrel.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65849" y="3388710"/>
            <a:ext cx="1832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 dipole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74196" y="4793125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42" y="2492896"/>
            <a:ext cx="5018328" cy="1768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8" y="4149080"/>
            <a:ext cx="5530014" cy="1755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94975"/>
            <a:ext cx="3627007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45" y="1412776"/>
            <a:ext cx="8570913" cy="46811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of Q1a, conceptual design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Bi-2212 0.8mm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round wire 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other conductor.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Q1a is based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 two layers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coil.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inner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radius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of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spar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18.5mm.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Outer radius of 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coil: 29mm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Groove on the spar: 2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×3mm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6 wires in 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groove.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Conductor canted angle: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deg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current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is 1342A,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integrated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1st layer CCT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Q1a: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consists of many small conductors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7" y="1375780"/>
            <a:ext cx="4248472" cy="2377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4" y="1356684"/>
            <a:ext cx="4392488" cy="2288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1" y="4005064"/>
            <a:ext cx="4381063" cy="22932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4332833" cy="2241757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9673" y="6381328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84168" y="6309320"/>
            <a:ext cx="264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layer CCT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Q1a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9673" y="6381328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309320"/>
            <a:ext cx="264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2" y="1348016"/>
            <a:ext cx="4248473" cy="23103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35" y="1528794"/>
            <a:ext cx="4554438" cy="2399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250331" cy="22081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9" y="4077072"/>
            <a:ext cx="4376219" cy="228324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Double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layer CCT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Q1a: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Most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the solenoid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two layers cancel out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 Field gradient and field harmonics meets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requirement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9673" y="6381328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355039"/>
            <a:ext cx="264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" y="1772816"/>
            <a:ext cx="4514427" cy="23881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32" y="1844824"/>
            <a:ext cx="4464542" cy="19535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077072"/>
            <a:ext cx="4502528" cy="23423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22" y="4157800"/>
            <a:ext cx="4118874" cy="215152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is a Circular Electron Positron Collider with a circumference about 100 km, beam energy up to 120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proposed by IHEP.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in CEPC Accelerator are conventional magnets.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squeeze the beam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luminosity, compact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gradient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final focus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magnets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on both sides of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03048" y="211682"/>
            <a:ext cx="863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9" y="2902117"/>
            <a:ext cx="3324848" cy="319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6343650"/>
            <a:ext cx="2916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Sketch of CEPC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580112" y="6251574"/>
            <a:ext cx="273630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MDI layout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79" y="2906804"/>
            <a:ext cx="5466189" cy="334477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13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Comparison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two HTS design options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Q1a (141T/m)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From the comparison, Cos2θ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 has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higher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efficiency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lowest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needed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Engineering current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density;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current carrying capacity of Bi-2212 conductor is close to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requirement.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coil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baseline design,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alternative design.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27342"/>
              </p:ext>
            </p:extLst>
          </p:nvPr>
        </p:nvGraphicFramePr>
        <p:xfrm>
          <a:off x="251520" y="1916832"/>
          <a:ext cx="8713093" cy="24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29"/>
                <a:gridCol w="1505982"/>
                <a:gridCol w="2226236"/>
                <a:gridCol w="1704923"/>
                <a:gridCol w="1704923"/>
              </a:tblGrid>
              <a:tr h="7920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Option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Excitation current (A)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Needed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Engineering current density J</a:t>
                      </a:r>
                      <a:r>
                        <a:rPr lang="en-US" altLang="zh-CN" sz="1800" b="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wire (A/mm2)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Bmax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coil (T)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Possible Conductor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Cos2θ</a:t>
                      </a:r>
                    </a:p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(with iron)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Bi-2212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(940 with iron)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2670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(1870 with iron)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Bi-2212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Option 1: Iron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DT4,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reduce weight.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gradient: 141T/m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talk between two apertures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be negligible with more iron.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19 turns in each pole, excitation current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1970A.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Relax the dipole field requirement of crosstalk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to &lt;30Gs.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3.2 Optimization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weight of Q1a quadrupole magnet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8" y="2919667"/>
            <a:ext cx="4103688" cy="255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38" y="2673285"/>
            <a:ext cx="3529409" cy="30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68424"/>
            <a:ext cx="5482952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yoke: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DT4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129" y="908720"/>
            <a:ext cx="8497864" cy="10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Dipole &lt;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30Gs,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radius of the iron: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44mm, weight 96.9kg.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(67% of r=52mm)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7066"/>
            <a:ext cx="3195196" cy="2678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12" y="3997591"/>
            <a:ext cx="3744416" cy="27843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1" y="1286615"/>
            <a:ext cx="8238140" cy="27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Option 3: Iron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saturation magnetic induction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about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2.35T (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highest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all materials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), and the magnetic shielding effect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better.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Compared with DT4, the thickness of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core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can be further reduced.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yoke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48" y="2430430"/>
            <a:ext cx="4679662" cy="33748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8795" y="583173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BH curve of DT4 and </a:t>
            </a:r>
            <a:r>
              <a:rPr lang="en-US" altLang="zh-CN" dirty="0" err="1" smtClean="0"/>
              <a:t>FeCoV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04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Dipole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&lt;30Gs,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radius of the iron: 40.5mm. 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78.9Kg (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55% of r=52mm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yoke: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4" y="1412776"/>
            <a:ext cx="83694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9470" y="1004424"/>
            <a:ext cx="8458994" cy="55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radius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the iron: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40.5mm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" y="1988840"/>
            <a:ext cx="42232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19" y="1700808"/>
            <a:ext cx="4236620" cy="341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yoke: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755" y="183282"/>
            <a:ext cx="5482952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one layer coil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9470" y="1004424"/>
            <a:ext cx="8458994" cy="55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Option 3: one layer coil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one layer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HTS round 0.5mm Bi-2212.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&lt;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30Gs Dipole field, radius of the iron: 36.5mm.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60.2Kg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(42%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of r=52mm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9 turns in each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pole,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excitation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3585A.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current carrying capacity of conductor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required;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current doubled, the cryogenic system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power supply will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affected.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After five years, the current carrying performance of Bi-2212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may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meet the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requirement.</a:t>
            </a:r>
            <a:endParaRPr lang="en-US" altLang="zh-CN" sz="2000" i="1" dirty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5" y="3979199"/>
            <a:ext cx="4362128" cy="21909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53" y="3928034"/>
            <a:ext cx="4532656" cy="22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755" y="183282"/>
            <a:ext cx="5482952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one layer coil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9470" y="1004424"/>
            <a:ext cx="8458994" cy="55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One layer coil Layout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3" y="2060848"/>
            <a:ext cx="735864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2646" cy="594995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 0.5mm wire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conductor; Field gradient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141T/m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Recommendation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Option 3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baseline design,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Option 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alternative design.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options comparisons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recommendation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84052"/>
              </p:ext>
            </p:extLst>
          </p:nvPr>
        </p:nvGraphicFramePr>
        <p:xfrm>
          <a:off x="199693" y="1340769"/>
          <a:ext cx="8764920" cy="364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364"/>
                <a:gridCol w="1786835"/>
                <a:gridCol w="2221753"/>
                <a:gridCol w="1108313"/>
                <a:gridCol w="2397655"/>
              </a:tblGrid>
              <a:tr h="71646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features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(kg)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5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1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layers coil, 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DT4 iron</a:t>
                      </a:r>
                      <a:endParaRPr lang="zh-CN" altLang="en-US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all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(Dipole &lt;30Gs)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Largest weight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5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2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layers coil, </a:t>
                      </a:r>
                      <a:r>
                        <a:rPr lang="en-US" altLang="zh-CN" dirty="0" err="1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FeCoV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iron</a:t>
                      </a:r>
                      <a:endParaRPr lang="zh-CN" altLang="en-US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all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(Dipole &lt;30Gs)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 cost increases slightly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3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3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layer coil, </a:t>
                      </a:r>
                      <a:r>
                        <a:rPr lang="en-US" altLang="zh-CN" dirty="0" err="1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FeCoV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iron</a:t>
                      </a:r>
                      <a:endParaRPr lang="zh-CN" altLang="en-US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all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(Dipole &lt;30Gs)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current carrying capacity, 5 years later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magnets are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devices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CEPC. The design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superconducting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 the requirement.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of limited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crosstalk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between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apertures in QD0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negligible using iron yoke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and research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key technologies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0.5m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QD0 short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(LTS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in collaboration with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KEYE Company. 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options have been studied for the Q1a magnet using high luminosity parameters with L*=1.9m: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Cos2θ coil, CCT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coil.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Both options are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feasible.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Cos2θ coil has the higher magnetic efficiency.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relaxed dipole field and use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FeCoV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yoke,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Q1a magnet is optimized and can be significantly reduced.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00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requirements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(QD0 and QF1) are based on L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of 2.2 m, beam crossing angle of 33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and QF1 magnets are operated inside the field of </a:t>
            </a:r>
            <a:r>
              <a:rPr lang="en-US" altLang="zh-C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solenoid magnet with a central field of 3.0 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cancel the effect of the longitudinal detector solenoid field on the accelerator beam,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anti-solenoids before QD0, outside QD0 and QF1 are needed.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integral longitudinal field generated by the detector solenoid and accelerator 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zero; Local net solenoid field in the region of quadrupole is close to zero.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078335" y="1626240"/>
            <a:ext cx="7524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quadrupole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95288" y="2132856"/>
          <a:ext cx="8353424" cy="1754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146.20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17517" y="236448"/>
            <a:ext cx="863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31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263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65" y="222849"/>
            <a:ext cx="3240360" cy="59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SC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start at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z=1.12m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QD0,QF1, anti-solenoid on each side of the IP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Inner radius of beam pipe is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CDR;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Checked by HOM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heating load calculation.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QF1, and anti-solenoid coils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the same cryostat.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719289" y="6102575"/>
            <a:ext cx="5012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layout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QD0, QF1, and anti-solenoid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17517" y="236448"/>
            <a:ext cx="863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0" name="Picture 2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94505"/>
            <a:ext cx="6799073" cy="34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QD0 iron option: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Collared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quadrupole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with shared iron yoke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angle between two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centerlines.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In practice, can it </a:t>
            </a:r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be fabricated and really </a:t>
            </a:r>
            <a:r>
              <a: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meet the requirement?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far,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there is no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quadrupole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China.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R&amp;D,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first step is to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study and master main key technologies of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by developing a short QD0 model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0.5m length (near IP side).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15888"/>
            <a:ext cx="7859216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Status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of IP magnets in CDR scheme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1326"/>
            <a:ext cx="4579030" cy="2353899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827584" y="3628029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8603" y="4869160"/>
            <a:ext cx="810010" cy="7979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58" y="4189398"/>
            <a:ext cx="4262705" cy="2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705" y="811930"/>
            <a:ext cx="8640763" cy="473089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Research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some key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technologies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0.5m single aperture superconducting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 QD0 in CEPC IR has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started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LTS NbTi, 136T/m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collaboration with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HeFei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KEYE Company. 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Including: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mechanical design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winding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technology,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fabrication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procedure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quadrupole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 with small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diameter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stress applying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monitoring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 assembly and measurement technology, etc.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9" y="2767309"/>
            <a:ext cx="2736304" cy="19496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57" y="2842552"/>
            <a:ext cx="5337505" cy="1779168"/>
          </a:xfrm>
          <a:prstGeom prst="rect">
            <a:avLst/>
          </a:prstGeom>
        </p:spPr>
      </p:pic>
      <p:graphicFrame>
        <p:nvGraphicFramePr>
          <p:cNvPr id="11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85509"/>
              </p:ext>
            </p:extLst>
          </p:nvPr>
        </p:nvGraphicFramePr>
        <p:xfrm>
          <a:off x="664120" y="4903063"/>
          <a:ext cx="8308234" cy="70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零件" r:id="rId5" imgW="6339600" imgH="540720" progId="CATIA.Part">
                  <p:link updateAutomatic="1"/>
                </p:oleObj>
              </mc:Choice>
              <mc:Fallback>
                <p:oleObj name="零件" r:id="rId5" imgW="6339600" imgH="540720" progId="CATIA.Part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20" y="4903063"/>
                        <a:ext cx="8308234" cy="70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78385"/>
              </p:ext>
            </p:extLst>
          </p:nvPr>
        </p:nvGraphicFramePr>
        <p:xfrm>
          <a:off x="554800" y="5682539"/>
          <a:ext cx="84645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零件" r:id="rId5" imgW="5154840" imgH="582840" progId="CATIA.Part">
                  <p:link updateAutomatic="1"/>
                </p:oleObj>
              </mc:Choice>
              <mc:Fallback>
                <p:oleObj name="零件" r:id="rId5" imgW="5154840" imgH="582840" progId="CATIA.Part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00" y="5682539"/>
                        <a:ext cx="84645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15888"/>
            <a:ext cx="7859216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2.1Fabrication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status of 0.5m single aperture QD0 short model magnet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632"/>
            <a:ext cx="8640763" cy="648101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3531" y="52755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Coil winding machine</a:t>
            </a:r>
            <a:endParaRPr lang="zh-CN" altLang="en-US" dirty="0"/>
          </a:p>
        </p:txBody>
      </p:sp>
      <p:graphicFrame>
        <p:nvGraphicFramePr>
          <p:cNvPr id="10" name="对象 6"/>
          <p:cNvGraphicFramePr>
            <a:graphicFrameLocks noChangeAspect="1"/>
          </p:cNvGraphicFramePr>
          <p:nvPr>
            <p:extLst/>
          </p:nvPr>
        </p:nvGraphicFramePr>
        <p:xfrm>
          <a:off x="340485" y="1231572"/>
          <a:ext cx="3890318" cy="254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零件" r:id="rId3" imgW="2453400" imgH="1607760" progId="CATIA.Part">
                  <p:link updateAutomatic="1"/>
                </p:oleObj>
              </mc:Choice>
              <mc:Fallback>
                <p:oleObj name="零件" r:id="rId3" imgW="2453400" imgH="1607760" progId="CATIA.Part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485" y="1231572"/>
                        <a:ext cx="3890318" cy="254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21"/>
          <p:cNvGraphicFramePr>
            <a:graphicFrameLocks noChangeAspect="1"/>
          </p:cNvGraphicFramePr>
          <p:nvPr>
            <p:extLst/>
          </p:nvPr>
        </p:nvGraphicFramePr>
        <p:xfrm>
          <a:off x="4954452" y="1211273"/>
          <a:ext cx="4010161" cy="234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零件" r:id="rId3" imgW="2327760" imgH="1360080" progId="CATIA.Part">
                  <p:link updateAutomatic="1"/>
                </p:oleObj>
              </mc:Choice>
              <mc:Fallback>
                <p:oleObj name="零件" r:id="rId3" imgW="2327760" imgH="1360080" progId="CATIA.Part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452" y="1211273"/>
                        <a:ext cx="4010161" cy="234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0288" y="908720"/>
            <a:ext cx="8516496" cy="45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Mechanical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design of the 0.5m single aperture magnet and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coil winding machine has been finished.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en-GB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83679"/>
            <a:ext cx="7859216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Mechanical design of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QD0 short model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magnet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20" y="3780768"/>
            <a:ext cx="3960836" cy="27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712"/>
            <a:ext cx="8424613" cy="468052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After the winding process, the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will be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heated and cured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inside a curing mold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Mechanical design of Superconducting quadrupole coil heating and curing system is completed. 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65646"/>
            <a:ext cx="3730197" cy="26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36" y="2858057"/>
            <a:ext cx="2952328" cy="29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83679"/>
            <a:ext cx="7859216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Mechanical design of coil heating and curing system</a:t>
            </a:r>
          </a:p>
        </p:txBody>
      </p:sp>
      <p:pic>
        <p:nvPicPr>
          <p:cNvPr id="9" name="Picture 2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095093" cy="28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19708</TotalTime>
  <Words>2622</Words>
  <Application>Microsoft Office PowerPoint</Application>
  <PresentationFormat>全屏显示(4:3)</PresentationFormat>
  <Paragraphs>426</Paragraphs>
  <Slides>40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链接</vt:lpstr>
      </vt:variant>
      <vt:variant>
        <vt:i4>4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楷体</vt:lpstr>
      <vt:lpstr>宋体</vt:lpstr>
      <vt:lpstr>Arial</vt:lpstr>
      <vt:lpstr>Times New Roman</vt:lpstr>
      <vt:lpstr>Wingdings</vt:lpstr>
      <vt:lpstr>默认设计模板</vt:lpstr>
      <vt:lpstr>E:\工作\CEPC超导四极磁铁样机\发给朱老师数据\1zu-xianquan-shiti-2020-08-06.CATPart</vt:lpstr>
      <vt:lpstr>E:\工作\CEPC超导四极磁铁样机\发给朱老师数据\1zu-xianquan-shiti-2020-08-06.CATPart</vt:lpstr>
      <vt:lpstr>E:\工作\CEPC超导四极磁铁样机\发给朱老师数据\1zu-xianquan-shiti-2020-08-06.CATPart</vt:lpstr>
      <vt:lpstr>E:\工作\CEPC超导四极磁铁样机\发给朱老师数据\1zu-xianquan-shiti-2020-08-06.CATPart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Status of IP magnets in CDR scheme</vt:lpstr>
      <vt:lpstr>2.1Fabrication status of 0.5m single aperture QD0 short model magnet</vt:lpstr>
      <vt:lpstr>Mechanical design of QD0 short model magnet</vt:lpstr>
      <vt:lpstr>Mechanical design of coil heating and curing system</vt:lpstr>
      <vt:lpstr>Status</vt:lpstr>
      <vt:lpstr>Status</vt:lpstr>
      <vt:lpstr>2.2 Design of superconducting quadrupole magnet QF1</vt:lpstr>
      <vt:lpstr>Design of superconducting quadrupole magnet QF1</vt:lpstr>
      <vt:lpstr>Design of superconducting quadrupole magnet QF1</vt:lpstr>
      <vt:lpstr>2.3 Design progress of superconducting anti-solenoid </vt:lpstr>
      <vt:lpstr>PowerPoint 演示文稿</vt:lpstr>
      <vt:lpstr>PowerPoint 演示文稿</vt:lpstr>
      <vt:lpstr>PowerPoint 演示文稿</vt:lpstr>
      <vt:lpstr>PowerPoint 演示文稿</vt:lpstr>
      <vt:lpstr>Status of IP magnets in high luminosity scheme</vt:lpstr>
      <vt:lpstr>3.1 Conceptual design of HTS final focus quadrupole coils in CEPC IR</vt:lpstr>
      <vt:lpstr>Conceptual design of Q1a for high luminosity with L*=1.9m</vt:lpstr>
      <vt:lpstr>Cos2θ option of Q1a</vt:lpstr>
      <vt:lpstr>Cos2θ option of Q1a</vt:lpstr>
      <vt:lpstr>Conceptual design of Q1a for high luminosity with L*=1.9m</vt:lpstr>
      <vt:lpstr>CCT option of Q1a </vt:lpstr>
      <vt:lpstr>CCT option of Q1a </vt:lpstr>
      <vt:lpstr>CCT option of Q1a </vt:lpstr>
      <vt:lpstr>CCT option of Q1a </vt:lpstr>
      <vt:lpstr>Conceptual design of Q1a for high luminosity with L*=1.9m</vt:lpstr>
      <vt:lpstr>3.2 Optimization the weight of Q1a quadrupole magnet</vt:lpstr>
      <vt:lpstr>Iron yoke: DT4 </vt:lpstr>
      <vt:lpstr>Option 2: Iron yoke FeCoV</vt:lpstr>
      <vt:lpstr>Iron yoke: FeCoV</vt:lpstr>
      <vt:lpstr>Iron yoke: FeCoV</vt:lpstr>
      <vt:lpstr>Option 3: one layer coil</vt:lpstr>
      <vt:lpstr>Option 3: one layer coil</vt:lpstr>
      <vt:lpstr>Design options comparisons and recommendation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2279</cp:revision>
  <dcterms:created xsi:type="dcterms:W3CDTF">2008-05-27T08:38:56Z</dcterms:created>
  <dcterms:modified xsi:type="dcterms:W3CDTF">2021-05-11T01:07:22Z</dcterms:modified>
</cp:coreProperties>
</file>