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1" r:id="rId3"/>
    <p:sldId id="292" r:id="rId4"/>
    <p:sldId id="257" r:id="rId5"/>
    <p:sldId id="258" r:id="rId6"/>
    <p:sldId id="259" r:id="rId7"/>
    <p:sldId id="260" r:id="rId8"/>
    <p:sldId id="262" r:id="rId9"/>
    <p:sldId id="263" r:id="rId10"/>
    <p:sldId id="266" r:id="rId11"/>
    <p:sldId id="265" r:id="rId12"/>
    <p:sldId id="267" r:id="rId13"/>
    <p:sldId id="264" r:id="rId14"/>
    <p:sldId id="268" r:id="rId15"/>
    <p:sldId id="269" r:id="rId16"/>
    <p:sldId id="293" r:id="rId17"/>
    <p:sldId id="270" r:id="rId18"/>
    <p:sldId id="286" r:id="rId19"/>
    <p:sldId id="287" r:id="rId20"/>
    <p:sldId id="288" r:id="rId21"/>
    <p:sldId id="276" r:id="rId22"/>
    <p:sldId id="284" r:id="rId23"/>
    <p:sldId id="285" r:id="rId24"/>
    <p:sldId id="289" r:id="rId25"/>
    <p:sldId id="273" r:id="rId26"/>
    <p:sldId id="274" r:id="rId27"/>
    <p:sldId id="271" r:id="rId28"/>
    <p:sldId id="275" r:id="rId29"/>
    <p:sldId id="291" r:id="rId30"/>
    <p:sldId id="277" r:id="rId31"/>
    <p:sldId id="294" r:id="rId32"/>
    <p:sldId id="278" r:id="rId33"/>
    <p:sldId id="279" r:id="rId34"/>
    <p:sldId id="280" r:id="rId35"/>
    <p:sldId id="281" r:id="rId36"/>
    <p:sldId id="295" r:id="rId37"/>
    <p:sldId id="282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E6CB6-46C8-4845-85CC-947361A4EC5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5F27C-7223-4EA0-AF5A-5F6116B8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3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0A036-716E-4CF2-84F8-00C94B9F84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3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612B-E6C1-4A82-B1AA-1952E6091C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0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0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6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6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6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67D2-7AB2-4EEA-B8B9-88BF2690337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6FF9-7131-4A0D-B122-9834C8B6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4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emf"/><Relationship Id="rId4" Type="http://schemas.openxmlformats.org/officeDocument/2006/relationships/image" Target="../media/image10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1221039"/>
            <a:ext cx="8876478" cy="2387600"/>
          </a:xfrm>
        </p:spPr>
        <p:txBody>
          <a:bodyPr anchor="ctr"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CEPC Booster Ring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517422" y="3871753"/>
            <a:ext cx="9144000" cy="165576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IHEP)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CEPC AP group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78700" y="6354751"/>
            <a:ext cx="717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International Accelerator Review Committee Meeting, May 11-12, 2021. IHEP.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50km_Circular_collider\Chou\Injection\uniformity\errorBQS20200117\DAplot-D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99" y="3051945"/>
            <a:ext cx="4397552" cy="2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41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errors @ booster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36161" y="1822321"/>
            <a:ext cx="291618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radius: 27.5mm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38239"/>
              </p:ext>
            </p:extLst>
          </p:nvPr>
        </p:nvGraphicFramePr>
        <p:xfrm>
          <a:off x="1136054" y="1482245"/>
          <a:ext cx="5328591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dipole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quadrupole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sextupole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B1/B0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310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B2/B0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210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B2/B1 </a:t>
                      </a:r>
                      <a:r>
                        <a:rPr lang="en-US" altLang="zh-CN" sz="1600" dirty="0" smtClean="0">
                          <a:sym typeface="Symbol"/>
                        </a:rPr>
                        <a:t> 410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B3/B0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210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B3/B1 </a:t>
                      </a:r>
                      <a:r>
                        <a:rPr lang="en-US" altLang="zh-CN" sz="1600" dirty="0" smtClean="0">
                          <a:sym typeface="Symbol"/>
                        </a:rPr>
                        <a:t> 110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B3/B2</a:t>
                      </a:r>
                      <a:r>
                        <a:rPr lang="en-US" altLang="zh-CN" sz="1600" dirty="0" smtClean="0">
                          <a:sym typeface="Symbol"/>
                        </a:rPr>
                        <a:t> 110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-3</a:t>
                      </a:r>
                      <a:endParaRPr lang="zh-CN" alt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B4/B0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810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B4/B1 </a:t>
                      </a:r>
                      <a:r>
                        <a:rPr lang="en-US" altLang="zh-CN" sz="1600" dirty="0" smtClean="0">
                          <a:sym typeface="Symbol"/>
                        </a:rPr>
                        <a:t> 110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B4/B2 </a:t>
                      </a:r>
                      <a:r>
                        <a:rPr lang="en-US" altLang="zh-CN" sz="1600" dirty="0" smtClean="0">
                          <a:sym typeface="Symbol"/>
                        </a:rPr>
                        <a:t> 310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B5/B0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210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B5/B1 </a:t>
                      </a:r>
                      <a:r>
                        <a:rPr lang="en-US" altLang="zh-CN" sz="1600" dirty="0" smtClean="0">
                          <a:sym typeface="Symbol"/>
                        </a:rPr>
                        <a:t> 110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B5/B2 </a:t>
                      </a:r>
                      <a:r>
                        <a:rPr lang="en-US" altLang="zh-CN" sz="1600" dirty="0" smtClean="0">
                          <a:sym typeface="Symbol"/>
                        </a:rPr>
                        <a:t> 110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B6/B0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810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B6/B1 </a:t>
                      </a:r>
                      <a:r>
                        <a:rPr lang="en-US" altLang="zh-CN" sz="1600" dirty="0" smtClean="0">
                          <a:sym typeface="Symbol"/>
                        </a:rPr>
                        <a:t> 510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B6/B2 </a:t>
                      </a:r>
                      <a:r>
                        <a:rPr lang="en-US" altLang="zh-CN" sz="1600" dirty="0" smtClean="0">
                          <a:sym typeface="Symbol"/>
                        </a:rPr>
                        <a:t> 310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B7/B0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210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B7/B1 </a:t>
                      </a:r>
                      <a:r>
                        <a:rPr lang="en-US" altLang="zh-CN" sz="1600" dirty="0" smtClean="0">
                          <a:sym typeface="Symbol"/>
                        </a:rPr>
                        <a:t> 510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B7/B2 </a:t>
                      </a:r>
                      <a:r>
                        <a:rPr lang="en-US" altLang="zh-CN" sz="1600" dirty="0" smtClean="0">
                          <a:sym typeface="Symbol"/>
                        </a:rPr>
                        <a:t> 110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B8/B0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810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B8/B1 </a:t>
                      </a:r>
                      <a:r>
                        <a:rPr lang="en-US" altLang="zh-CN" sz="1600" dirty="0" smtClean="0">
                          <a:sym typeface="Symbol"/>
                        </a:rPr>
                        <a:t> 510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B8/B2 </a:t>
                      </a:r>
                      <a:r>
                        <a:rPr lang="en-US" altLang="zh-CN" sz="1600" dirty="0" smtClean="0">
                          <a:sym typeface="Symbol"/>
                        </a:rPr>
                        <a:t> 310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B9/B0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210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B9/B1 </a:t>
                      </a:r>
                      <a:r>
                        <a:rPr lang="en-US" altLang="zh-CN" sz="1600" dirty="0" smtClean="0">
                          <a:sym typeface="Symbol"/>
                        </a:rPr>
                        <a:t> 510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B9/B2 </a:t>
                      </a:r>
                      <a:r>
                        <a:rPr lang="en-US" altLang="zh-CN" sz="1600" dirty="0" smtClean="0">
                          <a:sym typeface="Symbol"/>
                        </a:rPr>
                        <a:t> 110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-3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B10/B0 </a:t>
                      </a:r>
                      <a:r>
                        <a:rPr lang="en-US" altLang="zh-CN" sz="1600" dirty="0" smtClean="0">
                          <a:sym typeface="Symbol"/>
                        </a:rPr>
                        <a:t> 810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B10/B1 </a:t>
                      </a:r>
                      <a:r>
                        <a:rPr lang="en-US" altLang="zh-CN" sz="1600" dirty="0" smtClean="0">
                          <a:sym typeface="Symbol"/>
                        </a:rPr>
                        <a:t> 510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B10/B2 </a:t>
                      </a:r>
                      <a:r>
                        <a:rPr lang="en-US" altLang="zh-CN" sz="1600" dirty="0" smtClean="0">
                          <a:sym typeface="Symbol"/>
                        </a:rPr>
                        <a:t> 310</a:t>
                      </a:r>
                      <a:r>
                        <a:rPr lang="en-US" altLang="zh-CN" sz="1600" baseline="30000" dirty="0" smtClean="0">
                          <a:sym typeface="Symbol"/>
                        </a:rPr>
                        <a:t>-4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36161" y="1302983"/>
            <a:ext cx="334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6160" y="24928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w/o optics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0958" y="5611390"/>
            <a:ext cx="592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Uniformity requirement for the dipoles @10GeV: &lt;0.1%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13403" y="5869099"/>
            <a:ext cx="1470275" cy="2539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宋体"/>
                <a:cs typeface="Times New Roman"/>
              </a:rPr>
              <a:t>BSC=4σinj+5mm</a:t>
            </a:r>
            <a:endParaRPr lang="zh-CN" altLang="en-US" sz="1400" kern="100" dirty="0">
              <a:solidFill>
                <a:prstClr val="black"/>
              </a:solidFill>
              <a:ea typeface="宋体"/>
              <a:cs typeface="Times New Roman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8243350" y="4991386"/>
            <a:ext cx="48127" cy="825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7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7124" y="18206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@10GeV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851" y="1012119"/>
            <a:ext cx="900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~20% vacuum pipe (drift) is exposed in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directly.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drifts as week dipole to simulate the effect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0.3~0.6 gauss (simple model: perpendicular component only 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point can be corrected by weaken the dipoles systematically (-0.07%)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COD correction was tested for 0.3 gauss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is acceptable after COD correction.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5680" y="3491716"/>
            <a:ext cx="11521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 gauss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36" y="3897554"/>
            <a:ext cx="4351450" cy="26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91" y="3515650"/>
            <a:ext cx="4515221" cy="311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5680" y="58626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turn trajectory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67133" y="825023"/>
            <a:ext cx="204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H. Ji, D.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0664"/>
            <a:ext cx="10515600" cy="858461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Impacts/solution of Detector Stray Field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61" y="1376872"/>
            <a:ext cx="3761117" cy="23590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13" y="4453611"/>
            <a:ext cx="3334706" cy="2026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387" y="4447003"/>
            <a:ext cx="3334322" cy="20327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6593" y="10568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=28Gs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=23Gs By=2.3 </a:t>
            </a:r>
            <a:r>
              <a:rPr lang="en-US" altLang="zh-CN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Gs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separation=25m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6042" y="1480967"/>
            <a:ext cx="6556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field is modeled as solenoid.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field is modeled as dipoles.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slices (-50m ~ 50m): simulate the real distribution of detector field.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3172" y="2267243"/>
            <a:ext cx="6885410" cy="42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Beam dynamics effects of detector field is strongest at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GeV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4136" y="3111589"/>
            <a:ext cx="7084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orbit correction is essential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v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correctors+ 2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correctors)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032" y="3777295"/>
            <a:ext cx="3416344" cy="269584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30543" y="3473011"/>
            <a:ext cx="6528006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influence to booster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after orbit correction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@10GeV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94635" y="948775"/>
            <a:ext cx="25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Wang, Y. Zhang, D. H. Ji</a:t>
            </a:r>
            <a:endParaRPr 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932548" y="2711483"/>
            <a:ext cx="6966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orbit distortion due to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dominant effect (tor.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&lt;1Gs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44057" y="5000769"/>
            <a:ext cx="1268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</a:t>
            </a:r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0.0012</a:t>
            </a:r>
            <a:endParaRPr 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176973" y="1914319"/>
            <a:ext cx="394705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750307" y="3415293"/>
            <a:ext cx="683059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Collider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63614" y="1778363"/>
            <a:ext cx="65236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Booster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7555" y="3894424"/>
            <a:ext cx="6546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SR loss &lt; 1%, critical energy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&lt;5%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@(180G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8900604" y="1552506"/>
            <a:ext cx="0" cy="6183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8275649" y="2170878"/>
            <a:ext cx="61837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913754" y="1545928"/>
            <a:ext cx="43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82" y="4487444"/>
            <a:ext cx="4069381" cy="17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10" y="1245104"/>
            <a:ext cx="3663228" cy="230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24632"/>
            <a:ext cx="8229600" cy="922114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effect and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8217741" y="2852574"/>
          <a:ext cx="22145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5" imgW="2133600" imgH="393700" progId="Equation.DSMT4">
                  <p:embed/>
                </p:oleObj>
              </mc:Choice>
              <mc:Fallback>
                <p:oleObj name="Equation" r:id="rId5" imgW="2133600" imgH="393700" progId="Equation.DSMT4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741" y="2852574"/>
                        <a:ext cx="221456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780699" y="4546176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K2=0.000052 (m</a:t>
            </a:r>
            <a:r>
              <a:rPr lang="en-US" altLang="zh-CN" sz="1400" baseline="30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957201" y="1840078"/>
            <a:ext cx="4639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ramping curve to control the maximum K2.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326" y="2505245"/>
            <a:ext cx="421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study was done – deeper understanding about eddy current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8795" y="3134419"/>
            <a:ext cx="48245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buFontTx/>
              <a:buChar char="-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formula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agree with simu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.*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100"/>
              </a:lnSpc>
              <a:buFontTx/>
              <a:buChar char="-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w core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multipole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field</a:t>
            </a:r>
          </a:p>
          <a:p>
            <a:pPr marL="285750" indent="-285750">
              <a:lnSpc>
                <a:spcPts val="2100"/>
              </a:lnSpc>
              <a:buFontTx/>
              <a:buChar char="-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Dipole w/o core  No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multipole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field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0328" y="4011213"/>
            <a:ext cx="2937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K2 reaches max at 20GeV.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85368" y="6427733"/>
            <a:ext cx="4057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</a:rPr>
              <a:t>* </a:t>
            </a:r>
            <a:r>
              <a:rPr lang="en-US" altLang="zh-CN" sz="1400" dirty="0">
                <a:solidFill>
                  <a:srgbClr val="002060"/>
                </a:solidFill>
              </a:rPr>
              <a:t>Yuan Chen, et al., https://arxiv.org/abs/1910.09781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169843" y="6561524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6910" y="890656"/>
            <a:ext cx="2535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Y. Chen, Wen Kang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725" y="4647627"/>
            <a:ext cx="4059422" cy="193631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217461" y="3944608"/>
            <a:ext cx="523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DA reduction @ 20GeV with dynamic chromaticity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9477" y="1195901"/>
            <a:ext cx="4205139" cy="26524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69220" y="1086261"/>
            <a:ext cx="5385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During ramping, parasitic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sextupole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field is induced on beam pipe inside dipoles due to eddy current.</a:t>
            </a:r>
          </a:p>
        </p:txBody>
      </p:sp>
    </p:spTree>
    <p:extLst>
      <p:ext uri="{BB962C8B-B14F-4D97-AF65-F5344CB8AC3E}">
        <p14:creationId xmlns:p14="http://schemas.microsoft.com/office/powerpoint/2010/main" val="27905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7690" y="174352"/>
            <a:ext cx="10515600" cy="84530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simulation with errors during ramping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5724" y="1157801"/>
            <a:ext cx="502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simulation with orbit correction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5459" y="3841788"/>
            <a:ext cx="578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for track precision/synchronization tolerance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29101" b="22482"/>
          <a:stretch/>
        </p:blipFill>
        <p:spPr>
          <a:xfrm>
            <a:off x="7055843" y="1243321"/>
            <a:ext cx="4218296" cy="10196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34735" b="18199"/>
          <a:stretch/>
        </p:blipFill>
        <p:spPr>
          <a:xfrm>
            <a:off x="7083466" y="2328761"/>
            <a:ext cx="4172208" cy="14538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49899" y="1736702"/>
            <a:ext cx="47167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simulation for orbit correction and ramping process (elegant)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close orbit before orbit correction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steps of orbit correction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59085" y="2387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6437" y="2966866"/>
            <a:ext cx="2802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Sex off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sex open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6742" y="3295787"/>
            <a:ext cx="4190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efficiency: 100%</a:t>
            </a:r>
          </a:p>
        </p:txBody>
      </p:sp>
      <p:sp>
        <p:nvSpPr>
          <p:cNvPr id="12" name="矩形 11"/>
          <p:cNvSpPr/>
          <p:nvPr/>
        </p:nvSpPr>
        <p:spPr>
          <a:xfrm>
            <a:off x="1225778" y="4362302"/>
            <a:ext cx="59052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random strength errors for dipoles, quadrupoles,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correctors after COD correction at 10GeV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Ramping simulation for first 200 turns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random seeds and 100 particles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worst 10% cases are rejected.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precision/synchronization requirement: ~ 3×10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(RMS)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661" y="4036773"/>
            <a:ext cx="3606778" cy="255480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217984" y="5507310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amplitude=3.0e-4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09005" y="900649"/>
            <a:ext cx="326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Wang, X. N. Wang, Z. </a:t>
            </a:r>
            <a:r>
              <a:rPr lang="en-US" sz="1600" dirty="0" err="1" smtClean="0"/>
              <a:t>Duan</a:t>
            </a:r>
            <a:r>
              <a:rPr lang="en-U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07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141" y="4623347"/>
            <a:ext cx="2937845" cy="19024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10" y="4590453"/>
            <a:ext cx="2913303" cy="19056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02" y="4623345"/>
            <a:ext cx="2835808" cy="18712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8005" y="55938"/>
            <a:ext cx="8032248" cy="108870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ramping scheme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4155" y="1045968"/>
            <a:ext cx="921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some waiting time without ramping for CEPC booster and the duty factor is different for four energy modes.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09065" y="6387644"/>
            <a:ext cx="98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56154" y="6361329"/>
            <a:ext cx="140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12432" y="6374486"/>
            <a:ext cx="132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76214" y="3164218"/>
            <a:ext cx="321684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Ramping step : 0.5ms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 frequency: 2kHz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number: ~16000*2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precision: &lt; 0.07%</a:t>
            </a:r>
          </a:p>
        </p:txBody>
      </p:sp>
      <p:sp>
        <p:nvSpPr>
          <p:cNvPr id="13" name="矩形 12"/>
          <p:cNvSpPr/>
          <p:nvPr/>
        </p:nvSpPr>
        <p:spPr>
          <a:xfrm>
            <a:off x="685559" y="2419800"/>
            <a:ext cx="4327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ramping table design is considered.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0999" y="1861693"/>
            <a:ext cx="958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precision and synchronization of power supplies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controlled.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308" y="2426805"/>
            <a:ext cx="3271091" cy="1980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914" y="2426804"/>
            <a:ext cx="2990147" cy="19824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59637" y="818147"/>
            <a:ext cx="2145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D. Wang, C. </a:t>
            </a:r>
            <a:r>
              <a:rPr lang="en-US" sz="1400" dirty="0" err="1" smtClean="0"/>
              <a:t>Meng</a:t>
            </a:r>
            <a:r>
              <a:rPr lang="en-US" sz="1400" dirty="0" smtClean="0"/>
              <a:t>, B. Chen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24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3822"/>
            <a:ext cx="10515600" cy="112817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3545" y="1690653"/>
            <a:ext cx="542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CDR Scheme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9859" y="5157478"/>
            <a:ext cx="282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8063" y="2796923"/>
            <a:ext cx="402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TDR Progress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4641" y="4013931"/>
            <a:ext cx="642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Technical System Status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2867" y="168905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TDR parameters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4074" y="246939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8870" y="119227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68271" y="6165561"/>
            <a:ext cx="4461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*Diameter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beam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 is 55mm for instability estimation.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5682" y="993342"/>
            <a:ext cx="4302285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energy: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10GeV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20GeV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 energy: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120GeV  180GeV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Lower emittance ─ new lattice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10" y="1170958"/>
            <a:ext cx="4805373" cy="5082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49" y="2536945"/>
            <a:ext cx="5054678" cy="33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l="11139" t="4523" r="9909" b="19620"/>
          <a:stretch/>
        </p:blipFill>
        <p:spPr>
          <a:xfrm>
            <a:off x="9347929" y="3026072"/>
            <a:ext cx="2164299" cy="14684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10566"/>
          <a:stretch/>
        </p:blipFill>
        <p:spPr>
          <a:xfrm>
            <a:off x="5197031" y="3206128"/>
            <a:ext cx="4218798" cy="30696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909" y="115372"/>
            <a:ext cx="10515600" cy="112794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TDR optics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363" y="1454556"/>
            <a:ext cx="523229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 like structure (cell length=80m)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uniform distribution for the Q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 (B+S) scheme possible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nm@120GeV</a:t>
            </a:r>
          </a:p>
        </p:txBody>
      </p:sp>
      <p:sp>
        <p:nvSpPr>
          <p:cNvPr id="7" name="矩形 6"/>
          <p:cNvSpPr/>
          <p:nvPr/>
        </p:nvSpPr>
        <p:spPr>
          <a:xfrm>
            <a:off x="6173883" y="1482418"/>
            <a:ext cx="3806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=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0.001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1.12×10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advance/cell: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42676" y="11446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Wang, C. H. Yu, Y. M. Peng…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32" y="3289208"/>
            <a:ext cx="3778845" cy="2825916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4723305" y="4539107"/>
            <a:ext cx="749939" cy="289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2282712" y="438780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59739" y="4513890"/>
            <a:ext cx="78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1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11140" t="4731" r="10499" b="19412"/>
          <a:stretch/>
        </p:blipFill>
        <p:spPr>
          <a:xfrm>
            <a:off x="9334774" y="4618049"/>
            <a:ext cx="2197192" cy="15020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979460" y="3670757"/>
            <a:ext cx="11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sup.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26605" y="5244095"/>
            <a:ext cx="11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sec.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1877" t="4418" r="14115" b="19483"/>
          <a:stretch/>
        </p:blipFill>
        <p:spPr>
          <a:xfrm>
            <a:off x="2216924" y="2387963"/>
            <a:ext cx="3170796" cy="23024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t="11981" b="8803"/>
          <a:stretch/>
        </p:blipFill>
        <p:spPr>
          <a:xfrm>
            <a:off x="6144242" y="2124829"/>
            <a:ext cx="3080813" cy="2539270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98730" y="134881"/>
            <a:ext cx="10515600" cy="110186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results @20GeV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23545" y="1499879"/>
            <a:ext cx="35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 1.1: independent magnets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38759" y="1454926"/>
            <a:ext cx="39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 1.2: combined magnets (B+S)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957" y="4637784"/>
            <a:ext cx="3553534" cy="18762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485" y="4749618"/>
            <a:ext cx="3223424" cy="17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3822"/>
            <a:ext cx="10515600" cy="112817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3545" y="1690653"/>
            <a:ext cx="542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CDR Scheme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9859" y="5157478"/>
            <a:ext cx="282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8063" y="2796923"/>
            <a:ext cx="402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TDR Progress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4641" y="4013931"/>
            <a:ext cx="642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Technical System Status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582" y="167772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correction for TDR lattice (preliminary)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内容占位符 3">
            <a:extLst>
              <a:ext uri="{FF2B5EF4-FFF2-40B4-BE49-F238E27FC236}">
                <a16:creationId xmlns:a16="http://schemas.microsoft.com/office/drawing/2014/main" id="{1BD73663-5803-4D47-9209-E7F8860F7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175916"/>
              </p:ext>
            </p:extLst>
          </p:nvPr>
        </p:nvGraphicFramePr>
        <p:xfrm>
          <a:off x="1694679" y="1642387"/>
          <a:ext cx="4674328" cy="16916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F781E24-0C3C-40BC-8328-1E34285F9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17992"/>
              </p:ext>
            </p:extLst>
          </p:nvPr>
        </p:nvGraphicFramePr>
        <p:xfrm>
          <a:off x="6407756" y="1645019"/>
          <a:ext cx="3856077" cy="66889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3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150" y="3506296"/>
            <a:ext cx="3993524" cy="301949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D35A19-C69D-4FB5-9F08-F607162E6DC1}"/>
              </a:ext>
            </a:extLst>
          </p:cNvPr>
          <p:cNvSpPr txBox="1"/>
          <p:nvPr/>
        </p:nvSpPr>
        <p:spPr>
          <a:xfrm>
            <a:off x="1526191" y="3467994"/>
            <a:ext cx="48088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impossible to obtain the initial closed orbit naturally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from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(COD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)(3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method(RM)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SVD method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correction(3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(1/8 quadrupoles)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LOCO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corrected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45526" y="2512956"/>
            <a:ext cx="386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requirement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@20GeV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0230" y="2940553"/>
            <a:ext cx="4282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BSC=4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1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+5mm (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11mm, V: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7.5mm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84877" y="3506296"/>
            <a:ext cx="822300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cs typeface="Times New Roman" panose="02020603050405020304" pitchFamily="18" charset="0"/>
              </a:rPr>
              <a:t>DA TME 1.1</a:t>
            </a:r>
            <a:endParaRPr lang="en-US" sz="900" dirty="0"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30763" y="1223586"/>
            <a:ext cx="137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H. Ji</a:t>
            </a:r>
            <a:endParaRPr lang="en-US" sz="16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r="7246" b="1901"/>
          <a:stretch/>
        </p:blipFill>
        <p:spPr>
          <a:xfrm>
            <a:off x="8144081" y="5460087"/>
            <a:ext cx="697312" cy="6907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4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9544" y="194087"/>
            <a:ext cx="10515600" cy="878196"/>
          </a:xfrm>
        </p:spPr>
        <p:txBody>
          <a:bodyPr/>
          <a:lstStyle/>
          <a:p>
            <a:pPr algn="ctr"/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 &amp;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Sawtooth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effect@180GeV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38398" y="3214182"/>
            <a:ext cx="1224136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W/O taper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963113" y="3220760"/>
            <a:ext cx="1008113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 taper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3543" y="1108313"/>
            <a:ext cx="466363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RF stations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Maximum </a:t>
            </a:r>
            <a:r>
              <a:rPr lang="en-GB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sawtooth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orbit: </a:t>
            </a: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Energy deviation: </a:t>
            </a: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1.1%</a:t>
            </a:r>
            <a:endParaRPr lang="en-GB" altLang="zh-CN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 growth: </a:t>
            </a: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~2.9%</a:t>
            </a:r>
            <a:endParaRPr lang="en-GB" altLang="zh-CN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 reduction due to strong SR </a:t>
            </a: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(especially for vertical)</a:t>
            </a:r>
            <a:endParaRPr lang="zh-CN" altLang="en-US" sz="16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29898" y="1099140"/>
            <a:ext cx="458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effects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magnets’ errors will be studied: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08489" y="1774584"/>
            <a:ext cx="4295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Taper dipoles in 8 sections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 to taper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 (optics)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45243" y="868351"/>
            <a:ext cx="1638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Wang, D. H. Ji</a:t>
            </a:r>
            <a:endParaRPr lang="en-US" sz="1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b="22161"/>
          <a:stretch/>
        </p:blipFill>
        <p:spPr>
          <a:xfrm>
            <a:off x="964850" y="3723976"/>
            <a:ext cx="2415688" cy="14586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85" y="5234151"/>
            <a:ext cx="2106642" cy="13889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76" y="5240456"/>
            <a:ext cx="2108137" cy="137790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48594" y="3626070"/>
            <a:ext cx="26903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tracking (50 seeds, 100 turns)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&gt; requirement (injection)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DA_X=5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x+3mm=7.0mm</a:t>
            </a:r>
          </a:p>
          <a:p>
            <a:pPr lvl="0">
              <a:lnSpc>
                <a:spcPct val="15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DA_Y=39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y+3mm=4.3mm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/>
          <a:srcRect b="22363"/>
          <a:stretch/>
        </p:blipFill>
        <p:spPr>
          <a:xfrm>
            <a:off x="8784546" y="3657315"/>
            <a:ext cx="2396358" cy="14444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777" y="5215235"/>
            <a:ext cx="2228569" cy="14693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097" y="5185492"/>
            <a:ext cx="2271463" cy="148466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07379" y="3769433"/>
            <a:ext cx="2381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 was corrected by tapering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DA reduction due to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524" y="174351"/>
            <a:ext cx="10515600" cy="8453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time structure for high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54" y="2940439"/>
            <a:ext cx="5218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requirement for top up injection: 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153.5s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up injection time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CDR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(38.3s+1.6s+1.6s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6=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249s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Injection time is dominated by the injection from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Linac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Injection speed of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Linac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needs to be improved.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7682" y="4879923"/>
            <a:ext cx="446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speed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2,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(19.16s+1.6s+1.6s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6=135s  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buFontTx/>
              <a:buChar char="-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bunches in damping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28839" y="1144644"/>
            <a:ext cx="226297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up injection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32100" y="1139161"/>
            <a:ext cx="191980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591" y="2623297"/>
            <a:ext cx="3394465" cy="18102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71" y="4438943"/>
            <a:ext cx="3400142" cy="176104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38866" y="2933957"/>
            <a:ext cx="1644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(100Hz)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74463" y="4494217"/>
            <a:ext cx="1221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2)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65221" y="2243236"/>
            <a:ext cx="3236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Bootstrapping from 280mA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09105" y="5460086"/>
            <a:ext cx="4322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injection must to speed up.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33642" y="58659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bunches/pulse  </a:t>
            </a:r>
          </a:p>
          <a:p>
            <a:pPr marL="285750" indent="-285750">
              <a:buFontTx/>
              <a:buChar char="-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repetition: 200Hz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22</a:t>
            </a:fld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7065220" y="1815644"/>
            <a:ext cx="411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requirement in collider: 840mA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516" y="2010235"/>
            <a:ext cx="4317527" cy="6942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45646" y="2690573"/>
            <a:ext cx="68415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cycles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524" y="88833"/>
            <a:ext cx="10515600" cy="95055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njection scheme with faster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4908" y="1151224"/>
            <a:ext cx="27497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Damping ring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inj./ext.</a:t>
            </a:r>
            <a:endParaRPr 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79541" y="1139165"/>
            <a:ext cx="21763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Booster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LE inj.</a:t>
            </a:r>
            <a:endParaRPr 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60" y="1822910"/>
            <a:ext cx="4360492" cy="19794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63963" y="1657766"/>
            <a:ext cx="378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200Hz ─ bunch by bunch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1634" y="2356180"/>
            <a:ext cx="413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bunch scheme ─ bunch by bunch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00785" y="2697159"/>
            <a:ext cx="2887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spacing: 77ns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Kicker repetition: 100Hz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Stagger trigger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736783" y="4085197"/>
          <a:ext cx="4710147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73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610">
                  <a:extLst>
                    <a:ext uri="{9D8B030D-6E8A-4147-A177-3AD203B41FA5}">
                      <a16:colId xmlns:a16="http://schemas.microsoft.com/office/drawing/2014/main" val="3235136645"/>
                    </a:ext>
                  </a:extLst>
                </a:gridCol>
              </a:tblGrid>
              <a:tr h="25951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(Z_CDR)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Z_new</a:t>
                      </a: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200Hz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Z_new</a:t>
                      </a: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en-US" altLang="zh-CN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bunch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separation (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62.5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scheme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by bunch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by bunch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Two by two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number/train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317979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number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250678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separation (n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38212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repetition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pulse duration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173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flat top (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ns)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77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speed for rise up/down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ns)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&lt;125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&lt;62.5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&lt;48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delay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&lt;125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&lt;62.5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&lt;125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angle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759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strength</a:t>
                      </a:r>
                      <a:r>
                        <a:rPr lang="en-US" altLang="zh-CN" sz="9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T.m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5874528" y="4078618"/>
          <a:ext cx="5065381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866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396">
                  <a:extLst>
                    <a:ext uri="{9D8B030D-6E8A-4147-A177-3AD203B41FA5}">
                      <a16:colId xmlns:a16="http://schemas.microsoft.com/office/drawing/2014/main" val="3235136645"/>
                    </a:ext>
                  </a:extLst>
                </a:gridCol>
              </a:tblGrid>
              <a:tr h="12145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(Z_CDR)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Z_new</a:t>
                      </a: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200Hz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Z_new</a:t>
                      </a:r>
                      <a:r>
                        <a:rPr lang="en-GB" altLang="zh-CN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en-US" altLang="zh-CN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bunch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9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6000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5750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5750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separation (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scheme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by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Bunch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number/train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77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77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number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separation (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2.46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2.46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2.46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repetition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pulse duration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speed for rise up/down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ns)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38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delay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us)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&lt;2.46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&lt;2.46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&lt;2.46</a:t>
                      </a:r>
                      <a:endParaRPr lang="zh-CN" sz="9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sz="9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time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(s)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28.75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28.75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angle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1390">
                <a:tc>
                  <a:txBody>
                    <a:bodyPr/>
                    <a:lstStyle/>
                    <a:p>
                      <a:pPr marL="0" indent="9207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altLang="zh-CN" sz="9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integrated strength</a:t>
                      </a:r>
                      <a:r>
                        <a:rPr lang="en-US" altLang="zh-CN" sz="9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T.m</a:t>
                      </a:r>
                      <a:r>
                        <a:rPr lang="en-US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400784" y="1999845"/>
            <a:ext cx="311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Kicker repetition: 200Hz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37607" y="3394465"/>
            <a:ext cx="364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One kicker + two Pulse power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two kickers + two Pulse power supplies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32747" t="39484" r="20243" b="19235"/>
          <a:stretch/>
        </p:blipFill>
        <p:spPr>
          <a:xfrm>
            <a:off x="8657183" y="2736623"/>
            <a:ext cx="2539269" cy="1039390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3C7-3058-4AE5-8778-40B78A859254}" type="slidenum">
              <a:rPr lang="en-US" smtClean="0"/>
              <a:t>23</a:t>
            </a:fld>
            <a:endParaRPr lang="en-US"/>
          </a:p>
        </p:txBody>
      </p:sp>
      <p:sp>
        <p:nvSpPr>
          <p:cNvPr id="16" name="TextBox 11"/>
          <p:cNvSpPr txBox="1"/>
          <p:nvPr/>
        </p:nvSpPr>
        <p:spPr>
          <a:xfrm>
            <a:off x="10078500" y="1007960"/>
            <a:ext cx="174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X. H. Cui, J. H. Chen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25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instability for on-axis injection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71" y="3471211"/>
            <a:ext cx="3752989" cy="25019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391" y="1445060"/>
            <a:ext cx="2943840" cy="1962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587" y="1399010"/>
            <a:ext cx="2914513" cy="19430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913" y="3860434"/>
            <a:ext cx="2960286" cy="1973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344" y="3895335"/>
            <a:ext cx="2848729" cy="18991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1243" y="1381467"/>
            <a:ext cx="371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 stability check for on-axis injection scheme at 120GeV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5249" y="2585080"/>
            <a:ext cx="147795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Emittance X = 1.26nm </a:t>
            </a:r>
          </a:p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Energy spread =  0.1% </a:t>
            </a:r>
          </a:p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Bunch length=2.1mm </a:t>
            </a:r>
          </a:p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Coupling=1.0% 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95372" y="2578857"/>
            <a:ext cx="145163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Emittance X =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0.68nm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Energy spread = 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0.1%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Bunch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length=2.25mm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Coupling=0.2%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1487" y="2151143"/>
            <a:ext cx="1381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 (Ne=14×10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49547" y="2139082"/>
            <a:ext cx="1557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e+ (Ne=14×10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9657" y="1100030"/>
            <a:ext cx="131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Yuan Zhang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68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98" y="4164138"/>
            <a:ext cx="3699262" cy="24353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46" y="1620254"/>
            <a:ext cx="3565502" cy="23710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239" y="1631448"/>
            <a:ext cx="3624395" cy="24102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60292" y="1881428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tt</a:t>
            </a:r>
            <a:endParaRPr lang="en-US" i="1" dirty="0"/>
          </a:p>
        </p:txBody>
      </p:sp>
      <p:sp>
        <p:nvSpPr>
          <p:cNvPr id="6" name="文本框 5"/>
          <p:cNvSpPr txBox="1"/>
          <p:nvPr/>
        </p:nvSpPr>
        <p:spPr>
          <a:xfrm>
            <a:off x="8342534" y="1928574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625406" y="4362587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</a:t>
            </a:r>
            <a:endParaRPr 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18464" y="194086"/>
            <a:ext cx="10515600" cy="963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evolution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542" y="4131246"/>
            <a:ext cx="3632287" cy="239125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12692" y="4415215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52547" y="1105174"/>
            <a:ext cx="48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injection emittance: 20nm @20GeV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09985" y="1138066"/>
            <a:ext cx="506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5s damping time (CDR) for Z can be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30" y="4262813"/>
            <a:ext cx="3897725" cy="23156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968" y="4222712"/>
            <a:ext cx="3869546" cy="23820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564" y="1466355"/>
            <a:ext cx="3848374" cy="25100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9856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ramping curve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12452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RF ramping curve for each energy mode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977" y="2868510"/>
            <a:ext cx="413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RF voltage @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longitudinal quantum lifetime.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7543" y="190053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s for </a:t>
            </a:r>
            <a:r>
              <a:rPr lang="en-US" altLang="zh-CN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tt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0.13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s for Higgs: 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0.083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s for W &amp; Z: 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0.069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0700" y="3472226"/>
            <a:ext cx="3798112" cy="67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</a:t>
            </a:r>
            <a:r>
              <a:rPr lang="en-US" altLang="zh-CN" sz="16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RF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~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9 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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VRF (180GeV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)=9.3GV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0020" y="53316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 &amp;Z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76694" y="49273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Higgs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30291" y="22761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tt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4229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r="7996"/>
          <a:stretch/>
        </p:blipFill>
        <p:spPr>
          <a:xfrm>
            <a:off x="6646818" y="1992897"/>
            <a:ext cx="4321322" cy="189494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139" y="4703568"/>
            <a:ext cx="4802530" cy="15788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635" y="1721930"/>
            <a:ext cx="3668029" cy="22893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24632"/>
            <a:ext cx="8229600" cy="922114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effect and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2808982" y="3284001"/>
          <a:ext cx="1840892" cy="40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6" imgW="2133600" imgH="393700" progId="Equation.DSMT4">
                  <p:embed/>
                </p:oleObj>
              </mc:Choice>
              <mc:Fallback>
                <p:oleObj name="Equation" r:id="rId6" imgW="2133600" imgH="393700" progId="Equation.DSMT4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982" y="3284001"/>
                        <a:ext cx="1840892" cy="407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780699" y="4546176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1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K2=0.000037 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zh-CN" sz="1400" baseline="30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957201" y="1037511"/>
            <a:ext cx="4639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ramping curve to control the maximum K2.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0328" y="4011213"/>
            <a:ext cx="2937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K2 reaches max at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30GeV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169843" y="6561524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50354" y="1392182"/>
            <a:ext cx="523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DA reduction @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30GeV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dynamic chromaticity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775" y="3762856"/>
            <a:ext cx="4216374" cy="26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43528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reproducibility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requirement@20Gev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5248" y="1196752"/>
            <a:ext cx="8820472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Increase/decrease the strength of all the dipoles by the same amount.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influence: working point, closed orbit, DA, energy acceptance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point should not pass through the lower order resonance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shrink for dynamic aperture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 requirement for dipoles: ~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0.04%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requirement for power supply: ~0.01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field error tolerance loser than 10GeV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44037"/>
              </p:ext>
            </p:extLst>
          </p:nvPr>
        </p:nvGraphicFramePr>
        <p:xfrm>
          <a:off x="1938208" y="4246693"/>
          <a:ext cx="77048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468488975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2728739830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original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+0.01%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-0.01%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+0.03%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-0.03%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+0.05%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-0.05%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nux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321.271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321.234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321.308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321.158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321.383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321.084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321.458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nuy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117.193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117.166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117.220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117.112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117.274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117.058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117.328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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x (um)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 (%)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5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92" y="3118170"/>
            <a:ext cx="4497992" cy="3373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7124" y="18206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@20GeV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851" y="1012119"/>
            <a:ext cx="9001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~20% vacuum pipe (drift) is exposed in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directly.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drifts as week dipole to simulate the effect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(simple model: perpendicular component only 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point can be corrected by weaken the dipoles systematically (-0.07%)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can be solved by global orbit correction.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731" y="542186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turn trajectory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67133" y="825023"/>
            <a:ext cx="204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H. Ji, D. Wang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76" y="3203690"/>
            <a:ext cx="4445367" cy="33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3822"/>
            <a:ext cx="10515600" cy="112817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3545" y="1690653"/>
            <a:ext cx="542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CDR Scheme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9859" y="5157478"/>
            <a:ext cx="282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8063" y="2796923"/>
            <a:ext cx="402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TDR Progress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4641" y="4013931"/>
            <a:ext cx="642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Technical System Status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443" y="1223783"/>
            <a:ext cx="3052011" cy="22890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5841" y="142339"/>
            <a:ext cx="9138176" cy="9637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0685" t="4292" r="11834" b="18920"/>
          <a:stretch/>
        </p:blipFill>
        <p:spPr>
          <a:xfrm>
            <a:off x="1078859" y="1335418"/>
            <a:ext cx="3756277" cy="26293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10765" t="4425" r="10019" b="19258"/>
          <a:stretch/>
        </p:blipFill>
        <p:spPr>
          <a:xfrm>
            <a:off x="1189446" y="4148127"/>
            <a:ext cx="3547160" cy="24137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12299" y="1396211"/>
            <a:ext cx="3523839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/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 FODO cell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FODO length: 70m~80m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Noninterleave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scheme</a:t>
            </a:r>
          </a:p>
          <a:p>
            <a:pPr marL="285750" lvl="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Similar structure as CDR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547350" y="2465911"/>
            <a:ext cx="121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cell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306881" y="5243137"/>
            <a:ext cx="1257605" cy="24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supressor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67988" y="3631287"/>
            <a:ext cx="231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80m FODO  (emit=1.9nm)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487255" y="3579755"/>
            <a:ext cx="233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70m FODO  (emit=1.29nm)</a:t>
            </a:r>
          </a:p>
        </p:txBody>
      </p:sp>
      <p:sp>
        <p:nvSpPr>
          <p:cNvPr id="15" name="矩形 14"/>
          <p:cNvSpPr/>
          <p:nvPr/>
        </p:nvSpPr>
        <p:spPr>
          <a:xfrm>
            <a:off x="9192188" y="1424536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70m FODO </a:t>
            </a:r>
            <a:endParaRPr 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247" y="4466746"/>
            <a:ext cx="2967810" cy="18363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381" y="4467685"/>
            <a:ext cx="2976925" cy="18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3822"/>
            <a:ext cx="10515600" cy="112817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3545" y="1690653"/>
            <a:ext cx="542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CDR Scheme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9859" y="5157478"/>
            <a:ext cx="282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8063" y="2796923"/>
            <a:ext cx="402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TDR Progress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4641" y="4013931"/>
            <a:ext cx="642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Technical System Status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98298" y="168550"/>
            <a:ext cx="10210002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Specifications and </a:t>
            </a:r>
            <a:r>
              <a:rPr lang="en-US" altLang="zh-CN" sz="3600" dirty="0" smtClean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subscale prototype dipole magnets</a:t>
            </a:r>
            <a:endParaRPr lang="en-US" altLang="zh-CN" sz="3600" dirty="0">
              <a:latin typeface="Times New Roman" panose="02020603050405020304" pitchFamily="18" charset="0"/>
              <a:ea typeface="华文楷体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85932"/>
              </p:ext>
            </p:extLst>
          </p:nvPr>
        </p:nvGraphicFramePr>
        <p:xfrm>
          <a:off x="1642768" y="1492109"/>
          <a:ext cx="9170472" cy="1252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Quantity</a:t>
                      </a:r>
                      <a:endParaRPr lang="zh-CN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16320</a:t>
                      </a:r>
                      <a:endParaRPr 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Magnetic Length (mm)</a:t>
                      </a:r>
                      <a:endParaRPr 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4700</a:t>
                      </a:r>
                      <a:endParaRPr 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Minimum field (</a:t>
                      </a:r>
                      <a:r>
                        <a:rPr lang="en-GB" sz="2000" dirty="0" err="1">
                          <a:effectLst/>
                        </a:rPr>
                        <a:t>Gs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zh-CN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endParaRPr lang="zh-CN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field region (mm)</a:t>
                      </a:r>
                      <a:endParaRPr 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Maximum field (</a:t>
                      </a:r>
                      <a:r>
                        <a:rPr lang="en-GB" sz="2000" dirty="0" err="1">
                          <a:effectLst/>
                        </a:rPr>
                        <a:t>Gs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zh-CN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  <a:endParaRPr lang="zh-CN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 uniformity</a:t>
                      </a:r>
                      <a:endParaRPr 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0.1%</a:t>
                      </a:r>
                      <a:endParaRPr lang="zh-CN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Gap (mm)</a:t>
                      </a:r>
                      <a:endParaRPr lang="zh-CN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zh-CN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 reproducibility</a:t>
                      </a:r>
                      <a:endParaRPr 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0.05%</a:t>
                      </a:r>
                      <a:endParaRPr 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65380" y="4660434"/>
            <a:ext cx="973251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kinds of the subscale prototype magnet with and without iron cores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(L=1m).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magnet can not meet the requirement of field uniformity at 10GeV.</a:t>
            </a:r>
            <a:endParaRPr lang="en-GB" altLang="zh-CN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24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magnet is our first choice with the concern of cost and power consumption.</a:t>
            </a:r>
            <a:endParaRPr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871124" y="908348"/>
            <a:ext cx="8437562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dirty="0">
                <a:solidFill>
                  <a:srgbClr val="0000FF"/>
                </a:solidFill>
              </a:rPr>
              <a:t>Main Specifications of CEPCB dipole magnets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9" y="2744329"/>
            <a:ext cx="2656816" cy="20225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06" y="2966578"/>
            <a:ext cx="2288942" cy="16720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726" y="2799304"/>
            <a:ext cx="2870398" cy="17615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76" y="2917065"/>
            <a:ext cx="2780861" cy="165759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41958" y="5775850"/>
            <a:ext cx="3276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0.35%@10GeV,   0.06%@20GeV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42595" y="914400"/>
            <a:ext cx="109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W. Kang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30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97" y="2358865"/>
            <a:ext cx="3062206" cy="2236974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12598" y="1079435"/>
            <a:ext cx="10098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900"/>
              </a:spcBef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The mechanical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design of a full scale prototype CT dipole magnet was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finished.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The production of the magnet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on the way. A serious problem of CT magnet is the temperature rise of the coils at the high energy region.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55084" y="4770986"/>
            <a:ext cx="96533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200" b="1" dirty="0" smtClean="0">
                <a:ea typeface="华文楷体"/>
                <a:cs typeface="Times New Roman" pitchFamily="18" charset="0"/>
              </a:rPr>
              <a:t>The total length of the magnet including the shielding tube is 5.1m. 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200" b="1" dirty="0" smtClean="0">
                <a:ea typeface="华文楷体"/>
                <a:cs typeface="Times New Roman" pitchFamily="18" charset="0"/>
              </a:rPr>
              <a:t>The coil conductors will be made from pure aluminum, the cooling tubes will be inserted between the inner conductors to decrease temperature rise.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200" b="1" dirty="0">
                <a:ea typeface="华文楷体"/>
                <a:cs typeface="Times New Roman" pitchFamily="18" charset="0"/>
              </a:rPr>
              <a:t>The touch resistance of the contacted surfaces of the conductors </a:t>
            </a:r>
            <a:r>
              <a:rPr lang="en-US" altLang="zh-CN" sz="2200" b="1" dirty="0" smtClean="0">
                <a:ea typeface="华文楷体"/>
                <a:cs typeface="Times New Roman" pitchFamily="18" charset="0"/>
              </a:rPr>
              <a:t>will be reduced by the coated silver films.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236527" y="161198"/>
            <a:ext cx="9842953" cy="520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Design of the full-scale prototype CT </a:t>
            </a:r>
            <a:r>
              <a:rPr lang="en-US" altLang="zh-CN" sz="3600" dirty="0" smtClean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dipole </a:t>
            </a:r>
            <a:r>
              <a:rPr lang="en-US" altLang="zh-CN" sz="3600" dirty="0"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magnet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65" y="2456786"/>
            <a:ext cx="2976413" cy="19990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786" y="2367036"/>
            <a:ext cx="4229515" cy="217853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426791" y="782831"/>
            <a:ext cx="109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W. Kang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9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880847" y="3626864"/>
            <a:ext cx="5197288" cy="1272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 46"/>
          <p:cNvSpPr/>
          <p:nvPr/>
        </p:nvSpPr>
        <p:spPr>
          <a:xfrm>
            <a:off x="5883087" y="2351627"/>
            <a:ext cx="5197289" cy="1270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矩形 45"/>
          <p:cNvSpPr/>
          <p:nvPr/>
        </p:nvSpPr>
        <p:spPr>
          <a:xfrm>
            <a:off x="5883088" y="1080887"/>
            <a:ext cx="5197288" cy="1264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426" y="226977"/>
            <a:ext cx="10515600" cy="83214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Injection/Extraction Hardware design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1318" y="4914425"/>
            <a:ext cx="100825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just">
              <a:spcBef>
                <a:spcPts val="1200"/>
              </a:spcBef>
              <a:buSzPct val="600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There are 9 injection and extraction sub-systems in CEPC accelerator complex. The types of all inj./ext. components are figured out.</a:t>
            </a:r>
          </a:p>
          <a:p>
            <a:pPr marL="182880" lvl="0" indent="-182880" algn="just">
              <a:spcBef>
                <a:spcPts val="1200"/>
              </a:spcBef>
              <a:buSzPct val="60000"/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 far, the </a:t>
            </a:r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kickers and the </a:t>
            </a:r>
            <a:r>
              <a:rPr lang="en-US" altLang="zh-CN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Lambertson</a:t>
            </a:r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septas</a:t>
            </a:r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preliminary designs for the damping </a:t>
            </a:r>
            <a:r>
              <a:rPr lang="en-US" altLang="zh-CN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ring, the </a:t>
            </a:r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booster low energy inj. system are completed. The kickers for high energy ext. sub-systems are </a:t>
            </a:r>
            <a:r>
              <a:rPr lang="en-US" altLang="zh-CN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also being </a:t>
            </a:r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designed.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27" y="1394625"/>
            <a:ext cx="4559880" cy="2887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666" y="2404236"/>
            <a:ext cx="1472067" cy="11455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0" y="2436587"/>
            <a:ext cx="1751538" cy="10588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1536" y="2416047"/>
            <a:ext cx="1283151" cy="10917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559" y="1193728"/>
            <a:ext cx="1425388" cy="114188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1035" y="1235332"/>
            <a:ext cx="1721223" cy="102453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5252" y="3615792"/>
            <a:ext cx="973922" cy="125349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9263" y="3747248"/>
            <a:ext cx="1996890" cy="1091286"/>
          </a:xfrm>
          <a:prstGeom prst="rect">
            <a:avLst/>
          </a:prstGeom>
        </p:spPr>
      </p:pic>
      <p:cxnSp>
        <p:nvCxnSpPr>
          <p:cNvPr id="50" name="直接箭头连接符 49"/>
          <p:cNvCxnSpPr/>
          <p:nvPr/>
        </p:nvCxnSpPr>
        <p:spPr>
          <a:xfrm flipV="1">
            <a:off x="3818965" y="1506072"/>
            <a:ext cx="1801905" cy="26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3792071" y="1714500"/>
            <a:ext cx="1929653" cy="11564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818965" y="2333065"/>
            <a:ext cx="1929653" cy="18288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0342" y="1188243"/>
            <a:ext cx="1263925" cy="1048416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10604409" y="782832"/>
            <a:ext cx="1131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J. H. Chen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00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464" y="128303"/>
            <a:ext cx="10515600" cy="94398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 RF system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569" y="1220938"/>
            <a:ext cx="906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Space for additional cavities of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ttbar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has been reserved both for collider and booster.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67" y="1723732"/>
            <a:ext cx="6588733" cy="2446984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243088" y="4132219"/>
            <a:ext cx="915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Cavities/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cryomodules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 for high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 need to be upgraded.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1257" y="4526796"/>
            <a:ext cx="7470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Z, the max beam current is limited by RF HOM power.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3065" y="4785920"/>
            <a:ext cx="2494529" cy="412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altLang="zh-CN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-- RF 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HOM power: 5W 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45W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76172" y="5249600"/>
            <a:ext cx="3920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scheme redesign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11671" y="5552207"/>
            <a:ext cx="3953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larger beam pipe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HOM absorber between cavities @ 80K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Room temperature HOM absorber at the ends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79782" y="6420536"/>
            <a:ext cx="5315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Detail is in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Jiyuan’s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presentation.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1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1.3 GHz SRF Technology for CEPC Booster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E488A-81DB-4A5F-B4BA-D0957D335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Picture 6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37" y="3998387"/>
            <a:ext cx="6850365" cy="10818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4837" y="5426096"/>
            <a:ext cx="116252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37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High Q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1.3 GHz 9-cell cavities and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double-window variable input couplers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reach CEPC spec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285750" lvl="0" indent="-285750" defTabSz="91437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1.3 GHz 8 x 9-cell cryomodule construction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 Assembly and horizontal test in 2022. 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F11B406F-2524-40C1-B478-2E41271C2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893" y="1431904"/>
            <a:ext cx="4303331" cy="373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BD7DEBA8-518B-4697-9354-D4A1F714A3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063" y="1495615"/>
            <a:ext cx="3045058" cy="23800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62AFED-6562-4BAA-9EB4-5A27A08EF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990" y="1492293"/>
            <a:ext cx="1781412" cy="237521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62EF9A0-AFE7-4577-AE48-3D23CC0DDB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3550" y="1792104"/>
            <a:ext cx="2371892" cy="17789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35916" y="1031278"/>
            <a:ext cx="873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J. Y. </a:t>
            </a:r>
            <a:r>
              <a:rPr lang="en-US" sz="1600" dirty="0" err="1" smtClean="0"/>
              <a:t>Zhai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06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151" y="240136"/>
            <a:ext cx="10515600" cy="91766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system status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3908" y="1313548"/>
            <a:ext cx="4651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system is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273664" y="1669511"/>
            <a:ext cx="40943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Tx/>
              <a:buChar char="-"/>
            </a:pP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Damping time@10 GeV: 90s</a:t>
            </a:r>
          </a:p>
          <a:p>
            <a:pPr marL="285750" indent="-285750">
              <a:lnSpc>
                <a:spcPts val="2600"/>
              </a:lnSpc>
              <a:buFontTx/>
              <a:buChar char="-"/>
            </a:pP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time (T) @10 GeV: ~20ms</a:t>
            </a:r>
          </a:p>
          <a:p>
            <a:pPr marL="285750" indent="-285750">
              <a:lnSpc>
                <a:spcPts val="2600"/>
              </a:lnSpc>
              <a:buFontTx/>
              <a:buChar char="-"/>
            </a:pP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time (L) @10 GeV: ~60ms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40" y="1386144"/>
            <a:ext cx="6000314" cy="242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907822" y="2855034"/>
            <a:ext cx="396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feedback design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4967" y="4336274"/>
            <a:ext cx="396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feedback design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2789" y="3262895"/>
            <a:ext cx="304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Damping time: 7.5ms</a:t>
            </a:r>
          </a:p>
          <a:p>
            <a:pPr marL="285750" indent="-285750"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4-tap filter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amplifiers, 300W for each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4150" y="4763871"/>
            <a:ext cx="304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Damping time: 50ms</a:t>
            </a:r>
          </a:p>
          <a:p>
            <a:pPr marL="285750" indent="-285750">
              <a:buFontTx/>
              <a:buChar char="-"/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20-tap filter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amplifiers, 250W for each</a:t>
            </a:r>
          </a:p>
        </p:txBody>
      </p:sp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73" y="4003488"/>
            <a:ext cx="2345034" cy="1798673"/>
          </a:xfrm>
          <a:prstGeom prst="rect">
            <a:avLst/>
          </a:prstGeom>
        </p:spPr>
      </p:pic>
      <p:pic>
        <p:nvPicPr>
          <p:cNvPr id="11" name="图片 10" descr="D:\图片\IMG_20191029_1540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61" y="4032568"/>
            <a:ext cx="2322184" cy="14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14069" r="10178" b="12788"/>
          <a:stretch>
            <a:fillRect/>
          </a:stretch>
        </p:blipFill>
        <p:spPr bwMode="auto">
          <a:xfrm>
            <a:off x="9392113" y="4021546"/>
            <a:ext cx="1876715" cy="146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953871" y="5828478"/>
            <a:ext cx="6808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R&amp;D of components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53549" y="5933730"/>
            <a:ext cx="175643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frontend/backend electronics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48091" y="5762691"/>
            <a:ext cx="17959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processing module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65019" y="5808740"/>
            <a:ext cx="164460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kicker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9563763" y="888264"/>
            <a:ext cx="1760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J.  Yue, Y Sui et al.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048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55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7016" y="3061293"/>
            <a:ext cx="928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 new booster design with smaller emittance in TDR─ prepare/support for CEPC new high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scheme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7800" y="3829486"/>
            <a:ext cx="906505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kinds of lattice: TME &amp; FODO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of bare lattice is ok. Error study is going on…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parameters update ─ consistent with CEPC new parameters at 4 energy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scheme update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Linac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upgrade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037886" y="1500042"/>
            <a:ext cx="9371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CDR design was refined. Accelerator physics design satisfy the requirements of geometry, beam dynamics and key hardware.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1278" y="2420071"/>
            <a:ext cx="910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energy range is enlarged in TDR. 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(10GeV/120GeV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20GeV/180GeV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8779" y="5342027"/>
            <a:ext cx="90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R&amp;D for Booster hardware systems progress well, with the goal of TDR at the end of 2022.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 chain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5560" y="4869161"/>
            <a:ext cx="78488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10 </a:t>
            </a:r>
            <a:r>
              <a:rPr lang="en-US" altLang="x-none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GeV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 </a:t>
            </a:r>
            <a:r>
              <a:rPr lang="en-US" altLang="x-none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linac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 provides electron and positron beams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for booster</a:t>
            </a: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.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Top up injection for collider ring ~ 3% current decay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Booster is in the same tunnel as collider ring, above the collider ring.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Booster has the same geometry as collider ring except for the two IRs.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Booster bypasses the collider ring from the outer side at two IPs.</a:t>
            </a: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96" y="1772816"/>
            <a:ext cx="4321872" cy="2496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9133" y="304527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energy: 10GeV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6200" y="2613229"/>
            <a:ext cx="72008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543164"/>
            <a:ext cx="3712540" cy="28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8269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x-none" dirty="0" smtClean="0">
                <a:latin typeface="Times New Roman" panose="02020603050405020304" pitchFamily="2" charset="0"/>
                <a:sym typeface="Times New Roman" panose="02020603050405020304" pitchFamily="2" charset="0"/>
              </a:rPr>
              <a:t>Design requirements for CEPC booster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7096" y="4657941"/>
            <a:ext cx="8815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current threshold in booster is limited by RF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the inner aperture is selected as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55mm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current injection.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(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loss due to quantum lifetime +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loss during ramping process) +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transport 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Emittance@120GeV &lt;3.6nm, energy acceptance &gt;1%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&lt;0.5%: requirement of Higgs on-axis injection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DA@10GeV: BSC region, DA@120GeV:on-axis injection (V) &amp;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lifetime (H)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97258"/>
              </p:ext>
            </p:extLst>
          </p:nvPr>
        </p:nvGraphicFramePr>
        <p:xfrm>
          <a:off x="2567609" y="1340769"/>
          <a:ext cx="6168530" cy="3207760"/>
        </p:xfrm>
        <a:graphic>
          <a:graphicData uri="http://schemas.openxmlformats.org/drawingml/2006/table">
            <a:tbl>
              <a:tblPr firstRow="1" bandRow="1"/>
              <a:tblGrid>
                <a:gridCol w="2950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15">
                <a:tc>
                  <a:txBody>
                    <a:bodyPr/>
                    <a:lstStyle/>
                    <a:p>
                      <a:pPr marL="7175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Parameters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Design goals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&lt;1.0 mA(Higgs), 4.0 mA (W), 10 mA(Z)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Emittance@ 120GeV (nm rad)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&lt;3.6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40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aperture @10GeV(σ, normalized by linac beam size)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&gt;4σ+5mm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aperture @120GeV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&gt;6σx+3mm,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49σx+3mm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&gt;1%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marL="73025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Coupling</a:t>
                      </a:r>
                      <a:endParaRPr lang="zh-CN" sz="14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&lt;0.5%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Booster transfer efficiency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&gt;92% 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Total transfer efficiency (inc. inj. &amp; ext.)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&gt;90% (99%*92%*99%)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815">
                <a:tc>
                  <a:txBody>
                    <a:bodyPr/>
                    <a:lstStyle/>
                    <a:p>
                      <a:pPr marL="7302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Timing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Meet the top-up injection requirements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2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9461480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CDR parameters @ injection</a:t>
            </a:r>
            <a:endParaRPr lang="zh-CN" altLang="en-US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74678"/>
              </p:ext>
            </p:extLst>
          </p:nvPr>
        </p:nvGraphicFramePr>
        <p:xfrm>
          <a:off x="2423595" y="980728"/>
          <a:ext cx="7416825" cy="5723740"/>
        </p:xfrm>
        <a:graphic>
          <a:graphicData uri="http://schemas.openxmlformats.org/drawingml/2006/table">
            <a:tbl>
              <a:tblPr firstRow="1" firstCol="1" bandRow="1"/>
              <a:tblGrid>
                <a:gridCol w="337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242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1524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6000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single bunch current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25.7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beam current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(limited by coupled bunch instability)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charge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nC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0.78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0.63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0.45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Single bunch current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2.3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1.8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1.3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0.57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2.86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7.51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Energy </a:t>
                      </a: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spread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0.0078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Synchrotron radiation</a:t>
                      </a: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loss/turn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keV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73.5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factor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GB" sz="15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2.44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</a:t>
                      </a:r>
                      <a:r>
                        <a:rPr lang="en-GB" sz="15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GB" sz="15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0.025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chromaticity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H/V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-336/-333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voltage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MV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62.7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Betatron tune </a:t>
                      </a:r>
                      <a:r>
                        <a:rPr lang="en-GB" sz="15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5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5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5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y</a:t>
                      </a:r>
                      <a:r>
                        <a:rPr lang="en-GB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5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5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263.2/261.2/0.1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energy acceptance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1.9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time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90.7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length of linac beam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1.0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of linac beam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0.16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of </a:t>
                      </a:r>
                      <a:r>
                        <a:rPr lang="en-GB" sz="1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linac</a:t>
                      </a: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beam</a:t>
                      </a:r>
                      <a:endParaRPr lang="zh-CN" sz="15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nm</a:t>
                      </a:r>
                      <a:endParaRPr lang="zh-CN" sz="15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40</a:t>
                      </a:r>
                      <a:endParaRPr lang="zh-CN" sz="1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28341" marR="28341" marT="3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207568" y="1880256"/>
            <a:ext cx="7848872" cy="72008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 parameters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991545" y="908720"/>
          <a:ext cx="8280921" cy="5655868"/>
        </p:xfrm>
        <a:graphic>
          <a:graphicData uri="http://schemas.openxmlformats.org/drawingml/2006/table">
            <a:tbl>
              <a:tblPr firstRow="1" firstCol="1" bandRow="1"/>
              <a:tblGrid>
                <a:gridCol w="283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On axis injection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Off axis injection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120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80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45.5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20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242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235+7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1524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6000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Maximum bunch charge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nC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24.0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0.58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0.41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Maximum single bunch current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1.7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single bunch current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Threshold of beam current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(limited by RF power)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2.63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6.91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duration for top-up (Both beams)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25.8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35.4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45.8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275.2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interval for top-up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zh-CN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47.0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153.0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504.0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Current decay during injection interval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3%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0.094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0.062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0.036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Synchrotron radiation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loss/turn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1.52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0.3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0.032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factor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GB" sz="12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2.44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nm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3.5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1.59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0.51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Natural chromaticity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H/V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-336/-333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Betatron tune </a:t>
                      </a: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x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200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y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263.2/261.2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voltage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GV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1.97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0.585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0.287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Longitudinal tune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200">
                        <a:effectLst/>
                        <a:latin typeface="Times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energy acceptance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1.0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1.8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time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ms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52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177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963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Natural b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unch length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mm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2.8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2.4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Injection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duration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from empty ring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endParaRPr lang="zh-CN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0.17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0.25</a:t>
                      </a:r>
                      <a:endParaRPr lang="zh-CN" sz="12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2.2</a:t>
                      </a:r>
                      <a:endParaRPr lang="zh-CN" sz="12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49334" marR="49334" marT="68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1775520" y="3140968"/>
            <a:ext cx="8640960" cy="57606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797036" y="6229852"/>
            <a:ext cx="8640960" cy="43204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9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/>
          <a:stretch/>
        </p:blipFill>
        <p:spPr bwMode="auto">
          <a:xfrm>
            <a:off x="8281014" y="4561967"/>
            <a:ext cx="2135496" cy="200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4288" r="10296" b="19050"/>
          <a:stretch/>
        </p:blipFill>
        <p:spPr bwMode="auto">
          <a:xfrm>
            <a:off x="4835664" y="2316851"/>
            <a:ext cx="234440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7240" y="139507"/>
            <a:ext cx="8229600" cy="76921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optics (CDR)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3835" r="11600" b="18707"/>
          <a:stretch/>
        </p:blipFill>
        <p:spPr bwMode="auto">
          <a:xfrm>
            <a:off x="1334412" y="1988840"/>
            <a:ext cx="36724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472347" y="3030200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7862" y="980729"/>
            <a:ext cx="44256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/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 FODO cell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cells @ booster = 3 cells @ collider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Noninterleave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scheme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51" y="1772817"/>
            <a:ext cx="3817795" cy="245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00411" y="27710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59566" y="1052737"/>
            <a:ext cx="3852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average beta to reduce the multi-bunch instability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4963" r="11694" b="19980"/>
          <a:stretch/>
        </p:blipFill>
        <p:spPr bwMode="auto">
          <a:xfrm>
            <a:off x="3875140" y="4139913"/>
            <a:ext cx="3600400" cy="268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8337154" y="3447280"/>
            <a:ext cx="864096" cy="57606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7045485" y="3203689"/>
            <a:ext cx="1657761" cy="203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15301" y="5373216"/>
            <a:ext cx="51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04533" y="4631902"/>
            <a:ext cx="3024336" cy="106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IR: booster bypasses the collider. 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25m separation: </a:t>
            </a:r>
          </a:p>
        </p:txBody>
      </p:sp>
      <p:sp>
        <p:nvSpPr>
          <p:cNvPr id="22" name="矩形 21"/>
          <p:cNvSpPr/>
          <p:nvPr/>
        </p:nvSpPr>
        <p:spPr>
          <a:xfrm>
            <a:off x="1677319" y="5650018"/>
            <a:ext cx="20024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civil engineering</a:t>
            </a:r>
          </a:p>
          <a:p>
            <a:pPr marL="92075" indent="-92075">
              <a:buFontTx/>
              <a:buChar char="-"/>
            </a:pP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protection</a:t>
            </a:r>
          </a:p>
          <a:p>
            <a:pPr marL="92075" indent="-92075">
              <a:buFontTx/>
              <a:buChar char="-"/>
            </a:pP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Synchroneity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collider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7281046" y="4297743"/>
            <a:ext cx="380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geometry match for three rings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   </a:t>
            </a:r>
            <a:r>
              <a:rPr lang="en-US" altLang="zh-CN" sz="1400" dirty="0" smtClean="0"/>
              <a:t>-  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error=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0.17m</a:t>
            </a:r>
            <a:endParaRPr lang="en-US" altLang="zh-CN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F412C-A0ED-4EB2-AAD9-5581A08C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4" y="92099"/>
            <a:ext cx="11843238" cy="888086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 lattice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内容占位符 3">
            <a:extLst>
              <a:ext uri="{FF2B5EF4-FFF2-40B4-BE49-F238E27FC236}">
                <a16:creationId xmlns:a16="http://schemas.microsoft.com/office/drawing/2014/main" id="{1BD73663-5803-4D47-9209-E7F8860F74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59220" y="1109535"/>
          <a:ext cx="4674328" cy="16916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E7BEA2A4-810F-410C-AD3D-87F3F6CF9205}"/>
              </a:ext>
            </a:extLst>
          </p:cNvPr>
          <p:cNvSpPr txBox="1"/>
          <p:nvPr/>
        </p:nvSpPr>
        <p:spPr>
          <a:xfrm>
            <a:off x="846983" y="2721019"/>
            <a:ext cx="51832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Gaussian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and cut-off at 3σ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F781E24-0C3C-40BC-8328-1E34285F93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297" y="1112167"/>
          <a:ext cx="3856077" cy="66889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3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C855AD2-CE53-4F7D-80DB-E09BC672DD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54998" y="1097744"/>
          <a:ext cx="2062445" cy="87207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31670">
                  <a:extLst>
                    <a:ext uri="{9D8B030D-6E8A-4147-A177-3AD203B41FA5}">
                      <a16:colId xmlns:a16="http://schemas.microsoft.com/office/drawing/2014/main" val="3347286205"/>
                    </a:ext>
                  </a:extLst>
                </a:gridCol>
                <a:gridCol w="930775">
                  <a:extLst>
                    <a:ext uri="{9D8B030D-6E8A-4147-A177-3AD203B41FA5}">
                      <a16:colId xmlns:a16="http://schemas.microsoft.com/office/drawing/2014/main" val="1634277"/>
                    </a:ext>
                  </a:extLst>
                </a:gridCol>
              </a:tblGrid>
              <a:tr h="938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Amount</a:t>
                      </a:r>
                      <a:endParaRPr lang="en-US" alt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925660792"/>
                  </a:ext>
                </a:extLst>
              </a:tr>
              <a:tr h="93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effectLst/>
                        </a:rPr>
                        <a:t>HCorrector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1053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931460728"/>
                  </a:ext>
                </a:extLst>
              </a:tr>
              <a:tr h="93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effectLst/>
                        </a:rPr>
                        <a:t>VCorrector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1054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868165471"/>
                  </a:ext>
                </a:extLst>
              </a:tr>
              <a:tr h="93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BPM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2108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77732378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7BD35A19-C69D-4FB5-9F08-F607162E6DC1}"/>
              </a:ext>
            </a:extLst>
          </p:cNvPr>
          <p:cNvSpPr txBox="1"/>
          <p:nvPr/>
        </p:nvSpPr>
        <p:spPr>
          <a:xfrm>
            <a:off x="815722" y="3221206"/>
            <a:ext cx="5558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impossible to obtain the initial closed orbit naturally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from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(COD)(100 Seeds)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method(RM)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SVD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Iterations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correction(15 Seeds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(1/8 quadrupoles)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LOCO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Iterations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644" y="1963703"/>
            <a:ext cx="4474101" cy="335429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6687" y="5763508"/>
            <a:ext cx="4278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fulfill the requirement after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COD+Optics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Correction.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50905" y="735645"/>
            <a:ext cx="1299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H. Ji</a:t>
            </a:r>
            <a:endParaRPr lang="en-US" sz="16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70421"/>
              </p:ext>
            </p:extLst>
          </p:nvPr>
        </p:nvGraphicFramePr>
        <p:xfrm>
          <a:off x="5381144" y="5375453"/>
          <a:ext cx="5519293" cy="913654"/>
        </p:xfrm>
        <a:graphic>
          <a:graphicData uri="http://schemas.openxmlformats.org/drawingml/2006/table">
            <a:tbl>
              <a:tblPr firstRow="1" firstCol="1" bandRow="1"/>
              <a:tblGrid>
                <a:gridCol w="1598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23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DA requirement</a:t>
                      </a:r>
                      <a:endParaRPr lang="zh-CN" sz="11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DA results</a:t>
                      </a:r>
                      <a:endParaRPr lang="zh-CN" sz="11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H</a:t>
                      </a:r>
                      <a:endParaRPr lang="zh-CN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V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H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V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10GeV (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=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=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0nm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)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+5mm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+5mm</a:t>
                      </a:r>
                      <a:endParaRPr lang="zh-CN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22.5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+5mm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24.6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+5mm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120GeV </a:t>
                      </a:r>
                      <a:endParaRPr lang="en-GB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(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=3.57nm,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=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GB" sz="11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x*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0.005)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6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+3mm</a:t>
                      </a:r>
                      <a:endParaRPr lang="zh-CN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49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+3mm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8.9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+3mm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346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sym typeface="Symbol"/>
                        </a:rPr>
                        <a:t>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y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+3mm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9525" marR="9525" marT="7144" marB="7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wrap="none">
        <a:spAutoFit/>
      </a:bodyPr>
      <a:lstStyle>
        <a:defPPr algn="ctr">
          <a:lnSpc>
            <a:spcPts val="1200"/>
          </a:lnSpc>
          <a:defRPr sz="1400" dirty="0" smtClean="0">
            <a:solidFill>
              <a:srgbClr val="000000"/>
            </a:solidFill>
            <a:latin typeface="Times New Roman"/>
            <a:ea typeface="宋体"/>
            <a:cs typeface="Times New Roman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6706</TotalTime>
  <Words>3511</Words>
  <Application>Microsoft Office PowerPoint</Application>
  <PresentationFormat>宽屏</PresentationFormat>
  <Paragraphs>866</Paragraphs>
  <Slides>38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MS Mincho</vt:lpstr>
      <vt:lpstr>等线</vt:lpstr>
      <vt:lpstr>等线 Light</vt:lpstr>
      <vt:lpstr>华文楷体</vt:lpstr>
      <vt:lpstr>宋体</vt:lpstr>
      <vt:lpstr>微软雅黑</vt:lpstr>
      <vt:lpstr>Arial</vt:lpstr>
      <vt:lpstr>Calibri</vt:lpstr>
      <vt:lpstr>Calibri Light</vt:lpstr>
      <vt:lpstr>Courier New</vt:lpstr>
      <vt:lpstr>Symbol</vt:lpstr>
      <vt:lpstr>Times</vt:lpstr>
      <vt:lpstr>Times New Roman</vt:lpstr>
      <vt:lpstr>Wingdings</vt:lpstr>
      <vt:lpstr>Office 主题​​</vt:lpstr>
      <vt:lpstr>Equation</vt:lpstr>
      <vt:lpstr>Status of CEPC Booster Ring </vt:lpstr>
      <vt:lpstr>outline</vt:lpstr>
      <vt:lpstr>outline</vt:lpstr>
      <vt:lpstr>CEPC injector chain</vt:lpstr>
      <vt:lpstr>Design requirements for CEPC booster</vt:lpstr>
      <vt:lpstr>Booster CDR parameters @ injection</vt:lpstr>
      <vt:lpstr>Booster CDR parameters @ extraction</vt:lpstr>
      <vt:lpstr>Booster optics (CDR)</vt:lpstr>
      <vt:lpstr>Error correction for CDR lattice</vt:lpstr>
      <vt:lpstr>Multipole errors @ booster</vt:lpstr>
      <vt:lpstr>Effect of earthfield @10GeV</vt:lpstr>
      <vt:lpstr>Impacts/solution of Detector Stray Field</vt:lpstr>
      <vt:lpstr>Eddy current effect and correction</vt:lpstr>
      <vt:lpstr>Dynamic simulation with errors during ramping</vt:lpstr>
      <vt:lpstr>Table ramping scheme</vt:lpstr>
      <vt:lpstr>outline</vt:lpstr>
      <vt:lpstr>Booster TDR parameters</vt:lpstr>
      <vt:lpstr>Booster TDR optics</vt:lpstr>
      <vt:lpstr>DA results @20GeV</vt:lpstr>
      <vt:lpstr>Error correction for TDR lattice (preliminary)</vt:lpstr>
      <vt:lpstr>SR &amp; Sawtooth effect@180GeV</vt:lpstr>
      <vt:lpstr>Injection time structure for high lum. Z</vt:lpstr>
      <vt:lpstr>Injection scheme with faster Linac</vt:lpstr>
      <vt:lpstr>Beam beam instability for on-axis injection</vt:lpstr>
      <vt:lpstr>PowerPoint 演示文稿</vt:lpstr>
      <vt:lpstr>RF ramping curve</vt:lpstr>
      <vt:lpstr>Eddy current effect and correction</vt:lpstr>
      <vt:lpstr>Dipole reproducibility requirement@20Gev</vt:lpstr>
      <vt:lpstr>Effect of earthfield @20GeV</vt:lpstr>
      <vt:lpstr>Alternative lattice design based on FODO</vt:lpstr>
      <vt:lpstr>outline</vt:lpstr>
      <vt:lpstr>PowerPoint 演示文稿</vt:lpstr>
      <vt:lpstr>PowerPoint 演示文稿</vt:lpstr>
      <vt:lpstr>CEPC Injection/Extraction Hardware design</vt:lpstr>
      <vt:lpstr>SC RF system </vt:lpstr>
      <vt:lpstr>1.3 GHz SRF Technology for CEPC Booster</vt:lpstr>
      <vt:lpstr>Feedback system status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CEPC Booster Ring</dc:title>
  <dc:creator>DELL</dc:creator>
  <cp:lastModifiedBy>DELL</cp:lastModifiedBy>
  <cp:revision>108</cp:revision>
  <dcterms:created xsi:type="dcterms:W3CDTF">2021-05-06T06:43:06Z</dcterms:created>
  <dcterms:modified xsi:type="dcterms:W3CDTF">2021-05-11T03:27:34Z</dcterms:modified>
</cp:coreProperties>
</file>