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307" r:id="rId3"/>
    <p:sldId id="294" r:id="rId4"/>
    <p:sldId id="290" r:id="rId5"/>
    <p:sldId id="298" r:id="rId6"/>
    <p:sldId id="300" r:id="rId7"/>
    <p:sldId id="296" r:id="rId8"/>
    <p:sldId id="293" r:id="rId9"/>
    <p:sldId id="321" r:id="rId10"/>
    <p:sldId id="259" r:id="rId11"/>
    <p:sldId id="266" r:id="rId12"/>
    <p:sldId id="272" r:id="rId13"/>
    <p:sldId id="274" r:id="rId14"/>
    <p:sldId id="318" r:id="rId15"/>
    <p:sldId id="323" r:id="rId16"/>
    <p:sldId id="326" r:id="rId17"/>
    <p:sldId id="320" r:id="rId18"/>
    <p:sldId id="281" r:id="rId19"/>
    <p:sldId id="282" r:id="rId20"/>
    <p:sldId id="325" r:id="rId21"/>
    <p:sldId id="306" r:id="rId22"/>
    <p:sldId id="304" r:id="rId23"/>
    <p:sldId id="314" r:id="rId24"/>
    <p:sldId id="287" r:id="rId25"/>
    <p:sldId id="327" r:id="rId26"/>
    <p:sldId id="329" r:id="rId27"/>
    <p:sldId id="328" r:id="rId28"/>
    <p:sldId id="33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2" autoAdjust="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7CD6-E695-49A0-A6D9-1C58B16CAB74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2AD2-DAF6-4583-9B5F-10F6A4CCD7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50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2AD2-DAF6-4583-9B5F-10F6A4CCD7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61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41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0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5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9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6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7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4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32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2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1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png"/><Relationship Id="rId5" Type="http://schemas.openxmlformats.org/officeDocument/2006/relationships/image" Target="../media/image39.e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6.pn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Status of CEPC collider ring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533" dirty="0"/>
              <a:t>Yiwei Wang </a:t>
            </a:r>
          </a:p>
          <a:p>
            <a:r>
              <a:rPr lang="en-US" altLang="zh-CN" sz="2533" dirty="0"/>
              <a:t>for the CEPC Accelerator Physics Group</a:t>
            </a:r>
          </a:p>
          <a:p>
            <a:r>
              <a:rPr lang="en-US" altLang="zh-CN" sz="2533" dirty="0"/>
              <a:t>The Institute of High Energy Physics, Chinese Academy of Sciences </a:t>
            </a:r>
          </a:p>
          <a:p>
            <a:endParaRPr lang="en-US" altLang="zh-CN" sz="2667" dirty="0"/>
          </a:p>
          <a:p>
            <a:r>
              <a:rPr lang="en-US" altLang="zh-CN" sz="2133" dirty="0" smtClean="0"/>
              <a:t>The 2021 CEPC international accelerator review committee meeting</a:t>
            </a:r>
            <a:endParaRPr lang="en-US" altLang="zh-CN" sz="2133" dirty="0"/>
          </a:p>
          <a:p>
            <a:r>
              <a:rPr lang="en-US" altLang="zh-CN" sz="2133" dirty="0" smtClean="0"/>
              <a:t>May 11-12, </a:t>
            </a:r>
            <a:r>
              <a:rPr lang="en-US" altLang="zh-CN" sz="2133" dirty="0"/>
              <a:t>2021, </a:t>
            </a:r>
            <a:r>
              <a:rPr lang="en-US" altLang="zh-CN" sz="2133" dirty="0" smtClean="0"/>
              <a:t>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938" y="169963"/>
            <a:ext cx="7037201" cy="658085"/>
          </a:xfrm>
        </p:spPr>
        <p:txBody>
          <a:bodyPr>
            <a:norm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beam parameters</a:t>
            </a:r>
            <a:endParaRPr lang="zh-CN" altLang="en-US" sz="2667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0369228" y="1283188"/>
            <a:ext cx="1923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Y. </a:t>
            </a:r>
            <a:r>
              <a:rPr lang="en-US" altLang="zh-CN" sz="1400" dirty="0" smtClean="0"/>
              <a:t>W. Wang</a:t>
            </a:r>
            <a:r>
              <a:rPr lang="en-US" altLang="zh-CN" sz="1400" dirty="0"/>
              <a:t>, D. Wang, Y. </a:t>
            </a:r>
            <a:r>
              <a:rPr lang="en-US" altLang="zh-CN" sz="1400" dirty="0" smtClean="0"/>
              <a:t>Zhang, J. Y. zhai et </a:t>
            </a:r>
            <a:r>
              <a:rPr lang="en-US" altLang="zh-CN" sz="1400" dirty="0"/>
              <a:t>al</a:t>
            </a:r>
            <a:endParaRPr lang="zh-CN" altLang="en-US" sz="1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53257"/>
              </p:ext>
            </p:extLst>
          </p:nvPr>
        </p:nvGraphicFramePr>
        <p:xfrm>
          <a:off x="1842034" y="803060"/>
          <a:ext cx="8527194" cy="5830703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l" fontAlgn="b"/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IPs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300" b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0.33/1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  <a:endParaRPr lang="en-US" altLang="zh-CN" sz="1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  <a:endParaRPr lang="en-US" altLang="zh-CN" sz="1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15/36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2.3/3.9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/2.2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0.4/0.2/0.1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1/0.4/0.2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-/1.8/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.9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en-US" altLang="zh-CN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sz="13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tune 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Qs</a:t>
                      </a:r>
                      <a:endParaRPr lang="en-US" sz="13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0.062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  <a:endParaRPr lang="en-US" altLang="zh-CN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3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</a:t>
                      </a:r>
                      <a:r>
                        <a:rPr lang="en-US" altLang="zh-CN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3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3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</a:t>
                      </a:r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60/717</a:t>
                      </a:r>
                      <a:endParaRPr lang="en-US" altLang="zh-CN" sz="13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80/182202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3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CN" sz="13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68171-7123-4D41-A525-C4258F7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506" y="71950"/>
            <a:ext cx="599671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Beam-beam simulation</a:t>
            </a:r>
            <a:endParaRPr lang="zh-CN" altLang="en-US" sz="36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588DE-3212-46B9-91A1-844D4711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200"/>
            <a:ext cx="10515600" cy="2824210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t</a:t>
            </a:r>
            <a:r>
              <a:rPr lang="en-US" altLang="zh-CN" sz="2000" dirty="0" smtClean="0"/>
              <a:t>tbar:</a:t>
            </a:r>
            <a:endParaRPr lang="en-US" altLang="zh-CN" sz="2000" dirty="0"/>
          </a:p>
          <a:p>
            <a:pPr lvl="1"/>
            <a:r>
              <a:rPr lang="en-US" altLang="zh-CN" sz="2000" dirty="0"/>
              <a:t>even with strong SR damping, 3D flip-flop appear easily without CW and longitudinal impedance</a:t>
            </a:r>
          </a:p>
          <a:p>
            <a:pPr lvl="1"/>
            <a:r>
              <a:rPr lang="en-US" altLang="zh-CN" sz="2000" dirty="0" smtClean="0"/>
              <a:t>Real </a:t>
            </a:r>
            <a:r>
              <a:rPr lang="en-US" altLang="zh-CN" sz="2000" dirty="0"/>
              <a:t>lattice design should consider asymmetric energy distribution </a:t>
            </a:r>
            <a:r>
              <a:rPr lang="en-US" altLang="zh-CN" sz="2000" dirty="0" smtClean="0"/>
              <a:t>(ref: K</a:t>
            </a:r>
            <a:r>
              <a:rPr lang="en-US" altLang="zh-CN" sz="2000" dirty="0"/>
              <a:t>. Oide)</a:t>
            </a:r>
          </a:p>
          <a:p>
            <a:r>
              <a:rPr lang="en-US" altLang="zh-CN" sz="2000" dirty="0"/>
              <a:t>Higgs: </a:t>
            </a:r>
            <a:r>
              <a:rPr lang="en-US" altLang="zh-CN" sz="2000" dirty="0" smtClean="0"/>
              <a:t>Ne=14e10 </a:t>
            </a:r>
            <a:r>
              <a:rPr lang="en-US" altLang="zh-CN" sz="2000" dirty="0"/>
              <a:t>is preferred considering beamstrahlung </a:t>
            </a:r>
            <a:r>
              <a:rPr lang="en-US" altLang="zh-CN" sz="2000" dirty="0" smtClean="0"/>
              <a:t>lifetime</a:t>
            </a:r>
          </a:p>
          <a:p>
            <a:r>
              <a:rPr lang="en-US" altLang="zh-CN" sz="2000" dirty="0" smtClean="0"/>
              <a:t>Z: </a:t>
            </a:r>
            <a:r>
              <a:rPr lang="en-US" altLang="zh-CN" sz="2000" b="1" dirty="0" smtClean="0"/>
              <a:t>Stable </a:t>
            </a:r>
            <a:r>
              <a:rPr lang="en-US" altLang="zh-CN" sz="2000" b="1" dirty="0"/>
              <a:t>tune area </a:t>
            </a:r>
            <a:r>
              <a:rPr lang="en-US" altLang="zh-CN" sz="2000" dirty="0" smtClean="0"/>
              <a:t>with both beam-beam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impedance is significant smaller than the case with beam-beam only.  </a:t>
            </a:r>
            <a:endParaRPr lang="en-US" altLang="zh-CN" sz="2000" dirty="0"/>
          </a:p>
          <a:p>
            <a:r>
              <a:rPr lang="en-US" altLang="zh-CN" sz="2000" dirty="0" smtClean="0"/>
              <a:t>More </a:t>
            </a:r>
            <a:r>
              <a:rPr lang="en-US" altLang="zh-CN" sz="2000" dirty="0"/>
              <a:t>check should be done, including code itself (especially ttbar)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47200" y="932723"/>
            <a:ext cx="154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Zhang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568806" y="3994050"/>
            <a:ext cx="3718418" cy="2391847"/>
            <a:chOff x="1568806" y="3994050"/>
            <a:chExt cx="3718418" cy="2391847"/>
          </a:xfrm>
        </p:grpSpPr>
        <p:pic>
          <p:nvPicPr>
            <p:cNvPr id="10" name="内容占位符 7">
              <a:extLst>
                <a:ext uri="{FF2B5EF4-FFF2-40B4-BE49-F238E27FC236}">
                  <a16:creationId xmlns:a16="http://schemas.microsoft.com/office/drawing/2014/main" id="{1A4E55F3-014D-4CAF-A3CB-DC1728C41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806" y="3994050"/>
              <a:ext cx="3718418" cy="239184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581721" y="4922487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Z(CW=1), w/o ZL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46755" y="3994050"/>
            <a:ext cx="3754473" cy="2470047"/>
            <a:chOff x="6346755" y="3994050"/>
            <a:chExt cx="3754473" cy="2470047"/>
          </a:xfrm>
        </p:grpSpPr>
        <p:pic>
          <p:nvPicPr>
            <p:cNvPr id="11" name="内容占位符 7">
              <a:extLst>
                <a:ext uri="{FF2B5EF4-FFF2-40B4-BE49-F238E27FC236}">
                  <a16:creationId xmlns:a16="http://schemas.microsoft.com/office/drawing/2014/main" id="{20A3B632-399A-40CC-84F6-8AB633745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6755" y="3994050"/>
              <a:ext cx="3754473" cy="247004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508105" y="4919136"/>
              <a:ext cx="1744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Z(CW=1), w</a:t>
              </a:r>
              <a:r>
                <a:rPr lang="en-US" altLang="zh-CN" dirty="0" smtClean="0"/>
                <a:t>/ </a:t>
              </a:r>
              <a:r>
                <a:rPr lang="en-US" altLang="zh-CN" dirty="0"/>
                <a:t>ZL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8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2689" y="1351043"/>
            <a:ext cx="10103311" cy="319333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cs typeface="Times New Roman" panose="02020603050405020304" pitchFamily="18" charset="0"/>
              </a:rPr>
              <a:t>Shorter cell length to squeeze the emittance from CDR </a:t>
            </a:r>
            <a:r>
              <a:rPr lang="en-US" altLang="zh-CN" sz="2400" b="1" dirty="0">
                <a:cs typeface="Times New Roman" panose="02020603050405020304" pitchFamily="18" charset="0"/>
              </a:rPr>
              <a:t>1.2nm to </a:t>
            </a:r>
            <a:r>
              <a:rPr lang="en-US" altLang="zh-CN" sz="2400" b="1" dirty="0" smtClean="0">
                <a:cs typeface="Times New Roman" panose="02020603050405020304" pitchFamily="18" charset="0"/>
              </a:rPr>
              <a:t>0.64nm</a:t>
            </a:r>
            <a:endParaRPr lang="en-US" altLang="zh-CN" sz="2400" b="1" dirty="0"/>
          </a:p>
          <a:p>
            <a:r>
              <a:rPr lang="en-US" altLang="zh-CN" sz="2400" dirty="0"/>
              <a:t>Maximization of bend filling factor to minimize the synchrotron radiation </a:t>
            </a:r>
          </a:p>
          <a:p>
            <a:r>
              <a:rPr lang="en-US" altLang="zh-CN" sz="2400" b="1" dirty="0"/>
              <a:t>Optimization of the quadrupole radiation effect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(QD0 2m to 2.5m)</a:t>
            </a:r>
            <a:endParaRPr lang="en-US" altLang="zh-CN" sz="2400" dirty="0"/>
          </a:p>
          <a:p>
            <a:pPr>
              <a:spcBef>
                <a:spcPts val="1200"/>
              </a:spcBef>
            </a:pPr>
            <a:r>
              <a:rPr lang="en-US" altLang="zh-CN" sz="2400" b="1" dirty="0">
                <a:cs typeface="Times New Roman" panose="02020603050405020304" pitchFamily="18" charset="0"/>
              </a:rPr>
              <a:t>Better correction of energy dependent aberration</a:t>
            </a:r>
          </a:p>
          <a:p>
            <a:r>
              <a:rPr lang="en-US" altLang="zh-CN" sz="2400" dirty="0"/>
              <a:t>Reduction of dynamic aperture requirement from injection</a:t>
            </a:r>
          </a:p>
          <a:p>
            <a:r>
              <a:rPr lang="en-US" altLang="zh-CN" sz="2400" b="1" dirty="0"/>
              <a:t>Reduction of the length from IP to 1</a:t>
            </a:r>
            <a:r>
              <a:rPr lang="en-US" altLang="zh-CN" sz="2400" b="1" baseline="30000" dirty="0"/>
              <a:t>st</a:t>
            </a:r>
            <a:r>
              <a:rPr lang="en-US" altLang="zh-CN" sz="2400" b="1" dirty="0"/>
              <a:t> quadrupole </a:t>
            </a:r>
            <a:r>
              <a:rPr lang="en-US" altLang="zh-CN" sz="2400" dirty="0"/>
              <a:t>without changing the front-end position of the FD cryo-module (2.2m to 1.9m)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933814" y="212026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Design of high luminosity lattice</a:t>
            </a:r>
            <a:endParaRPr lang="en-US" altLang="zh-CN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4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539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Optimization of the ARC aberration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0648" y="1006795"/>
            <a:ext cx="9882910" cy="276951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is a main aberration for the optimization of momentum acceptance with 2-repeated sextupole scheme.</a:t>
            </a:r>
          </a:p>
          <a:p>
            <a:pPr lvl="1"/>
            <a:r>
              <a:rPr lang="en-US" altLang="zh-CN" sz="1800" dirty="0"/>
              <a:t>In previous versions,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generated in the ARC region are corrected with IR knobs (phase advance or K1).</a:t>
            </a:r>
          </a:p>
          <a:p>
            <a:pPr lvl="1"/>
            <a:r>
              <a:rPr lang="en-US" altLang="zh-CN" sz="1800" dirty="0"/>
              <a:t>However, the IR  knobs will generate distortions at IP (beta, alfa and dispersion) </a:t>
            </a:r>
            <a:r>
              <a:rPr lang="en-US" altLang="zh-CN" sz="1800" b="1" dirty="0"/>
              <a:t>especially for the horizontal plane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A lattice with </a:t>
            </a:r>
            <a:r>
              <a:rPr lang="en-US" altLang="zh-CN" sz="1800" b="1" dirty="0"/>
              <a:t>4-repeated sextupoles </a:t>
            </a:r>
          </a:p>
          <a:p>
            <a:pPr lvl="1"/>
            <a:r>
              <a:rPr lang="en-US" altLang="zh-CN" sz="1800" dirty="0"/>
              <a:t>much less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for the horizontal plane </a:t>
            </a:r>
          </a:p>
          <a:p>
            <a:pPr lvl="1"/>
            <a:r>
              <a:rPr lang="en-US" altLang="zh-CN" sz="1800" dirty="0"/>
              <a:t>not too sensitive to the errors</a:t>
            </a:r>
            <a:endParaRPr lang="zh-CN" altLang="en-US" sz="1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393468" y="4975984"/>
            <a:ext cx="2140262" cy="1265270"/>
            <a:chOff x="162438" y="4522050"/>
            <a:chExt cx="3016119" cy="18140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438" y="4522050"/>
              <a:ext cx="3016119" cy="18140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32281" y="4752749"/>
              <a:ext cx="1419103" cy="3750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Q’’=313, 410</a:t>
              </a:r>
              <a:endParaRPr lang="zh-CN" altLang="en-US" sz="11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24255" y="4988098"/>
            <a:ext cx="2069177" cy="1317797"/>
            <a:chOff x="170096" y="510687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96" y="510687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19338" y="750515"/>
              <a:ext cx="1206583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69379" y="4995957"/>
            <a:ext cx="2168227" cy="1265270"/>
            <a:chOff x="170096" y="2444201"/>
            <a:chExt cx="2981145" cy="18012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096" y="2444201"/>
              <a:ext cx="2981145" cy="180126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27660" y="2688421"/>
              <a:ext cx="1168565" cy="372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Q’’=8, 139</a:t>
              </a:r>
              <a:endParaRPr lang="zh-CN" altLang="en-US" sz="1100" b="1" dirty="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468" y="3749477"/>
            <a:ext cx="2140262" cy="11985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821" y="3726783"/>
            <a:ext cx="2070981" cy="12239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378" y="3723841"/>
            <a:ext cx="2168227" cy="126425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393467" y="6205748"/>
            <a:ext cx="309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Scheme with </a:t>
            </a:r>
            <a:r>
              <a:rPr lang="en-US" altLang="zh-CN" sz="1200" b="1" dirty="0"/>
              <a:t>2 repeated sextupoles</a:t>
            </a:r>
          </a:p>
          <a:p>
            <a:r>
              <a:rPr lang="en-US" altLang="zh-CN" sz="1200" dirty="0"/>
              <a:t>Proposed by K. Oide</a:t>
            </a:r>
          </a:p>
        </p:txBody>
      </p:sp>
      <p:sp>
        <p:nvSpPr>
          <p:cNvPr id="21" name="矩形 20"/>
          <p:cNvSpPr/>
          <p:nvPr/>
        </p:nvSpPr>
        <p:spPr>
          <a:xfrm>
            <a:off x="7591820" y="6202643"/>
            <a:ext cx="284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Scheme with </a:t>
            </a:r>
            <a:r>
              <a:rPr lang="en-US" altLang="zh-CN" sz="1200" b="1" dirty="0"/>
              <a:t>8 repeated sextupoles</a:t>
            </a:r>
          </a:p>
          <a:p>
            <a:r>
              <a:rPr lang="en-US" altLang="zh-CN" sz="1200" dirty="0"/>
              <a:t>Proposed by Tianjian Bian</a:t>
            </a:r>
          </a:p>
        </p:txBody>
      </p:sp>
      <p:sp>
        <p:nvSpPr>
          <p:cNvPr id="22" name="矩形 21"/>
          <p:cNvSpPr/>
          <p:nvPr/>
        </p:nvSpPr>
        <p:spPr>
          <a:xfrm>
            <a:off x="4492387" y="6201172"/>
            <a:ext cx="3099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Scheme with </a:t>
            </a:r>
            <a:r>
              <a:rPr lang="en-US" altLang="zh-CN" sz="1200" b="1" dirty="0"/>
              <a:t>4 repeated sextupoles</a:t>
            </a:r>
          </a:p>
          <a:p>
            <a:r>
              <a:rPr lang="en-US" altLang="zh-CN" sz="1200" dirty="0"/>
              <a:t>Proposed by Yiwei Wang</a:t>
            </a:r>
          </a:p>
        </p:txBody>
      </p:sp>
      <p:pic>
        <p:nvPicPr>
          <p:cNvPr id="23" name="Picture 8" descr="logo_main2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111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1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619491" y="5648299"/>
                <a:ext cx="4052300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×1.9%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1" y="5648299"/>
                <a:ext cx="4052300" cy="361189"/>
              </a:xfrm>
              <a:prstGeom prst="rect">
                <a:avLst/>
              </a:prstGeom>
              <a:blipFill>
                <a:blip r:embed="rId3"/>
                <a:stretch>
                  <a:fillRect l="-904" t="-339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optimization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100154" y="5998367"/>
                <a:ext cx="4166149" cy="357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/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154" y="5998367"/>
                <a:ext cx="4166149" cy="357983"/>
              </a:xfrm>
              <a:prstGeom prst="rect">
                <a:avLst/>
              </a:prstGeom>
              <a:blipFill>
                <a:blip r:embed="rId4"/>
                <a:stretch>
                  <a:fillRect l="-878" t="-339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080655" y="1219286"/>
            <a:ext cx="9652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With better correction of energy dependent </a:t>
            </a:r>
            <a:r>
              <a:rPr lang="en-US" altLang="zh-CN" sz="2000" dirty="0" smtClean="0"/>
              <a:t>aberration and shorter </a:t>
            </a:r>
            <a:r>
              <a:rPr lang="en-US" altLang="zh-CN" sz="2000" dirty="0"/>
              <a:t>L* (without changing the front-end position of the final doublet cryo-module) 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Further optimization with algorithm of multi objective differential evolution (by J. </a:t>
            </a:r>
            <a:r>
              <a:rPr lang="en-US" altLang="zh-CN" sz="2000" dirty="0"/>
              <a:t>Wu, </a:t>
            </a:r>
            <a:r>
              <a:rPr lang="en-US" altLang="zh-CN" sz="2000" dirty="0" smtClean="0"/>
              <a:t>Y. </a:t>
            </a:r>
            <a:r>
              <a:rPr lang="en-US" altLang="zh-CN" sz="2000" dirty="0"/>
              <a:t>Zhang, </a:t>
            </a:r>
            <a:r>
              <a:rPr lang="en-US" altLang="zh-CN" sz="2000" dirty="0" smtClean="0"/>
              <a:t>Y. W. Wang)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Dynamic aperture w/o error at Higgs energy fulfills the requirements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45" y="3196927"/>
            <a:ext cx="4040598" cy="25164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3" y="3187597"/>
            <a:ext cx="3796138" cy="2562235"/>
          </a:xfrm>
          <a:prstGeom prst="rect">
            <a:avLst/>
          </a:prstGeom>
        </p:spPr>
      </p:pic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3019" y="1133554"/>
            <a:ext cx="10001493" cy="71470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/>
              <a:t>For the interaction region, the IP beta functions are refitted with the different combination of final doulets and the matching quadruples.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 all modes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00" y="1857879"/>
            <a:ext cx="4795088" cy="178202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97755" y="1829231"/>
            <a:ext cx="13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By Y. Zhu, S. Bai, C. Yu</a:t>
            </a:r>
            <a:endParaRPr lang="zh-CN" altLang="en-US" sz="14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255161" y="4239919"/>
            <a:ext cx="7262380" cy="2137208"/>
            <a:chOff x="2330540" y="3772303"/>
            <a:chExt cx="7262380" cy="27337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0540" y="3772303"/>
              <a:ext cx="7262380" cy="221976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703612" y="6127345"/>
              <a:ext cx="158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Final doublet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95718" y="6136676"/>
              <a:ext cx="2644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matching section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3989291" y="4124502"/>
              <a:ext cx="585018" cy="24580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98340" y="3792334"/>
              <a:ext cx="904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beam</a:t>
              </a:r>
              <a:endParaRPr lang="zh-CN" altLang="en-US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3287487" y="5976517"/>
              <a:ext cx="5151" cy="2385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6239068" y="5960961"/>
              <a:ext cx="5151" cy="2385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7234996" y="2067766"/>
          <a:ext cx="37018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479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599661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1349727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QF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Q1b+Q2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W/H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ttbar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Q1a+Q1b+Q1c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add</a:t>
                      </a:r>
                      <a:r>
                        <a:rPr lang="en-US" altLang="zh-CN" sz="1400" baseline="0" dirty="0" smtClean="0"/>
                        <a:t> quads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1628650" y="3770636"/>
            <a:ext cx="10563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Higgs: </a:t>
            </a:r>
            <a:r>
              <a:rPr lang="en-US" altLang="zh-CN" sz="1600" dirty="0"/>
              <a:t>L*=1.9m, LQ1A=1.22m, LQ1B=1.22m, LQ2=1.5m, d=0.3m, GQ1A=142T/m,  GQ1B=96T/m, GQ2=56T/m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7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8012" y="176746"/>
            <a:ext cx="7886700" cy="7425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ARC region for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all modes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71" y="900719"/>
            <a:ext cx="10903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Z and W modes need larger </a:t>
            </a:r>
            <a:r>
              <a:rPr lang="en-US" altLang="zh-CN" sz="2000" dirty="0">
                <a:cs typeface="Times New Roman" panose="02020603050405020304" pitchFamily="18" charset="0"/>
              </a:rPr>
              <a:t>momentum compaction factor 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000" dirty="0">
                <a:cs typeface="Times New Roman" panose="02020603050405020304" pitchFamily="18" charset="0"/>
              </a:rPr>
              <a:t>p and thus larger emittance </a:t>
            </a:r>
            <a:r>
              <a:rPr lang="el-GR" altLang="zh-CN" sz="2000" dirty="0">
                <a:cs typeface="Times New Roman" panose="02020603050405020304" pitchFamily="18" charset="0"/>
              </a:rPr>
              <a:t>ε</a:t>
            </a:r>
            <a:r>
              <a:rPr lang="en-US" altLang="zh-CN" sz="2000" dirty="0">
                <a:cs typeface="Times New Roman" panose="02020603050405020304" pitchFamily="18" charset="0"/>
              </a:rPr>
              <a:t>x, Qs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suppress </a:t>
            </a:r>
            <a:r>
              <a:rPr lang="en-US" altLang="zh-CN" sz="2000" dirty="0">
                <a:cs typeface="Times New Roman" panose="02020603050405020304" pitchFamily="18" charset="0"/>
              </a:rPr>
              <a:t>the impedance instability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at Z mode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increase </a:t>
            </a:r>
            <a:r>
              <a:rPr lang="en-US" altLang="zh-CN" sz="2000" dirty="0">
                <a:cs typeface="Times New Roman" panose="02020603050405020304" pitchFamily="18" charset="0"/>
              </a:rPr>
              <a:t>stable tune area if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considering </a:t>
            </a:r>
            <a:r>
              <a:rPr lang="en-US" altLang="zh-CN" sz="2000" dirty="0">
                <a:cs typeface="Times New Roman" panose="02020603050405020304" pitchFamily="18" charset="0"/>
              </a:rPr>
              <a:t>beam-beam effect and impedance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consistently at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2A5B1F4C-88F8-4778-A262-2AAD0B64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715" y="2405530"/>
            <a:ext cx="3663253" cy="226638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D6FA00-DBE2-472F-A04D-C65B78EEF931}"/>
              </a:ext>
            </a:extLst>
          </p:cNvPr>
          <p:cNvSpPr txBox="1"/>
          <p:nvPr/>
        </p:nvSpPr>
        <p:spPr>
          <a:xfrm>
            <a:off x="5791689" y="2162119"/>
            <a:ext cx="552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宋体" charset="0"/>
              </a:rPr>
              <a:t>stable tune area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with both beam-beam </a:t>
            </a:r>
            <a:r>
              <a:rPr lang="en-US" altLang="zh-CN" sz="1400" b="1" dirty="0">
                <a:latin typeface="Calibri" charset="0"/>
                <a:ea typeface="宋体" charset="0"/>
              </a:rPr>
              <a:t>and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impedance  (Z mode 90/90)</a:t>
            </a:r>
            <a:endParaRPr lang="zh-CN" altLang="en-US" sz="1400" b="1" dirty="0">
              <a:latin typeface="Calibri" charset="0"/>
              <a:ea typeface="宋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6355" y="2537448"/>
            <a:ext cx="255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00" dirty="0">
                <a:cs typeface="Times New Roman" panose="02020603050405020304" pitchFamily="18" charset="0"/>
              </a:rPr>
              <a:t>Yuan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Zhang</a:t>
            </a:r>
            <a:endParaRPr lang="en-US" altLang="zh-CN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CA2C342B-00AF-41F6-AFA1-3A74A0832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62504"/>
              </p:ext>
            </p:extLst>
          </p:nvPr>
        </p:nvGraphicFramePr>
        <p:xfrm>
          <a:off x="1510067" y="2461672"/>
          <a:ext cx="1787572" cy="105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" name="公式" r:id="rId4" imgW="1270000" imgH="749300" progId="Equation.3">
                  <p:embed/>
                </p:oleObj>
              </mc:Choice>
              <mc:Fallback>
                <p:oleObj name="公式" r:id="rId4" imgW="1270000" imgH="749300" progId="Equation.3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CA2C342B-00AF-41F6-AFA1-3A74A0832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067" y="2461672"/>
                        <a:ext cx="1787572" cy="105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423314" y="2181438"/>
            <a:ext cx="1788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altLang="zh-CN" sz="1400" b="1" dirty="0">
                <a:latin typeface="Calibri" charset="0"/>
                <a:ea typeface="宋体" charset="0"/>
              </a:rPr>
              <a:t>Microwave instability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95940"/>
              </p:ext>
            </p:extLst>
          </p:nvPr>
        </p:nvGraphicFramePr>
        <p:xfrm>
          <a:off x="1611140" y="3748879"/>
          <a:ext cx="1686499" cy="8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" name="公式" r:id="rId6" imgW="1143000" imgH="584200" progId="Equation.3">
                  <p:embed/>
                </p:oleObj>
              </mc:Choice>
              <mc:Fallback>
                <p:oleObj name="公式" r:id="rId6" imgW="1143000" imgH="584200" progId="Equation.3">
                  <p:embed/>
                  <p:pic>
                    <p:nvPicPr>
                      <p:cNvPr id="28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140" y="3748879"/>
                        <a:ext cx="1686499" cy="862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1421635" y="3392104"/>
            <a:ext cx="2895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altLang="zh-CN" sz="1400" b="1" dirty="0">
                <a:latin typeface="Calibri" charset="0"/>
                <a:ea typeface="宋体" charset="0"/>
              </a:rPr>
              <a:t>Transverse mode coupling instability</a:t>
            </a:r>
          </a:p>
        </p:txBody>
      </p:sp>
      <p:sp>
        <p:nvSpPr>
          <p:cNvPr id="31" name="矩形 30"/>
          <p:cNvSpPr/>
          <p:nvPr/>
        </p:nvSpPr>
        <p:spPr>
          <a:xfrm>
            <a:off x="749814" y="4539562"/>
            <a:ext cx="1079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Phase advance reduced from 90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2000" b="1" dirty="0">
                <a:cs typeface="Times New Roman" panose="02020603050405020304" pitchFamily="18" charset="0"/>
              </a:rPr>
              <a:t> to 60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altLang="zh-CN" sz="2000" dirty="0">
                <a:cs typeface="Times New Roman" panose="02020603050405020304" pitchFamily="18" charset="0"/>
              </a:rPr>
              <a:t>29% additional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sextupoles for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15084" y="2394305"/>
            <a:ext cx="2213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Na  Wang, </a:t>
            </a:r>
          </a:p>
          <a:p>
            <a:r>
              <a:rPr lang="en-US" altLang="zh-CN" sz="1400" dirty="0" smtClean="0"/>
              <a:t>CEPC Day, March 2020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8501" y="4967460"/>
            <a:ext cx="2578626" cy="16840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7500" y="4936934"/>
            <a:ext cx="2689372" cy="175408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418314" y="5376204"/>
            <a:ext cx="2623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/>
            <a:r>
              <a:rPr lang="en-US" altLang="zh-CN" sz="1600" dirty="0" smtClean="0"/>
              <a:t>H/tt mode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90</a:t>
            </a:r>
            <a:r>
              <a:rPr lang="en-US" altLang="zh-CN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altLang="zh-CN" sz="1600" dirty="0">
                <a:cs typeface="Times New Roman" panose="02020603050405020304" pitchFamily="18" charset="0"/>
              </a:rPr>
              <a:t> 90</a:t>
            </a:r>
            <a:r>
              <a:rPr lang="en-US" altLang="zh-CN" sz="1600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1600" dirty="0">
                <a:cs typeface="Times New Roman" panose="02020603050405020304" pitchFamily="18" charset="0"/>
              </a:rPr>
              <a:t> </a:t>
            </a:r>
            <a:endParaRPr lang="en-US" altLang="zh-CN" sz="1600" dirty="0"/>
          </a:p>
        </p:txBody>
      </p:sp>
      <p:sp>
        <p:nvSpPr>
          <p:cNvPr id="23" name="矩形 22"/>
          <p:cNvSpPr/>
          <p:nvPr/>
        </p:nvSpPr>
        <p:spPr>
          <a:xfrm>
            <a:off x="6085899" y="5357974"/>
            <a:ext cx="26893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/>
            <a:r>
              <a:rPr lang="en-US" altLang="zh-CN" sz="1600" dirty="0" smtClean="0"/>
              <a:t>W/Z mode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60</a:t>
            </a:r>
            <a:r>
              <a:rPr lang="en-US" altLang="zh-CN" sz="1600" dirty="0"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altLang="zh-CN" sz="1600" dirty="0"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60</a:t>
            </a:r>
            <a:r>
              <a:rPr lang="en-US" altLang="zh-CN" sz="1600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1600" dirty="0">
                <a:cs typeface="Times New Roman" panose="02020603050405020304" pitchFamily="18" charset="0"/>
              </a:rPr>
              <a:t> </a:t>
            </a:r>
            <a:endParaRPr lang="en-US" altLang="zh-CN" sz="16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0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953209" y="255860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Magnets comparison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07143"/>
              </p:ext>
            </p:extLst>
          </p:nvPr>
        </p:nvGraphicFramePr>
        <p:xfrm>
          <a:off x="2039888" y="844424"/>
          <a:ext cx="7983317" cy="29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3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2813039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145275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</a:tblGrid>
              <a:tr h="32868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 magnet in</a:t>
                      </a:r>
                      <a:r>
                        <a:rPr lang="en-US" altLang="zh-CN" sz="1600" baseline="0" dirty="0" smtClean="0"/>
                        <a:t> IR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Higgs (CDR)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Higgs (high lumi.)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82171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</a:t>
                      </a:r>
                      <a:r>
                        <a:rPr lang="en-US" altLang="zh-CN" sz="1600" baseline="0" dirty="0" smtClean="0"/>
                        <a:t> QD0 and QF1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/>
                        <a:t>L*=2.2m</a:t>
                      </a:r>
                      <a:r>
                        <a:rPr lang="en-US" altLang="zh-CN" sz="1600" dirty="0" smtClean="0"/>
                        <a:t>, d=0.6m, </a:t>
                      </a:r>
                    </a:p>
                    <a:p>
                      <a:r>
                        <a:rPr lang="en-US" altLang="zh-CN" sz="1600" dirty="0" smtClean="0"/>
                        <a:t>QD0: </a:t>
                      </a:r>
                      <a:r>
                        <a:rPr lang="en-US" altLang="zh-CN" sz="1600" b="1" dirty="0" smtClean="0"/>
                        <a:t>2.0m</a:t>
                      </a:r>
                      <a:r>
                        <a:rPr lang="en-US" altLang="zh-CN" sz="1600" dirty="0" smtClean="0"/>
                        <a:t>, 136T/m</a:t>
                      </a:r>
                    </a:p>
                    <a:p>
                      <a:r>
                        <a:rPr lang="en-US" altLang="zh-CN" sz="1600" dirty="0" smtClean="0"/>
                        <a:t>QF1: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1.48m, </a:t>
                      </a:r>
                      <a:r>
                        <a:rPr lang="en-US" altLang="zh-CN" sz="1600" b="1" dirty="0" smtClean="0"/>
                        <a:t>111T/m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/>
                        <a:t>L*=1.9m</a:t>
                      </a:r>
                      <a:r>
                        <a:rPr lang="en-US" altLang="zh-CN" sz="1600" dirty="0" smtClean="0"/>
                        <a:t>, d=0.3m,</a:t>
                      </a:r>
                    </a:p>
                    <a:p>
                      <a:r>
                        <a:rPr lang="en-US" altLang="zh-CN" sz="1600" dirty="0" smtClean="0"/>
                        <a:t>QD0: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="1" dirty="0" smtClean="0"/>
                        <a:t>2.5m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, 142T/m, 96T/m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QF1=1.5m, </a:t>
                      </a:r>
                      <a:r>
                        <a:rPr lang="en-US" altLang="zh-CN" sz="1600" b="1" dirty="0" smtClean="0"/>
                        <a:t>56T/m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43344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 anti-solenoids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maximum</a:t>
                      </a:r>
                      <a:r>
                        <a:rPr lang="en-US" altLang="zh-CN" sz="1600" baseline="0" dirty="0" smtClean="0"/>
                        <a:t> 7.2T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maximum</a:t>
                      </a:r>
                      <a:r>
                        <a:rPr lang="en-US" altLang="zh-CN" sz="1600" baseline="0" dirty="0" smtClean="0"/>
                        <a:t> 7.2T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131473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 sextupoles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VSIRD: 0.6m, 1308 T/m^2</a:t>
                      </a:r>
                    </a:p>
                    <a:p>
                      <a:r>
                        <a:rPr lang="en-US" altLang="zh-CN" sz="1600" dirty="0" smtClean="0"/>
                        <a:t>HSIRD: 0.8m,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1506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VSIRU: 0.6m, 1250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HSIRU: 0.6m, 1600 T/m^2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VSIRD: 0.6m,  1209 T/m^2</a:t>
                      </a:r>
                    </a:p>
                    <a:p>
                      <a:r>
                        <a:rPr lang="en-US" altLang="zh-CN" sz="1600" dirty="0" smtClean="0"/>
                        <a:t>HSIRD: 0.8m, </a:t>
                      </a:r>
                      <a:r>
                        <a:rPr lang="en-US" altLang="zh-CN" sz="1600" baseline="0" dirty="0" smtClean="0"/>
                        <a:t>1679 </a:t>
                      </a:r>
                      <a:r>
                        <a:rPr lang="en-US" altLang="zh-CN" sz="1600" dirty="0" smtClean="0"/>
                        <a:t>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VSIRU: 0.6m, 1548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HSIRU: 0.6m, 1130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(safety</a:t>
                      </a:r>
                      <a:r>
                        <a:rPr lang="en-US" altLang="zh-CN" sz="1600" baseline="0" dirty="0" smtClean="0"/>
                        <a:t> factor 20% for strength </a:t>
                      </a:r>
                      <a:r>
                        <a:rPr lang="en-US" altLang="zh-CN" sz="16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23695"/>
              </p:ext>
            </p:extLst>
          </p:nvPr>
        </p:nvGraphicFramePr>
        <p:xfrm>
          <a:off x="2039887" y="3837258"/>
          <a:ext cx="7999462" cy="278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040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2817844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159578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</a:tblGrid>
              <a:tr h="689891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Main</a:t>
                      </a:r>
                      <a:r>
                        <a:rPr lang="en-US" altLang="zh-CN" sz="1600" baseline="0" dirty="0" smtClean="0"/>
                        <a:t> magnets in ARC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Higgs (CDR)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Quantity, length and</a:t>
                      </a:r>
                      <a:r>
                        <a:rPr lang="en-US" altLang="zh-CN" sz="1600" baseline="0" dirty="0" smtClean="0"/>
                        <a:t> field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Higgs (high lumi.)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Quantity, length and</a:t>
                      </a:r>
                      <a:r>
                        <a:rPr lang="en-US" altLang="zh-CN" sz="1600" baseline="0" dirty="0" smtClean="0"/>
                        <a:t> field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689891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Dipoles </a:t>
                      </a:r>
                    </a:p>
                    <a:p>
                      <a:r>
                        <a:rPr lang="en-US" altLang="zh-CN" sz="1600" dirty="0" smtClean="0"/>
                        <a:t>(dual aperture)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2320, 28.686 m, 373 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2944, 21.7 m, 390</a:t>
                      </a:r>
                      <a:r>
                        <a:rPr lang="en-US" altLang="zh-CN" sz="1600" baseline="0" dirty="0" smtClean="0"/>
                        <a:t> 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/>
                        <a:t>(</a:t>
                      </a:r>
                      <a:r>
                        <a:rPr lang="en-US" altLang="zh-CN" sz="1600" b="1" baseline="0" dirty="0" smtClean="0"/>
                        <a:t>Quant +27%, total length -4%</a:t>
                      </a:r>
                      <a:r>
                        <a:rPr lang="en-US" altLang="zh-CN" sz="1600" baseline="0" dirty="0" smtClean="0"/>
                        <a:t>)</a:t>
                      </a:r>
                      <a:endParaRPr lang="en-US" altLang="zh-CN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502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Quadpoles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(dual aperture)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2320, 2 m, 8.4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2944, 3 m, 10.6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</a:rPr>
                        <a:t>Quant +27%, total length +90%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71718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Sextupoles</a:t>
                      </a:r>
                    </a:p>
                    <a:p>
                      <a:r>
                        <a:rPr lang="en-US" altLang="zh-CN" sz="1600" dirty="0" smtClean="0"/>
                        <a:t>(single</a:t>
                      </a:r>
                      <a:r>
                        <a:rPr lang="en-US" altLang="zh-CN" sz="1600" baseline="0" dirty="0" smtClean="0"/>
                        <a:t> aperture</a:t>
                      </a:r>
                      <a:r>
                        <a:rPr lang="en-US" altLang="zh-CN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SF: 896, 0.7 m, 506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SD: 896, 0.7 m*2, 506 T/m^2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SF: 1024, 0.7 m, 1100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T/m^2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SD: 1024, 0.7 m*2, 1129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</a:rPr>
                        <a:t>Quant +14%, total length +14%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131769" y="258056"/>
            <a:ext cx="8229600" cy="575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2800" b="1" kern="0" dirty="0">
                <a:solidFill>
                  <a:srgbClr val="0070C0"/>
                </a:solidFill>
              </a:rPr>
              <a:t>RF staging for compatible modes</a:t>
            </a:r>
          </a:p>
        </p:txBody>
      </p:sp>
      <p:sp>
        <p:nvSpPr>
          <p:cNvPr id="10" name="矩形 9"/>
          <p:cNvSpPr/>
          <p:nvPr/>
        </p:nvSpPr>
        <p:spPr>
          <a:xfrm>
            <a:off x="2689210" y="6385023"/>
            <a:ext cx="2272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ea typeface="Times New Roman" charset="0"/>
                <a:cs typeface="Times New Roman" charset="0"/>
              </a:rPr>
              <a:t>by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J. Y. </a:t>
            </a:r>
            <a:r>
              <a:rPr kumimoji="1" lang="en-US" altLang="zh-CN" sz="1400" dirty="0">
                <a:ea typeface="Times New Roman" charset="0"/>
                <a:cs typeface="Times New Roman" charset="0"/>
              </a:rPr>
              <a:t>Zhai, Yiwei Wang</a:t>
            </a:r>
          </a:p>
        </p:txBody>
      </p:sp>
      <p:pic>
        <p:nvPicPr>
          <p:cNvPr id="9" name="图形 6">
            <a:extLst>
              <a:ext uri="{FF2B5EF4-FFF2-40B4-BE49-F238E27FC236}">
                <a16:creationId xmlns:a16="http://schemas.microsoft.com/office/drawing/2014/main" id="{9AE7803C-9D03-409E-ACC5-8F0BB509A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2019" t="10954" r="10685" b="12457"/>
          <a:stretch/>
        </p:blipFill>
        <p:spPr>
          <a:xfrm>
            <a:off x="1099127" y="817637"/>
            <a:ext cx="5337711" cy="5632924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3F2F9D3-A2B1-4A5F-AA33-E16A45BB946B}"/>
              </a:ext>
            </a:extLst>
          </p:cNvPr>
          <p:cNvSpPr txBox="1">
            <a:spLocks/>
          </p:cNvSpPr>
          <p:nvPr/>
        </p:nvSpPr>
        <p:spPr>
          <a:xfrm>
            <a:off x="6428541" y="833396"/>
            <a:ext cx="5183425" cy="13449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priority of the Higgs running and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flexible switching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cost at early stage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high luminosity for all modes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A35F4E-0B07-4B17-85F4-83C5FB250A7B}"/>
              </a:ext>
            </a:extLst>
          </p:cNvPr>
          <p:cNvSpPr/>
          <p:nvPr/>
        </p:nvSpPr>
        <p:spPr>
          <a:xfrm>
            <a:off x="6476989" y="2140972"/>
            <a:ext cx="4381666" cy="4305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1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(H/W run)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 and parameters are same with CDR except longer central part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Medium or low luminosity at Z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2 (HL-Z upgrade)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 Higgs cavities to center and add high current Z cavities.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By-pass low current H cavities.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3(ttbar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upgrade)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ttbar cavities (low current, high gradient, high Q)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Nb3Sn@4.2 K or others to significant reducing the cost of cryo-system and AC power.</a:t>
            </a:r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 txBox="1">
            <a:spLocks/>
          </p:cNvSpPr>
          <p:nvPr/>
        </p:nvSpPr>
        <p:spPr>
          <a:xfrm>
            <a:off x="2057878" y="389428"/>
            <a:ext cx="8229600" cy="482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Alternative separation scheme at RF region</a:t>
            </a:r>
            <a:endParaRPr lang="zh-CN" altLang="en-US" sz="2800" b="1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34233"/>
              </p:ext>
            </p:extLst>
          </p:nvPr>
        </p:nvGraphicFramePr>
        <p:xfrm>
          <a:off x="1446640" y="3448631"/>
          <a:ext cx="9545904" cy="2715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946"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Kicker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Septum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dirty="0" smtClean="0">
                          <a:effectLst/>
                          <a:latin typeface="+mn-lt"/>
                        </a:rPr>
                        <a:t>Integrated</a:t>
                      </a:r>
                      <a:r>
                        <a:rPr lang="en-US" altLang="zh-CN" sz="1600" b="1" u="none" strike="noStrike" baseline="0" dirty="0" smtClean="0">
                          <a:effectLst/>
                          <a:latin typeface="+mn-lt"/>
                        </a:rPr>
                        <a:t> strength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BL [T*m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0.1624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1.4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dirty="0" smtClean="0">
                          <a:effectLst/>
                          <a:latin typeface="+mn-lt"/>
                        </a:rPr>
                        <a:t>Strength</a:t>
                      </a:r>
                      <a:r>
                        <a:rPr lang="en-US" altLang="zh-CN" sz="16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B [Guass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203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for up to 182.5GeV. Septum is weak to suppress emittance growth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zh-CN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dirty="0" smtClean="0">
                          <a:effectLst/>
                          <a:latin typeface="+mn-lt"/>
                        </a:rPr>
                        <a:t>Effective length</a:t>
                      </a:r>
                      <a:r>
                        <a:rPr lang="en-US" altLang="zh-CN" sz="16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Leff [m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Half width of good</a:t>
                      </a:r>
                      <a:r>
                        <a:rPr lang="en-US" sz="1600" b="1" u="none" strike="noStrike" baseline="0" dirty="0" smtClean="0">
                          <a:effectLst/>
                          <a:latin typeface="+mn-lt"/>
                        </a:rPr>
                        <a:t> field region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Hgf/Vgf [mm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10.1/3.8</a:t>
                      </a:r>
                    </a:p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18.9/3.8</a:t>
                      </a:r>
                    </a:p>
                    <a:p>
                      <a:pPr algn="ctr" fontAlgn="b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Kicker: 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x+3mm+d1/2, 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Septum: 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x+3mm+d2e/2, 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0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b="1" u="none" strike="noStrike" dirty="0" smtClean="0">
                          <a:effectLst/>
                          <a:latin typeface="+mn-lt"/>
                        </a:rPr>
                        <a:t>Half width of beam</a:t>
                      </a:r>
                      <a:r>
                        <a:rPr lang="en-US" altLang="zh-CN" sz="1600" b="1" u="none" strike="noStrike" baseline="0" dirty="0" smtClean="0">
                          <a:effectLst/>
                          <a:latin typeface="+mn-lt"/>
                        </a:rPr>
                        <a:t> stay clear </a:t>
                      </a:r>
                      <a:endParaRPr lang="en-US" sz="1600" b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Hbsc/Vbsc [mm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effectLst/>
                          <a:latin typeface="+mn-lt"/>
                        </a:rPr>
                        <a:t>9.6/3.6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effectLst/>
                          <a:latin typeface="+mn-lt"/>
                        </a:rPr>
                        <a:t>9.2/3.6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x+3mm, 18</a:t>
                      </a:r>
                      <a:r>
                        <a:rPr lang="el-GR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y+3mm</a:t>
                      </a:r>
                    </a:p>
                    <a:p>
                      <a:pPr algn="l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Septum</a:t>
                      </a:r>
                      <a:r>
                        <a:rPr lang="en-US" sz="1600" b="1" u="none" strike="noStrike" baseline="0" dirty="0" smtClean="0">
                          <a:effectLst/>
                          <a:latin typeface="+mn-lt"/>
                        </a:rPr>
                        <a:t> width </a:t>
                      </a: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width [mm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38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77" y="1200578"/>
            <a:ext cx="4752529" cy="21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9260" y="1327654"/>
            <a:ext cx="4062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 kicker instead of electro-static separator to reduce the </a:t>
            </a:r>
            <a:r>
              <a:rPr lang="en-US" altLang="zh-CN" dirty="0" smtClean="0"/>
              <a:t>impedance contribution (proposed </a:t>
            </a:r>
            <a:r>
              <a:rPr lang="en-US" altLang="zh-CN" dirty="0"/>
              <a:t>by Jinhui Chen</a:t>
            </a:r>
            <a:r>
              <a:rPr lang="en-US" altLang="zh-CN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Study on the field stability is undergoing.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Design requirement of the CEPC collider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 smtClean="0"/>
                  <a:t>SR power 30MW (50 MW upgradable), 100km, 2 IPs</a:t>
                </a:r>
              </a:p>
              <a:p>
                <a:r>
                  <a:rPr lang="en-US" altLang="zh-CN" sz="2000" dirty="0" smtClean="0"/>
                  <a:t>Crab waist collision</a:t>
                </a:r>
              </a:p>
              <a:p>
                <a:r>
                  <a:rPr lang="en-US" altLang="zh-CN" sz="2000" dirty="0" smtClean="0"/>
                  <a:t>Local chromaticity correction for the interaction region</a:t>
                </a:r>
              </a:p>
              <a:p>
                <a:r>
                  <a:rPr lang="en-US" altLang="zh-CN" sz="2000" dirty="0" smtClean="0"/>
                  <a:t>Non-interleaved sextupoles </a:t>
                </a:r>
              </a:p>
              <a:p>
                <a:r>
                  <a:rPr lang="en-US" altLang="zh-CN" sz="2000" dirty="0" smtClean="0"/>
                  <a:t>Correction of sawtooth orbit</a:t>
                </a:r>
                <a:endParaRPr lang="en-US" altLang="zh-CN" sz="2000" dirty="0"/>
              </a:p>
              <a:p>
                <a:r>
                  <a:rPr lang="en-US" altLang="zh-CN" sz="2000" dirty="0" smtClean="0"/>
                  <a:t>Shared cavities for two beam @ tt, Higgs</a:t>
                </a:r>
              </a:p>
              <a:p>
                <a:r>
                  <a:rPr lang="en-US" altLang="zh-CN" sz="2000" dirty="0" smtClean="0"/>
                  <a:t>Dual aperture dipole and quadrupole magnets</a:t>
                </a:r>
              </a:p>
              <a:p>
                <a:r>
                  <a:rPr lang="en-US" altLang="zh-CN" sz="2000" dirty="0" smtClean="0"/>
                  <a:t>Spin polarized </a:t>
                </a:r>
                <a:r>
                  <a:rPr lang="en-US" altLang="zh-CN" sz="2000" dirty="0"/>
                  <a:t>beam @ </a:t>
                </a:r>
                <a:r>
                  <a:rPr lang="en-US" altLang="zh-CN" sz="2000" dirty="0" smtClean="0"/>
                  <a:t>Z</a:t>
                </a:r>
                <a:endParaRPr lang="en-US" altLang="zh-CN" sz="2000" dirty="0"/>
              </a:p>
              <a:p>
                <a:r>
                  <a:rPr lang="en-US" altLang="zh-CN" sz="2000" dirty="0" smtClean="0"/>
                  <a:t>Asymmetric interaction region</a:t>
                </a:r>
              </a:p>
              <a:p>
                <a:r>
                  <a:rPr lang="en-US" altLang="zh-CN" sz="2000" dirty="0"/>
                  <a:t>Compatible of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000" dirty="0"/>
                  <a:t>/H/W/Z modes</a:t>
                </a:r>
              </a:p>
              <a:p>
                <a:r>
                  <a:rPr lang="en-US" altLang="zh-CN" sz="2000" dirty="0"/>
                  <a:t>Compatible with </a:t>
                </a:r>
                <a:r>
                  <a:rPr lang="en-US" altLang="zh-CN" sz="2000" dirty="0" smtClean="0"/>
                  <a:t>SPPC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  <a:blipFill>
                <a:blip r:embed="rId3"/>
                <a:stretch>
                  <a:fillRect l="-522" t="-154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634118"/>
            <a:ext cx="5708073" cy="29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76" y="963013"/>
            <a:ext cx="2883402" cy="2052775"/>
          </a:xfrm>
          <a:prstGeom prst="rect">
            <a:avLst/>
          </a:prstGeom>
        </p:spPr>
      </p:pic>
      <p:sp>
        <p:nvSpPr>
          <p:cNvPr id="37" name="标题 1"/>
          <p:cNvSpPr txBox="1">
            <a:spLocks/>
          </p:cNvSpPr>
          <p:nvPr/>
        </p:nvSpPr>
        <p:spPr>
          <a:xfrm>
            <a:off x="2057878" y="267852"/>
            <a:ext cx="8229600" cy="6595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R&amp;D Progress of CEPC vacuum system</a:t>
            </a:r>
            <a:endParaRPr lang="zh-CN" altLang="en-US" sz="2800" b="1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1" name="图片 3" descr="92b8e62469a18ce11ffdbd3237fa8ed"/>
          <p:cNvPicPr>
            <a:picLocks noChangeAspect="1"/>
          </p:cNvPicPr>
          <p:nvPr/>
        </p:nvPicPr>
        <p:blipFill>
          <a:blip r:embed="rId5"/>
          <a:srcRect b="15606"/>
          <a:stretch>
            <a:fillRect/>
          </a:stretch>
        </p:blipFill>
        <p:spPr>
          <a:xfrm>
            <a:off x="5519084" y="1168468"/>
            <a:ext cx="1410036" cy="158712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2593" y="1168469"/>
            <a:ext cx="38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RF shielding bellows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Contact force is uniformly from different fingers and meets the target of 125±25g. Two prototypes of RF shielding bellows have been fabricated.</a:t>
            </a:r>
            <a:endParaRPr lang="zh-CN" altLang="en-US" sz="1600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584A759-CA27-43A1-AEBB-968BC24BC885}"/>
              </a:ext>
            </a:extLst>
          </p:cNvPr>
          <p:cNvSpPr txBox="1">
            <a:spLocks/>
          </p:cNvSpPr>
          <p:nvPr/>
        </p:nvSpPr>
        <p:spPr>
          <a:xfrm>
            <a:off x="5077073" y="2790361"/>
            <a:ext cx="3816527" cy="167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531" indent="-31653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defTabSz="8440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chamber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prototypes of copper &amp; aluminum vacuum chambers with a length of 6 m have been fabricated and tested, which meet the engineering requirements. 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1583959D-9534-4388-8185-7A996E98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00" y="2916857"/>
            <a:ext cx="1825200" cy="3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499" y="4395834"/>
            <a:ext cx="2344359" cy="1686978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/>
          <a:stretch/>
        </p:blipFill>
        <p:spPr bwMode="auto">
          <a:xfrm>
            <a:off x="2875373" y="4405069"/>
            <a:ext cx="2229408" cy="16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10485"/>
          <a:stretch/>
        </p:blipFill>
        <p:spPr bwMode="auto">
          <a:xfrm>
            <a:off x="1367502" y="4405069"/>
            <a:ext cx="1410277" cy="16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006958" y="2765189"/>
            <a:ext cx="4097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NEG coating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2m long vacuum pipe have been coated to explore the coating parameter at geometrical shape   of 56×75.  6m long vacuum chambers will be coated by moving the solenoid by a horizontal coating equipment 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66598" y="599549"/>
            <a:ext cx="254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S. Ma et 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40053" y="1001573"/>
            <a:ext cx="967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Beam physics: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Solution on </a:t>
            </a:r>
            <a:r>
              <a:rPr lang="en-US" altLang="zh-CN" sz="2000" dirty="0" smtClean="0">
                <a:solidFill>
                  <a:srgbClr val="000000"/>
                </a:solidFill>
              </a:rPr>
              <a:t>quadrupole wakes and </a:t>
            </a:r>
            <a:r>
              <a:rPr lang="en-US" altLang="zh-CN" sz="2000" dirty="0">
                <a:solidFill>
                  <a:srgbClr val="000000"/>
                </a:solidFill>
              </a:rPr>
              <a:t>b</a:t>
            </a:r>
            <a:r>
              <a:rPr lang="en-US" altLang="zh-CN" sz="2000" dirty="0" smtClean="0">
                <a:solidFill>
                  <a:srgbClr val="000000"/>
                </a:solidFill>
              </a:rPr>
              <a:t>etatron tune shift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Electron cloud density </a:t>
            </a:r>
            <a:r>
              <a:rPr lang="en-US" altLang="zh-CN" sz="2000" dirty="0" smtClean="0"/>
              <a:t>increased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can be controlled by NEG coating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Serious instability caused by resistive </a:t>
            </a:r>
            <a:r>
              <a:rPr lang="en-US" altLang="zh-CN" sz="2000" dirty="0"/>
              <a:t>wall </a:t>
            </a:r>
            <a:r>
              <a:rPr lang="en-US" altLang="zh-CN" sz="2000" dirty="0" smtClean="0"/>
              <a:t>impedance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strictly limit NEG coating </a:t>
            </a:r>
            <a:r>
              <a:rPr lang="en-US" altLang="zh-CN" sz="2000" dirty="0"/>
              <a:t>thickness </a:t>
            </a:r>
            <a:r>
              <a:rPr lang="en-US" altLang="zh-CN" sz="2000" dirty="0" smtClean="0"/>
              <a:t>&lt; 200nm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40052" y="3235364"/>
            <a:ext cx="967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Technique on vacuum, magnets and power supply: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Easier manufacture of </a:t>
            </a:r>
            <a:r>
              <a:rPr lang="en-US" altLang="zh-CN" sz="2000" dirty="0"/>
              <a:t>vacuum </a:t>
            </a:r>
            <a:r>
              <a:rPr lang="en-US" altLang="zh-CN" sz="2000" dirty="0" smtClean="0"/>
              <a:t>chamber</a:t>
            </a:r>
            <a:endParaRPr lang="en-US" altLang="zh-CN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Lower power </a:t>
            </a:r>
            <a:r>
              <a:rPr lang="en-US" altLang="zh-CN" sz="2000" dirty="0" smtClean="0"/>
              <a:t>consumption of magnets</a:t>
            </a:r>
            <a:endParaRPr lang="en-US" altLang="zh-CN" sz="2000" dirty="0" smtClean="0">
              <a:solidFill>
                <a:srgbClr val="0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46095" y="269936"/>
            <a:ext cx="844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</a:rPr>
              <a:t>Modification on chamber shape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2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66598" y="874108"/>
            <a:ext cx="254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D. Liu, Na Wang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162033" y="4473894"/>
            <a:ext cx="3489573" cy="2258771"/>
            <a:chOff x="8846093" y="5187436"/>
            <a:chExt cx="3331859" cy="209485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6093" y="5187436"/>
              <a:ext cx="3331859" cy="209485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632765" y="5851468"/>
              <a:ext cx="2023344" cy="428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Elliptical chamber:  SEY&lt;1.3</a:t>
              </a:r>
            </a:p>
            <a:p>
              <a:r>
                <a:rPr lang="en-US" altLang="zh-CN" sz="1200" dirty="0"/>
                <a:t>Round chamber:     SEY&lt;1.2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19249" y="4547787"/>
            <a:ext cx="2125989" cy="1568582"/>
            <a:chOff x="2627885" y="1894779"/>
            <a:chExt cx="3906000" cy="2880000"/>
          </a:xfrm>
        </p:grpSpPr>
        <p:sp>
          <p:nvSpPr>
            <p:cNvPr id="31" name="椭圆 30"/>
            <p:cNvSpPr/>
            <p:nvPr/>
          </p:nvSpPr>
          <p:spPr>
            <a:xfrm>
              <a:off x="2627885" y="1894779"/>
              <a:ext cx="3906000" cy="2880000"/>
            </a:xfrm>
            <a:prstGeom prst="ellips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140885" y="1894779"/>
              <a:ext cx="2880000" cy="288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箭头连接符 32"/>
            <p:cNvCxnSpPr>
              <a:endCxn id="31" idx="6"/>
            </p:cNvCxnSpPr>
            <p:nvPr/>
          </p:nvCxnSpPr>
          <p:spPr>
            <a:xfrm>
              <a:off x="4552749" y="3334779"/>
              <a:ext cx="198113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4554164" y="1894779"/>
              <a:ext cx="0" cy="1440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4649965" y="3398341"/>
              <a:ext cx="1329401" cy="47191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37.5mm</a:t>
              </a:r>
              <a:endParaRPr lang="zh-CN" altLang="en-US" sz="1200" b="1" dirty="0"/>
            </a:p>
          </p:txBody>
        </p:sp>
        <p:sp>
          <p:nvSpPr>
            <p:cNvPr id="36" name="文本框 35"/>
            <p:cNvSpPr txBox="1"/>
            <p:nvPr/>
          </p:nvSpPr>
          <p:spPr>
            <a:xfrm rot="16200000">
              <a:off x="3611497" y="2368928"/>
              <a:ext cx="1068363" cy="4916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28mm</a:t>
              </a:r>
              <a:endParaRPr lang="zh-CN" altLang="en-US" sz="1200" b="1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427151" y="616958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rom elliptical to 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44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4466" y="207489"/>
            <a:ext cx="10515600" cy="102214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ptimization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 dual-aperture quadrupole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503" y="1676352"/>
            <a:ext cx="10515600" cy="178591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Add a shim at the center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The b1 and b3 component can reduce a lot.</a:t>
            </a:r>
          </a:p>
          <a:p>
            <a:pPr lvl="1"/>
            <a:r>
              <a:rPr lang="en-US" altLang="zh-CN" dirty="0" smtClean="0"/>
              <a:t>The harmonics varies a little at different energy.</a:t>
            </a:r>
          </a:p>
          <a:p>
            <a:pPr lvl="1"/>
            <a:r>
              <a:rPr lang="en-US" altLang="zh-CN" dirty="0" smtClean="0"/>
              <a:t>No large variation introduced by the trim coil.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934255" y="3560947"/>
            <a:ext cx="2979009" cy="2534974"/>
            <a:chOff x="184028" y="3192108"/>
            <a:chExt cx="3307449" cy="301325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028" y="3192108"/>
              <a:ext cx="3307449" cy="27330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77152" y="5836028"/>
              <a:ext cx="1179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F/D design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64064" y="3927481"/>
            <a:ext cx="4114800" cy="2262793"/>
            <a:chOff x="3628691" y="3102964"/>
            <a:chExt cx="4114800" cy="22627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/>
            <a:srcRect l="12367" t="34349" r="14238" b="910"/>
            <a:stretch/>
          </p:blipFill>
          <p:spPr>
            <a:xfrm>
              <a:off x="3628691" y="3102964"/>
              <a:ext cx="4114800" cy="180190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483968" y="4996425"/>
              <a:ext cx="2562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F/D design with trim coils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09586" y="3479490"/>
            <a:ext cx="3434271" cy="2719640"/>
            <a:chOff x="8163868" y="2970026"/>
            <a:chExt cx="3762375" cy="295514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t="6549"/>
            <a:stretch/>
          </p:blipFill>
          <p:spPr>
            <a:xfrm>
              <a:off x="8163868" y="2970026"/>
              <a:ext cx="3762375" cy="258581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744510" y="5555840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3D bmod</a:t>
              </a:r>
              <a:endParaRPr lang="zh-CN" altLang="en-US" dirty="0"/>
            </a:p>
          </p:txBody>
        </p:sp>
      </p:grpSp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278052" y="1064086"/>
            <a:ext cx="105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M. Yang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061" y="1443873"/>
            <a:ext cx="3648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2873" y="1195388"/>
            <a:ext cx="10631054" cy="234161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zh-CN" sz="2000" dirty="0" smtClean="0">
                <a:cs typeface="Times New Roman" panose="02020603050405020304" pitchFamily="18" charset="0"/>
              </a:rPr>
              <a:t>Different design options of CEPC Q1a have been studied and compared.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zh-CN" sz="2000" dirty="0" smtClean="0">
                <a:cs typeface="Times New Roman" panose="02020603050405020304" pitchFamily="18" charset="0"/>
              </a:rPr>
              <a:t>With </a:t>
            </a:r>
            <a:r>
              <a:rPr lang="en-US" altLang="zh-CN" sz="2000" dirty="0">
                <a:cs typeface="Times New Roman" panose="02020603050405020304" pitchFamily="18" charset="0"/>
              </a:rPr>
              <a:t>relaxed dipole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field requirement (&lt; 30 gauss) </a:t>
            </a:r>
            <a:r>
              <a:rPr lang="en-US" altLang="zh-CN" sz="2000" dirty="0">
                <a:cs typeface="Times New Roman" panose="02020603050405020304" pitchFamily="18" charset="0"/>
              </a:rPr>
              <a:t>and use FeCoV yoke, the magnet weight can be significantly reduced (55% of origin).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zh-CN" sz="2000" dirty="0">
                <a:cs typeface="Times New Roman" panose="02020603050405020304" pitchFamily="18" charset="0"/>
              </a:rPr>
              <a:t>Using one layer coil, magnet weight can be further reduced. (42% of origin)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cs typeface="Times New Roman" panose="02020603050405020304" pitchFamily="18" charset="0"/>
              </a:rPr>
              <a:t>Recommendation: 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000" dirty="0">
                <a:cs typeface="Times New Roman" panose="02020603050405020304" pitchFamily="18" charset="0"/>
              </a:rPr>
              <a:t>      Baseline design: 2 layers coil, FeCoV yoke; 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000" dirty="0">
                <a:cs typeface="Times New Roman" panose="02020603050405020304" pitchFamily="18" charset="0"/>
              </a:rPr>
              <a:t>      Alternative design: 1 layer coil, FeCoV yoke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.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2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Optimization the final quadrupoles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86" y="3638602"/>
            <a:ext cx="4288308" cy="23312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73594" y="6000802"/>
            <a:ext cx="232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BH curve of DT4 and FeCoV</a:t>
            </a:r>
            <a:endParaRPr lang="zh-CN" altLang="en-US" sz="1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73" y="3537003"/>
            <a:ext cx="5353072" cy="256674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790545" y="1064086"/>
            <a:ext cx="153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S. Zhu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8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2306" y="1021116"/>
            <a:ext cx="102906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The collider ring design of CDR scheme is more solid and the R&amp;D based on the CDR scheme is undergoing.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cs typeface="Times New Roman" panose="02020603050405020304" pitchFamily="18" charset="0"/>
              </a:rPr>
              <a:t>high luminosity scheme of CEPC collider ring with 5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000" kern="100" dirty="0">
                <a:cs typeface="Times New Roman" panose="02020603050405020304" pitchFamily="18" charset="0"/>
              </a:rPr>
              <a:t>10</a:t>
            </a:r>
            <a:r>
              <a:rPr lang="en-US" altLang="zh-CN" sz="2000" kern="100" baseline="30000" dirty="0">
                <a:cs typeface="Times New Roman" panose="02020603050405020304" pitchFamily="18" charset="0"/>
              </a:rPr>
              <a:t>34</a:t>
            </a:r>
            <a:r>
              <a:rPr lang="en-US" altLang="zh-CN" sz="2000" kern="100" dirty="0">
                <a:cs typeface="Times New Roman" panose="02020603050405020304" pitchFamily="18" charset="0"/>
              </a:rPr>
              <a:t>cm</a:t>
            </a:r>
            <a:r>
              <a:rPr lang="en-US" altLang="zh-CN" sz="2000" kern="100" baseline="30000" dirty="0">
                <a:cs typeface="Times New Roman" panose="02020603050405020304" pitchFamily="18" charset="0"/>
              </a:rPr>
              <a:t>-2</a:t>
            </a:r>
            <a:r>
              <a:rPr lang="en-US" altLang="zh-CN" sz="2000" kern="100" dirty="0">
                <a:cs typeface="Times New Roman" panose="02020603050405020304" pitchFamily="18" charset="0"/>
              </a:rPr>
              <a:t>s</a:t>
            </a:r>
            <a:r>
              <a:rPr lang="en-US" altLang="zh-CN" sz="2000" kern="100" baseline="30000" dirty="0">
                <a:cs typeface="Times New Roman" panose="02020603050405020304" pitchFamily="18" charset="0"/>
              </a:rPr>
              <a:t>-1</a:t>
            </a:r>
            <a:r>
              <a:rPr lang="en-US" altLang="zh-CN" sz="2000" kern="100" dirty="0">
                <a:cs typeface="Times New Roman" panose="02020603050405020304" pitchFamily="18" charset="0"/>
              </a:rPr>
              <a:t> &amp; 30MW</a:t>
            </a:r>
            <a:r>
              <a:rPr lang="en-US" altLang="zh-CN" sz="2000" dirty="0">
                <a:cs typeface="Times New Roman" panose="02020603050405020304" pitchFamily="18" charset="0"/>
              </a:rPr>
              <a:t> has been designed by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mainly squeezing </a:t>
            </a:r>
            <a:r>
              <a:rPr lang="en-US" altLang="zh-CN" sz="2000" dirty="0">
                <a:cs typeface="Times New Roman" panose="02020603050405020304" pitchFamily="18" charset="0"/>
              </a:rPr>
              <a:t>the </a:t>
            </a:r>
            <a:r>
              <a:rPr lang="el-GR" altLang="zh-CN" sz="2000" dirty="0">
                <a:cs typeface="Times New Roman" panose="02020603050405020304" pitchFamily="18" charset="0"/>
              </a:rPr>
              <a:t>β</a:t>
            </a:r>
            <a:r>
              <a:rPr lang="en-US" altLang="zh-CN" sz="2000" dirty="0">
                <a:cs typeface="Times New Roman" panose="02020603050405020304" pitchFamily="18" charset="0"/>
              </a:rPr>
              <a:t>y* and emittance.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New aberration correction scheme in ARC region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/>
              <a:t>Dynamic aperture w/o error at Higgs energy fulfills the requirements</a:t>
            </a:r>
            <a:r>
              <a:rPr lang="en-US" altLang="zh-CN" sz="2000" dirty="0" smtClean="0"/>
              <a:t>.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Phase advance reduced from 90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2000" dirty="0">
                <a:cs typeface="Times New Roman" panose="02020603050405020304" pitchFamily="18" charset="0"/>
              </a:rPr>
              <a:t> to 60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altLang="zh-CN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W/Z mode </a:t>
            </a:r>
            <a:r>
              <a:rPr lang="en-US" altLang="zh-CN" sz="2000" dirty="0"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o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suppress impedance instability and increase </a:t>
            </a:r>
            <a:r>
              <a:rPr lang="en-US" altLang="zh-CN" sz="2000" dirty="0">
                <a:cs typeface="Times New Roman" panose="02020603050405020304" pitchFamily="18" charset="0"/>
              </a:rPr>
              <a:t>stable tune area </a:t>
            </a:r>
            <a:endParaRPr lang="en-US" altLang="zh-CN" sz="2000" dirty="0" smtClean="0">
              <a:cs typeface="Times New Roman" panose="02020603050405020304" pitchFamily="18" charset="0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New </a:t>
            </a:r>
            <a:r>
              <a:rPr lang="en-US" altLang="zh-CN" sz="2000" dirty="0">
                <a:cs typeface="Times New Roman" panose="02020603050405020304" pitchFamily="18" charset="0"/>
              </a:rPr>
              <a:t>RF staging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scheme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Alternative separation scheme at RF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region to </a:t>
            </a:r>
            <a:r>
              <a:rPr lang="en-US" altLang="zh-CN" sz="2000" dirty="0" smtClean="0"/>
              <a:t>reduce </a:t>
            </a:r>
            <a:r>
              <a:rPr lang="en-US" altLang="zh-CN" sz="2000" dirty="0"/>
              <a:t>the impedance contribution</a:t>
            </a:r>
            <a:endParaRPr lang="zh-CN" altLang="en-US" sz="2000" dirty="0">
              <a:cs typeface="Times New Roman" panose="02020603050405020304" pitchFamily="18" charset="0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Lower injection emittance from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booster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 smtClean="0"/>
              <a:t>The vacuum </a:t>
            </a:r>
            <a:r>
              <a:rPr lang="en-US" altLang="zh-CN" sz="2000" dirty="0"/>
              <a:t>shape from elliptical to </a:t>
            </a:r>
            <a:r>
              <a:rPr lang="en-US" altLang="zh-CN" sz="2000" dirty="0" smtClean="0"/>
              <a:t>round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solve </a:t>
            </a:r>
            <a:r>
              <a:rPr lang="en-US" altLang="zh-CN" sz="2000" dirty="0"/>
              <a:t>t</a:t>
            </a:r>
            <a:r>
              <a:rPr lang="en-US" altLang="zh-CN" sz="2000" dirty="0" smtClean="0"/>
              <a:t>he quadrupole </a:t>
            </a:r>
            <a:r>
              <a:rPr lang="en-US" altLang="zh-CN" sz="2000" dirty="0"/>
              <a:t>wakes </a:t>
            </a:r>
            <a:r>
              <a:rPr lang="en-US" altLang="zh-CN" sz="2000" dirty="0" smtClean="0"/>
              <a:t>effects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For dual-aperture quadrupole, </a:t>
            </a:r>
            <a:r>
              <a:rPr lang="en-US" altLang="zh-CN" sz="2000" dirty="0"/>
              <a:t>b1 and b3 component can reduce a lot with shim at the </a:t>
            </a:r>
            <a:r>
              <a:rPr lang="en-US" altLang="zh-CN" sz="2000" dirty="0" smtClean="0"/>
              <a:t>center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QD0 weight can be reduced to 42% of origin by relaxed dipole field requirement, FeCoV yoke and 1 layer coil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More </a:t>
            </a:r>
            <a:r>
              <a:rPr lang="en-US" altLang="zh-CN" sz="2000" dirty="0">
                <a:cs typeface="Times New Roman" panose="02020603050405020304" pitchFamily="18" charset="0"/>
              </a:rPr>
              <a:t>work to be done for high luminosity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scheme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43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309" y="379768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Long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dual-aperture dipole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design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9992"/>
            <a:ext cx="10515600" cy="4351338"/>
          </a:xfrm>
        </p:spPr>
        <p:txBody>
          <a:bodyPr/>
          <a:lstStyle/>
          <a:p>
            <a:r>
              <a:rPr lang="en-US" altLang="zh-CN" sz="2400" dirty="0"/>
              <a:t>As the magnetic length is up to 28.7m, </a:t>
            </a:r>
            <a:r>
              <a:rPr lang="en-US" altLang="zh-CN" sz="2400" dirty="0" smtClean="0"/>
              <a:t>a 5.7m </a:t>
            </a:r>
            <a:r>
              <a:rPr lang="en-US" altLang="zh-CN" sz="2400" dirty="0"/>
              <a:t>pure dipole model will be built to check the field quality, mechanical strength and deformation. </a:t>
            </a:r>
            <a:endParaRPr lang="en-US" altLang="zh-CN" sz="2400" dirty="0" smtClean="0"/>
          </a:p>
          <a:p>
            <a:pPr lvl="1"/>
            <a:r>
              <a:rPr lang="en-US" altLang="zh-CN" dirty="0"/>
              <a:t>Solid iron with DT4;</a:t>
            </a:r>
          </a:p>
          <a:p>
            <a:pPr lvl="1"/>
            <a:r>
              <a:rPr lang="en-US" altLang="zh-CN" dirty="0"/>
              <a:t>Two turns of aluminum busbars with cooling hole;</a:t>
            </a:r>
          </a:p>
          <a:p>
            <a:pPr lvl="1"/>
            <a:r>
              <a:rPr lang="en-US" altLang="zh-CN" dirty="0"/>
              <a:t>Anodizing treated insulation coil;</a:t>
            </a:r>
          </a:p>
          <a:p>
            <a:pPr lvl="1"/>
            <a:r>
              <a:rPr lang="en-US" altLang="zh-CN" dirty="0"/>
              <a:t>Silvered contact face to reduce contact resistance.</a:t>
            </a:r>
          </a:p>
          <a:p>
            <a:pPr lvl="1"/>
            <a:endParaRPr lang="en-US" altLang="zh-CN" sz="2000" dirty="0"/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270533" y="4029020"/>
            <a:ext cx="3777429" cy="2180914"/>
            <a:chOff x="903508" y="2195660"/>
            <a:chExt cx="3777429" cy="2180914"/>
          </a:xfrm>
        </p:grpSpPr>
        <p:sp>
          <p:nvSpPr>
            <p:cNvPr id="4" name="文本框 3"/>
            <p:cNvSpPr txBox="1"/>
            <p:nvPr/>
          </p:nvSpPr>
          <p:spPr>
            <a:xfrm>
              <a:off x="1525508" y="4007242"/>
              <a:ext cx="258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Cross section of long DAD</a:t>
              </a:r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508" y="2195660"/>
              <a:ext cx="3777429" cy="179627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8281934" y="2113190"/>
            <a:ext cx="3725935" cy="2169580"/>
            <a:chOff x="903508" y="4392159"/>
            <a:chExt cx="3725935" cy="21695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508" y="4392159"/>
              <a:ext cx="3725935" cy="206124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586753" y="6192407"/>
              <a:ext cx="1763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3D Bmod of DAD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80295" y="4443377"/>
            <a:ext cx="6253023" cy="1559121"/>
            <a:chOff x="4995074" y="3772044"/>
            <a:chExt cx="7241750" cy="1877899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074" y="3772044"/>
              <a:ext cx="7241750" cy="187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7783977" y="5183579"/>
              <a:ext cx="2691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Mechanical design of  DAD</a:t>
              </a:r>
              <a:endParaRPr lang="zh-CN" altLang="en-US" dirty="0"/>
            </a:p>
          </p:txBody>
        </p:sp>
      </p:grpSp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910616" y="932723"/>
            <a:ext cx="112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M. Yang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2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7227" y="0"/>
            <a:ext cx="1172677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en-US" altLang="zh-CN" sz="3200" dirty="0">
                <a:solidFill>
                  <a:srgbClr val="3366FF"/>
                </a:solidFill>
              </a:rPr>
              <a:t>Challenge and </a:t>
            </a:r>
            <a:r>
              <a:rPr kumimoji="1" lang="en-US" altLang="zh-CN" sz="3200" dirty="0" smtClean="0">
                <a:solidFill>
                  <a:srgbClr val="3366FF"/>
                </a:solidFill>
              </a:rPr>
              <a:t>Response : </a:t>
            </a:r>
            <a:r>
              <a:rPr lang="en-US" altLang="zh-CN" sz="2800" dirty="0"/>
              <a:t>Resistive wall impedance </a:t>
            </a:r>
            <a:r>
              <a:rPr lang="en-US" altLang="zh-CN" sz="2800" dirty="0" smtClean="0"/>
              <a:t>instability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36522" y="1000453"/>
            <a:ext cx="736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FF6600"/>
                </a:solidFill>
                <a:latin typeface="Calibri" charset="0"/>
                <a:ea typeface="宋体" charset="0"/>
              </a:rPr>
              <a:t>Resistive </a:t>
            </a:r>
            <a:r>
              <a:rPr lang="en-US" altLang="zh-CN" sz="2000" b="1" i="1" dirty="0" smtClean="0">
                <a:solidFill>
                  <a:srgbClr val="FF6600"/>
                </a:solidFill>
                <a:latin typeface="Calibri" charset="0"/>
                <a:ea typeface="宋体" charset="0"/>
              </a:rPr>
              <a:t>wall impedance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Calibri" charset="0"/>
                <a:ea typeface="宋体" charset="0"/>
              </a:rPr>
              <a:t>Round pipe of Copper (3mm) with NEG coating (200nm)</a:t>
            </a:r>
            <a:endParaRPr lang="en-US" altLang="zh-CN" sz="2000" dirty="0">
              <a:latin typeface="Calibri" charset="0"/>
              <a:ea typeface="宋体" charset="0"/>
            </a:endParaRPr>
          </a:p>
        </p:txBody>
      </p:sp>
      <p:pic>
        <p:nvPicPr>
          <p:cNvPr id="7" name="图片 6" descr="RWLong02u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7858"/>
          <a:stretch/>
        </p:blipFill>
        <p:spPr>
          <a:xfrm>
            <a:off x="89616" y="1902361"/>
            <a:ext cx="3208421" cy="2403659"/>
          </a:xfrm>
          <a:prstGeom prst="rect">
            <a:avLst/>
          </a:prstGeom>
        </p:spPr>
      </p:pic>
      <p:pic>
        <p:nvPicPr>
          <p:cNvPr id="8" name="图片 7" descr="RWTrans02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36" y="1915233"/>
            <a:ext cx="2886375" cy="2167187"/>
          </a:xfrm>
          <a:prstGeom prst="rect">
            <a:avLst/>
          </a:prstGeom>
        </p:spPr>
      </p:pic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265884" y="1958296"/>
            <a:ext cx="3297708" cy="1986102"/>
            <a:chOff x="1107374" y="2427734"/>
            <a:chExt cx="3960442" cy="238524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r="100000"/>
            <a:stretch/>
          </p:blipFill>
          <p:spPr bwMode="auto">
            <a:xfrm>
              <a:off x="4346461" y="2427734"/>
              <a:ext cx="194470" cy="2385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374" y="2454187"/>
              <a:ext cx="3960442" cy="2358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87227" y="4782257"/>
            <a:ext cx="33042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50A0"/>
                </a:solidFill>
              </a:rPr>
              <a:t>H</a:t>
            </a:r>
            <a:r>
              <a:rPr lang="en-US" altLang="zh-CN" dirty="0" smtClean="0">
                <a:solidFill>
                  <a:srgbClr val="0050A0"/>
                </a:solidFill>
              </a:rPr>
              <a:t>igh </a:t>
            </a:r>
            <a:r>
              <a:rPr lang="en-US" altLang="zh-CN" dirty="0">
                <a:solidFill>
                  <a:srgbClr val="0050A0"/>
                </a:solidFill>
              </a:rPr>
              <a:t>luminosity Z </a:t>
            </a:r>
            <a:r>
              <a:rPr lang="en-US" altLang="zh-CN" dirty="0" smtClean="0">
                <a:solidFill>
                  <a:srgbClr val="0050A0"/>
                </a:solidFill>
              </a:rPr>
              <a:t> operation: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B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unch lengthening 90%;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E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nergy spread</a:t>
            </a:r>
            <a:r>
              <a:rPr lang="en-US" altLang="zh-CN" dirty="0">
                <a:solidFill>
                  <a:srgbClr val="0070C0"/>
                </a:solidFill>
                <a:latin typeface="Calibri" charset="0"/>
                <a:ea typeface="宋体" charset="0"/>
              </a:rPr>
              <a:t> increasing  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4%</a:t>
            </a:r>
            <a:endParaRPr lang="zh-CN" alt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3" y="4053893"/>
            <a:ext cx="3297708" cy="197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90" y="2121357"/>
            <a:ext cx="2811215" cy="15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675453" y="412157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50A0"/>
                </a:solidFill>
              </a:rPr>
              <a:t>Coupled bunch instability</a:t>
            </a:r>
            <a:endParaRPr lang="zh-CN" altLang="en-US" dirty="0">
              <a:solidFill>
                <a:srgbClr val="0050A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51129" y="4521161"/>
            <a:ext cx="47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ea typeface="宋体" charset="0"/>
                <a:cs typeface="宋体" charset="0"/>
              </a:rPr>
              <a:t>Instability growth </a:t>
            </a:r>
            <a:r>
              <a:rPr lang="en-US" altLang="zh-CN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time </a:t>
            </a:r>
            <a:r>
              <a:rPr lang="en-US" altLang="zh-CN" dirty="0" smtClean="0">
                <a:solidFill>
                  <a:srgbClr val="FF0000"/>
                </a:solidFill>
                <a:ea typeface="宋体" charset="0"/>
                <a:cs typeface="Calibri" charset="0"/>
              </a:rPr>
              <a:t>1.7ms,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more efficient </a:t>
            </a:r>
            <a:r>
              <a:rPr lang="en-US" altLang="zh-CN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feedback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for </a:t>
            </a:r>
            <a:r>
              <a:rPr lang="en-US" altLang="zh-CN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its suppression</a:t>
            </a:r>
            <a:endParaRPr lang="en-US" altLang="zh-CN" dirty="0" smtClean="0">
              <a:solidFill>
                <a:srgbClr val="FF0000"/>
              </a:solidFill>
              <a:ea typeface="宋体" charset="0"/>
              <a:cs typeface="Calibri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3649" y="6212530"/>
            <a:ext cx="1110156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Strictly control on the coating thickness for impedance source to restrain the instability!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102790" y="1175004"/>
            <a:ext cx="21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N. Wang’s talk on last CEPD Day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906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DE196-6763-40D8-A843-09F64378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45" y="0"/>
            <a:ext cx="979285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MDI vacuum layout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918AFF-51EC-4162-B6D2-0C218AF391D7}"/>
              </a:ext>
            </a:extLst>
          </p:cNvPr>
          <p:cNvSpPr/>
          <p:nvPr/>
        </p:nvSpPr>
        <p:spPr>
          <a:xfrm>
            <a:off x="713541" y="1325563"/>
            <a:ext cx="10764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All the accelerator components are within the detective angle of acos0.99.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35A9D5-767A-467C-BEDA-47D77FAB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6" y="2361363"/>
            <a:ext cx="5400000" cy="35760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5E3530-4BBB-4573-BEEC-FB01873E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06" y="2166055"/>
            <a:ext cx="6117658" cy="4196086"/>
          </a:xfrm>
          <a:prstGeom prst="rect">
            <a:avLst/>
          </a:prstGeom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95362" y="786868"/>
            <a:ext cx="16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MDI group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Status of the </a:t>
            </a:r>
            <a:r>
              <a:rPr lang="en-US" altLang="zh-CN" sz="4400" b="1" dirty="0" smtClean="0"/>
              <a:t>CDR scheme</a:t>
            </a:r>
            <a:endParaRPr lang="zh-CN" altLang="en-US" sz="4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1986135" y="330376"/>
            <a:ext cx="7886700" cy="650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3200" b="1" dirty="0">
                <a:solidFill>
                  <a:srgbClr val="0070C0"/>
                </a:solidFill>
                <a:ea typeface="+mj-ea"/>
                <a:cs typeface="+mj-cs"/>
              </a:rPr>
              <a:t>Error Correction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2D2B8C4-DE46-4D3E-924B-036D129E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86221"/>
              </p:ext>
            </p:extLst>
          </p:nvPr>
        </p:nvGraphicFramePr>
        <p:xfrm>
          <a:off x="6700245" y="1748330"/>
          <a:ext cx="411625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2C6DC3-5A40-4990-BA52-010F1B30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53456"/>
              </p:ext>
            </p:extLst>
          </p:nvPr>
        </p:nvGraphicFramePr>
        <p:xfrm>
          <a:off x="1644392" y="1750556"/>
          <a:ext cx="411625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9EA6C9AF-2F49-4273-B616-74546F8E6083}"/>
              </a:ext>
            </a:extLst>
          </p:cNvPr>
          <p:cNvSpPr/>
          <p:nvPr/>
        </p:nvSpPr>
        <p:spPr>
          <a:xfrm>
            <a:off x="1611792" y="1372841"/>
            <a:ext cx="9076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/>
              <a:t>IR=50</a:t>
            </a:r>
            <a:r>
              <a:rPr lang="en-US" altLang="zh-CN" sz="1350" b="1" dirty="0">
                <a:latin typeface="Symbol" panose="05050102010706020507" pitchFamily="18" charset="2"/>
              </a:rPr>
              <a:t>m</a:t>
            </a:r>
            <a:r>
              <a:rPr lang="en-US" altLang="zh-CN" sz="1350" b="1" dirty="0"/>
              <a:t>m</a:t>
            </a:r>
            <a:endParaRPr lang="zh-CN" altLang="en-US" sz="135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387A7F-4B80-45A5-8407-31602797D1A8}"/>
              </a:ext>
            </a:extLst>
          </p:cNvPr>
          <p:cNvSpPr/>
          <p:nvPr/>
        </p:nvSpPr>
        <p:spPr>
          <a:xfrm>
            <a:off x="6667644" y="1387155"/>
            <a:ext cx="10038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/>
              <a:t>IR=100</a:t>
            </a:r>
            <a:r>
              <a:rPr lang="en-US" altLang="zh-CN" sz="1350" b="1" dirty="0">
                <a:latin typeface="Symbol" panose="05050102010706020507" pitchFamily="18" charset="2"/>
              </a:rPr>
              <a:t>m</a:t>
            </a:r>
            <a:r>
              <a:rPr lang="en-US" altLang="zh-CN" sz="1350" b="1" dirty="0"/>
              <a:t>m</a:t>
            </a:r>
            <a:endParaRPr lang="zh-CN" altLang="en-US" sz="135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24" y="2840375"/>
            <a:ext cx="4829661" cy="3105662"/>
          </a:xfrm>
          <a:prstGeom prst="rect">
            <a:avLst/>
          </a:prstGeom>
        </p:spPr>
      </p:pic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796589" y="840412"/>
            <a:ext cx="246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dirty="0"/>
              <a:t>. Wang, Y. </a:t>
            </a:r>
            <a:r>
              <a:rPr lang="en-US" altLang="zh-CN" dirty="0" smtClean="0"/>
              <a:t>Y. Wei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619702" y="2820619"/>
            <a:ext cx="4397634" cy="3485124"/>
            <a:chOff x="6508870" y="2774439"/>
            <a:chExt cx="4397634" cy="348512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E0F91C9-7483-4292-AEF3-B3DECED2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8870" y="2793129"/>
              <a:ext cx="2103746" cy="14182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64A1EF0-F771-4B50-B2E7-370327E89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8870" y="4263009"/>
              <a:ext cx="2093232" cy="141487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9F8555D-706C-4E12-B83D-FDE2CA6A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2617" y="2791284"/>
              <a:ext cx="2066859" cy="14146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F31A0DA-68AA-4116-9CEF-49C6F606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7090" y="4274507"/>
              <a:ext cx="2055316" cy="139187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56659" y="2774439"/>
              <a:ext cx="1515158" cy="362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350" dirty="0"/>
                <a:t>89% seeds survival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8896379" y="2843576"/>
              <a:ext cx="1510365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50" dirty="0"/>
                <a:t>72% seeds survival</a:t>
              </a:r>
              <a:endParaRPr lang="zh-CN" altLang="en-US" sz="1350" dirty="0"/>
            </a:p>
          </p:txBody>
        </p:sp>
        <p:sp>
          <p:nvSpPr>
            <p:cNvPr id="21" name="内容占位符 2">
              <a:extLst>
                <a:ext uri="{FF2B5EF4-FFF2-40B4-BE49-F238E27FC236}">
                  <a16:creationId xmlns:a16="http://schemas.microsoft.com/office/drawing/2014/main" id="{FDF9F705-16B6-4F8B-88D5-40ECE8162CD0}"/>
                </a:ext>
              </a:extLst>
            </p:cNvPr>
            <p:cNvSpPr txBox="1">
              <a:spLocks/>
            </p:cNvSpPr>
            <p:nvPr/>
          </p:nvSpPr>
          <p:spPr>
            <a:xfrm>
              <a:off x="6597399" y="5570455"/>
              <a:ext cx="2291050" cy="68910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200" b="1" dirty="0"/>
                <a:t>—DA of bare lattice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200" b="1" dirty="0">
                  <a:solidFill>
                    <a:srgbClr val="0000FF"/>
                  </a:solidFill>
                </a:rPr>
                <a:t>—DA of each seed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8086961" y="5573026"/>
              <a:ext cx="1854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FFD961"/>
                  </a:solidFill>
                </a:rPr>
                <a:t>—mean value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00B050"/>
                  </a:solidFill>
                </a:rPr>
                <a:t>—statistic errors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293562" y="5555456"/>
              <a:ext cx="16129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FF3399"/>
                  </a:solidFill>
                </a:rPr>
                <a:t>—lower limits at 90%</a:t>
              </a:r>
              <a:endParaRPr lang="zh-CN" altLang="en-US" sz="1200" b="1" dirty="0">
                <a:solidFill>
                  <a:srgbClr val="FF3399"/>
                </a:solidFill>
              </a:endParaRPr>
            </a:p>
          </p:txBody>
        </p:sp>
      </p:grpSp>
      <p:sp>
        <p:nvSpPr>
          <p:cNvPr id="26" name="内容占位符 2"/>
          <p:cNvSpPr txBox="1">
            <a:spLocks/>
          </p:cNvSpPr>
          <p:nvPr/>
        </p:nvSpPr>
        <p:spPr>
          <a:xfrm>
            <a:off x="1549059" y="853541"/>
            <a:ext cx="8433141" cy="5204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kern="0" dirty="0"/>
              <a:t>More robust correction of error effects</a:t>
            </a:r>
          </a:p>
        </p:txBody>
      </p:sp>
      <p:pic>
        <p:nvPicPr>
          <p:cNvPr id="25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6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54" y="77073"/>
            <a:ext cx="5621171" cy="1061797"/>
          </a:xfrm>
        </p:spPr>
        <p:txBody>
          <a:bodyPr>
            <a:normAutofit/>
          </a:bodyPr>
          <a:lstStyle/>
          <a:p>
            <a:pPr lvl="1" algn="ctr" rtl="0"/>
            <a:r>
              <a:rPr lang="en-US" altLang="zh-CN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Z-pole</a:t>
            </a:r>
            <a:r>
              <a:rPr lang="zh-CN" altLang="en-US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CN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polarization</a:t>
            </a:r>
            <a:endParaRPr lang="en-US" sz="3200" b="1" kern="12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C15C-B067-BA4A-86B0-8D3E07F6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769"/>
            <a:ext cx="12162217" cy="248426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zh-CN" sz="2000" u="sng" dirty="0"/>
              <a:t>Design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of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spin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rotators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in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the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CEPC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CDR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lattice</a:t>
            </a:r>
          </a:p>
          <a:p>
            <a:pPr lvl="1"/>
            <a:r>
              <a:rPr lang="en-US" altLang="zh-CN" sz="2000" dirty="0"/>
              <a:t>Implemented solenoid spin rotators</a:t>
            </a:r>
            <a:r>
              <a:rPr lang="zh-CN" altLang="en-US" sz="2000" dirty="0"/>
              <a:t> </a:t>
            </a:r>
            <a:r>
              <a:rPr lang="en-US" altLang="zh-CN" sz="2000" dirty="0"/>
              <a:t>(~100</a:t>
            </a:r>
            <a:r>
              <a:rPr lang="zh-CN" altLang="en-US" sz="2000" dirty="0"/>
              <a:t> </a:t>
            </a:r>
            <a:r>
              <a:rPr lang="en-US" altLang="zh-CN" sz="2000" dirty="0"/>
              <a:t>m</a:t>
            </a:r>
            <a:r>
              <a:rPr lang="zh-CN" altLang="en-US" sz="2000" dirty="0"/>
              <a:t> </a:t>
            </a:r>
            <a:r>
              <a:rPr lang="en-US" altLang="zh-CN" sz="2000" dirty="0"/>
              <a:t>each) into </a:t>
            </a:r>
            <a:r>
              <a:rPr lang="en-US" altLang="zh-CN" sz="2000" dirty="0" smtClean="0"/>
              <a:t>the first short </a:t>
            </a:r>
            <a:r>
              <a:rPr lang="en-US" altLang="zh-CN" sz="2000" dirty="0"/>
              <a:t>straight sections near </a:t>
            </a:r>
            <a:r>
              <a:rPr lang="en-US" altLang="zh-CN" sz="2000" dirty="0" smtClean="0"/>
              <a:t>IR</a:t>
            </a:r>
            <a:endParaRPr lang="en-US" altLang="zh-CN" sz="2000" dirty="0"/>
          </a:p>
          <a:p>
            <a:pPr lvl="1"/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spin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rotators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do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rotate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spin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direction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expected</a:t>
            </a:r>
          </a:p>
          <a:p>
            <a:pPr lvl="1"/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limited</a:t>
            </a:r>
            <a:r>
              <a:rPr lang="zh-CN" altLang="en-US" sz="2000" dirty="0"/>
              <a:t> </a:t>
            </a:r>
            <a:r>
              <a:rPr lang="en-US" altLang="zh-CN" sz="2000" dirty="0"/>
              <a:t>space</a:t>
            </a:r>
            <a:r>
              <a:rPr lang="zh-CN" altLang="en-US" sz="2000" dirty="0"/>
              <a:t> </a:t>
            </a:r>
            <a:r>
              <a:rPr lang="en-US" altLang="zh-CN" sz="2000" dirty="0"/>
              <a:t>results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very</a:t>
            </a:r>
            <a:r>
              <a:rPr lang="zh-CN" altLang="en-US" sz="2000" dirty="0"/>
              <a:t> </a:t>
            </a:r>
            <a:r>
              <a:rPr lang="en-US" altLang="zh-CN" sz="2000" dirty="0"/>
              <a:t>compact</a:t>
            </a:r>
            <a:r>
              <a:rPr lang="zh-CN" altLang="en-US" sz="2000" dirty="0"/>
              <a:t> </a:t>
            </a:r>
            <a:r>
              <a:rPr lang="en-US" altLang="zh-CN" sz="2000" dirty="0"/>
              <a:t>design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superconducting</a:t>
            </a:r>
            <a:r>
              <a:rPr lang="zh-CN" altLang="en-US" sz="2000" dirty="0"/>
              <a:t> </a:t>
            </a:r>
            <a:r>
              <a:rPr lang="en-US" altLang="zh-CN" sz="2000" dirty="0"/>
              <a:t>quadrupoles</a:t>
            </a:r>
          </a:p>
          <a:p>
            <a:pPr lvl="1"/>
            <a:r>
              <a:rPr lang="en-US" altLang="zh-CN" sz="2000" dirty="0"/>
              <a:t>The local contribution to the chromaticity is very large, no DA after </a:t>
            </a:r>
            <a:r>
              <a:rPr lang="en-US" altLang="zh-CN" sz="2000" dirty="0" smtClean="0"/>
              <a:t>insertion</a:t>
            </a:r>
          </a:p>
          <a:p>
            <a:pPr lvl="1"/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new</a:t>
            </a:r>
            <a:r>
              <a:rPr lang="zh-CN" altLang="en-US" sz="2000" dirty="0"/>
              <a:t> </a:t>
            </a:r>
            <a:r>
              <a:rPr lang="en-US" altLang="zh-CN" sz="2000" dirty="0"/>
              <a:t>modular</a:t>
            </a:r>
            <a:r>
              <a:rPr lang="zh-CN" altLang="en-US" sz="2000" dirty="0"/>
              <a:t> </a:t>
            </a:r>
            <a:r>
              <a:rPr lang="en-US" altLang="zh-CN" sz="2000" dirty="0"/>
              <a:t>design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rotator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ongoing to </a:t>
            </a:r>
            <a:r>
              <a:rPr lang="en-US" altLang="zh-CN" sz="2000" b="1" dirty="0" smtClean="0"/>
              <a:t>reduce the quarupole strength and chromaticity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8BDD3-52AE-0F4B-8F6A-C3DB9BCB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6" y="3551593"/>
            <a:ext cx="3852584" cy="12469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97D65-0202-504E-9232-424BB8698E0F}"/>
              </a:ext>
            </a:extLst>
          </p:cNvPr>
          <p:cNvCxnSpPr>
            <a:cxnSpLocks/>
          </p:cNvCxnSpPr>
          <p:nvPr/>
        </p:nvCxnSpPr>
        <p:spPr>
          <a:xfrm>
            <a:off x="1551212" y="4253101"/>
            <a:ext cx="676333" cy="33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732F8-C0D6-A144-80BF-E8939CB0AE8D}"/>
              </a:ext>
            </a:extLst>
          </p:cNvPr>
          <p:cNvCxnSpPr>
            <a:cxnSpLocks/>
          </p:cNvCxnSpPr>
          <p:nvPr/>
        </p:nvCxnSpPr>
        <p:spPr>
          <a:xfrm>
            <a:off x="2855235" y="4590801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88D20-70FD-9E46-AD0A-C441A8EE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77" y="4626370"/>
            <a:ext cx="282503" cy="58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ECE65-42BA-A448-857F-BD1ECCB8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4046424"/>
            <a:ext cx="282503" cy="58114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EBB831-4E9D-C743-803B-3FC7CE06BADD}"/>
              </a:ext>
            </a:extLst>
          </p:cNvPr>
          <p:cNvCxnSpPr>
            <a:cxnSpLocks/>
          </p:cNvCxnSpPr>
          <p:nvPr/>
        </p:nvCxnSpPr>
        <p:spPr>
          <a:xfrm>
            <a:off x="1136888" y="4133378"/>
            <a:ext cx="0" cy="5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">
            <a:extLst>
              <a:ext uri="{FF2B5EF4-FFF2-40B4-BE49-F238E27FC236}">
                <a16:creationId xmlns:a16="http://schemas.microsoft.com/office/drawing/2014/main" id="{0501E47C-55A1-FA43-8BFA-44E78A49B4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695" y="5329080"/>
            <a:ext cx="3500631" cy="633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E2C7C-4E37-9549-B493-AA898B15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627249"/>
            <a:ext cx="4271032" cy="1412126"/>
          </a:xfrm>
          <a:prstGeom prst="rect">
            <a:avLst/>
          </a:prstGeom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127EBE3E-3E3F-164E-A35E-ACE87FEF6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229" y="4101723"/>
            <a:ext cx="3634686" cy="2025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79172C-89B1-4C48-BB10-591EE5B15844}"/>
              </a:ext>
            </a:extLst>
          </p:cNvPr>
          <p:cNvSpPr txBox="1"/>
          <p:nvPr/>
        </p:nvSpPr>
        <p:spPr>
          <a:xfrm>
            <a:off x="8465229" y="3676761"/>
            <a:ext cx="428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direction</a:t>
            </a:r>
            <a:r>
              <a:rPr lang="zh-CN" altLang="en-US" sz="1600" dirty="0"/>
              <a:t> </a:t>
            </a:r>
            <a:r>
              <a:rPr lang="en-US" sz="1600" dirty="0"/>
              <a:t>w/  spin rotators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56D912-5686-A543-8794-DA2DA3843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173011"/>
            <a:ext cx="4308101" cy="817320"/>
          </a:xfrm>
          <a:prstGeom prst="rect">
            <a:avLst/>
          </a:prstGeom>
        </p:spPr>
      </p:pic>
      <p:pic>
        <p:nvPicPr>
          <p:cNvPr id="21" name="Picture 8" descr="logo_main2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26758" y="991780"/>
            <a:ext cx="457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W.H. Xia, Z. Duan, Y. W. Wang, J. Gao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70248-A746-4526-8406-E15AD373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99"/>
            <a:ext cx="10515600" cy="1030720"/>
          </a:xfrm>
        </p:spPr>
        <p:txBody>
          <a:bodyPr>
            <a:normAutofit/>
          </a:bodyPr>
          <a:lstStyle/>
          <a:p>
            <a:pPr lvl="1" algn="ctr" rtl="0"/>
            <a:r>
              <a:rPr lang="en-US" altLang="zh-CN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Beam dump</a:t>
            </a:r>
            <a:endParaRPr lang="zh-CN" altLang="en-US" sz="3200" b="1" kern="12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7445CA-7DBD-49B5-BA89-C954552425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33300"/>
            <a:ext cx="105156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One Dump for each of the electron and positron collider ring;</a:t>
            </a:r>
          </a:p>
          <a:p>
            <a:pPr marL="342900" indent="-342900">
              <a:buAutoNum type="arabicPeriod"/>
            </a:pPr>
            <a:r>
              <a:rPr lang="en-US" altLang="zh-CN" sz="2000" dirty="0" smtClean="0"/>
              <a:t>Use </a:t>
            </a:r>
            <a:r>
              <a:rPr lang="en-US" altLang="zh-CN" sz="2000" dirty="0"/>
              <a:t>one kicker and one septum to get the beams into the dump line, so all bunches can be dumped in one turn;</a:t>
            </a:r>
          </a:p>
          <a:p>
            <a:pPr marL="342900" indent="-342900">
              <a:buAutoNum type="arabicPeriod"/>
            </a:pPr>
            <a:r>
              <a:rPr lang="en-US" altLang="zh-CN" sz="2000" b="1" dirty="0"/>
              <a:t>Horizontal and vertical dilution kickers </a:t>
            </a:r>
            <a:r>
              <a:rPr lang="en-US" altLang="zh-CN" sz="2000" dirty="0"/>
              <a:t>are used to change the position of different bunches at the dump, in order to reduce the beam damage to the dump.</a:t>
            </a:r>
            <a:endParaRPr lang="zh-CN" altLang="en-US" sz="20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E0CC35A-899F-41AA-8A61-561894FB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1" y="3345800"/>
            <a:ext cx="4897582" cy="2569446"/>
          </a:xfrm>
          <a:prstGeom prst="rect">
            <a:avLst/>
          </a:prstGeom>
        </p:spPr>
      </p:pic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6BB839F-17B6-4CC7-97C8-B1158F33E3F4}"/>
              </a:ext>
            </a:extLst>
          </p:cNvPr>
          <p:cNvSpPr txBox="1"/>
          <p:nvPr/>
        </p:nvSpPr>
        <p:spPr>
          <a:xfrm>
            <a:off x="5918042" y="3027390"/>
            <a:ext cx="5553521" cy="1200329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Bunch distribution on the dump surface is first assumed to be 25cm x 25cm; Each bunch 2D-Gaussian: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𝜎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𝑥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~3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𝑚𝑚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𝜎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𝑦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~0.3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𝑚𝑚</a:t>
            </a:r>
          </a:p>
          <a:p>
            <a:pPr marL="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Dilution kicker strength vibrate in 1e5 Hz.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F4F512-1E55-40CF-A818-A66C6A6E0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99" y="4363652"/>
            <a:ext cx="1991302" cy="12657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6161D5-E840-4386-A936-BB58BDF54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508" y="4361446"/>
            <a:ext cx="2004292" cy="12679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7E4E10D-17FE-48B5-80C6-BB0B1EB120DE}"/>
              </a:ext>
            </a:extLst>
          </p:cNvPr>
          <p:cNvSpPr txBox="1"/>
          <p:nvPr/>
        </p:nvSpPr>
        <p:spPr>
          <a:xfrm>
            <a:off x="6097663" y="5708178"/>
            <a:ext cx="519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bunch distributions at the dump for Higgs mode, and Z mode</a:t>
            </a:r>
            <a:endParaRPr lang="zh-CN" altLang="en-US" sz="1400" dirty="0"/>
          </a:p>
        </p:txBody>
      </p:sp>
      <p:sp>
        <p:nvSpPr>
          <p:cNvPr id="3" name="文本框 2"/>
          <p:cNvSpPr txBox="1"/>
          <p:nvPr/>
        </p:nvSpPr>
        <p:spPr>
          <a:xfrm>
            <a:off x="8303491" y="874429"/>
            <a:ext cx="356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 H. Cui, Z. J. Ma, G. Y. Tang et al 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2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3999" y="0"/>
            <a:ext cx="9543473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MDI integration and alignment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B974F5-5920-40FE-8626-54F158C8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6" y="1190429"/>
            <a:ext cx="6576719" cy="2747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0D7CCC-165F-4B02-9147-106B456C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6" y="4043012"/>
            <a:ext cx="4036719" cy="23438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97649" y="1056309"/>
            <a:ext cx="4595426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dirty="0">
                <a:cs typeface="Arial" panose="020B0604020202020204" pitchFamily="34" charset="0"/>
              </a:rPr>
              <a:t>Alignment </a:t>
            </a:r>
            <a:r>
              <a:rPr lang="en-US" altLang="zh-CN" dirty="0" smtClean="0">
                <a:cs typeface="Arial" panose="020B0604020202020204" pitchFamily="34" charset="0"/>
              </a:rPr>
              <a:t>scenario: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Arial" panose="020B0604020202020204" pitchFamily="34" charset="0"/>
              </a:rPr>
              <a:t>Pre-align </a:t>
            </a:r>
            <a:r>
              <a:rPr lang="en-US" altLang="zh-CN" dirty="0">
                <a:cs typeface="Arial" panose="020B0604020202020204" pitchFamily="34" charset="0"/>
              </a:rPr>
              <a:t>the SC magnets using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vibrating wire system </a:t>
            </a:r>
            <a:r>
              <a:rPr lang="en-US" altLang="zh-CN" dirty="0">
                <a:cs typeface="Arial" panose="020B0604020202020204" pitchFamily="34" charset="0"/>
              </a:rPr>
              <a:t>to “certain location” to compensate the </a:t>
            </a:r>
            <a:r>
              <a:rPr lang="en-US" altLang="zh-CN" b="1" dirty="0">
                <a:cs typeface="Arial" panose="020B0604020202020204" pitchFamily="34" charset="0"/>
              </a:rPr>
              <a:t>effect of loads.</a:t>
            </a:r>
            <a:r>
              <a:rPr lang="en-US" altLang="zh-CN" dirty="0">
                <a:cs typeface="Arial" panose="020B0604020202020204" pitchFamily="34" charset="0"/>
              </a:rPr>
              <a:t> </a:t>
            </a:r>
            <a:endParaRPr lang="en-US" altLang="zh-CN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Arial" panose="020B0604020202020204" pitchFamily="34" charset="0"/>
              </a:rPr>
              <a:t>Align </a:t>
            </a:r>
            <a:r>
              <a:rPr lang="en-US" altLang="zh-CN" dirty="0">
                <a:cs typeface="Arial" panose="020B0604020202020204" pitchFamily="34" charset="0"/>
              </a:rPr>
              <a:t>the SC magnets in two cryostats using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optical </a:t>
            </a:r>
            <a:r>
              <a:rPr lang="en-US" altLang="zh-CN" dirty="0" smtClean="0">
                <a:solidFill>
                  <a:srgbClr val="FF0000"/>
                </a:solidFill>
                <a:cs typeface="Arial" panose="020B0604020202020204" pitchFamily="34" charset="0"/>
              </a:rPr>
              <a:t>system</a:t>
            </a:r>
            <a:r>
              <a:rPr lang="en-US" altLang="zh-CN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Arial" panose="020B0604020202020204" pitchFamily="34" charset="0"/>
              </a:rPr>
              <a:t>Measure </a:t>
            </a:r>
            <a:r>
              <a:rPr lang="en-US" altLang="zh-CN" dirty="0">
                <a:cs typeface="Arial" panose="020B0604020202020204" pitchFamily="34" charset="0"/>
              </a:rPr>
              <a:t>misalignment using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SSW and adjust by corrector magnets </a:t>
            </a:r>
            <a:r>
              <a:rPr lang="en-US" altLang="zh-CN" dirty="0">
                <a:cs typeface="Arial" panose="020B0604020202020204" pitchFamily="34" charset="0"/>
              </a:rPr>
              <a:t>meet the alignment requirements.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362" y="4205746"/>
            <a:ext cx="4398438" cy="20065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69657" y="4669986"/>
            <a:ext cx="2285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VWS is a candidate pre-alignment method, accuracy of magnet centers: 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225859" y="809959"/>
            <a:ext cx="271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H. J. Wang, S. Bai et al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477760" y="3798784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SSW: single stretched wire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Status of the high luminosity scheme</a:t>
            </a:r>
            <a:endParaRPr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67001" y="7840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667001" y="7840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789877" y="3460581"/>
            <a:ext cx="8777800" cy="13070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L*=1.9m,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βx*=0.33m, βy*=1.0mm, </a:t>
            </a:r>
            <a:r>
              <a:rPr lang="en-US" altLang="zh-CN" sz="1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Emittance=0.64nm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requirements of anti-solenoids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~7.2T (6.8T with a shorter solenoid)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quadrupole coils (Peak field 3.8T &amp; 141T/m) with room temperature vacuum chamber &amp; Iron yoke </a:t>
            </a:r>
          </a:p>
        </p:txBody>
      </p:sp>
      <p:sp>
        <p:nvSpPr>
          <p:cNvPr id="15" name="矩形 14"/>
          <p:cNvSpPr/>
          <p:nvPr/>
        </p:nvSpPr>
        <p:spPr>
          <a:xfrm>
            <a:off x="1608680" y="3058960"/>
            <a:ext cx="891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high luminosity scheme for 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8071" y="319361"/>
            <a:ext cx="8847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900"/>
              </a:spcBef>
              <a:spcAft>
                <a:spcPts val="450"/>
              </a:spcAft>
            </a:pPr>
            <a:r>
              <a:rPr lang="en-US" altLang="zh-CN" sz="3000" b="1" kern="0" dirty="0">
                <a:solidFill>
                  <a:srgbClr val="0070C0"/>
                </a:solidFill>
              </a:rPr>
              <a:t>Key parameters of high luminosity scheme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1815663" y="1628383"/>
            <a:ext cx="8752014" cy="106102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L*=2.2m,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βx*=0.36m, βy*=1.5mm, </a:t>
            </a:r>
            <a:r>
              <a:rPr lang="en-US" altLang="zh-CN" sz="1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requirements of anti-solenoids B</a:t>
            </a:r>
            <a:r>
              <a:rPr lang="en-US" altLang="zh-CN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quadrupole coils (Peak field 3.8T &amp; 136T/m)</a:t>
            </a:r>
          </a:p>
        </p:txBody>
      </p:sp>
      <p:sp>
        <p:nvSpPr>
          <p:cNvPr id="13" name="下箭头 12"/>
          <p:cNvSpPr/>
          <p:nvPr/>
        </p:nvSpPr>
        <p:spPr>
          <a:xfrm>
            <a:off x="5642657" y="2802472"/>
            <a:ext cx="765996" cy="270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3763698" y="1228188"/>
            <a:ext cx="432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CDR scheme for 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0600" y="917454"/>
            <a:ext cx="308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</a:t>
            </a:r>
            <a:r>
              <a:rPr lang="en-US" altLang="zh-CN" sz="1400" dirty="0"/>
              <a:t>. Yu, Y. </a:t>
            </a:r>
            <a:r>
              <a:rPr lang="en-US" altLang="zh-CN" sz="1400" dirty="0" smtClean="0"/>
              <a:t>W. Wang</a:t>
            </a:r>
            <a:r>
              <a:rPr lang="en-US" altLang="zh-CN" sz="1400" dirty="0"/>
              <a:t>, Y. Zhang, S. Bai, Y. Zhu, D. </a:t>
            </a:r>
            <a:r>
              <a:rPr lang="en-US" altLang="zh-CN" sz="1400" dirty="0" smtClean="0"/>
              <a:t>Wang, J. Gao </a:t>
            </a:r>
            <a:r>
              <a:rPr lang="en-US" altLang="zh-CN" sz="1400" dirty="0"/>
              <a:t>et al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78070" y="4914499"/>
            <a:ext cx="9248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Reduction of the length from IP to 1</a:t>
            </a:r>
            <a:r>
              <a:rPr lang="en-US" altLang="zh-CN" baseline="30000" dirty="0"/>
              <a:t>st</a:t>
            </a:r>
            <a:r>
              <a:rPr lang="en-US" altLang="zh-CN" dirty="0"/>
              <a:t> quadrupole </a:t>
            </a:r>
            <a:r>
              <a:rPr lang="en-US" altLang="zh-CN" b="1" dirty="0"/>
              <a:t>without changing the front-end position of the FD cryo-module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make the lattice robust and provide good start point for DA</a:t>
            </a:r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15678</TotalTime>
  <Words>2866</Words>
  <Application>Microsoft Office PowerPoint</Application>
  <PresentationFormat>宽屏</PresentationFormat>
  <Paragraphs>554</Paragraphs>
  <Slides>28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MS Mincho</vt:lpstr>
      <vt:lpstr>等线</vt:lpstr>
      <vt:lpstr>等线 Light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Office 主题​​</vt:lpstr>
      <vt:lpstr>公式</vt:lpstr>
      <vt:lpstr>Status of CEPC collider ring</vt:lpstr>
      <vt:lpstr>Design requirement of the CEPC collider ring</vt:lpstr>
      <vt:lpstr>Status of the CDR scheme</vt:lpstr>
      <vt:lpstr>PowerPoint 演示文稿</vt:lpstr>
      <vt:lpstr>Z-pole polarization</vt:lpstr>
      <vt:lpstr>Beam dump</vt:lpstr>
      <vt:lpstr>MDI integration and alignment</vt:lpstr>
      <vt:lpstr>Status of the high luminosity scheme</vt:lpstr>
      <vt:lpstr>PowerPoint 演示文稿</vt:lpstr>
      <vt:lpstr>Status of beam parameters</vt:lpstr>
      <vt:lpstr>Beam-beam simulation</vt:lpstr>
      <vt:lpstr>Design of high luminosity lattice</vt:lpstr>
      <vt:lpstr>Optimization of the ARC aberration</vt:lpstr>
      <vt:lpstr>Dynamic aperture optimization</vt:lpstr>
      <vt:lpstr>Interaction region for all modes</vt:lpstr>
      <vt:lpstr>ARC region for all modes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Optimization of the dual-aperture quadrupole</vt:lpstr>
      <vt:lpstr>Optimization the final quadrupoles</vt:lpstr>
      <vt:lpstr>Summary</vt:lpstr>
      <vt:lpstr>Backup</vt:lpstr>
      <vt:lpstr>Long dual-aperture dipole design</vt:lpstr>
      <vt:lpstr>PowerPoint 演示文稿</vt:lpstr>
      <vt:lpstr>MDI vacuum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656</cp:revision>
  <dcterms:created xsi:type="dcterms:W3CDTF">2021-04-22T06:40:07Z</dcterms:created>
  <dcterms:modified xsi:type="dcterms:W3CDTF">2021-05-12T01:10:00Z</dcterms:modified>
</cp:coreProperties>
</file>