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453" r:id="rId2"/>
    <p:sldId id="406" r:id="rId3"/>
    <p:sldId id="442" r:id="rId4"/>
    <p:sldId id="443" r:id="rId5"/>
    <p:sldId id="490" r:id="rId6"/>
    <p:sldId id="446" r:id="rId7"/>
    <p:sldId id="448" r:id="rId8"/>
    <p:sldId id="470" r:id="rId9"/>
    <p:sldId id="471" r:id="rId10"/>
    <p:sldId id="479" r:id="rId11"/>
    <p:sldId id="484" r:id="rId12"/>
    <p:sldId id="489" r:id="rId13"/>
    <p:sldId id="472" r:id="rId14"/>
    <p:sldId id="467" r:id="rId15"/>
    <p:sldId id="487" r:id="rId16"/>
    <p:sldId id="488" r:id="rId17"/>
    <p:sldId id="485" r:id="rId18"/>
    <p:sldId id="486" r:id="rId19"/>
    <p:sldId id="478" r:id="rId20"/>
    <p:sldId id="475" r:id="rId21"/>
    <p:sldId id="476" r:id="rId22"/>
    <p:sldId id="477" r:id="rId23"/>
    <p:sldId id="491" r:id="rId24"/>
    <p:sldId id="492" r:id="rId25"/>
    <p:sldId id="494" r:id="rId26"/>
    <p:sldId id="422" r:id="rId27"/>
    <p:sldId id="286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FF"/>
    <a:srgbClr val="99CC00"/>
    <a:srgbClr val="FF3399"/>
    <a:srgbClr val="919191"/>
    <a:srgbClr val="FF9999"/>
    <a:srgbClr val="000000"/>
    <a:srgbClr val="0000FF"/>
    <a:srgbClr val="FF505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5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55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0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810" y="1616371"/>
            <a:ext cx="11423224" cy="1297987"/>
          </a:xfrm>
        </p:spPr>
        <p:txBody>
          <a:bodyPr>
            <a:no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Progress on MDI design</a:t>
            </a:r>
            <a:endParaRPr lang="zh-CN" altLang="en-US" b="0" i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for CEPC MDI group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CEPC IARC meeting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2021-05-11</a:t>
            </a:r>
            <a:endParaRPr lang="zh-CN" altLang="en-US" sz="2000" b="1" i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05" y="70581"/>
            <a:ext cx="1644676" cy="9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" y="129150"/>
            <a:ext cx="5073484" cy="8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background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CFC608-7CEE-AD40-B25D-E7094E37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6" y="2277940"/>
            <a:ext cx="5482828" cy="40987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883" y="1232452"/>
            <a:ext cx="1097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Including Radiative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Beam-Gas, Beam Thermal Photon. Almost No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Normalized to loss power 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(one beam).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Higgs mode in CDR.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340393"/>
                  </p:ext>
                </p:extLst>
              </p:nvPr>
            </p:nvGraphicFramePr>
            <p:xfrm>
              <a:off x="5883966" y="2578386"/>
              <a:ext cx="6062868" cy="349783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57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16261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Background type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Hit Density(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TID(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𝒌𝒓𝒂𝒅</m:t>
                              </m:r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MeV equivalent</a:t>
                          </a:r>
                          <a:r>
                            <a:rPr lang="en-US" altLang="zh-CN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neutron fluence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𝒆𝒒</m:t>
                                  </m:r>
                                </m:sub>
                              </m:sSub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5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Pair</a:t>
                          </a:r>
                          <a:r>
                            <a:rPr lang="en-US" altLang="zh-CN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production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1.91</a:t>
                          </a:r>
                          <a:endParaRPr lang="pt-BR" altLang="zh-CN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526.11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6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Synchrotron Radiation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0.026</a:t>
                          </a: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15.65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6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Radiative</a:t>
                          </a:r>
                          <a:r>
                            <a:rPr lang="en-US" altLang="zh-CN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Bhabha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0.34</a:t>
                          </a:r>
                          <a:endParaRPr lang="pt-BR" altLang="zh-CN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592.66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1.44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5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Gas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0.9607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1235.9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37×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6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Thermal Photon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</a:t>
                          </a:r>
                          <a:endParaRPr lang="pt-BR" altLang="zh-CN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22.31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6.20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5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3.2567</a:t>
                          </a: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2392.63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5.922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340393"/>
                  </p:ext>
                </p:extLst>
              </p:nvPr>
            </p:nvGraphicFramePr>
            <p:xfrm>
              <a:off x="5883966" y="2578386"/>
              <a:ext cx="6062868" cy="349783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57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57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91832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Background type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100402" t="-510" r="-201205" b="-199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201210" t="-510" r="-102016" b="-199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300000" t="-510" r="-1606" b="-199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7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Pair</a:t>
                          </a:r>
                          <a:r>
                            <a:rPr lang="en-US" altLang="zh-CN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production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1.91</a:t>
                          </a:r>
                          <a:endParaRPr lang="pt-BR" altLang="zh-CN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526.11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4294" marR="64294" marT="32147" marB="32147" anchor="ctr" anchorCtr="1">
                        <a:blipFill>
                          <a:blip r:embed="rId3"/>
                          <a:stretch>
                            <a:fillRect l="-300000" t="-428261" r="-1606" b="-7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Synchrotron Radiation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0.026</a:t>
                          </a: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15.65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Radiative</a:t>
                          </a:r>
                          <a:r>
                            <a:rPr lang="en-US" altLang="zh-CN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Bhabha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0.34</a:t>
                          </a:r>
                          <a:endParaRPr lang="pt-BR" altLang="zh-CN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592.66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4294" marR="64294" marT="32147" marB="32147" anchor="ctr" anchorCtr="1">
                        <a:blipFill>
                          <a:blip r:embed="rId3"/>
                          <a:stretch>
                            <a:fillRect l="-300000" t="-398765" r="-1606" b="-227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7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Gas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0.9607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1235.9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4294" marR="64294" marT="32147" marB="32147" anchor="ctr" anchorCtr="1">
                        <a:blipFill>
                          <a:blip r:embed="rId3"/>
                          <a:stretch>
                            <a:fillRect l="-300000" t="-878261" r="-160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Beam Thermal Photon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</a:t>
                          </a:r>
                          <a:endParaRPr lang="pt-BR" altLang="zh-CN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22.31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4294" marR="64294" marT="32147" marB="32147" anchor="ctr" anchorCtr="1">
                        <a:blipFill>
                          <a:blip r:embed="rId3"/>
                          <a:stretch>
                            <a:fillRect l="-300000" t="-562500" r="-1606" b="-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7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3.2567</a:t>
                          </a: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2392.63</a:t>
                          </a:r>
                          <a:endParaRPr lang="zh-CN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294" marR="64294" marT="32147" marB="32147"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4294" marR="64294" marT="32147" marB="32147" anchor="ctr" anchorCtr="1">
                        <a:blipFill>
                          <a:blip r:embed="rId3"/>
                          <a:stretch>
                            <a:fillRect l="-300000" t="-1152174" r="-1606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矩形 9"/>
          <p:cNvSpPr/>
          <p:nvPr/>
        </p:nvSpPr>
        <p:spPr>
          <a:xfrm>
            <a:off x="6096000" y="19054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Higgs Backgrounds on 1</a:t>
            </a:r>
            <a:r>
              <a:rPr kumimoji="1"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layer of Vertex.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24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mask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" y="1176257"/>
            <a:ext cx="4987830" cy="19016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706" y="3142021"/>
            <a:ext cx="5610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New mask design: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4mm height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10mm long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Locates at -1.21m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Original mask at ~-4.2m with 0.6mm height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Lots of photons are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secondaries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generated within QD0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Photons reduced by an order of magnitude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~300 photons/BX could hit Be, with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a.e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~100keV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~1.44x10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 on Be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94" y="1088955"/>
            <a:ext cx="6957805" cy="4169503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57023"/>
              </p:ext>
            </p:extLst>
          </p:nvPr>
        </p:nvGraphicFramePr>
        <p:xfrm>
          <a:off x="5615609" y="5567076"/>
          <a:ext cx="6576390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 length(mm)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factor Trap by mask(V/pc)</a:t>
                      </a:r>
                      <a:endParaRPr lang="zh-CN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Higgs(w)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W(w)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Z(w)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Z(w)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0.238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2.964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12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432" y="1163490"/>
            <a:ext cx="3188859" cy="19169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58" y="3080427"/>
            <a:ext cx="2696789" cy="17902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58" y="4870668"/>
            <a:ext cx="2677369" cy="179024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11020139" y="1538138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1133822" y="3204403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1156057" y="5118620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4638429" y="2185042"/>
            <a:ext cx="916693" cy="28980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1444" y="1793597"/>
            <a:ext cx="2972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Tungsten IR beam pipe, </a:t>
            </a:r>
          </a:p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Combined iron and tungsten yoke of SC magnet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 bwMode="auto">
          <a:xfrm>
            <a:off x="5751878" y="1569013"/>
            <a:ext cx="3256672" cy="164272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40250" y="1199305"/>
            <a:ext cx="4399801" cy="2112067"/>
          </a:xfrm>
          <a:prstGeom prst="roundRect">
            <a:avLst/>
          </a:prstGeom>
          <a:solidFill>
            <a:srgbClr val="FFCCCC">
              <a:alpha val="46000"/>
            </a:srgbClr>
          </a:solidFill>
          <a:ln>
            <a:solidFill>
              <a:srgbClr val="FF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1240" y="1815710"/>
            <a:ext cx="12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" y="3666747"/>
            <a:ext cx="6887817" cy="93874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AC95DB6-0FEC-4D01-AF95-33B392A383C7}"/>
              </a:ext>
            </a:extLst>
          </p:cNvPr>
          <p:cNvSpPr txBox="1"/>
          <p:nvPr/>
        </p:nvSpPr>
        <p:spPr>
          <a:xfrm>
            <a:off x="796306" y="3327238"/>
            <a:ext cx="6095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</p:txBody>
      </p:sp>
      <p:sp>
        <p:nvSpPr>
          <p:cNvPr id="20" name="矩形 19"/>
          <p:cNvSpPr/>
          <p:nvPr/>
        </p:nvSpPr>
        <p:spPr>
          <a:xfrm>
            <a:off x="6674446" y="4902400"/>
            <a:ext cx="3058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White: Vacuum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Gray: Tungsten Pipe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Light Green: Helium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Heavy Green: Stainless Steel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Vassel</a:t>
            </a:r>
            <a:endParaRPr kumimoji="1"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Pink: Coil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360" y="3211736"/>
            <a:ext cx="1620078" cy="1583017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 bwMode="auto">
          <a:xfrm>
            <a:off x="147351" y="4487410"/>
            <a:ext cx="6271351" cy="2370590"/>
          </a:xfrm>
          <a:prstGeom prst="roundRect">
            <a:avLst/>
          </a:prstGeom>
          <a:solidFill>
            <a:srgbClr val="FFC00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565" y="1357979"/>
            <a:ext cx="41386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the downstream IR with a large amount, due to the process of radiative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beam thermal photon scattering.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may damage the SC magnet coil and the detector.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E81B60-5814-4851-AA12-8781A1DFDE64}"/>
              </a:ext>
            </a:extLst>
          </p:cNvPr>
          <p:cNvSpPr/>
          <p:nvPr/>
        </p:nvSpPr>
        <p:spPr>
          <a:xfrm>
            <a:off x="235026" y="45518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3mm thickness without cooling taken into account, simulate the Absorbed Dose on Coil (Region)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Only Beam-Gas beam loss is taken into account until now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Take the loss rate calculated by SAD into account: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~0.00166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/s(0.166rad/s)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~14.35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~36662.49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/lifetime(Higgs plans to run 7 years)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Limit is 100000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</a:t>
            </a:r>
            <a:endParaRPr kumimoji="1"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4E6FE6B-8623-46A7-8259-D3A74C24C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823785"/>
              </p:ext>
            </p:extLst>
          </p:nvPr>
        </p:nvGraphicFramePr>
        <p:xfrm>
          <a:off x="936962" y="1441172"/>
          <a:ext cx="10318075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1308">
                  <a:extLst>
                    <a:ext uri="{9D8B030D-6E8A-4147-A177-3AD203B41FA5}">
                      <a16:colId xmlns:a16="http://schemas.microsoft.com/office/drawing/2014/main" val="1856930886"/>
                    </a:ext>
                  </a:extLst>
                </a:gridCol>
                <a:gridCol w="2047460">
                  <a:extLst>
                    <a:ext uri="{9D8B030D-6E8A-4147-A177-3AD203B41FA5}">
                      <a16:colId xmlns:a16="http://schemas.microsoft.com/office/drawing/2014/main" val="4205481339"/>
                    </a:ext>
                  </a:extLst>
                </a:gridCol>
                <a:gridCol w="1838740">
                  <a:extLst>
                    <a:ext uri="{9D8B030D-6E8A-4147-A177-3AD203B41FA5}">
                      <a16:colId xmlns:a16="http://schemas.microsoft.com/office/drawing/2014/main" val="192330511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heat load</a:t>
                      </a:r>
                      <a:r>
                        <a:rPr lang="en-US" altLang="zh-CN" sz="1800" baseline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from RBB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heat load from BS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heat load from BG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heat load from BTH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32407417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Berryllium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pipe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6.7mW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24333021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Detector beam pipe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0.024W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4.8uW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9060840"/>
                  </a:ext>
                </a:extLst>
              </a:tr>
              <a:tr h="618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Accelerator beam pipe before </a:t>
                      </a:r>
                      <a:r>
                        <a:rPr lang="en-US" altLang="zh-CN" sz="1800" dirty="0" err="1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QDa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0.17W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4.2uW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274469654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QDa~QDb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2.13W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5.9uW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1.8uW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00816490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QDb~QF1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0.01W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0.5uW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0.6uW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48258882"/>
                  </a:ext>
                </a:extLst>
              </a:tr>
              <a:tr h="36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0.26mW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3.7uW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0.66uW</a:t>
                      </a:r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36962" y="4860235"/>
            <a:ext cx="1031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 background is so small, compared to synchrotron radiation and HOM.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7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distribution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F3CA69-8442-40AD-9E3B-E3E0C625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3" y="1133062"/>
            <a:ext cx="4667360" cy="23257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4C405C-C165-49AD-8399-E6947AEA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3" y="3588024"/>
            <a:ext cx="4667360" cy="2948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2" y="1133063"/>
            <a:ext cx="4624127" cy="245496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47104"/>
              </p:ext>
            </p:extLst>
          </p:nvPr>
        </p:nvGraphicFramePr>
        <p:xfrm>
          <a:off x="5039137" y="3701493"/>
          <a:ext cx="7066723" cy="28349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7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Length(mm)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Higgs(w)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(w)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Z(w)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Luminosity Z(w)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pipe (w) 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23.51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97.12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292.52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Al: Be</a:t>
                      </a:r>
                      <a:r>
                        <a:rPr lang="en-US" altLang="zh-CN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 transition(w)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16.65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68.79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207.20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Al: Transition pipe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44.05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164.71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680.25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2048.9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Cu: Y-shape crotch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13.79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51.57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641.58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Al: Y </a:t>
                      </a:r>
                      <a:r>
                        <a:rPr lang="en-US" altLang="zh-CN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crtothch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masker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19.25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72.01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297.40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895.77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masker(w)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0.238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2.964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Al: maser</a:t>
                      </a:r>
                      <a:r>
                        <a:rPr lang="en-US" altLang="zh-CN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pipe end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7.28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21.93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88.353</a:t>
                      </a:r>
                      <a:endParaRPr lang="en-US" altLang="zh-CN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330.448</a:t>
                      </a:r>
                      <a:endParaRPr lang="en-US" altLang="zh-CN" sz="1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1364.824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4110.864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734002" y="1183793"/>
            <a:ext cx="3457998" cy="756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Cut off Frequency of SCQ Pipe(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20mm): 11.474GHz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Cut off Frequency of photon masker(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12mm): 19.123GHz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Cut off Frequency of Be pipe  (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28mm): 8.1957GHz</a:t>
            </a:r>
          </a:p>
        </p:txBody>
      </p:sp>
      <p:sp>
        <p:nvSpPr>
          <p:cNvPr id="8" name="矩形 7"/>
          <p:cNvSpPr/>
          <p:nvPr/>
        </p:nvSpPr>
        <p:spPr>
          <a:xfrm>
            <a:off x="9488556" y="1981490"/>
            <a:ext cx="25278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=5mm: Two beam in the IR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Loss factor Trap by masker 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zh-CN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k_trap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0.1997v/pc</a:t>
            </a:r>
          </a:p>
          <a:p>
            <a:pPr>
              <a:lnSpc>
                <a:spcPct val="150000"/>
              </a:lnSpc>
            </a:pPr>
            <a:r>
              <a:rPr lang="en-US" altLang="zh-CN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H/W/Z/Z(High </a:t>
            </a:r>
            <a:r>
              <a:rPr lang="en-US" altLang="zh-CN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                               175w/657w/2.71kw/8.17kw</a:t>
            </a:r>
          </a:p>
        </p:txBody>
      </p:sp>
    </p:spTree>
    <p:extLst>
      <p:ext uri="{BB962C8B-B14F-4D97-AF65-F5344CB8AC3E}">
        <p14:creationId xmlns:p14="http://schemas.microsoft.com/office/powerpoint/2010/main" val="93461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structure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3608" y="1252331"/>
            <a:ext cx="949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Berryllium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(central) and Aluminum(forward) beam pipes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614002" y="1783570"/>
          <a:ext cx="8921478" cy="19237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87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IP(mm)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diameter(mm)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surface area(mm</a:t>
                      </a:r>
                      <a:r>
                        <a:rPr lang="en-US" altLang="zh-CN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6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6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120~205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6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205~655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28~40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48071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Taper: 1.75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6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655~700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5EA5ADBB-4BD3-4DE8-A823-110FD657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8511"/>
            <a:ext cx="12192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9B88160-DDE9-430C-A034-9667BDFAD6C0}"/>
              </a:ext>
            </a:extLst>
          </p:cNvPr>
          <p:cNvSpPr/>
          <p:nvPr/>
        </p:nvSpPr>
        <p:spPr>
          <a:xfrm>
            <a:off x="7730382" y="1295610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Optimization of </a:t>
            </a:r>
          </a:p>
          <a:p>
            <a:r>
              <a:rPr lang="en-US" altLang="zh-CN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enlarged cooling channel</a:t>
            </a:r>
            <a:endParaRPr lang="zh-CN" altLang="en-US" sz="2000" b="1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37A9B9-E600-478A-AC4D-5A8705185441}"/>
              </a:ext>
            </a:extLst>
          </p:cNvPr>
          <p:cNvSpPr/>
          <p:nvPr/>
        </p:nvSpPr>
        <p:spPr>
          <a:xfrm>
            <a:off x="2211189" y="245003"/>
            <a:ext cx="6649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central beampipe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ECB789-2352-40C1-94B2-9AD7FFD2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9"/>
          <a:stretch/>
        </p:blipFill>
        <p:spPr>
          <a:xfrm>
            <a:off x="4164522" y="1639046"/>
            <a:ext cx="3060000" cy="18382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6B9EA2-0655-4A9A-9A6C-91CB8784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4" y="1725668"/>
            <a:ext cx="3060000" cy="17150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163936-3203-4B69-9326-50949A706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8" y="4306081"/>
            <a:ext cx="3060000" cy="17470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57B518-1199-4770-AF44-94F4A13B4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522" y="4256069"/>
            <a:ext cx="3060000" cy="1847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61B932-EC07-4921-8321-2A553E52688E}"/>
              </a:ext>
            </a:extLst>
          </p:cNvPr>
          <p:cNvSpPr/>
          <p:nvPr/>
        </p:nvSpPr>
        <p:spPr>
          <a:xfrm>
            <a:off x="1003330" y="131615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Cone structure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C7E3B2-2748-434B-8788-2CEE68193A58}"/>
              </a:ext>
            </a:extLst>
          </p:cNvPr>
          <p:cNvSpPr/>
          <p:nvPr/>
        </p:nvSpPr>
        <p:spPr>
          <a:xfrm>
            <a:off x="4923928" y="1317581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Ladder structure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034FDF7-6D72-4865-A0E7-C5505D38A1C8}"/>
              </a:ext>
            </a:extLst>
          </p:cNvPr>
          <p:cNvSpPr txBox="1"/>
          <p:nvPr/>
        </p:nvSpPr>
        <p:spPr>
          <a:xfrm>
            <a:off x="1870641" y="3426852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Structural comparison design drawing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2FE49B-6A49-4943-9609-71100B30CD58}"/>
              </a:ext>
            </a:extLst>
          </p:cNvPr>
          <p:cNvSpPr txBox="1"/>
          <p:nvPr/>
        </p:nvSpPr>
        <p:spPr>
          <a:xfrm>
            <a:off x="1441750" y="229656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Old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69840D-7136-4D5A-AC10-F636F0C60EFD}"/>
              </a:ext>
            </a:extLst>
          </p:cNvPr>
          <p:cNvSpPr txBox="1"/>
          <p:nvPr/>
        </p:nvSpPr>
        <p:spPr>
          <a:xfrm>
            <a:off x="5361458" y="2279827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New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E5779A84-475B-4F35-8432-BA91CA396811}"/>
              </a:ext>
            </a:extLst>
          </p:cNvPr>
          <p:cNvSpPr/>
          <p:nvPr/>
        </p:nvSpPr>
        <p:spPr>
          <a:xfrm>
            <a:off x="3660587" y="2414173"/>
            <a:ext cx="360000" cy="28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6967103-5A48-4047-82B0-3A3425905230}"/>
              </a:ext>
            </a:extLst>
          </p:cNvPr>
          <p:cNvSpPr txBox="1"/>
          <p:nvPr/>
        </p:nvSpPr>
        <p:spPr>
          <a:xfrm>
            <a:off x="1441750" y="4779449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Old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2637BE7-D34F-4011-83CE-08B839B17C5D}"/>
              </a:ext>
            </a:extLst>
          </p:cNvPr>
          <p:cNvSpPr txBox="1"/>
          <p:nvPr/>
        </p:nvSpPr>
        <p:spPr>
          <a:xfrm>
            <a:off x="5361458" y="4762713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New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AFC404C7-7B15-4813-B6EC-28CB5E2CA0B8}"/>
              </a:ext>
            </a:extLst>
          </p:cNvPr>
          <p:cNvSpPr/>
          <p:nvPr/>
        </p:nvSpPr>
        <p:spPr>
          <a:xfrm>
            <a:off x="3660587" y="4897059"/>
            <a:ext cx="360000" cy="28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047BD4-F9EF-45CC-A9F9-D058F9364210}"/>
              </a:ext>
            </a:extLst>
          </p:cNvPr>
          <p:cNvSpPr txBox="1"/>
          <p:nvPr/>
        </p:nvSpPr>
        <p:spPr>
          <a:xfrm>
            <a:off x="2265098" y="608848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Streamline comparison chart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5F90728-8B6D-42E4-BFF5-6CB51D567B23}"/>
              </a:ext>
            </a:extLst>
          </p:cNvPr>
          <p:cNvSpPr/>
          <p:nvPr/>
        </p:nvSpPr>
        <p:spPr>
          <a:xfrm>
            <a:off x="7554359" y="2364494"/>
            <a:ext cx="449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Simulation analysis shows: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ladder structure, the vortex</a:t>
            </a:r>
          </a:p>
          <a:p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smaller and fewer, and the flow field</a:t>
            </a:r>
          </a:p>
          <a:p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more stable.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A440D6-7FEA-4EB6-BE6D-68A42122849A}"/>
              </a:ext>
            </a:extLst>
          </p:cNvPr>
          <p:cNvSpPr txBox="1"/>
          <p:nvPr/>
        </p:nvSpPr>
        <p:spPr>
          <a:xfrm>
            <a:off x="7554359" y="4579432"/>
            <a:ext cx="4463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improved ladder structure will greatly</a:t>
            </a:r>
          </a:p>
          <a:p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reduce the vibration of the beam pipe</a:t>
            </a:r>
          </a:p>
          <a:p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caused by unsteady flow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81249FC3-DE37-4058-813C-65C5408E87FD}"/>
              </a:ext>
            </a:extLst>
          </p:cNvPr>
          <p:cNvSpPr/>
          <p:nvPr/>
        </p:nvSpPr>
        <p:spPr>
          <a:xfrm>
            <a:off x="1609028" y="3718337"/>
            <a:ext cx="432000" cy="396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3EB0ACC7-26ED-44FB-ADD3-F2774AB6156D}"/>
              </a:ext>
            </a:extLst>
          </p:cNvPr>
          <p:cNvSpPr/>
          <p:nvPr/>
        </p:nvSpPr>
        <p:spPr>
          <a:xfrm>
            <a:off x="5640755" y="3718337"/>
            <a:ext cx="432000" cy="396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89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70A2CA-1F01-4175-9012-6679AB112A52}"/>
              </a:ext>
            </a:extLst>
          </p:cNvPr>
          <p:cNvSpPr/>
          <p:nvPr/>
        </p:nvSpPr>
        <p:spPr>
          <a:xfrm>
            <a:off x="1958871" y="259266"/>
            <a:ext cx="7449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thermal analysis I (CDR Z)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5E2693-F51A-4F26-857A-CA34532B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35" y="1957066"/>
            <a:ext cx="7706287" cy="752299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9BD4E9F0-CC57-4B5F-A753-37797216288B}"/>
              </a:ext>
            </a:extLst>
          </p:cNvPr>
          <p:cNvSpPr/>
          <p:nvPr/>
        </p:nvSpPr>
        <p:spPr>
          <a:xfrm>
            <a:off x="8884850" y="2031048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C5D22AEF-8084-411D-B95C-8793812F5326}"/>
              </a:ext>
            </a:extLst>
          </p:cNvPr>
          <p:cNvSpPr/>
          <p:nvPr/>
        </p:nvSpPr>
        <p:spPr>
          <a:xfrm>
            <a:off x="3930196" y="2470629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AC2E5FD5-1FFF-49F1-9F83-3C3C057B38D5}"/>
              </a:ext>
            </a:extLst>
          </p:cNvPr>
          <p:cNvSpPr/>
          <p:nvPr/>
        </p:nvSpPr>
        <p:spPr>
          <a:xfrm rot="10800000">
            <a:off x="8898829" y="2461985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7E753D5-DFDA-4D1D-A54D-8B155646F467}"/>
              </a:ext>
            </a:extLst>
          </p:cNvPr>
          <p:cNvSpPr/>
          <p:nvPr/>
        </p:nvSpPr>
        <p:spPr>
          <a:xfrm rot="10800000">
            <a:off x="3914653" y="2033579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B83C641C-EEAB-4A25-9944-1C9071E764B8}"/>
              </a:ext>
            </a:extLst>
          </p:cNvPr>
          <p:cNvSpPr/>
          <p:nvPr/>
        </p:nvSpPr>
        <p:spPr>
          <a:xfrm rot="10800000">
            <a:off x="11003204" y="246699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939EA14-9585-4AAB-8077-A5518731BC02}"/>
              </a:ext>
            </a:extLst>
          </p:cNvPr>
          <p:cNvSpPr/>
          <p:nvPr/>
        </p:nvSpPr>
        <p:spPr>
          <a:xfrm>
            <a:off x="11036800" y="2014857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F3968A0-41FA-4AB0-90FE-EED901C49301}"/>
              </a:ext>
            </a:extLst>
          </p:cNvPr>
          <p:cNvSpPr/>
          <p:nvPr/>
        </p:nvSpPr>
        <p:spPr>
          <a:xfrm rot="10800000">
            <a:off x="3067387" y="204303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B80C14CE-8044-4AA9-BB68-C80A2B4A2297}"/>
              </a:ext>
            </a:extLst>
          </p:cNvPr>
          <p:cNvSpPr/>
          <p:nvPr/>
        </p:nvSpPr>
        <p:spPr>
          <a:xfrm>
            <a:off x="3093742" y="246699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左弧形 12">
            <a:extLst>
              <a:ext uri="{FF2B5EF4-FFF2-40B4-BE49-F238E27FC236}">
                <a16:creationId xmlns:a16="http://schemas.microsoft.com/office/drawing/2014/main" id="{1EF9DF2B-F3C0-45D7-9FFF-356FB2DBE281}"/>
              </a:ext>
            </a:extLst>
          </p:cNvPr>
          <p:cNvSpPr/>
          <p:nvPr/>
        </p:nvSpPr>
        <p:spPr>
          <a:xfrm rot="10960166" flipH="1">
            <a:off x="8433227" y="2045546"/>
            <a:ext cx="351598" cy="550179"/>
          </a:xfrm>
          <a:prstGeom prst="curvedRightArrow">
            <a:avLst>
              <a:gd name="adj1" fmla="val 25000"/>
              <a:gd name="adj2" fmla="val 50000"/>
              <a:gd name="adj3" fmla="val 2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右弧形 13">
            <a:extLst>
              <a:ext uri="{FF2B5EF4-FFF2-40B4-BE49-F238E27FC236}">
                <a16:creationId xmlns:a16="http://schemas.microsoft.com/office/drawing/2014/main" id="{3EF37CC7-B2FE-4562-9B38-F3EE5B0C44DC}"/>
              </a:ext>
            </a:extLst>
          </p:cNvPr>
          <p:cNvSpPr/>
          <p:nvPr/>
        </p:nvSpPr>
        <p:spPr>
          <a:xfrm rot="10580865" flipH="1">
            <a:off x="5605046" y="2049377"/>
            <a:ext cx="350014" cy="550179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7C98847C-C9BE-4D7F-8A3F-8541F8C872A3}"/>
              </a:ext>
            </a:extLst>
          </p:cNvPr>
          <p:cNvSpPr/>
          <p:nvPr/>
        </p:nvSpPr>
        <p:spPr>
          <a:xfrm>
            <a:off x="6595295" y="2042520"/>
            <a:ext cx="1202577" cy="124928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58A45A5F-F8D2-401D-B198-1047AB38F83F}"/>
              </a:ext>
            </a:extLst>
          </p:cNvPr>
          <p:cNvSpPr/>
          <p:nvPr/>
        </p:nvSpPr>
        <p:spPr>
          <a:xfrm rot="-540000">
            <a:off x="7956008" y="2039486"/>
            <a:ext cx="250779" cy="90089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FE94A1B6-2C67-43FF-A4DE-FD4F37581188}"/>
              </a:ext>
            </a:extLst>
          </p:cNvPr>
          <p:cNvSpPr/>
          <p:nvPr/>
        </p:nvSpPr>
        <p:spPr>
          <a:xfrm rot="540000">
            <a:off x="6155129" y="2028618"/>
            <a:ext cx="250779" cy="90089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3A942A35-4D24-4A25-A21B-EF8053FCFC8D}"/>
              </a:ext>
            </a:extLst>
          </p:cNvPr>
          <p:cNvSpPr/>
          <p:nvPr/>
        </p:nvSpPr>
        <p:spPr>
          <a:xfrm rot="5400000">
            <a:off x="7133696" y="1307148"/>
            <a:ext cx="129107" cy="1272595"/>
          </a:xfrm>
          <a:prstGeom prst="leftBrac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A3B6F596-8CA3-43F8-88E7-2E5303E5D05F}"/>
              </a:ext>
            </a:extLst>
          </p:cNvPr>
          <p:cNvSpPr/>
          <p:nvPr/>
        </p:nvSpPr>
        <p:spPr>
          <a:xfrm rot="5400000">
            <a:off x="9280160" y="419898"/>
            <a:ext cx="174492" cy="3065716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7D38EE66-81E4-4614-BA94-7E38847684BB}"/>
              </a:ext>
            </a:extLst>
          </p:cNvPr>
          <p:cNvSpPr/>
          <p:nvPr/>
        </p:nvSpPr>
        <p:spPr>
          <a:xfrm rot="5400000">
            <a:off x="4944120" y="419901"/>
            <a:ext cx="174492" cy="3065716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842E4D-75BA-4F48-93AC-357260149714}"/>
              </a:ext>
            </a:extLst>
          </p:cNvPr>
          <p:cNvSpPr txBox="1"/>
          <p:nvPr/>
        </p:nvSpPr>
        <p:spPr>
          <a:xfrm>
            <a:off x="6092818" y="135729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Be(Coolant: paraffin)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4C927AC-9051-4FB9-BAE0-3C2961E04D73}"/>
              </a:ext>
            </a:extLst>
          </p:cNvPr>
          <p:cNvSpPr txBox="1"/>
          <p:nvPr/>
        </p:nvSpPr>
        <p:spPr>
          <a:xfrm>
            <a:off x="8512143" y="1406073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Al(Coolant: H</a:t>
            </a:r>
            <a:r>
              <a:rPr lang="en-US" altLang="zh-CN" baseline="-25000" dirty="0"/>
              <a:t>2</a:t>
            </a:r>
            <a:r>
              <a:rPr lang="en-US" altLang="zh-CN" dirty="0"/>
              <a:t>O )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7DBF68D-7494-460E-B7E6-C288BCFDD19C}"/>
              </a:ext>
            </a:extLst>
          </p:cNvPr>
          <p:cNvSpPr txBox="1"/>
          <p:nvPr/>
        </p:nvSpPr>
        <p:spPr>
          <a:xfrm>
            <a:off x="4193864" y="140684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Al(Coolant: H</a:t>
            </a:r>
            <a:r>
              <a:rPr lang="en-US" altLang="zh-CN" baseline="-25000" dirty="0"/>
              <a:t>2</a:t>
            </a:r>
            <a:r>
              <a:rPr lang="en-US" altLang="zh-CN" dirty="0"/>
              <a:t>O)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B13C1F-AC39-4597-9482-D962CD3BC41F}"/>
              </a:ext>
            </a:extLst>
          </p:cNvPr>
          <p:cNvSpPr txBox="1"/>
          <p:nvPr/>
        </p:nvSpPr>
        <p:spPr>
          <a:xfrm>
            <a:off x="3699896" y="2927446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Calculation model:</a:t>
            </a:r>
          </a:p>
          <a:p>
            <a:pPr algn="ctr"/>
            <a:r>
              <a:rPr lang="en-US" altLang="zh-CN" dirty="0">
                <a:solidFill>
                  <a:srgbClr val="FF66CC"/>
                </a:solidFill>
              </a:rPr>
              <a:t>laminar</a:t>
            </a:r>
            <a:endParaRPr lang="zh-CN" altLang="en-US" dirty="0">
              <a:solidFill>
                <a:srgbClr val="FF66CC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34F428E-CAF3-4F80-8843-862739266D16}"/>
              </a:ext>
            </a:extLst>
          </p:cNvPr>
          <p:cNvSpPr txBox="1"/>
          <p:nvPr/>
        </p:nvSpPr>
        <p:spPr>
          <a:xfrm>
            <a:off x="6349701" y="2790014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Inlet of Be pipe: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   TEMP: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  <a:cs typeface="Times New Roman" panose="02020603050405020304" pitchFamily="18" charset="0"/>
              </a:rPr>
              <a:t>23℃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Velocity:</a:t>
            </a:r>
            <a:r>
              <a:rPr lang="zh-CN" altLang="en-US" sz="1200" dirty="0">
                <a:solidFill>
                  <a:srgbClr val="FF66CC"/>
                </a:solidFill>
                <a:latin typeface="+mn-ea"/>
              </a:rPr>
              <a:t>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1.3 m/s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Coolant:</a:t>
            </a:r>
            <a:r>
              <a:rPr lang="zh-CN" altLang="en-US" sz="1200" dirty="0">
                <a:solidFill>
                  <a:srgbClr val="FF66CC"/>
                </a:solidFill>
                <a:latin typeface="+mn-ea"/>
              </a:rPr>
              <a:t>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paraffin</a:t>
            </a:r>
            <a:endParaRPr lang="zh-CN" altLang="en-US" sz="1200" dirty="0">
              <a:solidFill>
                <a:srgbClr val="FF66CC"/>
              </a:solidFill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30D7340-2D5F-4F24-813C-2BF21CDEFC38}"/>
              </a:ext>
            </a:extLst>
          </p:cNvPr>
          <p:cNvSpPr/>
          <p:nvPr/>
        </p:nvSpPr>
        <p:spPr>
          <a:xfrm>
            <a:off x="240482" y="1510840"/>
            <a:ext cx="21643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 pipe parameters: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          length: 240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Inner Be THK: 0.5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Outer Be THK: 0.35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              Gap: o.5 mm</a:t>
            </a:r>
            <a:endParaRPr lang="zh-CN" altLang="en-US" sz="1200" dirty="0">
              <a:solidFill>
                <a:srgbClr val="FF66CC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C23AA42-52F5-4439-B4DF-A6094A5055C7}"/>
              </a:ext>
            </a:extLst>
          </p:cNvPr>
          <p:cNvSpPr txBox="1"/>
          <p:nvPr/>
        </p:nvSpPr>
        <p:spPr>
          <a:xfrm>
            <a:off x="8753357" y="278894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Inlet of Al pipe: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   TEMP: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  <a:cs typeface="Times New Roman" panose="02020603050405020304" pitchFamily="18" charset="0"/>
              </a:rPr>
              <a:t>23℃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Velocity:</a:t>
            </a:r>
            <a:r>
              <a:rPr lang="zh-CN" altLang="en-US" sz="1200" dirty="0">
                <a:solidFill>
                  <a:srgbClr val="FF66CC"/>
                </a:solidFill>
                <a:latin typeface="+mn-ea"/>
              </a:rPr>
              <a:t>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1.0 m/s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Coolant: H</a:t>
            </a:r>
            <a:r>
              <a:rPr lang="en-US" altLang="zh-CN" sz="1200" baseline="-25000" dirty="0">
                <a:solidFill>
                  <a:srgbClr val="FF66CC"/>
                </a:solidFill>
                <a:latin typeface="+mn-ea"/>
              </a:rPr>
              <a:t>2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O</a:t>
            </a:r>
            <a:endParaRPr lang="zh-CN" altLang="en-US" sz="1200" dirty="0">
              <a:solidFill>
                <a:srgbClr val="FF66CC"/>
              </a:solidFill>
              <a:latin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2259E50-2339-44D7-92EA-C8D4C56D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5" y="3970924"/>
            <a:ext cx="5760000" cy="171966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7AF48B7-F3EF-4BE6-8DDA-A7BB08A9D899}"/>
              </a:ext>
            </a:extLst>
          </p:cNvPr>
          <p:cNvSpPr txBox="1"/>
          <p:nvPr/>
        </p:nvSpPr>
        <p:spPr>
          <a:xfrm>
            <a:off x="1706430" y="6195044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Temperature distribution Cloud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81AF668-6D21-4EEE-B05F-68ECBD9FF0BF}"/>
              </a:ext>
            </a:extLst>
          </p:cNvPr>
          <p:cNvSpPr txBox="1"/>
          <p:nvPr/>
        </p:nvSpPr>
        <p:spPr>
          <a:xfrm>
            <a:off x="6714481" y="3957948"/>
            <a:ext cx="45480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Result: </a:t>
            </a:r>
          </a:p>
          <a:p>
            <a:r>
              <a:rPr lang="en-US" altLang="zh-CN" sz="1200" dirty="0"/>
              <a:t>    TEMP rise of Be pipe   : </a:t>
            </a:r>
            <a:r>
              <a:rPr lang="en-US" altLang="zh-CN" sz="1200" dirty="0">
                <a:solidFill>
                  <a:srgbClr val="0000FF"/>
                </a:solidFill>
              </a:rPr>
              <a:t>3.2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 ℃ (</a:t>
            </a:r>
            <a:r>
              <a:rPr lang="en-US" altLang="zh-CN" sz="1200" dirty="0">
                <a:cs typeface="Times New Roman" panose="02020603050405020304" pitchFamily="18" charset="0"/>
              </a:rPr>
              <a:t>between the inlet and the outlet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200" dirty="0"/>
              <a:t>    TEMP rise of transition: </a:t>
            </a:r>
            <a:r>
              <a:rPr lang="en-US" altLang="zh-CN" sz="1200" dirty="0">
                <a:solidFill>
                  <a:srgbClr val="0000FF"/>
                </a:solidFill>
              </a:rPr>
              <a:t>13.3 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℃</a:t>
            </a:r>
            <a:endParaRPr lang="en-US" altLang="zh-CN" sz="1200" dirty="0">
              <a:solidFill>
                <a:srgbClr val="0000FF"/>
              </a:solidFill>
            </a:endParaRPr>
          </a:p>
          <a:p>
            <a:r>
              <a:rPr lang="en-US" altLang="zh-CN" sz="1200" dirty="0">
                <a:solidFill>
                  <a:srgbClr val="FF66CC"/>
                </a:solidFill>
              </a:rPr>
              <a:t>    </a:t>
            </a:r>
            <a:r>
              <a:rPr lang="en-US" altLang="zh-CN" sz="1200" dirty="0"/>
              <a:t>TEMP rise of Al pipe    :  </a:t>
            </a:r>
            <a:r>
              <a:rPr lang="en-US" altLang="zh-CN" sz="1200" dirty="0">
                <a:solidFill>
                  <a:srgbClr val="0000FF"/>
                </a:solidFill>
              </a:rPr>
              <a:t>6.3 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℃ </a:t>
            </a:r>
          </a:p>
          <a:p>
            <a:endParaRPr lang="en-US" altLang="zh-CN" sz="800" dirty="0">
              <a:solidFill>
                <a:srgbClr val="FF66CC"/>
              </a:solidFill>
            </a:endParaRPr>
          </a:p>
          <a:p>
            <a:r>
              <a:rPr lang="en-US" altLang="zh-CN" sz="1400" dirty="0">
                <a:solidFill>
                  <a:srgbClr val="FF66CC"/>
                </a:solidFill>
              </a:rPr>
              <a:t>    </a:t>
            </a:r>
            <a:r>
              <a:rPr lang="en-US" altLang="zh-CN" sz="1400" dirty="0"/>
              <a:t>Pressure drop of Be pipe : </a:t>
            </a:r>
            <a:r>
              <a:rPr lang="en-US" altLang="zh-CN" sz="1400" dirty="0">
                <a:solidFill>
                  <a:srgbClr val="0000FF"/>
                </a:solidFill>
              </a:rPr>
              <a:t>19.8 kPa</a:t>
            </a:r>
          </a:p>
          <a:p>
            <a:r>
              <a:rPr lang="en-US" altLang="zh-CN" sz="1400" dirty="0"/>
              <a:t>    Pressure drop of Al pipe : </a:t>
            </a:r>
            <a:r>
              <a:rPr lang="en-US" altLang="zh-CN" sz="1400" dirty="0">
                <a:solidFill>
                  <a:srgbClr val="0000FF"/>
                </a:solidFill>
              </a:rPr>
              <a:t>19.3 kPa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BC0F614-DBF5-4087-AB27-AA710D542137}"/>
              </a:ext>
            </a:extLst>
          </p:cNvPr>
          <p:cNvSpPr/>
          <p:nvPr/>
        </p:nvSpPr>
        <p:spPr>
          <a:xfrm rot="-120000">
            <a:off x="-72658" y="5747767"/>
            <a:ext cx="3613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outer surface of Be pipe: </a:t>
            </a:r>
            <a:r>
              <a:rPr lang="en-US" altLang="zh-CN" sz="1200" b="1" dirty="0">
                <a:solidFill>
                  <a:srgbClr val="FF66CC"/>
                </a:solidFill>
              </a:rPr>
              <a:t>26.2 ℃</a:t>
            </a:r>
            <a:endParaRPr lang="zh-CN" altLang="en-US" sz="1200" b="1" dirty="0">
              <a:solidFill>
                <a:srgbClr val="FF66CC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63CCF88-AED7-4FE0-9D95-7028838B82C6}"/>
              </a:ext>
            </a:extLst>
          </p:cNvPr>
          <p:cNvSpPr txBox="1"/>
          <p:nvPr/>
        </p:nvSpPr>
        <p:spPr>
          <a:xfrm>
            <a:off x="7142031" y="5526731"/>
            <a:ext cx="49787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Conclusion: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rise and pressure drop are in a safe range.</a:t>
            </a:r>
            <a:endParaRPr lang="zh-CN" alt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949A256-2E60-4492-93A7-7D03071C27BB}"/>
              </a:ext>
            </a:extLst>
          </p:cNvPr>
          <p:cNvSpPr txBox="1"/>
          <p:nvPr/>
        </p:nvSpPr>
        <p:spPr>
          <a:xfrm>
            <a:off x="2509089" y="2411394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inlet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460DD89-1DCE-4FD8-8F0E-5FEC7FAB47DE}"/>
              </a:ext>
            </a:extLst>
          </p:cNvPr>
          <p:cNvSpPr txBox="1"/>
          <p:nvPr/>
        </p:nvSpPr>
        <p:spPr>
          <a:xfrm>
            <a:off x="2433487" y="19806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outlet</a:t>
            </a:r>
            <a:endParaRPr lang="zh-CN" altLang="en-US" sz="1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6F2F98B-56C7-4900-8FF8-6E66D1531119}"/>
              </a:ext>
            </a:extLst>
          </p:cNvPr>
          <p:cNvSpPr txBox="1"/>
          <p:nvPr/>
        </p:nvSpPr>
        <p:spPr>
          <a:xfrm>
            <a:off x="11377453" y="2401701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inlet</a:t>
            </a:r>
            <a:endParaRPr lang="zh-CN" altLang="en-US" sz="1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20F5E26-2203-417D-8BDA-8DE3443C3540}"/>
              </a:ext>
            </a:extLst>
          </p:cNvPr>
          <p:cNvSpPr txBox="1"/>
          <p:nvPr/>
        </p:nvSpPr>
        <p:spPr>
          <a:xfrm>
            <a:off x="11339262" y="196262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outlet</a:t>
            </a:r>
            <a:endParaRPr lang="zh-CN" altLang="en-US" sz="140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4D6486D-3530-4E85-94EC-4FF81C8343BF}"/>
              </a:ext>
            </a:extLst>
          </p:cNvPr>
          <p:cNvCxnSpPr>
            <a:cxnSpLocks/>
          </p:cNvCxnSpPr>
          <p:nvPr/>
        </p:nvCxnSpPr>
        <p:spPr>
          <a:xfrm flipV="1">
            <a:off x="3484817" y="5526731"/>
            <a:ext cx="429836" cy="14193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191FD3A6-D70D-40B0-B96D-67AD54DF5722}"/>
              </a:ext>
            </a:extLst>
          </p:cNvPr>
          <p:cNvSpPr/>
          <p:nvPr/>
        </p:nvSpPr>
        <p:spPr>
          <a:xfrm rot="-120000">
            <a:off x="1146368" y="4987297"/>
            <a:ext cx="3525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outer surface of Al pipe: </a:t>
            </a:r>
            <a:r>
              <a:rPr lang="en-US" altLang="zh-CN" sz="1200" b="1" dirty="0">
                <a:solidFill>
                  <a:srgbClr val="FF66CC"/>
                </a:solidFill>
              </a:rPr>
              <a:t>29.3℃</a:t>
            </a:r>
            <a:endParaRPr lang="zh-CN" altLang="en-US" sz="1200" b="1" dirty="0">
              <a:solidFill>
                <a:srgbClr val="FF66CC"/>
              </a:solidFill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361143C6-88B6-448C-8D4E-E1D039B51482}"/>
              </a:ext>
            </a:extLst>
          </p:cNvPr>
          <p:cNvCxnSpPr>
            <a:cxnSpLocks/>
          </p:cNvCxnSpPr>
          <p:nvPr/>
        </p:nvCxnSpPr>
        <p:spPr>
          <a:xfrm>
            <a:off x="4998454" y="5135611"/>
            <a:ext cx="645613" cy="7367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41A13F6-3524-4724-B524-B9F6AC75A6D9}"/>
              </a:ext>
            </a:extLst>
          </p:cNvPr>
          <p:cNvSpPr/>
          <p:nvPr/>
        </p:nvSpPr>
        <p:spPr>
          <a:xfrm rot="-120000">
            <a:off x="4064043" y="5725144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transition: </a:t>
            </a:r>
            <a:r>
              <a:rPr lang="en-US" altLang="zh-CN" sz="1200" b="1" dirty="0">
                <a:solidFill>
                  <a:srgbClr val="FF66CC"/>
                </a:solidFill>
              </a:rPr>
              <a:t>36.3℃</a:t>
            </a:r>
            <a:endParaRPr lang="zh-CN" altLang="en-US" sz="1200" b="1" dirty="0">
              <a:solidFill>
                <a:srgbClr val="FF66CC"/>
              </a:solidFill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2CCDE3C-9795-4102-846A-148F469579D5}"/>
              </a:ext>
            </a:extLst>
          </p:cNvPr>
          <p:cNvCxnSpPr>
            <a:cxnSpLocks/>
          </p:cNvCxnSpPr>
          <p:nvPr/>
        </p:nvCxnSpPr>
        <p:spPr>
          <a:xfrm flipH="1" flipV="1">
            <a:off x="4173912" y="5513652"/>
            <a:ext cx="205264" cy="1953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7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473138-5DD7-4A9F-B2C1-03FEAAF98138}"/>
              </a:ext>
            </a:extLst>
          </p:cNvPr>
          <p:cNvSpPr/>
          <p:nvPr/>
        </p:nvSpPr>
        <p:spPr>
          <a:xfrm>
            <a:off x="1441365" y="270725"/>
            <a:ext cx="867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thermal analysis II (High </a:t>
            </a:r>
            <a:r>
              <a:rPr lang="en-US" altLang="zh-CN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Z)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E7C265-B8A4-4DDC-8FFA-037779EE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35" y="1957066"/>
            <a:ext cx="7706287" cy="752299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01317AA6-67D2-4269-AD4D-99CC7D96B3E6}"/>
              </a:ext>
            </a:extLst>
          </p:cNvPr>
          <p:cNvSpPr/>
          <p:nvPr/>
        </p:nvSpPr>
        <p:spPr>
          <a:xfrm>
            <a:off x="8888518" y="2009557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B072890-6F2C-4CB2-9F39-4E92E33DAF20}"/>
              </a:ext>
            </a:extLst>
          </p:cNvPr>
          <p:cNvSpPr/>
          <p:nvPr/>
        </p:nvSpPr>
        <p:spPr>
          <a:xfrm>
            <a:off x="3930196" y="2470629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B475A81F-3347-4E59-A092-55A2E237F889}"/>
              </a:ext>
            </a:extLst>
          </p:cNvPr>
          <p:cNvSpPr/>
          <p:nvPr/>
        </p:nvSpPr>
        <p:spPr>
          <a:xfrm rot="10800000">
            <a:off x="8898829" y="2461985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A3A5AE8F-4166-4AF1-A35E-F69125C94EA1}"/>
              </a:ext>
            </a:extLst>
          </p:cNvPr>
          <p:cNvSpPr/>
          <p:nvPr/>
        </p:nvSpPr>
        <p:spPr>
          <a:xfrm rot="10800000">
            <a:off x="3914653" y="2033579"/>
            <a:ext cx="1490514" cy="1568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55E9565A-DF27-43C6-B6C3-C435CB9ED3FE}"/>
              </a:ext>
            </a:extLst>
          </p:cNvPr>
          <p:cNvSpPr/>
          <p:nvPr/>
        </p:nvSpPr>
        <p:spPr>
          <a:xfrm rot="10800000">
            <a:off x="11003204" y="246699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C452C15B-24C4-4B0E-A346-50A8C5C591B8}"/>
              </a:ext>
            </a:extLst>
          </p:cNvPr>
          <p:cNvSpPr/>
          <p:nvPr/>
        </p:nvSpPr>
        <p:spPr>
          <a:xfrm>
            <a:off x="11036800" y="2014857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AE88A3A-73F7-448E-9E1F-16E018F06746}"/>
              </a:ext>
            </a:extLst>
          </p:cNvPr>
          <p:cNvSpPr/>
          <p:nvPr/>
        </p:nvSpPr>
        <p:spPr>
          <a:xfrm rot="10800000">
            <a:off x="3067387" y="204303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9C36D27-1100-4553-BAFA-845AAD77FE19}"/>
              </a:ext>
            </a:extLst>
          </p:cNvPr>
          <p:cNvSpPr/>
          <p:nvPr/>
        </p:nvSpPr>
        <p:spPr>
          <a:xfrm>
            <a:off x="3093742" y="2466990"/>
            <a:ext cx="262534" cy="187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左弧形 12">
            <a:extLst>
              <a:ext uri="{FF2B5EF4-FFF2-40B4-BE49-F238E27FC236}">
                <a16:creationId xmlns:a16="http://schemas.microsoft.com/office/drawing/2014/main" id="{1E9D9196-68AF-4D99-887D-158742F7949B}"/>
              </a:ext>
            </a:extLst>
          </p:cNvPr>
          <p:cNvSpPr/>
          <p:nvPr/>
        </p:nvSpPr>
        <p:spPr>
          <a:xfrm rot="10960166" flipH="1">
            <a:off x="8433227" y="2045546"/>
            <a:ext cx="351598" cy="550179"/>
          </a:xfrm>
          <a:prstGeom prst="curvedRightArrow">
            <a:avLst>
              <a:gd name="adj1" fmla="val 25000"/>
              <a:gd name="adj2" fmla="val 50000"/>
              <a:gd name="adj3" fmla="val 2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右弧形 13">
            <a:extLst>
              <a:ext uri="{FF2B5EF4-FFF2-40B4-BE49-F238E27FC236}">
                <a16:creationId xmlns:a16="http://schemas.microsoft.com/office/drawing/2014/main" id="{5FC16A7E-CC05-4B2A-899D-9E71A3035869}"/>
              </a:ext>
            </a:extLst>
          </p:cNvPr>
          <p:cNvSpPr/>
          <p:nvPr/>
        </p:nvSpPr>
        <p:spPr>
          <a:xfrm rot="10580865" flipH="1">
            <a:off x="5605046" y="2049377"/>
            <a:ext cx="350014" cy="550179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03A8F101-98CB-44BF-9574-89537F2B79D0}"/>
              </a:ext>
            </a:extLst>
          </p:cNvPr>
          <p:cNvSpPr/>
          <p:nvPr/>
        </p:nvSpPr>
        <p:spPr>
          <a:xfrm>
            <a:off x="6595295" y="2042520"/>
            <a:ext cx="1202577" cy="124928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E0FB51EF-E7E5-43D0-BDF0-9BCFA5EE1F5C}"/>
              </a:ext>
            </a:extLst>
          </p:cNvPr>
          <p:cNvSpPr/>
          <p:nvPr/>
        </p:nvSpPr>
        <p:spPr>
          <a:xfrm rot="-540000">
            <a:off x="7955448" y="2039486"/>
            <a:ext cx="250779" cy="90089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D99FE5F1-2631-42E7-A3D2-E59151FE33C3}"/>
              </a:ext>
            </a:extLst>
          </p:cNvPr>
          <p:cNvSpPr/>
          <p:nvPr/>
        </p:nvSpPr>
        <p:spPr>
          <a:xfrm rot="540000">
            <a:off x="6155129" y="2028618"/>
            <a:ext cx="250779" cy="90089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C983E9C-2114-488B-A7A4-66DAF91BADAC}"/>
              </a:ext>
            </a:extLst>
          </p:cNvPr>
          <p:cNvSpPr/>
          <p:nvPr/>
        </p:nvSpPr>
        <p:spPr>
          <a:xfrm rot="5400000">
            <a:off x="7133696" y="1307148"/>
            <a:ext cx="129107" cy="1272595"/>
          </a:xfrm>
          <a:prstGeom prst="leftBrac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7BA95897-4F50-4492-89CB-89854BEDACF9}"/>
              </a:ext>
            </a:extLst>
          </p:cNvPr>
          <p:cNvSpPr/>
          <p:nvPr/>
        </p:nvSpPr>
        <p:spPr>
          <a:xfrm rot="5400000">
            <a:off x="9280160" y="419898"/>
            <a:ext cx="174492" cy="3065716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CFB14234-80AD-41B9-8134-C32C2F27E999}"/>
              </a:ext>
            </a:extLst>
          </p:cNvPr>
          <p:cNvSpPr/>
          <p:nvPr/>
        </p:nvSpPr>
        <p:spPr>
          <a:xfrm rot="5400000">
            <a:off x="4944120" y="419901"/>
            <a:ext cx="174492" cy="3065716"/>
          </a:xfrm>
          <a:prstGeom prst="leftBrac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479E51-65B0-4DB4-ABA6-D3E2B245BA84}"/>
              </a:ext>
            </a:extLst>
          </p:cNvPr>
          <p:cNvSpPr txBox="1"/>
          <p:nvPr/>
        </p:nvSpPr>
        <p:spPr>
          <a:xfrm>
            <a:off x="6092818" y="135729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Be(Coolant: paraffin)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6D209FF-8DD7-4213-A2EF-941032588FF0}"/>
              </a:ext>
            </a:extLst>
          </p:cNvPr>
          <p:cNvSpPr txBox="1"/>
          <p:nvPr/>
        </p:nvSpPr>
        <p:spPr>
          <a:xfrm>
            <a:off x="8512143" y="1406073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Al(Coolant: H</a:t>
            </a:r>
            <a:r>
              <a:rPr lang="en-US" altLang="zh-CN" baseline="-25000" dirty="0"/>
              <a:t>2</a:t>
            </a:r>
            <a:r>
              <a:rPr lang="en-US" altLang="zh-CN" dirty="0"/>
              <a:t>O )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C1EAF6-CB01-40A6-AB3B-BD4F4C5D5EB0}"/>
              </a:ext>
            </a:extLst>
          </p:cNvPr>
          <p:cNvSpPr txBox="1"/>
          <p:nvPr/>
        </p:nvSpPr>
        <p:spPr>
          <a:xfrm>
            <a:off x="4193864" y="140684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Al(Coolant: H</a:t>
            </a:r>
            <a:r>
              <a:rPr lang="en-US" altLang="zh-CN" baseline="-25000" dirty="0"/>
              <a:t>2</a:t>
            </a:r>
            <a:r>
              <a:rPr lang="en-US" altLang="zh-CN" dirty="0"/>
              <a:t>O)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F26437B-58D0-4CC1-9197-A14CDBD94409}"/>
              </a:ext>
            </a:extLst>
          </p:cNvPr>
          <p:cNvSpPr txBox="1"/>
          <p:nvPr/>
        </p:nvSpPr>
        <p:spPr>
          <a:xfrm>
            <a:off x="3699896" y="2927446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Calculation model:</a:t>
            </a:r>
          </a:p>
          <a:p>
            <a:pPr algn="ctr"/>
            <a:r>
              <a:rPr lang="en-US" altLang="zh-CN" dirty="0">
                <a:solidFill>
                  <a:srgbClr val="FF66CC"/>
                </a:solidFill>
              </a:rPr>
              <a:t>laminar</a:t>
            </a:r>
            <a:endParaRPr lang="zh-CN" altLang="en-US" dirty="0">
              <a:solidFill>
                <a:srgbClr val="FF66CC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566DD8B-DE37-4F25-B33B-6609BEC6C8DA}"/>
              </a:ext>
            </a:extLst>
          </p:cNvPr>
          <p:cNvSpPr txBox="1"/>
          <p:nvPr/>
        </p:nvSpPr>
        <p:spPr>
          <a:xfrm>
            <a:off x="6349701" y="2790014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Inlet of Be pipe: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   TEMP: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  <a:cs typeface="Times New Roman" panose="02020603050405020304" pitchFamily="18" charset="0"/>
              </a:rPr>
              <a:t>23℃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</a:t>
            </a:r>
            <a:r>
              <a:rPr lang="en-US" altLang="zh-CN" sz="1200" b="1" dirty="0">
                <a:solidFill>
                  <a:srgbClr val="FF0000"/>
                </a:solidFill>
                <a:latin typeface="+mn-ea"/>
              </a:rPr>
              <a:t>Velocity: 2.0m/s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Coolant:</a:t>
            </a:r>
            <a:r>
              <a:rPr lang="zh-CN" altLang="en-US" sz="1200" dirty="0">
                <a:solidFill>
                  <a:srgbClr val="FF66CC"/>
                </a:solidFill>
                <a:latin typeface="+mn-ea"/>
              </a:rPr>
              <a:t>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paraffin</a:t>
            </a:r>
            <a:endParaRPr lang="zh-CN" altLang="en-US" sz="1200" dirty="0">
              <a:solidFill>
                <a:srgbClr val="FF66CC"/>
              </a:solidFill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B821285-C148-4526-A96A-5B1E87BC5D15}"/>
              </a:ext>
            </a:extLst>
          </p:cNvPr>
          <p:cNvSpPr/>
          <p:nvPr/>
        </p:nvSpPr>
        <p:spPr>
          <a:xfrm>
            <a:off x="538988" y="1636433"/>
            <a:ext cx="21643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 pipe parameters: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          length: 240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Inner Be THK: 0.5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Outer Be THK: 0.35 mm</a:t>
            </a:r>
          </a:p>
          <a:p>
            <a:r>
              <a:rPr lang="en-US" altLang="zh-CN" sz="1200" dirty="0">
                <a:solidFill>
                  <a:srgbClr val="FF66CC"/>
                </a:solidFill>
              </a:rPr>
              <a:t>                Gap: o.5 mm</a:t>
            </a:r>
            <a:endParaRPr lang="zh-CN" altLang="en-US" sz="1200" dirty="0">
              <a:solidFill>
                <a:srgbClr val="FF66CC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85D7E90-55F7-42AE-900E-D64FEADC1327}"/>
              </a:ext>
            </a:extLst>
          </p:cNvPr>
          <p:cNvSpPr txBox="1"/>
          <p:nvPr/>
        </p:nvSpPr>
        <p:spPr>
          <a:xfrm>
            <a:off x="8753357" y="278894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Inlet of Al pipe: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   TEMP: </a:t>
            </a:r>
            <a:r>
              <a:rPr lang="en-US" altLang="zh-CN" sz="1200" dirty="0">
                <a:solidFill>
                  <a:srgbClr val="FF66CC"/>
                </a:solidFill>
                <a:latin typeface="+mn-ea"/>
                <a:cs typeface="Times New Roman" panose="02020603050405020304" pitchFamily="18" charset="0"/>
              </a:rPr>
              <a:t>23℃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</a:t>
            </a:r>
            <a:r>
              <a:rPr lang="en-US" altLang="zh-CN" sz="1200" b="1" dirty="0">
                <a:solidFill>
                  <a:srgbClr val="FF0000"/>
                </a:solidFill>
                <a:latin typeface="+mn-ea"/>
              </a:rPr>
              <a:t>Velocity:</a:t>
            </a:r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+mn-ea"/>
              </a:rPr>
              <a:t>1.5 m/s</a:t>
            </a:r>
          </a:p>
          <a:p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      Coolant: H</a:t>
            </a:r>
            <a:r>
              <a:rPr lang="en-US" altLang="zh-CN" sz="1200" baseline="-25000" dirty="0">
                <a:solidFill>
                  <a:srgbClr val="FF66CC"/>
                </a:solidFill>
                <a:latin typeface="+mn-ea"/>
              </a:rPr>
              <a:t>2</a:t>
            </a:r>
            <a:r>
              <a:rPr lang="en-US" altLang="zh-CN" sz="1200" dirty="0">
                <a:solidFill>
                  <a:srgbClr val="FF66CC"/>
                </a:solidFill>
                <a:latin typeface="+mn-ea"/>
              </a:rPr>
              <a:t>O</a:t>
            </a:r>
            <a:endParaRPr lang="zh-CN" altLang="en-US" sz="1200" dirty="0">
              <a:solidFill>
                <a:srgbClr val="FF66CC"/>
              </a:solidFill>
              <a:latin typeface="+mn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2C4D7EA-7B5C-43DD-83AD-067818DD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4" y="3851828"/>
            <a:ext cx="5760000" cy="183155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EC2A5B0-4192-4CFC-A0E2-A913DE31A676}"/>
              </a:ext>
            </a:extLst>
          </p:cNvPr>
          <p:cNvSpPr txBox="1"/>
          <p:nvPr/>
        </p:nvSpPr>
        <p:spPr>
          <a:xfrm>
            <a:off x="1805437" y="6159081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Temperature distribution Cloud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EFD6A6-ADE0-4F70-BDFF-85F3E8D242C0}"/>
              </a:ext>
            </a:extLst>
          </p:cNvPr>
          <p:cNvSpPr txBox="1"/>
          <p:nvPr/>
        </p:nvSpPr>
        <p:spPr>
          <a:xfrm>
            <a:off x="6561951" y="3904437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Result: </a:t>
            </a:r>
          </a:p>
          <a:p>
            <a:r>
              <a:rPr lang="en-US" altLang="zh-CN" sz="1200" dirty="0"/>
              <a:t>    TEMP rise of Be pipe   : </a:t>
            </a:r>
            <a:r>
              <a:rPr lang="en-US" altLang="zh-CN" sz="1200" dirty="0">
                <a:solidFill>
                  <a:srgbClr val="FF0000"/>
                </a:solidFill>
              </a:rPr>
              <a:t>6.2</a:t>
            </a:r>
            <a:r>
              <a:rPr lang="en-US" altLang="zh-CN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1200" dirty="0">
                <a:cs typeface="Times New Roman" panose="02020603050405020304" pitchFamily="18" charset="0"/>
              </a:rPr>
              <a:t>between the inlet and the outlet</a:t>
            </a:r>
            <a:r>
              <a:rPr lang="en-US" altLang="zh-CN" sz="1200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zh-CN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CN" sz="1200" dirty="0"/>
              <a:t>    TEMP rise of transition: </a:t>
            </a:r>
            <a:r>
              <a:rPr lang="en-US" altLang="zh-CN" sz="1200" dirty="0">
                <a:solidFill>
                  <a:srgbClr val="FF0000"/>
                </a:solidFill>
              </a:rPr>
              <a:t>33.6 </a:t>
            </a:r>
            <a:r>
              <a:rPr lang="en-US" altLang="zh-CN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℃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altLang="zh-CN" sz="1200" dirty="0">
                <a:solidFill>
                  <a:srgbClr val="FF66CC"/>
                </a:solidFill>
              </a:rPr>
              <a:t>    </a:t>
            </a:r>
            <a:r>
              <a:rPr lang="en-US" altLang="zh-CN" sz="1200" dirty="0"/>
              <a:t>TEMP rise of Al pipe    : </a:t>
            </a:r>
            <a:r>
              <a:rPr lang="en-US" altLang="zh-CN" sz="1200" dirty="0">
                <a:solidFill>
                  <a:srgbClr val="FF0000"/>
                </a:solidFill>
              </a:rPr>
              <a:t>18.3 </a:t>
            </a:r>
            <a:r>
              <a:rPr lang="en-US" altLang="zh-CN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℃</a:t>
            </a:r>
          </a:p>
          <a:p>
            <a:endParaRPr lang="en-US" altLang="zh-CN" sz="800" dirty="0">
              <a:solidFill>
                <a:srgbClr val="FF66CC"/>
              </a:solidFill>
            </a:endParaRPr>
          </a:p>
          <a:p>
            <a:r>
              <a:rPr lang="en-US" altLang="zh-CN" sz="1400" dirty="0">
                <a:solidFill>
                  <a:srgbClr val="FF66CC"/>
                </a:solidFill>
              </a:rPr>
              <a:t>    </a:t>
            </a:r>
            <a:r>
              <a:rPr lang="en-US" altLang="zh-CN" sz="1400" dirty="0"/>
              <a:t>Pressure drop of Be pipe : </a:t>
            </a:r>
            <a:r>
              <a:rPr lang="en-US" altLang="zh-CN" sz="1400" dirty="0">
                <a:solidFill>
                  <a:srgbClr val="FF0000"/>
                </a:solidFill>
              </a:rPr>
              <a:t>31.9 kPa</a:t>
            </a:r>
          </a:p>
          <a:p>
            <a:r>
              <a:rPr lang="en-US" altLang="zh-CN" sz="1400" dirty="0"/>
              <a:t>    Pressure drop of Al pipe : </a:t>
            </a:r>
            <a:r>
              <a:rPr lang="en-US" altLang="zh-CN" sz="1400" dirty="0">
                <a:solidFill>
                  <a:srgbClr val="FF0000"/>
                </a:solidFill>
              </a:rPr>
              <a:t>37.7 kPa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C670E8C-78A0-43C6-82F6-10ACE42C583F}"/>
              </a:ext>
            </a:extLst>
          </p:cNvPr>
          <p:cNvSpPr txBox="1"/>
          <p:nvPr/>
        </p:nvSpPr>
        <p:spPr>
          <a:xfrm>
            <a:off x="6594414" y="5424549"/>
            <a:ext cx="563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 </a:t>
            </a:r>
          </a:p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Although the temperature rise and pressure drop have increased,</a:t>
            </a:r>
          </a:p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still in the safe range of mechanical properties, and there is</a:t>
            </a:r>
          </a:p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possibility of optimization.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4D1234-FA82-4EE6-90E1-33FD19C0878B}"/>
              </a:ext>
            </a:extLst>
          </p:cNvPr>
          <p:cNvSpPr txBox="1"/>
          <p:nvPr/>
        </p:nvSpPr>
        <p:spPr>
          <a:xfrm>
            <a:off x="2509089" y="2411394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inlet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E476AF4-14F5-4638-9911-272FF4D62FBE}"/>
              </a:ext>
            </a:extLst>
          </p:cNvPr>
          <p:cNvSpPr txBox="1"/>
          <p:nvPr/>
        </p:nvSpPr>
        <p:spPr>
          <a:xfrm>
            <a:off x="2433487" y="19806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outlet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65C0768-5C6A-48EE-89DA-3495312B45CB}"/>
              </a:ext>
            </a:extLst>
          </p:cNvPr>
          <p:cNvSpPr txBox="1"/>
          <p:nvPr/>
        </p:nvSpPr>
        <p:spPr>
          <a:xfrm>
            <a:off x="11377453" y="2401701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inlet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928744E-61BF-4AC5-8C79-6B2C7508DCEF}"/>
              </a:ext>
            </a:extLst>
          </p:cNvPr>
          <p:cNvSpPr txBox="1"/>
          <p:nvPr/>
        </p:nvSpPr>
        <p:spPr>
          <a:xfrm>
            <a:off x="11339262" y="196262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outlet</a:t>
            </a:r>
            <a:endParaRPr lang="zh-CN" altLang="en-US" sz="14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4C34936-F149-4BD5-82A3-78D55CA3F49E}"/>
              </a:ext>
            </a:extLst>
          </p:cNvPr>
          <p:cNvSpPr/>
          <p:nvPr/>
        </p:nvSpPr>
        <p:spPr>
          <a:xfrm rot="-180000">
            <a:off x="19031" y="5712294"/>
            <a:ext cx="3613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outer surface of Be pipe: </a:t>
            </a:r>
            <a:r>
              <a:rPr lang="en-US" altLang="zh-CN" sz="1200" b="1" dirty="0">
                <a:solidFill>
                  <a:srgbClr val="FF0000"/>
                </a:solidFill>
              </a:rPr>
              <a:t>29.2 ℃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8266F535-C64C-4350-9805-2AD5DF2E2A2B}"/>
              </a:ext>
            </a:extLst>
          </p:cNvPr>
          <p:cNvCxnSpPr>
            <a:cxnSpLocks/>
          </p:cNvCxnSpPr>
          <p:nvPr/>
        </p:nvCxnSpPr>
        <p:spPr>
          <a:xfrm flipV="1">
            <a:off x="3374552" y="5412288"/>
            <a:ext cx="429836" cy="14193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621B1FAF-CD9B-45FA-81EC-79B08DE9067B}"/>
              </a:ext>
            </a:extLst>
          </p:cNvPr>
          <p:cNvSpPr/>
          <p:nvPr/>
        </p:nvSpPr>
        <p:spPr>
          <a:xfrm rot="-180000">
            <a:off x="1261312" y="4882013"/>
            <a:ext cx="3525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outer surface of Al pipe: </a:t>
            </a:r>
            <a:r>
              <a:rPr lang="en-US" altLang="zh-CN" sz="1200" b="1" dirty="0">
                <a:solidFill>
                  <a:srgbClr val="FF0000"/>
                </a:solidFill>
              </a:rPr>
              <a:t>41.6℃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AF074225-2291-4318-BBA5-622EB8CF56D4}"/>
              </a:ext>
            </a:extLst>
          </p:cNvPr>
          <p:cNvCxnSpPr>
            <a:cxnSpLocks/>
          </p:cNvCxnSpPr>
          <p:nvPr/>
        </p:nvCxnSpPr>
        <p:spPr>
          <a:xfrm>
            <a:off x="5154226" y="5020512"/>
            <a:ext cx="562679" cy="36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73597E56-27BB-42A6-AC32-8FA0F82DC77F}"/>
              </a:ext>
            </a:extLst>
          </p:cNvPr>
          <p:cNvSpPr/>
          <p:nvPr/>
        </p:nvSpPr>
        <p:spPr>
          <a:xfrm rot="-180000">
            <a:off x="3594938" y="5793882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Maximum TEMP of transition: </a:t>
            </a:r>
            <a:r>
              <a:rPr lang="en-US" altLang="zh-CN" sz="1200" b="1" dirty="0">
                <a:solidFill>
                  <a:srgbClr val="FF0000"/>
                </a:solidFill>
              </a:rPr>
              <a:t>56.6℃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7DF9DA0-D139-46DF-ABFE-05D21CF922C8}"/>
              </a:ext>
            </a:extLst>
          </p:cNvPr>
          <p:cNvCxnSpPr>
            <a:cxnSpLocks/>
          </p:cNvCxnSpPr>
          <p:nvPr/>
        </p:nvCxnSpPr>
        <p:spPr>
          <a:xfrm flipH="1" flipV="1">
            <a:off x="4032514" y="5395023"/>
            <a:ext cx="322699" cy="32712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7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Movable collimators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F8463C-FE7D-4C8B-BA65-0D2D9491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16" y="2064737"/>
            <a:ext cx="6872479" cy="38092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070" y="1270950"/>
            <a:ext cx="10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straight section between two dipoles, the length is 800 mm.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power: 7700W @120GeV, 30MW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955288-BEB3-4A38-884B-50D9F336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453" y="2305813"/>
            <a:ext cx="3501246" cy="18685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0D6A0B2-A569-421A-B781-CD6A0C041EF7}"/>
              </a:ext>
            </a:extLst>
          </p:cNvPr>
          <p:cNvSpPr txBox="1"/>
          <p:nvPr/>
        </p:nvSpPr>
        <p:spPr>
          <a:xfrm>
            <a:off x="7608085" y="1835656"/>
            <a:ext cx="3703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Highest temperature: 148 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℃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13E6BE-A76F-4073-AF4F-4BF01F48F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15299"/>
          <a:stretch/>
        </p:blipFill>
        <p:spPr>
          <a:xfrm>
            <a:off x="8600303" y="4562422"/>
            <a:ext cx="2379123" cy="18725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27714" y="4274715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Loss-Factor:  0.045V/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9CBE58-22A7-4ECA-8082-3C84F7E10092}"/>
              </a:ext>
            </a:extLst>
          </p:cNvPr>
          <p:cNvSpPr txBox="1"/>
          <p:nvPr/>
        </p:nvSpPr>
        <p:spPr>
          <a:xfrm>
            <a:off x="8206706" y="4562422"/>
            <a:ext cx="3166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P</a:t>
            </a:r>
            <a:r>
              <a:rPr lang="en-US" altLang="zh-CN" sz="1400" baseline="-25000" dirty="0" err="1"/>
              <a:t>loss</a:t>
            </a:r>
            <a:r>
              <a:rPr lang="en-US" altLang="zh-CN" sz="1400" dirty="0"/>
              <a:t>:  18.8w(Higgs)/76.1w(W)/265.8w(Z)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902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MDI design for High Luminosity Higgs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TDR optimization for MDI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8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integration and alignment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B974F5-5920-40FE-8626-54F158C8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1" y="1181944"/>
            <a:ext cx="7200000" cy="30076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0D7CCC-165F-4B02-9147-106B456C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01" y="4114386"/>
            <a:ext cx="4680000" cy="27173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01" y="1181944"/>
            <a:ext cx="45954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Alignment scenario: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Pre-align the SC magnets using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vibrating wire system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 “certain location” to compensate the effect of loads.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Align the SC magnets in two cryostats using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system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Measure misalignment using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SSW and adjust by corrector magnets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meet the alignment requirements.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000" y="4405561"/>
            <a:ext cx="4680000" cy="21349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30801" y="4872882"/>
            <a:ext cx="2466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VWS is a candidate pre-alignment method, accuracy of magnet centers: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5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vacuum connector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" y="1232337"/>
            <a:ext cx="7368322" cy="488022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732F96-CCF8-4D91-B3F0-96DC1E914A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47836" y="1252307"/>
            <a:ext cx="4628207" cy="5357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Difficulties: 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Transversal space: All the structure should be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within detection angle</a:t>
            </a:r>
            <a:r>
              <a:rPr lang="en-US" altLang="zh-CN" dirty="0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Leak rate requirement: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Ultra-high vacuum</a:t>
            </a:r>
            <a:r>
              <a:rPr lang="en-US" altLang="zh-CN" dirty="0">
                <a:sym typeface="Wingdings" panose="05000000000000000000" pitchFamily="2" charset="2"/>
              </a:rPr>
              <a:t>.</a:t>
            </a:r>
            <a:r>
              <a:rPr lang="en-US" altLang="zh-CN" dirty="0"/>
              <a:t>  Leak rate requirement: </a:t>
            </a:r>
            <a:r>
              <a:rPr lang="zh-CN" altLang="en-US" dirty="0">
                <a:solidFill>
                  <a:srgbClr val="FF0000"/>
                </a:solidFill>
              </a:rPr>
              <a:t>≤</a:t>
            </a:r>
            <a:r>
              <a:rPr lang="en-US" altLang="zh-CN" dirty="0">
                <a:solidFill>
                  <a:srgbClr val="FF0000"/>
                </a:solidFill>
              </a:rPr>
              <a:t>2.7e-11Pa.m</a:t>
            </a:r>
            <a:r>
              <a:rPr lang="en-US" altLang="zh-CN" baseline="30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/s</a:t>
            </a:r>
            <a:endParaRPr lang="en-US" altLang="zh-CN" dirty="0"/>
          </a:p>
          <a:p>
            <a:pPr lvl="1"/>
            <a:r>
              <a:rPr lang="en-US" altLang="zh-CN" dirty="0"/>
              <a:t>Longitudinal space: Bellows should </a:t>
            </a:r>
            <a:r>
              <a:rPr lang="en-US" altLang="zh-CN" dirty="0">
                <a:solidFill>
                  <a:srgbClr val="FF0000"/>
                </a:solidFill>
              </a:rPr>
              <a:t>absorb deformation when baking</a:t>
            </a:r>
            <a:r>
              <a:rPr lang="en-US" altLang="zh-CN" dirty="0"/>
              <a:t>. </a:t>
            </a:r>
            <a:r>
              <a:rPr lang="en-US" altLang="zh-CN" dirty="0">
                <a:sym typeface="Wingdings" panose="05000000000000000000" pitchFamily="2" charset="2"/>
              </a:rPr>
              <a:t>Add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Z-direction support</a:t>
            </a:r>
            <a:r>
              <a:rPr lang="en-US" altLang="zh-CN" dirty="0">
                <a:sym typeface="Wingdings" panose="05000000000000000000" pitchFamily="2" charset="2"/>
              </a:rPr>
              <a:t>, length has been decreased to 83mm.</a:t>
            </a: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Minimize thermal loads: The thermal loads mainly includes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SR power and HOM power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. Avoid SR power by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layout design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, and decrease HOM power by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RF finger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Cooling: It is hard to dissipate the heat at RF finger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which is thin, low thermal conductivity and far from the coolant.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FEA</a:t>
            </a:r>
          </a:p>
          <a:p>
            <a:pPr lvl="2"/>
            <a:endParaRPr lang="en-US" altLang="zh-CN" dirty="0">
              <a:sym typeface="Wingdings" panose="05000000000000000000" pitchFamily="2" charset="2"/>
            </a:endParaRPr>
          </a:p>
          <a:p>
            <a:pPr lvl="2"/>
            <a:endParaRPr lang="zh-CN" altLang="en-US" dirty="0"/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AB429D65-2C46-43E9-9C1F-FBB2384375F2}"/>
              </a:ext>
            </a:extLst>
          </p:cNvPr>
          <p:cNvSpPr txBox="1">
            <a:spLocks/>
          </p:cNvSpPr>
          <p:nvPr/>
        </p:nvSpPr>
        <p:spPr>
          <a:xfrm>
            <a:off x="457200" y="1679879"/>
            <a:ext cx="5338936" cy="138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+mj-lt"/>
                <a:ea typeface="微软雅黑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dirty="0">
              <a:sym typeface="Wingdings" panose="05000000000000000000" pitchFamily="2" charset="2"/>
            </a:endParaRP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42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 supports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57" y="3033159"/>
            <a:ext cx="6491867" cy="14980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42E840-6CE7-4117-8BB2-23882424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7" y="1201344"/>
            <a:ext cx="5400000" cy="2580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0" y="4057149"/>
            <a:ext cx="5400000" cy="14818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b="69402"/>
          <a:stretch/>
        </p:blipFill>
        <p:spPr>
          <a:xfrm>
            <a:off x="38857" y="5629063"/>
            <a:ext cx="5760000" cy="12289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31835" y="4847193"/>
            <a:ext cx="6062869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 stiffness for stability                     Flexibility for high accuracy.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Studies on support stiffness is on-going.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Motor driven wedges jacks for high stiffness and accuracy. 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Auxiliary support, high damping material/structure are also in consideration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/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233452" y="5078896"/>
            <a:ext cx="1093305" cy="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223513" y="4721087"/>
            <a:ext cx="11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conflict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F9C1AC0-9120-4A7A-9E64-4EDFA99EFF87}"/>
              </a:ext>
            </a:extLst>
          </p:cNvPr>
          <p:cNvSpPr/>
          <p:nvPr/>
        </p:nvSpPr>
        <p:spPr bwMode="auto">
          <a:xfrm>
            <a:off x="5625383" y="1232734"/>
            <a:ext cx="3519550" cy="1737372"/>
          </a:xfrm>
          <a:prstGeom prst="roundRect">
            <a:avLst/>
          </a:prstGeom>
          <a:solidFill>
            <a:srgbClr val="FFCCCC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C0FA2F-E069-445F-BE51-A3821C76EE70}"/>
              </a:ext>
            </a:extLst>
          </p:cNvPr>
          <p:cNvSpPr/>
          <p:nvPr/>
        </p:nvSpPr>
        <p:spPr>
          <a:xfrm>
            <a:off x="5693294" y="1292288"/>
            <a:ext cx="32556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Cantilever length was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based on the yoke length of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cryostat was 5 meters long with18 mm thick stainless wall. The maximum deformation was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um.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Only the cryostat vacuum vessel weighting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tons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was considered.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238C260-F52A-49DB-9396-D1B126B14988}"/>
              </a:ext>
            </a:extLst>
          </p:cNvPr>
          <p:cNvSpPr/>
          <p:nvPr/>
        </p:nvSpPr>
        <p:spPr bwMode="auto">
          <a:xfrm>
            <a:off x="9196982" y="1317006"/>
            <a:ext cx="2972317" cy="1551002"/>
          </a:xfrm>
          <a:prstGeom prst="roundRect">
            <a:avLst/>
          </a:prstGeom>
          <a:solidFill>
            <a:srgbClr val="92D050">
              <a:alpha val="2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9061A69-0144-4164-9864-EA7CBB4B4D8D}"/>
              </a:ext>
            </a:extLst>
          </p:cNvPr>
          <p:cNvSpPr/>
          <p:nvPr/>
        </p:nvSpPr>
        <p:spPr>
          <a:xfrm>
            <a:off x="9223513" y="1388404"/>
            <a:ext cx="305359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Stability (static and modal)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Easy-operating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Dimensions </a:t>
            </a:r>
          </a:p>
        </p:txBody>
      </p:sp>
    </p:spTree>
    <p:extLst>
      <p:ext uri="{BB962C8B-B14F-4D97-AF65-F5344CB8AC3E}">
        <p14:creationId xmlns:p14="http://schemas.microsoft.com/office/powerpoint/2010/main" val="145544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1238782"/>
            <a:ext cx="7980218" cy="27674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The model has been upgraded.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Total length: 5486 mm. Position along Z direction: 1125mm~6611mm.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Min. distance to acos0.99 angle: 10.5 mm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The tungsten shielding is not been considered yet.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optimization within cryostat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24404"/>
            <a:ext cx="10400145" cy="34970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3BC0E59-488C-49FC-A714-D04B9EEA4C06}"/>
              </a:ext>
            </a:extLst>
          </p:cNvPr>
          <p:cNvGrpSpPr>
            <a:grpSpLocks noChangeAspect="1"/>
          </p:cNvGrpSpPr>
          <p:nvPr/>
        </p:nvGrpSpPr>
        <p:grpSpPr>
          <a:xfrm>
            <a:off x="7344000" y="1086275"/>
            <a:ext cx="3263182" cy="2342726"/>
            <a:chOff x="4534576" y="1878278"/>
            <a:chExt cx="4320000" cy="310144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3401B4A-BBEE-4599-B72B-71E251FE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4576" y="1878278"/>
              <a:ext cx="4320000" cy="310144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C216397-D7B4-4EBD-BD7C-89BAAECD24E9}"/>
                </a:ext>
              </a:extLst>
            </p:cNvPr>
            <p:cNvSpPr txBox="1"/>
            <p:nvPr/>
          </p:nvSpPr>
          <p:spPr>
            <a:xfrm>
              <a:off x="4716016" y="2420888"/>
              <a:ext cx="432048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IP</a:t>
              </a:r>
              <a:endParaRPr lang="zh-CN" altLang="en-US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33CCF2C-0AB8-4CF9-890A-6FB282646E97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644008" y="2790220"/>
              <a:ext cx="288032" cy="7827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028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80" y="3549401"/>
            <a:ext cx="2880000" cy="247571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111624"/>
            <a:ext cx="6530371" cy="5413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Cooling shields are neglected in the analyses.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magnets are supported to the helium vessels.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Two kinds of magnet supports are considered.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Solid support similar to SKEKB.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Skeleton support to minimize weight.</a:t>
            </a:r>
          </a:p>
          <a:p>
            <a:pPr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9B27F1-0602-4838-B412-28A38392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687" y="4350096"/>
            <a:ext cx="2309524" cy="236897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4FB5DE7-6A3D-4899-BD4E-2EEAB3E49FF3}"/>
              </a:ext>
            </a:extLst>
          </p:cNvPr>
          <p:cNvSpPr txBox="1"/>
          <p:nvPr/>
        </p:nvSpPr>
        <p:spPr>
          <a:xfrm>
            <a:off x="7751411" y="5295401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Iron support of SKEKB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6685F-3468-4D23-BDA6-EA11E62E4B54}"/>
              </a:ext>
            </a:extLst>
          </p:cNvPr>
          <p:cNvSpPr txBox="1"/>
          <p:nvPr/>
        </p:nvSpPr>
        <p:spPr>
          <a:xfrm>
            <a:off x="3979380" y="5960387"/>
            <a:ext cx="486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skeleton support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5CECC3B-CF3C-4714-A57B-82261789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9" y="3941021"/>
            <a:ext cx="2880000" cy="20066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D94964E-EAC2-41B1-ADC8-BEF481D39E7D}"/>
              </a:ext>
            </a:extLst>
          </p:cNvPr>
          <p:cNvSpPr txBox="1"/>
          <p:nvPr/>
        </p:nvSpPr>
        <p:spPr>
          <a:xfrm>
            <a:off x="522779" y="5840445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solid support</a:t>
            </a:r>
            <a:endParaRPr lang="zh-CN" altLang="en-US" dirty="0"/>
          </a:p>
        </p:txBody>
      </p:sp>
      <p:sp>
        <p:nvSpPr>
          <p:cNvPr id="13" name="标题 3">
            <a:extLst>
              <a:ext uri="{FF2B5EF4-FFF2-40B4-BE49-F238E27FC236}">
                <a16:creationId xmlns:a16="http://schemas.microsoft.com/office/drawing/2014/main" id="{65D41D9D-6B18-433D-ABB3-68DEA7EE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optimization within cryostat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104112" y="1180192"/>
            <a:ext cx="4971347" cy="2941647"/>
          </a:xfrm>
          <a:prstGeom prst="roundRect">
            <a:avLst/>
          </a:prstGeom>
          <a:solidFill>
            <a:srgbClr val="FFCCCC">
              <a:alpha val="42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53309" y="1259518"/>
            <a:ext cx="4585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position accuracy of SC magnets is 100 um. If the uneven deformation is less than 20 um, it has no big effect on other requirement.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solid support of QD0/QF1 has the minimized uneven deformation.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should be a skeleton support with less weight and comparable stiffness, saving some space for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 structure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28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052737"/>
            <a:ext cx="9699594" cy="1224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Effect of magnet supports</a:t>
            </a:r>
          </a:p>
          <a:p>
            <a:pPr lvl="1"/>
            <a:r>
              <a:rPr lang="en-US" altLang="zh-CN" sz="1600" dirty="0"/>
              <a:t>Add outer ring to enhance stiffness</a:t>
            </a:r>
          </a:p>
          <a:p>
            <a:pPr lvl="1"/>
            <a:r>
              <a:rPr lang="en-US" altLang="zh-CN" sz="1600" dirty="0"/>
              <a:t>Add inner ring to enhance stiffness (equals to enlarge outer diameter of QD0/QF1)</a:t>
            </a:r>
          </a:p>
          <a:p>
            <a:pPr lvl="1"/>
            <a:endParaRPr lang="en-US" altLang="zh-CN" sz="16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and stability of cryostat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482C766-0D48-47B2-9F6D-5B088877A624}"/>
              </a:ext>
            </a:extLst>
          </p:cNvPr>
          <p:cNvSpPr txBox="1">
            <a:spLocks/>
          </p:cNvSpPr>
          <p:nvPr/>
        </p:nvSpPr>
        <p:spPr>
          <a:xfrm>
            <a:off x="5566513" y="3819065"/>
            <a:ext cx="601588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Add an outer ring decrease the uneven deformation largely.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9CFF208-E6BC-4C06-8535-B3405AB6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4580"/>
              </p:ext>
            </p:extLst>
          </p:nvPr>
        </p:nvGraphicFramePr>
        <p:xfrm>
          <a:off x="1236549" y="4747016"/>
          <a:ext cx="9430870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9301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1098432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267421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1013937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351916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436411">
                  <a:extLst>
                    <a:ext uri="{9D8B030D-6E8A-4147-A177-3AD203B41FA5}">
                      <a16:colId xmlns:a16="http://schemas.microsoft.com/office/drawing/2014/main" val="4007930522"/>
                    </a:ext>
                  </a:extLst>
                </a:gridCol>
                <a:gridCol w="1713452">
                  <a:extLst>
                    <a:ext uri="{9D8B030D-6E8A-4147-A177-3AD203B41FA5}">
                      <a16:colId xmlns:a16="http://schemas.microsoft.com/office/drawing/2014/main" val="203025231"/>
                    </a:ext>
                  </a:extLst>
                </a:gridCol>
              </a:tblGrid>
              <a:tr h="453237">
                <a:tc rowSpan="2"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support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uneven deformation in QD0 (um)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uneven deformation in QF1 (um)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weight (kg)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1</a:t>
                      </a:r>
                      <a:r>
                        <a:rPr lang="en-US" altLang="zh-CN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 (Hz)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29023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29023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Skeleton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48067"/>
                  </a:ext>
                </a:extLst>
              </a:tr>
              <a:tr h="29023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0692"/>
                  </a:ext>
                </a:extLst>
              </a:tr>
              <a:tr h="29023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S-o support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12678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077574"/>
            <a:ext cx="2880000" cy="24567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51984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Outer ring</a:t>
            </a:r>
            <a:endParaRPr lang="zh-CN" altLang="en-US" dirty="0"/>
          </a:p>
        </p:txBody>
      </p:sp>
      <p:cxnSp>
        <p:nvCxnSpPr>
          <p:cNvPr id="9" name="直接连接符 8"/>
          <p:cNvCxnSpPr>
            <a:endCxn id="5" idx="1"/>
          </p:cNvCxnSpPr>
          <p:nvPr/>
        </p:nvCxnSpPr>
        <p:spPr>
          <a:xfrm>
            <a:off x="3863752" y="2636912"/>
            <a:ext cx="2088232" cy="11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5" idx="1"/>
          </p:cNvCxnSpPr>
          <p:nvPr/>
        </p:nvCxnSpPr>
        <p:spPr>
          <a:xfrm flipV="1">
            <a:off x="4583832" y="2749570"/>
            <a:ext cx="1368152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1C36231-9AB2-410F-A040-D34276F35CC4}"/>
              </a:ext>
            </a:extLst>
          </p:cNvPr>
          <p:cNvSpPr txBox="1"/>
          <p:nvPr/>
        </p:nvSpPr>
        <p:spPr>
          <a:xfrm>
            <a:off x="5773053" y="3236994"/>
            <a:ext cx="608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S-o support: skeleton support with outer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20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645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7580"/>
            <a:ext cx="10515600" cy="4937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physics design of MDI in High Luminosity Higgs.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density on first layer of vertex detector is low from radiation background.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mask is designed and photons hitting Be reduced by an order of magnitude.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design of shielding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temperature on collimators from SR and HOM is 148 </a:t>
            </a: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zh-CN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heat load updated with revised beam pipe shape.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beampipe with cooling structures optimized; FEA thermal analysis to verify the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alignment system is preliminary considered and designed.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 of remote vacuum connector is optimized.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optimization within cryostat and stability is analyzed.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22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3591" y="246831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8814217" y="1106001"/>
            <a:ext cx="3258907" cy="5390593"/>
          </a:xfrm>
          <a:prstGeom prst="roundRect">
            <a:avLst/>
          </a:prstGeom>
          <a:noFill/>
          <a:ln>
            <a:solidFill>
              <a:srgbClr val="D10DA7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1252" y="1421357"/>
            <a:ext cx="29648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Detector Interface (MDI) of CEPC double ring scheme is about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long from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CEPC detector superconducting solenoid with 3T magnetic field and the length of 7.6m.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without shielding are within a conical space with an opening angle of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cosθ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=0.993.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beams collide at the IP with a horizontal angle of 33mrad and the final focusing length is 1.9m.</a:t>
            </a:r>
          </a:p>
          <a:p>
            <a:pPr algn="just"/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8A341-2B2B-4C99-9231-D228878D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8" y="1487557"/>
            <a:ext cx="7512393" cy="46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parameters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47163"/>
              </p:ext>
            </p:extLst>
          </p:nvPr>
        </p:nvGraphicFramePr>
        <p:xfrm>
          <a:off x="337910" y="1177834"/>
          <a:ext cx="11516179" cy="55088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65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41092"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range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Peak filed</a:t>
                      </a:r>
                    </a:p>
                    <a:p>
                      <a:pPr algn="ctr"/>
                      <a:r>
                        <a:rPr lang="en-US" altLang="zh-CN" sz="800" dirty="0"/>
                        <a:t> in coil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Central filed gradient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Bending</a:t>
                      </a:r>
                      <a:r>
                        <a:rPr lang="en-US" altLang="zh-CN" sz="8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800" baseline="0" dirty="0"/>
                        <a:t>angle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length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Beam</a:t>
                      </a:r>
                      <a:r>
                        <a:rPr lang="en-US" altLang="zh-CN" sz="800" baseline="0" dirty="0"/>
                        <a:t> stay clear region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Minimal distance between two aperture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Inner diameter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Outer diameter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800" dirty="0"/>
                        <a:t>(Horizontal)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800" dirty="0"/>
                        <a:t>(Vertical)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SR</a:t>
                      </a:r>
                      <a:r>
                        <a:rPr lang="en-US" altLang="zh-CN" sz="8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800" baseline="0" dirty="0"/>
                        <a:t>(</a:t>
                      </a:r>
                      <a:r>
                        <a:rPr lang="en-US" altLang="zh-CN" sz="800" dirty="0"/>
                        <a:t>Horizontal</a:t>
                      </a:r>
                      <a:r>
                        <a:rPr lang="en-US" altLang="zh-CN" sz="800" baseline="0" dirty="0"/>
                        <a:t>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SR power</a:t>
                      </a:r>
                    </a:p>
                    <a:p>
                      <a:pPr algn="ctr"/>
                      <a:r>
                        <a:rPr lang="en-US" altLang="zh-CN" sz="800" dirty="0"/>
                        <a:t>(Vertical)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95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L*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0~1.9m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1.9m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07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Crossing angle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33mrad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MDI length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800" dirty="0"/>
                        <a:t>7m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Detector requirement</a:t>
                      </a:r>
                      <a:r>
                        <a:rPr lang="en-US" altLang="zh-CN" sz="800" baseline="0" dirty="0"/>
                        <a:t> of accelerator components</a:t>
                      </a:r>
                    </a:p>
                    <a:p>
                      <a:r>
                        <a:rPr lang="en-US" altLang="zh-CN" sz="800" baseline="0" dirty="0"/>
                        <a:t>in opening angle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800" kern="1200" dirty="0">
                          <a:effectLst/>
                        </a:rPr>
                        <a:t>8.1˚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QDa</a:t>
                      </a:r>
                      <a:r>
                        <a:rPr lang="en-US" altLang="zh-CN" sz="800" dirty="0"/>
                        <a:t>/</a:t>
                      </a:r>
                      <a:r>
                        <a:rPr lang="en-US" altLang="zh-CN" sz="800" dirty="0" err="1"/>
                        <a:t>QDb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3.2/2.8T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141/84.7T/m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1.21m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15.2/17.9mm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62.71/105.28mm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48mm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724.7/663.1keV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396.3/263keV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212.2/239.23W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99.9/42.8W</a:t>
                      </a:r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3.3T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94.8T/m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1.5m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24.14mm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155.11mm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56mm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675.2keV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499.4keV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472.9W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135.1W</a:t>
                      </a:r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Lumical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0.95~1.11m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0.16m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57mm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200mm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 before QD0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7.2T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0.8m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 QD0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2.5m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</a:t>
                      </a:r>
                      <a:r>
                        <a:rPr lang="en-US" altLang="zh-CN" sz="800" baseline="0" dirty="0"/>
                        <a:t> QF1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Beryllium pipe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800" dirty="0"/>
                        <a:t>120mm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28mm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Last</a:t>
                      </a:r>
                      <a:r>
                        <a:rPr lang="en-US" altLang="zh-CN" sz="800" baseline="0" dirty="0"/>
                        <a:t> B upstream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64.97~153.5m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0.77mrad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88.5m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33.3keV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First B downstream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44.4~102m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1.17mrad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57.6m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77.9keV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929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within </a:t>
                      </a:r>
                      <a:r>
                        <a:rPr lang="en-US" altLang="zh-CN" sz="800" dirty="0" err="1"/>
                        <a:t>QDa</a:t>
                      </a:r>
                      <a:r>
                        <a:rPr lang="en-US" altLang="zh-CN" sz="800" dirty="0"/>
                        <a:t>/</a:t>
                      </a:r>
                      <a:r>
                        <a:rPr lang="en-US" altLang="zh-CN" sz="800" dirty="0" err="1"/>
                        <a:t>QDb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1.21m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1.89/2.04W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within 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1.5m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3.34W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between</a:t>
                      </a:r>
                      <a:r>
                        <a:rPr lang="en-US" altLang="zh-CN" sz="800" baseline="0" dirty="0"/>
                        <a:t> QD0/QF1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0.3m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26.7W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0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QDa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QDb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QF1 physics design parameters</a:t>
            </a:r>
            <a:b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zh-C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20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*=1mm, </a:t>
            </a:r>
            <a:r>
              <a:rPr lang="el-GR" altLang="zh-C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20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*=0.33m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840741" y="1709984"/>
          <a:ext cx="5261886" cy="45311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0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BSC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2（18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+3）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BSC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2（22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+3）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e+e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beam center distance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/12.41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12.89/15.22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62.71/105.28mm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10.37/14.84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14.61/14.88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82.84/125.41mm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12.13/17.92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15.21/13.87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102.64/145.21mm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field region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12.13/17.92 mm;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15.21/15.22 mm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length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 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from IP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1.9/3.19 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141/84.7 T/m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301013" y="1709985"/>
          <a:ext cx="5281387" cy="45311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BSC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2（18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+3）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BSC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2（22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+3）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e+e- beam center distance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19.66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13.21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155.11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23.02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179.87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24.14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11.60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204.62 mm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field region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24.14 mm; Vertical 13.21 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length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from IP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</a:t>
                      </a:r>
                      <a:endParaRPr lang="zh-CN" sz="1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 T/m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4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399" y="31386"/>
            <a:ext cx="10314709" cy="11430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on IR beam pipe from last bend upstream and Final Doublet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23273" y="1290727"/>
            <a:ext cx="11474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SR photons hitting the central beam pipe in normal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</p:txBody>
      </p:sp>
      <p:graphicFrame>
        <p:nvGraphicFramePr>
          <p:cNvPr id="10" name="内容占位符 3">
            <a:extLst>
              <a:ext uri="{FF2B5EF4-FFF2-40B4-BE49-F238E27FC236}">
                <a16:creationId xmlns:a16="http://schemas.microsoft.com/office/drawing/2014/main" id="{F4E6FE6B-8623-46A7-8259-D3A74C24C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661750"/>
              </p:ext>
            </p:extLst>
          </p:nvPr>
        </p:nvGraphicFramePr>
        <p:xfrm>
          <a:off x="7077510" y="2423757"/>
          <a:ext cx="4810776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1925">
                  <a:extLst>
                    <a:ext uri="{9D8B030D-6E8A-4147-A177-3AD203B41FA5}">
                      <a16:colId xmlns:a16="http://schemas.microsoft.com/office/drawing/2014/main" val="1856930886"/>
                    </a:ext>
                  </a:extLst>
                </a:gridCol>
                <a:gridCol w="1027167">
                  <a:extLst>
                    <a:ext uri="{9D8B030D-6E8A-4147-A177-3AD203B41FA5}">
                      <a16:colId xmlns:a16="http://schemas.microsoft.com/office/drawing/2014/main" val="4205481339"/>
                    </a:ext>
                  </a:extLst>
                </a:gridCol>
                <a:gridCol w="2301684">
                  <a:extLst>
                    <a:ext uri="{9D8B030D-6E8A-4147-A177-3AD203B41FA5}">
                      <a16:colId xmlns:a16="http://schemas.microsoft.com/office/drawing/2014/main" val="1923305117"/>
                    </a:ext>
                  </a:extLst>
                </a:gridCol>
              </a:tblGrid>
              <a:tr h="2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Region</a:t>
                      </a:r>
                      <a:endParaRPr lang="zh-CN" altLang="en-US" sz="14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SR heat load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SR average power density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07417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0~805mm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33021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805mm~855mm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12.5W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69.4W/cm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60840"/>
                  </a:ext>
                </a:extLst>
              </a:tr>
              <a:tr h="403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855mm~1.9m(</a:t>
                      </a:r>
                      <a:r>
                        <a:rPr lang="en-US" altLang="zh-CN" sz="1400" dirty="0" err="1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QDa</a:t>
                      </a:r>
                      <a:r>
                        <a:rPr lang="en-US" altLang="zh-CN" sz="1400" baseline="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entrance</a:t>
                      </a:r>
                      <a:r>
                        <a:rPr lang="zh-CN" altLang="en-US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1.06W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0.28W/cm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69654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QDa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1.19W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0.27W/cm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07545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QDa~QDb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3.73W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12.95W/cm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16490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QDb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1.31W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0.3W/cm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0173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QDb~QF1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26.5W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4.9W/cm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5888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2.39W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0.44W/cm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9" y="2121724"/>
            <a:ext cx="6379962" cy="396899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03F9164-6441-4997-BA99-ECD887B4608F}"/>
              </a:ext>
            </a:extLst>
          </p:cNvPr>
          <p:cNvSpPr txBox="1"/>
          <p:nvPr/>
        </p:nvSpPr>
        <p:spPr>
          <a:xfrm>
            <a:off x="3970249" y="2952721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2DA518-A622-412B-85E8-908AF04B433B}"/>
              </a:ext>
            </a:extLst>
          </p:cNvPr>
          <p:cNvSpPr txBox="1"/>
          <p:nvPr/>
        </p:nvSpPr>
        <p:spPr>
          <a:xfrm>
            <a:off x="4600622" y="2683396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QDb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F8B9B8-D604-4709-BA0C-C687EFD8F9B7}"/>
              </a:ext>
            </a:extLst>
          </p:cNvPr>
          <p:cNvSpPr txBox="1"/>
          <p:nvPr/>
        </p:nvSpPr>
        <p:spPr>
          <a:xfrm>
            <a:off x="5508324" y="2259205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QF1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27" y="-53589"/>
            <a:ext cx="12108873" cy="13255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bending magnet upstream of IP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35676" y="1123759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condition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67339" y="161169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E5155B3E-BE71-430D-AC00-5FC227C8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15" y="2242445"/>
            <a:ext cx="5368403" cy="287558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Extreme condition, </a:t>
            </a:r>
            <a:r>
              <a:rPr lang="en-US" altLang="zh-CN" sz="19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eg</a:t>
            </a:r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, if a magnet power is lost, a large distortion will appear immediately for the whole ring orbit. The beam will be lost when exceeded.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extreme cases ~ at least 10 times per day. The beam will be stopped within 0.5ms when abnormal. It is not afraid of this 0.5ms for other material beam pipe except beryllium pipe.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background of the detector should not be considered under abnormal conditions.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It is not necessary to care about whether the beam orbit deviation will affect detector operation, since the high background part will be removed when data analysis is carried out. 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22" y="1458264"/>
            <a:ext cx="6032135" cy="37568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2822" y="4990869"/>
            <a:ext cx="7813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will enter into the bellows (no cooling):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IP~677mm, no SR heat load.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-677~-805mm beam pipe, SR power ~14.65W, APD~ 31.8W/cm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-805~855mm beam pipe, SR power~12.96W, APD~72W/cm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rise ~1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2315" y="1543965"/>
            <a:ext cx="564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hitting the bellows under the extreme beam conditions,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rise ~1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7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8506" y="68146"/>
            <a:ext cx="10515600" cy="101623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from RBB and BS</a:t>
            </a:r>
            <a:endParaRPr lang="zh-CN" altLang="en-US" sz="3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AC21EE-78C2-4050-A9AA-06D31DDF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7" y="1084381"/>
            <a:ext cx="4280905" cy="30229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9D1684-AFF4-493F-9CEB-7FE97B59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12" y="1084381"/>
            <a:ext cx="4280905" cy="30229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3748" y="120904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collimator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238517" y="120904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collimator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9B36AB-3D81-4CE1-A60F-3EE08419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57" y="3944285"/>
            <a:ext cx="4151215" cy="29313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D06390-B364-4282-81E6-A282EFF32CAD}"/>
              </a:ext>
            </a:extLst>
          </p:cNvPr>
          <p:cNvSpPr txBox="1"/>
          <p:nvPr/>
        </p:nvSpPr>
        <p:spPr>
          <a:xfrm>
            <a:off x="1626002" y="406894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collimator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A7D839-9C85-4A90-A01F-21C68CDF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72" y="3944285"/>
            <a:ext cx="4185355" cy="29554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7084F5-D0E3-401B-9BDE-88F89D934E0D}"/>
              </a:ext>
            </a:extLst>
          </p:cNvPr>
          <p:cNvSpPr txBox="1"/>
          <p:nvPr/>
        </p:nvSpPr>
        <p:spPr>
          <a:xfrm>
            <a:off x="6096000" y="412895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collimator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E5008D-5611-4443-812B-95E075A954F2}"/>
              </a:ext>
            </a:extLst>
          </p:cNvPr>
          <p:cNvSpPr txBox="1"/>
          <p:nvPr/>
        </p:nvSpPr>
        <p:spPr>
          <a:xfrm>
            <a:off x="9467271" y="2187089"/>
            <a:ext cx="19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Radiative Bhabha scattering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6AF957-0BE6-417D-8EC1-1BD2D43CADF0}"/>
              </a:ext>
            </a:extLst>
          </p:cNvPr>
          <p:cNvSpPr txBox="1"/>
          <p:nvPr/>
        </p:nvSpPr>
        <p:spPr>
          <a:xfrm>
            <a:off x="9467272" y="5386872"/>
            <a:ext cx="192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Beamstrahlung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57372-73E5-484D-B82F-38D1192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9" y="319088"/>
            <a:ext cx="12128951" cy="563562"/>
          </a:xfrm>
        </p:spPr>
        <p:txBody>
          <a:bodyPr/>
          <a:lstStyle/>
          <a:p>
            <a:r>
              <a:rPr lang="en-US" altLang="zh-C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from Beam-gas bremsstrahlung and Beam thermal photon scattering</a:t>
            </a:r>
            <a:endParaRPr lang="zh-CN" alt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902736-059F-4F0E-B40D-7F495375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348"/>
            <a:ext cx="3902122" cy="27554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0042CB5-DD71-4C42-BC2B-41003B645A20}"/>
              </a:ext>
            </a:extLst>
          </p:cNvPr>
          <p:cNvSpPr txBox="1"/>
          <p:nvPr/>
        </p:nvSpPr>
        <p:spPr>
          <a:xfrm>
            <a:off x="1354167" y="1221301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1EA7F8-DAE6-4A45-98C8-FDAC3FDB7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09" y="1072349"/>
            <a:ext cx="3798312" cy="26821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A889C43-CDDB-4782-BA87-1BB3F3CAC15B}"/>
              </a:ext>
            </a:extLst>
          </p:cNvPr>
          <p:cNvSpPr txBox="1"/>
          <p:nvPr/>
        </p:nvSpPr>
        <p:spPr>
          <a:xfrm>
            <a:off x="4514761" y="1195693"/>
            <a:ext cx="334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E49EEF-546C-4FF1-BADF-F41A0BECC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968" y="1094744"/>
            <a:ext cx="3798313" cy="26821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D58D248-0635-467F-BF2A-7A740D311D36}"/>
              </a:ext>
            </a:extLst>
          </p:cNvPr>
          <p:cNvSpPr txBox="1"/>
          <p:nvPr/>
        </p:nvSpPr>
        <p:spPr>
          <a:xfrm>
            <a:off x="8031042" y="1195693"/>
            <a:ext cx="22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7078F26-930A-4379-BEB5-B51E8175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" y="3730206"/>
            <a:ext cx="3818041" cy="26960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6401B0-9E07-477A-9C99-927D23550214}"/>
              </a:ext>
            </a:extLst>
          </p:cNvPr>
          <p:cNvSpPr txBox="1"/>
          <p:nvPr/>
        </p:nvSpPr>
        <p:spPr>
          <a:xfrm>
            <a:off x="1460385" y="3917389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4C03A8-30D2-430A-9875-ED18C0868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509" y="3730206"/>
            <a:ext cx="3944898" cy="27856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9A04DA-B665-4AF7-A53A-F6F9A063F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969" y="3685416"/>
            <a:ext cx="3944898" cy="27856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DF813BF-DA63-43F7-969E-61D755930294}"/>
              </a:ext>
            </a:extLst>
          </p:cNvPr>
          <p:cNvSpPr txBox="1"/>
          <p:nvPr/>
        </p:nvSpPr>
        <p:spPr>
          <a:xfrm>
            <a:off x="4627616" y="3853540"/>
            <a:ext cx="334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692371-0006-4DFE-9367-9E0E46F4FF4B}"/>
              </a:ext>
            </a:extLst>
          </p:cNvPr>
          <p:cNvSpPr txBox="1"/>
          <p:nvPr/>
        </p:nvSpPr>
        <p:spPr>
          <a:xfrm>
            <a:off x="8177883" y="3853540"/>
            <a:ext cx="22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3E8B14-8393-4F19-A7E8-DB4054147948}"/>
              </a:ext>
            </a:extLst>
          </p:cNvPr>
          <p:cNvSpPr txBox="1"/>
          <p:nvPr/>
        </p:nvSpPr>
        <p:spPr>
          <a:xfrm>
            <a:off x="10890281" y="2207491"/>
            <a:ext cx="69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C6DEFF-D9B2-4D08-975E-B39269392E30}"/>
              </a:ext>
            </a:extLst>
          </p:cNvPr>
          <p:cNvSpPr txBox="1"/>
          <p:nvPr/>
        </p:nvSpPr>
        <p:spPr>
          <a:xfrm>
            <a:off x="10890281" y="4885493"/>
            <a:ext cx="69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BTH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9606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8558</TotalTime>
  <Words>2716</Words>
  <Application>Microsoft Office PowerPoint</Application>
  <PresentationFormat>宽屏</PresentationFormat>
  <Paragraphs>640</Paragraphs>
  <Slides>27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 Unicode MS</vt:lpstr>
      <vt:lpstr>Courier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lCEG</vt:lpstr>
      <vt:lpstr>Image</vt:lpstr>
      <vt:lpstr>Progress on MDI design</vt:lpstr>
      <vt:lpstr>Outline</vt:lpstr>
      <vt:lpstr>MDI layout and IR design</vt:lpstr>
      <vt:lpstr>MDI parameters</vt:lpstr>
      <vt:lpstr>QDa/QDb, QF1 physics design parameters βy*=1mm, βx*=0.33m </vt:lpstr>
      <vt:lpstr>SR on IR beam pipe from last bend upstream and Final Doublet</vt:lpstr>
      <vt:lpstr>SR from last bending magnet upstream of IP</vt:lpstr>
      <vt:lpstr>Beam loss from RBB and BS</vt:lpstr>
      <vt:lpstr>Beam loss from Beam-gas bremsstrahlung and Beam thermal photon scattering</vt:lpstr>
      <vt:lpstr>Radiation background</vt:lpstr>
      <vt:lpstr>SR mask</vt:lpstr>
      <vt:lpstr>Shielding</vt:lpstr>
      <vt:lpstr>Heat load in IR from beam loss</vt:lpstr>
      <vt:lpstr>HOM power distribution</vt:lpstr>
      <vt:lpstr>Beam pipe structure</vt:lpstr>
      <vt:lpstr>PowerPoint 演示文稿</vt:lpstr>
      <vt:lpstr>PowerPoint 演示文稿</vt:lpstr>
      <vt:lpstr>PowerPoint 演示文稿</vt:lpstr>
      <vt:lpstr>Movable collimators</vt:lpstr>
      <vt:lpstr>MDI integration and alignment</vt:lpstr>
      <vt:lpstr>Remote vacuum connector</vt:lpstr>
      <vt:lpstr>SC magnet supports</vt:lpstr>
      <vt:lpstr>Structure optimization within cryostat</vt:lpstr>
      <vt:lpstr>Structure optimization within cryostat</vt:lpstr>
      <vt:lpstr>Static and stability of cryostat</vt:lpstr>
      <vt:lpstr>Summary 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baisha</cp:lastModifiedBy>
  <cp:revision>1143</cp:revision>
  <cp:lastPrinted>2021-05-10T07:59:35Z</cp:lastPrinted>
  <dcterms:created xsi:type="dcterms:W3CDTF">2017-10-26T07:15:36Z</dcterms:created>
  <dcterms:modified xsi:type="dcterms:W3CDTF">2021-05-11T06:34:40Z</dcterms:modified>
</cp:coreProperties>
</file>