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av" ContentType="audio/x-wav"/>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audio1.bin" ContentType="audio/unknown"/>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9"/>
  </p:notesMasterIdLst>
  <p:handoutMasterIdLst>
    <p:handoutMasterId r:id="rId90"/>
  </p:handoutMasterIdLst>
  <p:sldIdLst>
    <p:sldId id="256" r:id="rId2"/>
    <p:sldId id="366" r:id="rId3"/>
    <p:sldId id="469" r:id="rId4"/>
    <p:sldId id="425" r:id="rId5"/>
    <p:sldId id="517" r:id="rId6"/>
    <p:sldId id="436" r:id="rId7"/>
    <p:sldId id="519" r:id="rId8"/>
    <p:sldId id="523" r:id="rId9"/>
    <p:sldId id="489" r:id="rId10"/>
    <p:sldId id="487" r:id="rId11"/>
    <p:sldId id="525" r:id="rId12"/>
    <p:sldId id="479" r:id="rId13"/>
    <p:sldId id="526" r:id="rId14"/>
    <p:sldId id="527" r:id="rId15"/>
    <p:sldId id="515" r:id="rId16"/>
    <p:sldId id="949" r:id="rId17"/>
    <p:sldId id="492" r:id="rId18"/>
    <p:sldId id="547" r:id="rId19"/>
    <p:sldId id="491" r:id="rId20"/>
    <p:sldId id="503" r:id="rId21"/>
    <p:sldId id="505" r:id="rId22"/>
    <p:sldId id="494" r:id="rId23"/>
    <p:sldId id="414" r:id="rId24"/>
    <p:sldId id="954" r:id="rId25"/>
    <p:sldId id="955" r:id="rId26"/>
    <p:sldId id="415" r:id="rId27"/>
    <p:sldId id="447" r:id="rId28"/>
    <p:sldId id="416" r:id="rId29"/>
    <p:sldId id="419" r:id="rId30"/>
    <p:sldId id="420" r:id="rId31"/>
    <p:sldId id="264" r:id="rId32"/>
    <p:sldId id="389" r:id="rId33"/>
    <p:sldId id="388" r:id="rId34"/>
    <p:sldId id="451" r:id="rId35"/>
    <p:sldId id="454" r:id="rId36"/>
    <p:sldId id="394" r:id="rId37"/>
    <p:sldId id="455" r:id="rId38"/>
    <p:sldId id="395" r:id="rId39"/>
    <p:sldId id="952" r:id="rId40"/>
    <p:sldId id="396" r:id="rId41"/>
    <p:sldId id="397" r:id="rId42"/>
    <p:sldId id="399" r:id="rId43"/>
    <p:sldId id="400" r:id="rId44"/>
    <p:sldId id="446" r:id="rId45"/>
    <p:sldId id="371" r:id="rId46"/>
    <p:sldId id="434" r:id="rId47"/>
    <p:sldId id="373" r:id="rId48"/>
    <p:sldId id="374" r:id="rId49"/>
    <p:sldId id="445" r:id="rId50"/>
    <p:sldId id="444" r:id="rId51"/>
    <p:sldId id="406" r:id="rId52"/>
    <p:sldId id="407" r:id="rId53"/>
    <p:sldId id="403" r:id="rId54"/>
    <p:sldId id="404" r:id="rId55"/>
    <p:sldId id="405" r:id="rId56"/>
    <p:sldId id="439" r:id="rId57"/>
    <p:sldId id="421" r:id="rId58"/>
    <p:sldId id="422" r:id="rId59"/>
    <p:sldId id="426" r:id="rId60"/>
    <p:sldId id="956" r:id="rId61"/>
    <p:sldId id="299" r:id="rId62"/>
    <p:sldId id="301" r:id="rId63"/>
    <p:sldId id="467" r:id="rId64"/>
    <p:sldId id="474" r:id="rId65"/>
    <p:sldId id="960" r:id="rId66"/>
    <p:sldId id="330" r:id="rId67"/>
    <p:sldId id="334" r:id="rId68"/>
    <p:sldId id="332" r:id="rId69"/>
    <p:sldId id="333" r:id="rId70"/>
    <p:sldId id="958" r:id="rId71"/>
    <p:sldId id="604" r:id="rId72"/>
    <p:sldId id="572" r:id="rId73"/>
    <p:sldId id="597" r:id="rId74"/>
    <p:sldId id="320" r:id="rId75"/>
    <p:sldId id="324" r:id="rId76"/>
    <p:sldId id="601" r:id="rId77"/>
    <p:sldId id="427" r:id="rId78"/>
    <p:sldId id="563" r:id="rId79"/>
    <p:sldId id="816" r:id="rId80"/>
    <p:sldId id="950" r:id="rId81"/>
    <p:sldId id="449" r:id="rId82"/>
    <p:sldId id="957" r:id="rId83"/>
    <p:sldId id="364" r:id="rId84"/>
    <p:sldId id="438" r:id="rId85"/>
    <p:sldId id="437" r:id="rId86"/>
    <p:sldId id="951" r:id="rId87"/>
    <p:sldId id="448" r:id="rId88"/>
  </p:sldIdLst>
  <p:sldSz cx="9144000" cy="6858000" type="screen4x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658"/>
    <p:restoredTop sz="81818"/>
  </p:normalViewPr>
  <p:slideViewPr>
    <p:cSldViewPr snapToGrid="0" snapToObjects="1">
      <p:cViewPr varScale="1">
        <p:scale>
          <a:sx n="99" d="100"/>
          <a:sy n="99" d="100"/>
        </p:scale>
        <p:origin x="1280"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205340352504591"/>
          <c:y val="0.13678440189908087"/>
          <c:w val="0.86066289765920756"/>
          <c:h val="0.65958751975948204"/>
        </c:manualLayout>
      </c:layout>
      <c:lineChart>
        <c:grouping val="standard"/>
        <c:varyColors val="0"/>
        <c:ser>
          <c:idx val="0"/>
          <c:order val="0"/>
          <c:tx>
            <c:strRef>
              <c:f>Sheet1!$B$1</c:f>
              <c:strCache>
                <c:ptCount val="1"/>
                <c:pt idx="0">
                  <c:v>PRL</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Sheet1!$A$2:$A$13</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numRef>
          </c:cat>
          <c:val>
            <c:numRef>
              <c:f>Sheet1!$B$2:$B$13</c:f>
              <c:numCache>
                <c:formatCode>General</c:formatCode>
                <c:ptCount val="12"/>
                <c:pt idx="0">
                  <c:v>2</c:v>
                </c:pt>
                <c:pt idx="1">
                  <c:v>5</c:v>
                </c:pt>
                <c:pt idx="2">
                  <c:v>10</c:v>
                </c:pt>
                <c:pt idx="3">
                  <c:v>13</c:v>
                </c:pt>
                <c:pt idx="4">
                  <c:v>18</c:v>
                </c:pt>
                <c:pt idx="5">
                  <c:v>24</c:v>
                </c:pt>
                <c:pt idx="6">
                  <c:v>30</c:v>
                </c:pt>
                <c:pt idx="7">
                  <c:v>36</c:v>
                </c:pt>
                <c:pt idx="8">
                  <c:v>44</c:v>
                </c:pt>
                <c:pt idx="9">
                  <c:v>56</c:v>
                </c:pt>
                <c:pt idx="10">
                  <c:v>65</c:v>
                </c:pt>
                <c:pt idx="11">
                  <c:v>67</c:v>
                </c:pt>
              </c:numCache>
            </c:numRef>
          </c:val>
          <c:smooth val="0"/>
          <c:extLst>
            <c:ext xmlns:c16="http://schemas.microsoft.com/office/drawing/2014/chart" uri="{C3380CC4-5D6E-409C-BE32-E72D297353CC}">
              <c16:uniqueId val="{00000000-3446-6443-9375-0B2D548C0B06}"/>
            </c:ext>
          </c:extLst>
        </c:ser>
        <c:ser>
          <c:idx val="1"/>
          <c:order val="1"/>
          <c:tx>
            <c:strRef>
              <c:f>Sheet1!$C$1</c:f>
              <c:strCache>
                <c:ptCount val="1"/>
                <c:pt idx="0">
                  <c:v>PRL+Other</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Sheet1!$A$2:$A$13</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numRef>
          </c:cat>
          <c:val>
            <c:numRef>
              <c:f>Sheet1!$C$2:$C$13</c:f>
              <c:numCache>
                <c:formatCode>General</c:formatCode>
                <c:ptCount val="12"/>
                <c:pt idx="0">
                  <c:v>4</c:v>
                </c:pt>
                <c:pt idx="1">
                  <c:v>15</c:v>
                </c:pt>
                <c:pt idx="2">
                  <c:v>32</c:v>
                </c:pt>
                <c:pt idx="3">
                  <c:v>47</c:v>
                </c:pt>
                <c:pt idx="4">
                  <c:v>77</c:v>
                </c:pt>
                <c:pt idx="5">
                  <c:v>110</c:v>
                </c:pt>
                <c:pt idx="6">
                  <c:v>134</c:v>
                </c:pt>
                <c:pt idx="7">
                  <c:v>172</c:v>
                </c:pt>
                <c:pt idx="8">
                  <c:v>209</c:v>
                </c:pt>
                <c:pt idx="9">
                  <c:v>270</c:v>
                </c:pt>
                <c:pt idx="10">
                  <c:v>308</c:v>
                </c:pt>
                <c:pt idx="11">
                  <c:v>341</c:v>
                </c:pt>
              </c:numCache>
            </c:numRef>
          </c:val>
          <c:smooth val="0"/>
          <c:extLst>
            <c:ext xmlns:c16="http://schemas.microsoft.com/office/drawing/2014/chart" uri="{C3380CC4-5D6E-409C-BE32-E72D297353CC}">
              <c16:uniqueId val="{00000001-3446-6443-9375-0B2D548C0B06}"/>
            </c:ext>
          </c:extLst>
        </c:ser>
        <c:dLbls>
          <c:dLblPos val="ctr"/>
          <c:showLegendKey val="0"/>
          <c:showVal val="1"/>
          <c:showCatName val="0"/>
          <c:showSerName val="0"/>
          <c:showPercent val="0"/>
          <c:showBubbleSize val="0"/>
        </c:dLbls>
        <c:smooth val="0"/>
        <c:axId val="262369360"/>
        <c:axId val="186366096"/>
      </c:lineChart>
      <c:catAx>
        <c:axId val="262369360"/>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86366096"/>
        <c:crosses val="autoZero"/>
        <c:auto val="1"/>
        <c:lblAlgn val="ctr"/>
        <c:lblOffset val="100"/>
        <c:noMultiLvlLbl val="0"/>
      </c:catAx>
      <c:valAx>
        <c:axId val="186366096"/>
        <c:scaling>
          <c:orientation val="minMax"/>
        </c:scaling>
        <c:delete val="0"/>
        <c:axPos val="l"/>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62369360"/>
        <c:crosses val="autoZero"/>
        <c:crossBetween val="between"/>
      </c:valAx>
      <c:spPr>
        <a:noFill/>
        <a:ln>
          <a:noFill/>
        </a:ln>
        <a:effectLst/>
      </c:spPr>
    </c:plotArea>
    <c:legend>
      <c:legendPos val="b"/>
      <c:layout>
        <c:manualLayout>
          <c:xMode val="edge"/>
          <c:yMode val="edge"/>
          <c:x val="7.8310050583014851E-2"/>
          <c:y val="0.20307885636042264"/>
          <c:w val="0.56082821414139894"/>
          <c:h val="9.1924544781305961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901973423420915E-2"/>
          <c:y val="0.13091904266789281"/>
          <c:w val="0.89965361549373102"/>
          <c:h val="0.68682731620139004"/>
        </c:manualLayout>
      </c:layout>
      <c:barChart>
        <c:barDir val="col"/>
        <c:grouping val="stacked"/>
        <c:varyColors val="0"/>
        <c:ser>
          <c:idx val="0"/>
          <c:order val="0"/>
          <c:tx>
            <c:strRef>
              <c:f>Sheet1!$B$1</c:f>
              <c:strCache>
                <c:ptCount val="1"/>
                <c:pt idx="0">
                  <c:v>PRL</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numRef>
          </c:cat>
          <c:val>
            <c:numRef>
              <c:f>Sheet1!$B$2:$B$13</c:f>
              <c:numCache>
                <c:formatCode>General</c:formatCode>
                <c:ptCount val="12"/>
                <c:pt idx="0">
                  <c:v>1</c:v>
                </c:pt>
                <c:pt idx="1">
                  <c:v>5</c:v>
                </c:pt>
                <c:pt idx="2">
                  <c:v>10</c:v>
                </c:pt>
                <c:pt idx="3">
                  <c:v>13</c:v>
                </c:pt>
                <c:pt idx="4">
                  <c:v>18</c:v>
                </c:pt>
                <c:pt idx="5">
                  <c:v>25</c:v>
                </c:pt>
                <c:pt idx="6">
                  <c:v>31</c:v>
                </c:pt>
                <c:pt idx="7">
                  <c:v>37</c:v>
                </c:pt>
                <c:pt idx="8">
                  <c:v>44</c:v>
                </c:pt>
                <c:pt idx="9">
                  <c:v>56</c:v>
                </c:pt>
                <c:pt idx="10">
                  <c:v>65</c:v>
                </c:pt>
                <c:pt idx="11">
                  <c:v>67</c:v>
                </c:pt>
              </c:numCache>
            </c:numRef>
          </c:val>
          <c:extLst>
            <c:ext xmlns:c16="http://schemas.microsoft.com/office/drawing/2014/chart" uri="{C3380CC4-5D6E-409C-BE32-E72D297353CC}">
              <c16:uniqueId val="{00000000-D52B-054A-8633-1F6E4AA6C488}"/>
            </c:ext>
          </c:extLst>
        </c:ser>
        <c:ser>
          <c:idx val="1"/>
          <c:order val="1"/>
          <c:tx>
            <c:strRef>
              <c:f>Sheet1!$C$1</c:f>
              <c:strCache>
                <c:ptCount val="1"/>
                <c:pt idx="0">
                  <c:v>Other</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numRef>
          </c:cat>
          <c:val>
            <c:numRef>
              <c:f>Sheet1!$C$2:$C$13</c:f>
              <c:numCache>
                <c:formatCode>General</c:formatCode>
                <c:ptCount val="12"/>
                <c:pt idx="0">
                  <c:v>1</c:v>
                </c:pt>
                <c:pt idx="1">
                  <c:v>9</c:v>
                </c:pt>
                <c:pt idx="2">
                  <c:v>22</c:v>
                </c:pt>
                <c:pt idx="3">
                  <c:v>45</c:v>
                </c:pt>
                <c:pt idx="4">
                  <c:v>59</c:v>
                </c:pt>
                <c:pt idx="5">
                  <c:v>86</c:v>
                </c:pt>
                <c:pt idx="6">
                  <c:v>104</c:v>
                </c:pt>
                <c:pt idx="7">
                  <c:v>136</c:v>
                </c:pt>
                <c:pt idx="8">
                  <c:v>165</c:v>
                </c:pt>
                <c:pt idx="9">
                  <c:v>214</c:v>
                </c:pt>
                <c:pt idx="10">
                  <c:v>243</c:v>
                </c:pt>
                <c:pt idx="11">
                  <c:v>274</c:v>
                </c:pt>
              </c:numCache>
            </c:numRef>
          </c:val>
          <c:extLst>
            <c:ext xmlns:c16="http://schemas.microsoft.com/office/drawing/2014/chart" uri="{C3380CC4-5D6E-409C-BE32-E72D297353CC}">
              <c16:uniqueId val="{00000001-D52B-054A-8633-1F6E4AA6C488}"/>
            </c:ext>
          </c:extLst>
        </c:ser>
        <c:dLbls>
          <c:dLblPos val="ctr"/>
          <c:showLegendKey val="0"/>
          <c:showVal val="1"/>
          <c:showCatName val="0"/>
          <c:showSerName val="0"/>
          <c:showPercent val="0"/>
          <c:showBubbleSize val="0"/>
        </c:dLbls>
        <c:gapWidth val="150"/>
        <c:overlap val="100"/>
        <c:axId val="-2136014360"/>
        <c:axId val="-2136010744"/>
      </c:barChart>
      <c:catAx>
        <c:axId val="-213601436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zh-CN"/>
          </a:p>
        </c:txPr>
        <c:crossAx val="-2136010744"/>
        <c:crosses val="autoZero"/>
        <c:auto val="1"/>
        <c:lblAlgn val="ctr"/>
        <c:lblOffset val="100"/>
        <c:noMultiLvlLbl val="0"/>
      </c:catAx>
      <c:valAx>
        <c:axId val="-2136010744"/>
        <c:scaling>
          <c:orientation val="minMax"/>
          <c:max val="3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zh-CN"/>
          </a:p>
        </c:txPr>
        <c:crossAx val="-213601436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zh-CN"/>
          </a:p>
        </c:txPr>
      </c:legendEntry>
      <c:legendEntry>
        <c:idx val="1"/>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zh-CN"/>
          </a:p>
        </c:txPr>
      </c:legendEntry>
      <c:layout>
        <c:manualLayout>
          <c:xMode val="edge"/>
          <c:yMode val="edge"/>
          <c:x val="0.10966886623954247"/>
          <c:y val="0.26101742570006398"/>
          <c:w val="0.43258125570047368"/>
          <c:h val="0.1184213055897775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wmf"/><Relationship Id="rId1" Type="http://schemas.openxmlformats.org/officeDocument/2006/relationships/image" Target="../media/image24.jpeg"/><Relationship Id="rId4"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97DC0D6-7AC3-E448-A11F-CECC8BDD24AB}" type="datetimeFigureOut">
              <a:rPr kumimoji="1" lang="zh-CN" altLang="en-US" smtClean="0"/>
              <a:t>2021/4/20</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F211479-05FD-5D49-AD27-B5218962587A}" type="slidenum">
              <a:rPr kumimoji="1" lang="zh-CN" altLang="en-US" smtClean="0"/>
              <a:t>‹#›</a:t>
            </a:fld>
            <a:endParaRPr kumimoji="1" lang="zh-CN" altLang="en-US"/>
          </a:p>
        </p:txBody>
      </p:sp>
    </p:spTree>
    <p:extLst>
      <p:ext uri="{BB962C8B-B14F-4D97-AF65-F5344CB8AC3E}">
        <p14:creationId xmlns:p14="http://schemas.microsoft.com/office/powerpoint/2010/main" val="897558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DD50BD-767B-6149-945F-DFAC10D81152}" type="datetimeFigureOut">
              <a:rPr kumimoji="1" lang="zh-CN" altLang="en-US" smtClean="0"/>
              <a:t>2021/4/20</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FE0AD5-39C5-B447-8F29-509DD44F6E89}" type="slidenum">
              <a:rPr kumimoji="1" lang="zh-CN" altLang="en-US" smtClean="0"/>
              <a:t>‹#›</a:t>
            </a:fld>
            <a:endParaRPr kumimoji="1" lang="zh-CN" altLang="en-US"/>
          </a:p>
        </p:txBody>
      </p:sp>
    </p:spTree>
    <p:extLst>
      <p:ext uri="{BB962C8B-B14F-4D97-AF65-F5344CB8AC3E}">
        <p14:creationId xmlns:p14="http://schemas.microsoft.com/office/powerpoint/2010/main" val="34075783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95FE0AD5-39C5-B447-8F29-509DD44F6E89}" type="slidenum">
              <a:rPr kumimoji="1" lang="zh-CN" altLang="en-US" smtClean="0"/>
              <a:t>1</a:t>
            </a:fld>
            <a:endParaRPr kumimoji="1" lang="zh-CN" altLang="en-US"/>
          </a:p>
        </p:txBody>
      </p:sp>
    </p:spTree>
    <p:extLst>
      <p:ext uri="{BB962C8B-B14F-4D97-AF65-F5344CB8AC3E}">
        <p14:creationId xmlns:p14="http://schemas.microsoft.com/office/powerpoint/2010/main" val="1393418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国家经委员会 副主任 林 </a:t>
            </a:r>
          </a:p>
          <a:p>
            <a:r>
              <a:rPr kumimoji="1" lang="zh-CN" altLang="en-US" dirty="0"/>
              <a:t>国家计委副主任  张寿 </a:t>
            </a:r>
          </a:p>
          <a:p>
            <a:r>
              <a:rPr kumimoji="1" lang="zh-CN" altLang="en-US" dirty="0"/>
              <a:t>科学院 计划局 局长  谷羽 （胡乔木同志夫人） </a:t>
            </a:r>
          </a:p>
          <a:p>
            <a:r>
              <a:rPr kumimoji="1" lang="zh-CN" altLang="en-US" dirty="0"/>
              <a:t>张百发  北京市副市长 </a:t>
            </a:r>
          </a:p>
        </p:txBody>
      </p:sp>
      <p:sp>
        <p:nvSpPr>
          <p:cNvPr id="4" name="幻灯片编号占位符 3"/>
          <p:cNvSpPr>
            <a:spLocks noGrp="1"/>
          </p:cNvSpPr>
          <p:nvPr>
            <p:ph type="sldNum" sz="quarter" idx="10"/>
          </p:nvPr>
        </p:nvSpPr>
        <p:spPr/>
        <p:txBody>
          <a:bodyPr/>
          <a:lstStyle/>
          <a:p>
            <a:fld id="{95FE0AD5-39C5-B447-8F29-509DD44F6E89}" type="slidenum">
              <a:rPr kumimoji="1" lang="zh-CN" altLang="en-US" smtClean="0"/>
              <a:t>36</a:t>
            </a:fld>
            <a:endParaRPr kumimoji="1" lang="zh-CN" altLang="en-US"/>
          </a:p>
        </p:txBody>
      </p:sp>
    </p:spTree>
    <p:extLst>
      <p:ext uri="{BB962C8B-B14F-4D97-AF65-F5344CB8AC3E}">
        <p14:creationId xmlns:p14="http://schemas.microsoft.com/office/powerpoint/2010/main" val="1214911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95FE0AD5-39C5-B447-8F29-509DD44F6E89}" type="slidenum">
              <a:rPr kumimoji="1" lang="zh-CN" altLang="en-US" smtClean="0"/>
              <a:t>39</a:t>
            </a:fld>
            <a:endParaRPr kumimoji="1" lang="zh-CN" altLang="en-US"/>
          </a:p>
        </p:txBody>
      </p:sp>
    </p:spTree>
    <p:extLst>
      <p:ext uri="{BB962C8B-B14F-4D97-AF65-F5344CB8AC3E}">
        <p14:creationId xmlns:p14="http://schemas.microsoft.com/office/powerpoint/2010/main" val="3323967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A5371B-BA20-2F4F-A1E6-B41F97B1D11A}" type="slidenum">
              <a:rPr lang="en-US" smtClean="0"/>
              <a:pPr/>
              <a:t>43</a:t>
            </a:fld>
            <a:endParaRPr lang="en-US" dirty="0"/>
          </a:p>
        </p:txBody>
      </p:sp>
    </p:spTree>
    <p:extLst>
      <p:ext uri="{BB962C8B-B14F-4D97-AF65-F5344CB8AC3E}">
        <p14:creationId xmlns:p14="http://schemas.microsoft.com/office/powerpoint/2010/main" val="1949782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95FE0AD5-39C5-B447-8F29-509DD44F6E89}" type="slidenum">
              <a:rPr kumimoji="1" lang="zh-CN" altLang="en-US" smtClean="0"/>
              <a:t>50</a:t>
            </a:fld>
            <a:endParaRPr kumimoji="1" lang="zh-CN" altLang="en-US"/>
          </a:p>
        </p:txBody>
      </p:sp>
    </p:spTree>
    <p:extLst>
      <p:ext uri="{BB962C8B-B14F-4D97-AF65-F5344CB8AC3E}">
        <p14:creationId xmlns:p14="http://schemas.microsoft.com/office/powerpoint/2010/main" val="861478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ED549A3-8CD4-4978-B773-03EA2B0DAE85}"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429622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Tree>
    <p:extLst>
      <p:ext uri="{BB962C8B-B14F-4D97-AF65-F5344CB8AC3E}">
        <p14:creationId xmlns:p14="http://schemas.microsoft.com/office/powerpoint/2010/main" val="870492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95FE0AD5-39C5-B447-8F29-509DD44F6E89}" type="slidenum">
              <a:rPr kumimoji="1" lang="zh-CN" altLang="en-US" smtClean="0"/>
              <a:t>64</a:t>
            </a:fld>
            <a:endParaRPr kumimoji="1" lang="zh-CN" altLang="en-US"/>
          </a:p>
        </p:txBody>
      </p:sp>
    </p:spTree>
    <p:extLst>
      <p:ext uri="{BB962C8B-B14F-4D97-AF65-F5344CB8AC3E}">
        <p14:creationId xmlns:p14="http://schemas.microsoft.com/office/powerpoint/2010/main" val="3311807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ln/>
        </p:spPr>
      </p:sp>
      <p:sp>
        <p:nvSpPr>
          <p:cNvPr id="819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81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DC77EC52-1B57-4264-99FF-7673057B435F}" type="slidenum">
              <a:rPr kumimoji="0" lang="en-US" altLang="zh-CN" sz="1300"/>
              <a:pPr>
                <a:spcBef>
                  <a:spcPct val="0"/>
                </a:spcBef>
              </a:pPr>
              <a:t>71</a:t>
            </a:fld>
            <a:endParaRPr kumimoji="0" lang="en-US" altLang="zh-CN" sz="1300"/>
          </a:p>
        </p:txBody>
      </p:sp>
    </p:spTree>
    <p:extLst>
      <p:ext uri="{BB962C8B-B14F-4D97-AF65-F5344CB8AC3E}">
        <p14:creationId xmlns:p14="http://schemas.microsoft.com/office/powerpoint/2010/main" val="3660271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ln/>
        </p:spPr>
      </p:sp>
      <p:sp>
        <p:nvSpPr>
          <p:cNvPr id="819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81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DC77EC52-1B57-4264-99FF-7673057B435F}" type="slidenum">
              <a:rPr kumimoji="0" lang="en-US" altLang="zh-CN" sz="1300"/>
              <a:pPr>
                <a:spcBef>
                  <a:spcPct val="0"/>
                </a:spcBef>
              </a:pPr>
              <a:t>73</a:t>
            </a:fld>
            <a:endParaRPr kumimoji="0" lang="en-US" altLang="zh-CN" sz="1300"/>
          </a:p>
        </p:txBody>
      </p:sp>
    </p:spTree>
    <p:extLst>
      <p:ext uri="{BB962C8B-B14F-4D97-AF65-F5344CB8AC3E}">
        <p14:creationId xmlns:p14="http://schemas.microsoft.com/office/powerpoint/2010/main" val="1942128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ln/>
        </p:spPr>
      </p:sp>
      <p:sp>
        <p:nvSpPr>
          <p:cNvPr id="819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81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kumimoji="1"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kumimoji="1"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kumimoji="1"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kumimoji="1"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宋体" panose="02010600030101010101" pitchFamily="2" charset="-122"/>
              </a:defRPr>
            </a:lvl9pPr>
          </a:lstStyle>
          <a:p>
            <a:pPr>
              <a:spcBef>
                <a:spcPct val="0"/>
              </a:spcBef>
            </a:pPr>
            <a:fld id="{DC77EC52-1B57-4264-99FF-7673057B435F}" type="slidenum">
              <a:rPr kumimoji="0" lang="en-US" altLang="zh-CN" sz="1300"/>
              <a:pPr>
                <a:spcBef>
                  <a:spcPct val="0"/>
                </a:spcBef>
              </a:pPr>
              <a:t>76</a:t>
            </a:fld>
            <a:endParaRPr kumimoji="0" lang="en-US" altLang="zh-CN" sz="1300"/>
          </a:p>
        </p:txBody>
      </p:sp>
    </p:spTree>
    <p:extLst>
      <p:ext uri="{BB962C8B-B14F-4D97-AF65-F5344CB8AC3E}">
        <p14:creationId xmlns:p14="http://schemas.microsoft.com/office/powerpoint/2010/main" val="2388488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 原子的电性 </a:t>
            </a:r>
            <a:r>
              <a:rPr kumimoji="1" lang="en-US" altLang="zh-CN" dirty="0"/>
              <a:t>--&gt; </a:t>
            </a:r>
            <a:r>
              <a:rPr kumimoji="1" lang="zh-CN" altLang="en-US" dirty="0"/>
              <a:t>实验验证：阴极射线！！！</a:t>
            </a:r>
            <a:endParaRPr kumimoji="1" lang="en-US" altLang="zh-CN" dirty="0"/>
          </a:p>
          <a:p>
            <a:r>
              <a:rPr kumimoji="1" lang="en-US" altLang="zh-CN" dirty="0"/>
              <a:t>1833</a:t>
            </a:r>
            <a:r>
              <a:rPr kumimoji="1" lang="zh-CN" altLang="en-US" dirty="0"/>
              <a:t>年法拉第最早发现“空气的稀薄极其有利于辉光现象”，</a:t>
            </a:r>
            <a:endParaRPr kumimoji="1" lang="en-US" altLang="zh-CN" dirty="0"/>
          </a:p>
          <a:p>
            <a:r>
              <a:rPr kumimoji="1" lang="zh-CN" altLang="zh-CN" dirty="0"/>
              <a:t>1</a:t>
            </a:r>
            <a:r>
              <a:rPr kumimoji="1" lang="en-US" altLang="zh-CN" dirty="0"/>
              <a:t>858</a:t>
            </a:r>
            <a:r>
              <a:rPr kumimoji="1" lang="zh-CN" altLang="en-US" dirty="0"/>
              <a:t>年德国物理学家普鲁克将磁铁靠近辉光，看看有什么情况发生。</a:t>
            </a:r>
            <a:r>
              <a:rPr kumimoji="1" lang="en-US" altLang="zh-CN" dirty="0"/>
              <a:t> </a:t>
            </a:r>
          </a:p>
          <a:p>
            <a:r>
              <a:rPr lang="zh-CN" altLang="en-US" sz="1200" kern="1200" dirty="0">
                <a:solidFill>
                  <a:schemeClr val="tx1"/>
                </a:solidFill>
                <a:latin typeface="+mn-lt"/>
                <a:ea typeface="+mn-ea"/>
                <a:cs typeface="+mn-cs"/>
              </a:rPr>
              <a:t>德国物理学见戈德斯坦命名为“阴极射线”。</a:t>
            </a:r>
          </a:p>
          <a:p>
            <a:r>
              <a:rPr kumimoji="1" lang="en-US" altLang="zh-CN" sz="1200" dirty="0">
                <a:latin typeface="宋体" charset="0"/>
              </a:rPr>
              <a:t>1811</a:t>
            </a:r>
            <a:r>
              <a:rPr kumimoji="1" lang="zh-CN" altLang="en-US" sz="1200" dirty="0">
                <a:latin typeface="宋体" charset="0"/>
              </a:rPr>
              <a:t>年，</a:t>
            </a:r>
            <a:r>
              <a:rPr kumimoji="1" lang="zh-CN" altLang="en-US" sz="1200" u="sng" dirty="0">
                <a:latin typeface="宋体" charset="0"/>
              </a:rPr>
              <a:t>阿伏伽德罗（</a:t>
            </a:r>
            <a:r>
              <a:rPr kumimoji="1" lang="en-US" altLang="zh-CN" sz="1200" u="sng" dirty="0" err="1">
                <a:latin typeface="宋体" charset="0"/>
              </a:rPr>
              <a:t>A.Avogadno</a:t>
            </a:r>
            <a:r>
              <a:rPr kumimoji="1" lang="zh-CN" altLang="en-US" sz="1200" u="sng" dirty="0">
                <a:latin typeface="宋体" charset="0"/>
              </a:rPr>
              <a:t>）定律</a:t>
            </a:r>
            <a:r>
              <a:rPr kumimoji="1" lang="zh-CN" altLang="en-US" sz="1200" dirty="0">
                <a:latin typeface="宋体" charset="0"/>
              </a:rPr>
              <a:t>问世，提出</a:t>
            </a:r>
            <a:r>
              <a:rPr kumimoji="1" lang="en-US" altLang="zh-CN" sz="1200" dirty="0">
                <a:latin typeface="宋体" charset="0"/>
              </a:rPr>
              <a:t>1mol</a:t>
            </a:r>
            <a:r>
              <a:rPr kumimoji="1" lang="zh-CN" altLang="en-US" sz="1200" dirty="0">
                <a:latin typeface="宋体" charset="0"/>
              </a:rPr>
              <a:t>任何原子的数目都是</a:t>
            </a:r>
            <a:r>
              <a:rPr kumimoji="1" lang="en-US" altLang="zh-CN" sz="1200" dirty="0">
                <a:latin typeface="宋体" charset="0"/>
              </a:rPr>
              <a:t>6.02*10^23</a:t>
            </a:r>
            <a:r>
              <a:rPr kumimoji="1" lang="zh-CN" altLang="en-US" sz="1200" dirty="0">
                <a:latin typeface="宋体" charset="0"/>
              </a:rPr>
              <a:t>个。</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CN" sz="1200" dirty="0">
                <a:latin typeface="宋体" charset="0"/>
              </a:rPr>
              <a:t>1833</a:t>
            </a:r>
            <a:r>
              <a:rPr kumimoji="1" lang="zh-CN" altLang="en-US" sz="1200" dirty="0">
                <a:latin typeface="宋体" charset="0"/>
              </a:rPr>
              <a:t>年，</a:t>
            </a:r>
            <a:r>
              <a:rPr kumimoji="1" lang="zh-CN" altLang="en-US" sz="1200" u="sng" dirty="0">
                <a:latin typeface="宋体" charset="0"/>
              </a:rPr>
              <a:t>法拉第（</a:t>
            </a:r>
            <a:r>
              <a:rPr kumimoji="1" lang="en-US" altLang="zh-CN" sz="1200" u="sng" dirty="0" err="1">
                <a:latin typeface="宋体" charset="0"/>
              </a:rPr>
              <a:t>M.Faraday</a:t>
            </a:r>
            <a:r>
              <a:rPr kumimoji="1" lang="zh-CN" altLang="en-US" sz="1200" u="sng" dirty="0">
                <a:latin typeface="宋体" charset="0"/>
              </a:rPr>
              <a:t>）</a:t>
            </a:r>
            <a:r>
              <a:rPr kumimoji="1" lang="zh-CN" altLang="en-US" sz="1200" dirty="0">
                <a:latin typeface="宋体" charset="0"/>
              </a:rPr>
              <a:t>提出电解定律，</a:t>
            </a:r>
            <a:r>
              <a:rPr kumimoji="1" lang="en-US" altLang="zh-CN" sz="1200" dirty="0">
                <a:latin typeface="宋体" charset="0"/>
              </a:rPr>
              <a:t>1mol</a:t>
            </a:r>
            <a:r>
              <a:rPr kumimoji="1" lang="zh-CN" altLang="en-US" sz="1200" dirty="0">
                <a:latin typeface="宋体" charset="0"/>
              </a:rPr>
              <a:t>任何原子的单价离子永远带有相同的电量</a:t>
            </a:r>
            <a:r>
              <a:rPr kumimoji="1" lang="en-US" altLang="zh-CN" sz="1200" dirty="0">
                <a:latin typeface="宋体" charset="0"/>
              </a:rPr>
              <a:t>-</a:t>
            </a:r>
            <a:r>
              <a:rPr kumimoji="1" lang="zh-CN" altLang="en-US" sz="1200" dirty="0">
                <a:latin typeface="宋体" charset="0"/>
              </a:rPr>
              <a:t>即法拉第常数。</a:t>
            </a:r>
          </a:p>
          <a:p>
            <a:endParaRPr kumimoji="1" lang="zh-CN" altLang="en-US" sz="1200" dirty="0">
              <a:latin typeface="宋体" charset="0"/>
            </a:endParaRPr>
          </a:p>
          <a:p>
            <a:endParaRPr kumimoji="1" lang="zh-CN" altLang="en-US" dirty="0"/>
          </a:p>
          <a:p>
            <a:endParaRPr kumimoji="1" lang="zh-CN" altLang="en-US" dirty="0"/>
          </a:p>
        </p:txBody>
      </p:sp>
      <p:sp>
        <p:nvSpPr>
          <p:cNvPr id="4" name="幻灯片编号占位符 3"/>
          <p:cNvSpPr>
            <a:spLocks noGrp="1"/>
          </p:cNvSpPr>
          <p:nvPr>
            <p:ph type="sldNum" sz="quarter" idx="10"/>
          </p:nvPr>
        </p:nvSpPr>
        <p:spPr/>
        <p:txBody>
          <a:bodyPr/>
          <a:lstStyle/>
          <a:p>
            <a:fld id="{7A8C953E-99CD-45A0-A55D-B89BECA09C8A}" type="slidenum">
              <a:rPr lang="zh-CN" altLang="en-US" smtClean="0"/>
              <a:t>4</a:t>
            </a:fld>
            <a:endParaRPr lang="zh-CN" altLang="en-US"/>
          </a:p>
        </p:txBody>
      </p:sp>
    </p:spTree>
    <p:extLst>
      <p:ext uri="{BB962C8B-B14F-4D97-AF65-F5344CB8AC3E}">
        <p14:creationId xmlns:p14="http://schemas.microsoft.com/office/powerpoint/2010/main" val="1075291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E08C08-2553-4F8C-91E4-E5957D77035E}" type="slidenum">
              <a:rPr lang="zh-CN" altLang="en-US" smtClean="0">
                <a:solidFill>
                  <a:prstClr val="black"/>
                </a:solidFill>
              </a:rPr>
              <a:pPr/>
              <a:t>77</a:t>
            </a:fld>
            <a:endParaRPr lang="zh-CN" altLang="en-US" dirty="0">
              <a:solidFill>
                <a:prstClr val="black"/>
              </a:solidFill>
            </a:endParaRPr>
          </a:p>
        </p:txBody>
      </p:sp>
    </p:spTree>
    <p:extLst>
      <p:ext uri="{BB962C8B-B14F-4D97-AF65-F5344CB8AC3E}">
        <p14:creationId xmlns:p14="http://schemas.microsoft.com/office/powerpoint/2010/main" val="1938215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N" dirty="0"/>
          </a:p>
        </p:txBody>
      </p:sp>
      <p:sp>
        <p:nvSpPr>
          <p:cNvPr id="4" name="Slide Number Placeholder 3"/>
          <p:cNvSpPr>
            <a:spLocks noGrp="1"/>
          </p:cNvSpPr>
          <p:nvPr>
            <p:ph type="sldNum" sz="quarter" idx="5"/>
          </p:nvPr>
        </p:nvSpPr>
        <p:spPr/>
        <p:txBody>
          <a:bodyPr/>
          <a:lstStyle/>
          <a:p>
            <a:fld id="{26595259-7586-4024-BB51-102230B22389}" type="slidenum">
              <a:rPr lang="en-US" altLang="zh-CN" smtClean="0"/>
              <a:pPr/>
              <a:t>78</a:t>
            </a:fld>
            <a:endParaRPr lang="en-US" altLang="zh-CN"/>
          </a:p>
        </p:txBody>
      </p:sp>
    </p:spTree>
    <p:extLst>
      <p:ext uri="{BB962C8B-B14F-4D97-AF65-F5344CB8AC3E}">
        <p14:creationId xmlns:p14="http://schemas.microsoft.com/office/powerpoint/2010/main" val="3424713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95FE0AD5-39C5-B447-8F29-509DD44F6E89}" type="slidenum">
              <a:rPr kumimoji="1" lang="zh-CN" altLang="en-US" smtClean="0"/>
              <a:t>81</a:t>
            </a:fld>
            <a:endParaRPr kumimoji="1" lang="zh-CN" altLang="en-US"/>
          </a:p>
        </p:txBody>
      </p:sp>
    </p:spTree>
    <p:extLst>
      <p:ext uri="{BB962C8B-B14F-4D97-AF65-F5344CB8AC3E}">
        <p14:creationId xmlns:p14="http://schemas.microsoft.com/office/powerpoint/2010/main" val="19440319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53B8B7-422D-4A32-8974-4382B990316E}" type="slidenum">
              <a:rPr lang="zh-CN" altLang="en-US" smtClean="0"/>
              <a:t>83</a:t>
            </a:fld>
            <a:endParaRPr lang="zh-CN" altLang="en-US"/>
          </a:p>
        </p:txBody>
      </p:sp>
    </p:spTree>
    <p:extLst>
      <p:ext uri="{BB962C8B-B14F-4D97-AF65-F5344CB8AC3E}">
        <p14:creationId xmlns:p14="http://schemas.microsoft.com/office/powerpoint/2010/main" val="1176652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10949D1A-F4A8-CC4C-991A-720D5BBF2D04}" type="slidenum">
              <a:rPr kumimoji="1" lang="zh-CN" altLang="en-US" smtClean="0"/>
              <a:t>86</a:t>
            </a:fld>
            <a:endParaRPr kumimoji="1" lang="zh-CN" altLang="en-US"/>
          </a:p>
        </p:txBody>
      </p:sp>
    </p:spTree>
    <p:extLst>
      <p:ext uri="{BB962C8B-B14F-4D97-AF65-F5344CB8AC3E}">
        <p14:creationId xmlns:p14="http://schemas.microsoft.com/office/powerpoint/2010/main" val="2171646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a:t>
            </a:r>
            <a:r>
              <a:rPr lang="en-US" altLang="zh-CN" dirty="0" err="1"/>
              <a:t>physics.nist.gov</a:t>
            </a:r>
            <a:r>
              <a:rPr lang="en-US" altLang="zh-CN" dirty="0"/>
              <a:t>/</a:t>
            </a:r>
            <a:r>
              <a:rPr lang="en-US" altLang="zh-CN" dirty="0" err="1"/>
              <a:t>cuu</a:t>
            </a:r>
            <a:r>
              <a:rPr lang="en-US" altLang="zh-CN" dirty="0"/>
              <a:t>/Constants/</a:t>
            </a:r>
            <a:r>
              <a:rPr lang="en-US" altLang="zh-CN" dirty="0" err="1"/>
              <a:t>index.html</a:t>
            </a:r>
            <a:endParaRPr lang="zh-CN" altLang="en-US" dirty="0"/>
          </a:p>
        </p:txBody>
      </p:sp>
      <p:sp>
        <p:nvSpPr>
          <p:cNvPr id="4" name="灯片编号占位符 3"/>
          <p:cNvSpPr>
            <a:spLocks noGrp="1"/>
          </p:cNvSpPr>
          <p:nvPr>
            <p:ph type="sldNum" sz="quarter" idx="10"/>
          </p:nvPr>
        </p:nvSpPr>
        <p:spPr/>
        <p:txBody>
          <a:bodyPr/>
          <a:lstStyle/>
          <a:p>
            <a:fld id="{7A8C953E-99CD-45A0-A55D-B89BECA09C8A}"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790237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宋体" charset="0"/>
                <a:cs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fld id="{94181E53-E0E5-AC45-99C8-A40B0E58F31D}" type="slidenum">
              <a:rPr lang="en-US" altLang="zh-CN"/>
              <a:pPr/>
              <a:t>15</a:t>
            </a:fld>
            <a:endParaRPr lang="en-US" altLang="zh-CN"/>
          </a:p>
        </p:txBody>
      </p:sp>
      <p:sp>
        <p:nvSpPr>
          <p:cNvPr id="95235" name="Rectangle 2"/>
          <p:cNvSpPr>
            <a:spLocks noGrp="1" noRot="1" noChangeAspect="1" noChangeArrowheads="1" noTextEdit="1"/>
          </p:cNvSpPr>
          <p:nvPr>
            <p:ph type="sldImg"/>
          </p:nvPr>
        </p:nvSpPr>
        <p:spPr>
          <a:xfrm>
            <a:off x="1144588" y="685800"/>
            <a:ext cx="4572000" cy="3429000"/>
          </a:xfrm>
          <a:ln/>
        </p:spPr>
      </p:sp>
      <p:sp>
        <p:nvSpPr>
          <p:cNvPr id="95236" name="Rectangle 3"/>
          <p:cNvSpPr>
            <a:spLocks noGrp="1" noChangeArrowheads="1"/>
          </p:cNvSpPr>
          <p:nvPr>
            <p:ph type="body" idx="1"/>
          </p:nvPr>
        </p:nvSpPr>
        <p:spPr>
          <a:xfrm>
            <a:off x="914400" y="4343400"/>
            <a:ext cx="5029200" cy="4114800"/>
          </a:xfrm>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ea typeface="宋体" charset="0"/>
            </a:endParaRPr>
          </a:p>
        </p:txBody>
      </p:sp>
      <p:sp>
        <p:nvSpPr>
          <p:cNvPr id="2" name="页脚占位符 1"/>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val="54271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看如何得到密度这么大？</a:t>
            </a:r>
            <a:r>
              <a:rPr kumimoji="1" lang="en-US" altLang="zh-CN" dirty="0"/>
              <a:t> </a:t>
            </a:r>
            <a:endParaRPr kumimoji="1" lang="zh-CN" altLang="en-US" dirty="0"/>
          </a:p>
        </p:txBody>
      </p:sp>
      <p:sp>
        <p:nvSpPr>
          <p:cNvPr id="4" name="幻灯片编号占位符 3"/>
          <p:cNvSpPr>
            <a:spLocks noGrp="1"/>
          </p:cNvSpPr>
          <p:nvPr>
            <p:ph type="sldNum" sz="quarter" idx="10"/>
          </p:nvPr>
        </p:nvSpPr>
        <p:spPr/>
        <p:txBody>
          <a:bodyPr/>
          <a:lstStyle/>
          <a:p>
            <a:pPr>
              <a:defRPr/>
            </a:pPr>
            <a:fld id="{C8CF476E-78EB-4515-A009-F1CB868C9A38}" type="slidenum">
              <a:rPr lang="zh-CN" altLang="en-US" smtClean="0"/>
              <a:pPr>
                <a:defRPr/>
              </a:pPr>
              <a:t>16</a:t>
            </a:fld>
            <a:endParaRPr lang="en-US" altLang="zh-CN"/>
          </a:p>
        </p:txBody>
      </p:sp>
    </p:spTree>
    <p:extLst>
      <p:ext uri="{BB962C8B-B14F-4D97-AF65-F5344CB8AC3E}">
        <p14:creationId xmlns:p14="http://schemas.microsoft.com/office/powerpoint/2010/main" val="3449262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95FE0AD5-39C5-B447-8F29-509DD44F6E89}" type="slidenum">
              <a:rPr kumimoji="1" lang="zh-CN" altLang="en-US" smtClean="0"/>
              <a:t>27</a:t>
            </a:fld>
            <a:endParaRPr kumimoji="1" lang="zh-CN" altLang="en-US"/>
          </a:p>
        </p:txBody>
      </p:sp>
    </p:spTree>
    <p:extLst>
      <p:ext uri="{BB962C8B-B14F-4D97-AF65-F5344CB8AC3E}">
        <p14:creationId xmlns:p14="http://schemas.microsoft.com/office/powerpoint/2010/main" val="454686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95FE0AD5-39C5-B447-8F29-509DD44F6E89}" type="slidenum">
              <a:rPr kumimoji="1" lang="zh-CN" altLang="en-US" smtClean="0"/>
              <a:t>28</a:t>
            </a:fld>
            <a:endParaRPr kumimoji="1" lang="zh-CN" altLang="en-US"/>
          </a:p>
        </p:txBody>
      </p:sp>
    </p:spTree>
    <p:extLst>
      <p:ext uri="{BB962C8B-B14F-4D97-AF65-F5344CB8AC3E}">
        <p14:creationId xmlns:p14="http://schemas.microsoft.com/office/powerpoint/2010/main" val="621589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89624E-A07B-2547-B596-D4E2AE464B16}" type="slidenum">
              <a:rPr lang="zh-CN" altLang="en-US"/>
              <a:pPr/>
              <a:t>30</a:t>
            </a:fld>
            <a:endParaRPr lang="en-US" altLang="zh-CN"/>
          </a:p>
        </p:txBody>
      </p:sp>
      <p:sp>
        <p:nvSpPr>
          <p:cNvPr id="7854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7854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63400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95FE0AD5-39C5-B447-8F29-509DD44F6E89}" type="slidenum">
              <a:rPr kumimoji="1" lang="zh-CN" altLang="en-US" smtClean="0"/>
              <a:t>34</a:t>
            </a:fld>
            <a:endParaRPr kumimoji="1" lang="zh-CN" altLang="en-US"/>
          </a:p>
        </p:txBody>
      </p:sp>
    </p:spTree>
    <p:extLst>
      <p:ext uri="{BB962C8B-B14F-4D97-AF65-F5344CB8AC3E}">
        <p14:creationId xmlns:p14="http://schemas.microsoft.com/office/powerpoint/2010/main" val="1992908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kumimoji="1" lang="zh-CN" altLang="x-none"/>
              <a:t>单击此处编辑母版标题样式</a:t>
            </a:r>
            <a:endParaRPr kumimoji="1"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x-none"/>
              <a:t>单击此处编辑母版副标题样式</a:t>
            </a:r>
            <a:endParaRPr kumimoji="1" lang="zh-CN" altLang="en-US"/>
          </a:p>
        </p:txBody>
      </p:sp>
      <p:sp>
        <p:nvSpPr>
          <p:cNvPr id="4" name="日期占位符 3"/>
          <p:cNvSpPr>
            <a:spLocks noGrp="1"/>
          </p:cNvSpPr>
          <p:nvPr>
            <p:ph type="dt" sz="half" idx="10"/>
          </p:nvPr>
        </p:nvSpPr>
        <p:spPr/>
        <p:txBody>
          <a:bodyPr/>
          <a:lstStyle/>
          <a:p>
            <a:endParaRPr kumimoji="1" lang="zh-CN" altLang="en-US"/>
          </a:p>
        </p:txBody>
      </p:sp>
      <p:sp>
        <p:nvSpPr>
          <p:cNvPr id="5" name="页脚占位符 4"/>
          <p:cNvSpPr>
            <a:spLocks noGrp="1"/>
          </p:cNvSpPr>
          <p:nvPr>
            <p:ph type="ftr" sz="quarter" idx="11"/>
          </p:nvPr>
        </p:nvSpPr>
        <p:spPr/>
        <p:txBody>
          <a:bodyPr/>
          <a:lstStyle/>
          <a:p>
            <a:r>
              <a:rPr kumimoji="1" lang="zh-CN" altLang="en-US"/>
              <a:t>李海波</a:t>
            </a:r>
          </a:p>
        </p:txBody>
      </p:sp>
      <p:sp>
        <p:nvSpPr>
          <p:cNvPr id="6" name="幻灯片编号占位符 5"/>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2186658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x-none"/>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4" name="日期占位符 3"/>
          <p:cNvSpPr>
            <a:spLocks noGrp="1"/>
          </p:cNvSpPr>
          <p:nvPr>
            <p:ph type="dt" sz="half" idx="10"/>
          </p:nvPr>
        </p:nvSpPr>
        <p:spPr/>
        <p:txBody>
          <a:bodyPr/>
          <a:lstStyle/>
          <a:p>
            <a:endParaRPr kumimoji="1" lang="zh-CN" altLang="en-US"/>
          </a:p>
        </p:txBody>
      </p:sp>
      <p:sp>
        <p:nvSpPr>
          <p:cNvPr id="5" name="页脚占位符 4"/>
          <p:cNvSpPr>
            <a:spLocks noGrp="1"/>
          </p:cNvSpPr>
          <p:nvPr>
            <p:ph type="ftr" sz="quarter" idx="11"/>
          </p:nvPr>
        </p:nvSpPr>
        <p:spPr/>
        <p:txBody>
          <a:bodyPr/>
          <a:lstStyle/>
          <a:p>
            <a:r>
              <a:rPr kumimoji="1" lang="zh-CN" altLang="en-US"/>
              <a:t>李海波</a:t>
            </a:r>
          </a:p>
        </p:txBody>
      </p:sp>
      <p:sp>
        <p:nvSpPr>
          <p:cNvPr id="6" name="幻灯片编号占位符 5"/>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3793983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1" lang="zh-CN" altLang="x-none"/>
              <a:t>单击此处编辑母版标题样式</a:t>
            </a:r>
            <a:endParaRPr kumimoji="1" lang="zh-CN" altLang="en-US"/>
          </a:p>
        </p:txBody>
      </p:sp>
      <p:sp>
        <p:nvSpPr>
          <p:cNvPr id="3" name="竖排文本占位符 2"/>
          <p:cNvSpPr>
            <a:spLocks noGrp="1"/>
          </p:cNvSpPr>
          <p:nvPr>
            <p:ph type="body" orient="vert" idx="1"/>
          </p:nvPr>
        </p:nvSpPr>
        <p:spPr>
          <a:xfrm>
            <a:off x="457200" y="274638"/>
            <a:ext cx="6019800" cy="5851525"/>
          </a:xfrm>
        </p:spPr>
        <p:txBody>
          <a:bodyPr vert="eaVert"/>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4" name="日期占位符 3"/>
          <p:cNvSpPr>
            <a:spLocks noGrp="1"/>
          </p:cNvSpPr>
          <p:nvPr>
            <p:ph type="dt" sz="half" idx="10"/>
          </p:nvPr>
        </p:nvSpPr>
        <p:spPr/>
        <p:txBody>
          <a:bodyPr/>
          <a:lstStyle/>
          <a:p>
            <a:endParaRPr kumimoji="1" lang="zh-CN" altLang="en-US"/>
          </a:p>
        </p:txBody>
      </p:sp>
      <p:sp>
        <p:nvSpPr>
          <p:cNvPr id="5" name="页脚占位符 4"/>
          <p:cNvSpPr>
            <a:spLocks noGrp="1"/>
          </p:cNvSpPr>
          <p:nvPr>
            <p:ph type="ftr" sz="quarter" idx="11"/>
          </p:nvPr>
        </p:nvSpPr>
        <p:spPr/>
        <p:txBody>
          <a:bodyPr/>
          <a:lstStyle/>
          <a:p>
            <a:r>
              <a:rPr kumimoji="1" lang="zh-CN" altLang="en-US"/>
              <a:t>李海波</a:t>
            </a:r>
          </a:p>
        </p:txBody>
      </p:sp>
      <p:sp>
        <p:nvSpPr>
          <p:cNvPr id="6" name="幻灯片编号占位符 5"/>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434214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r>
              <a:rPr lang="zh-CN" altLang="en-US">
                <a:solidFill>
                  <a:prstClr val="black">
                    <a:tint val="75000"/>
                  </a:prstClr>
                </a:solidFill>
              </a:rPr>
              <a:t>李海波</a:t>
            </a:r>
          </a:p>
        </p:txBody>
      </p:sp>
      <p:sp>
        <p:nvSpPr>
          <p:cNvPr id="4" name="灯片编号占位符 5"/>
          <p:cNvSpPr>
            <a:spLocks noGrp="1"/>
          </p:cNvSpPr>
          <p:nvPr>
            <p:ph type="sldNum" sz="quarter" idx="12"/>
          </p:nvPr>
        </p:nvSpPr>
        <p:spPr/>
        <p:txBody>
          <a:bodyPr/>
          <a:lstStyle>
            <a:lvl1pPr>
              <a:defRPr/>
            </a:lvl1pPr>
          </a:lstStyle>
          <a:p>
            <a:fld id="{71FAD6B1-37E8-4CFE-833B-8E41AAEF0E57}"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7166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2"/>
            <a:ext cx="4038600"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600200"/>
            <a:ext cx="4038600" cy="21859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3938590"/>
            <a:ext cx="4038600" cy="21875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a:xfrm>
            <a:off x="457200" y="6245225"/>
            <a:ext cx="2133600" cy="476250"/>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r>
              <a:rPr lang="zh-CN" altLang="en-US">
                <a:solidFill>
                  <a:srgbClr val="000000"/>
                </a:solidFill>
              </a:rPr>
              <a:t>李海波</a:t>
            </a:r>
            <a:endParaRPr lang="en-US" altLang="zh-CN">
              <a:solidFill>
                <a:srgbClr val="000000"/>
              </a:solidFill>
            </a:endParaRPr>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6B272B18-3814-49A4-9865-32D0F17BB2E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0981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x-none"/>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4" name="日期占位符 3"/>
          <p:cNvSpPr>
            <a:spLocks noGrp="1"/>
          </p:cNvSpPr>
          <p:nvPr>
            <p:ph type="dt" sz="half" idx="10"/>
          </p:nvPr>
        </p:nvSpPr>
        <p:spPr/>
        <p:txBody>
          <a:bodyPr/>
          <a:lstStyle/>
          <a:p>
            <a:endParaRPr kumimoji="1" lang="zh-CN" altLang="en-US"/>
          </a:p>
        </p:txBody>
      </p:sp>
      <p:sp>
        <p:nvSpPr>
          <p:cNvPr id="5" name="页脚占位符 4"/>
          <p:cNvSpPr>
            <a:spLocks noGrp="1"/>
          </p:cNvSpPr>
          <p:nvPr>
            <p:ph type="ftr" sz="quarter" idx="11"/>
          </p:nvPr>
        </p:nvSpPr>
        <p:spPr/>
        <p:txBody>
          <a:bodyPr/>
          <a:lstStyle/>
          <a:p>
            <a:r>
              <a:rPr kumimoji="1" lang="zh-CN" altLang="en-US"/>
              <a:t>李海波</a:t>
            </a:r>
          </a:p>
        </p:txBody>
      </p:sp>
      <p:sp>
        <p:nvSpPr>
          <p:cNvPr id="6" name="幻灯片编号占位符 5"/>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398496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kumimoji="1" lang="zh-CN" altLang="x-none"/>
              <a:t>单击此处编辑母版标题样式</a:t>
            </a:r>
            <a:endParaRPr kumimoji="1"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x-none"/>
              <a:t>单击此处编辑母版文本样式</a:t>
            </a:r>
          </a:p>
        </p:txBody>
      </p:sp>
      <p:sp>
        <p:nvSpPr>
          <p:cNvPr id="4" name="日期占位符 3"/>
          <p:cNvSpPr>
            <a:spLocks noGrp="1"/>
          </p:cNvSpPr>
          <p:nvPr>
            <p:ph type="dt" sz="half" idx="10"/>
          </p:nvPr>
        </p:nvSpPr>
        <p:spPr/>
        <p:txBody>
          <a:bodyPr/>
          <a:lstStyle/>
          <a:p>
            <a:endParaRPr kumimoji="1" lang="zh-CN" altLang="en-US"/>
          </a:p>
        </p:txBody>
      </p:sp>
      <p:sp>
        <p:nvSpPr>
          <p:cNvPr id="5" name="页脚占位符 4"/>
          <p:cNvSpPr>
            <a:spLocks noGrp="1"/>
          </p:cNvSpPr>
          <p:nvPr>
            <p:ph type="ftr" sz="quarter" idx="11"/>
          </p:nvPr>
        </p:nvSpPr>
        <p:spPr/>
        <p:txBody>
          <a:bodyPr/>
          <a:lstStyle/>
          <a:p>
            <a:r>
              <a:rPr kumimoji="1" lang="zh-CN" altLang="en-US"/>
              <a:t>李海波</a:t>
            </a:r>
          </a:p>
        </p:txBody>
      </p:sp>
      <p:sp>
        <p:nvSpPr>
          <p:cNvPr id="6" name="幻灯片编号占位符 5"/>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2906752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x-none"/>
              <a:t>单击此处编辑母版标题样式</a:t>
            </a:r>
            <a:endParaRPr kumimoji="1"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5" name="日期占位符 4"/>
          <p:cNvSpPr>
            <a:spLocks noGrp="1"/>
          </p:cNvSpPr>
          <p:nvPr>
            <p:ph type="dt" sz="half" idx="10"/>
          </p:nvPr>
        </p:nvSpPr>
        <p:spPr/>
        <p:txBody>
          <a:bodyPr/>
          <a:lstStyle/>
          <a:p>
            <a:endParaRPr kumimoji="1" lang="zh-CN" altLang="en-US"/>
          </a:p>
        </p:txBody>
      </p:sp>
      <p:sp>
        <p:nvSpPr>
          <p:cNvPr id="6" name="页脚占位符 5"/>
          <p:cNvSpPr>
            <a:spLocks noGrp="1"/>
          </p:cNvSpPr>
          <p:nvPr>
            <p:ph type="ftr" sz="quarter" idx="11"/>
          </p:nvPr>
        </p:nvSpPr>
        <p:spPr/>
        <p:txBody>
          <a:bodyPr/>
          <a:lstStyle/>
          <a:p>
            <a:r>
              <a:rPr kumimoji="1" lang="zh-CN" altLang="en-US"/>
              <a:t>李海波</a:t>
            </a:r>
          </a:p>
        </p:txBody>
      </p:sp>
      <p:sp>
        <p:nvSpPr>
          <p:cNvPr id="7" name="幻灯片编号占位符 6"/>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3629058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x-none"/>
              <a:t>单击此处编辑母版标题样式</a:t>
            </a:r>
            <a:endParaRPr kumimoji="1"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x-none"/>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x-none"/>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7" name="日期占位符 6"/>
          <p:cNvSpPr>
            <a:spLocks noGrp="1"/>
          </p:cNvSpPr>
          <p:nvPr>
            <p:ph type="dt" sz="half" idx="10"/>
          </p:nvPr>
        </p:nvSpPr>
        <p:spPr/>
        <p:txBody>
          <a:bodyPr/>
          <a:lstStyle/>
          <a:p>
            <a:endParaRPr kumimoji="1" lang="zh-CN" altLang="en-US"/>
          </a:p>
        </p:txBody>
      </p:sp>
      <p:sp>
        <p:nvSpPr>
          <p:cNvPr id="8" name="页脚占位符 7"/>
          <p:cNvSpPr>
            <a:spLocks noGrp="1"/>
          </p:cNvSpPr>
          <p:nvPr>
            <p:ph type="ftr" sz="quarter" idx="11"/>
          </p:nvPr>
        </p:nvSpPr>
        <p:spPr/>
        <p:txBody>
          <a:bodyPr/>
          <a:lstStyle/>
          <a:p>
            <a:r>
              <a:rPr kumimoji="1" lang="zh-CN" altLang="en-US"/>
              <a:t>李海波</a:t>
            </a:r>
          </a:p>
        </p:txBody>
      </p:sp>
      <p:sp>
        <p:nvSpPr>
          <p:cNvPr id="9" name="幻灯片编号占位符 8"/>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797339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x-none"/>
              <a:t>单击此处编辑母版标题样式</a:t>
            </a:r>
            <a:endParaRPr kumimoji="1" lang="zh-CN" altLang="en-US"/>
          </a:p>
        </p:txBody>
      </p:sp>
      <p:sp>
        <p:nvSpPr>
          <p:cNvPr id="3" name="日期占位符 2"/>
          <p:cNvSpPr>
            <a:spLocks noGrp="1"/>
          </p:cNvSpPr>
          <p:nvPr>
            <p:ph type="dt" sz="half" idx="10"/>
          </p:nvPr>
        </p:nvSpPr>
        <p:spPr/>
        <p:txBody>
          <a:bodyPr/>
          <a:lstStyle/>
          <a:p>
            <a:endParaRPr kumimoji="1" lang="zh-CN" altLang="en-US"/>
          </a:p>
        </p:txBody>
      </p:sp>
      <p:sp>
        <p:nvSpPr>
          <p:cNvPr id="4" name="页脚占位符 3"/>
          <p:cNvSpPr>
            <a:spLocks noGrp="1"/>
          </p:cNvSpPr>
          <p:nvPr>
            <p:ph type="ftr" sz="quarter" idx="11"/>
          </p:nvPr>
        </p:nvSpPr>
        <p:spPr/>
        <p:txBody>
          <a:bodyPr/>
          <a:lstStyle/>
          <a:p>
            <a:r>
              <a:rPr kumimoji="1" lang="zh-CN" altLang="en-US"/>
              <a:t>李海波</a:t>
            </a:r>
          </a:p>
        </p:txBody>
      </p:sp>
      <p:sp>
        <p:nvSpPr>
          <p:cNvPr id="5" name="幻灯片编号占位符 4"/>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2025277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kumimoji="1" lang="zh-CN" altLang="en-US"/>
          </a:p>
        </p:txBody>
      </p:sp>
      <p:sp>
        <p:nvSpPr>
          <p:cNvPr id="3" name="页脚占位符 2"/>
          <p:cNvSpPr>
            <a:spLocks noGrp="1"/>
          </p:cNvSpPr>
          <p:nvPr>
            <p:ph type="ftr" sz="quarter" idx="11"/>
          </p:nvPr>
        </p:nvSpPr>
        <p:spPr/>
        <p:txBody>
          <a:bodyPr/>
          <a:lstStyle/>
          <a:p>
            <a:r>
              <a:rPr kumimoji="1" lang="zh-CN" altLang="en-US"/>
              <a:t>李海波</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1682715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kumimoji="1" lang="zh-CN" altLang="x-none"/>
              <a:t>单击此处编辑母版标题样式</a:t>
            </a:r>
            <a:endParaRPr kumimoji="1"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x-none"/>
              <a:t>单击此处编辑母版文本样式</a:t>
            </a:r>
          </a:p>
        </p:txBody>
      </p:sp>
      <p:sp>
        <p:nvSpPr>
          <p:cNvPr id="5" name="日期占位符 4"/>
          <p:cNvSpPr>
            <a:spLocks noGrp="1"/>
          </p:cNvSpPr>
          <p:nvPr>
            <p:ph type="dt" sz="half" idx="10"/>
          </p:nvPr>
        </p:nvSpPr>
        <p:spPr/>
        <p:txBody>
          <a:bodyPr/>
          <a:lstStyle/>
          <a:p>
            <a:endParaRPr kumimoji="1" lang="zh-CN" altLang="en-US"/>
          </a:p>
        </p:txBody>
      </p:sp>
      <p:sp>
        <p:nvSpPr>
          <p:cNvPr id="6" name="页脚占位符 5"/>
          <p:cNvSpPr>
            <a:spLocks noGrp="1"/>
          </p:cNvSpPr>
          <p:nvPr>
            <p:ph type="ftr" sz="quarter" idx="11"/>
          </p:nvPr>
        </p:nvSpPr>
        <p:spPr/>
        <p:txBody>
          <a:bodyPr/>
          <a:lstStyle/>
          <a:p>
            <a:r>
              <a:rPr kumimoji="1" lang="zh-CN" altLang="en-US"/>
              <a:t>李海波</a:t>
            </a:r>
          </a:p>
        </p:txBody>
      </p:sp>
      <p:sp>
        <p:nvSpPr>
          <p:cNvPr id="7" name="幻灯片编号占位符 6"/>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2183624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kumimoji="1" lang="zh-CN" altLang="x-none"/>
              <a:t>单击此处编辑母版标题样式</a:t>
            </a:r>
            <a:endParaRPr kumimoji="1"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x-none"/>
              <a:t>单击此处编辑母版文本样式</a:t>
            </a:r>
          </a:p>
        </p:txBody>
      </p:sp>
      <p:sp>
        <p:nvSpPr>
          <p:cNvPr id="5" name="日期占位符 4"/>
          <p:cNvSpPr>
            <a:spLocks noGrp="1"/>
          </p:cNvSpPr>
          <p:nvPr>
            <p:ph type="dt" sz="half" idx="10"/>
          </p:nvPr>
        </p:nvSpPr>
        <p:spPr/>
        <p:txBody>
          <a:bodyPr/>
          <a:lstStyle/>
          <a:p>
            <a:endParaRPr kumimoji="1" lang="zh-CN" altLang="en-US"/>
          </a:p>
        </p:txBody>
      </p:sp>
      <p:sp>
        <p:nvSpPr>
          <p:cNvPr id="6" name="页脚占位符 5"/>
          <p:cNvSpPr>
            <a:spLocks noGrp="1"/>
          </p:cNvSpPr>
          <p:nvPr>
            <p:ph type="ftr" sz="quarter" idx="11"/>
          </p:nvPr>
        </p:nvSpPr>
        <p:spPr/>
        <p:txBody>
          <a:bodyPr/>
          <a:lstStyle/>
          <a:p>
            <a:r>
              <a:rPr kumimoji="1" lang="zh-CN" altLang="en-US"/>
              <a:t>李海波</a:t>
            </a:r>
          </a:p>
        </p:txBody>
      </p:sp>
      <p:sp>
        <p:nvSpPr>
          <p:cNvPr id="7" name="幻灯片编号占位符 6"/>
          <p:cNvSpPr>
            <a:spLocks noGrp="1"/>
          </p:cNvSpPr>
          <p:nvPr>
            <p:ph type="sldNum" sz="quarter" idx="12"/>
          </p:nvPr>
        </p:nvSpPr>
        <p:spPr/>
        <p:txBody>
          <a:body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20150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zh-CN" altLang="x-none"/>
              <a:t>单击此处编辑母版标题样式</a:t>
            </a:r>
            <a:endParaRPr kumimoji="1"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zh-CN" altLang="x-none"/>
              <a:t>单击此处编辑母版文本样式</a:t>
            </a:r>
          </a:p>
          <a:p>
            <a:pPr lvl="1"/>
            <a:r>
              <a:rPr kumimoji="1" lang="zh-CN" altLang="x-none"/>
              <a:t>二级</a:t>
            </a:r>
          </a:p>
          <a:p>
            <a:pPr lvl="2"/>
            <a:r>
              <a:rPr kumimoji="1" lang="zh-CN" altLang="x-none"/>
              <a:t>三级</a:t>
            </a:r>
          </a:p>
          <a:p>
            <a:pPr lvl="3"/>
            <a:r>
              <a:rPr kumimoji="1" lang="zh-CN" altLang="x-none"/>
              <a:t>四级</a:t>
            </a:r>
          </a:p>
          <a:p>
            <a:pPr lvl="4"/>
            <a:r>
              <a:rPr kumimoji="1" lang="zh-CN" altLang="x-none"/>
              <a:t>五级</a:t>
            </a:r>
            <a:endParaRPr kumimoji="1"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zh-CN" altLang="en-US"/>
              <a:t>李海波</a:t>
            </a: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947E03-E5B2-6C42-BA98-8F7B442AD48C}" type="slidenum">
              <a:rPr kumimoji="1" lang="zh-CN" altLang="en-US" smtClean="0"/>
              <a:t>‹#›</a:t>
            </a:fld>
            <a:endParaRPr kumimoji="1" lang="zh-CN" altLang="en-US"/>
          </a:p>
        </p:txBody>
      </p:sp>
    </p:spTree>
    <p:extLst>
      <p:ext uri="{BB962C8B-B14F-4D97-AF65-F5344CB8AC3E}">
        <p14:creationId xmlns:p14="http://schemas.microsoft.com/office/powerpoint/2010/main" val="1219381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1.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audio" Target="../media/audio1.bin"/><Relationship Id="rId7" Type="http://schemas.openxmlformats.org/officeDocument/2006/relationships/image" Target="../media/image24.jpeg"/><Relationship Id="rId12" Type="http://schemas.openxmlformats.org/officeDocument/2006/relationships/image" Target="../media/image27.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5.wmf"/><Relationship Id="rId11" Type="http://schemas.openxmlformats.org/officeDocument/2006/relationships/oleObject" Target="../embeddings/oleObject5.bin"/><Relationship Id="rId5" Type="http://schemas.openxmlformats.org/officeDocument/2006/relationships/oleObject" Target="../embeddings/oleObject3.bin"/><Relationship Id="rId10" Type="http://schemas.openxmlformats.org/officeDocument/2006/relationships/image" Target="../media/image29.jpeg"/><Relationship Id="rId4" Type="http://schemas.openxmlformats.org/officeDocument/2006/relationships/image" Target="../media/image28.png"/><Relationship Id="rId9" Type="http://schemas.openxmlformats.org/officeDocument/2006/relationships/image" Target="../media/image26.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3.gif"/><Relationship Id="rId3" Type="http://schemas.openxmlformats.org/officeDocument/2006/relationships/image" Target="../media/image30.gif"/><Relationship Id="rId7" Type="http://schemas.openxmlformats.org/officeDocument/2006/relationships/image" Target="http://hyperphysics.phy-astr.gsu.edu/hbase/nuclear/imgnuc/nrad1.gif"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2.gif"/><Relationship Id="rId5" Type="http://schemas.openxmlformats.org/officeDocument/2006/relationships/image" Target="../media/image31.png"/><Relationship Id="rId10" Type="http://schemas.openxmlformats.org/officeDocument/2006/relationships/image" Target="../media/image34.png"/><Relationship Id="rId4" Type="http://schemas.openxmlformats.org/officeDocument/2006/relationships/image" Target="http://hyperphysics.phy-astr.gsu.edu/hbase/nuclear/imgnuc/nucradius.gif" TargetMode="External"/><Relationship Id="rId9" Type="http://schemas.openxmlformats.org/officeDocument/2006/relationships/image" Target="http://hyperphysics.phy-astr.gsu.edu/hbase/nuclear/imgnuc/nrad2.gif"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hyperlink" Target="http://www.slac.stanford.edu/slac/faculty/hepfaculty/taylor.html" TargetMode="External"/><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hyperlink" Target="http://www.slac.stanford.edu/slac/faculty/hepfaculty/taylor.html" TargetMode="Externa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51.tiff"/><Relationship Id="rId3" Type="http://schemas.openxmlformats.org/officeDocument/2006/relationships/image" Target="../media/image46.wmf"/><Relationship Id="rId7" Type="http://schemas.openxmlformats.org/officeDocument/2006/relationships/image" Target="../media/image50.tiff"/><Relationship Id="rId2" Type="http://schemas.openxmlformats.org/officeDocument/2006/relationships/image" Target="../media/image45.wmf"/><Relationship Id="rId1" Type="http://schemas.openxmlformats.org/officeDocument/2006/relationships/slideLayout" Target="../slideLayouts/slideLayout2.xml"/><Relationship Id="rId6" Type="http://schemas.openxmlformats.org/officeDocument/2006/relationships/image" Target="../media/image49.tiff"/><Relationship Id="rId5" Type="http://schemas.openxmlformats.org/officeDocument/2006/relationships/image" Target="../media/image48.wmf"/><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53.tiff"/><Relationship Id="rId2" Type="http://schemas.openxmlformats.org/officeDocument/2006/relationships/image" Target="../media/image52.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image" Target="../media/image54.tiff"/><Relationship Id="rId1" Type="http://schemas.openxmlformats.org/officeDocument/2006/relationships/slideLayout" Target="../slideLayouts/slideLayout2.xml"/><Relationship Id="rId4" Type="http://schemas.openxmlformats.org/officeDocument/2006/relationships/image" Target="../media/image56.tiff"/></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tiff"/></Relationships>
</file>

<file path=ppt/slides/_rels/slide34.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9.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37.xml.rels><?xml version="1.0" encoding="UTF-8" standalone="yes"?>
<Relationships xmlns="http://schemas.openxmlformats.org/package/2006/relationships"><Relationship Id="rId3" Type="http://schemas.openxmlformats.org/officeDocument/2006/relationships/image" Target="../media/image74.tiff"/><Relationship Id="rId2" Type="http://schemas.openxmlformats.org/officeDocument/2006/relationships/image" Target="../media/image73.jpg"/><Relationship Id="rId1" Type="http://schemas.openxmlformats.org/officeDocument/2006/relationships/slideLayout" Target="../slideLayouts/slideLayout2.xml"/><Relationship Id="rId5" Type="http://schemas.openxmlformats.org/officeDocument/2006/relationships/image" Target="../media/image76.tiff"/><Relationship Id="rId4" Type="http://schemas.openxmlformats.org/officeDocument/2006/relationships/image" Target="../media/image75.tiff"/></Relationships>
</file>

<file path=ppt/slides/_rels/slide3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g"/><Relationship Id="rId1" Type="http://schemas.openxmlformats.org/officeDocument/2006/relationships/slideLayout" Target="../slideLayouts/slideLayout2.xml"/><Relationship Id="rId5" Type="http://schemas.openxmlformats.org/officeDocument/2006/relationships/image" Target="../media/image85.jpg"/><Relationship Id="rId4" Type="http://schemas.openxmlformats.org/officeDocument/2006/relationships/image" Target="../media/image84.jpeg"/></Relationships>
</file>

<file path=ppt/slides/_rels/slide41.xml.rels><?xml version="1.0" encoding="UTF-8" standalone="yes"?>
<Relationships xmlns="http://schemas.openxmlformats.org/package/2006/relationships"><Relationship Id="rId2" Type="http://schemas.openxmlformats.org/officeDocument/2006/relationships/image" Target="../media/image86.tif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4.tiff"/><Relationship Id="rId2" Type="http://schemas.openxmlformats.org/officeDocument/2006/relationships/image" Target="../media/image87.tif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9.emf"/></Relationships>
</file>

<file path=ppt/slides/_rels/slide44.xml.rels><?xml version="1.0" encoding="UTF-8" standalone="yes"?>
<Relationships xmlns="http://schemas.openxmlformats.org/package/2006/relationships"><Relationship Id="rId3" Type="http://schemas.openxmlformats.org/officeDocument/2006/relationships/image" Target="../media/image91.tiff"/><Relationship Id="rId2" Type="http://schemas.openxmlformats.org/officeDocument/2006/relationships/image" Target="../media/image90.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g"/><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emf"/></Relationships>
</file>

<file path=ppt/slides/_rels/slide46.xml.rels><?xml version="1.0" encoding="UTF-8" standalone="yes"?>
<Relationships xmlns="http://schemas.openxmlformats.org/package/2006/relationships"><Relationship Id="rId2" Type="http://schemas.openxmlformats.org/officeDocument/2006/relationships/image" Target="../media/image96.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100.png"/><Relationship Id="rId7" Type="http://schemas.openxmlformats.org/officeDocument/2006/relationships/image" Target="../media/image102.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01.emf"/><Relationship Id="rId5" Type="http://schemas.openxmlformats.org/officeDocument/2006/relationships/image" Target="../media/image99.wmf"/><Relationship Id="rId4" Type="http://schemas.openxmlformats.org/officeDocument/2006/relationships/oleObject" Target="../embeddings/oleObject6.bin"/></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06.tiff"/><Relationship Id="rId4" Type="http://schemas.openxmlformats.org/officeDocument/2006/relationships/image" Target="../media/image105.png"/></Relationships>
</file>

<file path=ppt/slides/_rels/slide5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08.jpeg"/></Relationships>
</file>

<file path=ppt/slides/_rels/slide5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7.xml"/><Relationship Id="rId5" Type="http://schemas.openxmlformats.org/officeDocument/2006/relationships/image" Target="../media/image112.jpeg"/><Relationship Id="rId4" Type="http://schemas.openxmlformats.org/officeDocument/2006/relationships/image" Target="../media/image111.jpeg"/></Relationships>
</file>

<file path=ppt/slides/_rels/slide5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7.xml"/><Relationship Id="rId5" Type="http://schemas.openxmlformats.org/officeDocument/2006/relationships/image" Target="../media/image116.jpeg"/><Relationship Id="rId4" Type="http://schemas.openxmlformats.org/officeDocument/2006/relationships/image" Target="../media/image115.jpeg"/></Relationships>
</file>

<file path=ppt/slides/_rels/slide55.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7.xml"/><Relationship Id="rId5" Type="http://schemas.openxmlformats.org/officeDocument/2006/relationships/image" Target="../media/image120.jpeg"/><Relationship Id="rId4" Type="http://schemas.openxmlformats.org/officeDocument/2006/relationships/image" Target="../media/image119.jpeg"/></Relationships>
</file>

<file path=ppt/slides/_rels/slide5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27.png"/><Relationship Id="rId11" Type="http://schemas.openxmlformats.org/officeDocument/2006/relationships/image" Target="../media/image132.png"/><Relationship Id="rId5" Type="http://schemas.openxmlformats.org/officeDocument/2006/relationships/image" Target="../media/image126.png"/><Relationship Id="rId10" Type="http://schemas.openxmlformats.org/officeDocument/2006/relationships/image" Target="../media/image131.png"/><Relationship Id="rId4" Type="http://schemas.openxmlformats.org/officeDocument/2006/relationships/image" Target="../media/image125.png"/><Relationship Id="rId9" Type="http://schemas.openxmlformats.org/officeDocument/2006/relationships/image" Target="../media/image13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8" Type="http://schemas.openxmlformats.org/officeDocument/2006/relationships/image" Target="../media/image138.emf"/><Relationship Id="rId7" Type="http://schemas.openxmlformats.org/officeDocument/2006/relationships/image" Target="../media/image137.png"/><Relationship Id="rId2" Type="http://schemas.openxmlformats.org/officeDocument/2006/relationships/image" Target="../media/image135.png"/><Relationship Id="rId1" Type="http://schemas.openxmlformats.org/officeDocument/2006/relationships/slideLayout" Target="../slideLayouts/slideLayout2.xml"/><Relationship Id="rId6" Type="http://schemas.openxmlformats.org/officeDocument/2006/relationships/image" Target="../media/image136.png"/><Relationship Id="rId5" Type="http://schemas.openxmlformats.org/officeDocument/2006/relationships/image" Target="../media/image950.png"/></Relationships>
</file>

<file path=ppt/slides/_rels/slide62.xml.rels><?xml version="1.0" encoding="UTF-8" standalone="yes"?>
<Relationships xmlns="http://schemas.openxmlformats.org/package/2006/relationships"><Relationship Id="rId8" Type="http://schemas.openxmlformats.org/officeDocument/2006/relationships/image" Target="../media/image145.tiff"/><Relationship Id="rId3" Type="http://schemas.openxmlformats.org/officeDocument/2006/relationships/image" Target="../media/image140.emf"/><Relationship Id="rId7" Type="http://schemas.openxmlformats.org/officeDocument/2006/relationships/image" Target="../media/image144.emf"/><Relationship Id="rId2" Type="http://schemas.openxmlformats.org/officeDocument/2006/relationships/image" Target="../media/image139.emf"/><Relationship Id="rId1" Type="http://schemas.openxmlformats.org/officeDocument/2006/relationships/slideLayout" Target="../slideLayouts/slideLayout2.xml"/><Relationship Id="rId6" Type="http://schemas.openxmlformats.org/officeDocument/2006/relationships/image" Target="../media/image143.png"/><Relationship Id="rId5" Type="http://schemas.openxmlformats.org/officeDocument/2006/relationships/image" Target="../media/image142.emf"/><Relationship Id="rId4" Type="http://schemas.openxmlformats.org/officeDocument/2006/relationships/image" Target="../media/image141.png"/><Relationship Id="rId9" Type="http://schemas.openxmlformats.org/officeDocument/2006/relationships/image" Target="../media/image146.emf"/></Relationships>
</file>

<file path=ppt/slides/_rels/slide63.xml.rels><?xml version="1.0" encoding="UTF-8" standalone="yes"?>
<Relationships xmlns="http://schemas.openxmlformats.org/package/2006/relationships"><Relationship Id="rId2" Type="http://schemas.openxmlformats.org/officeDocument/2006/relationships/image" Target="../media/image147.tif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152.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54.png"/><Relationship Id="rId4" Type="http://schemas.openxmlformats.org/officeDocument/2006/relationships/image" Target="../media/image153.emf"/></Relationships>
</file>

<file path=ppt/slides/_rels/slide66.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emf"/><Relationship Id="rId1" Type="http://schemas.openxmlformats.org/officeDocument/2006/relationships/slideLayout" Target="../slideLayouts/slideLayout2.xml"/><Relationship Id="rId5" Type="http://schemas.openxmlformats.org/officeDocument/2006/relationships/image" Target="../media/image158.tiff"/><Relationship Id="rId4" Type="http://schemas.openxmlformats.org/officeDocument/2006/relationships/image" Target="../media/image157.tiff"/></Relationships>
</file>

<file path=ppt/slides/_rels/slide67.xml.rels><?xml version="1.0" encoding="UTF-8" standalone="yes"?>
<Relationships xmlns="http://schemas.openxmlformats.org/package/2006/relationships"><Relationship Id="rId2" Type="http://schemas.openxmlformats.org/officeDocument/2006/relationships/image" Target="../media/image159.tif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61.emf"/><Relationship Id="rId7" Type="http://schemas.openxmlformats.org/officeDocument/2006/relationships/image" Target="../media/image165.tiff"/><Relationship Id="rId2" Type="http://schemas.openxmlformats.org/officeDocument/2006/relationships/image" Target="../media/image160.emf"/><Relationship Id="rId1" Type="http://schemas.openxmlformats.org/officeDocument/2006/relationships/slideLayout" Target="../slideLayouts/slideLayout2.xml"/><Relationship Id="rId6" Type="http://schemas.openxmlformats.org/officeDocument/2006/relationships/image" Target="../media/image164.tiff"/><Relationship Id="rId5" Type="http://schemas.openxmlformats.org/officeDocument/2006/relationships/image" Target="../media/image163.emf"/><Relationship Id="rId4" Type="http://schemas.openxmlformats.org/officeDocument/2006/relationships/image" Target="../media/image162.emf"/></Relationships>
</file>

<file path=ppt/slides/_rels/slide69.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image" Target="../media/image166.emf"/><Relationship Id="rId1" Type="http://schemas.openxmlformats.org/officeDocument/2006/relationships/slideLayout" Target="../slideLayouts/slideLayout2.xml"/><Relationship Id="rId5" Type="http://schemas.openxmlformats.org/officeDocument/2006/relationships/image" Target="../media/image169.tiff"/><Relationship Id="rId4" Type="http://schemas.openxmlformats.org/officeDocument/2006/relationships/image" Target="../media/image168.emf"/></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3.xml"/><Relationship Id="rId7" Type="http://schemas.openxmlformats.org/officeDocument/2006/relationships/image" Target="../media/image4.e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 Id="rId9"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171.tiff"/><Relationship Id="rId2" Type="http://schemas.openxmlformats.org/officeDocument/2006/relationships/image" Target="../media/image170.tiff"/><Relationship Id="rId1" Type="http://schemas.openxmlformats.org/officeDocument/2006/relationships/slideLayout" Target="../slideLayouts/slideLayout2.xml"/><Relationship Id="rId5" Type="http://schemas.openxmlformats.org/officeDocument/2006/relationships/image" Target="../media/image174.png"/><Relationship Id="rId4" Type="http://schemas.openxmlformats.org/officeDocument/2006/relationships/image" Target="../media/image172.tiff"/></Relationships>
</file>

<file path=ppt/slides/_rels/slide7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40.png"/><Relationship Id="rId7"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0.png"/><Relationship Id="rId5" Type="http://schemas.openxmlformats.org/officeDocument/2006/relationships/image" Target="../media/image33.png"/><Relationship Id="rId10" Type="http://schemas.openxmlformats.org/officeDocument/2006/relationships/image" Target="../media/image8.png"/><Relationship Id="rId4" Type="http://schemas.openxmlformats.org/officeDocument/2006/relationships/image" Target="../media/image20.png"/><Relationship Id="rId9" Type="http://schemas.openxmlformats.org/officeDocument/2006/relationships/image" Target="../media/image70.png"/></Relationships>
</file>

<file path=ppt/slides/_rels/slide72.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3.png"/><Relationship Id="rId1" Type="http://schemas.openxmlformats.org/officeDocument/2006/relationships/slideLayout" Target="../slideLayouts/slideLayout2.xml"/><Relationship Id="rId4" Type="http://schemas.openxmlformats.org/officeDocument/2006/relationships/image" Target="../media/image176.emf"/></Relationships>
</file>

<file path=ppt/slides/_rels/slide73.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177.png"/><Relationship Id="rId7" Type="http://schemas.openxmlformats.org/officeDocument/2006/relationships/image" Target="../media/image26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78.png"/><Relationship Id="rId10" Type="http://schemas.openxmlformats.org/officeDocument/2006/relationships/image" Target="../media/image181.tiff"/><Relationship Id="rId4" Type="http://schemas.openxmlformats.org/officeDocument/2006/relationships/image" Target="../media/image180.png"/><Relationship Id="rId9" Type="http://schemas.openxmlformats.org/officeDocument/2006/relationships/image" Target="../media/image180.tiff"/></Relationships>
</file>

<file path=ppt/slides/_rels/slide74.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4.xml"/><Relationship Id="rId4" Type="http://schemas.openxmlformats.org/officeDocument/2006/relationships/image" Target="../media/image1350.png"/></Relationships>
</file>

<file path=ppt/slides/_rels/slide7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280.png"/><Relationship Id="rId5" Type="http://schemas.openxmlformats.org/officeDocument/2006/relationships/image" Target="../media/image27.png"/><Relationship Id="rId4" Type="http://schemas.openxmlformats.org/officeDocument/2006/relationships/image" Target="../media/image26.png"/></Relationships>
</file>

<file path=ppt/slides/_rels/slide78.xml.rels><?xml version="1.0" encoding="UTF-8" standalone="yes"?>
<Relationships xmlns="http://schemas.openxmlformats.org/package/2006/relationships"><Relationship Id="rId3" Type="http://schemas.openxmlformats.org/officeDocument/2006/relationships/image" Target="../media/image185.png"/><Relationship Id="rId7" Type="http://schemas.openxmlformats.org/officeDocument/2006/relationships/image" Target="../media/image18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86.png"/><Relationship Id="rId5" Type="http://schemas.openxmlformats.org/officeDocument/2006/relationships/image" Target="../media/image1000.png"/></Relationships>
</file>

<file path=ppt/slides/_rels/slide7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7.xml"/><Relationship Id="rId4" Type="http://schemas.openxmlformats.org/officeDocument/2006/relationships/image" Target="../media/image191.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94.tiff"/><Relationship Id="rId4" Type="http://schemas.openxmlformats.org/officeDocument/2006/relationships/image" Target="../media/image193.tiff"/></Relationships>
</file>

<file path=ppt/slides/_rels/slide87.xml.rels><?xml version="1.0" encoding="UTF-8" standalone="yes"?>
<Relationships xmlns="http://schemas.openxmlformats.org/package/2006/relationships"><Relationship Id="rId2" Type="http://schemas.openxmlformats.org/officeDocument/2006/relationships/hyperlink" Target="mailto:5/fb@4.9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799" y="1066736"/>
            <a:ext cx="8196943" cy="1470025"/>
          </a:xfrm>
        </p:spPr>
        <p:txBody>
          <a:bodyPr>
            <a:normAutofit/>
          </a:bodyPr>
          <a:lstStyle/>
          <a:p>
            <a:r>
              <a:rPr kumimoji="1" lang="zh-CN" altLang="en-US" sz="4000" b="1" dirty="0">
                <a:solidFill>
                  <a:srgbClr val="FF0000"/>
                </a:solidFill>
                <a:latin typeface="Heiti SC Light" charset="-122"/>
                <a:ea typeface="Heiti SC Light" charset="-122"/>
                <a:cs typeface="Heiti SC Light" charset="-122"/>
              </a:rPr>
              <a:t>北京谱仪实验的昨天、今天和明天</a:t>
            </a:r>
          </a:p>
        </p:txBody>
      </p:sp>
      <p:sp>
        <p:nvSpPr>
          <p:cNvPr id="3" name="副标题 2"/>
          <p:cNvSpPr>
            <a:spLocks noGrp="1"/>
          </p:cNvSpPr>
          <p:nvPr>
            <p:ph type="subTitle" idx="1"/>
          </p:nvPr>
        </p:nvSpPr>
        <p:spPr>
          <a:xfrm>
            <a:off x="1219200" y="3610947"/>
            <a:ext cx="6400800" cy="3247053"/>
          </a:xfrm>
        </p:spPr>
        <p:txBody>
          <a:bodyPr>
            <a:normAutofit/>
          </a:bodyPr>
          <a:lstStyle/>
          <a:p>
            <a:pPr>
              <a:lnSpc>
                <a:spcPct val="170000"/>
              </a:lnSpc>
            </a:pPr>
            <a:r>
              <a:rPr kumimoji="1" lang="zh-CN" altLang="en-US" b="1" dirty="0">
                <a:solidFill>
                  <a:srgbClr val="002060"/>
                </a:solidFill>
                <a:latin typeface="Heiti SC Medium" charset="-122"/>
                <a:ea typeface="Heiti SC Medium" charset="-122"/>
                <a:cs typeface="Heiti SC Medium" charset="-122"/>
              </a:rPr>
              <a:t>李 海 波</a:t>
            </a:r>
          </a:p>
          <a:p>
            <a:pPr>
              <a:lnSpc>
                <a:spcPct val="170000"/>
              </a:lnSpc>
            </a:pPr>
            <a:r>
              <a:rPr kumimoji="1" lang="zh-CN" altLang="en-US" b="1" dirty="0">
                <a:solidFill>
                  <a:srgbClr val="002060"/>
                </a:solidFill>
                <a:latin typeface="Heiti SC Medium" charset="-122"/>
                <a:ea typeface="Heiti SC Medium" charset="-122"/>
                <a:cs typeface="Heiti SC Medium" charset="-122"/>
              </a:rPr>
              <a:t>中国科学院高能物理研究所</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1</a:t>
            </a:fld>
            <a:endParaRPr kumimoji="1" lang="zh-CN" altLang="en-US"/>
          </a:p>
        </p:txBody>
      </p:sp>
    </p:spTree>
    <p:extLst>
      <p:ext uri="{BB962C8B-B14F-4D97-AF65-F5344CB8AC3E}">
        <p14:creationId xmlns:p14="http://schemas.microsoft.com/office/powerpoint/2010/main" val="4105953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6" name="Rectangle 4"/>
          <p:cNvSpPr>
            <a:spLocks noGrp="1" noChangeArrowheads="1"/>
          </p:cNvSpPr>
          <p:nvPr>
            <p:ph type="title"/>
          </p:nvPr>
        </p:nvSpPr>
        <p:spPr>
          <a:xfrm>
            <a:off x="580348" y="226116"/>
            <a:ext cx="7772400" cy="857250"/>
          </a:xfrm>
        </p:spPr>
        <p:txBody>
          <a:bodyPr/>
          <a:lstStyle/>
          <a:p>
            <a:pPr eaLnBrk="1" hangingPunct="1">
              <a:defRPr/>
            </a:pPr>
            <a:r>
              <a:rPr lang="zh-CN" altLang="en-US" dirty="0">
                <a:latin typeface="+mn-ea"/>
                <a:ea typeface="+mn-ea"/>
                <a:cs typeface="华文楷体"/>
              </a:rPr>
              <a:t>物质组成的</a:t>
            </a:r>
            <a:r>
              <a:rPr lang="en-US" altLang="zh-CN" dirty="0">
                <a:latin typeface="+mn-ea"/>
                <a:ea typeface="+mn-ea"/>
                <a:cs typeface="华文楷体"/>
              </a:rPr>
              <a:t>“</a:t>
            </a:r>
            <a:r>
              <a:rPr lang="zh-CN" altLang="en-US" dirty="0">
                <a:latin typeface="+mn-ea"/>
                <a:ea typeface="+mn-ea"/>
                <a:cs typeface="华文楷体"/>
              </a:rPr>
              <a:t>标准”答案</a:t>
            </a:r>
          </a:p>
        </p:txBody>
      </p:sp>
      <p:sp>
        <p:nvSpPr>
          <p:cNvPr id="29" name="内容占位符 2"/>
          <p:cNvSpPr txBox="1">
            <a:spLocks/>
          </p:cNvSpPr>
          <p:nvPr/>
        </p:nvSpPr>
        <p:spPr bwMode="auto">
          <a:xfrm>
            <a:off x="194566" y="1030917"/>
            <a:ext cx="8528050" cy="419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69056" tIns="34529" rIns="69056" bIns="34529"/>
          <a:lstStyle>
            <a:lvl1pPr marL="342900" indent="-342900" algn="l" rtl="0" eaLnBrk="1" fontAlgn="base" hangingPunct="1">
              <a:spcBef>
                <a:spcPct val="20000"/>
              </a:spcBef>
              <a:spcAft>
                <a:spcPct val="0"/>
              </a:spcAft>
              <a:buClr>
                <a:srgbClr val="FF3399"/>
              </a:buClr>
              <a:buFont typeface="Wingdings 2" pitchFamily="18" charset="2"/>
              <a:buChar char="è"/>
              <a:defRPr sz="3200" b="1">
                <a:solidFill>
                  <a:srgbClr val="000066"/>
                </a:solidFill>
                <a:latin typeface="华文楷体" panose="02010600040101010101" pitchFamily="2" charset="-122"/>
                <a:ea typeface="华文楷体" panose="02010600040101010101" pitchFamily="2" charset="-122"/>
                <a:cs typeface="+mn-cs"/>
              </a:defRPr>
            </a:lvl1pPr>
            <a:lvl2pPr marL="742950" indent="-285750" algn="l" rtl="0" eaLnBrk="1" fontAlgn="base" hangingPunct="1">
              <a:spcBef>
                <a:spcPct val="20000"/>
              </a:spcBef>
              <a:spcAft>
                <a:spcPct val="0"/>
              </a:spcAft>
              <a:buClr>
                <a:srgbClr val="FF3399"/>
              </a:buClr>
              <a:buFont typeface="Wingdings 2" pitchFamily="18" charset="2"/>
              <a:buChar char="è"/>
              <a:defRPr sz="2800" b="1">
                <a:solidFill>
                  <a:srgbClr val="000099"/>
                </a:solidFill>
                <a:latin typeface="华文楷体" panose="02010600040101010101" pitchFamily="2" charset="-122"/>
                <a:ea typeface="华文楷体" panose="02010600040101010101" pitchFamily="2" charset="-122"/>
              </a:defRPr>
            </a:lvl2pPr>
            <a:lvl3pPr marL="1143000" indent="-228600" algn="l" rtl="0" eaLnBrk="1" fontAlgn="base" hangingPunct="1">
              <a:spcBef>
                <a:spcPct val="20000"/>
              </a:spcBef>
              <a:spcAft>
                <a:spcPct val="0"/>
              </a:spcAft>
              <a:buClr>
                <a:srgbClr val="FF3399"/>
              </a:buClr>
              <a:buFont typeface="Wingdings 2" pitchFamily="18" charset="2"/>
              <a:buChar char="è"/>
              <a:defRPr sz="2400" b="1">
                <a:solidFill>
                  <a:schemeClr val="accent1"/>
                </a:solidFill>
                <a:latin typeface="华文楷体" panose="02010600040101010101" pitchFamily="2" charset="-122"/>
                <a:ea typeface="华文楷体" panose="02010600040101010101" pitchFamily="2" charset="-122"/>
              </a:defRPr>
            </a:lvl3pPr>
            <a:lvl4pPr marL="1600200" indent="-228600" algn="l" rtl="0" eaLnBrk="1" fontAlgn="base" hangingPunct="1">
              <a:spcBef>
                <a:spcPct val="20000"/>
              </a:spcBef>
              <a:spcAft>
                <a:spcPct val="0"/>
              </a:spcAft>
              <a:buClr>
                <a:srgbClr val="FF3399"/>
              </a:buClr>
              <a:buFont typeface="Wingdings 2" pitchFamily="18" charset="2"/>
              <a:buChar char="è"/>
              <a:defRPr sz="2000" b="1">
                <a:solidFill>
                  <a:srgbClr val="000066"/>
                </a:solidFill>
                <a:latin typeface="华文楷体" panose="02010600040101010101" pitchFamily="2" charset="-122"/>
                <a:ea typeface="华文楷体" panose="02010600040101010101" pitchFamily="2" charset="-122"/>
              </a:defRPr>
            </a:lvl4pPr>
            <a:lvl5pPr marL="2057400" indent="-228600" algn="l" rtl="0" eaLnBrk="1" fontAlgn="base" hangingPunct="1">
              <a:spcBef>
                <a:spcPct val="20000"/>
              </a:spcBef>
              <a:spcAft>
                <a:spcPct val="0"/>
              </a:spcAft>
              <a:buClr>
                <a:srgbClr val="FF3399"/>
              </a:buClr>
              <a:buFont typeface="Wingdings 2" pitchFamily="18" charset="2"/>
              <a:buChar char="è"/>
              <a:defRPr sz="2000" b="1">
                <a:solidFill>
                  <a:srgbClr val="000066"/>
                </a:solidFill>
                <a:latin typeface="华文楷体" panose="02010600040101010101" pitchFamily="2" charset="-122"/>
                <a:ea typeface="华文楷体" panose="02010600040101010101" pitchFamily="2" charset="-122"/>
              </a:defRPr>
            </a:lvl5pPr>
            <a:lvl6pPr marL="2514600" indent="-228600" algn="l" rtl="0" eaLnBrk="1" fontAlgn="base" hangingPunct="1">
              <a:spcBef>
                <a:spcPct val="20000"/>
              </a:spcBef>
              <a:spcAft>
                <a:spcPct val="0"/>
              </a:spcAft>
              <a:buClr>
                <a:srgbClr val="FF3399"/>
              </a:buClr>
              <a:buFont typeface="Wingdings 2" pitchFamily="18" charset="2"/>
              <a:buChar char="è"/>
              <a:defRPr sz="2000" b="1">
                <a:solidFill>
                  <a:srgbClr val="000066"/>
                </a:solidFill>
                <a:latin typeface="+mn-lt"/>
                <a:ea typeface="+mn-ea"/>
              </a:defRPr>
            </a:lvl6pPr>
            <a:lvl7pPr marL="2971800" indent="-228600" algn="l" rtl="0" eaLnBrk="1" fontAlgn="base" hangingPunct="1">
              <a:spcBef>
                <a:spcPct val="20000"/>
              </a:spcBef>
              <a:spcAft>
                <a:spcPct val="0"/>
              </a:spcAft>
              <a:buClr>
                <a:srgbClr val="FF3399"/>
              </a:buClr>
              <a:buFont typeface="Wingdings 2" pitchFamily="18" charset="2"/>
              <a:buChar char="è"/>
              <a:defRPr sz="2000" b="1">
                <a:solidFill>
                  <a:srgbClr val="000066"/>
                </a:solidFill>
                <a:latin typeface="+mn-lt"/>
                <a:ea typeface="+mn-ea"/>
              </a:defRPr>
            </a:lvl7pPr>
            <a:lvl8pPr marL="3429000" indent="-228600" algn="l" rtl="0" eaLnBrk="1" fontAlgn="base" hangingPunct="1">
              <a:spcBef>
                <a:spcPct val="20000"/>
              </a:spcBef>
              <a:spcAft>
                <a:spcPct val="0"/>
              </a:spcAft>
              <a:buClr>
                <a:srgbClr val="FF3399"/>
              </a:buClr>
              <a:buFont typeface="Wingdings 2" pitchFamily="18" charset="2"/>
              <a:buChar char="è"/>
              <a:defRPr sz="2000" b="1">
                <a:solidFill>
                  <a:srgbClr val="000066"/>
                </a:solidFill>
                <a:latin typeface="+mn-lt"/>
                <a:ea typeface="+mn-ea"/>
              </a:defRPr>
            </a:lvl8pPr>
            <a:lvl9pPr marL="3886200" indent="-228600" algn="l" rtl="0" eaLnBrk="1" fontAlgn="base" hangingPunct="1">
              <a:spcBef>
                <a:spcPct val="20000"/>
              </a:spcBef>
              <a:spcAft>
                <a:spcPct val="0"/>
              </a:spcAft>
              <a:buClr>
                <a:srgbClr val="FF3399"/>
              </a:buClr>
              <a:buFont typeface="Wingdings 2" pitchFamily="18" charset="2"/>
              <a:buChar char="è"/>
              <a:defRPr sz="2000" b="1">
                <a:solidFill>
                  <a:srgbClr val="000066"/>
                </a:solidFill>
                <a:latin typeface="+mn-lt"/>
                <a:ea typeface="+mn-ea"/>
              </a:defRPr>
            </a:lvl9pPr>
          </a:lstStyle>
          <a:p>
            <a:pPr>
              <a:defRPr/>
            </a:pPr>
            <a:r>
              <a:rPr lang="zh-CN" altLang="en-US" sz="2400" kern="0" dirty="0">
                <a:solidFill>
                  <a:srgbClr val="FF0000"/>
                </a:solidFill>
                <a:latin typeface="+mn-ea"/>
                <a:ea typeface="+mn-ea"/>
              </a:rPr>
              <a:t>构成物质的基本单元：三代轻子 </a:t>
            </a:r>
            <a:r>
              <a:rPr lang="en-US" altLang="zh-CN" sz="2400" kern="0" dirty="0">
                <a:solidFill>
                  <a:srgbClr val="FF0000"/>
                </a:solidFill>
                <a:latin typeface="+mn-ea"/>
                <a:ea typeface="+mn-ea"/>
              </a:rPr>
              <a:t>+ </a:t>
            </a:r>
            <a:r>
              <a:rPr lang="zh-CN" altLang="en-US" sz="2400" kern="0" dirty="0">
                <a:solidFill>
                  <a:srgbClr val="FF0000"/>
                </a:solidFill>
                <a:latin typeface="+mn-ea"/>
                <a:ea typeface="+mn-ea"/>
              </a:rPr>
              <a:t>三代夸克</a:t>
            </a:r>
            <a:endParaRPr lang="en-US" altLang="zh-CN" sz="2400" kern="0" dirty="0">
              <a:solidFill>
                <a:srgbClr val="FF0000"/>
              </a:solidFill>
              <a:latin typeface="+mn-ea"/>
              <a:ea typeface="+mn-ea"/>
            </a:endParaRPr>
          </a:p>
          <a:p>
            <a:pPr marL="0" indent="0">
              <a:buNone/>
              <a:defRPr/>
            </a:pPr>
            <a:endParaRPr lang="en-US" altLang="zh-CN" sz="2100" kern="0" dirty="0">
              <a:solidFill>
                <a:srgbClr val="C00000"/>
              </a:solidFill>
            </a:endParaRPr>
          </a:p>
          <a:p>
            <a:pPr>
              <a:defRPr/>
            </a:pPr>
            <a:endParaRPr lang="en-US" altLang="zh-CN" sz="2100" kern="0" dirty="0"/>
          </a:p>
        </p:txBody>
      </p:sp>
      <p:pic>
        <p:nvPicPr>
          <p:cNvPr id="16389" name="Picture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964" y="3248834"/>
            <a:ext cx="4576763" cy="2071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0" name="Rectangle 1037"/>
          <p:cNvSpPr>
            <a:spLocks noChangeArrowheads="1"/>
          </p:cNvSpPr>
          <p:nvPr/>
        </p:nvSpPr>
        <p:spPr bwMode="auto">
          <a:xfrm>
            <a:off x="4241511" y="4417219"/>
            <a:ext cx="184731" cy="415498"/>
          </a:xfrm>
          <a:prstGeom prst="rect">
            <a:avLst/>
          </a:prstGeom>
          <a:noFill/>
          <a:ln>
            <a:noFill/>
          </a:ln>
          <a:effectLst>
            <a:outerShdw dist="89803" dir="2700000" algn="ctr" rotWithShape="0">
              <a:srgbClr val="5F5F5F"/>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a:spcBef>
                <a:spcPct val="20000"/>
              </a:spcBef>
              <a:buClr>
                <a:srgbClr val="FF3399"/>
              </a:buClr>
              <a:buFont typeface="Wingdings 2" panose="05020102010507070707" pitchFamily="18" charset="2"/>
              <a:buChar char="è"/>
              <a:defRPr sz="4400" b="1">
                <a:solidFill>
                  <a:srgbClr val="000066"/>
                </a:solidFill>
                <a:latin typeface="华文楷体" panose="02010600040101010101" pitchFamily="2" charset="-122"/>
                <a:ea typeface="华文楷体" panose="02010600040101010101" pitchFamily="2" charset="-122"/>
              </a:defRPr>
            </a:lvl1pPr>
            <a:lvl2pPr marL="742950" indent="-285750">
              <a:spcBef>
                <a:spcPct val="20000"/>
              </a:spcBef>
              <a:buClr>
                <a:srgbClr val="FF3399"/>
              </a:buClr>
              <a:buFont typeface="Wingdings 2" panose="05020102010507070707" pitchFamily="18" charset="2"/>
              <a:buChar char="è"/>
              <a:defRPr sz="3600" b="1">
                <a:solidFill>
                  <a:srgbClr val="000099"/>
                </a:solidFill>
                <a:latin typeface="华文楷体" panose="02010600040101010101" pitchFamily="2" charset="-122"/>
                <a:ea typeface="华文楷体" panose="02010600040101010101" pitchFamily="2" charset="-122"/>
              </a:defRPr>
            </a:lvl2pPr>
            <a:lvl3pPr marL="1143000" indent="-228600">
              <a:spcBef>
                <a:spcPct val="20000"/>
              </a:spcBef>
              <a:buClr>
                <a:srgbClr val="FF3399"/>
              </a:buClr>
              <a:buFont typeface="Wingdings 2" panose="05020102010507070707" pitchFamily="18" charset="2"/>
              <a:buChar char="è"/>
              <a:defRPr sz="3200" b="1">
                <a:solidFill>
                  <a:schemeClr val="accent1"/>
                </a:solidFill>
                <a:latin typeface="华文楷体" panose="02010600040101010101" pitchFamily="2" charset="-122"/>
                <a:ea typeface="华文楷体" panose="02010600040101010101" pitchFamily="2" charset="-122"/>
              </a:defRPr>
            </a:lvl3pPr>
            <a:lvl4pPr marL="1600200" indent="-228600">
              <a:spcBef>
                <a:spcPct val="20000"/>
              </a:spcBef>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4pPr>
            <a:lvl5pPr marL="2057400" indent="-228600">
              <a:spcBef>
                <a:spcPct val="20000"/>
              </a:spcBef>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5pPr>
            <a:lvl6pPr marL="25146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6pPr>
            <a:lvl7pPr marL="29718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7pPr>
            <a:lvl8pPr marL="34290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8pPr>
            <a:lvl9pPr marL="38862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9pPr>
          </a:lstStyle>
          <a:p>
            <a:pPr algn="ctr">
              <a:spcBef>
                <a:spcPct val="50000"/>
              </a:spcBef>
              <a:buClrTx/>
              <a:buFontTx/>
              <a:buNone/>
            </a:pPr>
            <a:endParaRPr lang="zh-CN" altLang="zh-CN" sz="2100">
              <a:solidFill>
                <a:srgbClr val="FF0033"/>
              </a:solidFill>
            </a:endParaRPr>
          </a:p>
        </p:txBody>
      </p:sp>
      <p:sp>
        <p:nvSpPr>
          <p:cNvPr id="16391" name="TextBox 31"/>
          <p:cNvSpPr txBox="1">
            <a:spLocks noChangeArrowheads="1"/>
          </p:cNvSpPr>
          <p:nvPr/>
        </p:nvSpPr>
        <p:spPr bwMode="auto">
          <a:xfrm>
            <a:off x="866107" y="2605272"/>
            <a:ext cx="3086100" cy="553998"/>
          </a:xfrm>
          <a:prstGeom prst="rect">
            <a:avLst/>
          </a:prstGeom>
          <a:noFill/>
          <a:ln w="38100">
            <a:solidFill>
              <a:srgbClr val="00B0F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kumimoji="1" sz="3200" b="1">
                <a:solidFill>
                  <a:schemeClr val="hlink"/>
                </a:solidFill>
                <a:latin typeface="Arial" panose="020B0604020202020204" pitchFamily="34" charset="0"/>
                <a:ea typeface="MS PGothic" pitchFamily="34" charset="-128"/>
                <a:sym typeface="Symbol" panose="05050102010706020507" pitchFamily="18" charset="2"/>
              </a:defRPr>
            </a:lvl1pPr>
            <a:lvl2pPr marL="742950" indent="-285750">
              <a:defRPr kumimoji="1" sz="3200" b="1">
                <a:solidFill>
                  <a:schemeClr val="hlink"/>
                </a:solidFill>
                <a:latin typeface="Arial" panose="020B0604020202020204" pitchFamily="34" charset="0"/>
                <a:ea typeface="MS PGothic" pitchFamily="34" charset="-128"/>
                <a:sym typeface="Symbol" panose="05050102010706020507" pitchFamily="18" charset="2"/>
              </a:defRPr>
            </a:lvl2pPr>
            <a:lvl3pPr marL="11430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3pPr>
            <a:lvl4pPr marL="16002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4pPr>
            <a:lvl5pPr marL="20574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5pPr>
            <a:lvl6pPr marL="25146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6pPr>
            <a:lvl7pPr marL="29718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7pPr>
            <a:lvl8pPr marL="34290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8pPr>
            <a:lvl9pPr marL="38862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9pPr>
          </a:lstStyle>
          <a:p>
            <a:pPr algn="ctr"/>
            <a:r>
              <a:rPr lang="zh-CN" altLang="en-US" sz="1500" dirty="0">
                <a:solidFill>
                  <a:srgbClr val="00B0F0"/>
                </a:solidFill>
                <a:latin typeface="+mn-ea"/>
                <a:ea typeface="+mn-ea"/>
              </a:rPr>
              <a:t>粒子物理标准模型</a:t>
            </a:r>
            <a:endParaRPr lang="en-US" altLang="zh-CN" sz="1500" dirty="0">
              <a:solidFill>
                <a:srgbClr val="00B0F0"/>
              </a:solidFill>
              <a:latin typeface="+mn-ea"/>
              <a:ea typeface="+mn-ea"/>
            </a:endParaRPr>
          </a:p>
          <a:p>
            <a:pPr algn="ctr"/>
            <a:r>
              <a:rPr lang="zh-CN" altLang="en-US" sz="1500" dirty="0">
                <a:solidFill>
                  <a:srgbClr val="00B0F0"/>
                </a:solidFill>
                <a:latin typeface="+mn-ea"/>
                <a:ea typeface="+mn-ea"/>
              </a:rPr>
              <a:t>电磁、弱相互作用</a:t>
            </a:r>
            <a:endParaRPr lang="en-US" altLang="zh-CN" sz="1500" dirty="0">
              <a:solidFill>
                <a:srgbClr val="00B0F0"/>
              </a:solidFill>
              <a:latin typeface="+mn-ea"/>
              <a:ea typeface="+mn-ea"/>
            </a:endParaRPr>
          </a:p>
        </p:txBody>
      </p:sp>
      <p:sp>
        <p:nvSpPr>
          <p:cNvPr id="16393" name="TextBox 33"/>
          <p:cNvSpPr txBox="1">
            <a:spLocks noChangeArrowheads="1"/>
          </p:cNvSpPr>
          <p:nvPr/>
        </p:nvSpPr>
        <p:spPr bwMode="auto">
          <a:xfrm>
            <a:off x="912472" y="1523007"/>
            <a:ext cx="2993369" cy="923330"/>
          </a:xfrm>
          <a:prstGeom prst="rect">
            <a:avLst/>
          </a:prstGeom>
          <a:noFill/>
          <a:ln w="38100">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kumimoji="1" sz="3200" b="1">
                <a:solidFill>
                  <a:schemeClr val="hlink"/>
                </a:solidFill>
                <a:latin typeface="Arial" panose="020B0604020202020204" pitchFamily="34" charset="0"/>
                <a:ea typeface="MS PGothic" pitchFamily="34" charset="-128"/>
                <a:sym typeface="Symbol" panose="05050102010706020507" pitchFamily="18" charset="2"/>
              </a:defRPr>
            </a:lvl1pPr>
            <a:lvl2pPr marL="742950" indent="-285750">
              <a:defRPr kumimoji="1" sz="3200" b="1">
                <a:solidFill>
                  <a:schemeClr val="hlink"/>
                </a:solidFill>
                <a:latin typeface="Arial" panose="020B0604020202020204" pitchFamily="34" charset="0"/>
                <a:ea typeface="MS PGothic" pitchFamily="34" charset="-128"/>
                <a:sym typeface="Symbol" panose="05050102010706020507" pitchFamily="18" charset="2"/>
              </a:defRPr>
            </a:lvl2pPr>
            <a:lvl3pPr marL="11430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3pPr>
            <a:lvl4pPr marL="16002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4pPr>
            <a:lvl5pPr marL="20574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5pPr>
            <a:lvl6pPr marL="25146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6pPr>
            <a:lvl7pPr marL="29718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7pPr>
            <a:lvl8pPr marL="34290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8pPr>
            <a:lvl9pPr marL="38862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9pPr>
          </a:lstStyle>
          <a:p>
            <a:pPr algn="ctr"/>
            <a:r>
              <a:rPr lang="zh-CN" altLang="en-US" sz="1350" dirty="0">
                <a:solidFill>
                  <a:srgbClr val="FF0000"/>
                </a:solidFill>
                <a:latin typeface="+mn-ea"/>
                <a:ea typeface="+mn-ea"/>
              </a:rPr>
              <a:t>电磁相互作用：量子电动力学</a:t>
            </a:r>
            <a:endParaRPr lang="en-US" altLang="zh-CN" sz="1350" dirty="0">
              <a:solidFill>
                <a:srgbClr val="FF0000"/>
              </a:solidFill>
              <a:latin typeface="+mn-ea"/>
              <a:ea typeface="+mn-ea"/>
            </a:endParaRPr>
          </a:p>
          <a:p>
            <a:pPr algn="ctr"/>
            <a:r>
              <a:rPr lang="zh-CN" altLang="en-US" sz="1350" dirty="0">
                <a:solidFill>
                  <a:srgbClr val="FF0000"/>
                </a:solidFill>
                <a:latin typeface="+mn-ea"/>
                <a:ea typeface="+mn-ea"/>
              </a:rPr>
              <a:t>强相互作用</a:t>
            </a:r>
            <a:r>
              <a:rPr lang="en-US" altLang="zh-CN" sz="1350" dirty="0">
                <a:solidFill>
                  <a:srgbClr val="FF0000"/>
                </a:solidFill>
                <a:latin typeface="+mn-ea"/>
                <a:ea typeface="+mn-ea"/>
              </a:rPr>
              <a:t>: </a:t>
            </a:r>
            <a:r>
              <a:rPr lang="zh-CN" altLang="en-US" sz="1350" dirty="0">
                <a:solidFill>
                  <a:srgbClr val="FF0000"/>
                </a:solidFill>
                <a:latin typeface="+mn-ea"/>
                <a:ea typeface="+mn-ea"/>
              </a:rPr>
              <a:t>量子色动力学</a:t>
            </a:r>
            <a:r>
              <a:rPr lang="en-US" altLang="zh-CN" sz="1350" dirty="0">
                <a:solidFill>
                  <a:srgbClr val="FF0000"/>
                </a:solidFill>
                <a:latin typeface="+mn-ea"/>
                <a:ea typeface="+mn-ea"/>
              </a:rPr>
              <a:t> </a:t>
            </a:r>
          </a:p>
          <a:p>
            <a:pPr algn="ctr"/>
            <a:r>
              <a:rPr lang="zh-CN" altLang="en-US" sz="1350" dirty="0">
                <a:solidFill>
                  <a:srgbClr val="FF0000"/>
                </a:solidFill>
                <a:latin typeface="+mn-ea"/>
                <a:ea typeface="+mn-ea"/>
              </a:rPr>
              <a:t>弱相互作用：量子味动力学</a:t>
            </a:r>
            <a:endParaRPr lang="en-US" altLang="zh-CN" sz="1350" dirty="0">
              <a:solidFill>
                <a:srgbClr val="FF0000"/>
              </a:solidFill>
              <a:latin typeface="+mn-ea"/>
              <a:ea typeface="+mn-ea"/>
            </a:endParaRPr>
          </a:p>
          <a:p>
            <a:pPr algn="ctr"/>
            <a:r>
              <a:rPr lang="zh-CN" altLang="en-US" sz="1350" dirty="0">
                <a:solidFill>
                  <a:srgbClr val="FF0000"/>
                </a:solidFill>
                <a:latin typeface="+mn-ea"/>
                <a:ea typeface="+mn-ea"/>
              </a:rPr>
              <a:t>引力：</a:t>
            </a:r>
            <a:r>
              <a:rPr lang="en-US" altLang="zh-CN" sz="1350" dirty="0">
                <a:solidFill>
                  <a:srgbClr val="FF0000"/>
                </a:solidFill>
                <a:latin typeface="+mn-ea"/>
                <a:ea typeface="+mn-ea"/>
              </a:rPr>
              <a:t> </a:t>
            </a:r>
            <a:r>
              <a:rPr lang="zh-CN" altLang="en-US" sz="1350" dirty="0">
                <a:solidFill>
                  <a:srgbClr val="FF0000"/>
                </a:solidFill>
                <a:latin typeface="+mn-ea"/>
                <a:ea typeface="+mn-ea"/>
              </a:rPr>
              <a:t>量子引力</a:t>
            </a:r>
            <a:endParaRPr lang="en-US" altLang="zh-CN" sz="1350" dirty="0">
              <a:solidFill>
                <a:srgbClr val="FF0000"/>
              </a:solidFill>
              <a:latin typeface="+mn-ea"/>
              <a:ea typeface="+mn-ea"/>
            </a:endParaRPr>
          </a:p>
        </p:txBody>
      </p:sp>
      <p:sp>
        <p:nvSpPr>
          <p:cNvPr id="16394" name="Rectangle 1037"/>
          <p:cNvSpPr>
            <a:spLocks noChangeArrowheads="1"/>
          </p:cNvSpPr>
          <p:nvPr/>
        </p:nvSpPr>
        <p:spPr bwMode="auto">
          <a:xfrm>
            <a:off x="4241511" y="4417219"/>
            <a:ext cx="184731" cy="415498"/>
          </a:xfrm>
          <a:prstGeom prst="rect">
            <a:avLst/>
          </a:prstGeom>
          <a:noFill/>
          <a:ln>
            <a:noFill/>
          </a:ln>
          <a:effectLst>
            <a:outerShdw dist="89803" dir="2700000" algn="ctr" rotWithShape="0">
              <a:srgbClr val="5F5F5F"/>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a:spcBef>
                <a:spcPct val="20000"/>
              </a:spcBef>
              <a:buClr>
                <a:srgbClr val="FF3399"/>
              </a:buClr>
              <a:buFont typeface="Wingdings 2" panose="05020102010507070707" pitchFamily="18" charset="2"/>
              <a:buChar char="è"/>
              <a:defRPr sz="4400" b="1">
                <a:solidFill>
                  <a:srgbClr val="000066"/>
                </a:solidFill>
                <a:latin typeface="华文楷体" panose="02010600040101010101" pitchFamily="2" charset="-122"/>
                <a:ea typeface="华文楷体" panose="02010600040101010101" pitchFamily="2" charset="-122"/>
              </a:defRPr>
            </a:lvl1pPr>
            <a:lvl2pPr marL="742950" indent="-285750">
              <a:spcBef>
                <a:spcPct val="20000"/>
              </a:spcBef>
              <a:buClr>
                <a:srgbClr val="FF3399"/>
              </a:buClr>
              <a:buFont typeface="Wingdings 2" panose="05020102010507070707" pitchFamily="18" charset="2"/>
              <a:buChar char="è"/>
              <a:defRPr sz="3600" b="1">
                <a:solidFill>
                  <a:srgbClr val="000099"/>
                </a:solidFill>
                <a:latin typeface="华文楷体" panose="02010600040101010101" pitchFamily="2" charset="-122"/>
                <a:ea typeface="华文楷体" panose="02010600040101010101" pitchFamily="2" charset="-122"/>
              </a:defRPr>
            </a:lvl2pPr>
            <a:lvl3pPr marL="1143000" indent="-228600">
              <a:spcBef>
                <a:spcPct val="20000"/>
              </a:spcBef>
              <a:buClr>
                <a:srgbClr val="FF3399"/>
              </a:buClr>
              <a:buFont typeface="Wingdings 2" panose="05020102010507070707" pitchFamily="18" charset="2"/>
              <a:buChar char="è"/>
              <a:defRPr sz="3200" b="1">
                <a:solidFill>
                  <a:schemeClr val="accent1"/>
                </a:solidFill>
                <a:latin typeface="华文楷体" panose="02010600040101010101" pitchFamily="2" charset="-122"/>
                <a:ea typeface="华文楷体" panose="02010600040101010101" pitchFamily="2" charset="-122"/>
              </a:defRPr>
            </a:lvl3pPr>
            <a:lvl4pPr marL="1600200" indent="-228600">
              <a:spcBef>
                <a:spcPct val="20000"/>
              </a:spcBef>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4pPr>
            <a:lvl5pPr marL="2057400" indent="-228600">
              <a:spcBef>
                <a:spcPct val="20000"/>
              </a:spcBef>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5pPr>
            <a:lvl6pPr marL="25146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6pPr>
            <a:lvl7pPr marL="29718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7pPr>
            <a:lvl8pPr marL="34290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8pPr>
            <a:lvl9pPr marL="3886200" indent="-228600" eaLnBrk="0" fontAlgn="base" hangingPunct="0">
              <a:spcBef>
                <a:spcPct val="20000"/>
              </a:spcBef>
              <a:spcAft>
                <a:spcPct val="0"/>
              </a:spcAft>
              <a:buClr>
                <a:srgbClr val="FF3399"/>
              </a:buClr>
              <a:buFont typeface="Wingdings 2" panose="05020102010507070707" pitchFamily="18" charset="2"/>
              <a:buChar char="è"/>
              <a:defRPr sz="2800" b="1">
                <a:solidFill>
                  <a:srgbClr val="000066"/>
                </a:solidFill>
                <a:latin typeface="华文楷体" panose="02010600040101010101" pitchFamily="2" charset="-122"/>
                <a:ea typeface="华文楷体" panose="02010600040101010101" pitchFamily="2" charset="-122"/>
              </a:defRPr>
            </a:lvl9pPr>
          </a:lstStyle>
          <a:p>
            <a:pPr algn="ctr">
              <a:spcBef>
                <a:spcPct val="50000"/>
              </a:spcBef>
              <a:buClrTx/>
              <a:buFontTx/>
              <a:buNone/>
            </a:pPr>
            <a:endParaRPr lang="zh-CN" altLang="zh-CN" sz="2100">
              <a:solidFill>
                <a:srgbClr val="FF0033"/>
              </a:solidFill>
            </a:endParaRPr>
          </a:p>
        </p:txBody>
      </p:sp>
      <p:sp>
        <p:nvSpPr>
          <p:cNvPr id="16400" name="TextBox 40"/>
          <p:cNvSpPr txBox="1">
            <a:spLocks noChangeArrowheads="1"/>
          </p:cNvSpPr>
          <p:nvPr/>
        </p:nvSpPr>
        <p:spPr bwMode="auto">
          <a:xfrm>
            <a:off x="1945129" y="5279535"/>
            <a:ext cx="1338829" cy="646331"/>
          </a:xfrm>
          <a:prstGeom prst="rect">
            <a:avLst/>
          </a:prstGeom>
          <a:noFill/>
          <a:ln w="38100">
            <a:solidFill>
              <a:srgbClr val="00B0F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kumimoji="1" sz="3200" b="1">
                <a:solidFill>
                  <a:schemeClr val="hlink"/>
                </a:solidFill>
                <a:latin typeface="Arial" panose="020B0604020202020204" pitchFamily="34" charset="0"/>
                <a:ea typeface="MS PGothic" pitchFamily="34" charset="-128"/>
                <a:sym typeface="Symbol" panose="05050102010706020507" pitchFamily="18" charset="2"/>
              </a:defRPr>
            </a:lvl1pPr>
            <a:lvl2pPr marL="742950" indent="-285750">
              <a:defRPr kumimoji="1" sz="3200" b="1">
                <a:solidFill>
                  <a:schemeClr val="hlink"/>
                </a:solidFill>
                <a:latin typeface="Arial" panose="020B0604020202020204" pitchFamily="34" charset="0"/>
                <a:ea typeface="MS PGothic" pitchFamily="34" charset="-128"/>
                <a:sym typeface="Symbol" panose="05050102010706020507" pitchFamily="18" charset="2"/>
              </a:defRPr>
            </a:lvl2pPr>
            <a:lvl3pPr marL="11430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3pPr>
            <a:lvl4pPr marL="16002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4pPr>
            <a:lvl5pPr marL="2057400" indent="-228600">
              <a:defRPr kumimoji="1" sz="3200" b="1">
                <a:solidFill>
                  <a:schemeClr val="hlink"/>
                </a:solidFill>
                <a:latin typeface="Arial" panose="020B0604020202020204" pitchFamily="34" charset="0"/>
                <a:ea typeface="MS PGothic" pitchFamily="34" charset="-128"/>
                <a:sym typeface="Symbol" panose="05050102010706020507" pitchFamily="18" charset="2"/>
              </a:defRPr>
            </a:lvl5pPr>
            <a:lvl6pPr marL="25146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6pPr>
            <a:lvl7pPr marL="29718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7pPr>
            <a:lvl8pPr marL="34290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8pPr>
            <a:lvl9pPr marL="3886200" indent="-228600" eaLnBrk="0" fontAlgn="base" hangingPunct="0">
              <a:spcBef>
                <a:spcPct val="0"/>
              </a:spcBef>
              <a:spcAft>
                <a:spcPct val="0"/>
              </a:spcAft>
              <a:defRPr kumimoji="1" sz="3200" b="1">
                <a:solidFill>
                  <a:schemeClr val="hlink"/>
                </a:solidFill>
                <a:latin typeface="Arial" panose="020B0604020202020204" pitchFamily="34" charset="0"/>
                <a:ea typeface="MS PGothic" pitchFamily="34" charset="-128"/>
                <a:sym typeface="Symbol" panose="05050102010706020507" pitchFamily="18" charset="2"/>
              </a:defRPr>
            </a:lvl9pPr>
          </a:lstStyle>
          <a:p>
            <a:pPr algn="ctr"/>
            <a:r>
              <a:rPr lang="zh-CN" altLang="en-US" sz="1800" dirty="0">
                <a:solidFill>
                  <a:srgbClr val="00B0F0"/>
                </a:solidFill>
                <a:latin typeface="+mn-ea"/>
                <a:ea typeface="+mn-ea"/>
              </a:rPr>
              <a:t>基本粒子</a:t>
            </a:r>
            <a:endParaRPr lang="en-US" altLang="zh-CN" sz="1800" dirty="0">
              <a:solidFill>
                <a:srgbClr val="00B0F0"/>
              </a:solidFill>
              <a:latin typeface="+mn-ea"/>
              <a:ea typeface="+mn-ea"/>
            </a:endParaRPr>
          </a:p>
          <a:p>
            <a:pPr algn="ctr"/>
            <a:r>
              <a:rPr lang="zh-CN" altLang="en-US" sz="1800" dirty="0">
                <a:solidFill>
                  <a:srgbClr val="00B0F0"/>
                </a:solidFill>
                <a:latin typeface="+mn-ea"/>
                <a:ea typeface="+mn-ea"/>
              </a:rPr>
              <a:t>的质量来源</a:t>
            </a:r>
            <a:endParaRPr lang="en-US" altLang="zh-CN" sz="1800" dirty="0">
              <a:solidFill>
                <a:srgbClr val="00B0F0"/>
              </a:solidFill>
              <a:latin typeface="+mn-ea"/>
              <a:ea typeface="+mn-ea"/>
            </a:endParaRPr>
          </a:p>
        </p:txBody>
      </p:sp>
      <p:cxnSp>
        <p:nvCxnSpPr>
          <p:cNvPr id="16401" name="直接箭头连接符 41"/>
          <p:cNvCxnSpPr>
            <a:cxnSpLocks noChangeShapeType="1"/>
          </p:cNvCxnSpPr>
          <p:nvPr/>
        </p:nvCxnSpPr>
        <p:spPr bwMode="auto">
          <a:xfrm>
            <a:off x="2646161" y="4451216"/>
            <a:ext cx="0" cy="964406"/>
          </a:xfrm>
          <a:prstGeom prst="straightConnector1">
            <a:avLst/>
          </a:prstGeom>
          <a:noFill/>
          <a:ln w="41275" algn="ctr">
            <a:solidFill>
              <a:srgbClr val="00B0F0"/>
            </a:solidFill>
            <a:round/>
            <a:headEnd/>
            <a:tailEnd type="arrow" w="med" len="med"/>
          </a:ln>
          <a:extLst>
            <a:ext uri="{909E8E84-426E-40dd-AFC4-6F175D3DCCD1}">
              <a14:hiddenFill xmlns:a14="http://schemas.microsoft.com/office/drawing/2010/main" xmlns="">
                <a:noFill/>
              </a14:hiddenFill>
            </a:ext>
          </a:extLst>
        </p:spPr>
      </p:cxnSp>
      <p:pic>
        <p:nvPicPr>
          <p:cNvPr id="2" name="图片 1" descr="四种相互作用.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6548" y="3133628"/>
            <a:ext cx="4553760" cy="2165033"/>
          </a:xfrm>
          <a:prstGeom prst="rect">
            <a:avLst/>
          </a:prstGeom>
        </p:spPr>
      </p:pic>
      <p:sp>
        <p:nvSpPr>
          <p:cNvPr id="5" name="灯片编号占位符 4">
            <a:extLst>
              <a:ext uri="{FF2B5EF4-FFF2-40B4-BE49-F238E27FC236}">
                <a16:creationId xmlns:a16="http://schemas.microsoft.com/office/drawing/2014/main" id="{B5B8041A-1992-F547-9BB8-2D07EF4C1E10}"/>
              </a:ext>
            </a:extLst>
          </p:cNvPr>
          <p:cNvSpPr>
            <a:spLocks noGrp="1"/>
          </p:cNvSpPr>
          <p:nvPr>
            <p:ph type="sldNum" sz="quarter" idx="12"/>
          </p:nvPr>
        </p:nvSpPr>
        <p:spPr/>
        <p:txBody>
          <a:bodyPr/>
          <a:lstStyle/>
          <a:p>
            <a:fld id="{E7947E03-E5B2-6C42-BA98-8F7B442AD48C}" type="slidenum">
              <a:rPr kumimoji="1" lang="zh-CN" altLang="en-US" smtClean="0"/>
              <a:t>10</a:t>
            </a:fld>
            <a:endParaRPr kumimoji="1"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pPr>
              <a:defRPr/>
            </a:pPr>
            <a:fld id="{F2ACA5F0-B858-444B-956F-D2B109521DB8}" type="slidenum">
              <a:rPr lang="zh-CN" altLang="en-US"/>
              <a:pPr>
                <a:defRPr/>
              </a:pPr>
              <a:t>11</a:t>
            </a:fld>
            <a:endParaRPr lang="en-US" altLang="zh-CN"/>
          </a:p>
        </p:txBody>
      </p:sp>
      <p:sp>
        <p:nvSpPr>
          <p:cNvPr id="637954" name="Rectangle 2"/>
          <p:cNvSpPr>
            <a:spLocks noGrp="1" noChangeArrowheads="1"/>
          </p:cNvSpPr>
          <p:nvPr>
            <p:ph type="title"/>
          </p:nvPr>
        </p:nvSpPr>
        <p:spPr>
          <a:xfrm>
            <a:off x="457200" y="0"/>
            <a:ext cx="8229600" cy="757790"/>
          </a:xfrm>
        </p:spPr>
        <p:txBody>
          <a:bodyPr>
            <a:normAutofit fontScale="90000"/>
          </a:bodyPr>
          <a:lstStyle/>
          <a:p>
            <a:pPr eaLnBrk="1" hangingPunct="1">
              <a:defRPr/>
            </a:pPr>
            <a:r>
              <a:rPr lang="zh-CN" altLang="en-US" sz="4800" dirty="0">
                <a:latin typeface="Heiti SC Light" charset="-122"/>
                <a:ea typeface="Heiti SC Light" charset="-122"/>
                <a:cs typeface="Heiti SC Light" charset="-122"/>
              </a:rPr>
              <a:t>基本粒子质量的来源？</a:t>
            </a:r>
          </a:p>
        </p:txBody>
      </p:sp>
      <p:sp>
        <p:nvSpPr>
          <p:cNvPr id="20486" name="Rectangle 3"/>
          <p:cNvSpPr>
            <a:spLocks noGrp="1" noChangeArrowheads="1"/>
          </p:cNvSpPr>
          <p:nvPr>
            <p:ph type="body" idx="1"/>
          </p:nvPr>
        </p:nvSpPr>
        <p:spPr>
          <a:xfrm>
            <a:off x="152400" y="1143000"/>
            <a:ext cx="4759808" cy="5486400"/>
          </a:xfrm>
        </p:spPr>
        <p:txBody>
          <a:bodyPr/>
          <a:lstStyle/>
          <a:p>
            <a:pPr marL="0" indent="0" eaLnBrk="1" hangingPunct="1">
              <a:lnSpc>
                <a:spcPct val="80000"/>
              </a:lnSpc>
              <a:buNone/>
            </a:pPr>
            <a:r>
              <a:rPr lang="zh-CN" altLang="en-US" dirty="0">
                <a:solidFill>
                  <a:srgbClr val="FF0000"/>
                </a:solidFill>
                <a:latin typeface="Heiti SC Light" charset="-122"/>
                <a:ea typeface="Heiti SC Light" charset="-122"/>
                <a:cs typeface="Heiti SC Light" charset="-122"/>
              </a:rPr>
              <a:t>标准模型：</a:t>
            </a:r>
          </a:p>
          <a:p>
            <a:pPr lvl="1" eaLnBrk="1" hangingPunct="1">
              <a:lnSpc>
                <a:spcPct val="80000"/>
              </a:lnSpc>
            </a:pPr>
            <a:r>
              <a:rPr lang="zh-CN" altLang="en-US" sz="3200" dirty="0">
                <a:solidFill>
                  <a:srgbClr val="FF0000"/>
                </a:solidFill>
                <a:latin typeface="Heiti SC Light" charset="-122"/>
                <a:ea typeface="Heiti SC Light" charset="-122"/>
                <a:cs typeface="Heiti SC Light" charset="-122"/>
              </a:rPr>
              <a:t>基本粒子与希格斯粒子的相互作用</a:t>
            </a:r>
          </a:p>
        </p:txBody>
      </p:sp>
      <p:pic>
        <p:nvPicPr>
          <p:cNvPr id="2048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4487" y="839408"/>
            <a:ext cx="3262313" cy="31797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408" y="3111744"/>
            <a:ext cx="4114800" cy="2628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文本框 1"/>
          <p:cNvSpPr txBox="1"/>
          <p:nvPr/>
        </p:nvSpPr>
        <p:spPr>
          <a:xfrm>
            <a:off x="3071459" y="5757082"/>
            <a:ext cx="4193777" cy="830997"/>
          </a:xfrm>
          <a:prstGeom prst="rect">
            <a:avLst/>
          </a:prstGeom>
          <a:noFill/>
        </p:spPr>
        <p:txBody>
          <a:bodyPr wrap="none" rtlCol="0">
            <a:spAutoFit/>
          </a:bodyPr>
          <a:lstStyle/>
          <a:p>
            <a:r>
              <a:rPr kumimoji="1" lang="en-US" altLang="zh-CN" sz="2400" dirty="0">
                <a:solidFill>
                  <a:srgbClr val="FF0000"/>
                </a:solidFill>
                <a:latin typeface="Heiti SC Light" charset="-122"/>
                <a:ea typeface="Heiti SC Light" charset="-122"/>
                <a:cs typeface="Heiti SC Light" charset="-122"/>
              </a:rPr>
              <a:t>2012</a:t>
            </a:r>
            <a:r>
              <a:rPr kumimoji="1" lang="zh-CN" altLang="en-US" sz="2400" dirty="0">
                <a:solidFill>
                  <a:srgbClr val="FF0000"/>
                </a:solidFill>
                <a:latin typeface="Heiti SC Light" charset="-122"/>
                <a:ea typeface="Heiti SC Light" charset="-122"/>
                <a:cs typeface="Heiti SC Light" charset="-122"/>
              </a:rPr>
              <a:t>年</a:t>
            </a:r>
            <a:r>
              <a:rPr kumimoji="1" lang="en-US" altLang="zh-CN" sz="2400" dirty="0">
                <a:solidFill>
                  <a:srgbClr val="FF0000"/>
                </a:solidFill>
                <a:latin typeface="Heiti SC Light" charset="-122"/>
                <a:ea typeface="Heiti SC Light" charset="-122"/>
                <a:cs typeface="Heiti SC Light" charset="-122"/>
              </a:rPr>
              <a:t>LHC</a:t>
            </a:r>
            <a:r>
              <a:rPr kumimoji="1" lang="zh-CN" altLang="en-US" sz="2400" dirty="0">
                <a:solidFill>
                  <a:srgbClr val="FF0000"/>
                </a:solidFill>
                <a:latin typeface="Heiti SC Light" charset="-122"/>
                <a:ea typeface="Heiti SC Light" charset="-122"/>
                <a:cs typeface="Heiti SC Light" charset="-122"/>
              </a:rPr>
              <a:t>上发现</a:t>
            </a:r>
            <a:r>
              <a:rPr kumimoji="1" lang="en-US" altLang="zh-CN" sz="2400" dirty="0">
                <a:solidFill>
                  <a:srgbClr val="FF0000"/>
                </a:solidFill>
                <a:latin typeface="Heiti SC Light" charset="-122"/>
                <a:ea typeface="Heiti SC Light" charset="-122"/>
                <a:cs typeface="Heiti SC Light" charset="-122"/>
              </a:rPr>
              <a:t>Higgs </a:t>
            </a:r>
            <a:r>
              <a:rPr kumimoji="1" lang="zh-CN" altLang="en-US" sz="2400" dirty="0">
                <a:solidFill>
                  <a:srgbClr val="FF0000"/>
                </a:solidFill>
                <a:latin typeface="Heiti SC Light" charset="-122"/>
                <a:ea typeface="Heiti SC Light" charset="-122"/>
                <a:cs typeface="Heiti SC Light" charset="-122"/>
              </a:rPr>
              <a:t>粒子</a:t>
            </a:r>
          </a:p>
          <a:p>
            <a:r>
              <a:rPr kumimoji="1" lang="en-US" altLang="zh-CN" sz="2400" dirty="0">
                <a:solidFill>
                  <a:srgbClr val="FF0000"/>
                </a:solidFill>
                <a:latin typeface="Heiti SC Light" charset="-122"/>
                <a:ea typeface="Heiti SC Light" charset="-122"/>
                <a:cs typeface="Heiti SC Light" charset="-122"/>
              </a:rPr>
              <a:t>2013</a:t>
            </a:r>
            <a:r>
              <a:rPr kumimoji="1" lang="zh-CN" altLang="en-US" sz="2400" dirty="0">
                <a:solidFill>
                  <a:srgbClr val="FF0000"/>
                </a:solidFill>
                <a:latin typeface="Heiti SC Light" charset="-122"/>
                <a:ea typeface="Heiti SC Light" charset="-122"/>
                <a:cs typeface="Heiti SC Light" charset="-122"/>
              </a:rPr>
              <a:t>年诺贝尔奖 </a:t>
            </a:r>
          </a:p>
        </p:txBody>
      </p:sp>
    </p:spTree>
    <p:extLst>
      <p:ext uri="{BB962C8B-B14F-4D97-AF65-F5344CB8AC3E}">
        <p14:creationId xmlns:p14="http://schemas.microsoft.com/office/powerpoint/2010/main" val="2255438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5684" y="438358"/>
            <a:ext cx="7886700" cy="994172"/>
          </a:xfrm>
        </p:spPr>
        <p:txBody>
          <a:bodyPr>
            <a:normAutofit/>
          </a:bodyPr>
          <a:lstStyle/>
          <a:p>
            <a:r>
              <a:rPr lang="zh-CN" altLang="en-US" sz="2700" b="1" dirty="0">
                <a:solidFill>
                  <a:srgbClr val="FF0000"/>
                </a:solidFill>
                <a:latin typeface="+mn-ea"/>
                <a:ea typeface="+mn-ea"/>
              </a:rPr>
              <a:t>物质基本结构的先驱们</a:t>
            </a:r>
            <a:br>
              <a:rPr lang="en-US" altLang="zh-CN" sz="2700" b="1" dirty="0">
                <a:solidFill>
                  <a:srgbClr val="FF0000"/>
                </a:solidFill>
                <a:latin typeface="+mn-ea"/>
                <a:ea typeface="+mn-ea"/>
              </a:rPr>
            </a:br>
            <a:r>
              <a:rPr lang="en-US" altLang="zh-CN" sz="2700" b="1" dirty="0">
                <a:solidFill>
                  <a:srgbClr val="FF0000"/>
                </a:solidFill>
                <a:latin typeface="+mn-ea"/>
                <a:ea typeface="+mn-ea"/>
              </a:rPr>
              <a:t>α</a:t>
            </a:r>
            <a:r>
              <a:rPr lang="zh-CN" altLang="en-US" sz="2700" b="1" dirty="0">
                <a:solidFill>
                  <a:srgbClr val="FF0000"/>
                </a:solidFill>
                <a:latin typeface="+mn-ea"/>
                <a:ea typeface="+mn-ea"/>
                <a:cs typeface="华文楷体"/>
              </a:rPr>
              <a:t>粒子散射：盖革</a:t>
            </a:r>
            <a:r>
              <a:rPr lang="en-US" altLang="zh-CN" sz="2700" b="1" dirty="0">
                <a:solidFill>
                  <a:srgbClr val="FF0000"/>
                </a:solidFill>
                <a:latin typeface="+mn-ea"/>
                <a:ea typeface="+mn-ea"/>
                <a:cs typeface="华文楷体"/>
              </a:rPr>
              <a:t>-</a:t>
            </a:r>
            <a:r>
              <a:rPr lang="zh-CN" altLang="en-US" sz="2700" b="1" dirty="0">
                <a:solidFill>
                  <a:srgbClr val="FF0000"/>
                </a:solidFill>
                <a:latin typeface="+mn-ea"/>
                <a:ea typeface="+mn-ea"/>
                <a:cs typeface="华文楷体"/>
              </a:rPr>
              <a:t>马斯顿实验</a:t>
            </a:r>
            <a:r>
              <a:rPr lang="en-US" altLang="zh-CN" sz="2700" b="1" dirty="0">
                <a:solidFill>
                  <a:srgbClr val="FF0000"/>
                </a:solidFill>
                <a:latin typeface="+mn-ea"/>
                <a:ea typeface="+mn-ea"/>
                <a:cs typeface="华文楷体"/>
              </a:rPr>
              <a:t>/</a:t>
            </a:r>
            <a:r>
              <a:rPr lang="zh-CN" altLang="en-US" sz="2700" b="1" dirty="0">
                <a:solidFill>
                  <a:srgbClr val="FF0000"/>
                </a:solidFill>
                <a:latin typeface="+mn-ea"/>
                <a:ea typeface="+mn-ea"/>
                <a:cs typeface="华文楷体"/>
              </a:rPr>
              <a:t>卢瑟福金泊实验</a:t>
            </a:r>
          </a:p>
        </p:txBody>
      </p:sp>
      <p:pic>
        <p:nvPicPr>
          <p:cNvPr id="6" name="内容占位符 5"/>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33109" y="2125266"/>
            <a:ext cx="2889179" cy="3875484"/>
          </a:xfr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8822" y="2157988"/>
            <a:ext cx="2756149" cy="3842762"/>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9612" y="2153031"/>
            <a:ext cx="2742875" cy="3847720"/>
          </a:xfrm>
          <a:prstGeom prst="rect">
            <a:avLst/>
          </a:prstGeom>
        </p:spPr>
      </p:pic>
      <p:sp>
        <p:nvSpPr>
          <p:cNvPr id="3" name="文本框 2"/>
          <p:cNvSpPr txBox="1"/>
          <p:nvPr/>
        </p:nvSpPr>
        <p:spPr>
          <a:xfrm>
            <a:off x="1039116" y="1742318"/>
            <a:ext cx="877163" cy="369332"/>
          </a:xfrm>
          <a:prstGeom prst="rect">
            <a:avLst/>
          </a:prstGeom>
          <a:noFill/>
        </p:spPr>
        <p:txBody>
          <a:bodyPr wrap="none" rtlCol="0">
            <a:spAutoFit/>
          </a:bodyPr>
          <a:lstStyle/>
          <a:p>
            <a:r>
              <a:rPr lang="zh-CN" altLang="en-US" b="1" dirty="0">
                <a:solidFill>
                  <a:srgbClr val="FF0000"/>
                </a:solidFill>
                <a:latin typeface="+mn-ea"/>
                <a:cs typeface="华文楷体"/>
              </a:rPr>
              <a:t>卢瑟福</a:t>
            </a:r>
          </a:p>
        </p:txBody>
      </p:sp>
      <p:sp>
        <p:nvSpPr>
          <p:cNvPr id="4" name="文本框 3"/>
          <p:cNvSpPr txBox="1"/>
          <p:nvPr/>
        </p:nvSpPr>
        <p:spPr>
          <a:xfrm>
            <a:off x="4083577" y="1797232"/>
            <a:ext cx="646331" cy="369332"/>
          </a:xfrm>
          <a:prstGeom prst="rect">
            <a:avLst/>
          </a:prstGeom>
          <a:noFill/>
        </p:spPr>
        <p:txBody>
          <a:bodyPr wrap="none" rtlCol="0">
            <a:spAutoFit/>
          </a:bodyPr>
          <a:lstStyle/>
          <a:p>
            <a:r>
              <a:rPr lang="zh-CN" altLang="en-US" b="1" dirty="0">
                <a:solidFill>
                  <a:srgbClr val="FF0000"/>
                </a:solidFill>
                <a:latin typeface="+mn-ea"/>
                <a:cs typeface="华文楷体"/>
              </a:rPr>
              <a:t>盖革</a:t>
            </a:r>
          </a:p>
        </p:txBody>
      </p:sp>
      <p:sp>
        <p:nvSpPr>
          <p:cNvPr id="5" name="文本框 4"/>
          <p:cNvSpPr txBox="1"/>
          <p:nvPr/>
        </p:nvSpPr>
        <p:spPr>
          <a:xfrm>
            <a:off x="6772114" y="1707009"/>
            <a:ext cx="877163" cy="369332"/>
          </a:xfrm>
          <a:prstGeom prst="rect">
            <a:avLst/>
          </a:prstGeom>
          <a:noFill/>
        </p:spPr>
        <p:txBody>
          <a:bodyPr wrap="none" rtlCol="0">
            <a:spAutoFit/>
          </a:bodyPr>
          <a:lstStyle/>
          <a:p>
            <a:r>
              <a:rPr lang="zh-CN" altLang="en-US" b="1" dirty="0">
                <a:solidFill>
                  <a:srgbClr val="FF0000"/>
                </a:solidFill>
                <a:latin typeface="+mn-ea"/>
                <a:cs typeface="华文楷体"/>
              </a:rPr>
              <a:t>马斯顿</a:t>
            </a:r>
          </a:p>
        </p:txBody>
      </p:sp>
      <p:sp>
        <p:nvSpPr>
          <p:cNvPr id="9" name="幻灯片编号占位符 8"/>
          <p:cNvSpPr>
            <a:spLocks noGrp="1"/>
          </p:cNvSpPr>
          <p:nvPr>
            <p:ph type="sldNum" sz="quarter" idx="12"/>
          </p:nvPr>
        </p:nvSpPr>
        <p:spPr/>
        <p:txBody>
          <a:bodyPr/>
          <a:lstStyle/>
          <a:p>
            <a:fld id="{6BF9AE1C-0B77-4E49-8930-14745354D407}" type="slidenum">
              <a:rPr lang="zh-CN" altLang="en-US" smtClean="0"/>
              <a:t>12</a:t>
            </a:fld>
            <a:endParaRPr lang="zh-CN" altLang="en-US"/>
          </a:p>
        </p:txBody>
      </p:sp>
      <p:pic>
        <p:nvPicPr>
          <p:cNvPr id="10" name="声音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72475" y="5229225"/>
            <a:ext cx="609600" cy="609600"/>
          </a:xfrm>
          <a:prstGeom prst="rect">
            <a:avLst/>
          </a:prstGeom>
        </p:spPr>
      </p:pic>
    </p:spTree>
    <p:extLst>
      <p:ext uri="{BB962C8B-B14F-4D97-AF65-F5344CB8AC3E}">
        <p14:creationId xmlns:p14="http://schemas.microsoft.com/office/powerpoint/2010/main" val="1339995058"/>
      </p:ext>
    </p:extLst>
  </p:cSld>
  <p:clrMapOvr>
    <a:masterClrMapping/>
  </p:clrMapOvr>
  <mc:AlternateContent xmlns:mc="http://schemas.openxmlformats.org/markup-compatibility/2006" xmlns:p14="http://schemas.microsoft.com/office/powerpoint/2010/main">
    <mc:Choice Requires="p14">
      <p:transition spd="slow" p14:dur="2000" advClick="0" advTm="646"/>
    </mc:Choice>
    <mc:Fallback xmlns="">
      <p:transition xmlns:p14="http://schemas.microsoft.com/office/powerpoint/2010/main" spd="slow" advClick="0" advTm="6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3" name="Text Box 1029"/>
          <p:cNvSpPr txBox="1">
            <a:spLocks noChangeArrowheads="1"/>
          </p:cNvSpPr>
          <p:nvPr/>
        </p:nvSpPr>
        <p:spPr bwMode="auto">
          <a:xfrm>
            <a:off x="141974" y="1189319"/>
            <a:ext cx="5264678" cy="1689373"/>
          </a:xfrm>
          <a:prstGeom prst="rect">
            <a:avLst/>
          </a:prstGeom>
          <a:solidFill>
            <a:srgbClr val="FFFF00"/>
          </a:solidFill>
          <a:ln>
            <a:headEnd/>
            <a:tailEnd/>
          </a:ln>
        </p:spPr>
        <p:style>
          <a:lnRef idx="0">
            <a:schemeClr val="accent3"/>
          </a:lnRef>
          <a:fillRef idx="3">
            <a:schemeClr val="accent3"/>
          </a:fillRef>
          <a:effectRef idx="3">
            <a:schemeClr val="accent3"/>
          </a:effectRef>
          <a:fontRef idx="minor">
            <a:schemeClr val="lt1"/>
          </a:fontRef>
        </p:style>
        <p:txBody>
          <a:bodyPr wrap="square">
            <a:spAutoFit/>
          </a:bodyPr>
          <a:lstStyle/>
          <a:p>
            <a:pPr algn="just">
              <a:lnSpc>
                <a:spcPct val="150000"/>
              </a:lnSpc>
              <a:spcBef>
                <a:spcPct val="50000"/>
              </a:spcBef>
              <a:defRPr/>
            </a:pPr>
            <a:r>
              <a:rPr lang="zh-CN" altLang="en-US" dirty="0">
                <a:solidFill>
                  <a:srgbClr val="FF0000"/>
                </a:solidFill>
              </a:rPr>
              <a:t>　</a:t>
            </a:r>
            <a:r>
              <a:rPr lang="zh-CN" altLang="en-US" dirty="0">
                <a:solidFill>
                  <a:srgbClr val="FF0000"/>
                </a:solidFill>
                <a:latin typeface="+mn-ea"/>
                <a:cs typeface="华文楷体"/>
              </a:rPr>
              <a:t>原子序数为</a:t>
            </a:r>
            <a:r>
              <a:rPr lang="en-US" altLang="zh-CN" dirty="0">
                <a:solidFill>
                  <a:srgbClr val="FF0000"/>
                </a:solidFill>
                <a:latin typeface="+mn-ea"/>
                <a:cs typeface="华文楷体"/>
              </a:rPr>
              <a:t>Z</a:t>
            </a:r>
            <a:r>
              <a:rPr lang="zh-CN" altLang="en-US" dirty="0">
                <a:solidFill>
                  <a:srgbClr val="FF0000"/>
                </a:solidFill>
                <a:latin typeface="+mn-ea"/>
                <a:cs typeface="华文楷体"/>
              </a:rPr>
              <a:t>的原子的中心</a:t>
            </a:r>
            <a:r>
              <a:rPr lang="en-US" altLang="zh-CN" dirty="0">
                <a:solidFill>
                  <a:srgbClr val="FF0000"/>
                </a:solidFill>
                <a:latin typeface="+mn-ea"/>
                <a:cs typeface="华文楷体"/>
              </a:rPr>
              <a:t>, </a:t>
            </a:r>
            <a:r>
              <a:rPr lang="zh-CN" altLang="en-US" dirty="0">
                <a:solidFill>
                  <a:srgbClr val="FF0000"/>
                </a:solidFill>
                <a:latin typeface="+mn-ea"/>
                <a:cs typeface="华文楷体"/>
              </a:rPr>
              <a:t>有一个带正电荷的核</a:t>
            </a:r>
            <a:r>
              <a:rPr lang="en-US" altLang="zh-CN" dirty="0">
                <a:solidFill>
                  <a:srgbClr val="FF0000"/>
                </a:solidFill>
                <a:latin typeface="+mn-ea"/>
                <a:cs typeface="华文楷体"/>
              </a:rPr>
              <a:t>(</a:t>
            </a:r>
            <a:r>
              <a:rPr lang="zh-CN" altLang="en-US" dirty="0">
                <a:solidFill>
                  <a:srgbClr val="FF0000"/>
                </a:solidFill>
                <a:latin typeface="+mn-ea"/>
                <a:cs typeface="华文楷体"/>
              </a:rPr>
              <a:t>原子核</a:t>
            </a:r>
            <a:r>
              <a:rPr lang="en-US" altLang="zh-CN" dirty="0">
                <a:solidFill>
                  <a:srgbClr val="FF0000"/>
                </a:solidFill>
                <a:latin typeface="+mn-ea"/>
                <a:cs typeface="华文楷体"/>
              </a:rPr>
              <a:t>),</a:t>
            </a:r>
            <a:r>
              <a:rPr lang="zh-CN" altLang="en-US" dirty="0">
                <a:solidFill>
                  <a:srgbClr val="FF0000"/>
                </a:solidFill>
                <a:latin typeface="+mn-ea"/>
                <a:cs typeface="华文楷体"/>
              </a:rPr>
              <a:t> 它所带的正电量</a:t>
            </a:r>
            <a:r>
              <a:rPr lang="en-US" altLang="zh-CN" dirty="0" err="1">
                <a:solidFill>
                  <a:srgbClr val="FF0000"/>
                </a:solidFill>
                <a:latin typeface="+mn-ea"/>
                <a:cs typeface="华文楷体"/>
              </a:rPr>
              <a:t>Ze</a:t>
            </a:r>
            <a:r>
              <a:rPr lang="en-US" altLang="zh-CN" dirty="0">
                <a:solidFill>
                  <a:srgbClr val="FF0000"/>
                </a:solidFill>
                <a:latin typeface="+mn-ea"/>
                <a:cs typeface="华文楷体"/>
              </a:rPr>
              <a:t>, </a:t>
            </a:r>
            <a:r>
              <a:rPr lang="zh-CN" altLang="en-US" dirty="0">
                <a:solidFill>
                  <a:srgbClr val="FF0000"/>
                </a:solidFill>
                <a:latin typeface="+mn-ea"/>
                <a:cs typeface="华文楷体"/>
              </a:rPr>
              <a:t>它的体积极小但质量很大</a:t>
            </a:r>
            <a:r>
              <a:rPr lang="en-US" altLang="zh-CN" dirty="0">
                <a:solidFill>
                  <a:srgbClr val="FF0000"/>
                </a:solidFill>
                <a:latin typeface="+mn-ea"/>
                <a:cs typeface="华文楷体"/>
              </a:rPr>
              <a:t>, </a:t>
            </a:r>
            <a:r>
              <a:rPr lang="zh-CN" altLang="en-US" dirty="0">
                <a:solidFill>
                  <a:srgbClr val="FF0000"/>
                </a:solidFill>
                <a:latin typeface="+mn-ea"/>
                <a:cs typeface="华文楷体"/>
              </a:rPr>
              <a:t>几乎等于整个原子的质量</a:t>
            </a:r>
            <a:r>
              <a:rPr lang="en-US" altLang="zh-CN" dirty="0">
                <a:solidFill>
                  <a:srgbClr val="FF0000"/>
                </a:solidFill>
                <a:latin typeface="+mn-ea"/>
                <a:cs typeface="华文楷体"/>
              </a:rPr>
              <a:t>, </a:t>
            </a:r>
            <a:r>
              <a:rPr lang="zh-CN" altLang="en-US" dirty="0">
                <a:solidFill>
                  <a:srgbClr val="FF0000"/>
                </a:solidFill>
                <a:latin typeface="+mn-ea"/>
                <a:cs typeface="华文楷体"/>
              </a:rPr>
              <a:t>正常情况下核外有</a:t>
            </a:r>
            <a:r>
              <a:rPr lang="en-US" altLang="zh-CN" dirty="0">
                <a:solidFill>
                  <a:srgbClr val="FF0000"/>
                </a:solidFill>
                <a:latin typeface="+mn-ea"/>
                <a:cs typeface="华文楷体"/>
              </a:rPr>
              <a:t>Z</a:t>
            </a:r>
            <a:r>
              <a:rPr lang="zh-CN" altLang="en-US" dirty="0">
                <a:solidFill>
                  <a:srgbClr val="FF0000"/>
                </a:solidFill>
                <a:latin typeface="+mn-ea"/>
                <a:cs typeface="华文楷体"/>
              </a:rPr>
              <a:t>个电子围绕它运动。</a:t>
            </a:r>
          </a:p>
        </p:txBody>
      </p:sp>
      <p:pic>
        <p:nvPicPr>
          <p:cNvPr id="124936" name="Picture 1032"/>
          <p:cNvPicPr>
            <a:picLocks noRot="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2914" y="1032274"/>
            <a:ext cx="3244850" cy="19157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937" name="Picture 1033"/>
          <p:cNvPicPr>
            <a:picLocks noChangeAspect="1" noChangeArrowheads="1"/>
          </p:cNvPicPr>
          <p:nvPr/>
        </p:nvPicPr>
        <p:blipFill>
          <a:blip r:embed="rId3">
            <a:lum bright="-24000" contrast="64000"/>
            <a:extLst>
              <a:ext uri="{28A0092B-C50C-407E-A947-70E740481C1C}">
                <a14:useLocalDpi xmlns:a14="http://schemas.microsoft.com/office/drawing/2010/main" val="0"/>
              </a:ext>
            </a:extLst>
          </a:blip>
          <a:srcRect/>
          <a:stretch>
            <a:fillRect/>
          </a:stretch>
        </p:blipFill>
        <p:spPr bwMode="auto">
          <a:xfrm>
            <a:off x="2134293" y="3328137"/>
            <a:ext cx="5274870" cy="3056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6"/>
          <p:cNvSpPr>
            <a:spLocks noGrp="1"/>
          </p:cNvSpPr>
          <p:nvPr>
            <p:ph type="title"/>
          </p:nvPr>
        </p:nvSpPr>
        <p:spPr>
          <a:xfrm>
            <a:off x="248194" y="204107"/>
            <a:ext cx="4689566" cy="535767"/>
          </a:xfrm>
        </p:spPr>
        <p:txBody>
          <a:bodyPr>
            <a:normAutofit fontScale="90000"/>
          </a:bodyPr>
          <a:lstStyle/>
          <a:p>
            <a:pPr>
              <a:defRPr/>
            </a:pPr>
            <a:r>
              <a:rPr kumimoji="0" lang="zh-CN" altLang="en-US" dirty="0">
                <a:latin typeface="+mn-ea"/>
                <a:ea typeface="+mn-ea"/>
                <a:cs typeface="华文楷体"/>
              </a:rPr>
              <a:t>卢瑟福的核式模型</a:t>
            </a:r>
            <a:endParaRPr kumimoji="0" lang="en-US" dirty="0">
              <a:latin typeface="+mn-ea"/>
              <a:ea typeface="+mn-ea"/>
              <a:cs typeface="华文楷体"/>
            </a:endParaRPr>
          </a:p>
        </p:txBody>
      </p:sp>
      <p:sp>
        <p:nvSpPr>
          <p:cNvPr id="2" name="幻灯片编号占位符 1"/>
          <p:cNvSpPr>
            <a:spLocks noGrp="1"/>
          </p:cNvSpPr>
          <p:nvPr>
            <p:ph type="sldNum" sz="quarter" idx="12"/>
          </p:nvPr>
        </p:nvSpPr>
        <p:spPr/>
        <p:txBody>
          <a:bodyPr/>
          <a:lstStyle/>
          <a:p>
            <a:fld id="{6BF9AE1C-0B77-4E49-8930-14745354D407}" type="slidenum">
              <a:rPr lang="zh-CN" altLang="en-US" smtClean="0"/>
              <a:t>13</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902"/>
    </mc:Choice>
    <mc:Fallback xmlns="">
      <p:transition xmlns:p14="http://schemas.microsoft.com/office/powerpoint/2010/main" spd="slow" advTm="902"/>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4933"/>
                                        </p:tgtEl>
                                        <p:attrNameLst>
                                          <p:attrName>style.visibility</p:attrName>
                                        </p:attrNameLst>
                                      </p:cBhvr>
                                      <p:to>
                                        <p:strVal val="visible"/>
                                      </p:to>
                                    </p:set>
                                    <p:animEffect transition="in" filter="wipe(left)">
                                      <p:cBhvr>
                                        <p:cTn id="7" dur="500"/>
                                        <p:tgtEl>
                                          <p:spTgt spid="1249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24936"/>
                                        </p:tgtEl>
                                        <p:attrNameLst>
                                          <p:attrName>style.visibility</p:attrName>
                                        </p:attrNameLst>
                                      </p:cBhvr>
                                      <p:to>
                                        <p:strVal val="visible"/>
                                      </p:to>
                                    </p:set>
                                    <p:anim calcmode="lin" valueType="num">
                                      <p:cBhvr additive="base">
                                        <p:cTn id="12" dur="500" fill="hold"/>
                                        <p:tgtEl>
                                          <p:spTgt spid="124936"/>
                                        </p:tgtEl>
                                        <p:attrNameLst>
                                          <p:attrName>ppt_x</p:attrName>
                                        </p:attrNameLst>
                                      </p:cBhvr>
                                      <p:tavLst>
                                        <p:tav tm="0">
                                          <p:val>
                                            <p:strVal val="0-#ppt_w/2"/>
                                          </p:val>
                                        </p:tav>
                                        <p:tav tm="100000">
                                          <p:val>
                                            <p:strVal val="#ppt_x"/>
                                          </p:val>
                                        </p:tav>
                                      </p:tavLst>
                                    </p:anim>
                                    <p:anim calcmode="lin" valueType="num">
                                      <p:cBhvr additive="base">
                                        <p:cTn id="13" dur="500" fill="hold"/>
                                        <p:tgtEl>
                                          <p:spTgt spid="12493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nodeType="clickEffect">
                                  <p:stCondLst>
                                    <p:cond delay="0"/>
                                  </p:stCondLst>
                                  <p:childTnLst>
                                    <p:set>
                                      <p:cBhvr>
                                        <p:cTn id="17" dur="1" fill="hold">
                                          <p:stCondLst>
                                            <p:cond delay="0"/>
                                          </p:stCondLst>
                                        </p:cTn>
                                        <p:tgtEl>
                                          <p:spTgt spid="124937"/>
                                        </p:tgtEl>
                                        <p:attrNameLst>
                                          <p:attrName>style.visibility</p:attrName>
                                        </p:attrNameLst>
                                      </p:cBhvr>
                                      <p:to>
                                        <p:strVal val="visible"/>
                                      </p:to>
                                    </p:set>
                                    <p:anim calcmode="lin" valueType="num">
                                      <p:cBhvr additive="base">
                                        <p:cTn id="18" dur="500" fill="hold"/>
                                        <p:tgtEl>
                                          <p:spTgt spid="124937"/>
                                        </p:tgtEl>
                                        <p:attrNameLst>
                                          <p:attrName>ppt_x</p:attrName>
                                        </p:attrNameLst>
                                      </p:cBhvr>
                                      <p:tavLst>
                                        <p:tav tm="0">
                                          <p:val>
                                            <p:strVal val="0-#ppt_w/2"/>
                                          </p:val>
                                        </p:tav>
                                        <p:tav tm="100000">
                                          <p:val>
                                            <p:strVal val="#ppt_x"/>
                                          </p:val>
                                        </p:tav>
                                      </p:tavLst>
                                    </p:anim>
                                    <p:anim calcmode="lin" valueType="num">
                                      <p:cBhvr additive="base">
                                        <p:cTn id="19" dur="500" fill="hold"/>
                                        <p:tgtEl>
                                          <p:spTgt spid="1249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57526" y="5548057"/>
            <a:ext cx="9046787" cy="858377"/>
          </a:xfrm>
          <a:prstGeom prst="rect">
            <a:avLst/>
          </a:prstGeom>
          <a:solidFill>
            <a:srgbClr val="FFFF00"/>
          </a:solidFill>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just">
              <a:lnSpc>
                <a:spcPct val="150000"/>
              </a:lnSpc>
              <a:spcBef>
                <a:spcPct val="50000"/>
              </a:spcBef>
              <a:buClr>
                <a:schemeClr val="accent2"/>
              </a:buClr>
              <a:buSzPct val="80000"/>
              <a:defRPr/>
            </a:pPr>
            <a:r>
              <a:rPr kumimoji="1" lang="zh-CN" altLang="en-US" b="1" dirty="0">
                <a:solidFill>
                  <a:srgbClr val="000000"/>
                </a:solidFill>
                <a:latin typeface="+mn-ea"/>
                <a:ea typeface="+mn-ea"/>
                <a:cs typeface="华文楷体"/>
              </a:rPr>
              <a:t>在同一</a:t>
            </a:r>
            <a:r>
              <a:rPr kumimoji="1" lang="en-US" altLang="zh-CN" b="1" dirty="0">
                <a:solidFill>
                  <a:srgbClr val="000000"/>
                </a:solidFill>
                <a:latin typeface="+mn-ea"/>
                <a:ea typeface="+mn-ea"/>
                <a:cs typeface="华文楷体"/>
              </a:rPr>
              <a:t>α</a:t>
            </a:r>
            <a:r>
              <a:rPr kumimoji="1" lang="zh-CN" altLang="en-US" b="1" dirty="0">
                <a:solidFill>
                  <a:srgbClr val="000000"/>
                </a:solidFill>
                <a:latin typeface="+mn-ea"/>
                <a:ea typeface="+mn-ea"/>
                <a:cs typeface="华文楷体"/>
              </a:rPr>
              <a:t>粒子源和同一散射体的情况下，</a:t>
            </a:r>
            <a:r>
              <a:rPr kumimoji="1" lang="en-US" altLang="zh-CN" b="1" dirty="0" err="1">
                <a:solidFill>
                  <a:srgbClr val="FF0000"/>
                </a:solidFill>
                <a:latin typeface="+mn-ea"/>
                <a:ea typeface="+mn-ea"/>
                <a:cs typeface="华文楷体"/>
              </a:rPr>
              <a:t>dN</a:t>
            </a:r>
            <a:r>
              <a:rPr kumimoji="1" lang="en-US" altLang="zh-CN" b="1" dirty="0">
                <a:solidFill>
                  <a:srgbClr val="FF0000"/>
                </a:solidFill>
                <a:latin typeface="+mn-ea"/>
                <a:ea typeface="+mn-ea"/>
                <a:cs typeface="华文楷体"/>
              </a:rPr>
              <a:t>′</a:t>
            </a:r>
            <a:r>
              <a:rPr kumimoji="1" lang="zh-CN" altLang="en-US" b="1" dirty="0">
                <a:solidFill>
                  <a:srgbClr val="FF0000"/>
                </a:solidFill>
                <a:latin typeface="+mn-ea"/>
                <a:ea typeface="+mn-ea"/>
                <a:cs typeface="华文楷体"/>
              </a:rPr>
              <a:t>与</a:t>
            </a:r>
            <a:r>
              <a:rPr kumimoji="1" lang="en-US" altLang="zh-CN" b="1" dirty="0">
                <a:solidFill>
                  <a:srgbClr val="FF0000"/>
                </a:solidFill>
                <a:latin typeface="+mn-ea"/>
                <a:ea typeface="+mn-ea"/>
                <a:cs typeface="华文楷体"/>
              </a:rPr>
              <a:t>sin</a:t>
            </a:r>
            <a:r>
              <a:rPr kumimoji="1" lang="en-US" altLang="zh-CN" b="1" baseline="30000" dirty="0">
                <a:solidFill>
                  <a:srgbClr val="FF0000"/>
                </a:solidFill>
                <a:latin typeface="+mn-ea"/>
                <a:ea typeface="+mn-ea"/>
                <a:cs typeface="华文楷体"/>
              </a:rPr>
              <a:t>4</a:t>
            </a:r>
            <a:r>
              <a:rPr kumimoji="1" lang="en-US" altLang="zh-CN" b="1" dirty="0">
                <a:solidFill>
                  <a:srgbClr val="FF0000"/>
                </a:solidFill>
                <a:latin typeface="+mn-ea"/>
                <a:ea typeface="+mn-ea"/>
                <a:cs typeface="华文楷体"/>
              </a:rPr>
              <a:t>θ/2</a:t>
            </a:r>
            <a:r>
              <a:rPr kumimoji="1" lang="zh-CN" altLang="en-US" b="1" dirty="0">
                <a:solidFill>
                  <a:srgbClr val="FF0000"/>
                </a:solidFill>
                <a:latin typeface="+mn-ea"/>
                <a:ea typeface="+mn-ea"/>
                <a:cs typeface="华文楷体"/>
              </a:rPr>
              <a:t>成反比</a:t>
            </a:r>
            <a:r>
              <a:rPr kumimoji="1" lang="zh-CN" altLang="en-US" b="1" dirty="0">
                <a:solidFill>
                  <a:srgbClr val="000000"/>
                </a:solidFill>
                <a:latin typeface="+mn-ea"/>
                <a:ea typeface="+mn-ea"/>
                <a:cs typeface="华文楷体"/>
              </a:rPr>
              <a:t>。如图当角度由小变大，实验结果与卢瑟福公式符合得很好，这是卢瑟福散射公式最突出和最重要的特征</a:t>
            </a:r>
            <a:r>
              <a:rPr kumimoji="1" lang="en-US" altLang="zh-CN" b="1" dirty="0">
                <a:solidFill>
                  <a:srgbClr val="000000"/>
                </a:solidFill>
                <a:latin typeface="+mn-ea"/>
                <a:ea typeface="+mn-ea"/>
                <a:cs typeface="华文楷体"/>
              </a:rPr>
              <a:t>.  </a:t>
            </a:r>
          </a:p>
        </p:txBody>
      </p:sp>
      <p:pic>
        <p:nvPicPr>
          <p:cNvPr id="36867" name="Picture 3" descr="yz7"/>
          <p:cNvPicPr>
            <a:picLocks noChangeAspect="1"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79798" y="2607678"/>
            <a:ext cx="5410200"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99333" name="Object 7" descr="羊皮纸"/>
          <p:cNvGraphicFramePr>
            <a:graphicFrameLocks noChangeAspect="1"/>
          </p:cNvGraphicFramePr>
          <p:nvPr>
            <p:extLst>
              <p:ext uri="{D42A27DB-BD31-4B8C-83A1-F6EECF244321}">
                <p14:modId xmlns:p14="http://schemas.microsoft.com/office/powerpoint/2010/main" val="2478919789"/>
              </p:ext>
            </p:extLst>
          </p:nvPr>
        </p:nvGraphicFramePr>
        <p:xfrm>
          <a:off x="265113" y="1616805"/>
          <a:ext cx="2881615" cy="793694"/>
        </p:xfrm>
        <a:graphic>
          <a:graphicData uri="http://schemas.openxmlformats.org/presentationml/2006/ole">
            <mc:AlternateContent xmlns:mc="http://schemas.openxmlformats.org/markup-compatibility/2006">
              <mc:Choice xmlns:v="urn:schemas-microsoft-com:vml" Requires="v">
                <p:oleObj spid="_x0000_s26167" name="公式" r:id="rId5" imgW="2006600" imgH="736600" progId="Equation.3">
                  <p:embed/>
                </p:oleObj>
              </mc:Choice>
              <mc:Fallback>
                <p:oleObj name="公式" r:id="rId5" imgW="2006600" imgH="736600" progId="Equation.3">
                  <p:embed/>
                  <p:pic>
                    <p:nvPicPr>
                      <p:cNvPr id="99333" name="Object 7" descr="羊皮纸"/>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113" y="1616805"/>
                        <a:ext cx="2881615" cy="793694"/>
                      </a:xfrm>
                      <a:prstGeom prst="rect">
                        <a:avLst/>
                      </a:prstGeom>
                      <a:blipFill dpi="0" rotWithShape="0">
                        <a:blip r:embed="rId7"/>
                        <a:srcRect/>
                        <a:tile tx="0" ty="0" sx="100000" sy="100000" flip="none" algn="tl"/>
                      </a:blipFill>
                      <a:ln w="1905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 name="幻灯片编号占位符 1"/>
          <p:cNvSpPr>
            <a:spLocks noGrp="1"/>
          </p:cNvSpPr>
          <p:nvPr>
            <p:ph type="sldNum" sz="quarter" idx="12"/>
          </p:nvPr>
        </p:nvSpPr>
        <p:spPr/>
        <p:txBody>
          <a:bodyPr/>
          <a:lstStyle/>
          <a:p>
            <a:fld id="{6BF9AE1C-0B77-4E49-8930-14745354D407}" type="slidenum">
              <a:rPr lang="zh-CN" altLang="en-US" smtClean="0"/>
              <a:t>14</a:t>
            </a:fld>
            <a:endParaRPr lang="zh-CN" altLang="en-US"/>
          </a:p>
        </p:txBody>
      </p:sp>
      <p:graphicFrame>
        <p:nvGraphicFramePr>
          <p:cNvPr id="6" name="Object 9">
            <a:extLst>
              <a:ext uri="{FF2B5EF4-FFF2-40B4-BE49-F238E27FC236}">
                <a16:creationId xmlns:a16="http://schemas.microsoft.com/office/drawing/2014/main" id="{05432997-0B06-C14A-B8EC-E2D5C815CE91}"/>
              </a:ext>
            </a:extLst>
          </p:cNvPr>
          <p:cNvGraphicFramePr>
            <a:graphicFrameLocks noChangeAspect="1"/>
          </p:cNvGraphicFramePr>
          <p:nvPr>
            <p:extLst>
              <p:ext uri="{D42A27DB-BD31-4B8C-83A1-F6EECF244321}">
                <p14:modId xmlns:p14="http://schemas.microsoft.com/office/powerpoint/2010/main" val="1983496186"/>
              </p:ext>
            </p:extLst>
          </p:nvPr>
        </p:nvGraphicFramePr>
        <p:xfrm>
          <a:off x="57526" y="931076"/>
          <a:ext cx="5050051" cy="649433"/>
        </p:xfrm>
        <a:graphic>
          <a:graphicData uri="http://schemas.openxmlformats.org/presentationml/2006/ole">
            <mc:AlternateContent xmlns:mc="http://schemas.openxmlformats.org/markup-compatibility/2006">
              <mc:Choice xmlns:v="urn:schemas-microsoft-com:vml" Requires="v">
                <p:oleObj spid="_x0000_s26168" name="公式" r:id="rId8" imgW="2590800" imgH="444500" progId="Equation.3">
                  <p:embed/>
                </p:oleObj>
              </mc:Choice>
              <mc:Fallback>
                <p:oleObj name="公式" r:id="rId8" imgW="2590800" imgH="444500" progId="Equation.3">
                  <p:embed/>
                  <p:pic>
                    <p:nvPicPr>
                      <p:cNvPr id="8" name="Object 9">
                        <a:extLst>
                          <a:ext uri="{FF2B5EF4-FFF2-40B4-BE49-F238E27FC236}">
                            <a16:creationId xmlns:a16="http://schemas.microsoft.com/office/drawing/2014/main" id="{CAB1052D-E5B0-1F4D-9951-63727B82A527}"/>
                          </a:ext>
                        </a:extLst>
                      </p:cNvPr>
                      <p:cNvPicPr>
                        <a:picLocks noChangeAspect="1" noChangeArrowheads="1"/>
                      </p:cNvPicPr>
                      <p:nvPr/>
                    </p:nvPicPr>
                    <p:blipFill>
                      <a:blip r:embed="rId9"/>
                      <a:srcRect/>
                      <a:stretch>
                        <a:fillRect/>
                      </a:stretch>
                    </p:blipFill>
                    <p:spPr bwMode="auto">
                      <a:xfrm>
                        <a:off x="57526" y="931076"/>
                        <a:ext cx="5050051" cy="649433"/>
                      </a:xfrm>
                      <a:prstGeom prst="rect">
                        <a:avLst/>
                      </a:prstGeom>
                      <a:solidFill>
                        <a:srgbClr val="FFFF00"/>
                      </a:solid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7" name="标题 1">
            <a:extLst>
              <a:ext uri="{FF2B5EF4-FFF2-40B4-BE49-F238E27FC236}">
                <a16:creationId xmlns:a16="http://schemas.microsoft.com/office/drawing/2014/main" id="{1AEC7DCD-4794-0C43-B04B-0E89D2C5FC13}"/>
              </a:ext>
            </a:extLst>
          </p:cNvPr>
          <p:cNvSpPr>
            <a:spLocks noGrp="1"/>
          </p:cNvSpPr>
          <p:nvPr>
            <p:ph type="title"/>
          </p:nvPr>
        </p:nvSpPr>
        <p:spPr>
          <a:xfrm>
            <a:off x="405683" y="-86590"/>
            <a:ext cx="8698629" cy="994172"/>
          </a:xfrm>
        </p:spPr>
        <p:txBody>
          <a:bodyPr>
            <a:normAutofit/>
          </a:bodyPr>
          <a:lstStyle/>
          <a:p>
            <a:r>
              <a:rPr lang="en-US" altLang="zh-CN" sz="2700" b="1" dirty="0">
                <a:latin typeface="+mn-ea"/>
                <a:ea typeface="+mn-ea"/>
              </a:rPr>
              <a:t>α</a:t>
            </a:r>
            <a:r>
              <a:rPr lang="zh-CN" altLang="en-US" sz="2700" b="1" dirty="0">
                <a:latin typeface="+mn-ea"/>
                <a:ea typeface="+mn-ea"/>
                <a:cs typeface="华文楷体"/>
              </a:rPr>
              <a:t>粒子散射：盖革</a:t>
            </a:r>
            <a:r>
              <a:rPr lang="en-US" altLang="zh-CN" sz="2700" b="1" dirty="0">
                <a:latin typeface="+mn-ea"/>
                <a:ea typeface="+mn-ea"/>
                <a:cs typeface="华文楷体"/>
              </a:rPr>
              <a:t>-</a:t>
            </a:r>
            <a:r>
              <a:rPr lang="zh-CN" altLang="en-US" sz="2700" b="1" dirty="0">
                <a:latin typeface="+mn-ea"/>
                <a:ea typeface="+mn-ea"/>
                <a:cs typeface="华文楷体"/>
              </a:rPr>
              <a:t>马斯顿实验</a:t>
            </a:r>
            <a:r>
              <a:rPr lang="en-US" altLang="zh-CN" sz="2700" b="1" dirty="0">
                <a:latin typeface="+mn-ea"/>
                <a:ea typeface="+mn-ea"/>
                <a:cs typeface="华文楷体"/>
              </a:rPr>
              <a:t>/</a:t>
            </a:r>
            <a:r>
              <a:rPr lang="zh-CN" altLang="en-US" sz="2700" b="1" dirty="0">
                <a:latin typeface="+mn-ea"/>
                <a:ea typeface="+mn-ea"/>
                <a:cs typeface="华文楷体"/>
              </a:rPr>
              <a:t>卢瑟福金泊实验</a:t>
            </a:r>
            <a:r>
              <a:rPr lang="en-US" altLang="zh-CN" sz="2700" b="1" dirty="0">
                <a:latin typeface="+mn-ea"/>
                <a:ea typeface="+mn-ea"/>
                <a:cs typeface="华文楷体"/>
              </a:rPr>
              <a:t>-1913</a:t>
            </a:r>
            <a:r>
              <a:rPr lang="zh-CN" altLang="en-US" sz="2700" b="1" dirty="0">
                <a:latin typeface="+mn-ea"/>
                <a:ea typeface="+mn-ea"/>
                <a:cs typeface="华文楷体"/>
              </a:rPr>
              <a:t>年</a:t>
            </a:r>
          </a:p>
        </p:txBody>
      </p:sp>
      <p:pic>
        <p:nvPicPr>
          <p:cNvPr id="8" name="Picture 4" descr="E:\The Physics of Atoms and Quanta\atom\fig4-8.jpg">
            <a:extLst>
              <a:ext uri="{FF2B5EF4-FFF2-40B4-BE49-F238E27FC236}">
                <a16:creationId xmlns:a16="http://schemas.microsoft.com/office/drawing/2014/main" id="{EE131D76-85F5-5D41-93E4-1906332C05C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21186" y="936165"/>
            <a:ext cx="3200448" cy="1307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 name="Group 30">
            <a:extLst>
              <a:ext uri="{FF2B5EF4-FFF2-40B4-BE49-F238E27FC236}">
                <a16:creationId xmlns:a16="http://schemas.microsoft.com/office/drawing/2014/main" id="{B97C962C-9E49-9840-841D-E077CFE541B7}"/>
              </a:ext>
            </a:extLst>
          </p:cNvPr>
          <p:cNvGrpSpPr>
            <a:grpSpLocks/>
          </p:cNvGrpSpPr>
          <p:nvPr/>
        </p:nvGrpSpPr>
        <p:grpSpPr bwMode="auto">
          <a:xfrm>
            <a:off x="4898570" y="2756263"/>
            <a:ext cx="3788230" cy="1455213"/>
            <a:chOff x="204" y="2296"/>
            <a:chExt cx="3638" cy="1547"/>
          </a:xfrm>
        </p:grpSpPr>
        <p:sp>
          <p:nvSpPr>
            <p:cNvPr id="10" name="Rectangle 9" descr="浅色上对角线">
              <a:extLst>
                <a:ext uri="{FF2B5EF4-FFF2-40B4-BE49-F238E27FC236}">
                  <a16:creationId xmlns:a16="http://schemas.microsoft.com/office/drawing/2014/main" id="{1F2FCBD5-D729-3A42-9584-A695C16012AD}"/>
                </a:ext>
              </a:extLst>
            </p:cNvPr>
            <p:cNvSpPr>
              <a:spLocks noChangeArrowheads="1"/>
            </p:cNvSpPr>
            <p:nvPr/>
          </p:nvSpPr>
          <p:spPr bwMode="auto">
            <a:xfrm>
              <a:off x="397" y="2523"/>
              <a:ext cx="576" cy="576"/>
            </a:xfrm>
            <a:prstGeom prst="rect">
              <a:avLst/>
            </a:prstGeom>
            <a:pattFill prst="ltUp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 name="Rectangle 10">
              <a:extLst>
                <a:ext uri="{FF2B5EF4-FFF2-40B4-BE49-F238E27FC236}">
                  <a16:creationId xmlns:a16="http://schemas.microsoft.com/office/drawing/2014/main" id="{DF6F6297-67CF-074D-A036-E9B65C55E96A}"/>
                </a:ext>
              </a:extLst>
            </p:cNvPr>
            <p:cNvSpPr>
              <a:spLocks noChangeArrowheads="1"/>
            </p:cNvSpPr>
            <p:nvPr/>
          </p:nvSpPr>
          <p:spPr bwMode="auto">
            <a:xfrm>
              <a:off x="533" y="2704"/>
              <a:ext cx="227" cy="22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2" name="Rectangle 11">
              <a:extLst>
                <a:ext uri="{FF2B5EF4-FFF2-40B4-BE49-F238E27FC236}">
                  <a16:creationId xmlns:a16="http://schemas.microsoft.com/office/drawing/2014/main" id="{F174A5C3-B660-3B4F-9A19-50837243D4A9}"/>
                </a:ext>
              </a:extLst>
            </p:cNvPr>
            <p:cNvSpPr>
              <a:spLocks noChangeArrowheads="1"/>
            </p:cNvSpPr>
            <p:nvPr/>
          </p:nvSpPr>
          <p:spPr bwMode="auto">
            <a:xfrm>
              <a:off x="760" y="2777"/>
              <a:ext cx="227" cy="9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3" name="Rectangle 12">
              <a:extLst>
                <a:ext uri="{FF2B5EF4-FFF2-40B4-BE49-F238E27FC236}">
                  <a16:creationId xmlns:a16="http://schemas.microsoft.com/office/drawing/2014/main" id="{BFCD48BF-00C5-114D-BB6A-69111A51865D}"/>
                </a:ext>
              </a:extLst>
            </p:cNvPr>
            <p:cNvSpPr>
              <a:spLocks noChangeArrowheads="1"/>
            </p:cNvSpPr>
            <p:nvPr/>
          </p:nvSpPr>
          <p:spPr bwMode="auto">
            <a:xfrm>
              <a:off x="624" y="2795"/>
              <a:ext cx="576" cy="54"/>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 name="Line 13">
              <a:extLst>
                <a:ext uri="{FF2B5EF4-FFF2-40B4-BE49-F238E27FC236}">
                  <a16:creationId xmlns:a16="http://schemas.microsoft.com/office/drawing/2014/main" id="{35E3C2A1-1069-204F-8389-BD0134000736}"/>
                </a:ext>
              </a:extLst>
            </p:cNvPr>
            <p:cNvSpPr>
              <a:spLocks noChangeShapeType="1"/>
            </p:cNvSpPr>
            <p:nvPr/>
          </p:nvSpPr>
          <p:spPr bwMode="auto">
            <a:xfrm>
              <a:off x="714" y="2822"/>
              <a:ext cx="1089"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5" name="Line 14">
              <a:extLst>
                <a:ext uri="{FF2B5EF4-FFF2-40B4-BE49-F238E27FC236}">
                  <a16:creationId xmlns:a16="http://schemas.microsoft.com/office/drawing/2014/main" id="{0084629B-5A1A-3441-BAAD-D49435A4ACDC}"/>
                </a:ext>
              </a:extLst>
            </p:cNvPr>
            <p:cNvSpPr>
              <a:spLocks noChangeShapeType="1"/>
            </p:cNvSpPr>
            <p:nvPr/>
          </p:nvSpPr>
          <p:spPr bwMode="auto">
            <a:xfrm>
              <a:off x="1803" y="2296"/>
              <a:ext cx="0" cy="1044"/>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6" name="Line 15">
              <a:extLst>
                <a:ext uri="{FF2B5EF4-FFF2-40B4-BE49-F238E27FC236}">
                  <a16:creationId xmlns:a16="http://schemas.microsoft.com/office/drawing/2014/main" id="{9F39CF8F-6DB3-D049-82C2-40EC88EA7768}"/>
                </a:ext>
              </a:extLst>
            </p:cNvPr>
            <p:cNvSpPr>
              <a:spLocks noChangeShapeType="1"/>
            </p:cNvSpPr>
            <p:nvPr/>
          </p:nvSpPr>
          <p:spPr bwMode="auto">
            <a:xfrm>
              <a:off x="1758" y="2822"/>
              <a:ext cx="127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 name="Line 16">
              <a:extLst>
                <a:ext uri="{FF2B5EF4-FFF2-40B4-BE49-F238E27FC236}">
                  <a16:creationId xmlns:a16="http://schemas.microsoft.com/office/drawing/2014/main" id="{80E22DD9-63A6-AF4A-9CD9-7153FE35516A}"/>
                </a:ext>
              </a:extLst>
            </p:cNvPr>
            <p:cNvSpPr>
              <a:spLocks noChangeShapeType="1"/>
            </p:cNvSpPr>
            <p:nvPr/>
          </p:nvSpPr>
          <p:spPr bwMode="auto">
            <a:xfrm>
              <a:off x="1803" y="2840"/>
              <a:ext cx="986" cy="27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8" name="Line 17">
              <a:extLst>
                <a:ext uri="{FF2B5EF4-FFF2-40B4-BE49-F238E27FC236}">
                  <a16:creationId xmlns:a16="http://schemas.microsoft.com/office/drawing/2014/main" id="{312437A0-261D-F746-BB08-D37B9014B8AC}"/>
                </a:ext>
              </a:extLst>
            </p:cNvPr>
            <p:cNvSpPr>
              <a:spLocks noChangeShapeType="1"/>
            </p:cNvSpPr>
            <p:nvPr/>
          </p:nvSpPr>
          <p:spPr bwMode="auto">
            <a:xfrm>
              <a:off x="1803" y="2840"/>
              <a:ext cx="318" cy="31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9" name="Line 18">
              <a:extLst>
                <a:ext uri="{FF2B5EF4-FFF2-40B4-BE49-F238E27FC236}">
                  <a16:creationId xmlns:a16="http://schemas.microsoft.com/office/drawing/2014/main" id="{8C551178-6510-554B-BE69-04AD9F72E603}"/>
                </a:ext>
              </a:extLst>
            </p:cNvPr>
            <p:cNvSpPr>
              <a:spLocks noChangeShapeType="1"/>
            </p:cNvSpPr>
            <p:nvPr/>
          </p:nvSpPr>
          <p:spPr bwMode="auto">
            <a:xfrm flipH="1">
              <a:off x="1259" y="2840"/>
              <a:ext cx="544"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0" name="Rectangle 19">
              <a:extLst>
                <a:ext uri="{FF2B5EF4-FFF2-40B4-BE49-F238E27FC236}">
                  <a16:creationId xmlns:a16="http://schemas.microsoft.com/office/drawing/2014/main" id="{5BCBDEF5-F8A9-6244-9992-66E7A88EA8FC}"/>
                </a:ext>
              </a:extLst>
            </p:cNvPr>
            <p:cNvSpPr>
              <a:spLocks noChangeArrowheads="1"/>
            </p:cNvSpPr>
            <p:nvPr/>
          </p:nvSpPr>
          <p:spPr bwMode="auto">
            <a:xfrm rot="926498">
              <a:off x="2789" y="3067"/>
              <a:ext cx="363" cy="15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 name="Arc 20">
              <a:extLst>
                <a:ext uri="{FF2B5EF4-FFF2-40B4-BE49-F238E27FC236}">
                  <a16:creationId xmlns:a16="http://schemas.microsoft.com/office/drawing/2014/main" id="{05662CDF-AA46-6B46-94B7-D499C7F5D394}"/>
                </a:ext>
              </a:extLst>
            </p:cNvPr>
            <p:cNvSpPr>
              <a:spLocks/>
            </p:cNvSpPr>
            <p:nvPr/>
          </p:nvSpPr>
          <p:spPr bwMode="auto">
            <a:xfrm rot="2385969">
              <a:off x="2030" y="2667"/>
              <a:ext cx="546" cy="371"/>
            </a:xfrm>
            <a:custGeom>
              <a:avLst/>
              <a:gdLst>
                <a:gd name="G0" fmla="+- 0 0 0"/>
                <a:gd name="G1" fmla="+- 13895 0 0"/>
                <a:gd name="G2" fmla="+- 21600 0 0"/>
                <a:gd name="T0" fmla="*/ 16537 w 20493"/>
                <a:gd name="T1" fmla="*/ 0 h 13895"/>
                <a:gd name="T2" fmla="*/ 20493 w 20493"/>
                <a:gd name="T3" fmla="*/ 7070 h 13895"/>
                <a:gd name="T4" fmla="*/ 0 w 20493"/>
                <a:gd name="T5" fmla="*/ 13895 h 13895"/>
              </a:gdLst>
              <a:ahLst/>
              <a:cxnLst>
                <a:cxn ang="0">
                  <a:pos x="T0" y="T1"/>
                </a:cxn>
                <a:cxn ang="0">
                  <a:pos x="T2" y="T3"/>
                </a:cxn>
                <a:cxn ang="0">
                  <a:pos x="T4" y="T5"/>
                </a:cxn>
              </a:cxnLst>
              <a:rect l="0" t="0" r="r" b="b"/>
              <a:pathLst>
                <a:path w="20493" h="13895" fill="none" extrusionOk="0">
                  <a:moveTo>
                    <a:pt x="16537" y="-1"/>
                  </a:moveTo>
                  <a:cubicBezTo>
                    <a:pt x="18290" y="2085"/>
                    <a:pt x="19632" y="4484"/>
                    <a:pt x="20493" y="7069"/>
                  </a:cubicBezTo>
                </a:path>
                <a:path w="20493" h="13895" stroke="0" extrusionOk="0">
                  <a:moveTo>
                    <a:pt x="16537" y="-1"/>
                  </a:moveTo>
                  <a:cubicBezTo>
                    <a:pt x="18290" y="2085"/>
                    <a:pt x="19632" y="4484"/>
                    <a:pt x="20493" y="7069"/>
                  </a:cubicBezTo>
                  <a:lnTo>
                    <a:pt x="0" y="13895"/>
                  </a:lnTo>
                  <a:close/>
                </a:path>
              </a:pathLst>
            </a:custGeom>
            <a:noFill/>
            <a:ln w="28575">
              <a:solidFill>
                <a:schemeClr val="tx1"/>
              </a:solidFill>
              <a:round/>
              <a:headEnd/>
              <a:tailEnd type="arrow"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aphicFrame>
          <p:nvGraphicFramePr>
            <p:cNvPr id="22" name="Object 21">
              <a:extLst>
                <a:ext uri="{FF2B5EF4-FFF2-40B4-BE49-F238E27FC236}">
                  <a16:creationId xmlns:a16="http://schemas.microsoft.com/office/drawing/2014/main" id="{06B728F7-9D3B-DF41-88AF-4E1F84BB48EF}"/>
                </a:ext>
              </a:extLst>
            </p:cNvPr>
            <p:cNvGraphicFramePr>
              <a:graphicFrameLocks noChangeAspect="1"/>
            </p:cNvGraphicFramePr>
            <p:nvPr/>
          </p:nvGraphicFramePr>
          <p:xfrm>
            <a:off x="2529" y="2795"/>
            <a:ext cx="332" cy="222"/>
          </p:xfrm>
          <a:graphic>
            <a:graphicData uri="http://schemas.openxmlformats.org/presentationml/2006/ole">
              <mc:AlternateContent xmlns:mc="http://schemas.openxmlformats.org/markup-compatibility/2006">
                <mc:Choice xmlns:v="urn:schemas-microsoft-com:vml" Requires="v">
                  <p:oleObj spid="_x0000_s26169" name="公式" r:id="rId11" imgW="126720" imgH="177480" progId="Equation.3">
                    <p:embed/>
                  </p:oleObj>
                </mc:Choice>
                <mc:Fallback>
                  <p:oleObj name="公式" r:id="rId11" imgW="126720" imgH="177480" progId="Equation.3">
                    <p:embed/>
                    <p:pic>
                      <p:nvPicPr>
                        <p:cNvPr id="22"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29" y="2795"/>
                          <a:ext cx="332" cy="22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oleObj>
                </mc:Fallback>
              </mc:AlternateContent>
            </a:graphicData>
          </a:graphic>
        </p:graphicFrame>
        <p:sp>
          <p:nvSpPr>
            <p:cNvPr id="23" name="Text Box 22">
              <a:extLst>
                <a:ext uri="{FF2B5EF4-FFF2-40B4-BE49-F238E27FC236}">
                  <a16:creationId xmlns:a16="http://schemas.microsoft.com/office/drawing/2014/main" id="{0F236162-F653-5B49-8234-40981D0466CF}"/>
                </a:ext>
              </a:extLst>
            </p:cNvPr>
            <p:cNvSpPr txBox="1">
              <a:spLocks noChangeArrowheads="1"/>
            </p:cNvSpPr>
            <p:nvPr/>
          </p:nvSpPr>
          <p:spPr bwMode="auto">
            <a:xfrm>
              <a:off x="204" y="3113"/>
              <a:ext cx="69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b="1" dirty="0">
                  <a:latin typeface="黑体" panose="02010609060101010101" pitchFamily="49" charset="-122"/>
                  <a:ea typeface="黑体" panose="02010609060101010101" pitchFamily="49" charset="-122"/>
                </a:rPr>
                <a:t>α</a:t>
              </a:r>
              <a:r>
                <a:rPr lang="zh-CN" altLang="en-US" b="1" dirty="0">
                  <a:latin typeface="黑体" panose="02010609060101010101" pitchFamily="49" charset="-122"/>
                  <a:ea typeface="黑体" panose="02010609060101010101" pitchFamily="49" charset="-122"/>
                </a:rPr>
                <a:t>粒子源</a:t>
              </a:r>
            </a:p>
          </p:txBody>
        </p:sp>
        <p:sp>
          <p:nvSpPr>
            <p:cNvPr id="24" name="Text Box 23">
              <a:extLst>
                <a:ext uri="{FF2B5EF4-FFF2-40B4-BE49-F238E27FC236}">
                  <a16:creationId xmlns:a16="http://schemas.microsoft.com/office/drawing/2014/main" id="{7134A2EC-3DBE-CB4A-BB0F-E06B8DFEC613}"/>
                </a:ext>
              </a:extLst>
            </p:cNvPr>
            <p:cNvSpPr txBox="1">
              <a:spLocks noChangeArrowheads="1"/>
            </p:cNvSpPr>
            <p:nvPr/>
          </p:nvSpPr>
          <p:spPr bwMode="auto">
            <a:xfrm>
              <a:off x="1648" y="3355"/>
              <a:ext cx="291" cy="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spAutoFit/>
            </a:bodyPr>
            <a:lstStyle/>
            <a:p>
              <a:r>
                <a:rPr lang="zh-CN" altLang="en-US" b="1">
                  <a:latin typeface="黑体" panose="02010609060101010101" pitchFamily="49" charset="-122"/>
                  <a:ea typeface="黑体" panose="02010609060101010101" pitchFamily="49" charset="-122"/>
                </a:rPr>
                <a:t>铂金箔</a:t>
              </a:r>
            </a:p>
          </p:txBody>
        </p:sp>
        <p:sp>
          <p:nvSpPr>
            <p:cNvPr id="25" name="Text Box 24">
              <a:extLst>
                <a:ext uri="{FF2B5EF4-FFF2-40B4-BE49-F238E27FC236}">
                  <a16:creationId xmlns:a16="http://schemas.microsoft.com/office/drawing/2014/main" id="{4CE5EE0D-F38E-DA48-98B7-1D98F69BA842}"/>
                </a:ext>
              </a:extLst>
            </p:cNvPr>
            <p:cNvSpPr txBox="1">
              <a:spLocks noChangeArrowheads="1"/>
            </p:cNvSpPr>
            <p:nvPr/>
          </p:nvSpPr>
          <p:spPr bwMode="auto">
            <a:xfrm>
              <a:off x="2853" y="3281"/>
              <a:ext cx="989"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b="1">
                  <a:latin typeface="黑体" panose="02010609060101010101" pitchFamily="49" charset="-122"/>
                  <a:ea typeface="黑体" panose="02010609060101010101" pitchFamily="49" charset="-122"/>
                </a:rPr>
                <a:t>Geiger</a:t>
              </a:r>
              <a:r>
                <a:rPr lang="zh-CN" altLang="en-US" b="1">
                  <a:latin typeface="黑体" panose="02010609060101010101" pitchFamily="49" charset="-122"/>
                  <a:ea typeface="黑体" panose="02010609060101010101" pitchFamily="49" charset="-122"/>
                </a:rPr>
                <a:t>计数器</a:t>
              </a:r>
            </a:p>
          </p:txBody>
        </p:sp>
        <p:sp>
          <p:nvSpPr>
            <p:cNvPr id="26" name="Arc 25">
              <a:extLst>
                <a:ext uri="{FF2B5EF4-FFF2-40B4-BE49-F238E27FC236}">
                  <a16:creationId xmlns:a16="http://schemas.microsoft.com/office/drawing/2014/main" id="{DFD1AEA2-742C-C945-A3E8-CDD8010D6EDA}"/>
                </a:ext>
              </a:extLst>
            </p:cNvPr>
            <p:cNvSpPr>
              <a:spLocks/>
            </p:cNvSpPr>
            <p:nvPr/>
          </p:nvSpPr>
          <p:spPr bwMode="auto">
            <a:xfrm>
              <a:off x="911" y="2796"/>
              <a:ext cx="1924" cy="998"/>
            </a:xfrm>
            <a:custGeom>
              <a:avLst/>
              <a:gdLst>
                <a:gd name="G0" fmla="+- 20046 0 0"/>
                <a:gd name="G1" fmla="+- 0 0 0"/>
                <a:gd name="G2" fmla="+- 21600 0 0"/>
                <a:gd name="T0" fmla="*/ 41638 w 41638"/>
                <a:gd name="T1" fmla="*/ 574 h 21600"/>
                <a:gd name="T2" fmla="*/ 0 w 41638"/>
                <a:gd name="T3" fmla="*/ 8045 h 21600"/>
                <a:gd name="T4" fmla="*/ 20046 w 41638"/>
                <a:gd name="T5" fmla="*/ 0 h 21600"/>
              </a:gdLst>
              <a:ahLst/>
              <a:cxnLst>
                <a:cxn ang="0">
                  <a:pos x="T0" y="T1"/>
                </a:cxn>
                <a:cxn ang="0">
                  <a:pos x="T2" y="T3"/>
                </a:cxn>
                <a:cxn ang="0">
                  <a:pos x="T4" y="T5"/>
                </a:cxn>
              </a:cxnLst>
              <a:rect l="0" t="0" r="r" b="b"/>
              <a:pathLst>
                <a:path w="41638" h="21600" fill="none" extrusionOk="0">
                  <a:moveTo>
                    <a:pt x="41638" y="574"/>
                  </a:moveTo>
                  <a:cubicBezTo>
                    <a:pt x="41327" y="12275"/>
                    <a:pt x="31751" y="21599"/>
                    <a:pt x="20046" y="21600"/>
                  </a:cubicBezTo>
                  <a:cubicBezTo>
                    <a:pt x="11222" y="21600"/>
                    <a:pt x="3286" y="16233"/>
                    <a:pt x="0" y="8044"/>
                  </a:cubicBezTo>
                </a:path>
                <a:path w="41638" h="21600" stroke="0" extrusionOk="0">
                  <a:moveTo>
                    <a:pt x="41638" y="574"/>
                  </a:moveTo>
                  <a:cubicBezTo>
                    <a:pt x="41327" y="12275"/>
                    <a:pt x="31751" y="21599"/>
                    <a:pt x="20046" y="21600"/>
                  </a:cubicBezTo>
                  <a:cubicBezTo>
                    <a:pt x="11222" y="21600"/>
                    <a:pt x="3286" y="16233"/>
                    <a:pt x="0" y="8044"/>
                  </a:cubicBezTo>
                  <a:lnTo>
                    <a:pt x="20046" y="0"/>
                  </a:lnTo>
                  <a:close/>
                </a:path>
              </a:pathLst>
            </a:custGeom>
            <a:noFill/>
            <a:ln w="9525">
              <a:solidFill>
                <a:schemeClr val="tx1"/>
              </a:solidFill>
              <a:prstDash val="dash"/>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7" name="Line 28">
              <a:extLst>
                <a:ext uri="{FF2B5EF4-FFF2-40B4-BE49-F238E27FC236}">
                  <a16:creationId xmlns:a16="http://schemas.microsoft.com/office/drawing/2014/main" id="{7B56597B-3BF4-7245-9DBD-6318770C379C}"/>
                </a:ext>
              </a:extLst>
            </p:cNvPr>
            <p:cNvSpPr>
              <a:spLocks noChangeShapeType="1"/>
            </p:cNvSpPr>
            <p:nvPr/>
          </p:nvSpPr>
          <p:spPr bwMode="auto">
            <a:xfrm>
              <a:off x="1791" y="2840"/>
              <a:ext cx="953" cy="318"/>
            </a:xfrm>
            <a:prstGeom prst="line">
              <a:avLst/>
            </a:prstGeom>
            <a:noFill/>
            <a:ln w="9525">
              <a:solidFill>
                <a:schemeClr val="tx1"/>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8" name="Line 29">
              <a:extLst>
                <a:ext uri="{FF2B5EF4-FFF2-40B4-BE49-F238E27FC236}">
                  <a16:creationId xmlns:a16="http://schemas.microsoft.com/office/drawing/2014/main" id="{9CDCD99D-8494-EB44-8712-1764772F31E2}"/>
                </a:ext>
              </a:extLst>
            </p:cNvPr>
            <p:cNvSpPr>
              <a:spLocks noChangeShapeType="1"/>
            </p:cNvSpPr>
            <p:nvPr/>
          </p:nvSpPr>
          <p:spPr bwMode="auto">
            <a:xfrm>
              <a:off x="1791" y="2840"/>
              <a:ext cx="998" cy="182"/>
            </a:xfrm>
            <a:prstGeom prst="line">
              <a:avLst/>
            </a:prstGeom>
            <a:noFill/>
            <a:ln w="9525">
              <a:solidFill>
                <a:schemeClr val="tx1"/>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box(out)">
                                      <p:cBhvr>
                                        <p:cTn id="7" dur="500"/>
                                        <p:tgtEl>
                                          <p:spTgt spid="36867"/>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36866"/>
                                        </p:tgtEl>
                                        <p:attrNameLst>
                                          <p:attrName>style.visibility</p:attrName>
                                        </p:attrNameLst>
                                      </p:cBhvr>
                                      <p:to>
                                        <p:strVal val="visible"/>
                                      </p:to>
                                    </p:set>
                                    <p:animEffect transition="in" filter="blinds(horizontal)">
                                      <p:cBhvr>
                                        <p:cTn id="10" dur="500"/>
                                        <p:tgtEl>
                                          <p:spTgt spid="3686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990726" y="3751065"/>
            <a:ext cx="4548187" cy="1620440"/>
            <a:chOff x="1289" y="2815"/>
            <a:chExt cx="2865" cy="1361"/>
          </a:xfrm>
        </p:grpSpPr>
        <p:sp>
          <p:nvSpPr>
            <p:cNvPr id="81924" name="Rectangle 3"/>
            <p:cNvSpPr>
              <a:spLocks noChangeArrowheads="1"/>
            </p:cNvSpPr>
            <p:nvPr/>
          </p:nvSpPr>
          <p:spPr bwMode="auto">
            <a:xfrm>
              <a:off x="1289" y="2815"/>
              <a:ext cx="2847" cy="1361"/>
            </a:xfrm>
            <a:prstGeom prst="rect">
              <a:avLst/>
            </a:prstGeom>
            <a:solidFill>
              <a:srgbClr val="99FF99"/>
            </a:solidFill>
            <a:ln w="12700" cap="sq">
              <a:solidFill>
                <a:schemeClr val="tx1"/>
              </a:solidFill>
              <a:miter lim="800000"/>
              <a:headEnd type="none" w="sm" len="sm"/>
              <a:tailEnd type="none" w="sm" len="sm"/>
            </a:ln>
          </p:spPr>
          <p:txBody>
            <a:bodyPr wrap="none" anchor="ctr"/>
            <a:lstStyle/>
            <a:p>
              <a:endParaRPr lang="zh-CN" altLang="en-US" sz="1350"/>
            </a:p>
          </p:txBody>
        </p:sp>
        <p:sp>
          <p:nvSpPr>
            <p:cNvPr id="81925" name="Oval 4"/>
            <p:cNvSpPr>
              <a:spLocks noChangeArrowheads="1"/>
            </p:cNvSpPr>
            <p:nvPr/>
          </p:nvSpPr>
          <p:spPr bwMode="auto">
            <a:xfrm>
              <a:off x="1344" y="3264"/>
              <a:ext cx="335" cy="544"/>
            </a:xfrm>
            <a:prstGeom prst="ellipse">
              <a:avLst/>
            </a:prstGeom>
            <a:solidFill>
              <a:schemeClr val="accent1"/>
            </a:solidFill>
            <a:ln w="38100" cap="sq">
              <a:solidFill>
                <a:srgbClr val="FF0000"/>
              </a:solidFill>
              <a:round/>
              <a:headEnd type="none" w="sm" len="sm"/>
              <a:tailEnd type="none" w="sm" len="sm"/>
            </a:ln>
          </p:spPr>
          <p:txBody>
            <a:bodyPr wrap="none" anchor="ctr"/>
            <a:lstStyle/>
            <a:p>
              <a:endParaRPr lang="zh-CN" altLang="en-US" sz="1350"/>
            </a:p>
          </p:txBody>
        </p:sp>
        <p:sp>
          <p:nvSpPr>
            <p:cNvPr id="81926" name="Oval 5"/>
            <p:cNvSpPr>
              <a:spLocks noChangeArrowheads="1"/>
            </p:cNvSpPr>
            <p:nvPr/>
          </p:nvSpPr>
          <p:spPr bwMode="auto">
            <a:xfrm>
              <a:off x="3744" y="3264"/>
              <a:ext cx="309" cy="593"/>
            </a:xfrm>
            <a:prstGeom prst="ellipse">
              <a:avLst/>
            </a:prstGeom>
            <a:solidFill>
              <a:schemeClr val="accent1"/>
            </a:solidFill>
            <a:ln w="38100" cap="sq">
              <a:solidFill>
                <a:srgbClr val="FF0000"/>
              </a:solidFill>
              <a:round/>
              <a:headEnd type="none" w="sm" len="sm"/>
              <a:tailEnd type="none" w="sm" len="sm"/>
            </a:ln>
          </p:spPr>
          <p:txBody>
            <a:bodyPr wrap="none" anchor="ctr"/>
            <a:lstStyle/>
            <a:p>
              <a:endParaRPr lang="zh-CN" altLang="en-US" sz="1350"/>
            </a:p>
          </p:txBody>
        </p:sp>
        <p:sp>
          <p:nvSpPr>
            <p:cNvPr id="81927" name="Oval 6"/>
            <p:cNvSpPr>
              <a:spLocks noChangeArrowheads="1"/>
            </p:cNvSpPr>
            <p:nvPr/>
          </p:nvSpPr>
          <p:spPr bwMode="auto">
            <a:xfrm flipH="1">
              <a:off x="2598" y="3552"/>
              <a:ext cx="42" cy="45"/>
            </a:xfrm>
            <a:prstGeom prst="ellipse">
              <a:avLst/>
            </a:prstGeom>
            <a:solidFill>
              <a:srgbClr val="FFFF00"/>
            </a:solidFill>
            <a:ln w="12700" cap="sq">
              <a:solidFill>
                <a:schemeClr val="tx1"/>
              </a:solidFill>
              <a:round/>
              <a:headEnd type="none" w="sm" len="sm"/>
              <a:tailEnd type="none" w="sm" len="sm"/>
            </a:ln>
          </p:spPr>
          <p:txBody>
            <a:bodyPr wrap="none" anchor="ctr"/>
            <a:lstStyle/>
            <a:p>
              <a:endParaRPr lang="zh-CN" altLang="en-US" sz="1350"/>
            </a:p>
          </p:txBody>
        </p:sp>
        <p:sp>
          <p:nvSpPr>
            <p:cNvPr id="81928" name="Rectangle 7" descr="小棋盘"/>
            <p:cNvSpPr>
              <a:spLocks noChangeArrowheads="1"/>
            </p:cNvSpPr>
            <p:nvPr/>
          </p:nvSpPr>
          <p:spPr bwMode="auto">
            <a:xfrm>
              <a:off x="1296" y="3120"/>
              <a:ext cx="209" cy="863"/>
            </a:xfrm>
            <a:prstGeom prst="rect">
              <a:avLst/>
            </a:prstGeom>
            <a:pattFill prst="smCheck">
              <a:fgClr>
                <a:srgbClr val="00FF00"/>
              </a:fgClr>
              <a:bgClr>
                <a:srgbClr val="FFFFFF"/>
              </a:bgClr>
            </a:pattFill>
            <a:ln>
              <a:noFill/>
            </a:ln>
            <a:extLs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wrap="none" anchor="ctr"/>
            <a:lstStyle/>
            <a:p>
              <a:endParaRPr lang="zh-CN" altLang="en-US" sz="1350"/>
            </a:p>
          </p:txBody>
        </p:sp>
        <p:sp>
          <p:nvSpPr>
            <p:cNvPr id="81929" name="Rectangle 8" descr="小棋盘"/>
            <p:cNvSpPr>
              <a:spLocks noChangeArrowheads="1"/>
            </p:cNvSpPr>
            <p:nvPr/>
          </p:nvSpPr>
          <p:spPr bwMode="auto">
            <a:xfrm>
              <a:off x="3888" y="3122"/>
              <a:ext cx="266" cy="862"/>
            </a:xfrm>
            <a:prstGeom prst="rect">
              <a:avLst/>
            </a:prstGeom>
            <a:pattFill prst="smCheck">
              <a:fgClr>
                <a:srgbClr val="00FF00"/>
              </a:fgClr>
              <a:bgClr>
                <a:srgbClr val="FFFFFF"/>
              </a:bgClr>
            </a:pattFill>
            <a:ln>
              <a:noFill/>
            </a:ln>
            <a:extLs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wrap="none" anchor="ctr"/>
            <a:lstStyle/>
            <a:p>
              <a:endParaRPr lang="zh-CN" altLang="en-US" sz="1350"/>
            </a:p>
          </p:txBody>
        </p:sp>
      </p:grpSp>
      <p:sp>
        <p:nvSpPr>
          <p:cNvPr id="237577" name="Text Box 9"/>
          <p:cNvSpPr txBox="1">
            <a:spLocks noChangeArrowheads="1"/>
          </p:cNvSpPr>
          <p:nvPr/>
        </p:nvSpPr>
        <p:spPr bwMode="auto">
          <a:xfrm>
            <a:off x="496390" y="1269206"/>
            <a:ext cx="7847512" cy="16893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wrap="square">
            <a:spAutoFit/>
          </a:bodyPr>
          <a:lstStyle>
            <a:lvl1pPr>
              <a:defRPr>
                <a:solidFill>
                  <a:schemeClr val="tx1"/>
                </a:solidFill>
                <a:latin typeface="Arial" charset="0"/>
                <a:ea typeface="宋体" charset="0"/>
                <a:cs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eaLnBrk="1" hangingPunct="1">
              <a:lnSpc>
                <a:spcPct val="150000"/>
              </a:lnSpc>
            </a:pPr>
            <a:r>
              <a:rPr kumimoji="1" lang="en-US" altLang="zh-CN" b="1" dirty="0">
                <a:latin typeface="+mn-ea"/>
                <a:ea typeface="+mn-ea"/>
                <a:cs typeface="仿宋_GB2312" charset="0"/>
              </a:rPr>
              <a:t>      </a:t>
            </a:r>
            <a:r>
              <a:rPr kumimoji="1" lang="zh-CN" altLang="en-US" b="1" dirty="0">
                <a:latin typeface="+mn-ea"/>
                <a:ea typeface="+mn-ea"/>
                <a:cs typeface="华文楷体"/>
              </a:rPr>
              <a:t>由于原子半径数量级为</a:t>
            </a:r>
            <a:r>
              <a:rPr kumimoji="1" lang="en-US" altLang="zh-CN" b="1" dirty="0">
                <a:solidFill>
                  <a:srgbClr val="FF0066"/>
                </a:solidFill>
                <a:latin typeface="+mn-ea"/>
                <a:ea typeface="+mn-ea"/>
                <a:cs typeface="华文楷体"/>
              </a:rPr>
              <a:t>10</a:t>
            </a:r>
            <a:r>
              <a:rPr kumimoji="1" lang="en-US" altLang="zh-CN" b="1" baseline="30000" dirty="0">
                <a:solidFill>
                  <a:srgbClr val="FF0066"/>
                </a:solidFill>
                <a:latin typeface="+mn-ea"/>
                <a:ea typeface="+mn-ea"/>
                <a:cs typeface="华文楷体"/>
              </a:rPr>
              <a:t>-10</a:t>
            </a:r>
            <a:r>
              <a:rPr kumimoji="1" lang="zh-CN" altLang="en-US" b="1" dirty="0">
                <a:latin typeface="+mn-ea"/>
                <a:ea typeface="+mn-ea"/>
                <a:cs typeface="华文楷体"/>
              </a:rPr>
              <a:t>米，而原子核半径数量级为</a:t>
            </a:r>
            <a:r>
              <a:rPr kumimoji="1" lang="en-US" altLang="zh-CN" b="1" dirty="0">
                <a:solidFill>
                  <a:srgbClr val="FF0066"/>
                </a:solidFill>
                <a:latin typeface="+mn-ea"/>
                <a:ea typeface="+mn-ea"/>
                <a:cs typeface="华文楷体"/>
              </a:rPr>
              <a:t>10</a:t>
            </a:r>
            <a:r>
              <a:rPr kumimoji="1" lang="en-US" altLang="zh-CN" b="1" baseline="30000" dirty="0">
                <a:solidFill>
                  <a:srgbClr val="FF0066"/>
                </a:solidFill>
                <a:latin typeface="+mn-ea"/>
                <a:ea typeface="+mn-ea"/>
                <a:cs typeface="华文楷体"/>
              </a:rPr>
              <a:t>-15</a:t>
            </a:r>
            <a:r>
              <a:rPr kumimoji="1" lang="en-US" altLang="zh-CN" b="1" dirty="0">
                <a:solidFill>
                  <a:srgbClr val="FF0066"/>
                </a:solidFill>
                <a:latin typeface="+mn-ea"/>
                <a:ea typeface="+mn-ea"/>
                <a:cs typeface="华文楷体"/>
              </a:rPr>
              <a:t>-10</a:t>
            </a:r>
            <a:r>
              <a:rPr kumimoji="1" lang="en-US" altLang="zh-CN" b="1" baseline="30000" dirty="0">
                <a:solidFill>
                  <a:srgbClr val="FF0066"/>
                </a:solidFill>
                <a:latin typeface="+mn-ea"/>
                <a:ea typeface="+mn-ea"/>
                <a:cs typeface="华文楷体"/>
              </a:rPr>
              <a:t>-14</a:t>
            </a:r>
            <a:r>
              <a:rPr kumimoji="1" lang="zh-CN" altLang="en-US" b="1" dirty="0">
                <a:latin typeface="+mn-ea"/>
                <a:ea typeface="+mn-ea"/>
                <a:cs typeface="华文楷体"/>
              </a:rPr>
              <a:t>米，相差</a:t>
            </a:r>
            <a:r>
              <a:rPr kumimoji="1" lang="en-US" altLang="zh-CN" b="1" dirty="0">
                <a:latin typeface="+mn-ea"/>
                <a:ea typeface="+mn-ea"/>
                <a:cs typeface="华文楷体"/>
              </a:rPr>
              <a:t>4-5</a:t>
            </a:r>
            <a:r>
              <a:rPr kumimoji="1" lang="zh-CN" altLang="en-US" b="1" dirty="0">
                <a:latin typeface="+mn-ea"/>
                <a:ea typeface="+mn-ea"/>
                <a:cs typeface="华文楷体"/>
              </a:rPr>
              <a:t>个数量级，面积相差</a:t>
            </a:r>
            <a:r>
              <a:rPr lang="en-US" altLang="zh-CN" b="1" dirty="0">
                <a:latin typeface="+mn-ea"/>
                <a:ea typeface="+mn-ea"/>
                <a:cs typeface="华文楷体"/>
              </a:rPr>
              <a:t>8-10</a:t>
            </a:r>
            <a:r>
              <a:rPr lang="zh-CN" altLang="en-US" b="1" dirty="0">
                <a:latin typeface="+mn-ea"/>
                <a:ea typeface="+mn-ea"/>
                <a:cs typeface="华文楷体"/>
              </a:rPr>
              <a:t>个数量级，</a:t>
            </a:r>
            <a:r>
              <a:rPr kumimoji="1" lang="zh-CN" altLang="en-US" b="1" dirty="0">
                <a:latin typeface="+mn-ea"/>
                <a:ea typeface="+mn-ea"/>
                <a:cs typeface="华文楷体"/>
              </a:rPr>
              <a:t>体积相差</a:t>
            </a:r>
            <a:r>
              <a:rPr kumimoji="1" lang="en-US" altLang="zh-CN" b="1" dirty="0">
                <a:latin typeface="+mn-ea"/>
                <a:ea typeface="+mn-ea"/>
                <a:cs typeface="华文楷体"/>
              </a:rPr>
              <a:t>12</a:t>
            </a:r>
            <a:r>
              <a:rPr lang="en-US" altLang="zh-CN" b="1" dirty="0">
                <a:latin typeface="+mn-ea"/>
                <a:ea typeface="+mn-ea"/>
                <a:cs typeface="华文楷体"/>
              </a:rPr>
              <a:t>-15</a:t>
            </a:r>
            <a:r>
              <a:rPr lang="zh-CN" altLang="en-US" b="1" dirty="0">
                <a:latin typeface="+mn-ea"/>
                <a:ea typeface="+mn-ea"/>
                <a:cs typeface="华文楷体"/>
              </a:rPr>
              <a:t>个数量级。</a:t>
            </a:r>
            <a:endParaRPr lang="en-US" altLang="zh-CN" b="1" dirty="0">
              <a:latin typeface="+mn-ea"/>
              <a:ea typeface="+mn-ea"/>
              <a:cs typeface="华文楷体"/>
            </a:endParaRPr>
          </a:p>
          <a:p>
            <a:pPr eaLnBrk="1" hangingPunct="1">
              <a:lnSpc>
                <a:spcPct val="150000"/>
              </a:lnSpc>
            </a:pPr>
            <a:r>
              <a:rPr lang="zh-CN" altLang="en-US" b="1" dirty="0">
                <a:latin typeface="+mn-ea"/>
                <a:ea typeface="+mn-ea"/>
                <a:cs typeface="华文楷体"/>
              </a:rPr>
              <a:t>若把原子放大到足球场地那么大，则原子核相当于场地中心的一个黄豆粒。可见</a:t>
            </a:r>
            <a:r>
              <a:rPr lang="zh-CN" altLang="en-US" b="1" dirty="0">
                <a:solidFill>
                  <a:srgbClr val="FF0066"/>
                </a:solidFill>
                <a:latin typeface="+mn-ea"/>
                <a:ea typeface="+mn-ea"/>
                <a:cs typeface="华文楷体"/>
              </a:rPr>
              <a:t>原子内部是非常空旷</a:t>
            </a:r>
            <a:r>
              <a:rPr lang="zh-CN" altLang="en-US" b="1" dirty="0">
                <a:latin typeface="+mn-ea"/>
                <a:ea typeface="+mn-ea"/>
                <a:cs typeface="华文楷体"/>
              </a:rPr>
              <a:t>的。</a:t>
            </a:r>
          </a:p>
        </p:txBody>
      </p:sp>
      <p:sp>
        <p:nvSpPr>
          <p:cNvPr id="6" name="幻灯片编号占位符 5"/>
          <p:cNvSpPr>
            <a:spLocks noGrp="1"/>
          </p:cNvSpPr>
          <p:nvPr>
            <p:ph type="sldNum" sz="quarter" idx="12"/>
          </p:nvPr>
        </p:nvSpPr>
        <p:spPr/>
        <p:txBody>
          <a:bodyPr/>
          <a:lstStyle/>
          <a:p>
            <a:pPr>
              <a:defRPr/>
            </a:pPr>
            <a:fld id="{C3CD8895-70D1-4A51-9586-AF8EBDAD848A}" type="slidenum">
              <a:rPr lang="en-US" smtClean="0"/>
              <a:pPr>
                <a:defRPr/>
              </a:pPr>
              <a:t>15</a:t>
            </a:fld>
            <a:endParaRPr lang="en-US"/>
          </a:p>
        </p:txBody>
      </p:sp>
      <p:sp>
        <p:nvSpPr>
          <p:cNvPr id="11" name="Text Box 6">
            <a:extLst>
              <a:ext uri="{FF2B5EF4-FFF2-40B4-BE49-F238E27FC236}">
                <a16:creationId xmlns:a16="http://schemas.microsoft.com/office/drawing/2014/main" id="{DAAB8B94-68A2-4B43-9E71-66FC57B8368F}"/>
              </a:ext>
            </a:extLst>
          </p:cNvPr>
          <p:cNvSpPr txBox="1">
            <a:spLocks noChangeArrowheads="1"/>
          </p:cNvSpPr>
          <p:nvPr/>
        </p:nvSpPr>
        <p:spPr bwMode="auto">
          <a:xfrm>
            <a:off x="939039" y="225905"/>
            <a:ext cx="62738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pPr algn="ctr">
              <a:spcBef>
                <a:spcPct val="50000"/>
              </a:spcBef>
            </a:pPr>
            <a:r>
              <a:rPr kumimoji="0" lang="zh-CN" altLang="en-US" sz="3600" b="1" dirty="0">
                <a:latin typeface="+mn-ea"/>
                <a:ea typeface="+mn-ea"/>
                <a:cs typeface="华文楷体"/>
              </a:rPr>
              <a:t>原子核大小</a:t>
            </a:r>
          </a:p>
        </p:txBody>
      </p:sp>
    </p:spTree>
    <p:extLst>
      <p:ext uri="{BB962C8B-B14F-4D97-AF65-F5344CB8AC3E}">
        <p14:creationId xmlns:p14="http://schemas.microsoft.com/office/powerpoint/2010/main" val="80752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37577">
                                            <p:txEl>
                                              <p:pRg st="1" end="1"/>
                                            </p:txEl>
                                          </p:spTgt>
                                        </p:tgtEl>
                                        <p:attrNameLst>
                                          <p:attrName>style.visibility</p:attrName>
                                        </p:attrNameLst>
                                      </p:cBhvr>
                                      <p:to>
                                        <p:strVal val="visible"/>
                                      </p:to>
                                    </p:set>
                                    <p:anim calcmode="lin" valueType="num">
                                      <p:cBhvr>
                                        <p:cTn id="7" dur="500" fill="hold"/>
                                        <p:tgtEl>
                                          <p:spTgt spid="237577">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37577">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wipe(left)">
                                      <p:cBhvr>
                                        <p:cTn id="1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7" grpId="0" build="p"/>
      <p:bldP spid="11"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1" descr="http://hyperphysics.phy-astr.gsu.edu/hbase/nuclear/imgnuc/nucradius.g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191000" y="3577828"/>
            <a:ext cx="2415403" cy="1984772"/>
          </a:xfrm>
          <a:prstGeom prst="rect">
            <a:avLst/>
          </a:prstGeom>
          <a:solidFill>
            <a:schemeClr val="bg1"/>
          </a:solidFill>
        </p:spPr>
      </p:pic>
      <p:sp>
        <p:nvSpPr>
          <p:cNvPr id="2" name="幻灯片编号占位符 1"/>
          <p:cNvSpPr>
            <a:spLocks noGrp="1"/>
          </p:cNvSpPr>
          <p:nvPr>
            <p:ph type="sldNum" sz="quarter" idx="10"/>
          </p:nvPr>
        </p:nvSpPr>
        <p:spPr/>
        <p:txBody>
          <a:bodyPr/>
          <a:lstStyle/>
          <a:p>
            <a:pPr>
              <a:defRPr/>
            </a:pPr>
            <a:fld id="{8486441D-73B2-4300-883B-8FC5FEE08090}" type="slidenum">
              <a:rPr lang="zh-CN" altLang="en-US" smtClean="0"/>
              <a:pPr>
                <a:defRPr/>
              </a:pPr>
              <a:t>16</a:t>
            </a:fld>
            <a:endParaRPr lang="en-US" altLang="zh-CN" dirty="0"/>
          </a:p>
        </p:txBody>
      </p:sp>
      <p:pic>
        <p:nvPicPr>
          <p:cNvPr id="3"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914400"/>
            <a:ext cx="5286375" cy="2357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 name="Picture 14" descr="http://hyperphysics.phy-astr.gsu.edu/hbase/nuclear/imgnuc/nrad1.gif"/>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76200" y="4495800"/>
            <a:ext cx="4191000" cy="427038"/>
          </a:xfrm>
          <a:prstGeom prst="rect">
            <a:avLst/>
          </a:prstGeom>
          <a:solidFill>
            <a:schemeClr val="bg1"/>
          </a:solidFill>
        </p:spPr>
      </p:pic>
      <p:pic>
        <p:nvPicPr>
          <p:cNvPr id="5" name="Picture 16" descr="http://hyperphysics.phy-astr.gsu.edu/hbase/nuclear/imgnuc/nrad2.gif"/>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838200" y="5105400"/>
            <a:ext cx="2362200" cy="454025"/>
          </a:xfrm>
          <a:prstGeom prst="rect">
            <a:avLst/>
          </a:prstGeom>
          <a:solidFill>
            <a:schemeClr val="bg1"/>
          </a:solidFill>
        </p:spPr>
      </p:pic>
      <p:pic>
        <p:nvPicPr>
          <p:cNvPr id="6" name="Picture 19"/>
          <p:cNvPicPr>
            <a:picLocks noChangeAspect="1" noChangeArrowheads="1"/>
          </p:cNvPicPr>
          <p:nvPr/>
        </p:nvPicPr>
        <p:blipFill>
          <a:blip r:embed="rId10">
            <a:extLst>
              <a:ext uri="{28A0092B-C50C-407E-A947-70E740481C1C}">
                <a14:useLocalDpi xmlns:a14="http://schemas.microsoft.com/office/drawing/2010/main" val="0"/>
              </a:ext>
            </a:extLst>
          </a:blip>
          <a:srcRect t="4668"/>
          <a:stretch>
            <a:fillRect/>
          </a:stretch>
        </p:blipFill>
        <p:spPr bwMode="auto">
          <a:xfrm>
            <a:off x="6553200" y="3352800"/>
            <a:ext cx="2924587" cy="2438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矩形 7"/>
          <p:cNvSpPr/>
          <p:nvPr/>
        </p:nvSpPr>
        <p:spPr>
          <a:xfrm>
            <a:off x="790303" y="70862"/>
            <a:ext cx="3057247" cy="584776"/>
          </a:xfrm>
          <a:prstGeom prst="rect">
            <a:avLst/>
          </a:prstGeom>
        </p:spPr>
        <p:txBody>
          <a:bodyPr wrap="none">
            <a:spAutoFit/>
          </a:bodyPr>
          <a:lstStyle/>
          <a:p>
            <a:r>
              <a:rPr lang="zh-CN" altLang="en-US" sz="3200" dirty="0">
                <a:latin typeface="+mn-ea"/>
                <a:cs typeface="华文楷体"/>
              </a:rPr>
              <a:t>物质的组成单元</a:t>
            </a:r>
          </a:p>
        </p:txBody>
      </p:sp>
      <p:sp>
        <p:nvSpPr>
          <p:cNvPr id="9" name="文本框 8"/>
          <p:cNvSpPr txBox="1"/>
          <p:nvPr/>
        </p:nvSpPr>
        <p:spPr>
          <a:xfrm>
            <a:off x="457200" y="1295400"/>
            <a:ext cx="3095719" cy="830997"/>
          </a:xfrm>
          <a:prstGeom prst="rect">
            <a:avLst/>
          </a:prstGeom>
          <a:noFill/>
        </p:spPr>
        <p:txBody>
          <a:bodyPr wrap="none" rtlCol="0">
            <a:spAutoFit/>
          </a:bodyPr>
          <a:lstStyle/>
          <a:p>
            <a:r>
              <a:rPr kumimoji="1" lang="zh-CN" altLang="en-US" sz="2400" dirty="0">
                <a:latin typeface="+mn-ea"/>
                <a:cs typeface="华文楷体"/>
              </a:rPr>
              <a:t>归一到</a:t>
            </a:r>
            <a:r>
              <a:rPr kumimoji="1" lang="en-US" altLang="zh-CN" sz="2400" dirty="0">
                <a:latin typeface="+mn-ea"/>
                <a:cs typeface="华文楷体"/>
              </a:rPr>
              <a:t>1</a:t>
            </a:r>
            <a:r>
              <a:rPr kumimoji="1" lang="zh-CN" altLang="en-US" sz="2400" dirty="0">
                <a:latin typeface="+mn-ea"/>
                <a:cs typeface="华文楷体"/>
              </a:rPr>
              <a:t>英尺的原子核</a:t>
            </a:r>
          </a:p>
          <a:p>
            <a:r>
              <a:rPr kumimoji="1" lang="zh-CN" altLang="en-US" sz="2400" dirty="0">
                <a:latin typeface="+mn-ea"/>
                <a:cs typeface="华文楷体"/>
              </a:rPr>
              <a:t>与太阳系：</a:t>
            </a:r>
          </a:p>
        </p:txBody>
      </p:sp>
      <p:sp>
        <p:nvSpPr>
          <p:cNvPr id="10" name="文本框 9"/>
          <p:cNvSpPr txBox="1"/>
          <p:nvPr/>
        </p:nvSpPr>
        <p:spPr>
          <a:xfrm>
            <a:off x="228600" y="3048000"/>
            <a:ext cx="3570208" cy="1200328"/>
          </a:xfrm>
          <a:prstGeom prst="rect">
            <a:avLst/>
          </a:prstGeom>
          <a:noFill/>
        </p:spPr>
        <p:txBody>
          <a:bodyPr wrap="none" rtlCol="0">
            <a:spAutoFit/>
          </a:bodyPr>
          <a:lstStyle/>
          <a:p>
            <a:r>
              <a:rPr kumimoji="1" lang="zh-CN" altLang="en-US" sz="2400" dirty="0">
                <a:latin typeface="+mn-ea"/>
                <a:cs typeface="华文楷体"/>
              </a:rPr>
              <a:t>各种散射实验表明原子核</a:t>
            </a:r>
          </a:p>
          <a:p>
            <a:r>
              <a:rPr kumimoji="1" lang="zh-CN" altLang="en-US" sz="2400" dirty="0">
                <a:latin typeface="+mn-ea"/>
                <a:cs typeface="华文楷体"/>
              </a:rPr>
              <a:t>近似球形，不同核密度</a:t>
            </a:r>
          </a:p>
          <a:p>
            <a:r>
              <a:rPr lang="zh-CN" altLang="en-US" sz="2400" dirty="0">
                <a:latin typeface="+mn-ea"/>
                <a:cs typeface="华文楷体"/>
              </a:rPr>
              <a:t>相同。费米模型得到：</a:t>
            </a:r>
            <a:endParaRPr kumimoji="1" lang="zh-CN" altLang="en-US" sz="2400" dirty="0">
              <a:latin typeface="+mn-ea"/>
              <a:cs typeface="华文楷体"/>
            </a:endParaRPr>
          </a:p>
        </p:txBody>
      </p:sp>
      <p:sp>
        <p:nvSpPr>
          <p:cNvPr id="11" name="文本框 10"/>
          <p:cNvSpPr txBox="1"/>
          <p:nvPr/>
        </p:nvSpPr>
        <p:spPr>
          <a:xfrm>
            <a:off x="457200" y="5791200"/>
            <a:ext cx="3570208" cy="461665"/>
          </a:xfrm>
          <a:prstGeom prst="rect">
            <a:avLst/>
          </a:prstGeom>
          <a:noFill/>
        </p:spPr>
        <p:txBody>
          <a:bodyPr wrap="none" rtlCol="0">
            <a:spAutoFit/>
          </a:bodyPr>
          <a:lstStyle/>
          <a:p>
            <a:r>
              <a:rPr kumimoji="1" lang="zh-CN" altLang="en-US" sz="2400" dirty="0">
                <a:solidFill>
                  <a:srgbClr val="FF0000"/>
                </a:solidFill>
                <a:latin typeface="+mn-ea"/>
                <a:cs typeface="STKaiti" charset="-122"/>
              </a:rPr>
              <a:t>相当每</a:t>
            </a:r>
            <a:r>
              <a:rPr lang="zh-CN" altLang="en-US" sz="2400" dirty="0">
                <a:solidFill>
                  <a:srgbClr val="FF0000"/>
                </a:solidFill>
                <a:latin typeface="+mn-ea"/>
                <a:cs typeface="STKaiti" charset="-122"/>
              </a:rPr>
              <a:t>立</a:t>
            </a:r>
            <a:r>
              <a:rPr kumimoji="1" lang="zh-CN" altLang="en-US" sz="2400" dirty="0">
                <a:solidFill>
                  <a:srgbClr val="FF0000"/>
                </a:solidFill>
                <a:latin typeface="+mn-ea"/>
                <a:cs typeface="STKaiti" charset="-122"/>
              </a:rPr>
              <a:t>方厘米二亿吨！</a:t>
            </a:r>
          </a:p>
        </p:txBody>
      </p:sp>
    </p:spTree>
    <p:extLst>
      <p:ext uri="{BB962C8B-B14F-4D97-AF65-F5344CB8AC3E}">
        <p14:creationId xmlns:p14="http://schemas.microsoft.com/office/powerpoint/2010/main" val="363445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幻灯片编号占位符 3"/>
          <p:cNvSpPr>
            <a:spLocks noGrp="1"/>
          </p:cNvSpPr>
          <p:nvPr>
            <p:ph type="sldNum" sz="quarter" idx="12"/>
          </p:nvPr>
        </p:nvSpPr>
        <p:spPr/>
        <p:txBody>
          <a:bodyPr/>
          <a:lstStyle/>
          <a:p>
            <a:fld id="{332B4F3E-8F2C-B443-8C38-51AE65CAF6C5}" type="slidenum">
              <a:rPr lang="en-US" altLang="zh-CN"/>
              <a:pPr/>
              <a:t>17</a:t>
            </a:fld>
            <a:endParaRPr lang="en-US" altLang="zh-CN"/>
          </a:p>
        </p:txBody>
      </p:sp>
      <p:sp>
        <p:nvSpPr>
          <p:cNvPr id="174082" name="Rectangle 2"/>
          <p:cNvSpPr>
            <a:spLocks noGrp="1" noChangeArrowheads="1"/>
          </p:cNvSpPr>
          <p:nvPr>
            <p:ph type="title" idx="4294967295"/>
          </p:nvPr>
        </p:nvSpPr>
        <p:spPr>
          <a:xfrm>
            <a:off x="129050" y="263534"/>
            <a:ext cx="4239140" cy="685800"/>
          </a:xfrm>
          <a:solidFill>
            <a:srgbClr val="FFFF00"/>
          </a:solidFill>
        </p:spPr>
        <p:txBody>
          <a:bodyPr/>
          <a:lstStyle/>
          <a:p>
            <a:r>
              <a:rPr lang="en-US" altLang="zh-CN" sz="2700" b="1" dirty="0">
                <a:solidFill>
                  <a:srgbClr val="FF0000"/>
                </a:solidFill>
                <a:latin typeface="华文楷体"/>
                <a:ea typeface="华文楷体"/>
                <a:cs typeface="华文楷体"/>
              </a:rPr>
              <a:t>Deep inelastic experiments</a:t>
            </a:r>
          </a:p>
        </p:txBody>
      </p:sp>
      <p:pic>
        <p:nvPicPr>
          <p:cNvPr id="1740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910" y="1547051"/>
            <a:ext cx="4857750" cy="4243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74087" name="Text Box 7"/>
          <p:cNvSpPr txBox="1">
            <a:spLocks noChangeArrowheads="1"/>
          </p:cNvSpPr>
          <p:nvPr/>
        </p:nvSpPr>
        <p:spPr bwMode="auto">
          <a:xfrm>
            <a:off x="3101818" y="1853921"/>
            <a:ext cx="1266372" cy="3467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69056" tIns="34529" rIns="69056" bIns="34529">
            <a:spAutoFit/>
          </a:bodyPr>
          <a:lstStyle>
            <a:lvl1pPr marL="342900" indent="-342900">
              <a:defRPr>
                <a:solidFill>
                  <a:schemeClr val="tx1"/>
                </a:solidFill>
                <a:latin typeface="Arial" charset="0"/>
                <a:ea typeface="宋体" charset="0"/>
                <a:cs typeface="宋体" charset="0"/>
              </a:defRPr>
            </a:lvl1pPr>
            <a:lvl2pPr>
              <a:defRPr>
                <a:solidFill>
                  <a:schemeClr val="tx1"/>
                </a:solidFill>
                <a:latin typeface="Arial" charset="0"/>
                <a:ea typeface="宋体" charset="0"/>
              </a:defRPr>
            </a:lvl2pPr>
            <a:lvl3pPr>
              <a:defRPr>
                <a:solidFill>
                  <a:schemeClr val="tx1"/>
                </a:solidFill>
                <a:latin typeface="Arial" charset="0"/>
                <a:ea typeface="宋体" charset="0"/>
              </a:defRPr>
            </a:lvl3pPr>
            <a:lvl4pPr>
              <a:defRPr>
                <a:solidFill>
                  <a:schemeClr val="tx1"/>
                </a:solidFill>
                <a:latin typeface="Arial" charset="0"/>
                <a:ea typeface="宋体" charset="0"/>
              </a:defRPr>
            </a:lvl4pPr>
            <a:lvl5pPr>
              <a:defRPr>
                <a:solidFill>
                  <a:schemeClr val="tx1"/>
                </a:solidFill>
                <a:latin typeface="Arial" charset="0"/>
                <a:ea typeface="宋体" charset="0"/>
              </a:defRPr>
            </a:lvl5pPr>
            <a:lvl6pPr fontAlgn="base">
              <a:spcBef>
                <a:spcPct val="0"/>
              </a:spcBef>
              <a:spcAft>
                <a:spcPct val="0"/>
              </a:spcAft>
              <a:defRPr>
                <a:solidFill>
                  <a:schemeClr val="tx1"/>
                </a:solidFill>
                <a:latin typeface="Arial" charset="0"/>
                <a:ea typeface="宋体" charset="0"/>
              </a:defRPr>
            </a:lvl6pPr>
            <a:lvl7pPr fontAlgn="base">
              <a:spcBef>
                <a:spcPct val="0"/>
              </a:spcBef>
              <a:spcAft>
                <a:spcPct val="0"/>
              </a:spcAft>
              <a:defRPr>
                <a:solidFill>
                  <a:schemeClr val="tx1"/>
                </a:solidFill>
                <a:latin typeface="Arial" charset="0"/>
                <a:ea typeface="宋体" charset="0"/>
              </a:defRPr>
            </a:lvl7pPr>
            <a:lvl8pPr fontAlgn="base">
              <a:spcBef>
                <a:spcPct val="0"/>
              </a:spcBef>
              <a:spcAft>
                <a:spcPct val="0"/>
              </a:spcAft>
              <a:defRPr>
                <a:solidFill>
                  <a:schemeClr val="tx1"/>
                </a:solidFill>
                <a:latin typeface="Arial" charset="0"/>
                <a:ea typeface="宋体" charset="0"/>
              </a:defRPr>
            </a:lvl8pPr>
            <a:lvl9pPr fontAlgn="base">
              <a:spcBef>
                <a:spcPct val="0"/>
              </a:spcBef>
              <a:spcAft>
                <a:spcPct val="0"/>
              </a:spcAft>
              <a:defRPr>
                <a:solidFill>
                  <a:schemeClr val="tx1"/>
                </a:solidFill>
                <a:latin typeface="Arial" charset="0"/>
                <a:ea typeface="宋体" charset="0"/>
              </a:defRPr>
            </a:lvl9pPr>
          </a:lstStyle>
          <a:p>
            <a:pPr algn="r">
              <a:spcBef>
                <a:spcPct val="20000"/>
              </a:spcBef>
              <a:buClr>
                <a:srgbClr val="FF3399"/>
              </a:buClr>
              <a:buFont typeface="Wingdings 2" charset="0"/>
              <a:buNone/>
            </a:pPr>
            <a:r>
              <a:rPr lang="en-GB" altLang="zh-CN" dirty="0">
                <a:latin typeface="Arial Narrow" charset="0"/>
              </a:rPr>
              <a:t>Nuclear atom</a:t>
            </a:r>
            <a:endParaRPr kumimoji="1" lang="en-US" altLang="zh-CN" dirty="0">
              <a:solidFill>
                <a:schemeClr val="hlink"/>
              </a:solidFill>
              <a:sym typeface="Symbol" charset="0"/>
            </a:endParaRPr>
          </a:p>
        </p:txBody>
      </p:sp>
      <p:sp>
        <p:nvSpPr>
          <p:cNvPr id="174088" name="Text Box 8"/>
          <p:cNvSpPr txBox="1">
            <a:spLocks noChangeArrowheads="1"/>
          </p:cNvSpPr>
          <p:nvPr/>
        </p:nvSpPr>
        <p:spPr bwMode="auto">
          <a:xfrm>
            <a:off x="1337725" y="3105239"/>
            <a:ext cx="3981450" cy="4390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9056" tIns="34529" rIns="69056" bIns="34529">
            <a:spAutoFit/>
          </a:bodyPr>
          <a:lstStyle>
            <a:lvl1pPr marL="342900" indent="-342900">
              <a:defRPr>
                <a:solidFill>
                  <a:schemeClr val="tx1"/>
                </a:solidFill>
                <a:latin typeface="Arial" charset="0"/>
                <a:ea typeface="宋体" charset="0"/>
                <a:cs typeface="宋体" charset="0"/>
              </a:defRPr>
            </a:lvl1pPr>
            <a:lvl2pPr>
              <a:defRPr>
                <a:solidFill>
                  <a:schemeClr val="tx1"/>
                </a:solidFill>
                <a:latin typeface="Arial" charset="0"/>
                <a:ea typeface="宋体" charset="0"/>
              </a:defRPr>
            </a:lvl2pPr>
            <a:lvl3pPr>
              <a:defRPr>
                <a:solidFill>
                  <a:schemeClr val="tx1"/>
                </a:solidFill>
                <a:latin typeface="Arial" charset="0"/>
                <a:ea typeface="宋体" charset="0"/>
              </a:defRPr>
            </a:lvl3pPr>
            <a:lvl4pPr>
              <a:defRPr>
                <a:solidFill>
                  <a:schemeClr val="tx1"/>
                </a:solidFill>
                <a:latin typeface="Arial" charset="0"/>
                <a:ea typeface="宋体" charset="0"/>
              </a:defRPr>
            </a:lvl4pPr>
            <a:lvl5pPr>
              <a:defRPr>
                <a:solidFill>
                  <a:schemeClr val="tx1"/>
                </a:solidFill>
                <a:latin typeface="Arial" charset="0"/>
                <a:ea typeface="宋体" charset="0"/>
              </a:defRPr>
            </a:lvl5pPr>
            <a:lvl6pPr fontAlgn="base">
              <a:spcBef>
                <a:spcPct val="0"/>
              </a:spcBef>
              <a:spcAft>
                <a:spcPct val="0"/>
              </a:spcAft>
              <a:defRPr>
                <a:solidFill>
                  <a:schemeClr val="tx1"/>
                </a:solidFill>
                <a:latin typeface="Arial" charset="0"/>
                <a:ea typeface="宋体" charset="0"/>
              </a:defRPr>
            </a:lvl6pPr>
            <a:lvl7pPr fontAlgn="base">
              <a:spcBef>
                <a:spcPct val="0"/>
              </a:spcBef>
              <a:spcAft>
                <a:spcPct val="0"/>
              </a:spcAft>
              <a:defRPr>
                <a:solidFill>
                  <a:schemeClr val="tx1"/>
                </a:solidFill>
                <a:latin typeface="Arial" charset="0"/>
                <a:ea typeface="宋体" charset="0"/>
              </a:defRPr>
            </a:lvl7pPr>
            <a:lvl8pPr fontAlgn="base">
              <a:spcBef>
                <a:spcPct val="0"/>
              </a:spcBef>
              <a:spcAft>
                <a:spcPct val="0"/>
              </a:spcAft>
              <a:defRPr>
                <a:solidFill>
                  <a:schemeClr val="tx1"/>
                </a:solidFill>
                <a:latin typeface="Arial" charset="0"/>
                <a:ea typeface="宋体" charset="0"/>
              </a:defRPr>
            </a:lvl8pPr>
            <a:lvl9pPr fontAlgn="base">
              <a:spcBef>
                <a:spcPct val="0"/>
              </a:spcBef>
              <a:spcAft>
                <a:spcPct val="0"/>
              </a:spcAft>
              <a:defRPr>
                <a:solidFill>
                  <a:schemeClr val="tx1"/>
                </a:solidFill>
                <a:latin typeface="Arial" charset="0"/>
                <a:ea typeface="宋体" charset="0"/>
              </a:defRPr>
            </a:lvl9pPr>
          </a:lstStyle>
          <a:p>
            <a:pPr algn="r">
              <a:spcBef>
                <a:spcPct val="20000"/>
              </a:spcBef>
              <a:buClr>
                <a:srgbClr val="FF3399"/>
              </a:buClr>
              <a:buFont typeface="Wingdings 2" charset="0"/>
              <a:buNone/>
            </a:pPr>
            <a:r>
              <a:rPr kumimoji="1" lang="en-US" altLang="zh-CN" sz="2400" dirty="0">
                <a:solidFill>
                  <a:schemeClr val="hlink"/>
                </a:solidFill>
                <a:latin typeface="Arial Narrow" charset="0"/>
                <a:sym typeface="Symbol" charset="0"/>
              </a:rPr>
              <a:t>Proton/neutron</a:t>
            </a:r>
          </a:p>
        </p:txBody>
      </p:sp>
      <p:sp>
        <p:nvSpPr>
          <p:cNvPr id="174089" name="Text Box 9"/>
          <p:cNvSpPr txBox="1">
            <a:spLocks noChangeArrowheads="1"/>
          </p:cNvSpPr>
          <p:nvPr/>
        </p:nvSpPr>
        <p:spPr bwMode="auto">
          <a:xfrm>
            <a:off x="3173359" y="5288033"/>
            <a:ext cx="804707" cy="3928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69056" tIns="34529" rIns="69056" bIns="34529">
            <a:spAutoFit/>
          </a:bodyPr>
          <a:lstStyle>
            <a:lvl1pPr marL="342900" indent="-342900">
              <a:defRPr>
                <a:solidFill>
                  <a:schemeClr val="tx1"/>
                </a:solidFill>
                <a:latin typeface="Arial" charset="0"/>
                <a:ea typeface="宋体" charset="0"/>
                <a:cs typeface="宋体" charset="0"/>
              </a:defRPr>
            </a:lvl1pPr>
            <a:lvl2pPr>
              <a:defRPr>
                <a:solidFill>
                  <a:schemeClr val="tx1"/>
                </a:solidFill>
                <a:latin typeface="Arial" charset="0"/>
                <a:ea typeface="宋体" charset="0"/>
              </a:defRPr>
            </a:lvl2pPr>
            <a:lvl3pPr>
              <a:defRPr>
                <a:solidFill>
                  <a:schemeClr val="tx1"/>
                </a:solidFill>
                <a:latin typeface="Arial" charset="0"/>
                <a:ea typeface="宋体" charset="0"/>
              </a:defRPr>
            </a:lvl3pPr>
            <a:lvl4pPr>
              <a:defRPr>
                <a:solidFill>
                  <a:schemeClr val="tx1"/>
                </a:solidFill>
                <a:latin typeface="Arial" charset="0"/>
                <a:ea typeface="宋体" charset="0"/>
              </a:defRPr>
            </a:lvl4pPr>
            <a:lvl5pPr>
              <a:defRPr>
                <a:solidFill>
                  <a:schemeClr val="tx1"/>
                </a:solidFill>
                <a:latin typeface="Arial" charset="0"/>
                <a:ea typeface="宋体" charset="0"/>
              </a:defRPr>
            </a:lvl5pPr>
            <a:lvl6pPr fontAlgn="base">
              <a:spcBef>
                <a:spcPct val="0"/>
              </a:spcBef>
              <a:spcAft>
                <a:spcPct val="0"/>
              </a:spcAft>
              <a:defRPr>
                <a:solidFill>
                  <a:schemeClr val="tx1"/>
                </a:solidFill>
                <a:latin typeface="Arial" charset="0"/>
                <a:ea typeface="宋体" charset="0"/>
              </a:defRPr>
            </a:lvl6pPr>
            <a:lvl7pPr fontAlgn="base">
              <a:spcBef>
                <a:spcPct val="0"/>
              </a:spcBef>
              <a:spcAft>
                <a:spcPct val="0"/>
              </a:spcAft>
              <a:defRPr>
                <a:solidFill>
                  <a:schemeClr val="tx1"/>
                </a:solidFill>
                <a:latin typeface="Arial" charset="0"/>
                <a:ea typeface="宋体" charset="0"/>
              </a:defRPr>
            </a:lvl7pPr>
            <a:lvl8pPr fontAlgn="base">
              <a:spcBef>
                <a:spcPct val="0"/>
              </a:spcBef>
              <a:spcAft>
                <a:spcPct val="0"/>
              </a:spcAft>
              <a:defRPr>
                <a:solidFill>
                  <a:schemeClr val="tx1"/>
                </a:solidFill>
                <a:latin typeface="Arial" charset="0"/>
                <a:ea typeface="宋体" charset="0"/>
              </a:defRPr>
            </a:lvl8pPr>
            <a:lvl9pPr fontAlgn="base">
              <a:spcBef>
                <a:spcPct val="0"/>
              </a:spcBef>
              <a:spcAft>
                <a:spcPct val="0"/>
              </a:spcAft>
              <a:defRPr>
                <a:solidFill>
                  <a:schemeClr val="tx1"/>
                </a:solidFill>
                <a:latin typeface="Arial" charset="0"/>
                <a:ea typeface="宋体" charset="0"/>
              </a:defRPr>
            </a:lvl9pPr>
          </a:lstStyle>
          <a:p>
            <a:pPr algn="r">
              <a:spcBef>
                <a:spcPct val="20000"/>
              </a:spcBef>
              <a:buClr>
                <a:srgbClr val="FF3399"/>
              </a:buClr>
              <a:buFont typeface="Wingdings 2" charset="0"/>
              <a:buNone/>
            </a:pPr>
            <a:r>
              <a:rPr kumimoji="1" lang="en-US" altLang="zh-CN" sz="2100" dirty="0">
                <a:solidFill>
                  <a:schemeClr val="hlink"/>
                </a:solidFill>
                <a:latin typeface="Arial Narrow" charset="0"/>
                <a:sym typeface="Symbol" charset="0"/>
              </a:rPr>
              <a:t>quarks</a:t>
            </a:r>
          </a:p>
        </p:txBody>
      </p:sp>
    </p:spTree>
    <p:extLst>
      <p:ext uri="{BB962C8B-B14F-4D97-AF65-F5344CB8AC3E}">
        <p14:creationId xmlns:p14="http://schemas.microsoft.com/office/powerpoint/2010/main" val="61197884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B6B2963-335A-394B-B499-0A6CB4BBCCFB}"/>
              </a:ext>
            </a:extLst>
          </p:cNvPr>
          <p:cNvSpPr>
            <a:spLocks noGrp="1"/>
          </p:cNvSpPr>
          <p:nvPr>
            <p:ph type="sldNum" sz="quarter" idx="12"/>
          </p:nvPr>
        </p:nvSpPr>
        <p:spPr/>
        <p:txBody>
          <a:bodyPr/>
          <a:lstStyle/>
          <a:p>
            <a:fld id="{6BF9AE1C-0B77-4E49-8930-14745354D407}" type="slidenum">
              <a:rPr lang="zh-CN" altLang="en-US" smtClean="0"/>
              <a:t>18</a:t>
            </a:fld>
            <a:endParaRPr lang="zh-CN" altLang="en-US"/>
          </a:p>
        </p:txBody>
      </p:sp>
      <p:pic>
        <p:nvPicPr>
          <p:cNvPr id="3" name="图片 2">
            <a:extLst>
              <a:ext uri="{FF2B5EF4-FFF2-40B4-BE49-F238E27FC236}">
                <a16:creationId xmlns:a16="http://schemas.microsoft.com/office/drawing/2014/main" id="{48FC8FB7-68E9-B047-804E-F985E310CBFC}"/>
              </a:ext>
            </a:extLst>
          </p:cNvPr>
          <p:cNvPicPr>
            <a:picLocks noChangeAspect="1"/>
          </p:cNvPicPr>
          <p:nvPr/>
        </p:nvPicPr>
        <p:blipFill>
          <a:blip r:embed="rId2"/>
          <a:stretch>
            <a:fillRect/>
          </a:stretch>
        </p:blipFill>
        <p:spPr>
          <a:xfrm>
            <a:off x="1640065" y="1142697"/>
            <a:ext cx="5863871" cy="4618738"/>
          </a:xfrm>
          <a:prstGeom prst="rect">
            <a:avLst/>
          </a:prstGeom>
        </p:spPr>
      </p:pic>
      <p:sp>
        <p:nvSpPr>
          <p:cNvPr id="4" name="矩形 3">
            <a:extLst>
              <a:ext uri="{FF2B5EF4-FFF2-40B4-BE49-F238E27FC236}">
                <a16:creationId xmlns:a16="http://schemas.microsoft.com/office/drawing/2014/main" id="{356AEA38-9D03-024E-A286-2521B1CA8BB8}"/>
              </a:ext>
            </a:extLst>
          </p:cNvPr>
          <p:cNvSpPr/>
          <p:nvPr/>
        </p:nvSpPr>
        <p:spPr>
          <a:xfrm>
            <a:off x="7053363" y="3570905"/>
            <a:ext cx="2090637" cy="369332"/>
          </a:xfrm>
          <a:prstGeom prst="rect">
            <a:avLst/>
          </a:prstGeom>
        </p:spPr>
        <p:txBody>
          <a:bodyPr wrap="none">
            <a:spAutoFit/>
          </a:bodyPr>
          <a:lstStyle/>
          <a:p>
            <a:r>
              <a:rPr lang="en-US" altLang="zh-CN" dirty="0">
                <a:latin typeface="华文楷体"/>
                <a:ea typeface="华文楷体"/>
                <a:cs typeface="华文楷体"/>
              </a:rPr>
              <a:t>Nobel prize in 1961 </a:t>
            </a:r>
            <a:endParaRPr lang="zh-CN" altLang="en-US" dirty="0"/>
          </a:p>
        </p:txBody>
      </p:sp>
      <p:sp>
        <p:nvSpPr>
          <p:cNvPr id="7" name="矩形 6">
            <a:extLst>
              <a:ext uri="{FF2B5EF4-FFF2-40B4-BE49-F238E27FC236}">
                <a16:creationId xmlns:a16="http://schemas.microsoft.com/office/drawing/2014/main" id="{B5C0815B-838F-3141-9AD2-7ED9A6C8EA36}"/>
              </a:ext>
            </a:extLst>
          </p:cNvPr>
          <p:cNvSpPr/>
          <p:nvPr/>
        </p:nvSpPr>
        <p:spPr>
          <a:xfrm>
            <a:off x="7053363" y="5761435"/>
            <a:ext cx="1890261" cy="369332"/>
          </a:xfrm>
          <a:prstGeom prst="rect">
            <a:avLst/>
          </a:prstGeom>
        </p:spPr>
        <p:txBody>
          <a:bodyPr wrap="none">
            <a:spAutoFit/>
          </a:bodyPr>
          <a:lstStyle/>
          <a:p>
            <a:r>
              <a:rPr lang="en-US" altLang="zh-CN" b="1" dirty="0">
                <a:latin typeface="华文楷体"/>
                <a:ea typeface="华文楷体"/>
                <a:cs typeface="华文楷体"/>
              </a:rPr>
              <a:t>1991</a:t>
            </a:r>
            <a:r>
              <a:rPr lang="zh-CN" altLang="en-US" b="1" dirty="0">
                <a:latin typeface="华文楷体"/>
                <a:ea typeface="华文楷体"/>
                <a:cs typeface="华文楷体"/>
              </a:rPr>
              <a:t>年</a:t>
            </a:r>
            <a:r>
              <a:rPr lang="en-US" altLang="zh-CN" b="1" dirty="0">
                <a:latin typeface="华文楷体"/>
                <a:ea typeface="华文楷体"/>
                <a:cs typeface="华文楷体"/>
              </a:rPr>
              <a:t> </a:t>
            </a:r>
            <a:r>
              <a:rPr lang="zh-CN" altLang="en-US" b="1" dirty="0">
                <a:latin typeface="华文楷体"/>
                <a:ea typeface="华文楷体"/>
                <a:cs typeface="华文楷体"/>
              </a:rPr>
              <a:t>诺贝尔奖</a:t>
            </a:r>
            <a:r>
              <a:rPr lang="en-US" altLang="zh-CN" dirty="0">
                <a:latin typeface="华文楷体"/>
                <a:ea typeface="华文楷体"/>
                <a:cs typeface="华文楷体"/>
              </a:rPr>
              <a:t> </a:t>
            </a:r>
          </a:p>
        </p:txBody>
      </p:sp>
    </p:spTree>
    <p:extLst>
      <p:ext uri="{BB962C8B-B14F-4D97-AF65-F5344CB8AC3E}">
        <p14:creationId xmlns:p14="http://schemas.microsoft.com/office/powerpoint/2010/main" val="2261847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8613" y="419392"/>
            <a:ext cx="8229600" cy="529829"/>
          </a:xfrm>
        </p:spPr>
        <p:txBody>
          <a:bodyPr>
            <a:normAutofit/>
          </a:bodyPr>
          <a:lstStyle/>
          <a:p>
            <a:r>
              <a:rPr lang="en-US" altLang="zh-CN" sz="2400" b="1" dirty="0">
                <a:solidFill>
                  <a:srgbClr val="FF0000"/>
                </a:solidFill>
                <a:latin typeface="+mn-ea"/>
                <a:ea typeface="+mn-ea"/>
                <a:cs typeface="华文楷体"/>
              </a:rPr>
              <a:t>1966-1978 </a:t>
            </a:r>
            <a:r>
              <a:rPr lang="zh-CN" altLang="en-US" sz="2400" b="1" dirty="0">
                <a:solidFill>
                  <a:srgbClr val="FF0000"/>
                </a:solidFill>
                <a:latin typeface="+mn-ea"/>
                <a:ea typeface="+mn-ea"/>
                <a:cs typeface="华文楷体"/>
              </a:rPr>
              <a:t>发现夸克间接证据</a:t>
            </a:r>
            <a:r>
              <a:rPr lang="en-US" altLang="zh-CN" sz="2400" b="1" dirty="0">
                <a:solidFill>
                  <a:srgbClr val="FF0000"/>
                </a:solidFill>
                <a:latin typeface="+mn-ea"/>
                <a:ea typeface="+mn-ea"/>
                <a:cs typeface="华文楷体"/>
              </a:rPr>
              <a:t>: </a:t>
            </a:r>
            <a:r>
              <a:rPr lang="zh-CN" altLang="en-US" sz="2400" b="1" dirty="0">
                <a:solidFill>
                  <a:srgbClr val="FF0000"/>
                </a:solidFill>
                <a:latin typeface="+mn-ea"/>
                <a:ea typeface="+mn-ea"/>
                <a:cs typeface="华文楷体"/>
              </a:rPr>
              <a:t>中子和质子的内部结构</a:t>
            </a:r>
            <a:r>
              <a:rPr lang="en-US" altLang="zh-CN" sz="2400" dirty="0">
                <a:solidFill>
                  <a:srgbClr val="FF0000"/>
                </a:solidFill>
                <a:latin typeface="+mn-ea"/>
                <a:ea typeface="+mn-ea"/>
                <a:cs typeface="华文楷体"/>
              </a:rPr>
              <a:t> </a:t>
            </a:r>
          </a:p>
        </p:txBody>
      </p:sp>
      <p:pic>
        <p:nvPicPr>
          <p:cNvPr id="3081" name="Picture 9" descr="1990 Nobel Prize Ceremony SLAC Attende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711"/>
            <a:ext cx="3333750" cy="1750219"/>
          </a:xfrm>
          <a:prstGeom prst="rect">
            <a:avLst/>
          </a:prstGeom>
          <a:noFill/>
          <a:extLst>
            <a:ext uri="{909E8E84-426E-40dd-AFC4-6F175D3DCCD1}">
              <a14:hiddenFill xmlns:a14="http://schemas.microsoft.com/office/drawing/2010/main" xmlns="">
                <a:solidFill>
                  <a:srgbClr val="FFFFFF"/>
                </a:solidFill>
              </a14:hiddenFill>
            </a:ext>
          </a:extLst>
        </p:spPr>
      </p:pic>
      <p:pic>
        <p:nvPicPr>
          <p:cNvPr id="3083" name="Picture 11" descr="proton-quark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1" y="3699272"/>
            <a:ext cx="1038225" cy="1814513"/>
          </a:xfrm>
          <a:prstGeom prst="rect">
            <a:avLst/>
          </a:prstGeom>
          <a:noFill/>
          <a:extLst>
            <a:ext uri="{909E8E84-426E-40dd-AFC4-6F175D3DCCD1}">
              <a14:hiddenFill xmlns:a14="http://schemas.microsoft.com/office/drawing/2010/main" xmlns="">
                <a:solidFill>
                  <a:srgbClr val="FFFFFF"/>
                </a:solidFill>
              </a14:hiddenFill>
            </a:ext>
          </a:extLst>
        </p:spPr>
      </p:pic>
      <p:pic>
        <p:nvPicPr>
          <p:cNvPr id="3085" name="Picture 13" descr="at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263" y="2889648"/>
            <a:ext cx="3743325" cy="2807494"/>
          </a:xfrm>
          <a:prstGeom prst="rect">
            <a:avLst/>
          </a:prstGeom>
          <a:noFill/>
          <a:extLst>
            <a:ext uri="{909E8E84-426E-40dd-AFC4-6F175D3DCCD1}">
              <a14:hiddenFill xmlns:a14="http://schemas.microsoft.com/office/drawing/2010/main" xmlns="">
                <a:solidFill>
                  <a:srgbClr val="FFFFFF"/>
                </a:solidFill>
              </a14:hiddenFill>
            </a:ext>
          </a:extLst>
        </p:spPr>
      </p:pic>
      <p:pic>
        <p:nvPicPr>
          <p:cNvPr id="3087" name="Picture 15" descr="The detector used in the Taylor Kendall-Friedman experime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8625" y="1376364"/>
            <a:ext cx="3429000" cy="1531144"/>
          </a:xfrm>
          <a:prstGeom prst="rect">
            <a:avLst/>
          </a:prstGeom>
          <a:noFill/>
          <a:extLst>
            <a:ext uri="{909E8E84-426E-40dd-AFC4-6F175D3DCCD1}">
              <a14:hiddenFill xmlns:a14="http://schemas.microsoft.com/office/drawing/2010/main" xmlns="">
                <a:solidFill>
                  <a:srgbClr val="FFFFFF"/>
                </a:solidFill>
              </a14:hiddenFill>
            </a:ext>
          </a:extLst>
        </p:spPr>
      </p:pic>
      <p:sp>
        <p:nvSpPr>
          <p:cNvPr id="3088" name="Rectangle 16"/>
          <p:cNvSpPr>
            <a:spLocks noChangeArrowheads="1"/>
          </p:cNvSpPr>
          <p:nvPr/>
        </p:nvSpPr>
        <p:spPr bwMode="auto">
          <a:xfrm>
            <a:off x="3492500" y="1418349"/>
            <a:ext cx="1560042" cy="13388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r>
              <a:rPr lang="en-US" altLang="zh-CN" sz="1350" b="1" dirty="0">
                <a:latin typeface="华文楷体"/>
                <a:ea typeface="华文楷体"/>
                <a:cs typeface="华文楷体"/>
              </a:rPr>
              <a:t>MIT: </a:t>
            </a:r>
          </a:p>
          <a:p>
            <a:r>
              <a:rPr lang="en-US" altLang="zh-CN" sz="1350" b="1" dirty="0">
                <a:latin typeface="华文楷体"/>
                <a:ea typeface="华文楷体"/>
                <a:cs typeface="华文楷体"/>
              </a:rPr>
              <a:t>Friedman, Jerome</a:t>
            </a:r>
          </a:p>
          <a:p>
            <a:r>
              <a:rPr lang="en-US" altLang="zh-CN" sz="1350" b="1" dirty="0">
                <a:latin typeface="华文楷体"/>
                <a:ea typeface="华文楷体"/>
                <a:cs typeface="华文楷体"/>
              </a:rPr>
              <a:t>Kendall, Henry</a:t>
            </a:r>
          </a:p>
          <a:p>
            <a:r>
              <a:rPr lang="en-US" altLang="zh-CN" sz="1350" b="1" dirty="0">
                <a:latin typeface="华文楷体"/>
                <a:ea typeface="华文楷体"/>
                <a:cs typeface="华文楷体"/>
              </a:rPr>
              <a:t>SLAC</a:t>
            </a:r>
          </a:p>
          <a:p>
            <a:r>
              <a:rPr lang="en-US" altLang="zh-CN" sz="1350" b="1" dirty="0">
                <a:latin typeface="华文楷体"/>
                <a:ea typeface="华文楷体"/>
                <a:cs typeface="华文楷体"/>
                <a:hlinkClick r:id="rId6"/>
              </a:rPr>
              <a:t>Taylor, Richard E.</a:t>
            </a:r>
            <a:r>
              <a:rPr lang="en-US" altLang="zh-CN" sz="1350" b="1" dirty="0">
                <a:latin typeface="华文楷体"/>
                <a:ea typeface="华文楷体"/>
                <a:cs typeface="华文楷体"/>
              </a:rPr>
              <a:t>,</a:t>
            </a:r>
          </a:p>
          <a:p>
            <a:r>
              <a:rPr lang="en-US" altLang="zh-CN" sz="1350" b="1" dirty="0">
                <a:latin typeface="华文楷体"/>
                <a:ea typeface="华文楷体"/>
                <a:cs typeface="华文楷体"/>
              </a:rPr>
              <a:t>1991</a:t>
            </a:r>
            <a:r>
              <a:rPr lang="zh-CN" altLang="en-US" sz="1350" b="1" dirty="0">
                <a:latin typeface="华文楷体"/>
                <a:ea typeface="华文楷体"/>
                <a:cs typeface="华文楷体"/>
              </a:rPr>
              <a:t>年</a:t>
            </a:r>
            <a:r>
              <a:rPr lang="en-US" altLang="zh-CN" sz="1350" b="1" dirty="0">
                <a:latin typeface="华文楷体"/>
                <a:ea typeface="华文楷体"/>
                <a:cs typeface="华文楷体"/>
              </a:rPr>
              <a:t> </a:t>
            </a:r>
            <a:r>
              <a:rPr lang="zh-CN" altLang="en-US" sz="1350" b="1" dirty="0">
                <a:latin typeface="华文楷体"/>
                <a:ea typeface="华文楷体"/>
                <a:cs typeface="华文楷体"/>
              </a:rPr>
              <a:t>诺贝尔奖</a:t>
            </a:r>
            <a:r>
              <a:rPr lang="en-US" altLang="zh-CN" sz="1350" dirty="0">
                <a:latin typeface="华文楷体"/>
                <a:ea typeface="华文楷体"/>
                <a:cs typeface="华文楷体"/>
              </a:rPr>
              <a:t> </a:t>
            </a:r>
          </a:p>
        </p:txBody>
      </p:sp>
      <p:sp>
        <p:nvSpPr>
          <p:cNvPr id="3090" name="Rectangle 18"/>
          <p:cNvSpPr>
            <a:spLocks noChangeArrowheads="1"/>
          </p:cNvSpPr>
          <p:nvPr/>
        </p:nvSpPr>
        <p:spPr bwMode="auto">
          <a:xfrm>
            <a:off x="0" y="4141292"/>
            <a:ext cx="3929281"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r>
              <a:rPr lang="en-US" altLang="zh-CN" sz="1350" b="1" dirty="0">
                <a:latin typeface="华文楷体"/>
                <a:ea typeface="华文楷体"/>
                <a:cs typeface="华文楷体"/>
              </a:rPr>
              <a:t>1966-1978</a:t>
            </a:r>
          </a:p>
          <a:p>
            <a:r>
              <a:rPr lang="en-US" altLang="zh-CN" sz="1350" b="1" dirty="0">
                <a:latin typeface="华文楷体"/>
                <a:ea typeface="华文楷体"/>
                <a:cs typeface="华文楷体"/>
              </a:rPr>
              <a:t>Taylor-Kendall-Friedman </a:t>
            </a:r>
            <a:r>
              <a:rPr lang="zh-CN" altLang="en-US" sz="1350" b="1" dirty="0">
                <a:latin typeface="华文楷体"/>
                <a:ea typeface="华文楷体"/>
                <a:cs typeface="华文楷体"/>
              </a:rPr>
              <a:t>实验</a:t>
            </a:r>
            <a:r>
              <a:rPr lang="en-US" altLang="zh-CN" sz="1350" b="1" dirty="0">
                <a:latin typeface="华文楷体"/>
                <a:ea typeface="华文楷体"/>
                <a:cs typeface="华文楷体"/>
              </a:rPr>
              <a:t>  :</a:t>
            </a:r>
          </a:p>
          <a:p>
            <a:r>
              <a:rPr lang="zh-CN" altLang="en-US" sz="1350" b="1" dirty="0">
                <a:latin typeface="华文楷体"/>
                <a:ea typeface="华文楷体"/>
                <a:cs typeface="华文楷体"/>
              </a:rPr>
              <a:t>高能电子（</a:t>
            </a:r>
            <a:r>
              <a:rPr lang="en-US" altLang="zh-CN" sz="1350" b="1" dirty="0">
                <a:latin typeface="华文楷体"/>
                <a:ea typeface="华文楷体"/>
                <a:cs typeface="华文楷体"/>
              </a:rPr>
              <a:t>20GeV)</a:t>
            </a:r>
            <a:r>
              <a:rPr lang="zh-CN" altLang="en-US" sz="1350" b="1" dirty="0">
                <a:latin typeface="华文楷体"/>
                <a:ea typeface="华文楷体"/>
                <a:cs typeface="华文楷体"/>
              </a:rPr>
              <a:t>轰击质子中子</a:t>
            </a:r>
            <a:r>
              <a:rPr lang="en-US" altLang="zh-CN" sz="1350" b="1" dirty="0">
                <a:latin typeface="华文楷体"/>
                <a:ea typeface="华文楷体"/>
                <a:cs typeface="华文楷体"/>
              </a:rPr>
              <a:t>, </a:t>
            </a:r>
            <a:r>
              <a:rPr lang="zh-CN" altLang="en-US" sz="1350" b="1" dirty="0">
                <a:latin typeface="华文楷体"/>
                <a:ea typeface="华文楷体"/>
                <a:cs typeface="华文楷体"/>
              </a:rPr>
              <a:t>发现大角度散射</a:t>
            </a:r>
            <a:endParaRPr lang="en-US" altLang="zh-CN" sz="1350" b="1" dirty="0">
              <a:latin typeface="华文楷体"/>
              <a:ea typeface="华文楷体"/>
              <a:cs typeface="华文楷体"/>
            </a:endParaRPr>
          </a:p>
          <a:p>
            <a:r>
              <a:rPr lang="en-US" altLang="zh-CN" sz="1350" b="1" dirty="0">
                <a:latin typeface="华文楷体"/>
                <a:ea typeface="华文楷体"/>
                <a:cs typeface="华文楷体"/>
              </a:rPr>
              <a:t>(</a:t>
            </a:r>
            <a:r>
              <a:rPr lang="zh-CN" altLang="en-US" sz="1350" b="1" dirty="0">
                <a:latin typeface="华文楷体"/>
                <a:ea typeface="华文楷体"/>
                <a:cs typeface="华文楷体"/>
              </a:rPr>
              <a:t>类似于</a:t>
            </a:r>
            <a:r>
              <a:rPr lang="en-US" altLang="zh-CN" sz="1350" b="1" dirty="0">
                <a:latin typeface="华文楷体"/>
                <a:ea typeface="华文楷体"/>
                <a:cs typeface="华文楷体"/>
              </a:rPr>
              <a:t>Rutherford</a:t>
            </a:r>
            <a:r>
              <a:rPr lang="zh-CN" altLang="en-US" sz="1350" b="1" dirty="0">
                <a:latin typeface="华文楷体"/>
                <a:ea typeface="华文楷体"/>
                <a:cs typeface="华文楷体"/>
              </a:rPr>
              <a:t>实验发现原子核</a:t>
            </a:r>
            <a:r>
              <a:rPr lang="en-US" altLang="zh-CN" sz="1350" b="1" dirty="0">
                <a:latin typeface="华文楷体"/>
                <a:ea typeface="华文楷体"/>
                <a:cs typeface="华文楷体"/>
              </a:rPr>
              <a:t>)</a:t>
            </a:r>
          </a:p>
        </p:txBody>
      </p:sp>
      <p:sp>
        <p:nvSpPr>
          <p:cNvPr id="3" name="幻灯片编号占位符 2"/>
          <p:cNvSpPr>
            <a:spLocks noGrp="1"/>
          </p:cNvSpPr>
          <p:nvPr>
            <p:ph type="sldNum" sz="quarter" idx="12"/>
          </p:nvPr>
        </p:nvSpPr>
        <p:spPr/>
        <p:txBody>
          <a:bodyPr/>
          <a:lstStyle/>
          <a:p>
            <a:fld id="{6BF9AE1C-0B77-4E49-8930-14745354D407}" type="slidenum">
              <a:rPr lang="zh-CN" altLang="en-US" smtClean="0"/>
              <a:t>19</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a:solidFill>
                  <a:srgbClr val="0070C0"/>
                </a:solidFill>
                <a:latin typeface="Heiti SC Medium" charset="-122"/>
                <a:ea typeface="Heiti SC Medium" charset="-122"/>
                <a:cs typeface="Heiti SC Medium" charset="-122"/>
              </a:rPr>
              <a:t>报告提纲</a:t>
            </a:r>
          </a:p>
        </p:txBody>
      </p:sp>
      <p:sp>
        <p:nvSpPr>
          <p:cNvPr id="3" name="内容占位符 2"/>
          <p:cNvSpPr>
            <a:spLocks noGrp="1"/>
          </p:cNvSpPr>
          <p:nvPr>
            <p:ph idx="1"/>
          </p:nvPr>
        </p:nvSpPr>
        <p:spPr/>
        <p:txBody>
          <a:bodyPr>
            <a:normAutofit/>
          </a:bodyPr>
          <a:lstStyle/>
          <a:p>
            <a:pPr>
              <a:lnSpc>
                <a:spcPct val="200000"/>
              </a:lnSpc>
            </a:pPr>
            <a:r>
              <a:rPr kumimoji="1" lang="zh-CN" altLang="en-US" b="1" dirty="0">
                <a:solidFill>
                  <a:srgbClr val="FF0000"/>
                </a:solidFill>
                <a:latin typeface="Heiti SC Light" charset="-122"/>
                <a:ea typeface="Heiti SC Light" charset="-122"/>
                <a:cs typeface="Heiti SC Light" charset="-122"/>
              </a:rPr>
              <a:t>引言</a:t>
            </a:r>
            <a:endParaRPr kumimoji="1" lang="en-US" altLang="zh-CN" b="1" dirty="0">
              <a:solidFill>
                <a:srgbClr val="FF0000"/>
              </a:solidFill>
              <a:latin typeface="Heiti SC Light" charset="-122"/>
              <a:ea typeface="Heiti SC Light" charset="-122"/>
              <a:cs typeface="Heiti SC Light" charset="-122"/>
            </a:endParaRPr>
          </a:p>
          <a:p>
            <a:pPr>
              <a:lnSpc>
                <a:spcPct val="200000"/>
              </a:lnSpc>
            </a:pPr>
            <a:r>
              <a:rPr kumimoji="1" lang="en-US" altLang="zh-CN" b="1" dirty="0">
                <a:solidFill>
                  <a:srgbClr val="FF0000"/>
                </a:solidFill>
                <a:latin typeface="Heiti SC Light" charset="-122"/>
                <a:ea typeface="Heiti SC Light" charset="-122"/>
                <a:cs typeface="Heiti SC Light" charset="-122"/>
              </a:rPr>
              <a:t>BES</a:t>
            </a:r>
            <a:r>
              <a:rPr kumimoji="1" lang="zh-CN" altLang="en-US" b="1" dirty="0">
                <a:solidFill>
                  <a:srgbClr val="FF0000"/>
                </a:solidFill>
                <a:latin typeface="Heiti SC Light" charset="-122"/>
                <a:ea typeface="Heiti SC Light" charset="-122"/>
                <a:cs typeface="Heiti SC Light" charset="-122"/>
              </a:rPr>
              <a:t>实验历史背景回顾</a:t>
            </a:r>
          </a:p>
          <a:p>
            <a:pPr>
              <a:lnSpc>
                <a:spcPct val="200000"/>
              </a:lnSpc>
            </a:pPr>
            <a:r>
              <a:rPr kumimoji="1" lang="en-US" altLang="zh-CN" b="1" dirty="0">
                <a:solidFill>
                  <a:srgbClr val="FF0000"/>
                </a:solidFill>
                <a:latin typeface="Heiti SC Light" charset="-122"/>
                <a:ea typeface="Heiti SC Light" charset="-122"/>
                <a:cs typeface="Heiti SC Light" charset="-122"/>
              </a:rPr>
              <a:t>BESIII</a:t>
            </a:r>
            <a:r>
              <a:rPr kumimoji="1" lang="zh-CN" altLang="en-US" b="1" dirty="0">
                <a:solidFill>
                  <a:srgbClr val="FF0000"/>
                </a:solidFill>
                <a:latin typeface="Heiti SC Light" charset="-122"/>
                <a:ea typeface="Heiti SC Light" charset="-122"/>
                <a:cs typeface="Heiti SC Light" charset="-122"/>
              </a:rPr>
              <a:t>重要物理回顾</a:t>
            </a:r>
          </a:p>
          <a:p>
            <a:pPr>
              <a:lnSpc>
                <a:spcPct val="200000"/>
              </a:lnSpc>
            </a:pPr>
            <a:r>
              <a:rPr kumimoji="1" lang="zh-CN" altLang="en-US" b="1" dirty="0">
                <a:solidFill>
                  <a:srgbClr val="FF0000"/>
                </a:solidFill>
                <a:latin typeface="Heiti SC Light" charset="-122"/>
                <a:ea typeface="Heiti SC Light" charset="-122"/>
                <a:cs typeface="Heiti SC Light" charset="-122"/>
              </a:rPr>
              <a:t>未来</a:t>
            </a:r>
            <a:r>
              <a:rPr kumimoji="1" lang="zh-CN" altLang="en-US" b="1">
                <a:solidFill>
                  <a:srgbClr val="FF0000"/>
                </a:solidFill>
                <a:latin typeface="Heiti SC Light" charset="-122"/>
                <a:ea typeface="Heiti SC Light" charset="-122"/>
                <a:cs typeface="Heiti SC Light" charset="-122"/>
              </a:rPr>
              <a:t>－与总结</a:t>
            </a:r>
            <a:endParaRPr kumimoji="1" lang="zh-CN" altLang="en-US" b="1" dirty="0">
              <a:solidFill>
                <a:srgbClr val="FF0000"/>
              </a:solidFill>
              <a:latin typeface="Heiti SC Light" charset="-122"/>
              <a:ea typeface="Heiti SC Light" charset="-122"/>
              <a:cs typeface="Heiti SC Light" charset="-122"/>
            </a:endParaRP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2</a:t>
            </a:fld>
            <a:endParaRPr kumimoji="1" lang="zh-CN" altLang="en-US"/>
          </a:p>
        </p:txBody>
      </p:sp>
    </p:spTree>
    <p:extLst>
      <p:ext uri="{BB962C8B-B14F-4D97-AF65-F5344CB8AC3E}">
        <p14:creationId xmlns:p14="http://schemas.microsoft.com/office/powerpoint/2010/main" val="1294664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8613" y="266215"/>
            <a:ext cx="8229600" cy="529829"/>
          </a:xfrm>
        </p:spPr>
        <p:txBody>
          <a:bodyPr>
            <a:normAutofit/>
          </a:bodyPr>
          <a:lstStyle/>
          <a:p>
            <a:r>
              <a:rPr lang="en-US" altLang="zh-CN" sz="2400" b="1" dirty="0">
                <a:solidFill>
                  <a:srgbClr val="FF0000"/>
                </a:solidFill>
                <a:latin typeface="华文楷体"/>
                <a:ea typeface="华文楷体"/>
                <a:cs typeface="华文楷体"/>
              </a:rPr>
              <a:t>1966-1978 </a:t>
            </a:r>
            <a:r>
              <a:rPr lang="zh-CN" altLang="en-US" sz="2400" b="1" dirty="0">
                <a:solidFill>
                  <a:srgbClr val="FF0000"/>
                </a:solidFill>
                <a:latin typeface="华文楷体"/>
                <a:ea typeface="华文楷体"/>
                <a:cs typeface="华文楷体"/>
              </a:rPr>
              <a:t>发现夸克间接证据</a:t>
            </a:r>
            <a:r>
              <a:rPr lang="en-US" altLang="zh-CN" sz="2400" b="1" dirty="0">
                <a:solidFill>
                  <a:srgbClr val="FF0000"/>
                </a:solidFill>
                <a:latin typeface="华文楷体"/>
                <a:ea typeface="华文楷体"/>
                <a:cs typeface="华文楷体"/>
              </a:rPr>
              <a:t>: </a:t>
            </a:r>
            <a:r>
              <a:rPr lang="zh-CN" altLang="en-US" sz="2400" b="1" dirty="0">
                <a:solidFill>
                  <a:srgbClr val="FF0000"/>
                </a:solidFill>
                <a:latin typeface="华文楷体"/>
                <a:ea typeface="华文楷体"/>
                <a:cs typeface="华文楷体"/>
              </a:rPr>
              <a:t>中子和质子的内部结构</a:t>
            </a:r>
            <a:r>
              <a:rPr lang="en-US" altLang="zh-CN" sz="2400" dirty="0">
                <a:solidFill>
                  <a:srgbClr val="FF0000"/>
                </a:solidFill>
                <a:latin typeface="华文楷体"/>
                <a:ea typeface="华文楷体"/>
                <a:cs typeface="华文楷体"/>
              </a:rPr>
              <a:t> </a:t>
            </a:r>
          </a:p>
        </p:txBody>
      </p:sp>
      <p:pic>
        <p:nvPicPr>
          <p:cNvPr id="3081" name="Picture 9" descr="1990 Nobel Prize Ceremony SLAC Attende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711"/>
            <a:ext cx="3333750" cy="1750219"/>
          </a:xfrm>
          <a:prstGeom prst="rect">
            <a:avLst/>
          </a:prstGeom>
          <a:noFill/>
          <a:extLst>
            <a:ext uri="{909E8E84-426E-40dd-AFC4-6F175D3DCCD1}">
              <a14:hiddenFill xmlns:a14="http://schemas.microsoft.com/office/drawing/2010/main" xmlns="">
                <a:solidFill>
                  <a:srgbClr val="FFFFFF"/>
                </a:solidFill>
              </a14:hiddenFill>
            </a:ext>
          </a:extLst>
        </p:spPr>
      </p:pic>
      <p:pic>
        <p:nvPicPr>
          <p:cNvPr id="3083" name="Picture 11" descr="proton-quark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1" y="3699272"/>
            <a:ext cx="1038225" cy="1814513"/>
          </a:xfrm>
          <a:prstGeom prst="rect">
            <a:avLst/>
          </a:prstGeom>
          <a:noFill/>
          <a:extLst>
            <a:ext uri="{909E8E84-426E-40dd-AFC4-6F175D3DCCD1}">
              <a14:hiddenFill xmlns:a14="http://schemas.microsoft.com/office/drawing/2010/main" xmlns="">
                <a:solidFill>
                  <a:srgbClr val="FFFFFF"/>
                </a:solidFill>
              </a14:hiddenFill>
            </a:ext>
          </a:extLst>
        </p:spPr>
      </p:pic>
      <p:pic>
        <p:nvPicPr>
          <p:cNvPr id="3087" name="Picture 15" descr="The detector used in the Taylor Kendall-Friedman experi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625" y="1376364"/>
            <a:ext cx="3429000" cy="1531144"/>
          </a:xfrm>
          <a:prstGeom prst="rect">
            <a:avLst/>
          </a:prstGeom>
          <a:noFill/>
          <a:extLst>
            <a:ext uri="{909E8E84-426E-40dd-AFC4-6F175D3DCCD1}">
              <a14:hiddenFill xmlns:a14="http://schemas.microsoft.com/office/drawing/2010/main" xmlns="">
                <a:solidFill>
                  <a:srgbClr val="FFFFFF"/>
                </a:solidFill>
              </a14:hiddenFill>
            </a:ext>
          </a:extLst>
        </p:spPr>
      </p:pic>
      <p:sp>
        <p:nvSpPr>
          <p:cNvPr id="3088" name="Rectangle 16"/>
          <p:cNvSpPr>
            <a:spLocks noChangeArrowheads="1"/>
          </p:cNvSpPr>
          <p:nvPr/>
        </p:nvSpPr>
        <p:spPr bwMode="auto">
          <a:xfrm>
            <a:off x="3492500" y="1418349"/>
            <a:ext cx="1560042" cy="13388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r>
              <a:rPr lang="en-US" altLang="zh-CN" sz="1350" b="1" dirty="0">
                <a:latin typeface="华文楷体"/>
                <a:ea typeface="华文楷体"/>
                <a:cs typeface="华文楷体"/>
              </a:rPr>
              <a:t>MIT: </a:t>
            </a:r>
          </a:p>
          <a:p>
            <a:r>
              <a:rPr lang="en-US" altLang="zh-CN" sz="1350" b="1" dirty="0">
                <a:latin typeface="华文楷体"/>
                <a:ea typeface="华文楷体"/>
                <a:cs typeface="华文楷体"/>
              </a:rPr>
              <a:t>Friedman, Jerome</a:t>
            </a:r>
          </a:p>
          <a:p>
            <a:r>
              <a:rPr lang="en-US" altLang="zh-CN" sz="1350" b="1" dirty="0">
                <a:latin typeface="华文楷体"/>
                <a:ea typeface="华文楷体"/>
                <a:cs typeface="华文楷体"/>
              </a:rPr>
              <a:t>Kendall, Henry</a:t>
            </a:r>
          </a:p>
          <a:p>
            <a:r>
              <a:rPr lang="en-US" altLang="zh-CN" sz="1350" b="1" dirty="0">
                <a:latin typeface="华文楷体"/>
                <a:ea typeface="华文楷体"/>
                <a:cs typeface="华文楷体"/>
              </a:rPr>
              <a:t>SLAC</a:t>
            </a:r>
          </a:p>
          <a:p>
            <a:r>
              <a:rPr lang="en-US" altLang="zh-CN" sz="1350" b="1" dirty="0">
                <a:latin typeface="华文楷体"/>
                <a:ea typeface="华文楷体"/>
                <a:cs typeface="华文楷体"/>
                <a:hlinkClick r:id="rId5"/>
              </a:rPr>
              <a:t>Taylor, Richard E.</a:t>
            </a:r>
            <a:r>
              <a:rPr lang="en-US" altLang="zh-CN" sz="1350" b="1" dirty="0">
                <a:latin typeface="华文楷体"/>
                <a:ea typeface="华文楷体"/>
                <a:cs typeface="华文楷体"/>
              </a:rPr>
              <a:t>,</a:t>
            </a:r>
          </a:p>
          <a:p>
            <a:r>
              <a:rPr lang="en-US" altLang="zh-CN" sz="1350" b="1" dirty="0">
                <a:latin typeface="华文楷体"/>
                <a:ea typeface="华文楷体"/>
                <a:cs typeface="华文楷体"/>
              </a:rPr>
              <a:t>1990</a:t>
            </a:r>
            <a:r>
              <a:rPr lang="zh-CN" altLang="en-US" sz="1350" b="1" dirty="0">
                <a:latin typeface="华文楷体"/>
                <a:ea typeface="华文楷体"/>
                <a:cs typeface="华文楷体"/>
              </a:rPr>
              <a:t>年</a:t>
            </a:r>
            <a:r>
              <a:rPr lang="en-US" altLang="zh-CN" sz="1350" b="1" dirty="0">
                <a:latin typeface="华文楷体"/>
                <a:ea typeface="华文楷体"/>
                <a:cs typeface="华文楷体"/>
              </a:rPr>
              <a:t> </a:t>
            </a:r>
            <a:r>
              <a:rPr lang="zh-CN" altLang="en-US" sz="1350" b="1" dirty="0">
                <a:latin typeface="华文楷体"/>
                <a:ea typeface="华文楷体"/>
                <a:cs typeface="华文楷体"/>
              </a:rPr>
              <a:t>诺贝尔奖</a:t>
            </a:r>
            <a:r>
              <a:rPr lang="en-US" altLang="zh-CN" sz="1350" dirty="0">
                <a:latin typeface="华文楷体"/>
                <a:ea typeface="华文楷体"/>
                <a:cs typeface="华文楷体"/>
              </a:rPr>
              <a:t> </a:t>
            </a:r>
          </a:p>
        </p:txBody>
      </p:sp>
      <p:sp>
        <p:nvSpPr>
          <p:cNvPr id="3090" name="Rectangle 18"/>
          <p:cNvSpPr>
            <a:spLocks noChangeArrowheads="1"/>
          </p:cNvSpPr>
          <p:nvPr/>
        </p:nvSpPr>
        <p:spPr bwMode="auto">
          <a:xfrm>
            <a:off x="0" y="4141292"/>
            <a:ext cx="3929281"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r>
              <a:rPr lang="en-US" altLang="zh-CN" sz="1350" b="1" dirty="0">
                <a:latin typeface="华文楷体"/>
                <a:ea typeface="华文楷体"/>
                <a:cs typeface="华文楷体"/>
              </a:rPr>
              <a:t>1966-1978</a:t>
            </a:r>
          </a:p>
          <a:p>
            <a:r>
              <a:rPr lang="en-US" altLang="zh-CN" sz="1350" b="1" dirty="0">
                <a:latin typeface="华文楷体"/>
                <a:ea typeface="华文楷体"/>
                <a:cs typeface="华文楷体"/>
              </a:rPr>
              <a:t>Taylor-Kendall-Friedman </a:t>
            </a:r>
            <a:r>
              <a:rPr lang="zh-CN" altLang="en-US" sz="1350" b="1" dirty="0">
                <a:latin typeface="华文楷体"/>
                <a:ea typeface="华文楷体"/>
                <a:cs typeface="华文楷体"/>
              </a:rPr>
              <a:t>实验</a:t>
            </a:r>
            <a:r>
              <a:rPr lang="en-US" altLang="zh-CN" sz="1350" b="1" dirty="0">
                <a:latin typeface="华文楷体"/>
                <a:ea typeface="华文楷体"/>
                <a:cs typeface="华文楷体"/>
              </a:rPr>
              <a:t>  :</a:t>
            </a:r>
          </a:p>
          <a:p>
            <a:r>
              <a:rPr lang="zh-CN" altLang="en-US" sz="1350" b="1" dirty="0">
                <a:latin typeface="华文楷体"/>
                <a:ea typeface="华文楷体"/>
                <a:cs typeface="华文楷体"/>
              </a:rPr>
              <a:t>高能电子（</a:t>
            </a:r>
            <a:r>
              <a:rPr lang="en-US" altLang="zh-CN" sz="1350" b="1" dirty="0">
                <a:latin typeface="华文楷体"/>
                <a:ea typeface="华文楷体"/>
                <a:cs typeface="华文楷体"/>
              </a:rPr>
              <a:t>20GeV)</a:t>
            </a:r>
            <a:r>
              <a:rPr lang="zh-CN" altLang="en-US" sz="1350" b="1" dirty="0">
                <a:latin typeface="华文楷体"/>
                <a:ea typeface="华文楷体"/>
                <a:cs typeface="华文楷体"/>
              </a:rPr>
              <a:t>轰击质子中子</a:t>
            </a:r>
            <a:r>
              <a:rPr lang="en-US" altLang="zh-CN" sz="1350" b="1" dirty="0">
                <a:latin typeface="华文楷体"/>
                <a:ea typeface="华文楷体"/>
                <a:cs typeface="华文楷体"/>
              </a:rPr>
              <a:t>, </a:t>
            </a:r>
            <a:r>
              <a:rPr lang="zh-CN" altLang="en-US" sz="1350" b="1" dirty="0">
                <a:latin typeface="华文楷体"/>
                <a:ea typeface="华文楷体"/>
                <a:cs typeface="华文楷体"/>
              </a:rPr>
              <a:t>发现大角度散射</a:t>
            </a:r>
            <a:endParaRPr lang="en-US" altLang="zh-CN" sz="1350" b="1" dirty="0">
              <a:latin typeface="华文楷体"/>
              <a:ea typeface="华文楷体"/>
              <a:cs typeface="华文楷体"/>
            </a:endParaRPr>
          </a:p>
          <a:p>
            <a:r>
              <a:rPr lang="en-US" altLang="zh-CN" sz="1350" b="1" dirty="0">
                <a:latin typeface="华文楷体"/>
                <a:ea typeface="华文楷体"/>
                <a:cs typeface="华文楷体"/>
              </a:rPr>
              <a:t>(</a:t>
            </a:r>
            <a:r>
              <a:rPr lang="zh-CN" altLang="en-US" sz="1350" b="1" dirty="0">
                <a:latin typeface="华文楷体"/>
                <a:ea typeface="华文楷体"/>
                <a:cs typeface="华文楷体"/>
              </a:rPr>
              <a:t>类似于</a:t>
            </a:r>
            <a:r>
              <a:rPr lang="en-US" altLang="zh-CN" sz="1350" b="1" dirty="0">
                <a:latin typeface="华文楷体"/>
                <a:ea typeface="华文楷体"/>
                <a:cs typeface="华文楷体"/>
              </a:rPr>
              <a:t>Rutherford</a:t>
            </a:r>
            <a:r>
              <a:rPr lang="zh-CN" altLang="en-US" sz="1350" b="1" dirty="0">
                <a:latin typeface="华文楷体"/>
                <a:ea typeface="华文楷体"/>
                <a:cs typeface="华文楷体"/>
              </a:rPr>
              <a:t>实验发现原子核</a:t>
            </a:r>
            <a:r>
              <a:rPr lang="en-US" altLang="zh-CN" sz="1350" b="1" dirty="0">
                <a:latin typeface="华文楷体"/>
                <a:ea typeface="华文楷体"/>
                <a:cs typeface="华文楷体"/>
              </a:rPr>
              <a:t>)</a:t>
            </a:r>
          </a:p>
        </p:txBody>
      </p:sp>
      <p:pic>
        <p:nvPicPr>
          <p:cNvPr id="2" name="图片 1" descr="IMG_3190.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23693" y="2586403"/>
            <a:ext cx="4103077" cy="3077308"/>
          </a:xfrm>
          <a:prstGeom prst="rect">
            <a:avLst/>
          </a:prstGeom>
        </p:spPr>
      </p:pic>
      <p:cxnSp>
        <p:nvCxnSpPr>
          <p:cNvPr id="4" name="直线箭头连接符 3"/>
          <p:cNvCxnSpPr/>
          <p:nvPr/>
        </p:nvCxnSpPr>
        <p:spPr>
          <a:xfrm>
            <a:off x="2706322" y="2274545"/>
            <a:ext cx="2752783" cy="141729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 name="文本框 4"/>
          <p:cNvSpPr txBox="1"/>
          <p:nvPr/>
        </p:nvSpPr>
        <p:spPr>
          <a:xfrm>
            <a:off x="4621608" y="5138510"/>
            <a:ext cx="4522392" cy="600164"/>
          </a:xfrm>
          <a:prstGeom prst="rect">
            <a:avLst/>
          </a:prstGeom>
          <a:solidFill>
            <a:srgbClr val="FFFF00"/>
          </a:solidFill>
          <a:ln>
            <a:solidFill>
              <a:srgbClr val="FF0000"/>
            </a:solidFill>
          </a:ln>
        </p:spPr>
        <p:txBody>
          <a:bodyPr wrap="none" rtlCol="0">
            <a:spAutoFit/>
          </a:bodyPr>
          <a:lstStyle/>
          <a:p>
            <a:r>
              <a:rPr kumimoji="1" lang="en-US" altLang="zh-CN" sz="1650" dirty="0">
                <a:solidFill>
                  <a:srgbClr val="FF0000"/>
                </a:solidFill>
                <a:latin typeface="+mn-ea"/>
                <a:cs typeface="华文楷体"/>
              </a:rPr>
              <a:t>SLAC </a:t>
            </a:r>
            <a:r>
              <a:rPr kumimoji="1" lang="zh-CN" altLang="en-US" sz="1650" dirty="0">
                <a:solidFill>
                  <a:srgbClr val="FF0000"/>
                </a:solidFill>
                <a:latin typeface="+mn-ea"/>
                <a:cs typeface="华文楷体"/>
              </a:rPr>
              <a:t>创始人、第一任所长，潘诺夫斯基教授</a:t>
            </a:r>
            <a:endParaRPr kumimoji="1" lang="en-US" altLang="zh-CN" sz="1650" dirty="0">
              <a:solidFill>
                <a:srgbClr val="FF0000"/>
              </a:solidFill>
              <a:latin typeface="+mn-ea"/>
              <a:cs typeface="华文楷体"/>
            </a:endParaRPr>
          </a:p>
          <a:p>
            <a:r>
              <a:rPr kumimoji="1" lang="en-US" altLang="zh-CN" sz="1650" dirty="0">
                <a:solidFill>
                  <a:srgbClr val="FF0000"/>
                </a:solidFill>
                <a:latin typeface="+mn-ea"/>
                <a:cs typeface="华文楷体"/>
              </a:rPr>
              <a:t> 2004</a:t>
            </a:r>
            <a:r>
              <a:rPr kumimoji="1" lang="zh-CN" altLang="en-US" sz="1650" dirty="0">
                <a:solidFill>
                  <a:srgbClr val="FF0000"/>
                </a:solidFill>
                <a:latin typeface="+mn-ea"/>
                <a:cs typeface="华文楷体"/>
              </a:rPr>
              <a:t>年于</a:t>
            </a:r>
            <a:r>
              <a:rPr kumimoji="1" lang="en-US" altLang="zh-CN" sz="1650" dirty="0">
                <a:solidFill>
                  <a:srgbClr val="FF0000"/>
                </a:solidFill>
                <a:latin typeface="+mn-ea"/>
                <a:cs typeface="华文楷体"/>
              </a:rPr>
              <a:t>Menlo Park, Stanford University </a:t>
            </a:r>
            <a:endParaRPr kumimoji="1" lang="zh-CN" altLang="en-US" sz="1650" dirty="0">
              <a:solidFill>
                <a:srgbClr val="FF0000"/>
              </a:solidFill>
              <a:latin typeface="+mn-ea"/>
              <a:cs typeface="华文楷体"/>
            </a:endParaRPr>
          </a:p>
        </p:txBody>
      </p:sp>
      <p:sp>
        <p:nvSpPr>
          <p:cNvPr id="6" name="幻灯片编号占位符 5"/>
          <p:cNvSpPr>
            <a:spLocks noGrp="1"/>
          </p:cNvSpPr>
          <p:nvPr>
            <p:ph type="sldNum" sz="quarter" idx="12"/>
          </p:nvPr>
        </p:nvSpPr>
        <p:spPr/>
        <p:txBody>
          <a:bodyPr/>
          <a:lstStyle/>
          <a:p>
            <a:fld id="{6BF9AE1C-0B77-4E49-8930-14745354D407}" type="slidenum">
              <a:rPr lang="zh-CN" altLang="en-US" smtClean="0"/>
              <a:t>20</a:t>
            </a:fld>
            <a:endParaRPr lang="zh-CN" altLang="en-US"/>
          </a:p>
        </p:txBody>
      </p:sp>
    </p:spTree>
    <p:extLst>
      <p:ext uri="{BB962C8B-B14F-4D97-AF65-F5344CB8AC3E}">
        <p14:creationId xmlns:p14="http://schemas.microsoft.com/office/powerpoint/2010/main" val="3849097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4678" y="312597"/>
            <a:ext cx="8229600" cy="523137"/>
          </a:xfrm>
        </p:spPr>
        <p:txBody>
          <a:bodyPr>
            <a:normAutofit fontScale="90000"/>
          </a:bodyPr>
          <a:lstStyle/>
          <a:p>
            <a:r>
              <a:rPr kumimoji="1" lang="zh-CN" altLang="en-US" dirty="0">
                <a:solidFill>
                  <a:srgbClr val="FF0000"/>
                </a:solidFill>
                <a:latin typeface="+mn-ea"/>
                <a:ea typeface="+mn-ea"/>
                <a:cs typeface="华文楷体"/>
              </a:rPr>
              <a:t>电子点粒子实验检验</a:t>
            </a:r>
          </a:p>
        </p:txBody>
      </p:sp>
      <p:pic>
        <p:nvPicPr>
          <p:cNvPr id="4" name="图片 3" descr="bhabha-fo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678" y="2425946"/>
            <a:ext cx="8528668" cy="703280"/>
          </a:xfrm>
          <a:prstGeom prst="rect">
            <a:avLst/>
          </a:prstGeom>
        </p:spPr>
      </p:pic>
      <p:sp>
        <p:nvSpPr>
          <p:cNvPr id="6" name="文本框 5"/>
          <p:cNvSpPr txBox="1"/>
          <p:nvPr/>
        </p:nvSpPr>
        <p:spPr>
          <a:xfrm>
            <a:off x="457200" y="1466626"/>
            <a:ext cx="2042354" cy="369332"/>
          </a:xfrm>
          <a:prstGeom prst="rect">
            <a:avLst/>
          </a:prstGeom>
          <a:noFill/>
        </p:spPr>
        <p:txBody>
          <a:bodyPr wrap="none" rtlCol="0">
            <a:spAutoFit/>
          </a:bodyPr>
          <a:lstStyle/>
          <a:p>
            <a:r>
              <a:rPr kumimoji="1" lang="en-US" altLang="zh-CN" dirty="0" err="1"/>
              <a:t>BhaBha</a:t>
            </a:r>
            <a:r>
              <a:rPr kumimoji="1" lang="en-US" altLang="zh-CN" dirty="0"/>
              <a:t> scattering : </a:t>
            </a:r>
            <a:endParaRPr kumimoji="1" lang="zh-CN" altLang="en-US" dirty="0"/>
          </a:p>
        </p:txBody>
      </p:sp>
      <p:pic>
        <p:nvPicPr>
          <p:cNvPr id="7" name="图片 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520" y="1858771"/>
            <a:ext cx="2705100" cy="304800"/>
          </a:xfrm>
          <a:prstGeom prst="rect">
            <a:avLst/>
          </a:prstGeom>
        </p:spPr>
      </p:pic>
      <p:sp>
        <p:nvSpPr>
          <p:cNvPr id="8" name="文本框 7"/>
          <p:cNvSpPr txBox="1"/>
          <p:nvPr/>
        </p:nvSpPr>
        <p:spPr>
          <a:xfrm>
            <a:off x="4374069" y="1858772"/>
            <a:ext cx="2492990" cy="369332"/>
          </a:xfrm>
          <a:prstGeom prst="rect">
            <a:avLst/>
          </a:prstGeom>
          <a:noFill/>
        </p:spPr>
        <p:txBody>
          <a:bodyPr wrap="none" rtlCol="0">
            <a:spAutoFit/>
          </a:bodyPr>
          <a:lstStyle/>
          <a:p>
            <a:r>
              <a:rPr kumimoji="1" lang="zh-CN" altLang="en-US" b="1" dirty="0">
                <a:solidFill>
                  <a:srgbClr val="FF0000"/>
                </a:solidFill>
                <a:latin typeface="+mn-ea"/>
                <a:cs typeface="华文楷体"/>
              </a:rPr>
              <a:t>计算假设电子是点粒子</a:t>
            </a:r>
          </a:p>
        </p:txBody>
      </p:sp>
      <p:pic>
        <p:nvPicPr>
          <p:cNvPr id="9" name="图片 8" descr="库仑修正.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2467" y="3919812"/>
            <a:ext cx="2923205" cy="780629"/>
          </a:xfrm>
          <a:prstGeom prst="rect">
            <a:avLst/>
          </a:prstGeom>
        </p:spPr>
      </p:pic>
      <p:sp>
        <p:nvSpPr>
          <p:cNvPr id="10" name="文本框 9"/>
          <p:cNvSpPr txBox="1"/>
          <p:nvPr/>
        </p:nvSpPr>
        <p:spPr>
          <a:xfrm>
            <a:off x="394678" y="3296566"/>
            <a:ext cx="6647974" cy="646331"/>
          </a:xfrm>
          <a:prstGeom prst="rect">
            <a:avLst/>
          </a:prstGeom>
          <a:noFill/>
        </p:spPr>
        <p:txBody>
          <a:bodyPr wrap="none" rtlCol="0">
            <a:spAutoFit/>
          </a:bodyPr>
          <a:lstStyle/>
          <a:p>
            <a:r>
              <a:rPr kumimoji="1" lang="zh-CN" altLang="en-US" dirty="0">
                <a:latin typeface="+mn-ea"/>
                <a:cs typeface="华文楷体"/>
              </a:rPr>
              <a:t>电子有结构，当正负电子无限接近时，电子的电荷是有分布的，</a:t>
            </a:r>
            <a:endParaRPr kumimoji="1" lang="en-US" altLang="zh-CN" dirty="0">
              <a:latin typeface="+mn-ea"/>
              <a:cs typeface="华文楷体"/>
            </a:endParaRPr>
          </a:p>
          <a:p>
            <a:r>
              <a:rPr kumimoji="1" lang="zh-CN" altLang="en-US" dirty="0">
                <a:latin typeface="+mn-ea"/>
                <a:cs typeface="华文楷体"/>
              </a:rPr>
              <a:t>相当于在时空坐标对库仑势做如下修正：</a:t>
            </a:r>
            <a:r>
              <a:rPr kumimoji="1" lang="en-US" altLang="zh-CN" dirty="0">
                <a:latin typeface="+mn-ea"/>
                <a:cs typeface="华文楷体"/>
              </a:rPr>
              <a:t> </a:t>
            </a:r>
            <a:endParaRPr kumimoji="1" lang="zh-CN" altLang="en-US" dirty="0">
              <a:latin typeface="+mn-ea"/>
              <a:cs typeface="华文楷体"/>
            </a:endParaRPr>
          </a:p>
        </p:txBody>
      </p:sp>
      <p:sp>
        <p:nvSpPr>
          <p:cNvPr id="11" name="文本框 10"/>
          <p:cNvSpPr txBox="1"/>
          <p:nvPr/>
        </p:nvSpPr>
        <p:spPr>
          <a:xfrm>
            <a:off x="452335" y="4746596"/>
            <a:ext cx="8206093" cy="1275670"/>
          </a:xfrm>
          <a:prstGeom prst="rect">
            <a:avLst/>
          </a:prstGeom>
          <a:noFill/>
        </p:spPr>
        <p:txBody>
          <a:bodyPr wrap="none" rtlCol="0">
            <a:spAutoFit/>
          </a:bodyPr>
          <a:lstStyle/>
          <a:p>
            <a:pPr>
              <a:lnSpc>
                <a:spcPct val="150000"/>
              </a:lnSpc>
            </a:pPr>
            <a:r>
              <a:rPr kumimoji="1" lang="zh-CN" altLang="en-US" b="1" dirty="0">
                <a:solidFill>
                  <a:srgbClr val="0000FF"/>
                </a:solidFill>
                <a:latin typeface="+mn-ea"/>
                <a:cs typeface="华文楷体"/>
              </a:rPr>
              <a:t>Λ越大相互作用越趋近库仑势，其结果越趋近于</a:t>
            </a:r>
            <a:r>
              <a:rPr kumimoji="1" lang="en-US" altLang="zh-CN" b="1" dirty="0">
                <a:solidFill>
                  <a:srgbClr val="0000FF"/>
                </a:solidFill>
                <a:latin typeface="+mn-ea"/>
                <a:cs typeface="华文楷体"/>
              </a:rPr>
              <a:t>QED</a:t>
            </a:r>
            <a:r>
              <a:rPr kumimoji="1" lang="zh-CN" altLang="en-US" b="1" dirty="0">
                <a:solidFill>
                  <a:srgbClr val="0000FF"/>
                </a:solidFill>
                <a:latin typeface="+mn-ea"/>
                <a:cs typeface="华文楷体"/>
              </a:rPr>
              <a:t>的预言，实验拟合结果对应</a:t>
            </a:r>
            <a:endParaRPr kumimoji="1" lang="en-US" altLang="zh-CN" b="1" dirty="0">
              <a:solidFill>
                <a:srgbClr val="0000FF"/>
              </a:solidFill>
              <a:latin typeface="+mn-ea"/>
              <a:cs typeface="华文楷体"/>
            </a:endParaRPr>
          </a:p>
          <a:p>
            <a:pPr>
              <a:lnSpc>
                <a:spcPct val="150000"/>
              </a:lnSpc>
            </a:pPr>
            <a:r>
              <a:rPr kumimoji="1" lang="zh-CN" altLang="en-US" b="1" dirty="0">
                <a:solidFill>
                  <a:srgbClr val="0000FF"/>
                </a:solidFill>
                <a:latin typeface="+mn-ea"/>
                <a:cs typeface="华文楷体"/>
              </a:rPr>
              <a:t>的Λ最小值对应电子尺度的上限</a:t>
            </a:r>
            <a:r>
              <a:rPr kumimoji="1" lang="en-US" altLang="zh-CN" b="1" dirty="0">
                <a:solidFill>
                  <a:srgbClr val="0000FF"/>
                </a:solidFill>
                <a:latin typeface="+mn-ea"/>
                <a:cs typeface="华文楷体"/>
              </a:rPr>
              <a:t>R=1/</a:t>
            </a:r>
            <a:r>
              <a:rPr kumimoji="1" lang="zh-CN" altLang="en-US" b="1" dirty="0">
                <a:solidFill>
                  <a:srgbClr val="0000FF"/>
                </a:solidFill>
                <a:latin typeface="+mn-ea"/>
                <a:cs typeface="华文楷体"/>
              </a:rPr>
              <a:t>Λ</a:t>
            </a:r>
            <a:r>
              <a:rPr kumimoji="1" lang="en-US" altLang="zh-CN" b="1" dirty="0">
                <a:solidFill>
                  <a:srgbClr val="0000FF"/>
                </a:solidFill>
                <a:latin typeface="+mn-ea"/>
                <a:cs typeface="华文楷体"/>
              </a:rPr>
              <a:t>, </a:t>
            </a:r>
            <a:r>
              <a:rPr kumimoji="1" lang="zh-CN" altLang="en-US" b="1" dirty="0">
                <a:solidFill>
                  <a:srgbClr val="0000FF"/>
                </a:solidFill>
                <a:latin typeface="+mn-ea"/>
                <a:cs typeface="华文楷体"/>
              </a:rPr>
              <a:t>目前实验来自</a:t>
            </a:r>
            <a:r>
              <a:rPr kumimoji="1" lang="en-US" altLang="zh-CN" b="1" dirty="0">
                <a:solidFill>
                  <a:srgbClr val="0000FF"/>
                </a:solidFill>
                <a:latin typeface="+mn-ea"/>
                <a:cs typeface="华文楷体"/>
              </a:rPr>
              <a:t>CERN LEP</a:t>
            </a:r>
            <a:r>
              <a:rPr kumimoji="1" lang="zh-CN" altLang="en-US" b="1" dirty="0">
                <a:solidFill>
                  <a:srgbClr val="0000FF"/>
                </a:solidFill>
                <a:latin typeface="+mn-ea"/>
                <a:cs typeface="华文楷体"/>
              </a:rPr>
              <a:t>实验给出：</a:t>
            </a:r>
            <a:r>
              <a:rPr kumimoji="1" lang="en-US" altLang="zh-CN" b="1" dirty="0">
                <a:solidFill>
                  <a:srgbClr val="0000FF"/>
                </a:solidFill>
                <a:latin typeface="+mn-ea"/>
                <a:cs typeface="华文楷体"/>
              </a:rPr>
              <a:t> </a:t>
            </a:r>
          </a:p>
          <a:p>
            <a:pPr>
              <a:lnSpc>
                <a:spcPct val="150000"/>
              </a:lnSpc>
            </a:pPr>
            <a:r>
              <a:rPr kumimoji="1" lang="en-US" altLang="zh-CN" b="1" dirty="0">
                <a:solidFill>
                  <a:srgbClr val="0000FF"/>
                </a:solidFill>
                <a:latin typeface="+mn-ea"/>
                <a:cs typeface="华文楷体"/>
              </a:rPr>
              <a:t> R&lt;1.4×10</a:t>
            </a:r>
            <a:r>
              <a:rPr kumimoji="1" lang="en-US" altLang="zh-CN" b="1" baseline="30000" dirty="0">
                <a:solidFill>
                  <a:srgbClr val="0000FF"/>
                </a:solidFill>
                <a:latin typeface="+mn-ea"/>
                <a:cs typeface="华文楷体"/>
              </a:rPr>
              <a:t>−19 </a:t>
            </a:r>
            <a:r>
              <a:rPr kumimoji="1" lang="en-US" altLang="zh-CN" b="1" dirty="0">
                <a:solidFill>
                  <a:srgbClr val="0000FF"/>
                </a:solidFill>
                <a:latin typeface="+mn-ea"/>
                <a:cs typeface="华文楷体"/>
              </a:rPr>
              <a:t>m     </a:t>
            </a:r>
            <a:r>
              <a:rPr kumimoji="1" lang="en-US" altLang="zh-CN" b="1" dirty="0">
                <a:solidFill>
                  <a:srgbClr val="FF0000"/>
                </a:solidFill>
                <a:latin typeface="+mn-ea"/>
                <a:cs typeface="华文楷体"/>
              </a:rPr>
              <a:t>Reference: </a:t>
            </a:r>
            <a:r>
              <a:rPr kumimoji="1" lang="en-US" altLang="zh-CN" b="1" dirty="0" err="1">
                <a:solidFill>
                  <a:srgbClr val="FF0000"/>
                </a:solidFill>
                <a:latin typeface="+mn-ea"/>
                <a:cs typeface="华文楷体"/>
              </a:rPr>
              <a:t>hep</a:t>
            </a:r>
            <a:r>
              <a:rPr kumimoji="1" lang="en-US" altLang="zh-CN" b="1" dirty="0">
                <a:solidFill>
                  <a:srgbClr val="FF0000"/>
                </a:solidFill>
                <a:latin typeface="+mn-ea"/>
                <a:cs typeface="华文楷体"/>
              </a:rPr>
              <a:t>-ex/0212036</a:t>
            </a:r>
            <a:endParaRPr kumimoji="1" lang="zh-CN" altLang="en-US" b="1" dirty="0">
              <a:solidFill>
                <a:srgbClr val="FF0000"/>
              </a:solidFill>
              <a:latin typeface="+mn-ea"/>
              <a:cs typeface="华文楷体"/>
            </a:endParaRPr>
          </a:p>
        </p:txBody>
      </p:sp>
      <p:sp>
        <p:nvSpPr>
          <p:cNvPr id="12" name="幻灯片编号占位符 11"/>
          <p:cNvSpPr>
            <a:spLocks noGrp="1"/>
          </p:cNvSpPr>
          <p:nvPr>
            <p:ph type="sldNum" sz="quarter" idx="12"/>
          </p:nvPr>
        </p:nvSpPr>
        <p:spPr/>
        <p:txBody>
          <a:bodyPr/>
          <a:lstStyle/>
          <a:p>
            <a:fld id="{6EEEC700-DEE0-0C48-AAF9-6209ABC513E0}" type="slidenum">
              <a:rPr kumimoji="1" lang="zh-CN" altLang="en-US" smtClean="0"/>
              <a:t>21</a:t>
            </a:fld>
            <a:endParaRPr kumimoji="1" lang="zh-CN" altLang="en-US"/>
          </a:p>
        </p:txBody>
      </p:sp>
    </p:spTree>
    <p:extLst>
      <p:ext uri="{BB962C8B-B14F-4D97-AF65-F5344CB8AC3E}">
        <p14:creationId xmlns:p14="http://schemas.microsoft.com/office/powerpoint/2010/main" val="1793145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编号占位符 1"/>
          <p:cNvSpPr>
            <a:spLocks noGrp="1"/>
          </p:cNvSpPr>
          <p:nvPr>
            <p:ph type="sldNum" sz="quarter" idx="12"/>
          </p:nvPr>
        </p:nvSpPr>
        <p:spPr/>
        <p:txBody>
          <a:bodyPr/>
          <a:lstStyle/>
          <a:p>
            <a:fld id="{6BF9AE1C-0B77-4E49-8930-14745354D407}" type="slidenum">
              <a:rPr lang="zh-CN" altLang="en-US" smtClean="0"/>
              <a:t>22</a:t>
            </a:fld>
            <a:endParaRPr lang="zh-CN" altLang="en-US"/>
          </a:p>
        </p:txBody>
      </p:sp>
      <p:sp>
        <p:nvSpPr>
          <p:cNvPr id="3" name="文本框 2"/>
          <p:cNvSpPr txBox="1"/>
          <p:nvPr/>
        </p:nvSpPr>
        <p:spPr>
          <a:xfrm>
            <a:off x="619125" y="1690688"/>
            <a:ext cx="1107996" cy="369332"/>
          </a:xfrm>
          <a:prstGeom prst="rect">
            <a:avLst/>
          </a:prstGeom>
          <a:solidFill>
            <a:srgbClr val="FFFF00"/>
          </a:solidFill>
        </p:spPr>
        <p:txBody>
          <a:bodyPr wrap="none" rtlCol="0">
            <a:spAutoFit/>
          </a:bodyPr>
          <a:lstStyle/>
          <a:p>
            <a:r>
              <a:rPr kumimoji="1" lang="zh-CN" altLang="en-US" dirty="0">
                <a:latin typeface="华文楷体"/>
                <a:ea typeface="华文楷体"/>
                <a:cs typeface="华文楷体"/>
              </a:rPr>
              <a:t>化学实验</a:t>
            </a:r>
          </a:p>
        </p:txBody>
      </p:sp>
      <p:sp>
        <p:nvSpPr>
          <p:cNvPr id="4" name="右箭头 3"/>
          <p:cNvSpPr/>
          <p:nvPr/>
        </p:nvSpPr>
        <p:spPr>
          <a:xfrm>
            <a:off x="1774031" y="1821656"/>
            <a:ext cx="733806" cy="16668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350" dirty="0"/>
          </a:p>
        </p:txBody>
      </p:sp>
      <p:sp>
        <p:nvSpPr>
          <p:cNvPr id="5" name="文本框 4"/>
          <p:cNvSpPr txBox="1"/>
          <p:nvPr/>
        </p:nvSpPr>
        <p:spPr>
          <a:xfrm>
            <a:off x="2559844" y="1738313"/>
            <a:ext cx="646331" cy="369332"/>
          </a:xfrm>
          <a:prstGeom prst="rect">
            <a:avLst/>
          </a:prstGeom>
          <a:solidFill>
            <a:srgbClr val="FFFF00"/>
          </a:solidFill>
        </p:spPr>
        <p:txBody>
          <a:bodyPr wrap="none" rtlCol="0">
            <a:spAutoFit/>
          </a:bodyPr>
          <a:lstStyle/>
          <a:p>
            <a:r>
              <a:rPr kumimoji="1" lang="zh-CN" altLang="en-US" dirty="0">
                <a:latin typeface="华文楷体"/>
                <a:ea typeface="华文楷体"/>
                <a:cs typeface="华文楷体"/>
              </a:rPr>
              <a:t>原子</a:t>
            </a:r>
          </a:p>
        </p:txBody>
      </p:sp>
      <p:sp>
        <p:nvSpPr>
          <p:cNvPr id="6" name="右箭头 5"/>
          <p:cNvSpPr/>
          <p:nvPr/>
        </p:nvSpPr>
        <p:spPr>
          <a:xfrm>
            <a:off x="3274219" y="1881188"/>
            <a:ext cx="733806" cy="14287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350" dirty="0"/>
          </a:p>
        </p:txBody>
      </p:sp>
      <p:sp>
        <p:nvSpPr>
          <p:cNvPr id="7" name="文本框 6"/>
          <p:cNvSpPr txBox="1"/>
          <p:nvPr/>
        </p:nvSpPr>
        <p:spPr>
          <a:xfrm>
            <a:off x="4048125" y="1785938"/>
            <a:ext cx="1338828" cy="369332"/>
          </a:xfrm>
          <a:prstGeom prst="rect">
            <a:avLst/>
          </a:prstGeom>
          <a:solidFill>
            <a:srgbClr val="FFFF00"/>
          </a:solidFill>
        </p:spPr>
        <p:txBody>
          <a:bodyPr wrap="none" rtlCol="0">
            <a:spAutoFit/>
          </a:bodyPr>
          <a:lstStyle/>
          <a:p>
            <a:r>
              <a:rPr kumimoji="1" lang="zh-CN" altLang="en-US" dirty="0">
                <a:latin typeface="华文楷体"/>
                <a:ea typeface="华文楷体"/>
                <a:cs typeface="华文楷体"/>
              </a:rPr>
              <a:t>汤姆孙实验</a:t>
            </a:r>
          </a:p>
        </p:txBody>
      </p:sp>
      <p:sp>
        <p:nvSpPr>
          <p:cNvPr id="8" name="右箭头 7"/>
          <p:cNvSpPr/>
          <p:nvPr/>
        </p:nvSpPr>
        <p:spPr>
          <a:xfrm>
            <a:off x="5369719" y="1928813"/>
            <a:ext cx="733806" cy="14287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350" dirty="0"/>
          </a:p>
        </p:txBody>
      </p:sp>
      <p:sp>
        <p:nvSpPr>
          <p:cNvPr id="9" name="文本框 8"/>
          <p:cNvSpPr txBox="1"/>
          <p:nvPr/>
        </p:nvSpPr>
        <p:spPr>
          <a:xfrm>
            <a:off x="6155532" y="1821656"/>
            <a:ext cx="1800493" cy="369332"/>
          </a:xfrm>
          <a:prstGeom prst="rect">
            <a:avLst/>
          </a:prstGeom>
          <a:solidFill>
            <a:srgbClr val="FFFF00"/>
          </a:solidFill>
        </p:spPr>
        <p:txBody>
          <a:bodyPr wrap="none" rtlCol="0">
            <a:spAutoFit/>
          </a:bodyPr>
          <a:lstStyle/>
          <a:p>
            <a:r>
              <a:rPr kumimoji="1" lang="zh-CN" altLang="en-US" dirty="0">
                <a:latin typeface="华文楷体"/>
                <a:ea typeface="华文楷体"/>
                <a:cs typeface="华文楷体"/>
              </a:rPr>
              <a:t>原子中包含电子</a:t>
            </a:r>
          </a:p>
        </p:txBody>
      </p:sp>
      <p:sp>
        <p:nvSpPr>
          <p:cNvPr id="12" name="右箭头 11"/>
          <p:cNvSpPr/>
          <p:nvPr/>
        </p:nvSpPr>
        <p:spPr>
          <a:xfrm>
            <a:off x="7965281" y="1988344"/>
            <a:ext cx="733806" cy="13096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350" dirty="0"/>
          </a:p>
        </p:txBody>
      </p:sp>
      <p:sp>
        <p:nvSpPr>
          <p:cNvPr id="13" name="右箭头 12"/>
          <p:cNvSpPr/>
          <p:nvPr/>
        </p:nvSpPr>
        <p:spPr>
          <a:xfrm>
            <a:off x="226219" y="2512219"/>
            <a:ext cx="733806" cy="16668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350" dirty="0"/>
          </a:p>
        </p:txBody>
      </p:sp>
      <p:sp>
        <p:nvSpPr>
          <p:cNvPr id="14" name="文本框 13"/>
          <p:cNvSpPr txBox="1"/>
          <p:nvPr/>
        </p:nvSpPr>
        <p:spPr>
          <a:xfrm>
            <a:off x="1000125" y="2416969"/>
            <a:ext cx="1800493" cy="369332"/>
          </a:xfrm>
          <a:prstGeom prst="rect">
            <a:avLst/>
          </a:prstGeom>
          <a:solidFill>
            <a:srgbClr val="FFFF00"/>
          </a:solidFill>
        </p:spPr>
        <p:txBody>
          <a:bodyPr wrap="none" rtlCol="0">
            <a:spAutoFit/>
          </a:bodyPr>
          <a:lstStyle/>
          <a:p>
            <a:r>
              <a:rPr kumimoji="1" lang="zh-CN" altLang="en-US" dirty="0">
                <a:solidFill>
                  <a:srgbClr val="FF0000"/>
                </a:solidFill>
                <a:latin typeface="华文楷体"/>
                <a:ea typeface="华文楷体"/>
                <a:cs typeface="华文楷体"/>
              </a:rPr>
              <a:t>卢瑟福散射实验</a:t>
            </a:r>
          </a:p>
        </p:txBody>
      </p:sp>
      <p:sp>
        <p:nvSpPr>
          <p:cNvPr id="16" name="文本框 15"/>
          <p:cNvSpPr txBox="1"/>
          <p:nvPr/>
        </p:nvSpPr>
        <p:spPr>
          <a:xfrm>
            <a:off x="2633660" y="3219728"/>
            <a:ext cx="1569660" cy="369332"/>
          </a:xfrm>
          <a:prstGeom prst="rect">
            <a:avLst/>
          </a:prstGeom>
          <a:solidFill>
            <a:srgbClr val="FFFF00"/>
          </a:solidFill>
        </p:spPr>
        <p:txBody>
          <a:bodyPr wrap="none" rtlCol="0">
            <a:spAutoFit/>
          </a:bodyPr>
          <a:lstStyle/>
          <a:p>
            <a:r>
              <a:rPr kumimoji="1" lang="zh-CN" altLang="en-US" dirty="0">
                <a:solidFill>
                  <a:srgbClr val="FF0000"/>
                </a:solidFill>
                <a:latin typeface="华文楷体"/>
                <a:ea typeface="华文楷体"/>
                <a:cs typeface="华文楷体"/>
              </a:rPr>
              <a:t>原子核式结构</a:t>
            </a:r>
          </a:p>
        </p:txBody>
      </p:sp>
      <p:sp>
        <p:nvSpPr>
          <p:cNvPr id="17" name="右箭头 16"/>
          <p:cNvSpPr/>
          <p:nvPr/>
        </p:nvSpPr>
        <p:spPr>
          <a:xfrm>
            <a:off x="4491632" y="4416053"/>
            <a:ext cx="733806" cy="20240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350" dirty="0"/>
          </a:p>
        </p:txBody>
      </p:sp>
      <p:sp>
        <p:nvSpPr>
          <p:cNvPr id="18" name="文本框 17"/>
          <p:cNvSpPr txBox="1"/>
          <p:nvPr/>
        </p:nvSpPr>
        <p:spPr>
          <a:xfrm>
            <a:off x="2040934" y="3955511"/>
            <a:ext cx="2486227" cy="1477328"/>
          </a:xfrm>
          <a:prstGeom prst="rect">
            <a:avLst/>
          </a:prstGeom>
          <a:solidFill>
            <a:srgbClr val="FFFF00"/>
          </a:solidFill>
        </p:spPr>
        <p:txBody>
          <a:bodyPr wrap="square" rtlCol="0">
            <a:spAutoFit/>
          </a:bodyPr>
          <a:lstStyle/>
          <a:p>
            <a:r>
              <a:rPr kumimoji="1" lang="zh-CN" altLang="en-US" dirty="0">
                <a:solidFill>
                  <a:srgbClr val="FF0000"/>
                </a:solidFill>
                <a:latin typeface="华文楷体"/>
                <a:ea typeface="华文楷体"/>
                <a:cs typeface="华文楷体"/>
              </a:rPr>
              <a:t>光谱学实验、</a:t>
            </a:r>
            <a:r>
              <a:rPr kumimoji="1" lang="en-US" altLang="zh-CN" dirty="0">
                <a:solidFill>
                  <a:srgbClr val="FF0000"/>
                </a:solidFill>
                <a:latin typeface="华文楷体"/>
                <a:ea typeface="华文楷体"/>
                <a:cs typeface="华文楷体"/>
              </a:rPr>
              <a:t>…</a:t>
            </a:r>
          </a:p>
          <a:p>
            <a:r>
              <a:rPr kumimoji="1" lang="zh-CN" altLang="en-US" dirty="0">
                <a:solidFill>
                  <a:srgbClr val="FF0000"/>
                </a:solidFill>
                <a:latin typeface="华文楷体"/>
                <a:ea typeface="华文楷体"/>
                <a:cs typeface="华文楷体"/>
              </a:rPr>
              <a:t>（电子）质子－</a:t>
            </a:r>
            <a:endParaRPr kumimoji="1" lang="en-US" altLang="zh-CN" dirty="0">
              <a:solidFill>
                <a:srgbClr val="FF0000"/>
              </a:solidFill>
              <a:latin typeface="华文楷体"/>
              <a:ea typeface="华文楷体"/>
              <a:cs typeface="华文楷体"/>
            </a:endParaRPr>
          </a:p>
          <a:p>
            <a:r>
              <a:rPr kumimoji="1" lang="zh-CN" altLang="en-US" dirty="0">
                <a:solidFill>
                  <a:srgbClr val="FF0000"/>
                </a:solidFill>
                <a:latin typeface="华文楷体"/>
                <a:ea typeface="华文楷体"/>
                <a:cs typeface="华文楷体"/>
              </a:rPr>
              <a:t>原子－核子碰撞实验</a:t>
            </a:r>
            <a:endParaRPr kumimoji="1" lang="en-US" altLang="zh-CN" dirty="0">
              <a:solidFill>
                <a:srgbClr val="FF0000"/>
              </a:solidFill>
              <a:latin typeface="华文楷体"/>
              <a:ea typeface="华文楷体"/>
              <a:cs typeface="华文楷体"/>
            </a:endParaRPr>
          </a:p>
          <a:p>
            <a:r>
              <a:rPr kumimoji="1" lang="zh-CN" altLang="en-US" dirty="0">
                <a:solidFill>
                  <a:srgbClr val="FF0000"/>
                </a:solidFill>
                <a:latin typeface="华文楷体"/>
                <a:ea typeface="华文楷体"/>
                <a:cs typeface="华文楷体"/>
              </a:rPr>
              <a:t>核物理实验，</a:t>
            </a:r>
            <a:endParaRPr kumimoji="1" lang="en-US" altLang="zh-CN" dirty="0">
              <a:solidFill>
                <a:srgbClr val="FF0000"/>
              </a:solidFill>
              <a:latin typeface="华文楷体"/>
              <a:ea typeface="华文楷体"/>
              <a:cs typeface="华文楷体"/>
            </a:endParaRPr>
          </a:p>
          <a:p>
            <a:r>
              <a:rPr kumimoji="1" lang="zh-CN" altLang="en-US" dirty="0">
                <a:solidFill>
                  <a:srgbClr val="FF0000"/>
                </a:solidFill>
                <a:latin typeface="华文楷体"/>
                <a:ea typeface="华文楷体"/>
                <a:cs typeface="华文楷体"/>
              </a:rPr>
              <a:t>高能物理实验</a:t>
            </a:r>
          </a:p>
        </p:txBody>
      </p:sp>
      <p:cxnSp>
        <p:nvCxnSpPr>
          <p:cNvPr id="20" name="直线箭头连接符 19"/>
          <p:cNvCxnSpPr/>
          <p:nvPr/>
        </p:nvCxnSpPr>
        <p:spPr>
          <a:xfrm>
            <a:off x="2807830" y="2589276"/>
            <a:ext cx="556619" cy="668067"/>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21" name="下箭头 20"/>
          <p:cNvSpPr/>
          <p:nvPr/>
        </p:nvSpPr>
        <p:spPr>
          <a:xfrm>
            <a:off x="3314971" y="3541891"/>
            <a:ext cx="185540" cy="40826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350" dirty="0"/>
          </a:p>
        </p:txBody>
      </p:sp>
      <p:sp>
        <p:nvSpPr>
          <p:cNvPr id="22" name="文本框 21"/>
          <p:cNvSpPr txBox="1"/>
          <p:nvPr/>
        </p:nvSpPr>
        <p:spPr>
          <a:xfrm>
            <a:off x="5170366" y="3050166"/>
            <a:ext cx="3887603" cy="2862322"/>
          </a:xfrm>
          <a:prstGeom prst="rect">
            <a:avLst/>
          </a:prstGeom>
          <a:noFill/>
        </p:spPr>
        <p:txBody>
          <a:bodyPr wrap="none" rtlCol="0">
            <a:spAutoFit/>
          </a:bodyPr>
          <a:lstStyle/>
          <a:p>
            <a:r>
              <a:rPr kumimoji="1" lang="zh-CN" altLang="en-US" sz="1500" dirty="0">
                <a:solidFill>
                  <a:srgbClr val="FF0000"/>
                </a:solidFill>
                <a:latin typeface="华文楷体"/>
                <a:ea typeface="华文楷体"/>
                <a:cs typeface="华文楷体"/>
              </a:rPr>
              <a:t>量子物理：</a:t>
            </a:r>
            <a:r>
              <a:rPr kumimoji="1" lang="en-US" altLang="zh-CN" sz="1500" dirty="0">
                <a:solidFill>
                  <a:srgbClr val="FF0000"/>
                </a:solidFill>
                <a:latin typeface="华文楷体"/>
                <a:ea typeface="华文楷体"/>
                <a:cs typeface="华文楷体"/>
              </a:rPr>
              <a:t> </a:t>
            </a:r>
            <a:r>
              <a:rPr kumimoji="1" lang="zh-CN" altLang="en-US" sz="1500" dirty="0">
                <a:solidFill>
                  <a:srgbClr val="FF0000"/>
                </a:solidFill>
                <a:latin typeface="华文楷体"/>
                <a:ea typeface="华文楷体"/>
                <a:cs typeface="华文楷体"/>
              </a:rPr>
              <a:t>原子能级、角动量量子化、自旋</a:t>
            </a:r>
            <a:endParaRPr kumimoji="1" lang="en-US" altLang="zh-CN" sz="1500" dirty="0">
              <a:solidFill>
                <a:srgbClr val="FF0000"/>
              </a:solidFill>
              <a:latin typeface="华文楷体"/>
              <a:ea typeface="华文楷体"/>
              <a:cs typeface="华文楷体"/>
            </a:endParaRPr>
          </a:p>
          <a:p>
            <a:endParaRPr kumimoji="1" lang="en-US" altLang="zh-CN" sz="1500" dirty="0">
              <a:solidFill>
                <a:srgbClr val="FF0000"/>
              </a:solidFill>
              <a:latin typeface="华文楷体"/>
              <a:ea typeface="华文楷体"/>
              <a:cs typeface="华文楷体"/>
            </a:endParaRPr>
          </a:p>
          <a:p>
            <a:r>
              <a:rPr kumimoji="1" lang="zh-CN" altLang="en-US" sz="1500" dirty="0">
                <a:solidFill>
                  <a:srgbClr val="FF0000"/>
                </a:solidFill>
                <a:latin typeface="华文楷体"/>
                <a:ea typeface="华文楷体"/>
                <a:cs typeface="华文楷体"/>
              </a:rPr>
              <a:t>量子电动力学</a:t>
            </a:r>
            <a:r>
              <a:rPr kumimoji="1" lang="en-US" altLang="zh-CN" sz="1500" dirty="0">
                <a:solidFill>
                  <a:srgbClr val="FF0000"/>
                </a:solidFill>
                <a:latin typeface="华文楷体"/>
                <a:ea typeface="华文楷体"/>
                <a:cs typeface="华文楷体"/>
              </a:rPr>
              <a:t> </a:t>
            </a:r>
          </a:p>
          <a:p>
            <a:r>
              <a:rPr kumimoji="1" lang="en-US" altLang="zh-CN" sz="1500" dirty="0">
                <a:solidFill>
                  <a:srgbClr val="FF0000"/>
                </a:solidFill>
                <a:latin typeface="华文楷体"/>
                <a:ea typeface="华文楷体"/>
                <a:cs typeface="华文楷体"/>
              </a:rPr>
              <a:t>                         </a:t>
            </a:r>
          </a:p>
          <a:p>
            <a:r>
              <a:rPr kumimoji="1" lang="zh-CN" altLang="en-US" sz="1500" dirty="0">
                <a:solidFill>
                  <a:srgbClr val="FF0000"/>
                </a:solidFill>
                <a:latin typeface="华文楷体"/>
                <a:ea typeface="华文楷体"/>
                <a:cs typeface="华文楷体"/>
              </a:rPr>
              <a:t>原子核结构：</a:t>
            </a:r>
            <a:r>
              <a:rPr kumimoji="1" lang="en-US" altLang="zh-CN" sz="1500" dirty="0">
                <a:solidFill>
                  <a:srgbClr val="FF0000"/>
                </a:solidFill>
                <a:latin typeface="华文楷体"/>
                <a:ea typeface="华文楷体"/>
                <a:cs typeface="华文楷体"/>
              </a:rPr>
              <a:t> </a:t>
            </a:r>
            <a:r>
              <a:rPr kumimoji="1" lang="zh-CN" altLang="en-US" sz="1500" dirty="0">
                <a:solidFill>
                  <a:srgbClr val="FF0000"/>
                </a:solidFill>
                <a:latin typeface="华文楷体"/>
                <a:ea typeface="华文楷体"/>
                <a:cs typeface="华文楷体"/>
              </a:rPr>
              <a:t>质子、中子</a:t>
            </a:r>
            <a:r>
              <a:rPr kumimoji="1" lang="en-US" altLang="zh-CN" sz="1500" dirty="0">
                <a:solidFill>
                  <a:srgbClr val="FF0000"/>
                </a:solidFill>
                <a:latin typeface="华文楷体"/>
                <a:ea typeface="华文楷体"/>
                <a:cs typeface="华文楷体"/>
              </a:rPr>
              <a:t> </a:t>
            </a:r>
          </a:p>
          <a:p>
            <a:endParaRPr kumimoji="1" lang="en-US" altLang="zh-CN" sz="1500" dirty="0">
              <a:solidFill>
                <a:srgbClr val="FF0000"/>
              </a:solidFill>
              <a:latin typeface="华文楷体"/>
              <a:ea typeface="华文楷体"/>
              <a:cs typeface="华文楷体"/>
            </a:endParaRPr>
          </a:p>
          <a:p>
            <a:r>
              <a:rPr kumimoji="1" lang="zh-CN" altLang="en-US" sz="1500" dirty="0">
                <a:solidFill>
                  <a:srgbClr val="FF0000"/>
                </a:solidFill>
                <a:latin typeface="华文楷体"/>
                <a:ea typeface="华文楷体"/>
                <a:cs typeface="华文楷体"/>
              </a:rPr>
              <a:t>量子色动力学：</a:t>
            </a:r>
            <a:r>
              <a:rPr kumimoji="1" lang="en-US" altLang="zh-CN" sz="1500" dirty="0">
                <a:solidFill>
                  <a:srgbClr val="FF0000"/>
                </a:solidFill>
                <a:latin typeface="华文楷体"/>
                <a:ea typeface="华文楷体"/>
                <a:cs typeface="华文楷体"/>
              </a:rPr>
              <a:t> </a:t>
            </a:r>
            <a:r>
              <a:rPr kumimoji="1" lang="zh-CN" altLang="en-US" sz="1500" dirty="0">
                <a:solidFill>
                  <a:srgbClr val="FF0000"/>
                </a:solidFill>
                <a:latin typeface="华文楷体"/>
                <a:ea typeface="华文楷体"/>
                <a:cs typeface="华文楷体"/>
              </a:rPr>
              <a:t>强相互作用</a:t>
            </a:r>
            <a:r>
              <a:rPr kumimoji="1" lang="en-US" altLang="zh-CN" sz="1500" dirty="0">
                <a:solidFill>
                  <a:srgbClr val="FF0000"/>
                </a:solidFill>
                <a:latin typeface="华文楷体"/>
                <a:ea typeface="华文楷体"/>
                <a:cs typeface="华文楷体"/>
              </a:rPr>
              <a:t> </a:t>
            </a:r>
          </a:p>
          <a:p>
            <a:endParaRPr kumimoji="1" lang="en-US" altLang="zh-CN" sz="1500" dirty="0">
              <a:solidFill>
                <a:srgbClr val="FF0000"/>
              </a:solidFill>
              <a:latin typeface="华文楷体"/>
              <a:ea typeface="华文楷体"/>
              <a:cs typeface="华文楷体"/>
            </a:endParaRPr>
          </a:p>
          <a:p>
            <a:r>
              <a:rPr kumimoji="1" lang="zh-CN" altLang="en-US" sz="1500" dirty="0">
                <a:solidFill>
                  <a:srgbClr val="FF0000"/>
                </a:solidFill>
                <a:latin typeface="华文楷体"/>
                <a:ea typeface="华文楷体"/>
                <a:cs typeface="华文楷体"/>
              </a:rPr>
              <a:t>量子味动力学：</a:t>
            </a:r>
            <a:r>
              <a:rPr kumimoji="1" lang="en-US" altLang="zh-CN" sz="1500" dirty="0">
                <a:solidFill>
                  <a:srgbClr val="FF0000"/>
                </a:solidFill>
                <a:latin typeface="华文楷体"/>
                <a:ea typeface="华文楷体"/>
                <a:cs typeface="华文楷体"/>
              </a:rPr>
              <a:t> </a:t>
            </a:r>
            <a:r>
              <a:rPr kumimoji="1" lang="zh-CN" altLang="en-US" sz="1500" dirty="0">
                <a:solidFill>
                  <a:srgbClr val="FF0000"/>
                </a:solidFill>
                <a:latin typeface="华文楷体"/>
                <a:ea typeface="华文楷体"/>
                <a:cs typeface="华文楷体"/>
              </a:rPr>
              <a:t>电弱理论</a:t>
            </a:r>
            <a:r>
              <a:rPr kumimoji="1" lang="en-US" altLang="zh-CN" sz="1500" dirty="0">
                <a:solidFill>
                  <a:srgbClr val="FF0000"/>
                </a:solidFill>
                <a:latin typeface="华文楷体"/>
                <a:ea typeface="华文楷体"/>
                <a:cs typeface="华文楷体"/>
              </a:rPr>
              <a:t> </a:t>
            </a:r>
          </a:p>
          <a:p>
            <a:endParaRPr kumimoji="1" lang="en-US" altLang="zh-CN" sz="1500" dirty="0">
              <a:solidFill>
                <a:srgbClr val="FF0000"/>
              </a:solidFill>
              <a:latin typeface="华文楷体"/>
              <a:ea typeface="华文楷体"/>
              <a:cs typeface="华文楷体"/>
            </a:endParaRPr>
          </a:p>
          <a:p>
            <a:r>
              <a:rPr kumimoji="1" lang="zh-CN" altLang="en-US" sz="1500" dirty="0">
                <a:solidFill>
                  <a:srgbClr val="FF0000"/>
                </a:solidFill>
                <a:latin typeface="华文楷体"/>
                <a:ea typeface="华文楷体"/>
                <a:cs typeface="华文楷体"/>
              </a:rPr>
              <a:t>基本粒子：</a:t>
            </a:r>
            <a:r>
              <a:rPr kumimoji="1" lang="en-US" altLang="zh-CN" sz="1500" dirty="0">
                <a:solidFill>
                  <a:srgbClr val="FF0000"/>
                </a:solidFill>
                <a:latin typeface="华文楷体"/>
                <a:ea typeface="华文楷体"/>
                <a:cs typeface="华文楷体"/>
              </a:rPr>
              <a:t> </a:t>
            </a:r>
            <a:r>
              <a:rPr kumimoji="1" lang="zh-CN" altLang="en-US" sz="1500" dirty="0">
                <a:solidFill>
                  <a:srgbClr val="FF0000"/>
                </a:solidFill>
                <a:latin typeface="华文楷体"/>
                <a:ea typeface="华文楷体"/>
                <a:cs typeface="华文楷体"/>
              </a:rPr>
              <a:t>标准模型</a:t>
            </a:r>
            <a:r>
              <a:rPr kumimoji="1" lang="en-US" altLang="zh-CN" sz="1500" dirty="0">
                <a:solidFill>
                  <a:srgbClr val="FF0000"/>
                </a:solidFill>
                <a:latin typeface="华文楷体"/>
                <a:ea typeface="华文楷体"/>
                <a:cs typeface="华文楷体"/>
              </a:rPr>
              <a:t> </a:t>
            </a:r>
            <a:r>
              <a:rPr kumimoji="1" lang="en-US" altLang="zh-CN" sz="1500" dirty="0">
                <a:solidFill>
                  <a:srgbClr val="FF0000"/>
                </a:solidFill>
                <a:latin typeface="华文楷体"/>
                <a:ea typeface="华文楷体"/>
                <a:cs typeface="华文楷体"/>
                <a:sym typeface="Wingdings"/>
              </a:rPr>
              <a:t> </a:t>
            </a:r>
            <a:r>
              <a:rPr kumimoji="1" lang="zh-CN" altLang="en-US" sz="1500" dirty="0">
                <a:solidFill>
                  <a:srgbClr val="FF0000"/>
                </a:solidFill>
                <a:latin typeface="华文楷体"/>
                <a:ea typeface="华文楷体"/>
                <a:cs typeface="华文楷体"/>
                <a:sym typeface="Wingdings"/>
              </a:rPr>
              <a:t>新物理</a:t>
            </a:r>
            <a:r>
              <a:rPr kumimoji="1" lang="en-US" altLang="zh-CN" sz="1500" dirty="0">
                <a:solidFill>
                  <a:srgbClr val="FF0000"/>
                </a:solidFill>
                <a:latin typeface="华文楷体"/>
                <a:ea typeface="华文楷体"/>
                <a:cs typeface="华文楷体"/>
                <a:sym typeface="Wingdings"/>
              </a:rPr>
              <a:t> </a:t>
            </a:r>
            <a:r>
              <a:rPr kumimoji="1" lang="en-US" altLang="zh-CN" sz="1500" dirty="0">
                <a:solidFill>
                  <a:srgbClr val="FF0000"/>
                </a:solidFill>
                <a:latin typeface="华文楷体"/>
                <a:ea typeface="华文楷体"/>
                <a:cs typeface="华文楷体"/>
              </a:rPr>
              <a:t> </a:t>
            </a:r>
          </a:p>
          <a:p>
            <a:endParaRPr kumimoji="1" lang="zh-CN" altLang="en-US" sz="1500" dirty="0">
              <a:solidFill>
                <a:srgbClr val="FF0000"/>
              </a:solidFill>
              <a:latin typeface="华文楷体"/>
              <a:ea typeface="华文楷体"/>
              <a:cs typeface="华文楷体"/>
            </a:endParaRPr>
          </a:p>
        </p:txBody>
      </p:sp>
      <p:sp>
        <p:nvSpPr>
          <p:cNvPr id="23" name="文本框 22"/>
          <p:cNvSpPr txBox="1"/>
          <p:nvPr/>
        </p:nvSpPr>
        <p:spPr>
          <a:xfrm>
            <a:off x="2109132" y="219482"/>
            <a:ext cx="3877985" cy="646331"/>
          </a:xfrm>
          <a:prstGeom prst="rect">
            <a:avLst/>
          </a:prstGeom>
          <a:noFill/>
        </p:spPr>
        <p:txBody>
          <a:bodyPr wrap="none" rtlCol="0">
            <a:spAutoFit/>
          </a:bodyPr>
          <a:lstStyle/>
          <a:p>
            <a:r>
              <a:rPr kumimoji="1" lang="zh-CN" altLang="en-US" sz="3600" dirty="0">
                <a:latin typeface="+mn-ea"/>
                <a:cs typeface="华文楷体"/>
              </a:rPr>
              <a:t>物质结构研究方法</a:t>
            </a:r>
          </a:p>
        </p:txBody>
      </p:sp>
    </p:spTree>
    <p:extLst>
      <p:ext uri="{BB962C8B-B14F-4D97-AF65-F5344CB8AC3E}">
        <p14:creationId xmlns:p14="http://schemas.microsoft.com/office/powerpoint/2010/main" val="2778983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幻灯片编号占位符 5"/>
          <p:cNvSpPr>
            <a:spLocks noGrp="1"/>
          </p:cNvSpPr>
          <p:nvPr>
            <p:ph type="sldNum" sz="quarter" idx="12"/>
          </p:nvPr>
        </p:nvSpPr>
        <p:spPr/>
        <p:txBody>
          <a:bodyPr/>
          <a:lstStyle/>
          <a:p>
            <a:fld id="{71BC27D9-9879-C04A-80DC-C9D7EDFADAAF}" type="slidenum">
              <a:rPr lang="en-US" altLang="zh-CN"/>
              <a:pPr/>
              <a:t>23</a:t>
            </a:fld>
            <a:endParaRPr lang="en-US" altLang="zh-CN"/>
          </a:p>
        </p:txBody>
      </p:sp>
      <p:sp>
        <p:nvSpPr>
          <p:cNvPr id="177154" name="Rectangle 2"/>
          <p:cNvSpPr>
            <a:spLocks noGrp="1" noChangeArrowheads="1"/>
          </p:cNvSpPr>
          <p:nvPr>
            <p:ph type="title"/>
          </p:nvPr>
        </p:nvSpPr>
        <p:spPr>
          <a:xfrm>
            <a:off x="457200" y="24447"/>
            <a:ext cx="8229600" cy="850900"/>
          </a:xfrm>
        </p:spPr>
        <p:txBody>
          <a:bodyPr>
            <a:normAutofit/>
          </a:bodyPr>
          <a:lstStyle/>
          <a:p>
            <a:r>
              <a:rPr lang="zh-CN" altLang="en-US" sz="3200" b="1" dirty="0">
                <a:latin typeface="Calibri"/>
                <a:cs typeface="Calibri"/>
              </a:rPr>
              <a:t>强子物质的结构： 夸克模型</a:t>
            </a:r>
            <a:endParaRPr lang="en-US" altLang="zh-CN" sz="3200" b="1" dirty="0">
              <a:latin typeface="Calibri"/>
              <a:cs typeface="Calibri"/>
            </a:endParaRPr>
          </a:p>
        </p:txBody>
      </p:sp>
      <p:pic>
        <p:nvPicPr>
          <p:cNvPr id="1771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3514413"/>
            <a:ext cx="1281321" cy="14335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1771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5105321"/>
            <a:ext cx="1368055" cy="14335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17715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764" y="3966950"/>
            <a:ext cx="4884011" cy="9412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17715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615" y="5403299"/>
            <a:ext cx="3877452" cy="9322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77160" name="Text Box 8"/>
          <p:cNvSpPr txBox="1">
            <a:spLocks noChangeArrowheads="1"/>
          </p:cNvSpPr>
          <p:nvPr/>
        </p:nvSpPr>
        <p:spPr bwMode="auto">
          <a:xfrm>
            <a:off x="457200" y="3528449"/>
            <a:ext cx="2807179"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zh-CN" altLang="en-US" sz="2000" dirty="0">
                <a:solidFill>
                  <a:srgbClr val="0000FF"/>
                </a:solidFill>
              </a:rPr>
              <a:t>介子： 正反夸克组成：</a:t>
            </a:r>
            <a:endParaRPr lang="en-US" altLang="zh-CN" sz="2000" dirty="0"/>
          </a:p>
        </p:txBody>
      </p:sp>
      <p:sp>
        <p:nvSpPr>
          <p:cNvPr id="177161" name="Text Box 9"/>
          <p:cNvSpPr txBox="1">
            <a:spLocks noChangeArrowheads="1"/>
          </p:cNvSpPr>
          <p:nvPr/>
        </p:nvSpPr>
        <p:spPr bwMode="auto">
          <a:xfrm>
            <a:off x="460527" y="4978692"/>
            <a:ext cx="2550698"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zh-CN" altLang="en-US" sz="2000" dirty="0">
                <a:solidFill>
                  <a:srgbClr val="0000FF"/>
                </a:solidFill>
              </a:rPr>
              <a:t>重子： 三个夸克组成</a:t>
            </a:r>
            <a:endParaRPr lang="en-US" altLang="zh-CN" b="0" dirty="0">
              <a:latin typeface="Arial" charset="0"/>
            </a:endParaRPr>
          </a:p>
        </p:txBody>
      </p:sp>
      <p:pic>
        <p:nvPicPr>
          <p:cNvPr id="4" name="图片 3">
            <a:extLst>
              <a:ext uri="{FF2B5EF4-FFF2-40B4-BE49-F238E27FC236}">
                <a16:creationId xmlns:a16="http://schemas.microsoft.com/office/drawing/2014/main" id="{F64C2FCB-5711-7C40-9CDB-378E65231F0A}"/>
              </a:ext>
            </a:extLst>
          </p:cNvPr>
          <p:cNvPicPr>
            <a:picLocks noChangeAspect="1"/>
          </p:cNvPicPr>
          <p:nvPr/>
        </p:nvPicPr>
        <p:blipFill>
          <a:blip r:embed="rId6"/>
          <a:stretch>
            <a:fillRect/>
          </a:stretch>
        </p:blipFill>
        <p:spPr>
          <a:xfrm>
            <a:off x="3011225" y="830911"/>
            <a:ext cx="2779891" cy="2384425"/>
          </a:xfrm>
          <a:prstGeom prst="rect">
            <a:avLst/>
          </a:prstGeom>
        </p:spPr>
      </p:pic>
      <p:pic>
        <p:nvPicPr>
          <p:cNvPr id="7" name="图片 6">
            <a:extLst>
              <a:ext uri="{FF2B5EF4-FFF2-40B4-BE49-F238E27FC236}">
                <a16:creationId xmlns:a16="http://schemas.microsoft.com/office/drawing/2014/main" id="{C6FD61F5-726E-D843-A87A-C7B3DA5539A5}"/>
              </a:ext>
            </a:extLst>
          </p:cNvPr>
          <p:cNvPicPr>
            <a:picLocks noChangeAspect="1"/>
          </p:cNvPicPr>
          <p:nvPr/>
        </p:nvPicPr>
        <p:blipFill>
          <a:blip r:embed="rId7"/>
          <a:stretch>
            <a:fillRect/>
          </a:stretch>
        </p:blipFill>
        <p:spPr>
          <a:xfrm>
            <a:off x="792480" y="744382"/>
            <a:ext cx="1493520" cy="2691447"/>
          </a:xfrm>
          <a:prstGeom prst="rect">
            <a:avLst/>
          </a:prstGeom>
        </p:spPr>
      </p:pic>
      <p:pic>
        <p:nvPicPr>
          <p:cNvPr id="8" name="图片 7">
            <a:extLst>
              <a:ext uri="{FF2B5EF4-FFF2-40B4-BE49-F238E27FC236}">
                <a16:creationId xmlns:a16="http://schemas.microsoft.com/office/drawing/2014/main" id="{2BD5B13C-219B-D643-9C63-9F1829CA68F9}"/>
              </a:ext>
            </a:extLst>
          </p:cNvPr>
          <p:cNvPicPr>
            <a:picLocks noChangeAspect="1"/>
          </p:cNvPicPr>
          <p:nvPr/>
        </p:nvPicPr>
        <p:blipFill>
          <a:blip r:embed="rId8"/>
          <a:stretch>
            <a:fillRect/>
          </a:stretch>
        </p:blipFill>
        <p:spPr>
          <a:xfrm>
            <a:off x="6846541" y="681729"/>
            <a:ext cx="1696652" cy="2754100"/>
          </a:xfrm>
          <a:prstGeom prst="rect">
            <a:avLst/>
          </a:prstGeom>
        </p:spPr>
      </p:pic>
      <p:sp>
        <p:nvSpPr>
          <p:cNvPr id="10" name="文本框 9">
            <a:extLst>
              <a:ext uri="{FF2B5EF4-FFF2-40B4-BE49-F238E27FC236}">
                <a16:creationId xmlns:a16="http://schemas.microsoft.com/office/drawing/2014/main" id="{5B17FD11-E30D-3E49-8E35-509DA95ECB74}"/>
              </a:ext>
            </a:extLst>
          </p:cNvPr>
          <p:cNvSpPr txBox="1"/>
          <p:nvPr/>
        </p:nvSpPr>
        <p:spPr>
          <a:xfrm>
            <a:off x="352697" y="384582"/>
            <a:ext cx="1018227" cy="584775"/>
          </a:xfrm>
          <a:prstGeom prst="rect">
            <a:avLst/>
          </a:prstGeom>
          <a:noFill/>
        </p:spPr>
        <p:txBody>
          <a:bodyPr wrap="none" rtlCol="0">
            <a:spAutoFit/>
          </a:bodyPr>
          <a:lstStyle/>
          <a:p>
            <a:r>
              <a:rPr kumimoji="1" lang="en-US" altLang="zh-CN" sz="3200" dirty="0">
                <a:solidFill>
                  <a:srgbClr val="FF0000"/>
                </a:solidFill>
              </a:rPr>
              <a:t>1964</a:t>
            </a:r>
            <a:endParaRPr kumimoji="1" lang="zh-CN" altLang="en-US" sz="3200" dirty="0">
              <a:solidFill>
                <a:srgbClr val="FF0000"/>
              </a:solidFill>
            </a:endParaRPr>
          </a:p>
        </p:txBody>
      </p:sp>
    </p:spTree>
    <p:extLst>
      <p:ext uri="{BB962C8B-B14F-4D97-AF65-F5344CB8AC3E}">
        <p14:creationId xmlns:p14="http://schemas.microsoft.com/office/powerpoint/2010/main" val="8098441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242DF1-7026-DA49-A52D-2DCBEDAA83B8}"/>
              </a:ext>
            </a:extLst>
          </p:cNvPr>
          <p:cNvSpPr>
            <a:spLocks noGrp="1"/>
          </p:cNvSpPr>
          <p:nvPr>
            <p:ph type="title"/>
          </p:nvPr>
        </p:nvSpPr>
        <p:spPr>
          <a:xfrm>
            <a:off x="457200" y="130564"/>
            <a:ext cx="8229600" cy="1143000"/>
          </a:xfrm>
        </p:spPr>
        <p:txBody>
          <a:bodyPr/>
          <a:lstStyle/>
          <a:p>
            <a:r>
              <a:rPr kumimoji="1" lang="zh-CN" altLang="en-US" dirty="0"/>
              <a:t>夸克模型：介子八重态</a:t>
            </a:r>
          </a:p>
        </p:txBody>
      </p:sp>
      <p:sp>
        <p:nvSpPr>
          <p:cNvPr id="6" name="灯片编号占位符 5">
            <a:extLst>
              <a:ext uri="{FF2B5EF4-FFF2-40B4-BE49-F238E27FC236}">
                <a16:creationId xmlns:a16="http://schemas.microsoft.com/office/drawing/2014/main" id="{B76F0B20-13A2-5E40-BCA7-C55E2D60CB64}"/>
              </a:ext>
            </a:extLst>
          </p:cNvPr>
          <p:cNvSpPr>
            <a:spLocks noGrp="1"/>
          </p:cNvSpPr>
          <p:nvPr>
            <p:ph type="sldNum" sz="quarter" idx="12"/>
          </p:nvPr>
        </p:nvSpPr>
        <p:spPr/>
        <p:txBody>
          <a:bodyPr/>
          <a:lstStyle/>
          <a:p>
            <a:fld id="{E7947E03-E5B2-6C42-BA98-8F7B442AD48C}" type="slidenum">
              <a:rPr kumimoji="1" lang="zh-CN" altLang="en-US" smtClean="0"/>
              <a:t>24</a:t>
            </a:fld>
            <a:endParaRPr kumimoji="1" lang="zh-CN" altLang="en-US"/>
          </a:p>
        </p:txBody>
      </p:sp>
      <p:pic>
        <p:nvPicPr>
          <p:cNvPr id="7" name="图片 6">
            <a:extLst>
              <a:ext uri="{FF2B5EF4-FFF2-40B4-BE49-F238E27FC236}">
                <a16:creationId xmlns:a16="http://schemas.microsoft.com/office/drawing/2014/main" id="{A5E5C2D4-0BBA-6741-9F13-6CD14B21E38C}"/>
              </a:ext>
            </a:extLst>
          </p:cNvPr>
          <p:cNvPicPr>
            <a:picLocks noChangeAspect="1"/>
          </p:cNvPicPr>
          <p:nvPr/>
        </p:nvPicPr>
        <p:blipFill>
          <a:blip r:embed="rId2"/>
          <a:stretch>
            <a:fillRect/>
          </a:stretch>
        </p:blipFill>
        <p:spPr>
          <a:xfrm>
            <a:off x="0" y="1353845"/>
            <a:ext cx="8601229" cy="3903956"/>
          </a:xfrm>
          <a:prstGeom prst="rect">
            <a:avLst/>
          </a:prstGeom>
        </p:spPr>
      </p:pic>
      <p:pic>
        <p:nvPicPr>
          <p:cNvPr id="8" name="图片 7">
            <a:extLst>
              <a:ext uri="{FF2B5EF4-FFF2-40B4-BE49-F238E27FC236}">
                <a16:creationId xmlns:a16="http://schemas.microsoft.com/office/drawing/2014/main" id="{288839D5-B1E6-A144-8E57-A4DE4A37D090}"/>
              </a:ext>
            </a:extLst>
          </p:cNvPr>
          <p:cNvPicPr>
            <a:picLocks noChangeAspect="1"/>
          </p:cNvPicPr>
          <p:nvPr/>
        </p:nvPicPr>
        <p:blipFill>
          <a:blip r:embed="rId3"/>
          <a:stretch>
            <a:fillRect/>
          </a:stretch>
        </p:blipFill>
        <p:spPr>
          <a:xfrm>
            <a:off x="320253" y="5225687"/>
            <a:ext cx="7817907" cy="1086850"/>
          </a:xfrm>
          <a:prstGeom prst="rect">
            <a:avLst/>
          </a:prstGeom>
        </p:spPr>
      </p:pic>
    </p:spTree>
    <p:extLst>
      <p:ext uri="{BB962C8B-B14F-4D97-AF65-F5344CB8AC3E}">
        <p14:creationId xmlns:p14="http://schemas.microsoft.com/office/powerpoint/2010/main" val="40606739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B5DAC6-1AD5-8246-AF14-E9C7A7B91890}"/>
              </a:ext>
            </a:extLst>
          </p:cNvPr>
          <p:cNvSpPr>
            <a:spLocks noGrp="1"/>
          </p:cNvSpPr>
          <p:nvPr>
            <p:ph type="title"/>
          </p:nvPr>
        </p:nvSpPr>
        <p:spPr/>
        <p:txBody>
          <a:bodyPr>
            <a:normAutofit/>
          </a:bodyPr>
          <a:lstStyle/>
          <a:p>
            <a:r>
              <a:rPr kumimoji="1" lang="zh-CN" altLang="en-US" dirty="0"/>
              <a:t>夸克模型：重子八重态和十重态</a:t>
            </a:r>
          </a:p>
        </p:txBody>
      </p:sp>
      <p:sp>
        <p:nvSpPr>
          <p:cNvPr id="3" name="内容占位符 2">
            <a:extLst>
              <a:ext uri="{FF2B5EF4-FFF2-40B4-BE49-F238E27FC236}">
                <a16:creationId xmlns:a16="http://schemas.microsoft.com/office/drawing/2014/main" id="{CC6A81A5-518E-BC40-B653-A056E32ABECA}"/>
              </a:ext>
            </a:extLst>
          </p:cNvPr>
          <p:cNvSpPr>
            <a:spLocks noGrp="1"/>
          </p:cNvSpPr>
          <p:nvPr>
            <p:ph idx="1"/>
          </p:nvPr>
        </p:nvSpPr>
        <p:spPr/>
        <p:txBody>
          <a:bodyPr/>
          <a:lstStyle/>
          <a:p>
            <a:endParaRPr kumimoji="1" lang="zh-CN" altLang="en-US"/>
          </a:p>
        </p:txBody>
      </p:sp>
      <p:sp>
        <p:nvSpPr>
          <p:cNvPr id="6" name="灯片编号占位符 5">
            <a:extLst>
              <a:ext uri="{FF2B5EF4-FFF2-40B4-BE49-F238E27FC236}">
                <a16:creationId xmlns:a16="http://schemas.microsoft.com/office/drawing/2014/main" id="{3855900B-1A10-F442-AB51-E078E45C8770}"/>
              </a:ext>
            </a:extLst>
          </p:cNvPr>
          <p:cNvSpPr>
            <a:spLocks noGrp="1"/>
          </p:cNvSpPr>
          <p:nvPr>
            <p:ph type="sldNum" sz="quarter" idx="12"/>
          </p:nvPr>
        </p:nvSpPr>
        <p:spPr/>
        <p:txBody>
          <a:bodyPr/>
          <a:lstStyle/>
          <a:p>
            <a:fld id="{E7947E03-E5B2-6C42-BA98-8F7B442AD48C}" type="slidenum">
              <a:rPr kumimoji="1" lang="zh-CN" altLang="en-US" smtClean="0"/>
              <a:t>25</a:t>
            </a:fld>
            <a:endParaRPr kumimoji="1" lang="zh-CN" altLang="en-US"/>
          </a:p>
        </p:txBody>
      </p:sp>
      <p:pic>
        <p:nvPicPr>
          <p:cNvPr id="7" name="图片 6">
            <a:extLst>
              <a:ext uri="{FF2B5EF4-FFF2-40B4-BE49-F238E27FC236}">
                <a16:creationId xmlns:a16="http://schemas.microsoft.com/office/drawing/2014/main" id="{2AB7FF19-3D3F-3949-8EAB-808A7B090F31}"/>
              </a:ext>
            </a:extLst>
          </p:cNvPr>
          <p:cNvPicPr>
            <a:picLocks noChangeAspect="1"/>
          </p:cNvPicPr>
          <p:nvPr/>
        </p:nvPicPr>
        <p:blipFill>
          <a:blip r:embed="rId2"/>
          <a:stretch>
            <a:fillRect/>
          </a:stretch>
        </p:blipFill>
        <p:spPr>
          <a:xfrm>
            <a:off x="0" y="1477858"/>
            <a:ext cx="8908869" cy="3801940"/>
          </a:xfrm>
          <a:prstGeom prst="rect">
            <a:avLst/>
          </a:prstGeom>
        </p:spPr>
      </p:pic>
      <p:pic>
        <p:nvPicPr>
          <p:cNvPr id="8" name="图片 7">
            <a:extLst>
              <a:ext uri="{FF2B5EF4-FFF2-40B4-BE49-F238E27FC236}">
                <a16:creationId xmlns:a16="http://schemas.microsoft.com/office/drawing/2014/main" id="{9C8F6D61-1C65-3B41-B076-07324CA70255}"/>
              </a:ext>
            </a:extLst>
          </p:cNvPr>
          <p:cNvPicPr>
            <a:picLocks noChangeAspect="1"/>
          </p:cNvPicPr>
          <p:nvPr/>
        </p:nvPicPr>
        <p:blipFill>
          <a:blip r:embed="rId3"/>
          <a:stretch>
            <a:fillRect/>
          </a:stretch>
        </p:blipFill>
        <p:spPr>
          <a:xfrm>
            <a:off x="287382" y="4933632"/>
            <a:ext cx="7445830" cy="1698000"/>
          </a:xfrm>
          <a:prstGeom prst="rect">
            <a:avLst/>
          </a:prstGeom>
        </p:spPr>
      </p:pic>
      <p:pic>
        <p:nvPicPr>
          <p:cNvPr id="9" name="图片 8">
            <a:extLst>
              <a:ext uri="{FF2B5EF4-FFF2-40B4-BE49-F238E27FC236}">
                <a16:creationId xmlns:a16="http://schemas.microsoft.com/office/drawing/2014/main" id="{CF409AF4-8625-F84E-97CE-0BF5A133C5A4}"/>
              </a:ext>
            </a:extLst>
          </p:cNvPr>
          <p:cNvPicPr>
            <a:picLocks noChangeAspect="1"/>
          </p:cNvPicPr>
          <p:nvPr/>
        </p:nvPicPr>
        <p:blipFill>
          <a:blip r:embed="rId4"/>
          <a:stretch>
            <a:fillRect/>
          </a:stretch>
        </p:blipFill>
        <p:spPr>
          <a:xfrm>
            <a:off x="113211" y="6135420"/>
            <a:ext cx="4358640" cy="640335"/>
          </a:xfrm>
          <a:prstGeom prst="rect">
            <a:avLst/>
          </a:prstGeom>
        </p:spPr>
      </p:pic>
    </p:spTree>
    <p:extLst>
      <p:ext uri="{BB962C8B-B14F-4D97-AF65-F5344CB8AC3E}">
        <p14:creationId xmlns:p14="http://schemas.microsoft.com/office/powerpoint/2010/main" val="15468565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468313" y="188913"/>
            <a:ext cx="8229600" cy="706437"/>
          </a:xfrm>
        </p:spPr>
        <p:txBody>
          <a:bodyPr/>
          <a:lstStyle/>
          <a:p>
            <a:r>
              <a:rPr lang="zh-CN" altLang="en-US" sz="4000" b="1" dirty="0">
                <a:latin typeface="+mn-ea"/>
                <a:ea typeface="+mn-ea"/>
                <a:cs typeface="Heiti SC Light" charset="-122"/>
              </a:rPr>
              <a:t>强相互作用与强子质量</a:t>
            </a:r>
            <a:endParaRPr lang="en-US" altLang="zh-CN" sz="4000" b="1" dirty="0">
              <a:latin typeface="+mn-ea"/>
              <a:ea typeface="+mn-ea"/>
              <a:cs typeface="Heiti SC Light" charset="-122"/>
            </a:endParaRPr>
          </a:p>
        </p:txBody>
      </p:sp>
      <p:pic>
        <p:nvPicPr>
          <p:cNvPr id="1802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73" y="4427169"/>
            <a:ext cx="5154884" cy="108939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80229" name="Text Box 5"/>
          <p:cNvSpPr txBox="1">
            <a:spLocks noChangeArrowheads="1"/>
          </p:cNvSpPr>
          <p:nvPr/>
        </p:nvSpPr>
        <p:spPr bwMode="auto">
          <a:xfrm>
            <a:off x="906282" y="5516563"/>
            <a:ext cx="6011582"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zh-CN" altLang="en-US" sz="2800" dirty="0">
                <a:solidFill>
                  <a:srgbClr val="FF0000"/>
                </a:solidFill>
                <a:latin typeface="Calibri"/>
                <a:cs typeface="Calibri"/>
              </a:rPr>
              <a:t>质子的质量起源？ 质子的自旋来源？</a:t>
            </a:r>
            <a:endParaRPr lang="en-US" altLang="zh-CN" sz="2800" dirty="0">
              <a:solidFill>
                <a:srgbClr val="FF0000"/>
              </a:solidFill>
              <a:latin typeface="Calibri"/>
              <a:cs typeface="Calibri"/>
            </a:endParaRPr>
          </a:p>
        </p:txBody>
      </p:sp>
      <p:pic>
        <p:nvPicPr>
          <p:cNvPr id="1802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0" y="1494775"/>
            <a:ext cx="2498725" cy="2808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4" name="幻灯片编号占位符 3"/>
          <p:cNvSpPr>
            <a:spLocks noGrp="1"/>
          </p:cNvSpPr>
          <p:nvPr>
            <p:ph type="sldNum" sz="quarter" idx="12"/>
          </p:nvPr>
        </p:nvSpPr>
        <p:spPr/>
        <p:txBody>
          <a:bodyPr/>
          <a:lstStyle/>
          <a:p>
            <a:fld id="{E7947E03-E5B2-6C42-BA98-8F7B442AD48C}" type="slidenum">
              <a:rPr kumimoji="1" lang="zh-CN" altLang="en-US" smtClean="0"/>
              <a:t>26</a:t>
            </a:fld>
            <a:endParaRPr kumimoji="1" lang="zh-CN" altLang="en-US"/>
          </a:p>
        </p:txBody>
      </p:sp>
      <p:sp>
        <p:nvSpPr>
          <p:cNvPr id="9" name="AutoShape 16">
            <a:extLst>
              <a:ext uri="{FF2B5EF4-FFF2-40B4-BE49-F238E27FC236}">
                <a16:creationId xmlns:a16="http://schemas.microsoft.com/office/drawing/2014/main" id="{03BEFDB5-F129-E342-B295-37D34328B9BC}"/>
              </a:ext>
            </a:extLst>
          </p:cNvPr>
          <p:cNvSpPr>
            <a:spLocks noChangeArrowheads="1"/>
          </p:cNvSpPr>
          <p:nvPr/>
        </p:nvSpPr>
        <p:spPr bwMode="auto">
          <a:xfrm>
            <a:off x="2590799" y="880408"/>
            <a:ext cx="5762536" cy="507211"/>
          </a:xfrm>
          <a:prstGeom prst="roundRect">
            <a:avLst>
              <a:gd name="adj" fmla="val 16667"/>
            </a:avLst>
          </a:prstGeom>
          <a:noFill/>
          <a:ln w="44450">
            <a:solidFill>
              <a:srgbClr val="C00000"/>
            </a:solidFill>
            <a:round/>
            <a:headEnd type="none" w="sm" len="sm"/>
            <a:tailEnd type="none" w="sm" len="sm"/>
          </a:ln>
          <a:effectLst/>
          <a:extLst>
            <a:ext uri="{909E8E84-426E-40DD-AFC4-6F175D3DCCD1}">
              <a14:hiddenFill xmlns:a14="http://schemas.microsoft.com/office/drawing/2010/main">
                <a:solidFill>
                  <a:srgbClr val="CF9CE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800" b="1" dirty="0">
                <a:latin typeface="+mn-ea"/>
              </a:rPr>
              <a:t>质子的质量</a:t>
            </a:r>
            <a:r>
              <a:rPr lang="en-US" altLang="zh-CN" sz="2800" b="1" dirty="0">
                <a:latin typeface="+mn-ea"/>
              </a:rPr>
              <a:t>95%</a:t>
            </a:r>
            <a:r>
              <a:rPr lang="zh-CN" altLang="en-US" sz="2800" b="1" dirty="0">
                <a:latin typeface="+mn-ea"/>
              </a:rPr>
              <a:t>以上来自强相互作用</a:t>
            </a:r>
          </a:p>
        </p:txBody>
      </p:sp>
      <p:sp>
        <p:nvSpPr>
          <p:cNvPr id="10" name="矩形 9">
            <a:extLst>
              <a:ext uri="{FF2B5EF4-FFF2-40B4-BE49-F238E27FC236}">
                <a16:creationId xmlns:a16="http://schemas.microsoft.com/office/drawing/2014/main" id="{3805A9EC-15B4-1A4E-A449-5D7DF06A95E5}"/>
              </a:ext>
            </a:extLst>
          </p:cNvPr>
          <p:cNvSpPr/>
          <p:nvPr/>
        </p:nvSpPr>
        <p:spPr bwMode="auto">
          <a:xfrm>
            <a:off x="4796016" y="1802729"/>
            <a:ext cx="2498725" cy="2192380"/>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a:ln>
                  <a:noFill/>
                </a:ln>
                <a:solidFill>
                  <a:srgbClr val="FF0000"/>
                </a:solidFill>
                <a:effectLst/>
                <a:latin typeface="+mn-ea"/>
              </a:rPr>
              <a:t>质子质量</a:t>
            </a:r>
            <a:endParaRPr kumimoji="1" lang="en-US" altLang="zh-CN" sz="2000" b="1" i="0" u="none" strike="noStrike" cap="none" normalizeH="0" baseline="0" dirty="0">
              <a:ln>
                <a:noFill/>
              </a:ln>
              <a:solidFill>
                <a:srgbClr val="FF0000"/>
              </a:solidFill>
              <a:effectLst/>
              <a:latin typeface="+mn-ea"/>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2000" b="1" i="0" u="none" strike="noStrike" cap="none" normalizeH="0" baseline="0" dirty="0">
                <a:ln>
                  <a:noFill/>
                </a:ln>
                <a:solidFill>
                  <a:srgbClr val="FF0000"/>
                </a:solidFill>
                <a:effectLst/>
                <a:latin typeface="+mn-ea"/>
              </a:rPr>
              <a:t>1GeV</a:t>
            </a:r>
            <a:r>
              <a:rPr kumimoji="1" lang="en-US" altLang="zh-CN" b="1" dirty="0">
                <a:solidFill>
                  <a:srgbClr val="FF0000"/>
                </a:solidFill>
                <a:latin typeface="+mn-ea"/>
              </a:rPr>
              <a:t> </a:t>
            </a: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b="1" dirty="0">
              <a:solidFill>
                <a:srgbClr val="FF0000"/>
              </a:solidFill>
              <a:latin typeface="+mn-ea"/>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b="1" i="1" dirty="0">
                <a:solidFill>
                  <a:srgbClr val="FF0000"/>
                </a:solidFill>
                <a:latin typeface="+mn-ea"/>
              </a:rPr>
              <a:t>d</a:t>
            </a:r>
            <a:r>
              <a:rPr kumimoji="1" lang="zh-CN" altLang="en-US" b="1" i="1" dirty="0">
                <a:solidFill>
                  <a:srgbClr val="FF0000"/>
                </a:solidFill>
                <a:latin typeface="+mn-ea"/>
              </a:rPr>
              <a:t> </a:t>
            </a:r>
            <a:r>
              <a:rPr kumimoji="1" lang="zh-CN" altLang="en-US" b="1" dirty="0">
                <a:solidFill>
                  <a:srgbClr val="FF0000"/>
                </a:solidFill>
                <a:latin typeface="+mn-ea"/>
              </a:rPr>
              <a:t>夸克</a:t>
            </a:r>
            <a:r>
              <a:rPr kumimoji="1" lang="en-US" altLang="zh-CN" b="1" dirty="0">
                <a:solidFill>
                  <a:srgbClr val="FF0000"/>
                </a:solidFill>
                <a:latin typeface="+mn-ea"/>
              </a:rPr>
              <a:t>~3-6MeV</a:t>
            </a: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b="1" i="1" dirty="0">
                <a:solidFill>
                  <a:srgbClr val="FF0000"/>
                </a:solidFill>
                <a:latin typeface="+mn-ea"/>
              </a:rPr>
              <a:t>u</a:t>
            </a:r>
            <a:r>
              <a:rPr kumimoji="1" lang="zh-CN" altLang="en-US" b="1" i="1" dirty="0">
                <a:solidFill>
                  <a:srgbClr val="FF0000"/>
                </a:solidFill>
                <a:latin typeface="+mn-ea"/>
              </a:rPr>
              <a:t> </a:t>
            </a:r>
            <a:r>
              <a:rPr kumimoji="1" lang="zh-CN" altLang="en-US" b="1" dirty="0">
                <a:solidFill>
                  <a:srgbClr val="FF0000"/>
                </a:solidFill>
                <a:latin typeface="+mn-ea"/>
              </a:rPr>
              <a:t>夸克</a:t>
            </a:r>
            <a:r>
              <a:rPr kumimoji="1" lang="en-US" altLang="zh-CN" b="1" dirty="0">
                <a:solidFill>
                  <a:srgbClr val="FF0000"/>
                </a:solidFill>
                <a:latin typeface="+mn-ea"/>
              </a:rPr>
              <a:t>~3-5MeV</a:t>
            </a:r>
          </a:p>
          <a:p>
            <a:pPr algn="ctr" fontAlgn="base">
              <a:spcBef>
                <a:spcPct val="0"/>
              </a:spcBef>
              <a:spcAft>
                <a:spcPct val="0"/>
              </a:spcAft>
            </a:pPr>
            <a:r>
              <a:rPr kumimoji="1" lang="en-US" altLang="zh-CN" b="1" dirty="0">
                <a:solidFill>
                  <a:srgbClr val="FF0000"/>
                </a:solidFill>
                <a:latin typeface="+mn-ea"/>
              </a:rPr>
              <a:t> </a:t>
            </a:r>
            <a:r>
              <a:rPr kumimoji="1" lang="en-US" altLang="zh-CN" b="1" i="1" dirty="0">
                <a:solidFill>
                  <a:srgbClr val="FF0000"/>
                </a:solidFill>
                <a:latin typeface="+mn-ea"/>
              </a:rPr>
              <a:t>u</a:t>
            </a:r>
            <a:r>
              <a:rPr kumimoji="1" lang="zh-CN" altLang="en-US" b="1" i="1" dirty="0">
                <a:solidFill>
                  <a:srgbClr val="FF0000"/>
                </a:solidFill>
                <a:latin typeface="+mn-ea"/>
              </a:rPr>
              <a:t> </a:t>
            </a:r>
            <a:r>
              <a:rPr kumimoji="1" lang="zh-CN" altLang="en-US" b="1" dirty="0">
                <a:solidFill>
                  <a:srgbClr val="FF0000"/>
                </a:solidFill>
                <a:latin typeface="+mn-ea"/>
              </a:rPr>
              <a:t>夸克</a:t>
            </a:r>
            <a:r>
              <a:rPr kumimoji="1" lang="en-US" altLang="zh-CN" b="1" dirty="0">
                <a:solidFill>
                  <a:srgbClr val="FF0000"/>
                </a:solidFill>
                <a:latin typeface="+mn-ea"/>
              </a:rPr>
              <a:t>~3-5MeV</a:t>
            </a:r>
          </a:p>
          <a:p>
            <a:pPr algn="ctr" fontAlgn="base">
              <a:spcBef>
                <a:spcPct val="0"/>
              </a:spcBef>
              <a:spcAft>
                <a:spcPct val="0"/>
              </a:spcAft>
            </a:pPr>
            <a:endParaRPr kumimoji="1" lang="zh-CN" altLang="en-US" b="0" i="0" u="none" strike="noStrike" cap="none" normalizeH="0" baseline="0" dirty="0">
              <a:ln>
                <a:noFill/>
              </a:ln>
              <a:solidFill>
                <a:schemeClr val="tx1"/>
              </a:solidFill>
              <a:effectLst/>
              <a:latin typeface="Times New Roman" pitchFamily="18" charset="0"/>
              <a:ea typeface="宋体" charset="-122"/>
            </a:endParaRPr>
          </a:p>
        </p:txBody>
      </p:sp>
    </p:spTree>
    <p:extLst>
      <p:ext uri="{BB962C8B-B14F-4D97-AF65-F5344CB8AC3E}">
        <p14:creationId xmlns:p14="http://schemas.microsoft.com/office/powerpoint/2010/main" val="4684982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630" y="1022474"/>
            <a:ext cx="5654351" cy="2373521"/>
          </a:xfrm>
          <a:prstGeom prst="rect">
            <a:avLst/>
          </a:prstGeom>
        </p:spPr>
      </p:pic>
      <p:sp>
        <p:nvSpPr>
          <p:cNvPr id="4" name="幻灯片编号占位符 3"/>
          <p:cNvSpPr>
            <a:spLocks noGrp="1"/>
          </p:cNvSpPr>
          <p:nvPr>
            <p:ph type="sldNum" sz="quarter" idx="12"/>
          </p:nvPr>
        </p:nvSpPr>
        <p:spPr/>
        <p:txBody>
          <a:bodyPr/>
          <a:lstStyle/>
          <a:p>
            <a:fld id="{E7947E03-E5B2-6C42-BA98-8F7B442AD48C}" type="slidenum">
              <a:rPr kumimoji="1" lang="zh-CN" altLang="en-US" smtClean="0"/>
              <a:t>27</a:t>
            </a:fld>
            <a:endParaRPr kumimoji="1" lang="zh-CN" altLang="en-US"/>
          </a:p>
        </p:txBody>
      </p:sp>
      <p:sp>
        <p:nvSpPr>
          <p:cNvPr id="5" name="文本框 4"/>
          <p:cNvSpPr txBox="1"/>
          <p:nvPr/>
        </p:nvSpPr>
        <p:spPr>
          <a:xfrm>
            <a:off x="3060441" y="1194318"/>
            <a:ext cx="184731" cy="369332"/>
          </a:xfrm>
          <a:prstGeom prst="rect">
            <a:avLst/>
          </a:prstGeom>
          <a:noFill/>
        </p:spPr>
        <p:txBody>
          <a:bodyPr wrap="none" rtlCol="0">
            <a:spAutoFit/>
          </a:bodyPr>
          <a:lstStyle/>
          <a:p>
            <a:endParaRPr kumimoji="1" lang="zh-CN" altLang="en-US" dirty="0"/>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5494" y="2937454"/>
            <a:ext cx="5545867" cy="3376765"/>
          </a:xfrm>
          <a:prstGeom prst="rect">
            <a:avLst/>
          </a:prstGeom>
        </p:spPr>
      </p:pic>
      <p:sp>
        <p:nvSpPr>
          <p:cNvPr id="7" name="文本框 6"/>
          <p:cNvSpPr txBox="1"/>
          <p:nvPr/>
        </p:nvSpPr>
        <p:spPr>
          <a:xfrm>
            <a:off x="802433" y="223935"/>
            <a:ext cx="4924746" cy="584775"/>
          </a:xfrm>
          <a:prstGeom prst="rect">
            <a:avLst/>
          </a:prstGeom>
          <a:noFill/>
        </p:spPr>
        <p:txBody>
          <a:bodyPr wrap="none" rtlCol="0">
            <a:spAutoFit/>
          </a:bodyPr>
          <a:lstStyle/>
          <a:p>
            <a:r>
              <a:rPr kumimoji="1" lang="zh-CN" altLang="en-US" sz="3200" b="1" dirty="0">
                <a:solidFill>
                  <a:srgbClr val="FF0000"/>
                </a:solidFill>
                <a:latin typeface="+mn-ea"/>
                <a:cs typeface="Heiti SC Light" charset="-122"/>
              </a:rPr>
              <a:t>格点</a:t>
            </a:r>
            <a:r>
              <a:rPr kumimoji="1" lang="en-US" altLang="zh-CN" sz="3200" b="1" dirty="0">
                <a:solidFill>
                  <a:srgbClr val="FF0000"/>
                </a:solidFill>
                <a:latin typeface="+mn-ea"/>
                <a:cs typeface="Heiti SC Light" charset="-122"/>
              </a:rPr>
              <a:t>QCD</a:t>
            </a:r>
            <a:r>
              <a:rPr kumimoji="1" lang="zh-CN" altLang="en-US" sz="3200" b="1" dirty="0">
                <a:solidFill>
                  <a:srgbClr val="FF0000"/>
                </a:solidFill>
                <a:latin typeface="+mn-ea"/>
                <a:cs typeface="Heiti SC Light" charset="-122"/>
              </a:rPr>
              <a:t>理论解释质子质量</a:t>
            </a:r>
          </a:p>
        </p:txBody>
      </p:sp>
    </p:spTree>
    <p:extLst>
      <p:ext uri="{BB962C8B-B14F-4D97-AF65-F5344CB8AC3E}">
        <p14:creationId xmlns:p14="http://schemas.microsoft.com/office/powerpoint/2010/main" val="1989569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幻灯片编号占位符 5"/>
          <p:cNvSpPr>
            <a:spLocks noGrp="1"/>
          </p:cNvSpPr>
          <p:nvPr>
            <p:ph type="sldNum" sz="quarter" idx="12"/>
          </p:nvPr>
        </p:nvSpPr>
        <p:spPr/>
        <p:txBody>
          <a:bodyPr/>
          <a:lstStyle/>
          <a:p>
            <a:fld id="{8B1D14AD-0188-2E45-9E1A-DBCB45B29B61}" type="slidenum">
              <a:rPr lang="en-US" altLang="zh-CN"/>
              <a:pPr/>
              <a:t>28</a:t>
            </a:fld>
            <a:endParaRPr lang="en-US" altLang="zh-CN"/>
          </a:p>
        </p:txBody>
      </p:sp>
      <p:sp>
        <p:nvSpPr>
          <p:cNvPr id="9218" name="Rectangle 2"/>
          <p:cNvSpPr>
            <a:spLocks noGrp="1" noChangeArrowheads="1"/>
          </p:cNvSpPr>
          <p:nvPr>
            <p:ph type="title"/>
          </p:nvPr>
        </p:nvSpPr>
        <p:spPr>
          <a:xfrm>
            <a:off x="457200" y="28732"/>
            <a:ext cx="8229600" cy="706437"/>
          </a:xfrm>
        </p:spPr>
        <p:txBody>
          <a:bodyPr>
            <a:normAutofit fontScale="90000"/>
          </a:bodyPr>
          <a:lstStyle/>
          <a:p>
            <a:r>
              <a:rPr lang="en-US" altLang="zh-CN" sz="4000" dirty="0">
                <a:latin typeface="Heiti SC Light" charset="-122"/>
                <a:ea typeface="Heiti SC Light" charset="-122"/>
                <a:cs typeface="Heiti SC Light" charset="-122"/>
              </a:rPr>
              <a:t>QCD</a:t>
            </a:r>
            <a:r>
              <a:rPr lang="zh-CN" altLang="en-US" sz="4000" dirty="0">
                <a:latin typeface="Heiti SC Light" charset="-122"/>
                <a:ea typeface="Heiti SC Light" charset="-122"/>
                <a:cs typeface="Heiti SC Light" charset="-122"/>
              </a:rPr>
              <a:t>：超出夸克模型的物质的可能形态？</a:t>
            </a:r>
            <a:endParaRPr lang="en-US" altLang="zh-CN" sz="4000" b="1" dirty="0">
              <a:latin typeface="Heiti SC Light" charset="-122"/>
              <a:ea typeface="Heiti SC Light" charset="-122"/>
              <a:cs typeface="Heiti SC Light" charset="-122"/>
            </a:endParaRPr>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295400"/>
            <a:ext cx="8504237" cy="4456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4" name="文本框 3"/>
          <p:cNvSpPr txBox="1"/>
          <p:nvPr/>
        </p:nvSpPr>
        <p:spPr>
          <a:xfrm>
            <a:off x="615821" y="1139951"/>
            <a:ext cx="1210588" cy="400110"/>
          </a:xfrm>
          <a:prstGeom prst="rect">
            <a:avLst/>
          </a:prstGeom>
          <a:noFill/>
        </p:spPr>
        <p:txBody>
          <a:bodyPr wrap="none" rtlCol="0">
            <a:spAutoFit/>
          </a:bodyPr>
          <a:lstStyle/>
          <a:p>
            <a:r>
              <a:rPr kumimoji="1" lang="zh-CN" altLang="en-US" sz="2000" b="1" dirty="0"/>
              <a:t>五夸克态</a:t>
            </a:r>
          </a:p>
        </p:txBody>
      </p:sp>
      <p:sp>
        <p:nvSpPr>
          <p:cNvPr id="5" name="文本框 4"/>
          <p:cNvSpPr txBox="1"/>
          <p:nvPr/>
        </p:nvSpPr>
        <p:spPr>
          <a:xfrm>
            <a:off x="531844" y="2071393"/>
            <a:ext cx="954107" cy="400110"/>
          </a:xfrm>
          <a:prstGeom prst="rect">
            <a:avLst/>
          </a:prstGeom>
          <a:noFill/>
        </p:spPr>
        <p:txBody>
          <a:bodyPr wrap="none" rtlCol="0">
            <a:spAutoFit/>
          </a:bodyPr>
          <a:lstStyle/>
          <a:p>
            <a:r>
              <a:rPr kumimoji="1" lang="zh-CN" altLang="en-US" sz="2000" b="1" dirty="0"/>
              <a:t>胶子球</a:t>
            </a:r>
          </a:p>
        </p:txBody>
      </p:sp>
      <p:sp>
        <p:nvSpPr>
          <p:cNvPr id="6" name="文本框 5"/>
          <p:cNvSpPr txBox="1"/>
          <p:nvPr/>
        </p:nvSpPr>
        <p:spPr>
          <a:xfrm>
            <a:off x="513183" y="3135083"/>
            <a:ext cx="1210588" cy="400110"/>
          </a:xfrm>
          <a:prstGeom prst="rect">
            <a:avLst/>
          </a:prstGeom>
          <a:noFill/>
        </p:spPr>
        <p:txBody>
          <a:bodyPr wrap="none" rtlCol="0">
            <a:spAutoFit/>
          </a:bodyPr>
          <a:lstStyle/>
          <a:p>
            <a:r>
              <a:rPr kumimoji="1" lang="zh-CN" altLang="en-US" sz="2000" b="1" dirty="0"/>
              <a:t>四夸克态</a:t>
            </a:r>
          </a:p>
        </p:txBody>
      </p:sp>
      <p:sp>
        <p:nvSpPr>
          <p:cNvPr id="8" name="文本框 7"/>
          <p:cNvSpPr txBox="1"/>
          <p:nvPr/>
        </p:nvSpPr>
        <p:spPr>
          <a:xfrm>
            <a:off x="811762" y="4982545"/>
            <a:ext cx="954107" cy="400110"/>
          </a:xfrm>
          <a:prstGeom prst="rect">
            <a:avLst/>
          </a:prstGeom>
          <a:noFill/>
        </p:spPr>
        <p:txBody>
          <a:bodyPr wrap="none" rtlCol="0">
            <a:spAutoFit/>
          </a:bodyPr>
          <a:lstStyle/>
          <a:p>
            <a:r>
              <a:rPr kumimoji="1" lang="zh-CN" altLang="en-US" sz="2000" b="1" dirty="0"/>
              <a:t>混杂态</a:t>
            </a:r>
          </a:p>
        </p:txBody>
      </p:sp>
      <p:sp>
        <p:nvSpPr>
          <p:cNvPr id="9" name="文本框 8"/>
          <p:cNvSpPr txBox="1"/>
          <p:nvPr/>
        </p:nvSpPr>
        <p:spPr>
          <a:xfrm>
            <a:off x="4982547" y="1180019"/>
            <a:ext cx="1210588" cy="400110"/>
          </a:xfrm>
          <a:prstGeom prst="rect">
            <a:avLst/>
          </a:prstGeom>
          <a:noFill/>
        </p:spPr>
        <p:txBody>
          <a:bodyPr wrap="none" rtlCol="0">
            <a:spAutoFit/>
          </a:bodyPr>
          <a:lstStyle/>
          <a:p>
            <a:r>
              <a:rPr kumimoji="1" lang="zh-CN" altLang="en-US" sz="2000" b="1" dirty="0"/>
              <a:t>双重子态</a:t>
            </a:r>
          </a:p>
        </p:txBody>
      </p:sp>
      <p:sp>
        <p:nvSpPr>
          <p:cNvPr id="10" name="文本框 9"/>
          <p:cNvSpPr txBox="1"/>
          <p:nvPr/>
        </p:nvSpPr>
        <p:spPr>
          <a:xfrm>
            <a:off x="5550519" y="3559070"/>
            <a:ext cx="954107" cy="400110"/>
          </a:xfrm>
          <a:prstGeom prst="rect">
            <a:avLst/>
          </a:prstGeom>
          <a:noFill/>
        </p:spPr>
        <p:txBody>
          <a:bodyPr wrap="none" rtlCol="0">
            <a:spAutoFit/>
          </a:bodyPr>
          <a:lstStyle/>
          <a:p>
            <a:r>
              <a:rPr kumimoji="1" lang="zh-CN" altLang="en-US" sz="2000" b="1" dirty="0"/>
              <a:t>分子态</a:t>
            </a:r>
          </a:p>
        </p:txBody>
      </p:sp>
    </p:spTree>
    <p:extLst>
      <p:ext uri="{BB962C8B-B14F-4D97-AF65-F5344CB8AC3E}">
        <p14:creationId xmlns:p14="http://schemas.microsoft.com/office/powerpoint/2010/main" val="10852456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457200" y="6673"/>
            <a:ext cx="8229600" cy="1143000"/>
          </a:xfrm>
        </p:spPr>
        <p:txBody>
          <a:bodyPr/>
          <a:lstStyle/>
          <a:p>
            <a:r>
              <a:rPr lang="zh-CN" altLang="en-US" dirty="0">
                <a:latin typeface="+mn-ea"/>
                <a:ea typeface="+mn-ea"/>
                <a:cs typeface="Heiti SC Light" charset="-122"/>
              </a:rPr>
              <a:t>实验手段：</a:t>
            </a:r>
            <a:r>
              <a:rPr lang="en-US" altLang="zh-CN" dirty="0">
                <a:latin typeface="+mn-ea"/>
                <a:ea typeface="+mn-ea"/>
                <a:cs typeface="Heiti SC Light" charset="-122"/>
              </a:rPr>
              <a:t> </a:t>
            </a:r>
            <a:r>
              <a:rPr lang="zh-CN" altLang="en-US" dirty="0">
                <a:latin typeface="+mn-ea"/>
                <a:ea typeface="+mn-ea"/>
                <a:cs typeface="Heiti SC Light" charset="-122"/>
              </a:rPr>
              <a:t>高能粒子对撞机</a:t>
            </a:r>
            <a:endParaRPr kumimoji="1" lang="zh-CN" altLang="en-US" dirty="0">
              <a:latin typeface="+mn-ea"/>
              <a:ea typeface="+mn-ea"/>
              <a:cs typeface="Heiti SC Light" charset="-122"/>
            </a:endParaRPr>
          </a:p>
        </p:txBody>
      </p:sp>
      <p:sp>
        <p:nvSpPr>
          <p:cNvPr id="6" name="幻灯片编号占位符 5"/>
          <p:cNvSpPr>
            <a:spLocks noGrp="1"/>
          </p:cNvSpPr>
          <p:nvPr>
            <p:ph type="sldNum" sz="quarter" idx="12"/>
          </p:nvPr>
        </p:nvSpPr>
        <p:spPr/>
        <p:txBody>
          <a:bodyPr/>
          <a:lstStyle/>
          <a:p>
            <a:pPr>
              <a:defRPr/>
            </a:pPr>
            <a:fld id="{07466A8A-7D4F-4DF9-BFDD-83FA622FC7C3}" type="slidenum">
              <a:rPr lang="zh-CN" altLang="en-US" smtClean="0"/>
              <a:pPr>
                <a:defRPr/>
              </a:pPr>
              <a:t>29</a:t>
            </a:fld>
            <a:endParaRPr lang="en-US" altLang="zh-CN"/>
          </a:p>
        </p:txBody>
      </p:sp>
      <p:sp>
        <p:nvSpPr>
          <p:cNvPr id="16" name="Text Box 11"/>
          <p:cNvSpPr txBox="1">
            <a:spLocks noChangeArrowheads="1"/>
          </p:cNvSpPr>
          <p:nvPr/>
        </p:nvSpPr>
        <p:spPr bwMode="auto">
          <a:xfrm>
            <a:off x="329353" y="1003289"/>
            <a:ext cx="4522894" cy="4623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2075" tIns="46038" rIns="92075" bIns="46038">
            <a:spAutoFit/>
          </a:bodyPr>
          <a:lstStyle>
            <a:lvl1pPr marL="342900" indent="-342900" algn="l">
              <a:spcBef>
                <a:spcPct val="0"/>
              </a:spcBef>
              <a:defRPr sz="2400">
                <a:solidFill>
                  <a:schemeClr val="tx1"/>
                </a:solidFill>
                <a:latin typeface="Times New Roman" charset="0"/>
                <a:ea typeface="宋体" charset="0"/>
              </a:defRPr>
            </a:lvl1pPr>
            <a:lvl2pPr algn="l">
              <a:spcBef>
                <a:spcPct val="0"/>
              </a:spcBef>
              <a:defRPr sz="2400">
                <a:solidFill>
                  <a:schemeClr val="tx1"/>
                </a:solidFill>
                <a:latin typeface="Times New Roman" charset="0"/>
                <a:ea typeface="宋体" charset="0"/>
              </a:defRPr>
            </a:lvl2pPr>
            <a:lvl3pPr algn="l">
              <a:spcBef>
                <a:spcPct val="0"/>
              </a:spcBef>
              <a:defRPr sz="2400">
                <a:solidFill>
                  <a:schemeClr val="tx1"/>
                </a:solidFill>
                <a:latin typeface="Times New Roman" charset="0"/>
                <a:ea typeface="宋体" charset="0"/>
              </a:defRPr>
            </a:lvl3pPr>
            <a:lvl4pPr algn="l">
              <a:spcBef>
                <a:spcPct val="0"/>
              </a:spcBef>
              <a:defRPr sz="2400">
                <a:solidFill>
                  <a:schemeClr val="tx1"/>
                </a:solidFill>
                <a:latin typeface="Times New Roman" charset="0"/>
                <a:ea typeface="宋体" charset="0"/>
              </a:defRPr>
            </a:lvl4pPr>
            <a:lvl5pPr algn="l">
              <a:spcBef>
                <a:spcPct val="0"/>
              </a:spcBef>
              <a:defRPr sz="2400">
                <a:solidFill>
                  <a:schemeClr val="tx1"/>
                </a:solidFill>
                <a:latin typeface="Times New Roman" charset="0"/>
                <a:ea typeface="宋体" charset="0"/>
              </a:defRPr>
            </a:lvl5pPr>
            <a:lvl6pPr fontAlgn="base">
              <a:spcBef>
                <a:spcPct val="0"/>
              </a:spcBef>
              <a:spcAft>
                <a:spcPct val="0"/>
              </a:spcAft>
              <a:defRPr sz="2400">
                <a:solidFill>
                  <a:schemeClr val="tx1"/>
                </a:solidFill>
                <a:latin typeface="Times New Roman" charset="0"/>
                <a:ea typeface="宋体" charset="0"/>
              </a:defRPr>
            </a:lvl6pPr>
            <a:lvl7pPr fontAlgn="base">
              <a:spcBef>
                <a:spcPct val="0"/>
              </a:spcBef>
              <a:spcAft>
                <a:spcPct val="0"/>
              </a:spcAft>
              <a:defRPr sz="2400">
                <a:solidFill>
                  <a:schemeClr val="tx1"/>
                </a:solidFill>
                <a:latin typeface="Times New Roman" charset="0"/>
                <a:ea typeface="宋体" charset="0"/>
              </a:defRPr>
            </a:lvl7pPr>
            <a:lvl8pPr fontAlgn="base">
              <a:spcBef>
                <a:spcPct val="0"/>
              </a:spcBef>
              <a:spcAft>
                <a:spcPct val="0"/>
              </a:spcAft>
              <a:defRPr sz="2400">
                <a:solidFill>
                  <a:schemeClr val="tx1"/>
                </a:solidFill>
                <a:latin typeface="Times New Roman" charset="0"/>
                <a:ea typeface="宋体" charset="0"/>
              </a:defRPr>
            </a:lvl8pPr>
            <a:lvl9pPr fontAlgn="base">
              <a:spcBef>
                <a:spcPct val="0"/>
              </a:spcBef>
              <a:spcAft>
                <a:spcPct val="0"/>
              </a:spcAft>
              <a:defRPr sz="2400">
                <a:solidFill>
                  <a:schemeClr val="tx1"/>
                </a:solidFill>
                <a:latin typeface="Times New Roman" charset="0"/>
                <a:ea typeface="宋体" charset="0"/>
              </a:defRPr>
            </a:lvl9pPr>
          </a:lstStyle>
          <a:p>
            <a:pPr>
              <a:spcBef>
                <a:spcPct val="50000"/>
              </a:spcBef>
              <a:buFont typeface="Wingdings 2" charset="0"/>
              <a:buNone/>
            </a:pPr>
            <a:r>
              <a:rPr lang="zh-CN" altLang="en-US" dirty="0">
                <a:solidFill>
                  <a:schemeClr val="hlink"/>
                </a:solidFill>
                <a:latin typeface="+mn-ea"/>
                <a:ea typeface="+mn-ea"/>
                <a:cs typeface="Heiti SC Light" charset="-122"/>
              </a:rPr>
              <a:t>极端相对论高能粒子源</a:t>
            </a:r>
          </a:p>
        </p:txBody>
      </p:sp>
      <p:sp>
        <p:nvSpPr>
          <p:cNvPr id="4" name="文本框 3"/>
          <p:cNvSpPr txBox="1"/>
          <p:nvPr/>
        </p:nvSpPr>
        <p:spPr>
          <a:xfrm>
            <a:off x="623372" y="5135453"/>
            <a:ext cx="7762982" cy="954107"/>
          </a:xfrm>
          <a:prstGeom prst="rect">
            <a:avLst/>
          </a:prstGeom>
          <a:noFill/>
        </p:spPr>
        <p:txBody>
          <a:bodyPr wrap="square" rtlCol="0">
            <a:spAutoFit/>
          </a:bodyPr>
          <a:lstStyle/>
          <a:p>
            <a:r>
              <a:rPr kumimoji="1" lang="zh-CN" altLang="en-US" sz="2800" b="1" dirty="0">
                <a:solidFill>
                  <a:srgbClr val="FF0000"/>
                </a:solidFill>
                <a:latin typeface="+mn-ea"/>
                <a:cs typeface="Heiti SC Light" charset="-122"/>
              </a:rPr>
              <a:t>研究粒子的产生、衰变、谱学、干涉、量子关联、</a:t>
            </a:r>
          </a:p>
          <a:p>
            <a:r>
              <a:rPr kumimoji="1" lang="zh-CN" altLang="en-US" sz="2800" b="1" dirty="0">
                <a:solidFill>
                  <a:srgbClr val="FF0000"/>
                </a:solidFill>
                <a:latin typeface="+mn-ea"/>
                <a:cs typeface="Heiti SC Light" charset="-122"/>
              </a:rPr>
              <a:t> 电磁、弱、强相互作用等。  </a:t>
            </a:r>
          </a:p>
        </p:txBody>
      </p:sp>
      <p:pic>
        <p:nvPicPr>
          <p:cNvPr id="14" name="图片 13">
            <a:extLst>
              <a:ext uri="{FF2B5EF4-FFF2-40B4-BE49-F238E27FC236}">
                <a16:creationId xmlns:a16="http://schemas.microsoft.com/office/drawing/2014/main" id="{357D4CCA-2252-E34C-8389-E80A337D0D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7555" y="1636813"/>
            <a:ext cx="7172445" cy="3327423"/>
          </a:xfrm>
          <a:prstGeom prst="rect">
            <a:avLst/>
          </a:prstGeom>
        </p:spPr>
      </p:pic>
    </p:spTree>
    <p:extLst>
      <p:ext uri="{BB962C8B-B14F-4D97-AF65-F5344CB8AC3E}">
        <p14:creationId xmlns:p14="http://schemas.microsoft.com/office/powerpoint/2010/main" val="1745386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3965"/>
            <a:ext cx="8229600" cy="611074"/>
          </a:xfrm>
        </p:spPr>
        <p:txBody>
          <a:bodyPr>
            <a:normAutofit/>
          </a:bodyPr>
          <a:lstStyle/>
          <a:p>
            <a:r>
              <a:rPr kumimoji="1" lang="zh-CN" altLang="en-US" sz="3200" b="1" dirty="0">
                <a:latin typeface="+mn-ea"/>
                <a:ea typeface="+mn-ea"/>
                <a:cs typeface="黑体"/>
              </a:rPr>
              <a:t>粒子物理学及其</a:t>
            </a:r>
            <a:r>
              <a:rPr kumimoji="1" lang="zh-CN" altLang="en-US" sz="3200" b="1" dirty="0">
                <a:solidFill>
                  <a:srgbClr val="FF0000"/>
                </a:solidFill>
                <a:latin typeface="+mn-ea"/>
                <a:ea typeface="+mn-ea"/>
                <a:cs typeface="黑体"/>
              </a:rPr>
              <a:t>探测技术</a:t>
            </a:r>
            <a:r>
              <a:rPr kumimoji="1" lang="zh-CN" altLang="en-US" sz="3200" b="1" dirty="0">
                <a:latin typeface="+mn-ea"/>
                <a:ea typeface="+mn-ea"/>
                <a:cs typeface="黑体"/>
              </a:rPr>
              <a:t>诺贝尔奖</a:t>
            </a:r>
          </a:p>
        </p:txBody>
      </p:sp>
      <p:sp>
        <p:nvSpPr>
          <p:cNvPr id="3" name="内容占位符 2"/>
          <p:cNvSpPr>
            <a:spLocks noGrp="1"/>
          </p:cNvSpPr>
          <p:nvPr>
            <p:ph idx="1"/>
          </p:nvPr>
        </p:nvSpPr>
        <p:spPr>
          <a:xfrm>
            <a:off x="457200" y="635039"/>
            <a:ext cx="8229600" cy="6086436"/>
          </a:xfrm>
        </p:spPr>
        <p:txBody>
          <a:bodyPr>
            <a:normAutofit fontScale="40000" lnSpcReduction="20000"/>
          </a:bodyPr>
          <a:lstStyle/>
          <a:p>
            <a:pPr>
              <a:buFont typeface="Wingdings" charset="2"/>
              <a:buChar char="Ø"/>
            </a:pPr>
            <a:r>
              <a:rPr kumimoji="1" lang="en-US" altLang="zh-CN" b="1" dirty="0">
                <a:solidFill>
                  <a:srgbClr val="0070C0"/>
                </a:solidFill>
                <a:latin typeface="+mn-ea"/>
                <a:cs typeface="黑体"/>
              </a:rPr>
              <a:t>1906 </a:t>
            </a:r>
            <a:r>
              <a:rPr kumimoji="1" lang="zh-CN" altLang="en-US" b="1" dirty="0">
                <a:solidFill>
                  <a:srgbClr val="0070C0"/>
                </a:solidFill>
                <a:latin typeface="+mn-ea"/>
                <a:cs typeface="黑体"/>
              </a:rPr>
              <a:t>汤姆孙：</a:t>
            </a:r>
            <a:r>
              <a:rPr kumimoji="1" lang="en-US" altLang="zh-CN" b="1" dirty="0">
                <a:solidFill>
                  <a:srgbClr val="0070C0"/>
                </a:solidFill>
                <a:latin typeface="+mn-ea"/>
                <a:cs typeface="黑体"/>
              </a:rPr>
              <a:t> </a:t>
            </a:r>
            <a:r>
              <a:rPr kumimoji="1" lang="zh-CN" altLang="en-US" b="1" dirty="0">
                <a:solidFill>
                  <a:srgbClr val="0070C0"/>
                </a:solidFill>
                <a:latin typeface="+mn-ea"/>
                <a:cs typeface="黑体"/>
              </a:rPr>
              <a:t>发现电子</a:t>
            </a:r>
          </a:p>
          <a:p>
            <a:pPr>
              <a:buFont typeface="Wingdings" charset="2"/>
              <a:buChar char="Ø"/>
            </a:pPr>
            <a:r>
              <a:rPr kumimoji="1" lang="en-US" altLang="zh-CN" b="1" dirty="0">
                <a:solidFill>
                  <a:srgbClr val="FF0000"/>
                </a:solidFill>
                <a:latin typeface="+mn-ea"/>
                <a:cs typeface="黑体"/>
              </a:rPr>
              <a:t>1927 </a:t>
            </a:r>
            <a:r>
              <a:rPr kumimoji="1" lang="zh-CN" altLang="en-US" b="1" dirty="0">
                <a:solidFill>
                  <a:srgbClr val="FF0000"/>
                </a:solidFill>
                <a:latin typeface="+mn-ea"/>
                <a:cs typeface="黑体"/>
              </a:rPr>
              <a:t>威尔孙：</a:t>
            </a:r>
            <a:r>
              <a:rPr kumimoji="1" lang="en-US" altLang="zh-CN" b="1" dirty="0">
                <a:solidFill>
                  <a:srgbClr val="FF0000"/>
                </a:solidFill>
                <a:latin typeface="+mn-ea"/>
                <a:cs typeface="黑体"/>
              </a:rPr>
              <a:t> </a:t>
            </a:r>
            <a:r>
              <a:rPr kumimoji="1" lang="zh-CN" altLang="en-US" b="1" dirty="0">
                <a:solidFill>
                  <a:srgbClr val="FF0000"/>
                </a:solidFill>
                <a:latin typeface="+mn-ea"/>
                <a:cs typeface="黑体"/>
              </a:rPr>
              <a:t>发明云室探测器</a:t>
            </a:r>
          </a:p>
          <a:p>
            <a:pPr>
              <a:buFont typeface="Wingdings" charset="2"/>
              <a:buChar char="Ø"/>
            </a:pPr>
            <a:r>
              <a:rPr kumimoji="1" lang="en-US" altLang="zh-CN" b="1" dirty="0">
                <a:latin typeface="+mn-ea"/>
                <a:cs typeface="黑体"/>
              </a:rPr>
              <a:t>1932 </a:t>
            </a:r>
            <a:r>
              <a:rPr kumimoji="1" lang="zh-CN" altLang="en-US" b="1" dirty="0">
                <a:latin typeface="+mn-ea"/>
                <a:cs typeface="黑体"/>
              </a:rPr>
              <a:t>查德维克</a:t>
            </a:r>
            <a:r>
              <a:rPr kumimoji="1" lang="zh-CN" altLang="zh-CN" b="1" dirty="0">
                <a:latin typeface="+mn-ea"/>
                <a:cs typeface="黑体"/>
              </a:rPr>
              <a:t>：</a:t>
            </a:r>
            <a:r>
              <a:rPr kumimoji="1" lang="zh-CN" altLang="en-US" b="1" dirty="0">
                <a:latin typeface="+mn-ea"/>
                <a:cs typeface="黑体"/>
              </a:rPr>
              <a:t> 发现中子</a:t>
            </a:r>
            <a:r>
              <a:rPr kumimoji="1" lang="en-US" altLang="zh-CN" b="1" dirty="0">
                <a:latin typeface="+mn-ea"/>
                <a:cs typeface="黑体"/>
              </a:rPr>
              <a:t> </a:t>
            </a:r>
          </a:p>
          <a:p>
            <a:pPr>
              <a:buFont typeface="Wingdings" charset="2"/>
              <a:buChar char="Ø"/>
            </a:pPr>
            <a:r>
              <a:rPr kumimoji="1" lang="zh-CN" altLang="zh-CN" b="1" dirty="0">
                <a:solidFill>
                  <a:srgbClr val="0070C0"/>
                </a:solidFill>
                <a:latin typeface="+mn-ea"/>
                <a:cs typeface="黑体"/>
              </a:rPr>
              <a:t>1</a:t>
            </a:r>
            <a:r>
              <a:rPr kumimoji="1" lang="en-US" altLang="zh-CN" b="1" dirty="0">
                <a:solidFill>
                  <a:srgbClr val="0070C0"/>
                </a:solidFill>
                <a:latin typeface="+mn-ea"/>
                <a:cs typeface="黑体"/>
              </a:rPr>
              <a:t>936 </a:t>
            </a:r>
            <a:r>
              <a:rPr kumimoji="1" lang="zh-CN" altLang="en-US" b="1" dirty="0">
                <a:solidFill>
                  <a:srgbClr val="0070C0"/>
                </a:solidFill>
                <a:latin typeface="+mn-ea"/>
                <a:cs typeface="黑体"/>
              </a:rPr>
              <a:t>安德森</a:t>
            </a:r>
            <a:r>
              <a:rPr kumimoji="1" lang="zh-CN" altLang="zh-CN" b="1" dirty="0">
                <a:solidFill>
                  <a:srgbClr val="0070C0"/>
                </a:solidFill>
                <a:latin typeface="+mn-ea"/>
                <a:cs typeface="黑体"/>
              </a:rPr>
              <a:t>：</a:t>
            </a:r>
            <a:r>
              <a:rPr kumimoji="1" lang="zh-CN" altLang="en-US" b="1" dirty="0">
                <a:solidFill>
                  <a:srgbClr val="0070C0"/>
                </a:solidFill>
                <a:latin typeface="+mn-ea"/>
                <a:cs typeface="黑体"/>
              </a:rPr>
              <a:t> 发现正电子</a:t>
            </a:r>
            <a:r>
              <a:rPr kumimoji="1" lang="en-US" altLang="zh-CN" b="1" dirty="0">
                <a:solidFill>
                  <a:srgbClr val="0070C0"/>
                </a:solidFill>
                <a:latin typeface="+mn-ea"/>
                <a:cs typeface="黑体"/>
              </a:rPr>
              <a:t> </a:t>
            </a:r>
          </a:p>
          <a:p>
            <a:pPr>
              <a:buFont typeface="Wingdings" charset="2"/>
              <a:buChar char="Ø"/>
            </a:pPr>
            <a:r>
              <a:rPr kumimoji="1" lang="en-US" altLang="zh-CN" b="1" dirty="0">
                <a:latin typeface="+mn-ea"/>
                <a:cs typeface="黑体"/>
              </a:rPr>
              <a:t>1949 </a:t>
            </a:r>
            <a:r>
              <a:rPr kumimoji="1" lang="zh-CN" altLang="en-US" b="1" dirty="0">
                <a:latin typeface="+mn-ea"/>
                <a:cs typeface="黑体"/>
              </a:rPr>
              <a:t>汤川秀树：</a:t>
            </a:r>
            <a:r>
              <a:rPr kumimoji="1" lang="en-US" altLang="zh-CN" b="1" dirty="0">
                <a:latin typeface="+mn-ea"/>
                <a:cs typeface="黑体"/>
              </a:rPr>
              <a:t> </a:t>
            </a:r>
            <a:r>
              <a:rPr kumimoji="1" lang="zh-CN" altLang="en-US" b="1" dirty="0">
                <a:latin typeface="+mn-ea"/>
                <a:cs typeface="黑体"/>
              </a:rPr>
              <a:t>核子强作用</a:t>
            </a:r>
            <a:r>
              <a:rPr kumimoji="1" lang="en-US" altLang="zh-CN" b="1" dirty="0">
                <a:latin typeface="+mn-ea"/>
                <a:cs typeface="黑体"/>
              </a:rPr>
              <a:t> </a:t>
            </a:r>
          </a:p>
          <a:p>
            <a:pPr>
              <a:buFont typeface="Wingdings" charset="2"/>
              <a:buChar char="Ø"/>
            </a:pPr>
            <a:r>
              <a:rPr kumimoji="1" lang="en-US" altLang="zh-CN" b="1" dirty="0">
                <a:latin typeface="+mn-ea"/>
                <a:cs typeface="黑体"/>
              </a:rPr>
              <a:t>1950 </a:t>
            </a:r>
            <a:r>
              <a:rPr kumimoji="1" lang="zh-CN" altLang="en-US" b="1" dirty="0">
                <a:latin typeface="+mn-ea"/>
                <a:cs typeface="黑体"/>
              </a:rPr>
              <a:t>鲍威尔</a:t>
            </a:r>
            <a:r>
              <a:rPr kumimoji="1" lang="zh-CN" altLang="zh-CN" b="1" dirty="0">
                <a:latin typeface="+mn-ea"/>
                <a:cs typeface="黑体"/>
              </a:rPr>
              <a:t>：</a:t>
            </a:r>
            <a:r>
              <a:rPr kumimoji="1" lang="zh-CN" altLang="en-US" b="1" dirty="0">
                <a:latin typeface="+mn-ea"/>
                <a:cs typeface="黑体"/>
              </a:rPr>
              <a:t> 发现</a:t>
            </a:r>
            <a:r>
              <a:rPr kumimoji="1" lang="en-US" altLang="zh-CN" b="1" dirty="0">
                <a:latin typeface="+mn-ea"/>
                <a:cs typeface="黑体"/>
              </a:rPr>
              <a:t>pion</a:t>
            </a:r>
            <a:r>
              <a:rPr kumimoji="1" lang="zh-CN" altLang="en-US" b="1" dirty="0">
                <a:latin typeface="+mn-ea"/>
                <a:cs typeface="黑体"/>
              </a:rPr>
              <a:t>介子</a:t>
            </a:r>
          </a:p>
          <a:p>
            <a:pPr>
              <a:buFont typeface="Wingdings" charset="2"/>
              <a:buChar char="Ø"/>
            </a:pPr>
            <a:r>
              <a:rPr kumimoji="1" lang="en-US" altLang="zh-CN" b="1" dirty="0">
                <a:latin typeface="+mn-ea"/>
                <a:cs typeface="黑体"/>
              </a:rPr>
              <a:t>1957 </a:t>
            </a:r>
            <a:r>
              <a:rPr kumimoji="1" lang="zh-CN" altLang="en-US" b="1" dirty="0">
                <a:latin typeface="+mn-ea"/>
                <a:cs typeface="黑体"/>
              </a:rPr>
              <a:t>杨振宁、李政道：</a:t>
            </a:r>
            <a:r>
              <a:rPr kumimoji="1" lang="en-US" altLang="zh-CN" b="1" dirty="0">
                <a:latin typeface="+mn-ea"/>
                <a:cs typeface="黑体"/>
              </a:rPr>
              <a:t> </a:t>
            </a:r>
            <a:r>
              <a:rPr kumimoji="1" lang="zh-CN" altLang="en-US" b="1" dirty="0">
                <a:latin typeface="+mn-ea"/>
                <a:cs typeface="黑体"/>
              </a:rPr>
              <a:t>弱作用宇称不守恒</a:t>
            </a:r>
          </a:p>
          <a:p>
            <a:pPr>
              <a:buFont typeface="Wingdings" charset="2"/>
              <a:buChar char="Ø"/>
            </a:pPr>
            <a:r>
              <a:rPr kumimoji="1" lang="en-US" altLang="zh-CN" b="1" dirty="0">
                <a:latin typeface="+mn-ea"/>
                <a:cs typeface="黑体"/>
              </a:rPr>
              <a:t>1959 </a:t>
            </a:r>
            <a:r>
              <a:rPr kumimoji="1" lang="zh-CN" altLang="en-US" b="1" dirty="0">
                <a:latin typeface="+mn-ea"/>
                <a:cs typeface="黑体"/>
              </a:rPr>
              <a:t>塞格雷：</a:t>
            </a:r>
            <a:r>
              <a:rPr kumimoji="1" lang="en-US" altLang="zh-CN" b="1" dirty="0">
                <a:latin typeface="+mn-ea"/>
                <a:cs typeface="黑体"/>
              </a:rPr>
              <a:t> </a:t>
            </a:r>
            <a:r>
              <a:rPr kumimoji="1" lang="zh-CN" altLang="en-US" b="1" dirty="0">
                <a:latin typeface="+mn-ea"/>
                <a:cs typeface="黑体"/>
              </a:rPr>
              <a:t>发现反质子</a:t>
            </a:r>
            <a:r>
              <a:rPr kumimoji="1" lang="en-US" altLang="zh-CN" b="1" dirty="0">
                <a:latin typeface="+mn-ea"/>
                <a:cs typeface="黑体"/>
              </a:rPr>
              <a:t> </a:t>
            </a:r>
          </a:p>
          <a:p>
            <a:pPr>
              <a:buFont typeface="Wingdings" charset="2"/>
              <a:buChar char="Ø"/>
            </a:pPr>
            <a:r>
              <a:rPr kumimoji="1" lang="en-US" altLang="zh-CN" b="1" dirty="0">
                <a:solidFill>
                  <a:srgbClr val="FF0000"/>
                </a:solidFill>
                <a:latin typeface="+mn-ea"/>
                <a:cs typeface="黑体"/>
              </a:rPr>
              <a:t>1960 </a:t>
            </a:r>
            <a:r>
              <a:rPr lang="zh-CN" altLang="en-US" b="1" dirty="0">
                <a:solidFill>
                  <a:srgbClr val="FF0000"/>
                </a:solidFill>
                <a:latin typeface="+mn-ea"/>
                <a:cs typeface="黑体"/>
              </a:rPr>
              <a:t>唐纳德</a:t>
            </a:r>
            <a:r>
              <a:rPr lang="en-US" altLang="zh-CN" b="1" dirty="0">
                <a:solidFill>
                  <a:srgbClr val="FF0000"/>
                </a:solidFill>
                <a:latin typeface="+mn-ea"/>
                <a:cs typeface="黑体"/>
              </a:rPr>
              <a:t>·</a:t>
            </a:r>
            <a:r>
              <a:rPr lang="zh-CN" altLang="en-US" b="1" dirty="0">
                <a:solidFill>
                  <a:srgbClr val="FF0000"/>
                </a:solidFill>
                <a:latin typeface="+mn-ea"/>
                <a:cs typeface="黑体"/>
              </a:rPr>
              <a:t>格拉泽</a:t>
            </a:r>
            <a:r>
              <a:rPr kumimoji="1" lang="zh-CN" altLang="en-US" b="1" dirty="0">
                <a:solidFill>
                  <a:srgbClr val="FF0000"/>
                </a:solidFill>
                <a:latin typeface="+mn-ea"/>
                <a:cs typeface="黑体"/>
              </a:rPr>
              <a:t>：</a:t>
            </a:r>
            <a:r>
              <a:rPr kumimoji="1" lang="en-US" altLang="zh-CN" b="1" dirty="0">
                <a:solidFill>
                  <a:srgbClr val="FF0000"/>
                </a:solidFill>
                <a:latin typeface="+mn-ea"/>
                <a:cs typeface="黑体"/>
              </a:rPr>
              <a:t> </a:t>
            </a:r>
            <a:r>
              <a:rPr kumimoji="1" lang="zh-CN" altLang="en-US" b="1" dirty="0">
                <a:solidFill>
                  <a:srgbClr val="FF0000"/>
                </a:solidFill>
                <a:latin typeface="+mn-ea"/>
                <a:cs typeface="黑体"/>
              </a:rPr>
              <a:t>发明气泡室</a:t>
            </a:r>
          </a:p>
          <a:p>
            <a:pPr>
              <a:buFont typeface="Wingdings" charset="2"/>
              <a:buChar char="Ø"/>
            </a:pPr>
            <a:r>
              <a:rPr kumimoji="1" lang="en-US" altLang="zh-CN" b="1" dirty="0">
                <a:latin typeface="+mn-ea"/>
                <a:cs typeface="黑体"/>
              </a:rPr>
              <a:t>1961 </a:t>
            </a:r>
            <a:r>
              <a:rPr lang="zh-CN" altLang="en-US" b="1" dirty="0">
                <a:latin typeface="+mn-ea"/>
                <a:cs typeface="黑体"/>
              </a:rPr>
              <a:t>霍夫施塔特</a:t>
            </a:r>
            <a:r>
              <a:rPr lang="en-US" altLang="zh-CN" b="1" dirty="0">
                <a:latin typeface="+mn-ea"/>
                <a:cs typeface="黑体"/>
              </a:rPr>
              <a:t>:  </a:t>
            </a:r>
            <a:r>
              <a:rPr lang="zh-CN" altLang="en-US" b="1" dirty="0">
                <a:latin typeface="+mn-ea"/>
                <a:cs typeface="黑体"/>
              </a:rPr>
              <a:t>电子－质子散射，质子内部结构</a:t>
            </a:r>
          </a:p>
          <a:p>
            <a:pPr>
              <a:buFont typeface="Wingdings" charset="2"/>
              <a:buChar char="Ø"/>
            </a:pPr>
            <a:r>
              <a:rPr kumimoji="1" lang="en-US" altLang="zh-CN" b="1" dirty="0">
                <a:latin typeface="+mn-ea"/>
                <a:cs typeface="黑体"/>
              </a:rPr>
              <a:t>1963 E.P. </a:t>
            </a:r>
            <a:r>
              <a:rPr lang="en-US" altLang="zh-CN" b="1" dirty="0">
                <a:latin typeface="+mn-ea"/>
                <a:cs typeface="黑体"/>
              </a:rPr>
              <a:t>Wigner: </a:t>
            </a:r>
            <a:r>
              <a:rPr lang="zh-CN" altLang="en-US" b="1" dirty="0">
                <a:latin typeface="+mn-ea"/>
                <a:cs typeface="黑体"/>
              </a:rPr>
              <a:t>基本对称性原理</a:t>
            </a:r>
          </a:p>
          <a:p>
            <a:pPr>
              <a:buFont typeface="Wingdings" charset="2"/>
              <a:buChar char="Ø"/>
            </a:pPr>
            <a:r>
              <a:rPr lang="en-US" altLang="zh-CN" b="1" dirty="0">
                <a:latin typeface="+mn-ea"/>
                <a:cs typeface="黑体"/>
              </a:rPr>
              <a:t>1965 </a:t>
            </a:r>
            <a:r>
              <a:rPr lang="zh-CN" altLang="en-US" b="1" dirty="0">
                <a:latin typeface="+mn-ea"/>
                <a:cs typeface="黑体"/>
              </a:rPr>
              <a:t>朝永振一郎，施温格，费曼：</a:t>
            </a:r>
            <a:r>
              <a:rPr lang="en-US" altLang="zh-CN" b="1" dirty="0">
                <a:latin typeface="+mn-ea"/>
                <a:cs typeface="黑体"/>
              </a:rPr>
              <a:t> </a:t>
            </a:r>
            <a:r>
              <a:rPr lang="zh-CN" altLang="en-US" b="1" dirty="0">
                <a:latin typeface="+mn-ea"/>
                <a:cs typeface="黑体"/>
              </a:rPr>
              <a:t>量子电动力学</a:t>
            </a:r>
          </a:p>
          <a:p>
            <a:pPr>
              <a:buFont typeface="Wingdings" charset="2"/>
              <a:buChar char="Ø"/>
            </a:pPr>
            <a:r>
              <a:rPr lang="en-US" altLang="zh-CN" b="1" dirty="0">
                <a:latin typeface="+mn-ea"/>
                <a:cs typeface="黑体"/>
              </a:rPr>
              <a:t>1969 </a:t>
            </a:r>
            <a:r>
              <a:rPr lang="zh-CN" altLang="en-US" b="1" dirty="0">
                <a:latin typeface="+mn-ea"/>
                <a:cs typeface="黑体"/>
              </a:rPr>
              <a:t>默里</a:t>
            </a:r>
            <a:r>
              <a:rPr lang="en-US" altLang="zh-CN" b="1" dirty="0">
                <a:latin typeface="+mn-ea"/>
                <a:cs typeface="黑体"/>
              </a:rPr>
              <a:t>·</a:t>
            </a:r>
            <a:r>
              <a:rPr lang="zh-CN" altLang="en-US" b="1" dirty="0">
                <a:latin typeface="+mn-ea"/>
                <a:cs typeface="黑体"/>
              </a:rPr>
              <a:t>盖尔曼：</a:t>
            </a:r>
            <a:r>
              <a:rPr lang="en-US" altLang="zh-CN" b="1" dirty="0">
                <a:latin typeface="+mn-ea"/>
                <a:cs typeface="黑体"/>
              </a:rPr>
              <a:t> </a:t>
            </a:r>
            <a:r>
              <a:rPr lang="zh-CN" altLang="en-US" b="1" dirty="0">
                <a:latin typeface="+mn-ea"/>
                <a:cs typeface="黑体"/>
              </a:rPr>
              <a:t>基本粒子分类和相互作用</a:t>
            </a:r>
          </a:p>
          <a:p>
            <a:pPr>
              <a:buFont typeface="Wingdings" charset="2"/>
              <a:buChar char="Ø"/>
            </a:pPr>
            <a:r>
              <a:rPr lang="zh-CN" altLang="en-US" b="1" dirty="0">
                <a:latin typeface="+mn-ea"/>
                <a:cs typeface="黑体"/>
              </a:rPr>
              <a:t>1</a:t>
            </a:r>
            <a:r>
              <a:rPr lang="en-US" altLang="zh-CN" b="1" dirty="0">
                <a:latin typeface="+mn-ea"/>
                <a:cs typeface="黑体"/>
              </a:rPr>
              <a:t>975  </a:t>
            </a:r>
            <a:r>
              <a:rPr lang="zh-CN" altLang="en-US" b="1" dirty="0">
                <a:latin typeface="+mn-ea"/>
                <a:cs typeface="黑体"/>
              </a:rPr>
              <a:t>玻尓，莫特森和雷恩沃特：</a:t>
            </a:r>
            <a:r>
              <a:rPr lang="en-US" altLang="zh-CN" b="1" dirty="0">
                <a:latin typeface="+mn-ea"/>
                <a:cs typeface="黑体"/>
              </a:rPr>
              <a:t> </a:t>
            </a:r>
            <a:r>
              <a:rPr lang="zh-CN" altLang="en-US" b="1" dirty="0">
                <a:latin typeface="+mn-ea"/>
                <a:cs typeface="黑体"/>
              </a:rPr>
              <a:t>原子核结构理论</a:t>
            </a:r>
          </a:p>
          <a:p>
            <a:pPr>
              <a:buFont typeface="Wingdings" charset="2"/>
              <a:buChar char="Ø"/>
            </a:pPr>
            <a:r>
              <a:rPr lang="en-US" altLang="zh-CN" b="1" dirty="0">
                <a:latin typeface="+mn-ea"/>
                <a:cs typeface="黑体"/>
              </a:rPr>
              <a:t>1976 </a:t>
            </a:r>
            <a:r>
              <a:rPr lang="zh-CN" altLang="en-US" b="1" dirty="0">
                <a:latin typeface="+mn-ea"/>
                <a:cs typeface="黑体"/>
              </a:rPr>
              <a:t>丁肇中、里克特：</a:t>
            </a:r>
            <a:r>
              <a:rPr lang="en-US" altLang="zh-CN" b="1" dirty="0">
                <a:latin typeface="+mn-ea"/>
                <a:cs typeface="黑体"/>
              </a:rPr>
              <a:t> </a:t>
            </a:r>
            <a:r>
              <a:rPr lang="zh-CN" altLang="en-US" b="1" dirty="0">
                <a:latin typeface="+mn-ea"/>
                <a:cs typeface="黑体"/>
              </a:rPr>
              <a:t>粲夸克</a:t>
            </a:r>
          </a:p>
          <a:p>
            <a:pPr>
              <a:buFont typeface="Wingdings" charset="2"/>
              <a:buChar char="Ø"/>
            </a:pPr>
            <a:r>
              <a:rPr lang="en-US" altLang="zh-CN" b="1" dirty="0">
                <a:latin typeface="+mn-ea"/>
                <a:cs typeface="黑体"/>
              </a:rPr>
              <a:t>1979 </a:t>
            </a:r>
            <a:r>
              <a:rPr lang="zh-CN" altLang="en-US" b="1" dirty="0">
                <a:latin typeface="+mn-ea"/>
                <a:cs typeface="黑体"/>
              </a:rPr>
              <a:t>格拉肖、萨拉姆、温伯格：</a:t>
            </a:r>
            <a:r>
              <a:rPr lang="en-US" altLang="zh-CN" b="1" dirty="0">
                <a:latin typeface="+mn-ea"/>
                <a:cs typeface="黑体"/>
              </a:rPr>
              <a:t> </a:t>
            </a:r>
            <a:r>
              <a:rPr lang="zh-CN" altLang="en-US" b="1" dirty="0">
                <a:latin typeface="+mn-ea"/>
                <a:cs typeface="黑体"/>
              </a:rPr>
              <a:t>标准模型</a:t>
            </a:r>
          </a:p>
          <a:p>
            <a:pPr>
              <a:buFont typeface="Wingdings" charset="2"/>
              <a:buChar char="Ø"/>
            </a:pPr>
            <a:r>
              <a:rPr lang="zh-CN" altLang="en-US" b="1" dirty="0">
                <a:latin typeface="+mn-ea"/>
                <a:cs typeface="黑体"/>
              </a:rPr>
              <a:t>1</a:t>
            </a:r>
            <a:r>
              <a:rPr lang="en-US" altLang="zh-CN" b="1" dirty="0">
                <a:latin typeface="+mn-ea"/>
                <a:cs typeface="黑体"/>
              </a:rPr>
              <a:t>980 </a:t>
            </a:r>
            <a:r>
              <a:rPr lang="zh-CN" altLang="en-US" b="1" dirty="0">
                <a:latin typeface="+mn-ea"/>
                <a:cs typeface="黑体"/>
              </a:rPr>
              <a:t>克罗宁、菲奇：</a:t>
            </a:r>
            <a:r>
              <a:rPr lang="en-US" altLang="zh-CN" b="1" dirty="0">
                <a:latin typeface="+mn-ea"/>
                <a:cs typeface="黑体"/>
              </a:rPr>
              <a:t> K</a:t>
            </a:r>
            <a:r>
              <a:rPr lang="zh-CN" altLang="en-US" b="1" dirty="0">
                <a:latin typeface="+mn-ea"/>
                <a:cs typeface="黑体"/>
              </a:rPr>
              <a:t>介子</a:t>
            </a:r>
            <a:r>
              <a:rPr lang="en-US" altLang="zh-CN" b="1" dirty="0">
                <a:latin typeface="+mn-ea"/>
                <a:cs typeface="黑体"/>
              </a:rPr>
              <a:t>CP</a:t>
            </a:r>
            <a:r>
              <a:rPr lang="zh-CN" altLang="en-US" b="1" dirty="0">
                <a:latin typeface="+mn-ea"/>
                <a:cs typeface="黑体"/>
              </a:rPr>
              <a:t>破坏</a:t>
            </a:r>
            <a:r>
              <a:rPr lang="en-US" altLang="zh-CN" b="1" dirty="0">
                <a:latin typeface="+mn-ea"/>
                <a:cs typeface="黑体"/>
              </a:rPr>
              <a:t> </a:t>
            </a:r>
          </a:p>
          <a:p>
            <a:pPr>
              <a:buFont typeface="Wingdings" charset="2"/>
              <a:buChar char="Ø"/>
            </a:pPr>
            <a:r>
              <a:rPr lang="en-US" altLang="zh-CN" b="1" dirty="0">
                <a:latin typeface="+mn-ea"/>
                <a:cs typeface="黑体"/>
              </a:rPr>
              <a:t>1984 </a:t>
            </a:r>
            <a:r>
              <a:rPr lang="zh-CN" altLang="en-US" b="1" dirty="0">
                <a:latin typeface="+mn-ea"/>
                <a:cs typeface="黑体"/>
              </a:rPr>
              <a:t>鲁比亚、范德梅尔</a:t>
            </a:r>
            <a:r>
              <a:rPr lang="en-US" altLang="zh-CN" b="1" dirty="0">
                <a:latin typeface="+mn-ea"/>
                <a:cs typeface="黑体"/>
              </a:rPr>
              <a:t> </a:t>
            </a:r>
            <a:r>
              <a:rPr lang="zh-CN" altLang="en-US" b="1" dirty="0">
                <a:latin typeface="+mn-ea"/>
                <a:cs typeface="黑体"/>
              </a:rPr>
              <a:t>：</a:t>
            </a:r>
            <a:r>
              <a:rPr lang="en-US" altLang="zh-CN" b="1" dirty="0">
                <a:latin typeface="+mn-ea"/>
                <a:cs typeface="黑体"/>
              </a:rPr>
              <a:t>W</a:t>
            </a:r>
            <a:r>
              <a:rPr lang="zh-CN" altLang="en-US" b="1" dirty="0">
                <a:latin typeface="+mn-ea"/>
                <a:cs typeface="黑体"/>
              </a:rPr>
              <a:t>和</a:t>
            </a:r>
            <a:r>
              <a:rPr lang="en-US" altLang="zh-CN" b="1" dirty="0">
                <a:latin typeface="+mn-ea"/>
                <a:cs typeface="黑体"/>
              </a:rPr>
              <a:t>Z</a:t>
            </a:r>
            <a:r>
              <a:rPr lang="zh-CN" altLang="en-US" b="1" dirty="0">
                <a:latin typeface="+mn-ea"/>
                <a:cs typeface="黑体"/>
              </a:rPr>
              <a:t>玻色子</a:t>
            </a:r>
            <a:r>
              <a:rPr lang="en-US" altLang="zh-CN" b="1" dirty="0">
                <a:latin typeface="+mn-ea"/>
                <a:cs typeface="黑体"/>
              </a:rPr>
              <a:t> </a:t>
            </a:r>
          </a:p>
          <a:p>
            <a:pPr>
              <a:buFont typeface="Wingdings" charset="2"/>
              <a:buChar char="Ø"/>
            </a:pPr>
            <a:r>
              <a:rPr lang="en-US" altLang="zh-CN" b="1" dirty="0">
                <a:solidFill>
                  <a:srgbClr val="0070C0"/>
                </a:solidFill>
                <a:latin typeface="+mn-ea"/>
                <a:cs typeface="黑体"/>
              </a:rPr>
              <a:t>1988 </a:t>
            </a:r>
            <a:r>
              <a:rPr lang="zh-CN" altLang="en-US" b="1" dirty="0">
                <a:solidFill>
                  <a:srgbClr val="0070C0"/>
                </a:solidFill>
                <a:latin typeface="+mn-ea"/>
                <a:cs typeface="黑体"/>
              </a:rPr>
              <a:t>莱德曼、</a:t>
            </a:r>
            <a:r>
              <a:rPr lang="zh-CN" altLang="en-US" b="1" dirty="0">
                <a:solidFill>
                  <a:srgbClr val="0070C0"/>
                </a:solidFill>
                <a:latin typeface="+mn-ea"/>
              </a:rPr>
              <a:t>施瓦茨</a:t>
            </a:r>
            <a:r>
              <a:rPr lang="zh-CN" altLang="en-US" b="1" dirty="0">
                <a:solidFill>
                  <a:srgbClr val="0070C0"/>
                </a:solidFill>
                <a:latin typeface="+mn-ea"/>
                <a:cs typeface="黑体"/>
              </a:rPr>
              <a:t>、</a:t>
            </a:r>
            <a:r>
              <a:rPr lang="zh-CN" altLang="en-US" b="1" dirty="0">
                <a:solidFill>
                  <a:srgbClr val="0070C0"/>
                </a:solidFill>
                <a:latin typeface="+mn-ea"/>
              </a:rPr>
              <a:t>施泰因贝格尔</a:t>
            </a:r>
            <a:r>
              <a:rPr lang="zh-CN" altLang="en-US" b="1" dirty="0">
                <a:solidFill>
                  <a:srgbClr val="0070C0"/>
                </a:solidFill>
                <a:latin typeface="+mn-ea"/>
                <a:cs typeface="黑体"/>
              </a:rPr>
              <a:t>：发现</a:t>
            </a:r>
            <a:r>
              <a:rPr lang="en-US" altLang="zh-CN" b="1" dirty="0" err="1">
                <a:solidFill>
                  <a:srgbClr val="0070C0"/>
                </a:solidFill>
                <a:latin typeface="+mn-ea"/>
                <a:cs typeface="黑体"/>
              </a:rPr>
              <a:t>muon</a:t>
            </a:r>
            <a:r>
              <a:rPr lang="zh-CN" altLang="en-US" b="1" dirty="0">
                <a:solidFill>
                  <a:srgbClr val="0070C0"/>
                </a:solidFill>
                <a:latin typeface="+mn-ea"/>
                <a:cs typeface="黑体"/>
              </a:rPr>
              <a:t>中微子证明了轻子的对偶结构</a:t>
            </a:r>
          </a:p>
          <a:p>
            <a:pPr>
              <a:buFont typeface="Wingdings" charset="2"/>
              <a:buChar char="Ø"/>
            </a:pPr>
            <a:r>
              <a:rPr lang="en-US" altLang="zh-CN" b="1" dirty="0">
                <a:latin typeface="+mn-ea"/>
                <a:cs typeface="黑体"/>
              </a:rPr>
              <a:t>1991 </a:t>
            </a:r>
            <a:r>
              <a:rPr lang="zh-CN" altLang="en-US" b="1" dirty="0">
                <a:latin typeface="+mn-ea"/>
                <a:cs typeface="黑体"/>
              </a:rPr>
              <a:t>弗里德曼、肯德尔、泰勒：</a:t>
            </a:r>
            <a:r>
              <a:rPr lang="en-US" altLang="zh-CN" b="1" dirty="0">
                <a:latin typeface="+mn-ea"/>
                <a:cs typeface="黑体"/>
              </a:rPr>
              <a:t> </a:t>
            </a:r>
            <a:r>
              <a:rPr lang="zh-CN" altLang="en-US" b="1" dirty="0">
                <a:latin typeface="+mn-ea"/>
                <a:cs typeface="黑体"/>
              </a:rPr>
              <a:t>电子－核子深度非弹，证明夸克模型</a:t>
            </a:r>
          </a:p>
          <a:p>
            <a:pPr>
              <a:buFont typeface="Wingdings" charset="2"/>
              <a:buChar char="Ø"/>
            </a:pPr>
            <a:r>
              <a:rPr lang="en-US" altLang="zh-CN" b="1" dirty="0">
                <a:solidFill>
                  <a:srgbClr val="FF0000"/>
                </a:solidFill>
                <a:latin typeface="+mn-ea"/>
                <a:cs typeface="黑体"/>
              </a:rPr>
              <a:t>1992 </a:t>
            </a:r>
            <a:r>
              <a:rPr lang="zh-CN" altLang="en-US" b="1" dirty="0">
                <a:solidFill>
                  <a:srgbClr val="FF0000"/>
                </a:solidFill>
                <a:latin typeface="+mn-ea"/>
                <a:cs typeface="黑体"/>
              </a:rPr>
              <a:t>乔治</a:t>
            </a:r>
            <a:r>
              <a:rPr lang="en-US" altLang="zh-CN" b="1" dirty="0">
                <a:solidFill>
                  <a:srgbClr val="FF0000"/>
                </a:solidFill>
                <a:latin typeface="+mn-ea"/>
                <a:cs typeface="黑体"/>
              </a:rPr>
              <a:t>·</a:t>
            </a:r>
            <a:r>
              <a:rPr lang="zh-CN" altLang="en-US" b="1" dirty="0">
                <a:solidFill>
                  <a:srgbClr val="FF0000"/>
                </a:solidFill>
                <a:latin typeface="+mn-ea"/>
                <a:cs typeface="黑体"/>
              </a:rPr>
              <a:t>夏帕克：发明并发展了粒子探测器，特别是多丝正比室</a:t>
            </a:r>
          </a:p>
          <a:p>
            <a:pPr>
              <a:buFont typeface="Wingdings" charset="2"/>
              <a:buChar char="Ø"/>
            </a:pPr>
            <a:r>
              <a:rPr lang="en-US" altLang="zh-CN" b="1" dirty="0">
                <a:solidFill>
                  <a:srgbClr val="0070C0"/>
                </a:solidFill>
                <a:latin typeface="+mn-ea"/>
                <a:cs typeface="黑体"/>
              </a:rPr>
              <a:t>1995 </a:t>
            </a:r>
            <a:r>
              <a:rPr lang="zh-CN" altLang="en-US" b="1" dirty="0">
                <a:solidFill>
                  <a:srgbClr val="0070C0"/>
                </a:solidFill>
                <a:latin typeface="+mn-ea"/>
                <a:cs typeface="黑体"/>
              </a:rPr>
              <a:t>佩尔、莱因斯：发现</a:t>
            </a:r>
            <a:r>
              <a:rPr lang="en-US" altLang="zh-CN" b="1" dirty="0" err="1">
                <a:solidFill>
                  <a:srgbClr val="0070C0"/>
                </a:solidFill>
                <a:latin typeface="+mn-ea"/>
                <a:cs typeface="黑体"/>
              </a:rPr>
              <a:t>τ</a:t>
            </a:r>
            <a:r>
              <a:rPr lang="zh-CN" altLang="en-US" b="1" dirty="0">
                <a:solidFill>
                  <a:srgbClr val="0070C0"/>
                </a:solidFill>
                <a:latin typeface="+mn-ea"/>
                <a:cs typeface="黑体"/>
              </a:rPr>
              <a:t>轻子和中微子</a:t>
            </a:r>
          </a:p>
          <a:p>
            <a:pPr>
              <a:buFont typeface="Wingdings" charset="2"/>
              <a:buChar char="Ø"/>
            </a:pPr>
            <a:r>
              <a:rPr lang="en-US" altLang="zh-CN" b="1" dirty="0">
                <a:latin typeface="+mn-ea"/>
                <a:cs typeface="黑体"/>
              </a:rPr>
              <a:t>1999 </a:t>
            </a:r>
            <a:r>
              <a:rPr lang="zh-CN" altLang="en-US" b="1" dirty="0">
                <a:latin typeface="+mn-ea"/>
                <a:cs typeface="黑体"/>
              </a:rPr>
              <a:t>胡夫特、韦尔特曼：阐明物理学中弱电相互作用的量子结构</a:t>
            </a:r>
          </a:p>
          <a:p>
            <a:pPr>
              <a:buFont typeface="Wingdings" charset="2"/>
              <a:buChar char="Ø"/>
            </a:pPr>
            <a:r>
              <a:rPr lang="zh-CN" altLang="en-US" b="1" dirty="0">
                <a:solidFill>
                  <a:srgbClr val="0070C0"/>
                </a:solidFill>
                <a:latin typeface="+mn-ea"/>
                <a:cs typeface="黑体"/>
              </a:rPr>
              <a:t>2</a:t>
            </a:r>
            <a:r>
              <a:rPr lang="en-US" altLang="zh-CN" b="1" dirty="0">
                <a:solidFill>
                  <a:srgbClr val="0070C0"/>
                </a:solidFill>
                <a:latin typeface="+mn-ea"/>
                <a:cs typeface="黑体"/>
              </a:rPr>
              <a:t>002 </a:t>
            </a:r>
            <a:r>
              <a:rPr lang="zh-CN" altLang="en-US" b="1" dirty="0">
                <a:solidFill>
                  <a:srgbClr val="0070C0"/>
                </a:solidFill>
                <a:latin typeface="+mn-ea"/>
                <a:cs typeface="黑体"/>
              </a:rPr>
              <a:t>戴维斯、小柴昌俊、贾科尼：探测宇宙中微子”</a:t>
            </a:r>
          </a:p>
          <a:p>
            <a:pPr>
              <a:buFont typeface="Wingdings" charset="2"/>
              <a:buChar char="Ø"/>
            </a:pPr>
            <a:r>
              <a:rPr lang="zh-CN" altLang="en-US" b="1" dirty="0">
                <a:latin typeface="+mn-ea"/>
                <a:cs typeface="黑体"/>
              </a:rPr>
              <a:t>2</a:t>
            </a:r>
            <a:r>
              <a:rPr lang="en-US" altLang="zh-CN" b="1" dirty="0">
                <a:latin typeface="+mn-ea"/>
                <a:cs typeface="黑体"/>
              </a:rPr>
              <a:t>004 </a:t>
            </a:r>
            <a:r>
              <a:rPr lang="zh-CN" altLang="en-US" b="1" dirty="0">
                <a:latin typeface="+mn-ea"/>
                <a:cs typeface="黑体"/>
              </a:rPr>
              <a:t>格罗斯、普利策、韦尔切克：发现强相互作用理论中的渐近自由</a:t>
            </a:r>
          </a:p>
          <a:p>
            <a:pPr>
              <a:buFont typeface="Wingdings" charset="2"/>
              <a:buChar char="Ø"/>
            </a:pPr>
            <a:r>
              <a:rPr lang="en-US" altLang="zh-CN" b="1" dirty="0">
                <a:latin typeface="+mn-ea"/>
                <a:cs typeface="黑体"/>
              </a:rPr>
              <a:t>2008 </a:t>
            </a:r>
            <a:r>
              <a:rPr lang="zh-CN" altLang="en-US" b="1" dirty="0">
                <a:latin typeface="+mn-ea"/>
                <a:cs typeface="黑体"/>
              </a:rPr>
              <a:t>小林诚、益川敏英、南部：</a:t>
            </a:r>
            <a:r>
              <a:rPr lang="en-US" altLang="zh-CN" b="1" dirty="0">
                <a:latin typeface="+mn-ea"/>
                <a:cs typeface="黑体"/>
              </a:rPr>
              <a:t> CKM</a:t>
            </a:r>
            <a:r>
              <a:rPr lang="zh-CN" altLang="en-US" b="1" dirty="0">
                <a:latin typeface="+mn-ea"/>
                <a:cs typeface="黑体"/>
              </a:rPr>
              <a:t>矩阵、对称性破缺机制</a:t>
            </a:r>
          </a:p>
          <a:p>
            <a:pPr>
              <a:buFont typeface="Wingdings" charset="2"/>
              <a:buChar char="Ø"/>
            </a:pPr>
            <a:r>
              <a:rPr lang="en-US" altLang="zh-CN" b="1" dirty="0">
                <a:latin typeface="+mn-ea"/>
                <a:cs typeface="黑体"/>
              </a:rPr>
              <a:t>2013 </a:t>
            </a:r>
            <a:r>
              <a:rPr lang="zh-CN" altLang="en-US" b="1" dirty="0">
                <a:latin typeface="+mn-ea"/>
                <a:cs typeface="黑体"/>
              </a:rPr>
              <a:t>希格斯、恩格勒：对希格斯玻色子的预测</a:t>
            </a:r>
          </a:p>
          <a:p>
            <a:pPr>
              <a:buFont typeface="Wingdings" charset="2"/>
              <a:buChar char="Ø"/>
            </a:pPr>
            <a:r>
              <a:rPr lang="zh-CN" altLang="en-US" b="1" dirty="0">
                <a:solidFill>
                  <a:srgbClr val="0070C0"/>
                </a:solidFill>
                <a:latin typeface="+mn-ea"/>
                <a:cs typeface="黑体"/>
              </a:rPr>
              <a:t>2</a:t>
            </a:r>
            <a:r>
              <a:rPr lang="en-US" altLang="zh-CN" b="1" dirty="0">
                <a:solidFill>
                  <a:srgbClr val="0070C0"/>
                </a:solidFill>
                <a:latin typeface="+mn-ea"/>
                <a:cs typeface="黑体"/>
              </a:rPr>
              <a:t>015 </a:t>
            </a:r>
            <a:r>
              <a:rPr lang="zh-CN" altLang="en-US" b="1" dirty="0">
                <a:solidFill>
                  <a:srgbClr val="0070C0"/>
                </a:solidFill>
                <a:latin typeface="+mn-ea"/>
                <a:cs typeface="黑体"/>
              </a:rPr>
              <a:t>梶田隆章、麦克唐纳：发现中微子振荡现象</a:t>
            </a:r>
            <a:r>
              <a:rPr lang="en-US" altLang="zh-CN" dirty="0">
                <a:latin typeface="+mn-ea"/>
              </a:rPr>
              <a:t> </a:t>
            </a:r>
            <a:endParaRPr lang="zh-CN" altLang="en-US" dirty="0">
              <a:latin typeface="+mn-ea"/>
            </a:endParaRPr>
          </a:p>
          <a:p>
            <a:pPr>
              <a:buFont typeface="Wingdings" charset="2"/>
              <a:buChar char="Ø"/>
            </a:pPr>
            <a:endParaRPr lang="zh-CN" altLang="en-US" dirty="0">
              <a:latin typeface="+mn-ea"/>
            </a:endParaRPr>
          </a:p>
          <a:p>
            <a:pPr>
              <a:buFont typeface="Wingdings" charset="2"/>
              <a:buChar char="Ø"/>
            </a:pPr>
            <a:endParaRPr lang="zh-CN" altLang="en-US" dirty="0">
              <a:latin typeface="+mn-ea"/>
            </a:endParaRPr>
          </a:p>
          <a:p>
            <a:endParaRPr lang="zh-CN" altLang="en-US" b="1" dirty="0"/>
          </a:p>
          <a:p>
            <a:endParaRPr kumimoji="1" lang="zh-CN" altLang="en-US" dirty="0"/>
          </a:p>
        </p:txBody>
      </p:sp>
      <p:sp>
        <p:nvSpPr>
          <p:cNvPr id="6" name="幻灯片编号占位符 5"/>
          <p:cNvSpPr>
            <a:spLocks noGrp="1"/>
          </p:cNvSpPr>
          <p:nvPr>
            <p:ph type="sldNum" sz="quarter" idx="12"/>
          </p:nvPr>
        </p:nvSpPr>
        <p:spPr/>
        <p:txBody>
          <a:bodyPr/>
          <a:lstStyle/>
          <a:p>
            <a:fld id="{2FF26B18-446F-ED47-8850-E335A126DED7}" type="slidenum">
              <a:rPr kumimoji="1" lang="zh-CN" altLang="en-US" smtClean="0"/>
              <a:t>3</a:t>
            </a:fld>
            <a:endParaRPr kumimoji="1" lang="zh-CN" altLang="en-US"/>
          </a:p>
        </p:txBody>
      </p:sp>
      <p:sp>
        <p:nvSpPr>
          <p:cNvPr id="7" name="文本框 6"/>
          <p:cNvSpPr txBox="1"/>
          <p:nvPr/>
        </p:nvSpPr>
        <p:spPr>
          <a:xfrm>
            <a:off x="4614207" y="718597"/>
            <a:ext cx="3877985" cy="1569660"/>
          </a:xfrm>
          <a:prstGeom prst="rect">
            <a:avLst/>
          </a:prstGeom>
          <a:noFill/>
        </p:spPr>
        <p:txBody>
          <a:bodyPr wrap="none" rtlCol="0">
            <a:spAutoFit/>
          </a:bodyPr>
          <a:lstStyle/>
          <a:p>
            <a:r>
              <a:rPr kumimoji="1" lang="zh-CN" altLang="en-US" sz="3200" b="1" dirty="0">
                <a:solidFill>
                  <a:srgbClr val="FF0000"/>
                </a:solidFill>
                <a:latin typeface="+mn-ea"/>
                <a:cs typeface="黑体"/>
              </a:rPr>
              <a:t>共</a:t>
            </a:r>
            <a:r>
              <a:rPr kumimoji="1" lang="en-US" altLang="zh-CN" sz="3200" b="1" dirty="0">
                <a:solidFill>
                  <a:srgbClr val="FF0000"/>
                </a:solidFill>
                <a:latin typeface="+mn-ea"/>
                <a:cs typeface="黑体"/>
              </a:rPr>
              <a:t>28</a:t>
            </a:r>
            <a:r>
              <a:rPr kumimoji="1" lang="zh-CN" altLang="en-US" sz="3200" b="1" dirty="0">
                <a:solidFill>
                  <a:srgbClr val="FF0000"/>
                </a:solidFill>
                <a:latin typeface="+mn-ea"/>
                <a:cs typeface="黑体"/>
              </a:rPr>
              <a:t>次诺贝尔奖</a:t>
            </a:r>
          </a:p>
          <a:p>
            <a:r>
              <a:rPr kumimoji="1" lang="zh-CN" altLang="en-US" sz="3200" b="1" dirty="0">
                <a:solidFill>
                  <a:srgbClr val="0070C0"/>
                </a:solidFill>
                <a:latin typeface="+mn-ea"/>
                <a:cs typeface="黑体"/>
              </a:rPr>
              <a:t>六次与轻子有关</a:t>
            </a:r>
          </a:p>
          <a:p>
            <a:r>
              <a:rPr kumimoji="1" lang="zh-CN" altLang="en-US" sz="3200" b="1" dirty="0">
                <a:solidFill>
                  <a:srgbClr val="FF0000"/>
                </a:solidFill>
                <a:latin typeface="+mn-ea"/>
                <a:cs typeface="黑体"/>
              </a:rPr>
              <a:t>三次与探测技术相关</a:t>
            </a:r>
          </a:p>
        </p:txBody>
      </p:sp>
    </p:spTree>
    <p:extLst>
      <p:ext uri="{BB962C8B-B14F-4D97-AF65-F5344CB8AC3E}">
        <p14:creationId xmlns:p14="http://schemas.microsoft.com/office/powerpoint/2010/main" val="8965217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Rectangle 2"/>
          <p:cNvSpPr>
            <a:spLocks noGrp="1" noChangeArrowheads="1"/>
          </p:cNvSpPr>
          <p:nvPr>
            <p:ph type="title"/>
          </p:nvPr>
        </p:nvSpPr>
        <p:spPr>
          <a:xfrm>
            <a:off x="76200" y="0"/>
            <a:ext cx="7620000" cy="914400"/>
          </a:xfrm>
          <a:solidFill>
            <a:schemeClr val="bg1"/>
          </a:solidFill>
        </p:spPr>
        <p:txBody>
          <a:bodyPr/>
          <a:lstStyle/>
          <a:p>
            <a:r>
              <a:rPr lang="zh-CN" altLang="en-US" dirty="0">
                <a:latin typeface="+mn-ea"/>
                <a:ea typeface="+mn-ea"/>
                <a:cs typeface="Heiti SC Light" charset="-122"/>
              </a:rPr>
              <a:t>国际上主要加速器实验室</a:t>
            </a:r>
          </a:p>
        </p:txBody>
      </p:sp>
      <p:sp>
        <p:nvSpPr>
          <p:cNvPr id="784387" name="Rectangle 3"/>
          <p:cNvSpPr>
            <a:spLocks noGrp="1" noChangeArrowheads="1"/>
          </p:cNvSpPr>
          <p:nvPr>
            <p:ph idx="1"/>
          </p:nvPr>
        </p:nvSpPr>
        <p:spPr>
          <a:xfrm>
            <a:off x="227045" y="1022350"/>
            <a:ext cx="8763000" cy="5334000"/>
          </a:xfrm>
        </p:spPr>
        <p:txBody>
          <a:bodyPr>
            <a:normAutofit fontScale="77500" lnSpcReduction="20000"/>
          </a:bodyPr>
          <a:lstStyle/>
          <a:p>
            <a:pPr>
              <a:lnSpc>
                <a:spcPct val="150000"/>
              </a:lnSpc>
            </a:pPr>
            <a:r>
              <a:rPr lang="en-US" altLang="zh-CN" sz="2200" b="1" u="sng" dirty="0">
                <a:solidFill>
                  <a:schemeClr val="hlink"/>
                </a:solidFill>
                <a:latin typeface="+mn-ea"/>
                <a:cs typeface="Heiti SC Light" charset="-122"/>
              </a:rPr>
              <a:t>CERN</a:t>
            </a:r>
            <a:r>
              <a:rPr lang="en-US" altLang="zh-CN" sz="2200" b="1" dirty="0">
                <a:latin typeface="+mn-ea"/>
                <a:cs typeface="Heiti SC Light" charset="-122"/>
              </a:rPr>
              <a:t>: </a:t>
            </a:r>
            <a:r>
              <a:rPr lang="zh-CN" altLang="en-US" sz="2200" b="1" dirty="0">
                <a:latin typeface="+mn-ea"/>
                <a:cs typeface="Heiti SC Light" charset="-122"/>
              </a:rPr>
              <a:t>欧洲核子研究中心</a:t>
            </a:r>
            <a:r>
              <a:rPr lang="en-US" altLang="zh-CN" sz="2200" b="1" dirty="0">
                <a:latin typeface="+mn-ea"/>
                <a:cs typeface="Heiti SC Light" charset="-122"/>
              </a:rPr>
              <a:t>, </a:t>
            </a:r>
            <a:r>
              <a:rPr lang="zh-CN" altLang="en-US" sz="2200" b="1" dirty="0">
                <a:latin typeface="+mn-ea"/>
                <a:cs typeface="Heiti SC Light" charset="-122"/>
              </a:rPr>
              <a:t>实验室坐落在法国和瑞士的边界，靠近日内瓦</a:t>
            </a:r>
            <a:r>
              <a:rPr lang="en-US" altLang="zh-CN" sz="2200" b="1" dirty="0">
                <a:latin typeface="+mn-ea"/>
                <a:cs typeface="Heiti SC Light" charset="-122"/>
              </a:rPr>
              <a:t> </a:t>
            </a:r>
            <a:r>
              <a:rPr lang="zh-CN" altLang="en-US" sz="2200" b="1" dirty="0">
                <a:latin typeface="+mn-ea"/>
                <a:cs typeface="Heiti SC Light" charset="-122"/>
              </a:rPr>
              <a:t>，</a:t>
            </a:r>
            <a:r>
              <a:rPr lang="en-US" altLang="zh-CN" sz="2200" b="1" dirty="0">
                <a:latin typeface="+mn-ea"/>
                <a:cs typeface="Heiti SC Light" charset="-122"/>
              </a:rPr>
              <a:t> W </a:t>
            </a:r>
            <a:r>
              <a:rPr lang="zh-CN" altLang="en-US" sz="2200" b="1" dirty="0">
                <a:latin typeface="+mn-ea"/>
                <a:cs typeface="Heiti SC Light" charset="-122"/>
              </a:rPr>
              <a:t>和 </a:t>
            </a:r>
            <a:r>
              <a:rPr lang="en-US" altLang="zh-CN" sz="2200" b="1" dirty="0">
                <a:latin typeface="+mn-ea"/>
                <a:cs typeface="Heiti SC Light" charset="-122"/>
              </a:rPr>
              <a:t>Z </a:t>
            </a:r>
            <a:r>
              <a:rPr lang="zh-CN" altLang="en-US" sz="2200" b="1" dirty="0">
                <a:latin typeface="+mn-ea"/>
                <a:cs typeface="Heiti SC Light" charset="-122"/>
              </a:rPr>
              <a:t>粒子是在这里发现的</a:t>
            </a:r>
            <a:r>
              <a:rPr lang="en-US" altLang="zh-CN" sz="2200" b="1" dirty="0">
                <a:latin typeface="+mn-ea"/>
                <a:cs typeface="Heiti SC Light" charset="-122"/>
              </a:rPr>
              <a:t>. </a:t>
            </a:r>
            <a:r>
              <a:rPr lang="zh-CN" altLang="en-US" sz="2200" b="1" dirty="0">
                <a:solidFill>
                  <a:schemeClr val="hlink"/>
                </a:solidFill>
                <a:latin typeface="+mn-ea"/>
                <a:cs typeface="Heiti SC Light" charset="-122"/>
              </a:rPr>
              <a:t>大型强子对撞机</a:t>
            </a:r>
            <a:r>
              <a:rPr lang="zh-CN" altLang="en-US" sz="2200" b="1" dirty="0">
                <a:latin typeface="+mn-ea"/>
                <a:cs typeface="Heiti SC Light" charset="-122"/>
              </a:rPr>
              <a:t>在这里建成，</a:t>
            </a:r>
            <a:r>
              <a:rPr lang="en-US" altLang="zh-CN" sz="2200" b="1" dirty="0">
                <a:latin typeface="+mn-ea"/>
                <a:cs typeface="Heiti SC Light" charset="-122"/>
              </a:rPr>
              <a:t>2012</a:t>
            </a:r>
            <a:r>
              <a:rPr lang="zh-CN" altLang="en-US" sz="2200" b="1" dirty="0">
                <a:latin typeface="+mn-ea"/>
                <a:cs typeface="Heiti SC Light" charset="-122"/>
              </a:rPr>
              <a:t>年发现上帝粒子</a:t>
            </a:r>
            <a:r>
              <a:rPr lang="en-US" altLang="zh-CN" sz="2200" b="1" dirty="0">
                <a:latin typeface="+mn-ea"/>
                <a:cs typeface="Heiti SC Light" charset="-122"/>
              </a:rPr>
              <a:t>Higgs</a:t>
            </a:r>
            <a:r>
              <a:rPr lang="zh-CN" altLang="en-US" sz="2200" b="1" dirty="0">
                <a:latin typeface="+mn-ea"/>
                <a:cs typeface="Heiti SC Light" charset="-122"/>
              </a:rPr>
              <a:t>。</a:t>
            </a:r>
          </a:p>
          <a:p>
            <a:pPr>
              <a:lnSpc>
                <a:spcPct val="150000"/>
              </a:lnSpc>
            </a:pPr>
            <a:r>
              <a:rPr lang="en-US" altLang="zh-CN" sz="2200" b="1" u="sng" dirty="0">
                <a:solidFill>
                  <a:schemeClr val="hlink"/>
                </a:solidFill>
                <a:latin typeface="+mn-ea"/>
                <a:cs typeface="Heiti SC Light" charset="-122"/>
              </a:rPr>
              <a:t>SLAC</a:t>
            </a:r>
            <a:r>
              <a:rPr lang="en-US" altLang="zh-CN" sz="2200" b="1" dirty="0">
                <a:latin typeface="+mn-ea"/>
                <a:cs typeface="Heiti SC Light" charset="-122"/>
              </a:rPr>
              <a:t>: </a:t>
            </a:r>
            <a:r>
              <a:rPr lang="zh-CN" altLang="en-US" sz="2200" b="1" dirty="0">
                <a:latin typeface="+mn-ea"/>
                <a:cs typeface="Heiti SC Light" charset="-122"/>
              </a:rPr>
              <a:t>斯坦福直线加速器中心</a:t>
            </a:r>
            <a:r>
              <a:rPr lang="en-US" altLang="zh-CN" sz="2200" b="1" dirty="0">
                <a:latin typeface="+mn-ea"/>
                <a:cs typeface="Heiti SC Light" charset="-122"/>
              </a:rPr>
              <a:t>, </a:t>
            </a:r>
            <a:r>
              <a:rPr lang="zh-CN" altLang="en-US" sz="2200" b="1" dirty="0">
                <a:latin typeface="+mn-ea"/>
                <a:cs typeface="Heiti SC Light" charset="-122"/>
              </a:rPr>
              <a:t>座落在美国的加利福尼亚州，</a:t>
            </a:r>
            <a:r>
              <a:rPr lang="en-US" altLang="zh-CN" sz="2200" b="1" dirty="0">
                <a:latin typeface="+mn-ea"/>
                <a:cs typeface="Heiti SC Light" charset="-122"/>
              </a:rPr>
              <a:t>c-</a:t>
            </a:r>
            <a:r>
              <a:rPr lang="zh-CN" altLang="en-US" sz="2200" b="1" dirty="0">
                <a:latin typeface="+mn-ea"/>
                <a:cs typeface="Heiti SC Light" charset="-122"/>
              </a:rPr>
              <a:t>夸克和</a:t>
            </a:r>
            <a:r>
              <a:rPr lang="en-US" altLang="zh-CN" sz="2200" b="1" dirty="0">
                <a:latin typeface="+mn-ea"/>
                <a:cs typeface="Heiti SC Light" charset="-122"/>
              </a:rPr>
              <a:t>tau-</a:t>
            </a:r>
            <a:r>
              <a:rPr lang="zh-CN" altLang="en-US" sz="2200" b="1" dirty="0">
                <a:latin typeface="+mn-ea"/>
                <a:cs typeface="Heiti SC Light" charset="-122"/>
              </a:rPr>
              <a:t>轻子是在这里发现的，并发现</a:t>
            </a:r>
            <a:r>
              <a:rPr lang="en-US" altLang="zh-CN" sz="2200" b="1" dirty="0">
                <a:latin typeface="+mn-ea"/>
                <a:cs typeface="Heiti SC Light" charset="-122"/>
              </a:rPr>
              <a:t>B</a:t>
            </a:r>
            <a:r>
              <a:rPr lang="zh-CN" altLang="en-US" sz="2200" b="1" dirty="0">
                <a:latin typeface="+mn-ea"/>
                <a:cs typeface="Heiti SC Light" charset="-122"/>
              </a:rPr>
              <a:t>介子</a:t>
            </a:r>
            <a:r>
              <a:rPr lang="en-US" altLang="zh-CN" sz="2200" b="1" dirty="0">
                <a:latin typeface="+mn-ea"/>
                <a:cs typeface="Heiti SC Light" charset="-122"/>
              </a:rPr>
              <a:t>CP</a:t>
            </a:r>
            <a:r>
              <a:rPr lang="zh-CN" altLang="en-US" sz="2200" b="1" dirty="0">
                <a:latin typeface="+mn-ea"/>
                <a:cs typeface="Heiti SC Light" charset="-122"/>
              </a:rPr>
              <a:t>破坏。</a:t>
            </a:r>
          </a:p>
          <a:p>
            <a:pPr>
              <a:lnSpc>
                <a:spcPct val="150000"/>
              </a:lnSpc>
            </a:pPr>
            <a:r>
              <a:rPr lang="en-US" altLang="zh-CN" sz="2200" b="1" u="sng" dirty="0" err="1">
                <a:solidFill>
                  <a:schemeClr val="hlink"/>
                </a:solidFill>
                <a:latin typeface="+mn-ea"/>
                <a:cs typeface="Heiti SC Light" charset="-122"/>
              </a:rPr>
              <a:t>Fermilab</a:t>
            </a:r>
            <a:r>
              <a:rPr lang="en-US" altLang="zh-CN" sz="2200" b="1" dirty="0">
                <a:latin typeface="+mn-ea"/>
                <a:cs typeface="Heiti SC Light" charset="-122"/>
              </a:rPr>
              <a:t>: </a:t>
            </a:r>
            <a:r>
              <a:rPr lang="zh-CN" altLang="en-US" sz="2200" b="1" dirty="0">
                <a:latin typeface="+mn-ea"/>
                <a:cs typeface="Heiti SC Light" charset="-122"/>
              </a:rPr>
              <a:t>费米国家实验室</a:t>
            </a:r>
            <a:r>
              <a:rPr lang="en-US" altLang="zh-CN" sz="2200" b="1" dirty="0">
                <a:latin typeface="+mn-ea"/>
                <a:cs typeface="Heiti SC Light" charset="-122"/>
              </a:rPr>
              <a:t>, </a:t>
            </a:r>
            <a:r>
              <a:rPr lang="zh-CN" altLang="en-US" sz="2200" b="1" dirty="0">
                <a:latin typeface="+mn-ea"/>
                <a:cs typeface="Heiti SC Light" charset="-122"/>
              </a:rPr>
              <a:t>座落在美国的伊力诺依州</a:t>
            </a:r>
            <a:r>
              <a:rPr lang="en-US" altLang="zh-CN" sz="2200" b="1" dirty="0">
                <a:latin typeface="+mn-ea"/>
                <a:cs typeface="Heiti SC Light" charset="-122"/>
              </a:rPr>
              <a:t>, b-</a:t>
            </a:r>
            <a:r>
              <a:rPr lang="zh-CN" altLang="en-US" sz="2200" b="1" dirty="0">
                <a:latin typeface="+mn-ea"/>
                <a:cs typeface="Heiti SC Light" charset="-122"/>
              </a:rPr>
              <a:t>夸克、</a:t>
            </a:r>
            <a:r>
              <a:rPr lang="en-US" altLang="zh-CN" sz="2200" b="1" dirty="0">
                <a:latin typeface="+mn-ea"/>
                <a:cs typeface="Heiti SC Light" charset="-122"/>
              </a:rPr>
              <a:t>t-</a:t>
            </a:r>
            <a:r>
              <a:rPr lang="zh-CN" altLang="en-US" sz="2200" b="1" dirty="0">
                <a:latin typeface="+mn-ea"/>
                <a:cs typeface="Heiti SC Light" charset="-122"/>
              </a:rPr>
              <a:t>夸克和</a:t>
            </a:r>
            <a:r>
              <a:rPr lang="en-US" altLang="zh-CN" sz="2200" b="1" dirty="0">
                <a:latin typeface="+mn-ea"/>
                <a:cs typeface="Heiti SC Light" charset="-122"/>
              </a:rPr>
              <a:t> tau-</a:t>
            </a:r>
            <a:r>
              <a:rPr lang="zh-CN" altLang="en-US" sz="2200" b="1" dirty="0">
                <a:latin typeface="+mn-ea"/>
                <a:cs typeface="Heiti SC Light" charset="-122"/>
              </a:rPr>
              <a:t>中微子是在这里发现的。</a:t>
            </a:r>
            <a:r>
              <a:rPr lang="en-US" altLang="zh-CN" sz="2200" b="1" dirty="0">
                <a:latin typeface="+mn-ea"/>
                <a:cs typeface="Heiti SC Light" charset="-122"/>
              </a:rPr>
              <a:t> </a:t>
            </a:r>
          </a:p>
          <a:p>
            <a:pPr>
              <a:lnSpc>
                <a:spcPct val="150000"/>
              </a:lnSpc>
            </a:pPr>
            <a:r>
              <a:rPr lang="en-US" altLang="zh-CN" sz="2200" b="1" u="sng" dirty="0">
                <a:solidFill>
                  <a:schemeClr val="hlink"/>
                </a:solidFill>
                <a:latin typeface="+mn-ea"/>
                <a:cs typeface="Heiti SC Light" charset="-122"/>
              </a:rPr>
              <a:t>BNL</a:t>
            </a:r>
            <a:r>
              <a:rPr lang="en-US" altLang="zh-CN" sz="2200" b="1" dirty="0">
                <a:latin typeface="+mn-ea"/>
                <a:cs typeface="Heiti SC Light" charset="-122"/>
              </a:rPr>
              <a:t>: </a:t>
            </a:r>
            <a:r>
              <a:rPr lang="zh-CN" altLang="en-US" sz="2200" b="1" dirty="0">
                <a:latin typeface="+mn-ea"/>
                <a:cs typeface="Heiti SC Light" charset="-122"/>
              </a:rPr>
              <a:t>布鲁克海文国家实验室</a:t>
            </a:r>
            <a:r>
              <a:rPr lang="en-US" altLang="zh-CN" sz="2200" b="1" dirty="0">
                <a:latin typeface="+mn-ea"/>
                <a:cs typeface="Heiti SC Light" charset="-122"/>
              </a:rPr>
              <a:t>, </a:t>
            </a:r>
            <a:r>
              <a:rPr lang="zh-CN" altLang="en-US" sz="2200" b="1" dirty="0">
                <a:latin typeface="+mn-ea"/>
                <a:cs typeface="Heiti SC Light" charset="-122"/>
              </a:rPr>
              <a:t>座落在美国纽约长岛</a:t>
            </a:r>
            <a:r>
              <a:rPr lang="en-US" altLang="zh-CN" sz="2200" b="1" dirty="0">
                <a:latin typeface="+mn-ea"/>
                <a:cs typeface="Heiti SC Light" charset="-122"/>
              </a:rPr>
              <a:t>, </a:t>
            </a:r>
            <a:r>
              <a:rPr lang="zh-CN" altLang="en-US" sz="2200" b="1" dirty="0">
                <a:latin typeface="+mn-ea"/>
                <a:cs typeface="Heiti SC Light" charset="-122"/>
              </a:rPr>
              <a:t>发现</a:t>
            </a:r>
            <a:r>
              <a:rPr lang="en-US" altLang="zh-CN" sz="2200" b="1" dirty="0">
                <a:latin typeface="+mn-ea"/>
                <a:cs typeface="Heiti SC Light" charset="-122"/>
              </a:rPr>
              <a:t>K</a:t>
            </a:r>
            <a:r>
              <a:rPr lang="zh-CN" altLang="en-US" sz="2200" b="1" dirty="0">
                <a:latin typeface="+mn-ea"/>
                <a:cs typeface="Heiti SC Light" charset="-122"/>
              </a:rPr>
              <a:t>介子</a:t>
            </a:r>
            <a:r>
              <a:rPr lang="en-US" altLang="zh-CN" sz="2200" b="1" dirty="0">
                <a:latin typeface="+mn-ea"/>
                <a:cs typeface="Heiti SC Light" charset="-122"/>
              </a:rPr>
              <a:t>CP</a:t>
            </a:r>
            <a:r>
              <a:rPr lang="zh-CN" altLang="en-US" sz="2200" b="1" dirty="0">
                <a:latin typeface="+mn-ea"/>
                <a:cs typeface="Heiti SC Light" charset="-122"/>
              </a:rPr>
              <a:t>破坏，与 </a:t>
            </a:r>
            <a:r>
              <a:rPr lang="en-US" altLang="zh-CN" sz="2200" b="1" dirty="0">
                <a:latin typeface="+mn-ea"/>
                <a:cs typeface="Heiti SC Light" charset="-122"/>
              </a:rPr>
              <a:t>SLAC </a:t>
            </a:r>
            <a:r>
              <a:rPr lang="zh-CN" altLang="en-US" sz="2200" b="1" dirty="0">
                <a:latin typeface="+mn-ea"/>
                <a:cs typeface="Heiti SC Light" charset="-122"/>
              </a:rPr>
              <a:t>同时发现了</a:t>
            </a:r>
            <a:r>
              <a:rPr lang="en-US" altLang="zh-CN" sz="2200" b="1" dirty="0">
                <a:latin typeface="+mn-ea"/>
                <a:cs typeface="Heiti SC Light" charset="-122"/>
              </a:rPr>
              <a:t>c-</a:t>
            </a:r>
            <a:r>
              <a:rPr lang="zh-CN" altLang="en-US" sz="2200" b="1" dirty="0">
                <a:latin typeface="+mn-ea"/>
                <a:cs typeface="Heiti SC Light" charset="-122"/>
              </a:rPr>
              <a:t>夸克。</a:t>
            </a:r>
            <a:r>
              <a:rPr lang="en-US" altLang="zh-CN" sz="2200" b="1" dirty="0">
                <a:latin typeface="+mn-ea"/>
                <a:cs typeface="Heiti SC Light" charset="-122"/>
              </a:rPr>
              <a:t> </a:t>
            </a:r>
          </a:p>
          <a:p>
            <a:pPr>
              <a:lnSpc>
                <a:spcPct val="150000"/>
              </a:lnSpc>
            </a:pPr>
            <a:r>
              <a:rPr lang="en-US" altLang="zh-CN" sz="2200" b="1" u="sng" dirty="0">
                <a:solidFill>
                  <a:schemeClr val="hlink"/>
                </a:solidFill>
                <a:latin typeface="+mn-ea"/>
                <a:cs typeface="Heiti SC Light" charset="-122"/>
              </a:rPr>
              <a:t>CESR</a:t>
            </a:r>
            <a:r>
              <a:rPr lang="en-US" altLang="zh-CN" sz="2200" b="1" dirty="0">
                <a:latin typeface="+mn-ea"/>
                <a:cs typeface="Heiti SC Light" charset="-122"/>
              </a:rPr>
              <a:t>:</a:t>
            </a:r>
            <a:r>
              <a:rPr lang="zh-CN" altLang="en-US" sz="2200" b="1" dirty="0">
                <a:latin typeface="+mn-ea"/>
                <a:cs typeface="Heiti SC Light" charset="-122"/>
              </a:rPr>
              <a:t> 康奈尔正负电子储存环实验室</a:t>
            </a:r>
            <a:r>
              <a:rPr lang="en-US" altLang="zh-CN" sz="2200" b="1" dirty="0">
                <a:latin typeface="+mn-ea"/>
                <a:cs typeface="Heiti SC Light" charset="-122"/>
              </a:rPr>
              <a:t>, </a:t>
            </a:r>
            <a:r>
              <a:rPr lang="zh-CN" altLang="en-US" sz="2200" b="1" dirty="0">
                <a:latin typeface="+mn-ea"/>
                <a:cs typeface="Heiti SC Light" charset="-122"/>
              </a:rPr>
              <a:t>座落在美国的纽约州。这里详细研究了</a:t>
            </a:r>
            <a:r>
              <a:rPr lang="en-US" altLang="zh-CN" sz="2200" b="1" dirty="0">
                <a:latin typeface="+mn-ea"/>
                <a:cs typeface="Heiti SC Light" charset="-122"/>
              </a:rPr>
              <a:t>b-</a:t>
            </a:r>
            <a:r>
              <a:rPr lang="zh-CN" altLang="en-US" sz="2200" b="1" dirty="0">
                <a:latin typeface="+mn-ea"/>
                <a:cs typeface="Heiti SC Light" charset="-122"/>
              </a:rPr>
              <a:t>夸克的性质。</a:t>
            </a:r>
            <a:r>
              <a:rPr lang="en-US" altLang="zh-CN" sz="2200" b="1" dirty="0">
                <a:latin typeface="+mn-ea"/>
                <a:cs typeface="Heiti SC Light" charset="-122"/>
              </a:rPr>
              <a:t> </a:t>
            </a:r>
          </a:p>
          <a:p>
            <a:pPr>
              <a:lnSpc>
                <a:spcPct val="150000"/>
              </a:lnSpc>
            </a:pPr>
            <a:r>
              <a:rPr lang="en-US" altLang="zh-CN" sz="2200" b="1" u="sng" dirty="0">
                <a:solidFill>
                  <a:schemeClr val="hlink"/>
                </a:solidFill>
                <a:latin typeface="+mn-ea"/>
                <a:cs typeface="Heiti SC Light" charset="-122"/>
              </a:rPr>
              <a:t>DESY</a:t>
            </a:r>
            <a:r>
              <a:rPr lang="en-US" altLang="zh-CN" sz="2200" b="1" dirty="0">
                <a:latin typeface="+mn-ea"/>
                <a:cs typeface="Heiti SC Light" charset="-122"/>
              </a:rPr>
              <a:t>: </a:t>
            </a:r>
            <a:r>
              <a:rPr lang="zh-CN" altLang="en-US" sz="2200" b="1" dirty="0">
                <a:latin typeface="+mn-ea"/>
                <a:cs typeface="Heiti SC Light" charset="-122"/>
              </a:rPr>
              <a:t>德意志电子同步辐射实验室</a:t>
            </a:r>
            <a:r>
              <a:rPr lang="en-US" altLang="zh-CN" sz="2200" b="1" dirty="0">
                <a:latin typeface="+mn-ea"/>
                <a:cs typeface="Heiti SC Light" charset="-122"/>
              </a:rPr>
              <a:t>, </a:t>
            </a:r>
            <a:r>
              <a:rPr lang="zh-CN" altLang="en-US" sz="2200" b="1" dirty="0">
                <a:latin typeface="+mn-ea"/>
                <a:cs typeface="Heiti SC Light" charset="-122"/>
              </a:rPr>
              <a:t>座落在德国</a:t>
            </a:r>
            <a:r>
              <a:rPr lang="en-US" altLang="zh-CN" sz="2200" b="1" dirty="0">
                <a:latin typeface="+mn-ea"/>
                <a:cs typeface="Heiti SC Light" charset="-122"/>
              </a:rPr>
              <a:t>;</a:t>
            </a:r>
            <a:r>
              <a:rPr lang="zh-CN" altLang="en-US" sz="2200" b="1" dirty="0">
                <a:latin typeface="+mn-ea"/>
                <a:cs typeface="Heiti SC Light" charset="-122"/>
              </a:rPr>
              <a:t>胶子是在这里发现的。</a:t>
            </a:r>
            <a:endParaRPr lang="en-US" altLang="zh-CN" sz="2200" b="1" dirty="0">
              <a:latin typeface="+mn-ea"/>
              <a:cs typeface="Heiti SC Light" charset="-122"/>
            </a:endParaRPr>
          </a:p>
          <a:p>
            <a:pPr>
              <a:lnSpc>
                <a:spcPct val="150000"/>
              </a:lnSpc>
            </a:pPr>
            <a:r>
              <a:rPr lang="en-US" altLang="zh-CN" sz="2200" b="1" u="sng" dirty="0">
                <a:solidFill>
                  <a:schemeClr val="hlink"/>
                </a:solidFill>
                <a:latin typeface="+mn-ea"/>
                <a:cs typeface="Heiti SC Light" charset="-122"/>
              </a:rPr>
              <a:t>KEK</a:t>
            </a:r>
            <a:r>
              <a:rPr lang="en-US" altLang="zh-CN" sz="2200" b="1" dirty="0">
                <a:latin typeface="+mn-ea"/>
                <a:cs typeface="Heiti SC Light" charset="-122"/>
              </a:rPr>
              <a:t>: </a:t>
            </a:r>
            <a:r>
              <a:rPr lang="zh-CN" altLang="en-US" sz="2200" b="1" dirty="0">
                <a:latin typeface="+mn-ea"/>
                <a:cs typeface="Heiti SC Light" charset="-122"/>
              </a:rPr>
              <a:t>高能加速器研究机构</a:t>
            </a:r>
            <a:r>
              <a:rPr lang="en-US" altLang="zh-CN" sz="2200" b="1" dirty="0">
                <a:latin typeface="+mn-ea"/>
                <a:cs typeface="Heiti SC Light" charset="-122"/>
              </a:rPr>
              <a:t>, </a:t>
            </a:r>
            <a:r>
              <a:rPr lang="zh-CN" altLang="en-US" sz="2200" b="1" dirty="0">
                <a:latin typeface="+mn-ea"/>
                <a:cs typeface="Heiti SC Light" charset="-122"/>
              </a:rPr>
              <a:t>座落在日本筑波</a:t>
            </a:r>
            <a:r>
              <a:rPr lang="en-US" altLang="zh-CN" sz="2200" b="1" dirty="0">
                <a:latin typeface="+mn-ea"/>
                <a:cs typeface="Heiti SC Light" charset="-122"/>
              </a:rPr>
              <a:t>, B</a:t>
            </a:r>
            <a:r>
              <a:rPr lang="zh-CN" altLang="en-US" sz="2200" b="1" dirty="0">
                <a:latin typeface="+mn-ea"/>
                <a:cs typeface="Heiti SC Light" charset="-122"/>
              </a:rPr>
              <a:t>介子中的</a:t>
            </a:r>
            <a:r>
              <a:rPr lang="en-US" altLang="zh-CN" sz="2200" b="1" dirty="0">
                <a:latin typeface="+mn-ea"/>
                <a:cs typeface="Heiti SC Light" charset="-122"/>
              </a:rPr>
              <a:t>CP</a:t>
            </a:r>
            <a:r>
              <a:rPr lang="zh-CN" altLang="en-US" sz="2200" b="1" dirty="0">
                <a:latin typeface="+mn-ea"/>
                <a:cs typeface="Heiti SC Light" charset="-122"/>
              </a:rPr>
              <a:t>破坏在这里发现的。</a:t>
            </a:r>
            <a:endParaRPr lang="en-US" altLang="zh-CN" sz="2200" b="1" dirty="0">
              <a:latin typeface="+mn-ea"/>
              <a:cs typeface="Heiti SC Light" charset="-122"/>
            </a:endParaRPr>
          </a:p>
          <a:p>
            <a:pPr>
              <a:lnSpc>
                <a:spcPct val="150000"/>
              </a:lnSpc>
            </a:pPr>
            <a:r>
              <a:rPr lang="en-US" altLang="zh-CN" sz="2200" b="1" u="sng" dirty="0">
                <a:solidFill>
                  <a:schemeClr val="hlink"/>
                </a:solidFill>
                <a:latin typeface="+mn-ea"/>
                <a:cs typeface="Heiti SC Light" charset="-122"/>
              </a:rPr>
              <a:t>IHEP</a:t>
            </a:r>
            <a:r>
              <a:rPr lang="en-US" altLang="zh-CN" sz="2200" b="1" dirty="0">
                <a:latin typeface="+mn-ea"/>
                <a:cs typeface="Heiti SC Light" charset="-122"/>
              </a:rPr>
              <a:t>: </a:t>
            </a:r>
            <a:r>
              <a:rPr lang="zh-CN" altLang="en-US" sz="2200" b="1" dirty="0">
                <a:solidFill>
                  <a:schemeClr val="hlink"/>
                </a:solidFill>
                <a:latin typeface="+mn-ea"/>
                <a:cs typeface="Heiti SC Light" charset="-122"/>
              </a:rPr>
              <a:t>高能物理研究所</a:t>
            </a:r>
            <a:r>
              <a:rPr lang="en-US" altLang="zh-CN" sz="2200" b="1" dirty="0">
                <a:latin typeface="+mn-ea"/>
                <a:cs typeface="Heiti SC Light" charset="-122"/>
              </a:rPr>
              <a:t>, </a:t>
            </a:r>
            <a:r>
              <a:rPr lang="zh-CN" altLang="en-US" sz="2200" b="1" dirty="0">
                <a:latin typeface="+mn-ea"/>
                <a:cs typeface="Heiti SC Light" charset="-122"/>
              </a:rPr>
              <a:t>座落在中国北京</a:t>
            </a:r>
            <a:r>
              <a:rPr lang="en-US" altLang="zh-CN" sz="2200" b="1" dirty="0">
                <a:latin typeface="+mn-ea"/>
                <a:cs typeface="Heiti SC Light" charset="-122"/>
              </a:rPr>
              <a:t>, </a:t>
            </a:r>
            <a:r>
              <a:rPr lang="zh-CN" altLang="en-US" sz="2200" b="1" dirty="0">
                <a:latin typeface="+mn-ea"/>
                <a:cs typeface="Heiti SC Light" charset="-122"/>
              </a:rPr>
              <a:t>正在详细研究</a:t>
            </a:r>
            <a:r>
              <a:rPr lang="en-US" altLang="zh-CN" sz="2200" b="1" dirty="0">
                <a:latin typeface="+mn-ea"/>
                <a:cs typeface="Heiti SC Light" charset="-122"/>
              </a:rPr>
              <a:t>c-</a:t>
            </a:r>
            <a:r>
              <a:rPr lang="zh-CN" altLang="en-US" sz="2200" b="1" dirty="0">
                <a:latin typeface="+mn-ea"/>
                <a:cs typeface="Heiti SC Light" charset="-122"/>
              </a:rPr>
              <a:t>夸克与</a:t>
            </a:r>
            <a:r>
              <a:rPr lang="en-US" altLang="zh-CN" sz="2200" b="1" dirty="0">
                <a:latin typeface="+mn-ea"/>
                <a:cs typeface="Heiti SC Light" charset="-122"/>
              </a:rPr>
              <a:t>tau-</a:t>
            </a:r>
            <a:r>
              <a:rPr lang="zh-CN" altLang="en-US" sz="2200" b="1" dirty="0">
                <a:latin typeface="+mn-ea"/>
                <a:cs typeface="Heiti SC Light" charset="-122"/>
              </a:rPr>
              <a:t>轻子，该研究装置的升级改造于</a:t>
            </a:r>
            <a:r>
              <a:rPr lang="en-US" altLang="zh-CN" sz="2200" b="1" dirty="0">
                <a:latin typeface="+mn-ea"/>
                <a:cs typeface="Heiti SC Light" charset="-122"/>
              </a:rPr>
              <a:t>2008</a:t>
            </a:r>
            <a:r>
              <a:rPr lang="zh-CN" altLang="en-US" sz="2200" b="1" dirty="0">
                <a:latin typeface="+mn-ea"/>
                <a:cs typeface="Heiti SC Light" charset="-122"/>
              </a:rPr>
              <a:t>年完成。</a:t>
            </a:r>
          </a:p>
        </p:txBody>
      </p:sp>
      <p:sp>
        <p:nvSpPr>
          <p:cNvPr id="4" name="幻灯片编号占位符 3"/>
          <p:cNvSpPr>
            <a:spLocks noGrp="1"/>
          </p:cNvSpPr>
          <p:nvPr>
            <p:ph type="sldNum" sz="quarter" idx="12"/>
          </p:nvPr>
        </p:nvSpPr>
        <p:spPr/>
        <p:txBody>
          <a:bodyPr/>
          <a:lstStyle/>
          <a:p>
            <a:fld id="{F91B210B-C81B-6E4C-B35A-63DCC91C4499}" type="slidenum">
              <a:rPr lang="zh-CN" altLang="en-US"/>
              <a:pPr/>
              <a:t>30</a:t>
            </a:fld>
            <a:endParaRPr lang="en-US" altLang="zh-CN"/>
          </a:p>
        </p:txBody>
      </p:sp>
    </p:spTree>
    <p:extLst>
      <p:ext uri="{BB962C8B-B14F-4D97-AF65-F5344CB8AC3E}">
        <p14:creationId xmlns:p14="http://schemas.microsoft.com/office/powerpoint/2010/main" val="21321399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008112" y="1163368"/>
            <a:ext cx="8100392" cy="5650008"/>
          </a:xfrm>
          <a:prstGeom prst="rect">
            <a:avLst/>
          </a:prstGeom>
        </p:spPr>
      </p:pic>
      <p:sp>
        <p:nvSpPr>
          <p:cNvPr id="15" name="灯片编号占位符 5"/>
          <p:cNvSpPr>
            <a:spLocks noGrp="1"/>
          </p:cNvSpPr>
          <p:nvPr>
            <p:ph type="sldNum" sz="quarter" idx="12"/>
          </p:nvPr>
        </p:nvSpPr>
        <p:spPr>
          <a:xfrm>
            <a:off x="7092280" y="6381334"/>
            <a:ext cx="1905000" cy="457200"/>
          </a:xfrm>
        </p:spPr>
        <p:txBody>
          <a:bodyPr/>
          <a:lstStyle/>
          <a:p>
            <a:fld id="{0E1BF1C9-A336-4597-9C7A-4BD5EDCBE284}" type="slidenum">
              <a:rPr lang="en-US" altLang="zh-CN">
                <a:solidFill>
                  <a:srgbClr val="000000"/>
                </a:solidFill>
              </a:rPr>
              <a:pPr/>
              <a:t>31</a:t>
            </a:fld>
            <a:endParaRPr lang="en-US" altLang="zh-CN" dirty="0">
              <a:solidFill>
                <a:srgbClr val="000000"/>
              </a:solidFill>
            </a:endParaRPr>
          </a:p>
        </p:txBody>
      </p:sp>
      <p:sp>
        <p:nvSpPr>
          <p:cNvPr id="221186" name="Rectangle 2"/>
          <p:cNvSpPr>
            <a:spLocks noGrp="1" noChangeArrowheads="1"/>
          </p:cNvSpPr>
          <p:nvPr>
            <p:ph type="title"/>
          </p:nvPr>
        </p:nvSpPr>
        <p:spPr>
          <a:xfrm>
            <a:off x="529208" y="81728"/>
            <a:ext cx="8229600" cy="777875"/>
          </a:xfrm>
        </p:spPr>
        <p:txBody>
          <a:bodyPr/>
          <a:lstStyle/>
          <a:p>
            <a:r>
              <a:rPr lang="zh-CN" altLang="en-US" sz="3200" b="1" dirty="0">
                <a:solidFill>
                  <a:srgbClr val="003399"/>
                </a:solidFill>
                <a:latin typeface="+mn-ea"/>
                <a:ea typeface="+mn-ea"/>
                <a:cs typeface="Heiti SC Medium" charset="-122"/>
              </a:rPr>
              <a:t>北京正负电子对撞机 </a:t>
            </a:r>
            <a:r>
              <a:rPr lang="en-US" altLang="zh-CN" sz="3200" b="1" dirty="0">
                <a:solidFill>
                  <a:srgbClr val="003399"/>
                </a:solidFill>
                <a:latin typeface="+mn-ea"/>
                <a:ea typeface="+mn-ea"/>
                <a:cs typeface="黑体"/>
              </a:rPr>
              <a:t>(BEPC)</a:t>
            </a:r>
          </a:p>
        </p:txBody>
      </p:sp>
      <p:sp>
        <p:nvSpPr>
          <p:cNvPr id="221189" name="AutoShape 5"/>
          <p:cNvSpPr>
            <a:spLocks noChangeArrowheads="1"/>
          </p:cNvSpPr>
          <p:nvPr/>
        </p:nvSpPr>
        <p:spPr bwMode="auto">
          <a:xfrm>
            <a:off x="4575262" y="1844707"/>
            <a:ext cx="1397446" cy="465138"/>
          </a:xfrm>
          <a:prstGeom prst="wedgeRectCallout">
            <a:avLst>
              <a:gd name="adj1" fmla="val 178648"/>
              <a:gd name="adj2" fmla="val 41238"/>
            </a:avLst>
          </a:prstGeom>
          <a:solidFill>
            <a:srgbClr val="FFCCFF"/>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dirty="0">
                <a:latin typeface="黑体"/>
                <a:ea typeface="黑体"/>
                <a:cs typeface="黑体"/>
              </a:rPr>
              <a:t>直线加速器</a:t>
            </a:r>
            <a:endParaRPr lang="en-US" altLang="zh-CN" sz="1800" dirty="0">
              <a:latin typeface="黑体"/>
              <a:ea typeface="黑体"/>
              <a:cs typeface="黑体"/>
            </a:endParaRPr>
          </a:p>
        </p:txBody>
      </p:sp>
      <p:sp>
        <p:nvSpPr>
          <p:cNvPr id="221190" name="AutoShape 6"/>
          <p:cNvSpPr>
            <a:spLocks noChangeArrowheads="1"/>
          </p:cNvSpPr>
          <p:nvPr/>
        </p:nvSpPr>
        <p:spPr bwMode="auto">
          <a:xfrm>
            <a:off x="6693695" y="2946972"/>
            <a:ext cx="2303585" cy="1041400"/>
          </a:xfrm>
          <a:prstGeom prst="wedgeRectCallout">
            <a:avLst>
              <a:gd name="adj1" fmla="val -139788"/>
              <a:gd name="adj2" fmla="val 136635"/>
            </a:avLst>
          </a:prstGeom>
          <a:solidFill>
            <a:srgbClr val="FFCCFF"/>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altLang="zh-CN" sz="1800" dirty="0">
                <a:latin typeface="Arial" pitchFamily="34" charset="0"/>
                <a:ea typeface="宋体"/>
              </a:rPr>
              <a:t>BEPCII</a:t>
            </a:r>
          </a:p>
          <a:p>
            <a:r>
              <a:rPr lang="en-US" altLang="zh-CN" sz="1800" dirty="0">
                <a:latin typeface="黑体"/>
                <a:ea typeface="黑体"/>
                <a:cs typeface="黑体"/>
              </a:rPr>
              <a:t>(</a:t>
            </a:r>
            <a:r>
              <a:rPr lang="zh-CN" altLang="en-US" sz="1800" dirty="0">
                <a:latin typeface="黑体"/>
                <a:ea typeface="黑体"/>
                <a:cs typeface="黑体"/>
              </a:rPr>
              <a:t>储存环</a:t>
            </a:r>
            <a:r>
              <a:rPr lang="en-US" altLang="zh-CN" sz="1800" dirty="0">
                <a:latin typeface="黑体"/>
                <a:ea typeface="黑体"/>
                <a:cs typeface="黑体"/>
              </a:rPr>
              <a:t>)</a:t>
            </a:r>
          </a:p>
        </p:txBody>
      </p:sp>
      <p:sp>
        <p:nvSpPr>
          <p:cNvPr id="221191" name="AutoShape 7"/>
          <p:cNvSpPr>
            <a:spLocks noChangeArrowheads="1"/>
          </p:cNvSpPr>
          <p:nvPr/>
        </p:nvSpPr>
        <p:spPr bwMode="auto">
          <a:xfrm>
            <a:off x="1148166" y="4936129"/>
            <a:ext cx="1745986" cy="443386"/>
          </a:xfrm>
          <a:prstGeom prst="wedgeRectCallout">
            <a:avLst>
              <a:gd name="adj1" fmla="val 60695"/>
              <a:gd name="adj2" fmla="val -173107"/>
            </a:avLst>
          </a:prstGeom>
          <a:solidFill>
            <a:srgbClr val="FFCCFF"/>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altLang="zh-CN" sz="1800" dirty="0">
                <a:solidFill>
                  <a:srgbClr val="FF0000"/>
                </a:solidFill>
                <a:latin typeface="Arial" pitchFamily="34" charset="0"/>
                <a:ea typeface="宋体"/>
              </a:rPr>
              <a:t>BESIII </a:t>
            </a:r>
            <a:r>
              <a:rPr lang="zh-CN" altLang="en-US" b="1" dirty="0">
                <a:solidFill>
                  <a:srgbClr val="FF0000"/>
                </a:solidFill>
                <a:latin typeface="黑体"/>
                <a:ea typeface="黑体"/>
                <a:cs typeface="黑体"/>
              </a:rPr>
              <a:t>探测器</a:t>
            </a:r>
            <a:endParaRPr lang="en-US" altLang="zh-CN" sz="1800" b="1" dirty="0">
              <a:solidFill>
                <a:srgbClr val="FF0000"/>
              </a:solidFill>
              <a:latin typeface="黑体"/>
              <a:ea typeface="黑体"/>
              <a:cs typeface="黑体"/>
            </a:endParaRPr>
          </a:p>
        </p:txBody>
      </p:sp>
      <p:sp>
        <p:nvSpPr>
          <p:cNvPr id="221194" name="Line 10"/>
          <p:cNvSpPr>
            <a:spLocks noChangeShapeType="1"/>
          </p:cNvSpPr>
          <p:nvPr/>
        </p:nvSpPr>
        <p:spPr bwMode="auto">
          <a:xfrm flipH="1" flipV="1">
            <a:off x="6084168" y="5285342"/>
            <a:ext cx="1583250" cy="1512589"/>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ea typeface="宋体"/>
            </a:endParaRPr>
          </a:p>
        </p:txBody>
      </p:sp>
      <p:sp>
        <p:nvSpPr>
          <p:cNvPr id="221197" name="Rectangle 13"/>
          <p:cNvSpPr>
            <a:spLocks noGrp="1" noChangeArrowheads="1"/>
          </p:cNvSpPr>
          <p:nvPr>
            <p:ph type="body" idx="1"/>
          </p:nvPr>
        </p:nvSpPr>
        <p:spPr>
          <a:xfrm>
            <a:off x="76376" y="805309"/>
            <a:ext cx="3289745" cy="2687899"/>
          </a:xfrm>
          <a:solidFill>
            <a:srgbClr val="CCFFFF"/>
          </a:solidFill>
          <a:ln/>
        </p:spPr>
        <p:txBody>
          <a:bodyPr>
            <a:normAutofit/>
          </a:bodyPr>
          <a:lstStyle/>
          <a:p>
            <a:r>
              <a:rPr lang="zh-CN" altLang="en-US" sz="2000" b="1" dirty="0">
                <a:solidFill>
                  <a:srgbClr val="0000FF"/>
                </a:solidFill>
                <a:latin typeface="Heiti SC Medium" charset="-122"/>
                <a:ea typeface="Heiti SC Medium" charset="-122"/>
                <a:cs typeface="Heiti SC Medium" charset="-122"/>
              </a:rPr>
              <a:t>项目启动</a:t>
            </a:r>
            <a:r>
              <a:rPr lang="en-US" altLang="zh-CN" sz="2000" b="1" dirty="0">
                <a:solidFill>
                  <a:srgbClr val="0000FF"/>
                </a:solidFill>
                <a:latin typeface="Heiti SC Medium" charset="-122"/>
                <a:ea typeface="Heiti SC Medium" charset="-122"/>
                <a:cs typeface="Heiti SC Medium" charset="-122"/>
              </a:rPr>
              <a:t>: </a:t>
            </a:r>
            <a:r>
              <a:rPr lang="en-US" altLang="zh-CN" sz="2000" dirty="0">
                <a:solidFill>
                  <a:srgbClr val="0000FF"/>
                </a:solidFill>
                <a:latin typeface="Arial Unicode MS" pitchFamily="34" charset="-122"/>
                <a:ea typeface="Arial Unicode MS" pitchFamily="34" charset="-122"/>
                <a:cs typeface="Arial Unicode MS" pitchFamily="34" charset="-122"/>
              </a:rPr>
              <a:t>1984</a:t>
            </a:r>
          </a:p>
          <a:p>
            <a:pPr marL="0" indent="0">
              <a:buNone/>
            </a:pPr>
            <a:r>
              <a:rPr lang="en-US" altLang="zh-CN" sz="2000" dirty="0">
                <a:solidFill>
                  <a:srgbClr val="0000FF"/>
                </a:solidFill>
                <a:latin typeface="Arial Unicode MS" pitchFamily="34" charset="-122"/>
                <a:ea typeface="Arial Unicode MS" pitchFamily="34" charset="-122"/>
                <a:cs typeface="Arial Unicode MS" pitchFamily="34" charset="-122"/>
              </a:rPr>
              <a:t>        </a:t>
            </a:r>
            <a:r>
              <a:rPr lang="zh-CN" altLang="en-US" sz="2000" b="1" dirty="0">
                <a:solidFill>
                  <a:srgbClr val="0000FF"/>
                </a:solidFill>
                <a:latin typeface="黑体"/>
                <a:ea typeface="黑体"/>
                <a:cs typeface="黑体"/>
              </a:rPr>
              <a:t>质心能量</a:t>
            </a:r>
            <a:r>
              <a:rPr lang="zh-CN" altLang="zh-CN" sz="2000" dirty="0">
                <a:solidFill>
                  <a:srgbClr val="0000FF"/>
                </a:solidFill>
                <a:latin typeface="Arial Unicode MS" pitchFamily="34" charset="-122"/>
                <a:ea typeface="Arial Unicode MS" pitchFamily="34" charset="-122"/>
                <a:cs typeface="Arial Unicode MS" pitchFamily="34" charset="-122"/>
              </a:rPr>
              <a:t>：</a:t>
            </a:r>
            <a:r>
              <a:rPr lang="en-US" altLang="zh-CN" sz="2000" dirty="0">
                <a:solidFill>
                  <a:srgbClr val="0000FF"/>
                </a:solidFill>
                <a:latin typeface="Arial Unicode MS" pitchFamily="34" charset="-122"/>
                <a:ea typeface="Arial Unicode MS" pitchFamily="34" charset="-122"/>
                <a:cs typeface="Arial Unicode MS" pitchFamily="34" charset="-122"/>
              </a:rPr>
              <a:t>2-4.6 GeV </a:t>
            </a:r>
          </a:p>
          <a:p>
            <a:r>
              <a:rPr lang="en-US" altLang="zh-CN" sz="2000" dirty="0">
                <a:solidFill>
                  <a:srgbClr val="0000FF"/>
                </a:solidFill>
                <a:latin typeface="Arial Unicode MS" pitchFamily="34" charset="-122"/>
                <a:ea typeface="Arial Unicode MS" pitchFamily="34" charset="-122"/>
                <a:cs typeface="Arial Unicode MS" pitchFamily="34" charset="-122"/>
              </a:rPr>
              <a:t>1988-2004  (BEPC): </a:t>
            </a:r>
          </a:p>
          <a:p>
            <a:pPr>
              <a:buFontTx/>
              <a:buNone/>
            </a:pPr>
            <a:r>
              <a:rPr lang="en-US" altLang="zh-CN" sz="2000" dirty="0">
                <a:solidFill>
                  <a:srgbClr val="0000FF"/>
                </a:solidFill>
                <a:latin typeface="Arial Unicode MS" pitchFamily="34" charset="-122"/>
                <a:ea typeface="Arial Unicode MS" pitchFamily="34" charset="-122"/>
                <a:cs typeface="Arial Unicode MS" pitchFamily="34" charset="-122"/>
              </a:rPr>
              <a:t>         </a:t>
            </a:r>
            <a:r>
              <a:rPr lang="en-US" altLang="zh-CN" sz="2000" dirty="0" err="1">
                <a:solidFill>
                  <a:srgbClr val="0000FF"/>
                </a:solidFill>
                <a:latin typeface="Arial Unicode MS" pitchFamily="34" charset="-122"/>
                <a:ea typeface="Arial Unicode MS" pitchFamily="34" charset="-122"/>
                <a:cs typeface="Arial Unicode MS" pitchFamily="34" charset="-122"/>
              </a:rPr>
              <a:t>L</a:t>
            </a:r>
            <a:r>
              <a:rPr lang="en-US" altLang="zh-CN" sz="2000" baseline="-25000" dirty="0" err="1">
                <a:solidFill>
                  <a:srgbClr val="0000FF"/>
                </a:solidFill>
                <a:latin typeface="Arial Unicode MS" pitchFamily="34" charset="-122"/>
                <a:ea typeface="Arial Unicode MS" pitchFamily="34" charset="-122"/>
                <a:cs typeface="Arial Unicode MS" pitchFamily="34" charset="-122"/>
              </a:rPr>
              <a:t>peak</a:t>
            </a:r>
            <a:r>
              <a:rPr lang="en-US" altLang="zh-CN" sz="2000" dirty="0">
                <a:solidFill>
                  <a:srgbClr val="0000FF"/>
                </a:solidFill>
                <a:latin typeface="Arial Unicode MS" pitchFamily="34" charset="-122"/>
                <a:ea typeface="Arial Unicode MS" pitchFamily="34" charset="-122"/>
                <a:cs typeface="Arial Unicode MS" pitchFamily="34" charset="-122"/>
              </a:rPr>
              <a:t>=1.0x10</a:t>
            </a:r>
            <a:r>
              <a:rPr lang="en-US" altLang="zh-CN" sz="2000" baseline="30000" dirty="0">
                <a:solidFill>
                  <a:srgbClr val="0000FF"/>
                </a:solidFill>
                <a:latin typeface="Arial Unicode MS" pitchFamily="34" charset="-122"/>
                <a:ea typeface="Arial Unicode MS" pitchFamily="34" charset="-122"/>
                <a:cs typeface="Arial Unicode MS" pitchFamily="34" charset="-122"/>
              </a:rPr>
              <a:t>31</a:t>
            </a:r>
            <a:r>
              <a:rPr lang="en-US" altLang="zh-CN" sz="2000" dirty="0">
                <a:solidFill>
                  <a:srgbClr val="0000FF"/>
                </a:solidFill>
                <a:latin typeface="Arial Unicode MS" pitchFamily="34" charset="-122"/>
                <a:ea typeface="Arial Unicode MS" pitchFamily="34" charset="-122"/>
                <a:cs typeface="Arial Unicode MS" pitchFamily="34" charset="-122"/>
              </a:rPr>
              <a:t> /cm</a:t>
            </a:r>
            <a:r>
              <a:rPr lang="en-US" altLang="zh-CN" sz="2000" baseline="30000" dirty="0">
                <a:solidFill>
                  <a:srgbClr val="0000FF"/>
                </a:solidFill>
                <a:latin typeface="Arial Unicode MS" pitchFamily="34" charset="-122"/>
                <a:ea typeface="Arial Unicode MS" pitchFamily="34" charset="-122"/>
                <a:cs typeface="Arial Unicode MS" pitchFamily="34" charset="-122"/>
              </a:rPr>
              <a:t>2</a:t>
            </a:r>
            <a:r>
              <a:rPr lang="en-US" altLang="zh-CN" sz="2000" dirty="0">
                <a:solidFill>
                  <a:srgbClr val="0000FF"/>
                </a:solidFill>
                <a:latin typeface="Arial Unicode MS" pitchFamily="34" charset="-122"/>
                <a:ea typeface="Arial Unicode MS" pitchFamily="34" charset="-122"/>
                <a:cs typeface="Arial Unicode MS" pitchFamily="34" charset="-122"/>
              </a:rPr>
              <a:t>s </a:t>
            </a:r>
          </a:p>
          <a:p>
            <a:r>
              <a:rPr lang="en-US" altLang="zh-CN" sz="2000" dirty="0">
                <a:solidFill>
                  <a:srgbClr val="FF0000"/>
                </a:solidFill>
                <a:latin typeface="Arial Unicode MS" pitchFamily="34" charset="-122"/>
                <a:ea typeface="Arial Unicode MS" pitchFamily="34" charset="-122"/>
                <a:cs typeface="Arial Unicode MS" pitchFamily="34" charset="-122"/>
              </a:rPr>
              <a:t>2008-</a:t>
            </a:r>
            <a:r>
              <a:rPr lang="zh-CN" altLang="en-US" sz="2000" b="1" dirty="0">
                <a:solidFill>
                  <a:srgbClr val="FF0000"/>
                </a:solidFill>
                <a:latin typeface="Heiti SC Medium" charset="-122"/>
                <a:ea typeface="Heiti SC Medium" charset="-122"/>
                <a:cs typeface="Heiti SC Medium" charset="-122"/>
              </a:rPr>
              <a:t>至今</a:t>
            </a:r>
            <a:r>
              <a:rPr lang="en-US" altLang="zh-CN" sz="2000" b="1" dirty="0">
                <a:solidFill>
                  <a:srgbClr val="FF0000"/>
                </a:solidFill>
                <a:latin typeface="Heiti SC Medium" charset="-122"/>
                <a:ea typeface="Heiti SC Medium" charset="-122"/>
                <a:cs typeface="Heiti SC Medium" charset="-122"/>
              </a:rPr>
              <a:t> </a:t>
            </a:r>
            <a:r>
              <a:rPr lang="en-US" altLang="zh-CN" sz="2000" dirty="0">
                <a:solidFill>
                  <a:srgbClr val="FF0000"/>
                </a:solidFill>
                <a:latin typeface="Arial Unicode MS" pitchFamily="34" charset="-122"/>
                <a:ea typeface="Arial Unicode MS" pitchFamily="34" charset="-122"/>
                <a:cs typeface="Arial Unicode MS" pitchFamily="34" charset="-122"/>
              </a:rPr>
              <a:t>(BEPCII):</a:t>
            </a:r>
            <a:r>
              <a:rPr lang="en-US" altLang="zh-CN" sz="900" dirty="0">
                <a:solidFill>
                  <a:srgbClr val="FF0000"/>
                </a:solidFill>
                <a:latin typeface="Arial Unicode MS" pitchFamily="34" charset="-122"/>
                <a:ea typeface="Arial Unicode MS" pitchFamily="34" charset="-122"/>
                <a:cs typeface="Arial Unicode MS" pitchFamily="34" charset="-122"/>
              </a:rPr>
              <a:t> </a:t>
            </a:r>
            <a:r>
              <a:rPr lang="en-US" altLang="zh-CN" sz="2000" dirty="0">
                <a:solidFill>
                  <a:srgbClr val="FF0000"/>
                </a:solidFill>
                <a:latin typeface="Arial Unicode MS" pitchFamily="34" charset="-122"/>
                <a:ea typeface="Arial Unicode MS" pitchFamily="34" charset="-122"/>
                <a:cs typeface="Arial Unicode MS" pitchFamily="34" charset="-122"/>
              </a:rPr>
              <a:t>  </a:t>
            </a:r>
          </a:p>
          <a:p>
            <a:pPr>
              <a:buFontTx/>
              <a:buNone/>
            </a:pPr>
            <a:r>
              <a:rPr lang="en-US" altLang="zh-CN" sz="2000" dirty="0">
                <a:solidFill>
                  <a:srgbClr val="0000FF"/>
                </a:solidFill>
                <a:latin typeface="Arial Unicode MS" pitchFamily="34" charset="-122"/>
                <a:ea typeface="Arial Unicode MS" pitchFamily="34" charset="-122"/>
                <a:cs typeface="Arial Unicode MS" pitchFamily="34" charset="-122"/>
              </a:rPr>
              <a:t>         </a:t>
            </a:r>
            <a:r>
              <a:rPr lang="en-US" altLang="zh-CN" sz="2000" dirty="0" err="1">
                <a:solidFill>
                  <a:srgbClr val="FF0000"/>
                </a:solidFill>
                <a:latin typeface="Arial Unicode MS" pitchFamily="34" charset="-122"/>
                <a:ea typeface="Arial Unicode MS" pitchFamily="34" charset="-122"/>
                <a:cs typeface="Arial Unicode MS" pitchFamily="34" charset="-122"/>
              </a:rPr>
              <a:t>L</a:t>
            </a:r>
            <a:r>
              <a:rPr lang="en-US" altLang="zh-CN" sz="2000" baseline="-25000" dirty="0" err="1">
                <a:solidFill>
                  <a:srgbClr val="FF0000"/>
                </a:solidFill>
                <a:latin typeface="Arial Unicode MS" pitchFamily="34" charset="-122"/>
                <a:ea typeface="Arial Unicode MS" pitchFamily="34" charset="-122"/>
                <a:cs typeface="Arial Unicode MS" pitchFamily="34" charset="-122"/>
              </a:rPr>
              <a:t>peak</a:t>
            </a:r>
            <a:r>
              <a:rPr lang="en-US" altLang="zh-CN" sz="2000" dirty="0">
                <a:solidFill>
                  <a:srgbClr val="FF0000"/>
                </a:solidFill>
                <a:latin typeface="Arial Unicode MS" pitchFamily="34" charset="-122"/>
                <a:ea typeface="Arial Unicode MS" pitchFamily="34" charset="-122"/>
                <a:cs typeface="Arial Unicode MS" pitchFamily="34" charset="-122"/>
              </a:rPr>
              <a:t>=1.0x10</a:t>
            </a:r>
            <a:r>
              <a:rPr lang="en-US" altLang="zh-CN" sz="2000" baseline="30000" dirty="0">
                <a:solidFill>
                  <a:srgbClr val="FF0000"/>
                </a:solidFill>
                <a:latin typeface="Arial Unicode MS" pitchFamily="34" charset="-122"/>
                <a:ea typeface="Arial Unicode MS" pitchFamily="34" charset="-122"/>
                <a:cs typeface="Arial Unicode MS" pitchFamily="34" charset="-122"/>
              </a:rPr>
              <a:t>33</a:t>
            </a:r>
            <a:r>
              <a:rPr lang="en-US" altLang="zh-CN" sz="2000" dirty="0">
                <a:solidFill>
                  <a:srgbClr val="FF0000"/>
                </a:solidFill>
                <a:latin typeface="Arial Unicode MS" pitchFamily="34" charset="-122"/>
                <a:ea typeface="Arial Unicode MS" pitchFamily="34" charset="-122"/>
                <a:cs typeface="Arial Unicode MS" pitchFamily="34" charset="-122"/>
              </a:rPr>
              <a:t>/cm</a:t>
            </a:r>
            <a:r>
              <a:rPr lang="en-US" altLang="zh-CN" sz="2000" baseline="30000" dirty="0">
                <a:solidFill>
                  <a:srgbClr val="FF0000"/>
                </a:solidFill>
                <a:latin typeface="Arial Unicode MS" pitchFamily="34" charset="-122"/>
                <a:ea typeface="Arial Unicode MS" pitchFamily="34" charset="-122"/>
                <a:cs typeface="Arial Unicode MS" pitchFamily="34" charset="-122"/>
              </a:rPr>
              <a:t>2</a:t>
            </a:r>
            <a:r>
              <a:rPr lang="en-US" altLang="zh-CN" sz="2000" dirty="0">
                <a:solidFill>
                  <a:srgbClr val="FF0000"/>
                </a:solidFill>
                <a:latin typeface="Arial Unicode MS" pitchFamily="34" charset="-122"/>
                <a:ea typeface="Arial Unicode MS" pitchFamily="34" charset="-122"/>
                <a:cs typeface="Arial Unicode MS" pitchFamily="34" charset="-122"/>
              </a:rPr>
              <a:t>s</a:t>
            </a:r>
          </a:p>
          <a:p>
            <a:pPr>
              <a:buFontTx/>
              <a:buNone/>
            </a:pPr>
            <a:r>
              <a:rPr lang="en-US" altLang="zh-CN" sz="2000" b="1" dirty="0">
                <a:solidFill>
                  <a:srgbClr val="0000FF"/>
                </a:solidFill>
                <a:latin typeface="黑体"/>
                <a:ea typeface="黑体"/>
                <a:cs typeface="黑体"/>
              </a:rPr>
              <a:t>     </a:t>
            </a:r>
            <a:r>
              <a:rPr lang="en-US" altLang="zh-CN" sz="2000" b="1" dirty="0">
                <a:solidFill>
                  <a:srgbClr val="FF0000"/>
                </a:solidFill>
                <a:latin typeface="黑体"/>
                <a:ea typeface="黑体"/>
                <a:cs typeface="黑体"/>
              </a:rPr>
              <a:t> (2016</a:t>
            </a:r>
            <a:r>
              <a:rPr lang="zh-CN" altLang="en-US" sz="2000" b="1" dirty="0">
                <a:solidFill>
                  <a:srgbClr val="FF0000"/>
                </a:solidFill>
                <a:latin typeface="黑体"/>
                <a:ea typeface="黑体"/>
                <a:cs typeface="黑体"/>
              </a:rPr>
              <a:t>年</a:t>
            </a:r>
            <a:r>
              <a:rPr lang="en-US" altLang="zh-CN" sz="2000" b="1" dirty="0">
                <a:solidFill>
                  <a:srgbClr val="FF0000"/>
                </a:solidFill>
                <a:latin typeface="黑体"/>
                <a:ea typeface="黑体"/>
                <a:cs typeface="黑体"/>
              </a:rPr>
              <a:t>4</a:t>
            </a:r>
            <a:r>
              <a:rPr lang="zh-CN" altLang="en-US" sz="2000" b="1" dirty="0">
                <a:solidFill>
                  <a:srgbClr val="FF0000"/>
                </a:solidFill>
                <a:latin typeface="黑体"/>
                <a:ea typeface="黑体"/>
                <a:cs typeface="黑体"/>
              </a:rPr>
              <a:t>月</a:t>
            </a:r>
            <a:r>
              <a:rPr lang="en-US" altLang="zh-CN" sz="2000" b="1" dirty="0">
                <a:solidFill>
                  <a:srgbClr val="FF0000"/>
                </a:solidFill>
                <a:latin typeface="黑体"/>
                <a:ea typeface="黑体"/>
                <a:cs typeface="黑体"/>
              </a:rPr>
              <a:t>5</a:t>
            </a:r>
            <a:r>
              <a:rPr lang="zh-CN" altLang="en-US" sz="2000" b="1" dirty="0">
                <a:solidFill>
                  <a:srgbClr val="FF0000"/>
                </a:solidFill>
                <a:latin typeface="黑体"/>
                <a:ea typeface="黑体"/>
                <a:cs typeface="黑体"/>
              </a:rPr>
              <a:t>日</a:t>
            </a:r>
            <a:r>
              <a:rPr lang="en-US" altLang="zh-CN" sz="2000" b="1" dirty="0">
                <a:solidFill>
                  <a:srgbClr val="FF0000"/>
                </a:solidFill>
                <a:latin typeface="黑体"/>
                <a:ea typeface="黑体"/>
                <a:cs typeface="黑体"/>
              </a:rPr>
              <a:t>)</a:t>
            </a:r>
          </a:p>
        </p:txBody>
      </p:sp>
    </p:spTree>
    <p:extLst>
      <p:ext uri="{BB962C8B-B14F-4D97-AF65-F5344CB8AC3E}">
        <p14:creationId xmlns:p14="http://schemas.microsoft.com/office/powerpoint/2010/main" val="258953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1197">
                                            <p:bg/>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21197">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221197">
                                            <p:txEl>
                                              <p:pRg st="1" end="1"/>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221197">
                                            <p:txEl>
                                              <p:pRg st="2" end="2"/>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221197">
                                            <p:txEl>
                                              <p:pRg st="3" end="3"/>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221197">
                                            <p:txEl>
                                              <p:pRg st="4" end="4"/>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221197">
                                            <p:txEl>
                                              <p:pRg st="5" end="5"/>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22119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97" grpId="0" uiExpand="1"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688656"/>
          </a:xfrm>
        </p:spPr>
        <p:txBody>
          <a:bodyPr>
            <a:normAutofit fontScale="90000"/>
          </a:bodyPr>
          <a:lstStyle/>
          <a:p>
            <a:r>
              <a:rPr kumimoji="1" lang="en-US" altLang="zh-CN" b="1" dirty="0">
                <a:latin typeface="+mn-ea"/>
                <a:ea typeface="+mn-ea"/>
                <a:cs typeface="Heiti SC Light" charset="-122"/>
              </a:rPr>
              <a:t>BEPC/BES</a:t>
            </a:r>
            <a:r>
              <a:rPr kumimoji="1" lang="zh-CN" altLang="en-US" b="1" dirty="0">
                <a:latin typeface="+mn-ea"/>
                <a:ea typeface="+mn-ea"/>
                <a:cs typeface="Heiti SC Light" charset="-122"/>
              </a:rPr>
              <a:t>历史沿革</a:t>
            </a:r>
          </a:p>
        </p:txBody>
      </p:sp>
      <p:sp>
        <p:nvSpPr>
          <p:cNvPr id="3" name="内容占位符 2"/>
          <p:cNvSpPr>
            <a:spLocks noGrp="1"/>
          </p:cNvSpPr>
          <p:nvPr>
            <p:ph idx="1"/>
          </p:nvPr>
        </p:nvSpPr>
        <p:spPr>
          <a:xfrm>
            <a:off x="457200" y="756342"/>
            <a:ext cx="8686800" cy="5636431"/>
          </a:xfrm>
        </p:spPr>
        <p:txBody>
          <a:bodyPr>
            <a:normAutofit lnSpcReduction="10000"/>
          </a:bodyPr>
          <a:lstStyle/>
          <a:p>
            <a:pPr>
              <a:buFont typeface="Wingdings" charset="2"/>
              <a:buChar char="Ø"/>
            </a:pPr>
            <a:r>
              <a:rPr lang="cs-CZ" altLang="zh-CN" sz="1800" b="1" dirty="0">
                <a:solidFill>
                  <a:srgbClr val="0070C0"/>
                </a:solidFill>
                <a:latin typeface="+mn-ea"/>
                <a:cs typeface="Heiti SC Light" charset="-122"/>
              </a:rPr>
              <a:t>1983</a:t>
            </a:r>
            <a:r>
              <a:rPr lang="zh-CN" altLang="cs-CZ" sz="1800" b="1" dirty="0">
                <a:solidFill>
                  <a:srgbClr val="0070C0"/>
                </a:solidFill>
                <a:latin typeface="+mn-ea"/>
                <a:cs typeface="Heiti SC Light" charset="-122"/>
              </a:rPr>
              <a:t>年</a:t>
            </a:r>
            <a:r>
              <a:rPr lang="cs-CZ" altLang="zh-CN" sz="1800" b="1" dirty="0">
                <a:solidFill>
                  <a:srgbClr val="0070C0"/>
                </a:solidFill>
                <a:latin typeface="+mn-ea"/>
                <a:cs typeface="Heiti SC Light" charset="-122"/>
              </a:rPr>
              <a:t>4</a:t>
            </a:r>
            <a:r>
              <a:rPr lang="zh-CN" altLang="cs-CZ" sz="1800" b="1" dirty="0">
                <a:solidFill>
                  <a:srgbClr val="0070C0"/>
                </a:solidFill>
                <a:latin typeface="+mn-ea"/>
                <a:cs typeface="Heiti SC Light" charset="-122"/>
              </a:rPr>
              <a:t>月</a:t>
            </a:r>
            <a:r>
              <a:rPr lang="cs-CZ" altLang="zh-CN" sz="1800" b="1" dirty="0">
                <a:solidFill>
                  <a:srgbClr val="0070C0"/>
                </a:solidFill>
                <a:latin typeface="+mn-ea"/>
                <a:cs typeface="Heiti SC Light" charset="-122"/>
              </a:rPr>
              <a:t>25</a:t>
            </a:r>
            <a:r>
              <a:rPr lang="zh-CN" altLang="cs-CZ" sz="1800" b="1" dirty="0">
                <a:solidFill>
                  <a:srgbClr val="0070C0"/>
                </a:solidFill>
                <a:latin typeface="+mn-ea"/>
                <a:cs typeface="Heiti SC Light" charset="-122"/>
              </a:rPr>
              <a:t>日</a:t>
            </a:r>
            <a:r>
              <a:rPr lang="zh-CN" altLang="en-US" sz="1800" b="1" dirty="0">
                <a:solidFill>
                  <a:srgbClr val="0070C0"/>
                </a:solidFill>
                <a:latin typeface="+mn-ea"/>
                <a:cs typeface="Heiti SC Light" charset="-122"/>
              </a:rPr>
              <a:t>，国务院批准国家计委</a:t>
            </a:r>
            <a:r>
              <a:rPr lang="en-US" altLang="zh-CN" sz="1800" b="1" dirty="0">
                <a:solidFill>
                  <a:srgbClr val="0070C0"/>
                </a:solidFill>
                <a:latin typeface="+mn-ea"/>
                <a:cs typeface="Heiti SC Light" charset="-122"/>
              </a:rPr>
              <a:t>《</a:t>
            </a:r>
            <a:r>
              <a:rPr lang="zh-CN" altLang="en-US" sz="1800" b="1" dirty="0">
                <a:solidFill>
                  <a:srgbClr val="0070C0"/>
                </a:solidFill>
                <a:latin typeface="+mn-ea"/>
                <a:cs typeface="Heiti SC Light" charset="-122"/>
              </a:rPr>
              <a:t>关于审批</a:t>
            </a:r>
            <a:r>
              <a:rPr lang="en-US" altLang="zh-CN" sz="1800" b="1" dirty="0">
                <a:solidFill>
                  <a:srgbClr val="0070C0"/>
                </a:solidFill>
                <a:latin typeface="+mn-ea"/>
                <a:cs typeface="Heiti SC Light" charset="-122"/>
              </a:rPr>
              <a:t>2×22</a:t>
            </a:r>
            <a:r>
              <a:rPr lang="zh-CN" altLang="en-US" sz="1800" b="1" dirty="0">
                <a:solidFill>
                  <a:srgbClr val="0070C0"/>
                </a:solidFill>
                <a:latin typeface="+mn-ea"/>
                <a:cs typeface="Heiti SC Light" charset="-122"/>
              </a:rPr>
              <a:t>亿电子伏正负电子对撞机建设计划的请示报告</a:t>
            </a:r>
            <a:r>
              <a:rPr lang="en-US" altLang="zh-CN" sz="1800" b="1" dirty="0">
                <a:solidFill>
                  <a:srgbClr val="0070C0"/>
                </a:solidFill>
                <a:latin typeface="+mn-ea"/>
                <a:cs typeface="Heiti SC Light" charset="-122"/>
              </a:rPr>
              <a:t>》</a:t>
            </a:r>
            <a:endParaRPr lang="zh-CN" altLang="en-US" sz="1800" b="1" dirty="0">
              <a:solidFill>
                <a:srgbClr val="0070C0"/>
              </a:solidFill>
              <a:latin typeface="+mn-ea"/>
              <a:cs typeface="Heiti SC Light" charset="-122"/>
            </a:endParaRPr>
          </a:p>
          <a:p>
            <a:pPr>
              <a:buFont typeface="Wingdings" charset="2"/>
              <a:buChar char="Ø"/>
            </a:pPr>
            <a:r>
              <a:rPr lang="en-US" altLang="zh-CN" sz="1800" b="1" dirty="0">
                <a:latin typeface="+mn-ea"/>
                <a:cs typeface="Heiti SC Light" charset="-122"/>
              </a:rPr>
              <a:t>1983</a:t>
            </a:r>
            <a:r>
              <a:rPr lang="zh-CN" altLang="en-US" sz="1800" b="1" dirty="0">
                <a:latin typeface="+mn-ea"/>
                <a:cs typeface="Heiti SC Light" charset="-122"/>
              </a:rPr>
              <a:t>年</a:t>
            </a:r>
            <a:r>
              <a:rPr lang="en-US" altLang="zh-CN" sz="1800" b="1" dirty="0">
                <a:latin typeface="+mn-ea"/>
                <a:cs typeface="Heiti SC Light" charset="-122"/>
              </a:rPr>
              <a:t>12</a:t>
            </a:r>
            <a:r>
              <a:rPr lang="zh-CN" altLang="en-US" sz="1800" b="1" dirty="0">
                <a:latin typeface="+mn-ea"/>
                <a:cs typeface="Heiti SC Light" charset="-122"/>
              </a:rPr>
              <a:t>月，中央书记处第一</a:t>
            </a:r>
            <a:r>
              <a:rPr lang="en-US" altLang="zh-CN" sz="1800" b="1" dirty="0">
                <a:latin typeface="+mn-ea"/>
                <a:cs typeface="Heiti SC Light" charset="-122"/>
              </a:rPr>
              <a:t>○</a:t>
            </a:r>
            <a:r>
              <a:rPr lang="zh-CN" altLang="en-US" sz="1800" b="1" dirty="0">
                <a:latin typeface="+mn-ea"/>
                <a:cs typeface="Heiti SC Light" charset="-122"/>
              </a:rPr>
              <a:t>三次会议决定将</a:t>
            </a:r>
            <a:r>
              <a:rPr lang="en-US" altLang="zh-CN" sz="1800" b="1" dirty="0">
                <a:latin typeface="+mn-ea"/>
                <a:cs typeface="Heiti SC Light" charset="-122"/>
              </a:rPr>
              <a:t>BEPC</a:t>
            </a:r>
            <a:r>
              <a:rPr lang="zh-CN" altLang="en-US" sz="1800" b="1" dirty="0">
                <a:latin typeface="+mn-ea"/>
                <a:cs typeface="Heiti SC Light" charset="-122"/>
              </a:rPr>
              <a:t>工程列入国家重点工程建设项目，</a:t>
            </a:r>
            <a:r>
              <a:rPr lang="zh-CN" altLang="en-US" sz="1800" b="1" dirty="0">
                <a:solidFill>
                  <a:srgbClr val="0000FF"/>
                </a:solidFill>
                <a:latin typeface="+mn-ea"/>
                <a:cs typeface="Heiti SC Light" charset="-122"/>
              </a:rPr>
              <a:t>并成立对撞机工程领导小组</a:t>
            </a:r>
            <a:endParaRPr lang="zh-CN" altLang="en-US" sz="1800" b="1" dirty="0">
              <a:latin typeface="+mn-ea"/>
              <a:cs typeface="Heiti SC Light" charset="-122"/>
            </a:endParaRPr>
          </a:p>
          <a:p>
            <a:pPr>
              <a:buFont typeface="Wingdings" charset="2"/>
              <a:buChar char="Ø"/>
            </a:pPr>
            <a:r>
              <a:rPr lang="en-US" altLang="zh-CN" sz="1800" b="1" dirty="0">
                <a:solidFill>
                  <a:srgbClr val="002060"/>
                </a:solidFill>
                <a:latin typeface="+mn-ea"/>
                <a:cs typeface="Heiti SC Light" charset="-122"/>
              </a:rPr>
              <a:t>1984</a:t>
            </a:r>
            <a:r>
              <a:rPr lang="zh-CN" altLang="en-US" sz="1800" b="1" dirty="0">
                <a:solidFill>
                  <a:srgbClr val="002060"/>
                </a:solidFill>
                <a:latin typeface="+mn-ea"/>
                <a:cs typeface="Heiti SC Light" charset="-122"/>
              </a:rPr>
              <a:t>年</a:t>
            </a:r>
            <a:r>
              <a:rPr lang="en-US" altLang="zh-CN" sz="1800" b="1" dirty="0">
                <a:solidFill>
                  <a:srgbClr val="002060"/>
                </a:solidFill>
                <a:latin typeface="+mn-ea"/>
                <a:cs typeface="Heiti SC Light" charset="-122"/>
              </a:rPr>
              <a:t>10</a:t>
            </a:r>
            <a:r>
              <a:rPr lang="zh-CN" altLang="en-US" sz="1800" b="1" dirty="0">
                <a:solidFill>
                  <a:srgbClr val="002060"/>
                </a:solidFill>
                <a:latin typeface="+mn-ea"/>
                <a:cs typeface="Heiti SC Light" charset="-122"/>
              </a:rPr>
              <a:t>月</a:t>
            </a:r>
            <a:r>
              <a:rPr lang="en-US" altLang="zh-CN" sz="1800" b="1" dirty="0">
                <a:solidFill>
                  <a:srgbClr val="002060"/>
                </a:solidFill>
                <a:latin typeface="+mn-ea"/>
                <a:cs typeface="Heiti SC Light" charset="-122"/>
              </a:rPr>
              <a:t>7</a:t>
            </a:r>
            <a:r>
              <a:rPr lang="zh-CN" altLang="en-US" sz="1800" b="1" dirty="0">
                <a:solidFill>
                  <a:srgbClr val="002060"/>
                </a:solidFill>
                <a:latin typeface="+mn-ea"/>
                <a:cs typeface="Heiti SC Light" charset="-122"/>
              </a:rPr>
              <a:t>日，</a:t>
            </a:r>
            <a:r>
              <a:rPr lang="en-US" altLang="zh-CN" sz="1800" b="1" dirty="0">
                <a:solidFill>
                  <a:srgbClr val="002060"/>
                </a:solidFill>
                <a:latin typeface="+mn-ea"/>
                <a:cs typeface="Heiti SC Light" charset="-122"/>
              </a:rPr>
              <a:t>BEPC</a:t>
            </a:r>
            <a:r>
              <a:rPr lang="zh-CN" altLang="en-US" sz="1800" b="1" dirty="0">
                <a:solidFill>
                  <a:srgbClr val="002060"/>
                </a:solidFill>
                <a:latin typeface="+mn-ea"/>
                <a:cs typeface="Heiti SC Light" charset="-122"/>
              </a:rPr>
              <a:t>工程破土动工，邓小平等党和国家领导人为工程奠基。</a:t>
            </a:r>
          </a:p>
          <a:p>
            <a:pPr>
              <a:buFont typeface="Wingdings" charset="2"/>
              <a:buChar char="Ø"/>
            </a:pPr>
            <a:r>
              <a:rPr lang="en-US" altLang="zh-CN" sz="1800" b="1" dirty="0">
                <a:solidFill>
                  <a:srgbClr val="FF0000"/>
                </a:solidFill>
                <a:latin typeface="+mn-ea"/>
                <a:cs typeface="Heiti SC Light" charset="-122"/>
              </a:rPr>
              <a:t>1988</a:t>
            </a:r>
            <a:r>
              <a:rPr lang="zh-CN" altLang="en-US" sz="1800" b="1" dirty="0">
                <a:solidFill>
                  <a:srgbClr val="FF0000"/>
                </a:solidFill>
                <a:latin typeface="+mn-ea"/>
                <a:cs typeface="Heiti SC Light" charset="-122"/>
              </a:rPr>
              <a:t>年</a:t>
            </a:r>
            <a:r>
              <a:rPr lang="en-US" altLang="zh-CN" sz="1800" b="1" dirty="0">
                <a:solidFill>
                  <a:srgbClr val="FF0000"/>
                </a:solidFill>
                <a:latin typeface="+mn-ea"/>
                <a:cs typeface="Heiti SC Light" charset="-122"/>
              </a:rPr>
              <a:t>10</a:t>
            </a:r>
            <a:r>
              <a:rPr lang="zh-CN" altLang="en-US" sz="1800" b="1" dirty="0">
                <a:solidFill>
                  <a:srgbClr val="FF0000"/>
                </a:solidFill>
                <a:latin typeface="+mn-ea"/>
                <a:cs typeface="Heiti SC Light" charset="-122"/>
              </a:rPr>
              <a:t>月</a:t>
            </a:r>
            <a:r>
              <a:rPr lang="en-US" altLang="zh-CN" sz="1800" b="1" dirty="0">
                <a:solidFill>
                  <a:srgbClr val="FF0000"/>
                </a:solidFill>
                <a:latin typeface="+mn-ea"/>
                <a:cs typeface="Heiti SC Light" charset="-122"/>
              </a:rPr>
              <a:t>16</a:t>
            </a:r>
            <a:r>
              <a:rPr lang="zh-CN" altLang="en-US" sz="1800" b="1" dirty="0">
                <a:solidFill>
                  <a:srgbClr val="FF0000"/>
                </a:solidFill>
                <a:latin typeface="+mn-ea"/>
                <a:cs typeface="Heiti SC Light" charset="-122"/>
              </a:rPr>
              <a:t>日，北京正负电子对撞机实现正负电子对撞</a:t>
            </a:r>
          </a:p>
          <a:p>
            <a:pPr>
              <a:buFont typeface="Wingdings" charset="2"/>
              <a:buChar char="Ø"/>
            </a:pPr>
            <a:r>
              <a:rPr lang="en-US" altLang="zh-CN" sz="1800" b="1" dirty="0">
                <a:solidFill>
                  <a:srgbClr val="FF0000"/>
                </a:solidFill>
                <a:latin typeface="+mn-ea"/>
                <a:cs typeface="Heiti SC Light" charset="-122"/>
              </a:rPr>
              <a:t>1988</a:t>
            </a:r>
            <a:r>
              <a:rPr lang="zh-CN" altLang="en-US" sz="1800" b="1" dirty="0">
                <a:solidFill>
                  <a:srgbClr val="FF0000"/>
                </a:solidFill>
                <a:latin typeface="+mn-ea"/>
                <a:cs typeface="Heiti SC Light" charset="-122"/>
              </a:rPr>
              <a:t>年</a:t>
            </a:r>
            <a:r>
              <a:rPr lang="en-US" altLang="zh-CN" sz="1800" b="1" dirty="0">
                <a:solidFill>
                  <a:srgbClr val="FF0000"/>
                </a:solidFill>
                <a:latin typeface="+mn-ea"/>
                <a:cs typeface="Heiti SC Light" charset="-122"/>
              </a:rPr>
              <a:t>10</a:t>
            </a:r>
            <a:r>
              <a:rPr lang="zh-CN" altLang="en-US" sz="1800" b="1" dirty="0">
                <a:solidFill>
                  <a:srgbClr val="FF0000"/>
                </a:solidFill>
                <a:latin typeface="+mn-ea"/>
                <a:cs typeface="Heiti SC Light" charset="-122"/>
              </a:rPr>
              <a:t>月</a:t>
            </a:r>
            <a:r>
              <a:rPr lang="en-US" altLang="zh-CN" sz="1800" b="1" dirty="0">
                <a:solidFill>
                  <a:srgbClr val="FF0000"/>
                </a:solidFill>
                <a:latin typeface="+mn-ea"/>
                <a:cs typeface="Heiti SC Light" charset="-122"/>
              </a:rPr>
              <a:t>24</a:t>
            </a:r>
            <a:r>
              <a:rPr lang="zh-CN" altLang="en-US" sz="1800" b="1" dirty="0">
                <a:solidFill>
                  <a:srgbClr val="FF0000"/>
                </a:solidFill>
                <a:latin typeface="+mn-ea"/>
                <a:cs typeface="Heiti SC Light" charset="-122"/>
              </a:rPr>
              <a:t>日，邓小平等党和国家领导人视察北京正负电子对撞机</a:t>
            </a:r>
          </a:p>
          <a:p>
            <a:pPr>
              <a:buFont typeface="Wingdings" charset="2"/>
              <a:buChar char="Ø"/>
            </a:pPr>
            <a:r>
              <a:rPr lang="en-US" altLang="zh-CN" sz="1800" b="1" dirty="0">
                <a:solidFill>
                  <a:schemeClr val="tx2">
                    <a:lumMod val="75000"/>
                  </a:schemeClr>
                </a:solidFill>
                <a:latin typeface="+mn-ea"/>
                <a:cs typeface="Heiti SC Light" charset="-122"/>
              </a:rPr>
              <a:t>1989</a:t>
            </a:r>
            <a:r>
              <a:rPr lang="zh-CN" altLang="en-US" sz="1800" b="1" dirty="0">
                <a:solidFill>
                  <a:schemeClr val="tx2">
                    <a:lumMod val="75000"/>
                  </a:schemeClr>
                </a:solidFill>
                <a:latin typeface="+mn-ea"/>
                <a:cs typeface="Heiti SC Light" charset="-122"/>
              </a:rPr>
              <a:t>年</a:t>
            </a:r>
            <a:r>
              <a:rPr lang="en-US" altLang="zh-CN" sz="1800" b="1" dirty="0">
                <a:solidFill>
                  <a:schemeClr val="tx2">
                    <a:lumMod val="75000"/>
                  </a:schemeClr>
                </a:solidFill>
                <a:latin typeface="+mn-ea"/>
                <a:cs typeface="Heiti SC Light" charset="-122"/>
              </a:rPr>
              <a:t>9</a:t>
            </a:r>
            <a:r>
              <a:rPr lang="zh-CN" altLang="en-US" sz="1800" b="1" dirty="0">
                <a:solidFill>
                  <a:schemeClr val="tx2">
                    <a:lumMod val="75000"/>
                  </a:schemeClr>
                </a:solidFill>
                <a:latin typeface="+mn-ea"/>
                <a:cs typeface="Heiti SC Light" charset="-122"/>
              </a:rPr>
              <a:t>月，北京谱仪（</a:t>
            </a:r>
            <a:r>
              <a:rPr lang="en-US" altLang="zh-CN" sz="1800" b="1" dirty="0">
                <a:solidFill>
                  <a:schemeClr val="tx2">
                    <a:lumMod val="75000"/>
                  </a:schemeClr>
                </a:solidFill>
                <a:latin typeface="+mn-ea"/>
                <a:cs typeface="Heiti SC Light" charset="-122"/>
              </a:rPr>
              <a:t>BES</a:t>
            </a:r>
            <a:r>
              <a:rPr lang="zh-CN" altLang="en-US" sz="1800" b="1" dirty="0">
                <a:solidFill>
                  <a:schemeClr val="tx2">
                    <a:lumMod val="75000"/>
                  </a:schemeClr>
                </a:solidFill>
                <a:latin typeface="+mn-ea"/>
                <a:cs typeface="Heiti SC Light" charset="-122"/>
              </a:rPr>
              <a:t>）开始物理实验</a:t>
            </a:r>
          </a:p>
          <a:p>
            <a:pPr>
              <a:buFont typeface="Wingdings" charset="2"/>
              <a:buChar char="Ø"/>
            </a:pPr>
            <a:r>
              <a:rPr lang="en-US" altLang="zh-CN" sz="1800" b="1" dirty="0">
                <a:latin typeface="+mn-ea"/>
                <a:cs typeface="Heiti SC Light" charset="-122"/>
              </a:rPr>
              <a:t>1990</a:t>
            </a:r>
            <a:r>
              <a:rPr lang="zh-CN" altLang="en-US" sz="1800" b="1" dirty="0">
                <a:latin typeface="+mn-ea"/>
                <a:cs typeface="Heiti SC Light" charset="-122"/>
              </a:rPr>
              <a:t>年</a:t>
            </a:r>
            <a:r>
              <a:rPr lang="en-US" altLang="zh-CN" sz="1800" b="1" dirty="0">
                <a:latin typeface="+mn-ea"/>
                <a:cs typeface="Heiti SC Light" charset="-122"/>
              </a:rPr>
              <a:t>7</a:t>
            </a:r>
            <a:r>
              <a:rPr lang="zh-CN" altLang="en-US" sz="1800" b="1" dirty="0">
                <a:latin typeface="+mn-ea"/>
                <a:cs typeface="Heiti SC Light" charset="-122"/>
              </a:rPr>
              <a:t>月</a:t>
            </a:r>
            <a:r>
              <a:rPr lang="en-US" altLang="zh-CN" sz="1800" b="1" dirty="0">
                <a:latin typeface="+mn-ea"/>
                <a:cs typeface="Heiti SC Light" charset="-122"/>
              </a:rPr>
              <a:t>21</a:t>
            </a:r>
            <a:r>
              <a:rPr lang="zh-CN" altLang="en-US" sz="1800" b="1" dirty="0">
                <a:latin typeface="+mn-ea"/>
                <a:cs typeface="Heiti SC Light" charset="-122"/>
              </a:rPr>
              <a:t>日，</a:t>
            </a:r>
            <a:r>
              <a:rPr lang="en-US" altLang="zh-CN" sz="1800" b="1" dirty="0">
                <a:latin typeface="+mn-ea"/>
                <a:cs typeface="Heiti SC Light" charset="-122"/>
              </a:rPr>
              <a:t>BEPC</a:t>
            </a:r>
            <a:r>
              <a:rPr lang="zh-CN" altLang="en-US" sz="1800" b="1" dirty="0">
                <a:latin typeface="+mn-ea"/>
                <a:cs typeface="Heiti SC Light" charset="-122"/>
              </a:rPr>
              <a:t>工程通过国家验收，获</a:t>
            </a:r>
            <a:r>
              <a:rPr lang="en-US" altLang="zh-CN" sz="1800" b="1" dirty="0">
                <a:latin typeface="+mn-ea"/>
                <a:cs typeface="Heiti SC Light" charset="-122"/>
              </a:rPr>
              <a:t>1990</a:t>
            </a:r>
            <a:r>
              <a:rPr lang="zh-CN" altLang="en-US" sz="1800" b="1" dirty="0">
                <a:latin typeface="+mn-ea"/>
                <a:cs typeface="Heiti SC Light" charset="-122"/>
              </a:rPr>
              <a:t>年度国家科技进步奖特等奖</a:t>
            </a:r>
          </a:p>
          <a:p>
            <a:pPr>
              <a:buFont typeface="Wingdings" charset="2"/>
              <a:buChar char="Ø"/>
            </a:pPr>
            <a:r>
              <a:rPr lang="en-US" altLang="zh-CN" sz="1800" b="1" dirty="0">
                <a:solidFill>
                  <a:srgbClr val="0070C0"/>
                </a:solidFill>
                <a:latin typeface="+mn-ea"/>
                <a:cs typeface="Heiti SC Light" charset="-122"/>
              </a:rPr>
              <a:t>1992</a:t>
            </a:r>
            <a:r>
              <a:rPr lang="zh-CN" altLang="en-US" sz="1800" b="1" dirty="0">
                <a:solidFill>
                  <a:srgbClr val="0070C0"/>
                </a:solidFill>
                <a:latin typeface="+mn-ea"/>
                <a:cs typeface="Heiti SC Light" charset="-122"/>
              </a:rPr>
              <a:t>年</a:t>
            </a:r>
            <a:r>
              <a:rPr lang="en-US" altLang="zh-CN" sz="1800" b="1" dirty="0">
                <a:solidFill>
                  <a:srgbClr val="0070C0"/>
                </a:solidFill>
                <a:latin typeface="+mn-ea"/>
                <a:cs typeface="Heiti SC Light" charset="-122"/>
              </a:rPr>
              <a:t>1</a:t>
            </a:r>
            <a:r>
              <a:rPr lang="zh-CN" altLang="en-US" sz="1800" b="1" dirty="0">
                <a:solidFill>
                  <a:srgbClr val="0070C0"/>
                </a:solidFill>
                <a:latin typeface="+mn-ea"/>
                <a:cs typeface="Heiti SC Light" charset="-122"/>
              </a:rPr>
              <a:t>月</a:t>
            </a:r>
            <a:r>
              <a:rPr lang="en-US" altLang="zh-CN" sz="1800" b="1" dirty="0">
                <a:solidFill>
                  <a:srgbClr val="0070C0"/>
                </a:solidFill>
                <a:latin typeface="+mn-ea"/>
                <a:cs typeface="Heiti SC Light" charset="-122"/>
              </a:rPr>
              <a:t>20</a:t>
            </a:r>
            <a:r>
              <a:rPr lang="zh-CN" altLang="en-US" sz="1800" b="1" dirty="0">
                <a:solidFill>
                  <a:srgbClr val="0070C0"/>
                </a:solidFill>
                <a:latin typeface="+mn-ea"/>
                <a:cs typeface="Heiti SC Light" charset="-122"/>
              </a:rPr>
              <a:t>日，北京谱仪圆满结束了</a:t>
            </a:r>
            <a:r>
              <a:rPr lang="en-US" altLang="zh-CN" sz="1800" b="1" dirty="0" err="1">
                <a:solidFill>
                  <a:srgbClr val="0070C0"/>
                </a:solidFill>
                <a:latin typeface="+mn-ea"/>
                <a:cs typeface="Heiti SC Light" charset="-122"/>
              </a:rPr>
              <a:t>τ</a:t>
            </a:r>
            <a:r>
              <a:rPr lang="zh-CN" altLang="en-US" sz="1800" b="1" dirty="0">
                <a:solidFill>
                  <a:srgbClr val="0070C0"/>
                </a:solidFill>
                <a:latin typeface="+mn-ea"/>
                <a:cs typeface="Heiti SC Light" charset="-122"/>
              </a:rPr>
              <a:t>轻子质量测量实验工作</a:t>
            </a:r>
          </a:p>
          <a:p>
            <a:pPr>
              <a:buFont typeface="Wingdings" charset="2"/>
              <a:buChar char="Ø"/>
            </a:pPr>
            <a:r>
              <a:rPr lang="en-US" altLang="zh-CN" sz="1800" b="1" dirty="0">
                <a:solidFill>
                  <a:srgbClr val="0070C0"/>
                </a:solidFill>
                <a:latin typeface="+mn-ea"/>
                <a:cs typeface="Heiti SC Light" charset="-122"/>
              </a:rPr>
              <a:t>1993</a:t>
            </a:r>
            <a:r>
              <a:rPr lang="zh-CN" altLang="en-US" sz="1800" b="1" dirty="0">
                <a:solidFill>
                  <a:srgbClr val="0070C0"/>
                </a:solidFill>
                <a:latin typeface="+mn-ea"/>
                <a:cs typeface="Heiti SC Light" charset="-122"/>
              </a:rPr>
              <a:t>年</a:t>
            </a:r>
            <a:r>
              <a:rPr lang="en-US" altLang="zh-CN" sz="1800" b="1" dirty="0">
                <a:solidFill>
                  <a:srgbClr val="0070C0"/>
                </a:solidFill>
                <a:latin typeface="+mn-ea"/>
                <a:cs typeface="Heiti SC Light" charset="-122"/>
              </a:rPr>
              <a:t>1</a:t>
            </a:r>
            <a:r>
              <a:rPr lang="zh-CN" altLang="en-US" sz="1800" b="1" dirty="0">
                <a:solidFill>
                  <a:srgbClr val="0070C0"/>
                </a:solidFill>
                <a:latin typeface="+mn-ea"/>
                <a:cs typeface="Heiti SC Light" charset="-122"/>
              </a:rPr>
              <a:t>月</a:t>
            </a:r>
            <a:r>
              <a:rPr lang="en-US" altLang="zh-CN" sz="1800" b="1" dirty="0">
                <a:solidFill>
                  <a:srgbClr val="0070C0"/>
                </a:solidFill>
                <a:latin typeface="+mn-ea"/>
                <a:cs typeface="Heiti SC Light" charset="-122"/>
              </a:rPr>
              <a:t>7</a:t>
            </a:r>
            <a:r>
              <a:rPr lang="zh-CN" altLang="en-US" sz="1800" b="1" dirty="0">
                <a:solidFill>
                  <a:srgbClr val="0070C0"/>
                </a:solidFill>
                <a:latin typeface="+mn-ea"/>
                <a:cs typeface="Heiti SC Light" charset="-122"/>
              </a:rPr>
              <a:t>日，“</a:t>
            </a:r>
            <a:r>
              <a:rPr lang="en-US" altLang="zh-CN" sz="1800" b="1" dirty="0" err="1">
                <a:solidFill>
                  <a:srgbClr val="0070C0"/>
                </a:solidFill>
                <a:latin typeface="+mn-ea"/>
                <a:cs typeface="Heiti SC Light" charset="-122"/>
              </a:rPr>
              <a:t>τ</a:t>
            </a:r>
            <a:r>
              <a:rPr lang="zh-CN" altLang="en-US" sz="1800" b="1" dirty="0">
                <a:solidFill>
                  <a:srgbClr val="0070C0"/>
                </a:solidFill>
                <a:latin typeface="+mn-ea"/>
                <a:cs typeface="Heiti SC Light" charset="-122"/>
              </a:rPr>
              <a:t>轻子质量的精确测定结果”入选</a:t>
            </a:r>
            <a:r>
              <a:rPr lang="en-US" altLang="zh-CN" sz="1800" b="1" dirty="0">
                <a:solidFill>
                  <a:srgbClr val="0070C0"/>
                </a:solidFill>
                <a:latin typeface="+mn-ea"/>
                <a:cs typeface="Heiti SC Light" charset="-122"/>
              </a:rPr>
              <a:t>1992</a:t>
            </a:r>
            <a:r>
              <a:rPr lang="zh-CN" altLang="en-US" sz="1800" b="1" dirty="0">
                <a:solidFill>
                  <a:srgbClr val="0070C0"/>
                </a:solidFill>
                <a:latin typeface="+mn-ea"/>
                <a:cs typeface="Heiti SC Light" charset="-122"/>
              </a:rPr>
              <a:t>年度全国十大科技成就</a:t>
            </a:r>
          </a:p>
          <a:p>
            <a:pPr>
              <a:buFont typeface="Wingdings" charset="2"/>
              <a:buChar char="Ø"/>
            </a:pPr>
            <a:r>
              <a:rPr lang="en-US" altLang="zh-CN" sz="1800" b="1" dirty="0">
                <a:solidFill>
                  <a:srgbClr val="FF0000"/>
                </a:solidFill>
                <a:latin typeface="+mn-ea"/>
                <a:cs typeface="Heiti SC Light" charset="-122"/>
              </a:rPr>
              <a:t>1993</a:t>
            </a:r>
            <a:r>
              <a:rPr lang="zh-CN" altLang="en-US" sz="1800" b="1" dirty="0">
                <a:solidFill>
                  <a:srgbClr val="FF0000"/>
                </a:solidFill>
                <a:latin typeface="+mn-ea"/>
                <a:cs typeface="Heiti SC Light" charset="-122"/>
              </a:rPr>
              <a:t>年</a:t>
            </a:r>
            <a:r>
              <a:rPr lang="en-US" altLang="zh-CN" sz="1800" b="1" dirty="0">
                <a:solidFill>
                  <a:srgbClr val="FF0000"/>
                </a:solidFill>
                <a:latin typeface="+mn-ea"/>
                <a:cs typeface="Heiti SC Light" charset="-122"/>
              </a:rPr>
              <a:t>5</a:t>
            </a:r>
            <a:r>
              <a:rPr lang="zh-CN" altLang="en-US" sz="1800" b="1" dirty="0">
                <a:solidFill>
                  <a:srgbClr val="FF0000"/>
                </a:solidFill>
                <a:latin typeface="+mn-ea"/>
                <a:cs typeface="Heiti SC Light" charset="-122"/>
              </a:rPr>
              <a:t>月，中科院批准</a:t>
            </a:r>
            <a:r>
              <a:rPr lang="en-US" altLang="zh-CN" sz="1800" b="1" dirty="0">
                <a:solidFill>
                  <a:srgbClr val="FF0000"/>
                </a:solidFill>
                <a:latin typeface="+mn-ea"/>
                <a:cs typeface="Heiti SC Light" charset="-122"/>
              </a:rPr>
              <a:t>《BEPC</a:t>
            </a:r>
            <a:r>
              <a:rPr lang="zh-CN" altLang="en-US" sz="1800" b="1" dirty="0">
                <a:solidFill>
                  <a:srgbClr val="FF0000"/>
                </a:solidFill>
                <a:latin typeface="+mn-ea"/>
                <a:cs typeface="Heiti SC Light" charset="-122"/>
              </a:rPr>
              <a:t>改进项目可行性研究报告</a:t>
            </a:r>
            <a:r>
              <a:rPr lang="en-US" altLang="zh-CN" sz="1800" b="1" dirty="0">
                <a:solidFill>
                  <a:srgbClr val="FF0000"/>
                </a:solidFill>
                <a:latin typeface="+mn-ea"/>
                <a:cs typeface="Heiti SC Light" charset="-122"/>
              </a:rPr>
              <a:t>》</a:t>
            </a:r>
            <a:r>
              <a:rPr lang="zh-CN" altLang="en-US" sz="1800" b="1" dirty="0">
                <a:solidFill>
                  <a:srgbClr val="FF0000"/>
                </a:solidFill>
                <a:latin typeface="+mn-ea"/>
                <a:cs typeface="Heiti SC Light" charset="-122"/>
              </a:rPr>
              <a:t>、</a:t>
            </a:r>
            <a:r>
              <a:rPr lang="en-US" altLang="zh-CN" sz="1800" b="1" dirty="0">
                <a:solidFill>
                  <a:srgbClr val="FF0000"/>
                </a:solidFill>
                <a:latin typeface="+mn-ea"/>
                <a:cs typeface="Heiti SC Light" charset="-122"/>
              </a:rPr>
              <a:t>《</a:t>
            </a:r>
            <a:r>
              <a:rPr lang="zh-CN" altLang="en-US" sz="1800" b="1" dirty="0">
                <a:solidFill>
                  <a:srgbClr val="FF0000"/>
                </a:solidFill>
                <a:latin typeface="+mn-ea"/>
                <a:cs typeface="Heiti SC Light" charset="-122"/>
              </a:rPr>
              <a:t>北京谱仪改进项目可行性研究报告</a:t>
            </a:r>
            <a:r>
              <a:rPr lang="en-US" altLang="zh-CN" sz="1800" b="1" dirty="0">
                <a:solidFill>
                  <a:srgbClr val="FF0000"/>
                </a:solidFill>
                <a:latin typeface="+mn-ea"/>
                <a:cs typeface="Heiti SC Light" charset="-122"/>
              </a:rPr>
              <a:t>》</a:t>
            </a:r>
            <a:endParaRPr lang="zh-CN" altLang="en-US" sz="1800" b="1" dirty="0">
              <a:solidFill>
                <a:srgbClr val="FF0000"/>
              </a:solidFill>
              <a:latin typeface="+mn-ea"/>
              <a:cs typeface="Heiti SC Light" charset="-122"/>
            </a:endParaRPr>
          </a:p>
          <a:p>
            <a:pPr>
              <a:buFont typeface="Wingdings" charset="2"/>
              <a:buChar char="Ø"/>
            </a:pPr>
            <a:r>
              <a:rPr lang="en-US" altLang="zh-CN" sz="1800" b="1" dirty="0">
                <a:solidFill>
                  <a:srgbClr val="FF0000"/>
                </a:solidFill>
                <a:latin typeface="+mn-ea"/>
                <a:cs typeface="Heiti SC Light" charset="-122"/>
              </a:rPr>
              <a:t>1999</a:t>
            </a:r>
            <a:r>
              <a:rPr lang="zh-CN" altLang="en-US" sz="1800" b="1" dirty="0">
                <a:solidFill>
                  <a:srgbClr val="FF0000"/>
                </a:solidFill>
                <a:latin typeface="+mn-ea"/>
                <a:cs typeface="Heiti SC Light" charset="-122"/>
              </a:rPr>
              <a:t>年</a:t>
            </a:r>
            <a:r>
              <a:rPr lang="en-US" altLang="zh-CN" sz="1800" b="1" dirty="0">
                <a:solidFill>
                  <a:srgbClr val="FF0000"/>
                </a:solidFill>
                <a:latin typeface="+mn-ea"/>
                <a:cs typeface="Heiti SC Light" charset="-122"/>
              </a:rPr>
              <a:t>2</a:t>
            </a:r>
            <a:r>
              <a:rPr lang="zh-CN" altLang="en-US" sz="1800" b="1" dirty="0">
                <a:solidFill>
                  <a:srgbClr val="FF0000"/>
                </a:solidFill>
                <a:latin typeface="+mn-ea"/>
                <a:cs typeface="Heiti SC Light" charset="-122"/>
              </a:rPr>
              <a:t>月</a:t>
            </a:r>
            <a:r>
              <a:rPr lang="en-US" altLang="zh-CN" sz="1800" b="1" dirty="0">
                <a:solidFill>
                  <a:srgbClr val="FF0000"/>
                </a:solidFill>
                <a:latin typeface="+mn-ea"/>
                <a:cs typeface="Heiti SC Light" charset="-122"/>
              </a:rPr>
              <a:t>7</a:t>
            </a:r>
            <a:r>
              <a:rPr lang="zh-CN" altLang="en-US" sz="1800" b="1" dirty="0">
                <a:solidFill>
                  <a:srgbClr val="FF0000"/>
                </a:solidFill>
                <a:latin typeface="+mn-ea"/>
                <a:cs typeface="Heiti SC Light" charset="-122"/>
              </a:rPr>
              <a:t>日，“北京正负电子对撞机</a:t>
            </a:r>
            <a:r>
              <a:rPr lang="en-US" altLang="zh-CN" sz="1800" b="1" dirty="0">
                <a:solidFill>
                  <a:srgbClr val="FF0000"/>
                </a:solidFill>
                <a:latin typeface="+mn-ea"/>
                <a:cs typeface="Heiti SC Light" charset="-122"/>
              </a:rPr>
              <a:t>/</a:t>
            </a:r>
            <a:r>
              <a:rPr lang="zh-CN" altLang="en-US" sz="1800" b="1" dirty="0">
                <a:solidFill>
                  <a:srgbClr val="FF0000"/>
                </a:solidFill>
                <a:latin typeface="+mn-ea"/>
                <a:cs typeface="Heiti SC Light" charset="-122"/>
              </a:rPr>
              <a:t>北京谱仪</a:t>
            </a:r>
            <a:r>
              <a:rPr lang="en-US" altLang="zh-CN" sz="1800" b="1" dirty="0">
                <a:solidFill>
                  <a:srgbClr val="FF0000"/>
                </a:solidFill>
                <a:latin typeface="+mn-ea"/>
                <a:cs typeface="Heiti SC Light" charset="-122"/>
              </a:rPr>
              <a:t>/</a:t>
            </a:r>
            <a:r>
              <a:rPr lang="zh-CN" altLang="en-US" sz="1800" b="1" dirty="0">
                <a:solidFill>
                  <a:srgbClr val="FF0000"/>
                </a:solidFill>
                <a:latin typeface="+mn-ea"/>
                <a:cs typeface="Heiti SC Light" charset="-122"/>
              </a:rPr>
              <a:t>北京同步辐射装置改进”项目顺利通过鉴定。取得</a:t>
            </a:r>
            <a:r>
              <a:rPr lang="en-US" altLang="zh-CN" sz="1800" b="1" dirty="0">
                <a:solidFill>
                  <a:srgbClr val="FF0000"/>
                </a:solidFill>
                <a:latin typeface="+mn-ea"/>
                <a:cs typeface="Heiti SC Light" charset="-122"/>
              </a:rPr>
              <a:t>R</a:t>
            </a:r>
            <a:r>
              <a:rPr lang="zh-CN" altLang="en-US" sz="1800" b="1" dirty="0">
                <a:solidFill>
                  <a:srgbClr val="FF0000"/>
                </a:solidFill>
                <a:latin typeface="+mn-ea"/>
                <a:cs typeface="Heiti SC Light" charset="-122"/>
              </a:rPr>
              <a:t>值测量重要成果</a:t>
            </a:r>
          </a:p>
          <a:p>
            <a:pPr>
              <a:buFont typeface="Wingdings" charset="2"/>
              <a:buChar char="Ø"/>
            </a:pPr>
            <a:r>
              <a:rPr lang="zh-CN" altLang="en-US" sz="1800" b="1" dirty="0">
                <a:solidFill>
                  <a:srgbClr val="0000FF"/>
                </a:solidFill>
                <a:latin typeface="+mn-ea"/>
                <a:cs typeface="Heiti SC Light" charset="-122"/>
              </a:rPr>
              <a:t>2</a:t>
            </a:r>
            <a:r>
              <a:rPr lang="en-US" altLang="zh-CN" sz="1800" b="1" dirty="0">
                <a:solidFill>
                  <a:srgbClr val="0000FF"/>
                </a:solidFill>
                <a:latin typeface="+mn-ea"/>
                <a:cs typeface="Heiti SC Light" charset="-122"/>
              </a:rPr>
              <a:t>004</a:t>
            </a:r>
            <a:r>
              <a:rPr lang="zh-CN" altLang="en-US" sz="1800" b="1" dirty="0">
                <a:solidFill>
                  <a:srgbClr val="0000FF"/>
                </a:solidFill>
                <a:latin typeface="+mn-ea"/>
                <a:cs typeface="Heiti SC Light" charset="-122"/>
              </a:rPr>
              <a:t>年</a:t>
            </a:r>
            <a:r>
              <a:rPr lang="en-US" altLang="zh-CN" sz="1800" b="1" dirty="0">
                <a:solidFill>
                  <a:srgbClr val="0000FF"/>
                </a:solidFill>
                <a:latin typeface="+mn-ea"/>
                <a:cs typeface="Heiti SC Light" charset="-122"/>
              </a:rPr>
              <a:t> BEPCII</a:t>
            </a:r>
            <a:r>
              <a:rPr lang="zh-CN" altLang="en-US" sz="1800" b="1" dirty="0">
                <a:solidFill>
                  <a:srgbClr val="0000FF"/>
                </a:solidFill>
                <a:latin typeface="+mn-ea"/>
                <a:cs typeface="Heiti SC Light" charset="-122"/>
              </a:rPr>
              <a:t>开始建造</a:t>
            </a:r>
            <a:endParaRPr lang="en-US" altLang="zh-CN" sz="1800" b="1" dirty="0">
              <a:solidFill>
                <a:srgbClr val="0000FF"/>
              </a:solidFill>
              <a:latin typeface="+mn-ea"/>
              <a:cs typeface="Heiti SC Light" charset="-122"/>
            </a:endParaRPr>
          </a:p>
          <a:p>
            <a:pPr>
              <a:buFont typeface="Wingdings" charset="2"/>
              <a:buChar char="Ø"/>
            </a:pPr>
            <a:r>
              <a:rPr lang="zh-CN" altLang="zh-CN" sz="1800" b="1" dirty="0">
                <a:solidFill>
                  <a:srgbClr val="0000FF"/>
                </a:solidFill>
                <a:latin typeface="+mn-ea"/>
                <a:cs typeface="Heiti SC Light" charset="-122"/>
              </a:rPr>
              <a:t>2</a:t>
            </a:r>
            <a:r>
              <a:rPr lang="en-US" altLang="zh-CN" sz="1800" b="1" dirty="0">
                <a:solidFill>
                  <a:srgbClr val="0000FF"/>
                </a:solidFill>
                <a:latin typeface="+mn-ea"/>
                <a:cs typeface="Heiti SC Light" charset="-122"/>
              </a:rPr>
              <a:t>008</a:t>
            </a:r>
            <a:r>
              <a:rPr lang="zh-CN" altLang="en-US" sz="1800" b="1" dirty="0">
                <a:solidFill>
                  <a:srgbClr val="0000FF"/>
                </a:solidFill>
                <a:latin typeface="+mn-ea"/>
                <a:cs typeface="Heiti SC Light" charset="-122"/>
              </a:rPr>
              <a:t>年</a:t>
            </a:r>
            <a:r>
              <a:rPr lang="en-US" altLang="zh-CN" sz="1800" b="1" dirty="0">
                <a:solidFill>
                  <a:srgbClr val="0000FF"/>
                </a:solidFill>
                <a:latin typeface="+mn-ea"/>
                <a:cs typeface="Heiti SC Light" charset="-122"/>
              </a:rPr>
              <a:t> BESIII</a:t>
            </a:r>
            <a:r>
              <a:rPr lang="zh-CN" altLang="en-US" sz="1800" b="1" dirty="0">
                <a:solidFill>
                  <a:srgbClr val="0000FF"/>
                </a:solidFill>
                <a:latin typeface="+mn-ea"/>
                <a:cs typeface="Heiti SC Light" charset="-122"/>
              </a:rPr>
              <a:t>实验开始运行取数</a:t>
            </a:r>
          </a:p>
          <a:p>
            <a:pPr>
              <a:buFont typeface="Wingdings" charset="2"/>
              <a:buChar char="Ø"/>
            </a:pPr>
            <a:r>
              <a:rPr lang="zh-CN" altLang="en-US" sz="1800" b="1" dirty="0">
                <a:solidFill>
                  <a:srgbClr val="0000FF"/>
                </a:solidFill>
                <a:latin typeface="+mn-ea"/>
                <a:cs typeface="Heiti SC Light" charset="-122"/>
              </a:rPr>
              <a:t>2</a:t>
            </a:r>
            <a:r>
              <a:rPr lang="en-US" altLang="zh-CN" sz="1800" b="1" dirty="0">
                <a:solidFill>
                  <a:srgbClr val="0000FF"/>
                </a:solidFill>
                <a:latin typeface="+mn-ea"/>
                <a:cs typeface="Heiti SC Light" charset="-122"/>
              </a:rPr>
              <a:t>013</a:t>
            </a:r>
            <a:r>
              <a:rPr lang="zh-CN" altLang="en-US" sz="1800" b="1" dirty="0">
                <a:solidFill>
                  <a:srgbClr val="0000FF"/>
                </a:solidFill>
                <a:latin typeface="+mn-ea"/>
                <a:cs typeface="Heiti SC Light" charset="-122"/>
              </a:rPr>
              <a:t>年</a:t>
            </a:r>
            <a:r>
              <a:rPr lang="en-US" altLang="zh-CN" sz="1800" b="1" dirty="0">
                <a:solidFill>
                  <a:srgbClr val="0000FF"/>
                </a:solidFill>
                <a:latin typeface="+mn-ea"/>
                <a:cs typeface="Heiti SC Light" charset="-122"/>
              </a:rPr>
              <a:t> </a:t>
            </a:r>
            <a:r>
              <a:rPr lang="zh-CN" altLang="en-US" sz="1800" b="1" dirty="0">
                <a:solidFill>
                  <a:srgbClr val="0000FF"/>
                </a:solidFill>
                <a:latin typeface="+mn-ea"/>
                <a:cs typeface="Heiti SC Light" charset="-122"/>
              </a:rPr>
              <a:t>发现</a:t>
            </a:r>
            <a:r>
              <a:rPr lang="en-US" altLang="zh-CN" sz="1800" b="1" dirty="0" err="1">
                <a:solidFill>
                  <a:srgbClr val="0000FF"/>
                </a:solidFill>
                <a:latin typeface="+mn-ea"/>
                <a:cs typeface="Heiti SC Light" charset="-122"/>
              </a:rPr>
              <a:t>Zc</a:t>
            </a:r>
            <a:r>
              <a:rPr lang="en-US" altLang="zh-CN" sz="1800" b="1" dirty="0">
                <a:solidFill>
                  <a:srgbClr val="0000FF"/>
                </a:solidFill>
                <a:latin typeface="+mn-ea"/>
                <a:cs typeface="Heiti SC Light" charset="-122"/>
              </a:rPr>
              <a:t>(3900</a:t>
            </a:r>
            <a:r>
              <a:rPr lang="zh-CN" altLang="en-US" sz="1800" b="1" dirty="0">
                <a:solidFill>
                  <a:srgbClr val="0000FF"/>
                </a:solidFill>
                <a:latin typeface="+mn-ea"/>
                <a:cs typeface="Heiti SC Light" charset="-122"/>
              </a:rPr>
              <a:t>）</a:t>
            </a:r>
          </a:p>
        </p:txBody>
      </p:sp>
      <p:sp>
        <p:nvSpPr>
          <p:cNvPr id="4" name="文本框 3"/>
          <p:cNvSpPr txBox="1"/>
          <p:nvPr/>
        </p:nvSpPr>
        <p:spPr>
          <a:xfrm>
            <a:off x="871307" y="6088214"/>
            <a:ext cx="7818166" cy="400110"/>
          </a:xfrm>
          <a:prstGeom prst="rect">
            <a:avLst/>
          </a:prstGeom>
          <a:noFill/>
        </p:spPr>
        <p:txBody>
          <a:bodyPr wrap="none" rtlCol="0">
            <a:spAutoFit/>
          </a:bodyPr>
          <a:lstStyle/>
          <a:p>
            <a:r>
              <a:rPr lang="en-US" altLang="zh-CN" sz="2000" b="1" dirty="0">
                <a:solidFill>
                  <a:srgbClr val="FF0000"/>
                </a:solidFill>
                <a:latin typeface="+mn-ea"/>
                <a:cs typeface="STHeiti Light" charset="-122"/>
              </a:rPr>
              <a:t>BESI</a:t>
            </a:r>
            <a:r>
              <a:rPr lang="zh-CN" altLang="en-US" sz="2000" b="1" dirty="0">
                <a:solidFill>
                  <a:srgbClr val="FF0000"/>
                </a:solidFill>
                <a:latin typeface="+mn-ea"/>
                <a:cs typeface="STHeiti Light" charset="-122"/>
              </a:rPr>
              <a:t>：</a:t>
            </a:r>
            <a:r>
              <a:rPr lang="en-US" altLang="zh-CN" sz="2000" b="1" dirty="0">
                <a:solidFill>
                  <a:srgbClr val="FF0000"/>
                </a:solidFill>
                <a:latin typeface="+mn-ea"/>
                <a:cs typeface="STHeiti Light" charset="-122"/>
              </a:rPr>
              <a:t>30</a:t>
            </a:r>
            <a:r>
              <a:rPr lang="zh-CN" altLang="en-US" sz="2000" b="1" dirty="0">
                <a:solidFill>
                  <a:srgbClr val="FF0000"/>
                </a:solidFill>
                <a:latin typeface="+mn-ea"/>
                <a:cs typeface="STHeiti Light" charset="-122"/>
              </a:rPr>
              <a:t>篇，</a:t>
            </a:r>
            <a:r>
              <a:rPr lang="en-US" altLang="zh-CN" sz="2000" b="1" dirty="0">
                <a:solidFill>
                  <a:srgbClr val="FF0000"/>
                </a:solidFill>
                <a:latin typeface="+mn-ea"/>
                <a:cs typeface="STHeiti Light" charset="-122"/>
              </a:rPr>
              <a:t> BESII</a:t>
            </a:r>
            <a:r>
              <a:rPr lang="zh-CN" altLang="en-US" sz="2000" b="1" dirty="0">
                <a:solidFill>
                  <a:srgbClr val="FF0000"/>
                </a:solidFill>
                <a:latin typeface="+mn-ea"/>
                <a:cs typeface="STHeiti Light" charset="-122"/>
              </a:rPr>
              <a:t>：</a:t>
            </a:r>
            <a:r>
              <a:rPr lang="en-US" altLang="zh-CN" sz="2000" b="1" dirty="0">
                <a:solidFill>
                  <a:srgbClr val="FF0000"/>
                </a:solidFill>
                <a:latin typeface="+mn-ea"/>
                <a:cs typeface="STHeiti Light" charset="-122"/>
              </a:rPr>
              <a:t>126</a:t>
            </a:r>
            <a:r>
              <a:rPr lang="zh-CN" altLang="en-US" sz="2000" b="1" dirty="0">
                <a:solidFill>
                  <a:srgbClr val="FF0000"/>
                </a:solidFill>
                <a:latin typeface="+mn-ea"/>
                <a:cs typeface="STHeiti Light" charset="-122"/>
              </a:rPr>
              <a:t>篇；到目前为止</a:t>
            </a:r>
            <a:r>
              <a:rPr lang="en-US" altLang="zh-CN" sz="2000" b="1" dirty="0">
                <a:solidFill>
                  <a:srgbClr val="FF0000"/>
                </a:solidFill>
                <a:latin typeface="+mn-ea"/>
                <a:cs typeface="STHeiti Light" charset="-122"/>
              </a:rPr>
              <a:t>BESIII</a:t>
            </a:r>
            <a:r>
              <a:rPr lang="zh-CN" altLang="en-US" sz="2000" b="1" dirty="0">
                <a:solidFill>
                  <a:srgbClr val="FF0000"/>
                </a:solidFill>
                <a:latin typeface="+mn-ea"/>
                <a:cs typeface="STHeiti Light" charset="-122"/>
              </a:rPr>
              <a:t>发表论文</a:t>
            </a:r>
            <a:r>
              <a:rPr lang="en-US" altLang="zh-CN" sz="2000" b="1" dirty="0">
                <a:solidFill>
                  <a:srgbClr val="FF0000"/>
                </a:solidFill>
                <a:latin typeface="+mn-ea"/>
                <a:cs typeface="STHeiti Light" charset="-122"/>
              </a:rPr>
              <a:t>341</a:t>
            </a:r>
            <a:r>
              <a:rPr lang="zh-CN" altLang="en-US" sz="2000" b="1" dirty="0">
                <a:solidFill>
                  <a:srgbClr val="FF0000"/>
                </a:solidFill>
                <a:latin typeface="+mn-ea"/>
                <a:cs typeface="STHeiti Light" charset="-122"/>
              </a:rPr>
              <a:t>余篇</a:t>
            </a:r>
            <a:r>
              <a:rPr lang="en-US" altLang="zh-CN" sz="2000" b="1" dirty="0">
                <a:solidFill>
                  <a:srgbClr val="FF0000"/>
                </a:solidFill>
                <a:latin typeface="+mn-ea"/>
                <a:cs typeface="STHeiti Light" charset="-122"/>
              </a:rPr>
              <a:t> </a:t>
            </a:r>
            <a:endParaRPr kumimoji="1" lang="zh-CN" altLang="en-US" sz="2000" dirty="0">
              <a:solidFill>
                <a:srgbClr val="FF0000"/>
              </a:solidFill>
              <a:latin typeface="+mn-ea"/>
              <a:cs typeface="STHeiti Light" charset="-122"/>
            </a:endParaRPr>
          </a:p>
        </p:txBody>
      </p:sp>
      <p:sp>
        <p:nvSpPr>
          <p:cNvPr id="5" name="幻灯片编号占位符 4"/>
          <p:cNvSpPr>
            <a:spLocks noGrp="1"/>
          </p:cNvSpPr>
          <p:nvPr>
            <p:ph type="sldNum" sz="quarter" idx="12"/>
          </p:nvPr>
        </p:nvSpPr>
        <p:spPr/>
        <p:txBody>
          <a:bodyPr/>
          <a:lstStyle/>
          <a:p>
            <a:fld id="{E7947E03-E5B2-6C42-BA98-8F7B442AD48C}" type="slidenum">
              <a:rPr kumimoji="1" lang="zh-CN" altLang="en-US" smtClean="0"/>
              <a:t>32</a:t>
            </a:fld>
            <a:endParaRPr kumimoji="1" lang="zh-CN" altLang="en-US"/>
          </a:p>
        </p:txBody>
      </p:sp>
    </p:spTree>
    <p:extLst>
      <p:ext uri="{BB962C8B-B14F-4D97-AF65-F5344CB8AC3E}">
        <p14:creationId xmlns:p14="http://schemas.microsoft.com/office/powerpoint/2010/main" val="71486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0987" y="0"/>
            <a:ext cx="8229600" cy="714407"/>
          </a:xfrm>
        </p:spPr>
        <p:txBody>
          <a:bodyPr>
            <a:normAutofit fontScale="90000"/>
          </a:bodyPr>
          <a:lstStyle/>
          <a:p>
            <a:r>
              <a:rPr kumimoji="1" lang="en-US" altLang="zh-CN" dirty="0">
                <a:latin typeface="+mn-ea"/>
                <a:ea typeface="+mn-ea"/>
                <a:cs typeface="Heiti SC Light" charset="-122"/>
              </a:rPr>
              <a:t>BEPC/BES</a:t>
            </a:r>
            <a:r>
              <a:rPr kumimoji="1" lang="zh-CN" altLang="en-US" dirty="0">
                <a:latin typeface="+mn-ea"/>
                <a:ea typeface="+mn-ea"/>
                <a:cs typeface="Heiti SC Light" charset="-122"/>
              </a:rPr>
              <a:t>建造历史背景</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33</a:t>
            </a:fld>
            <a:endParaRPr kumimoji="1" lang="zh-CN" altLang="en-US"/>
          </a:p>
        </p:txBody>
      </p:sp>
      <p:pic>
        <p:nvPicPr>
          <p:cNvPr id="5" name="Picture 3" descr="毛泽东和杨振宁"/>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8906" y="672041"/>
            <a:ext cx="4048587" cy="2484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905453" y="3071610"/>
            <a:ext cx="3647152" cy="369332"/>
          </a:xfrm>
          <a:prstGeom prst="rect">
            <a:avLst/>
          </a:prstGeom>
        </p:spPr>
        <p:txBody>
          <a:bodyPr wrap="none">
            <a:spAutoFit/>
          </a:bodyPr>
          <a:lstStyle/>
          <a:p>
            <a:pPr algn="ctr"/>
            <a:r>
              <a:rPr lang="en-US" altLang="zh-CN" b="1" dirty="0">
                <a:solidFill>
                  <a:srgbClr val="0000CC"/>
                </a:solidFill>
                <a:latin typeface="+mn-ea"/>
              </a:rPr>
              <a:t>1973</a:t>
            </a:r>
            <a:r>
              <a:rPr lang="zh-CN" altLang="en-US" b="1" dirty="0">
                <a:solidFill>
                  <a:srgbClr val="0000CC"/>
                </a:solidFill>
                <a:latin typeface="+mn-ea"/>
              </a:rPr>
              <a:t>年毛泽东，周恩来会见杨振宁</a:t>
            </a:r>
          </a:p>
        </p:txBody>
      </p:sp>
      <p:pic>
        <p:nvPicPr>
          <p:cNvPr id="6" name="Picture 4" descr="1-毛主席会见李政道"/>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53" y="3736343"/>
            <a:ext cx="3839781" cy="2505269"/>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845331" y="6299923"/>
            <a:ext cx="2723823" cy="369332"/>
          </a:xfrm>
          <a:prstGeom prst="rect">
            <a:avLst/>
          </a:prstGeom>
        </p:spPr>
        <p:txBody>
          <a:bodyPr wrap="none">
            <a:spAutoFit/>
          </a:bodyPr>
          <a:lstStyle/>
          <a:p>
            <a:pPr algn="ctr"/>
            <a:r>
              <a:rPr lang="en-US" altLang="zh-CN" b="1" dirty="0">
                <a:solidFill>
                  <a:srgbClr val="0000CC"/>
                </a:solidFill>
                <a:latin typeface="+mn-ea"/>
              </a:rPr>
              <a:t>1974</a:t>
            </a:r>
            <a:r>
              <a:rPr lang="zh-CN" altLang="en-US" b="1" dirty="0">
                <a:solidFill>
                  <a:srgbClr val="0000CC"/>
                </a:solidFill>
                <a:latin typeface="+mn-ea"/>
              </a:rPr>
              <a:t>年毛泽东会见李政道</a:t>
            </a:r>
          </a:p>
        </p:txBody>
      </p:sp>
      <p:pic>
        <p:nvPicPr>
          <p:cNvPr id="12" name="图片 11"/>
          <p:cNvPicPr>
            <a:picLocks noChangeAspect="1"/>
          </p:cNvPicPr>
          <p:nvPr/>
        </p:nvPicPr>
        <p:blipFill>
          <a:blip r:embed="rId4"/>
          <a:stretch>
            <a:fillRect/>
          </a:stretch>
        </p:blipFill>
        <p:spPr>
          <a:xfrm>
            <a:off x="4375160" y="3509999"/>
            <a:ext cx="4177445" cy="2751000"/>
          </a:xfrm>
          <a:prstGeom prst="rect">
            <a:avLst/>
          </a:prstGeom>
        </p:spPr>
      </p:pic>
      <p:sp>
        <p:nvSpPr>
          <p:cNvPr id="13" name="文本框 12"/>
          <p:cNvSpPr txBox="1"/>
          <p:nvPr/>
        </p:nvSpPr>
        <p:spPr>
          <a:xfrm>
            <a:off x="4295645" y="5798145"/>
            <a:ext cx="4391155" cy="646331"/>
          </a:xfrm>
          <a:prstGeom prst="rect">
            <a:avLst/>
          </a:prstGeom>
          <a:solidFill>
            <a:schemeClr val="bg1"/>
          </a:solidFill>
        </p:spPr>
        <p:txBody>
          <a:bodyPr wrap="square" rtlCol="0">
            <a:spAutoFit/>
          </a:bodyPr>
          <a:lstStyle/>
          <a:p>
            <a:r>
              <a:rPr kumimoji="1" lang="en-US" altLang="zh-CN" dirty="0">
                <a:solidFill>
                  <a:srgbClr val="002060"/>
                </a:solidFill>
                <a:latin typeface="+mn-ea"/>
                <a:cs typeface="STHeiti Light" charset="-122"/>
              </a:rPr>
              <a:t>1979</a:t>
            </a:r>
            <a:r>
              <a:rPr kumimoji="1" lang="zh-CN" altLang="en-US" dirty="0">
                <a:solidFill>
                  <a:srgbClr val="002060"/>
                </a:solidFill>
                <a:latin typeface="+mn-ea"/>
                <a:cs typeface="STHeiti Light" charset="-122"/>
              </a:rPr>
              <a:t>年</a:t>
            </a:r>
            <a:r>
              <a:rPr kumimoji="1" lang="en-US" altLang="zh-CN" dirty="0">
                <a:solidFill>
                  <a:srgbClr val="002060"/>
                </a:solidFill>
                <a:latin typeface="+mn-ea"/>
                <a:cs typeface="STHeiti Light" charset="-122"/>
              </a:rPr>
              <a:t>1</a:t>
            </a:r>
            <a:r>
              <a:rPr kumimoji="1" lang="zh-CN" altLang="en-US" dirty="0">
                <a:solidFill>
                  <a:srgbClr val="002060"/>
                </a:solidFill>
                <a:latin typeface="+mn-ea"/>
                <a:cs typeface="STHeiti Light" charset="-122"/>
              </a:rPr>
              <a:t>月</a:t>
            </a:r>
            <a:r>
              <a:rPr kumimoji="1" lang="en-US" altLang="zh-CN" dirty="0">
                <a:solidFill>
                  <a:srgbClr val="002060"/>
                </a:solidFill>
                <a:latin typeface="+mn-ea"/>
                <a:cs typeface="STHeiti Light" charset="-122"/>
              </a:rPr>
              <a:t>28</a:t>
            </a:r>
            <a:r>
              <a:rPr kumimoji="1" lang="zh-CN" altLang="en-US" dirty="0">
                <a:solidFill>
                  <a:srgbClr val="002060"/>
                </a:solidFill>
                <a:latin typeface="+mn-ea"/>
                <a:cs typeface="STHeiti Light" charset="-122"/>
              </a:rPr>
              <a:t>日邓小平首次访美签署协议，</a:t>
            </a:r>
            <a:r>
              <a:rPr kumimoji="1" lang="en-US" altLang="zh-CN" dirty="0">
                <a:solidFill>
                  <a:srgbClr val="002060"/>
                </a:solidFill>
                <a:latin typeface="+mn-ea"/>
                <a:cs typeface="STHeiti Light" charset="-122"/>
              </a:rPr>
              <a:t>1979</a:t>
            </a:r>
            <a:r>
              <a:rPr kumimoji="1" lang="zh-CN" altLang="en-US" dirty="0">
                <a:solidFill>
                  <a:srgbClr val="002060"/>
                </a:solidFill>
                <a:latin typeface="+mn-ea"/>
                <a:cs typeface="STHeiti Light" charset="-122"/>
              </a:rPr>
              <a:t>年</a:t>
            </a:r>
            <a:r>
              <a:rPr kumimoji="1" lang="en-US" altLang="zh-CN" dirty="0">
                <a:solidFill>
                  <a:srgbClr val="002060"/>
                </a:solidFill>
                <a:latin typeface="+mn-ea"/>
                <a:cs typeface="STHeiti Light" charset="-122"/>
              </a:rPr>
              <a:t>6</a:t>
            </a:r>
            <a:r>
              <a:rPr kumimoji="1" lang="zh-CN" altLang="en-US" dirty="0">
                <a:solidFill>
                  <a:srgbClr val="002060"/>
                </a:solidFill>
                <a:latin typeface="+mn-ea"/>
                <a:cs typeface="STHeiti Light" charset="-122"/>
              </a:rPr>
              <a:t>月第一次中美高能物理会谈</a:t>
            </a:r>
          </a:p>
        </p:txBody>
      </p:sp>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889" y="675954"/>
            <a:ext cx="3806889" cy="2855167"/>
          </a:xfrm>
          <a:prstGeom prst="rect">
            <a:avLst/>
          </a:prstGeom>
        </p:spPr>
      </p:pic>
      <p:sp>
        <p:nvSpPr>
          <p:cNvPr id="11" name="文本框 10"/>
          <p:cNvSpPr txBox="1"/>
          <p:nvPr/>
        </p:nvSpPr>
        <p:spPr>
          <a:xfrm>
            <a:off x="541178" y="3183576"/>
            <a:ext cx="3653564" cy="369332"/>
          </a:xfrm>
          <a:prstGeom prst="rect">
            <a:avLst/>
          </a:prstGeom>
          <a:solidFill>
            <a:schemeClr val="bg1"/>
          </a:solidFill>
        </p:spPr>
        <p:txBody>
          <a:bodyPr wrap="none" rtlCol="0">
            <a:spAutoFit/>
          </a:bodyPr>
          <a:lstStyle/>
          <a:p>
            <a:r>
              <a:rPr kumimoji="1" lang="en-US" altLang="zh-CN" b="1" dirty="0">
                <a:solidFill>
                  <a:srgbClr val="0070C0"/>
                </a:solidFill>
                <a:latin typeface="+mn-ea"/>
                <a:cs typeface="Heiti SC Light" charset="-122"/>
              </a:rPr>
              <a:t>1972</a:t>
            </a:r>
            <a:r>
              <a:rPr kumimoji="1" lang="zh-CN" altLang="en-US" b="1" dirty="0">
                <a:solidFill>
                  <a:srgbClr val="0070C0"/>
                </a:solidFill>
                <a:latin typeface="+mn-ea"/>
                <a:cs typeface="Heiti SC Light" charset="-122"/>
              </a:rPr>
              <a:t>年</a:t>
            </a:r>
            <a:r>
              <a:rPr kumimoji="1" lang="en-US" altLang="zh-CN" b="1" dirty="0">
                <a:solidFill>
                  <a:srgbClr val="0070C0"/>
                </a:solidFill>
                <a:latin typeface="+mn-ea"/>
                <a:cs typeface="Heiti SC Light" charset="-122"/>
              </a:rPr>
              <a:t>9</a:t>
            </a:r>
            <a:r>
              <a:rPr kumimoji="1" lang="zh-CN" altLang="en-US" b="1" dirty="0">
                <a:solidFill>
                  <a:srgbClr val="0070C0"/>
                </a:solidFill>
                <a:latin typeface="+mn-ea"/>
                <a:cs typeface="Heiti SC Light" charset="-122"/>
              </a:rPr>
              <a:t>月周恩来总理接见李政道</a:t>
            </a:r>
            <a:r>
              <a:rPr kumimoji="1" lang="en-US" altLang="zh-CN" b="1" dirty="0">
                <a:solidFill>
                  <a:srgbClr val="0070C0"/>
                </a:solidFill>
                <a:latin typeface="+mn-ea"/>
                <a:cs typeface="Heiti SC Light" charset="-122"/>
              </a:rPr>
              <a:t> </a:t>
            </a:r>
            <a:endParaRPr kumimoji="1" lang="zh-CN" altLang="en-US" b="1" dirty="0">
              <a:solidFill>
                <a:srgbClr val="0070C0"/>
              </a:solidFill>
              <a:latin typeface="+mn-ea"/>
              <a:cs typeface="Heiti SC Light" charset="-122"/>
            </a:endParaRPr>
          </a:p>
        </p:txBody>
      </p:sp>
    </p:spTree>
    <p:extLst>
      <p:ext uri="{BB962C8B-B14F-4D97-AF65-F5344CB8AC3E}">
        <p14:creationId xmlns:p14="http://schemas.microsoft.com/office/powerpoint/2010/main" val="7354837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编号占位符 5"/>
          <p:cNvSpPr>
            <a:spLocks noGrp="1"/>
          </p:cNvSpPr>
          <p:nvPr>
            <p:ph type="sldNum" sz="quarter" idx="12"/>
          </p:nvPr>
        </p:nvSpPr>
        <p:spPr/>
        <p:txBody>
          <a:bodyPr/>
          <a:lstStyle/>
          <a:p>
            <a:fld id="{E7947E03-E5B2-6C42-BA98-8F7B442AD48C}" type="slidenum">
              <a:rPr kumimoji="1" lang="zh-CN" altLang="en-US" smtClean="0"/>
              <a:t>34</a:t>
            </a:fld>
            <a:endParaRPr kumimoji="1" lang="zh-CN" altLang="en-US"/>
          </a:p>
        </p:txBody>
      </p:sp>
      <p:pic>
        <p:nvPicPr>
          <p:cNvPr id="7" name="图片 6"/>
          <p:cNvPicPr>
            <a:picLocks noChangeAspect="1"/>
          </p:cNvPicPr>
          <p:nvPr/>
        </p:nvPicPr>
        <p:blipFill>
          <a:blip r:embed="rId3"/>
          <a:stretch>
            <a:fillRect/>
          </a:stretch>
        </p:blipFill>
        <p:spPr>
          <a:xfrm>
            <a:off x="1397000" y="1318206"/>
            <a:ext cx="6283262" cy="5026609"/>
          </a:xfrm>
          <a:prstGeom prst="rect">
            <a:avLst/>
          </a:prstGeom>
        </p:spPr>
      </p:pic>
      <p:sp>
        <p:nvSpPr>
          <p:cNvPr id="9" name="内容占位符 2"/>
          <p:cNvSpPr>
            <a:spLocks noGrp="1"/>
          </p:cNvSpPr>
          <p:nvPr>
            <p:ph type="title"/>
          </p:nvPr>
        </p:nvSpPr>
        <p:spPr/>
        <p:txBody>
          <a:bodyPr>
            <a:normAutofit/>
          </a:bodyPr>
          <a:lstStyle/>
          <a:p>
            <a:r>
              <a:rPr lang="en-US" altLang="zh-CN" sz="2000" b="1" dirty="0">
                <a:solidFill>
                  <a:srgbClr val="FF0000"/>
                </a:solidFill>
                <a:latin typeface="Heiti SC Light" charset="-122"/>
                <a:ea typeface="Heiti SC Light" charset="-122"/>
                <a:cs typeface="Heiti SC Light" charset="-122"/>
              </a:rPr>
              <a:t>1979</a:t>
            </a:r>
            <a:r>
              <a:rPr lang="zh-CN" altLang="en-US" sz="2000" b="1" dirty="0">
                <a:solidFill>
                  <a:srgbClr val="FF0000"/>
                </a:solidFill>
                <a:latin typeface="Heiti SC Light" charset="-122"/>
                <a:ea typeface="Heiti SC Light" charset="-122"/>
                <a:cs typeface="Heiti SC Light" charset="-122"/>
              </a:rPr>
              <a:t>年</a:t>
            </a:r>
            <a:r>
              <a:rPr lang="en-US" altLang="zh-CN" sz="2000" b="1" dirty="0">
                <a:solidFill>
                  <a:srgbClr val="FF0000"/>
                </a:solidFill>
                <a:latin typeface="Heiti SC Light" charset="-122"/>
                <a:ea typeface="Heiti SC Light" charset="-122"/>
                <a:cs typeface="Heiti SC Light" charset="-122"/>
              </a:rPr>
              <a:t>1</a:t>
            </a:r>
            <a:r>
              <a:rPr lang="zh-CN" altLang="en-US" sz="2000" b="1" dirty="0">
                <a:solidFill>
                  <a:srgbClr val="FF0000"/>
                </a:solidFill>
                <a:latin typeface="Heiti SC Light" charset="-122"/>
                <a:ea typeface="Heiti SC Light" charset="-122"/>
                <a:cs typeface="Heiti SC Light" charset="-122"/>
              </a:rPr>
              <a:t>月</a:t>
            </a:r>
            <a:r>
              <a:rPr lang="en-US" altLang="zh-CN" sz="2000" b="1" dirty="0">
                <a:solidFill>
                  <a:srgbClr val="FF0000"/>
                </a:solidFill>
                <a:latin typeface="Heiti SC Light" charset="-122"/>
                <a:ea typeface="Heiti SC Light" charset="-122"/>
                <a:cs typeface="Heiti SC Light" charset="-122"/>
              </a:rPr>
              <a:t>28</a:t>
            </a:r>
            <a:r>
              <a:rPr lang="zh-CN" altLang="en-US" sz="2000" b="1" dirty="0">
                <a:solidFill>
                  <a:srgbClr val="FF0000"/>
                </a:solidFill>
                <a:latin typeface="Heiti SC Light" charset="-122"/>
                <a:ea typeface="Heiti SC Light" charset="-122"/>
                <a:cs typeface="Heiti SC Light" charset="-122"/>
              </a:rPr>
              <a:t>日，邓小平同志访美期间，由方毅副总理和美国前能源部部长施莱辛格签定了（中华人民共和国国家科学技术委员会和美利坚合众国能源部在高能物理领域进行合作的执行协议</a:t>
            </a:r>
            <a:r>
              <a:rPr lang="en-US" altLang="zh-CN" sz="2000" b="1" dirty="0">
                <a:solidFill>
                  <a:srgbClr val="FF0000"/>
                </a:solidFill>
                <a:latin typeface="Heiti SC Light" charset="-122"/>
                <a:ea typeface="Heiti SC Light" charset="-122"/>
                <a:cs typeface="Heiti SC Light" charset="-122"/>
              </a:rPr>
              <a:t>&gt; </a:t>
            </a:r>
            <a:r>
              <a:rPr lang="zh-CN" altLang="en-US" sz="2000" b="1" dirty="0">
                <a:solidFill>
                  <a:srgbClr val="FF0000"/>
                </a:solidFill>
                <a:latin typeface="Heiti SC Light" charset="-122"/>
                <a:ea typeface="Heiti SC Light" charset="-122"/>
                <a:cs typeface="Heiti SC Light" charset="-122"/>
              </a:rPr>
              <a:t>。</a:t>
            </a:r>
            <a:endParaRPr kumimoji="1" lang="zh-CN" altLang="en-US" sz="2000" b="1" dirty="0">
              <a:solidFill>
                <a:srgbClr val="FF0000"/>
              </a:solidFill>
              <a:latin typeface="Heiti SC Light" charset="-122"/>
              <a:ea typeface="Heiti SC Light" charset="-122"/>
              <a:cs typeface="Heiti SC Light" charset="-122"/>
            </a:endParaRPr>
          </a:p>
        </p:txBody>
      </p:sp>
    </p:spTree>
    <p:extLst>
      <p:ext uri="{BB962C8B-B14F-4D97-AF65-F5344CB8AC3E}">
        <p14:creationId xmlns:p14="http://schemas.microsoft.com/office/powerpoint/2010/main" val="18356462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1143000"/>
          </a:xfrm>
        </p:spPr>
        <p:txBody>
          <a:bodyPr/>
          <a:lstStyle/>
          <a:p>
            <a:r>
              <a:rPr kumimoji="1" lang="zh-CN" altLang="en-US" dirty="0">
                <a:solidFill>
                  <a:srgbClr val="FF0000"/>
                </a:solidFill>
                <a:latin typeface="STHeiti Light" charset="-122"/>
                <a:ea typeface="STHeiti Light" charset="-122"/>
                <a:cs typeface="STHeiti Light" charset="-122"/>
              </a:rPr>
              <a:t>中美高能物理会谈</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35</a:t>
            </a:fld>
            <a:endParaRPr kumimoji="1" lang="zh-CN" altLang="en-US"/>
          </a:p>
        </p:txBody>
      </p:sp>
      <p:pic>
        <p:nvPicPr>
          <p:cNvPr id="5" name="图片 4"/>
          <p:cNvPicPr>
            <a:picLocks noChangeAspect="1"/>
          </p:cNvPicPr>
          <p:nvPr/>
        </p:nvPicPr>
        <p:blipFill>
          <a:blip r:embed="rId2"/>
          <a:stretch>
            <a:fillRect/>
          </a:stretch>
        </p:blipFill>
        <p:spPr>
          <a:xfrm>
            <a:off x="375457" y="1544217"/>
            <a:ext cx="8367326" cy="3713001"/>
          </a:xfrm>
          <a:prstGeom prst="rect">
            <a:avLst/>
          </a:prstGeom>
        </p:spPr>
      </p:pic>
      <p:sp>
        <p:nvSpPr>
          <p:cNvPr id="6" name="文本框 5"/>
          <p:cNvSpPr txBox="1"/>
          <p:nvPr/>
        </p:nvSpPr>
        <p:spPr>
          <a:xfrm>
            <a:off x="246937" y="942945"/>
            <a:ext cx="8650125" cy="400110"/>
          </a:xfrm>
          <a:prstGeom prst="rect">
            <a:avLst/>
          </a:prstGeom>
          <a:noFill/>
        </p:spPr>
        <p:txBody>
          <a:bodyPr wrap="none" rtlCol="0">
            <a:spAutoFit/>
          </a:bodyPr>
          <a:lstStyle/>
          <a:p>
            <a:r>
              <a:rPr kumimoji="1" lang="en-US" altLang="zh-CN" sz="2000" dirty="0">
                <a:solidFill>
                  <a:srgbClr val="FF0000"/>
                </a:solidFill>
                <a:latin typeface="STHeiti Light" charset="-122"/>
                <a:ea typeface="STHeiti Light" charset="-122"/>
                <a:cs typeface="STHeiti Light" charset="-122"/>
              </a:rPr>
              <a:t>1979</a:t>
            </a:r>
            <a:r>
              <a:rPr kumimoji="1" lang="zh-CN" altLang="en-US" sz="2000" dirty="0">
                <a:solidFill>
                  <a:srgbClr val="FF0000"/>
                </a:solidFill>
                <a:latin typeface="STHeiti Light" charset="-122"/>
                <a:ea typeface="STHeiti Light" charset="-122"/>
                <a:cs typeface="STHeiti Light" charset="-122"/>
              </a:rPr>
              <a:t>年</a:t>
            </a:r>
            <a:r>
              <a:rPr kumimoji="1" lang="en-US" altLang="zh-CN" sz="2000" dirty="0">
                <a:solidFill>
                  <a:srgbClr val="FF0000"/>
                </a:solidFill>
                <a:latin typeface="STHeiti Light" charset="-122"/>
                <a:ea typeface="STHeiti Light" charset="-122"/>
                <a:cs typeface="STHeiti Light" charset="-122"/>
              </a:rPr>
              <a:t>6</a:t>
            </a:r>
            <a:r>
              <a:rPr kumimoji="1" lang="zh-CN" altLang="en-US" sz="2000" dirty="0">
                <a:solidFill>
                  <a:srgbClr val="FF0000"/>
                </a:solidFill>
                <a:latin typeface="STHeiti Light" charset="-122"/>
                <a:ea typeface="STHeiti Light" charset="-122"/>
                <a:cs typeface="STHeiti Light" charset="-122"/>
              </a:rPr>
              <a:t>月</a:t>
            </a:r>
            <a:r>
              <a:rPr kumimoji="1" lang="en-US" altLang="zh-CN" sz="2000" dirty="0">
                <a:solidFill>
                  <a:srgbClr val="FF0000"/>
                </a:solidFill>
                <a:latin typeface="STHeiti Light" charset="-122"/>
                <a:ea typeface="STHeiti Light" charset="-122"/>
                <a:cs typeface="STHeiti Light" charset="-122"/>
              </a:rPr>
              <a:t>10</a:t>
            </a:r>
            <a:r>
              <a:rPr kumimoji="1" lang="zh-CN" altLang="en-US" sz="2000" dirty="0">
                <a:solidFill>
                  <a:srgbClr val="FF0000"/>
                </a:solidFill>
                <a:latin typeface="STHeiti Light" charset="-122"/>
                <a:ea typeface="STHeiti Light" charset="-122"/>
                <a:cs typeface="STHeiti Light" charset="-122"/>
              </a:rPr>
              <a:t>日到</a:t>
            </a:r>
            <a:r>
              <a:rPr kumimoji="1" lang="en-US" altLang="zh-CN" sz="2000" dirty="0">
                <a:solidFill>
                  <a:srgbClr val="FF0000"/>
                </a:solidFill>
                <a:latin typeface="STHeiti Light" charset="-122"/>
                <a:ea typeface="STHeiti Light" charset="-122"/>
                <a:cs typeface="STHeiti Light" charset="-122"/>
              </a:rPr>
              <a:t>13</a:t>
            </a:r>
            <a:r>
              <a:rPr kumimoji="1" lang="zh-CN" altLang="en-US" sz="2000" dirty="0">
                <a:solidFill>
                  <a:srgbClr val="FF0000"/>
                </a:solidFill>
                <a:latin typeface="STHeiti Light" charset="-122"/>
                <a:ea typeface="STHeiti Light" charset="-122"/>
                <a:cs typeface="STHeiti Light" charset="-122"/>
              </a:rPr>
              <a:t>日</a:t>
            </a:r>
            <a:r>
              <a:rPr lang="zh-CN" altLang="en-US" sz="2000" dirty="0">
                <a:solidFill>
                  <a:srgbClr val="FF0000"/>
                </a:solidFill>
                <a:latin typeface="STHeiti Light" charset="-122"/>
                <a:ea typeface="STHeiti Light" charset="-122"/>
                <a:cs typeface="STHeiti Light" charset="-122"/>
              </a:rPr>
              <a:t>中美高能物理联合委员会第一次会议在北京饭店召开</a:t>
            </a:r>
            <a:endParaRPr kumimoji="1" lang="zh-CN" altLang="en-US" sz="2000" dirty="0">
              <a:solidFill>
                <a:srgbClr val="FF0000"/>
              </a:solidFill>
              <a:latin typeface="STHeiti Light" charset="-122"/>
              <a:ea typeface="STHeiti Light" charset="-122"/>
              <a:cs typeface="STHeiti Light" charset="-122"/>
            </a:endParaRPr>
          </a:p>
        </p:txBody>
      </p:sp>
      <p:sp>
        <p:nvSpPr>
          <p:cNvPr id="7" name="文本框 6"/>
          <p:cNvSpPr txBox="1"/>
          <p:nvPr/>
        </p:nvSpPr>
        <p:spPr>
          <a:xfrm>
            <a:off x="1468957" y="5452841"/>
            <a:ext cx="6853158" cy="1015663"/>
          </a:xfrm>
          <a:prstGeom prst="rect">
            <a:avLst/>
          </a:prstGeom>
          <a:noFill/>
        </p:spPr>
        <p:txBody>
          <a:bodyPr wrap="none" rtlCol="0">
            <a:spAutoFit/>
          </a:bodyPr>
          <a:lstStyle/>
          <a:p>
            <a:pPr>
              <a:lnSpc>
                <a:spcPct val="150000"/>
              </a:lnSpc>
            </a:pPr>
            <a:r>
              <a:rPr kumimoji="1" lang="zh-CN" altLang="en-US" sz="2000" dirty="0">
                <a:solidFill>
                  <a:srgbClr val="FF0000"/>
                </a:solidFill>
                <a:latin typeface="STHeiti Light" charset="-122"/>
                <a:ea typeface="STHeiti Light" charset="-122"/>
                <a:cs typeface="STHeiti Light" charset="-122"/>
              </a:rPr>
              <a:t>到</a:t>
            </a:r>
            <a:r>
              <a:rPr kumimoji="1" lang="en-US" altLang="zh-CN" sz="2000" dirty="0">
                <a:solidFill>
                  <a:srgbClr val="FF0000"/>
                </a:solidFill>
                <a:latin typeface="STHeiti Light" charset="-122"/>
                <a:ea typeface="STHeiti Light" charset="-122"/>
                <a:cs typeface="STHeiti Light" charset="-122"/>
              </a:rPr>
              <a:t>2017</a:t>
            </a:r>
            <a:r>
              <a:rPr kumimoji="1" lang="zh-CN" altLang="en-US" sz="2000" dirty="0">
                <a:solidFill>
                  <a:srgbClr val="FF0000"/>
                </a:solidFill>
                <a:latin typeface="STHeiti Light" charset="-122"/>
                <a:ea typeface="STHeiti Light" charset="-122"/>
                <a:cs typeface="STHeiti Light" charset="-122"/>
              </a:rPr>
              <a:t>年，已经是</a:t>
            </a:r>
            <a:r>
              <a:rPr kumimoji="1" lang="en-US" altLang="zh-CN" sz="2000" dirty="0">
                <a:solidFill>
                  <a:srgbClr val="FF0000"/>
                </a:solidFill>
                <a:latin typeface="STHeiti Light" charset="-122"/>
                <a:ea typeface="STHeiti Light" charset="-122"/>
                <a:cs typeface="STHeiti Light" charset="-122"/>
              </a:rPr>
              <a:t>37</a:t>
            </a:r>
            <a:r>
              <a:rPr kumimoji="1" lang="zh-CN" altLang="en-US" sz="2000" dirty="0">
                <a:solidFill>
                  <a:srgbClr val="FF0000"/>
                </a:solidFill>
                <a:latin typeface="STHeiti Light" charset="-122"/>
                <a:ea typeface="STHeiti Light" charset="-122"/>
                <a:cs typeface="STHeiti Light" charset="-122"/>
              </a:rPr>
              <a:t>次，每年在中美两国轮流召开。 </a:t>
            </a:r>
          </a:p>
          <a:p>
            <a:pPr>
              <a:lnSpc>
                <a:spcPct val="150000"/>
              </a:lnSpc>
            </a:pPr>
            <a:r>
              <a:rPr kumimoji="1" lang="zh-CN" altLang="en-US" sz="2000" dirty="0">
                <a:solidFill>
                  <a:srgbClr val="FF0000"/>
                </a:solidFill>
                <a:latin typeface="STHeiti Light" charset="-122"/>
                <a:ea typeface="STHeiti Light" charset="-122"/>
                <a:cs typeface="STHeiti Light" charset="-122"/>
              </a:rPr>
              <a:t>中日、中德、中法、中意等高能物理联合会议也每年召开。</a:t>
            </a:r>
          </a:p>
        </p:txBody>
      </p:sp>
    </p:spTree>
    <p:extLst>
      <p:ext uri="{BB962C8B-B14F-4D97-AF65-F5344CB8AC3E}">
        <p14:creationId xmlns:p14="http://schemas.microsoft.com/office/powerpoint/2010/main" val="3235982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12"/>
          </p:nvPr>
        </p:nvSpPr>
        <p:spPr/>
        <p:txBody>
          <a:bodyPr/>
          <a:lstStyle/>
          <a:p>
            <a:fld id="{E7947E03-E5B2-6C42-BA98-8F7B442AD48C}" type="slidenum">
              <a:rPr kumimoji="1" lang="zh-CN" altLang="en-US" smtClean="0"/>
              <a:t>36</a:t>
            </a:fld>
            <a:endParaRPr kumimoji="1" lang="zh-CN" altLang="en-US"/>
          </a:p>
        </p:txBody>
      </p:sp>
      <p:pic>
        <p:nvPicPr>
          <p:cNvPr id="5" name="Picture 3" descr="7-邓小平奠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2131" y="538609"/>
            <a:ext cx="4171281" cy="287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
          <p:cNvSpPr txBox="1">
            <a:spLocks noGrp="1" noChangeArrowheads="1"/>
          </p:cNvSpPr>
          <p:nvPr>
            <p:ph type="title"/>
          </p:nvPr>
        </p:nvSpPr>
        <p:spPr bwMode="auto">
          <a:xfrm>
            <a:off x="457200" y="0"/>
            <a:ext cx="69557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fontAlgn="base">
              <a:spcBef>
                <a:spcPct val="0"/>
              </a:spcBef>
              <a:spcAft>
                <a:spcPct val="0"/>
              </a:spcAft>
              <a:defRPr>
                <a:solidFill>
                  <a:schemeClr val="tx1"/>
                </a:solidFill>
                <a:latin typeface="Arial" charset="0"/>
                <a:ea typeface="宋体" charset="0"/>
              </a:defRPr>
            </a:lvl6pPr>
            <a:lvl7pPr marL="2971800" indent="-228600" fontAlgn="base">
              <a:spcBef>
                <a:spcPct val="0"/>
              </a:spcBef>
              <a:spcAft>
                <a:spcPct val="0"/>
              </a:spcAft>
              <a:defRPr>
                <a:solidFill>
                  <a:schemeClr val="tx1"/>
                </a:solidFill>
                <a:latin typeface="Arial" charset="0"/>
                <a:ea typeface="宋体" charset="0"/>
              </a:defRPr>
            </a:lvl7pPr>
            <a:lvl8pPr marL="3429000" indent="-228600" fontAlgn="base">
              <a:spcBef>
                <a:spcPct val="0"/>
              </a:spcBef>
              <a:spcAft>
                <a:spcPct val="0"/>
              </a:spcAft>
              <a:defRPr>
                <a:solidFill>
                  <a:schemeClr val="tx1"/>
                </a:solidFill>
                <a:latin typeface="Arial" charset="0"/>
                <a:ea typeface="宋体" charset="0"/>
              </a:defRPr>
            </a:lvl8pPr>
            <a:lvl9pPr marL="3886200" indent="-228600" fontAlgn="base">
              <a:spcBef>
                <a:spcPct val="0"/>
              </a:spcBef>
              <a:spcAft>
                <a:spcPct val="0"/>
              </a:spcAft>
              <a:defRPr>
                <a:solidFill>
                  <a:schemeClr val="tx1"/>
                </a:solidFill>
                <a:latin typeface="Arial" charset="0"/>
                <a:ea typeface="宋体" charset="0"/>
              </a:defRPr>
            </a:lvl9pPr>
          </a:lstStyle>
          <a:p>
            <a:pPr algn="l"/>
            <a:r>
              <a:rPr lang="en-US" altLang="zh-CN" sz="3200" b="1" dirty="0">
                <a:solidFill>
                  <a:srgbClr val="0000CC"/>
                </a:solidFill>
                <a:latin typeface="Times New Roman" charset="0"/>
                <a:ea typeface="楷体_GB2312" charset="0"/>
              </a:rPr>
              <a:t>1982</a:t>
            </a:r>
            <a:r>
              <a:rPr lang="zh-CN" altLang="en-US" sz="3200" b="1" dirty="0">
                <a:solidFill>
                  <a:srgbClr val="0000CC"/>
                </a:solidFill>
                <a:latin typeface="Times New Roman" charset="0"/>
                <a:ea typeface="楷体_GB2312" charset="0"/>
              </a:rPr>
              <a:t>年</a:t>
            </a:r>
            <a:r>
              <a:rPr lang="en-US" altLang="zh-CN" sz="3200" b="1" dirty="0">
                <a:solidFill>
                  <a:srgbClr val="0000CC"/>
                </a:solidFill>
                <a:latin typeface="Times New Roman" charset="0"/>
                <a:ea typeface="楷体_GB2312" charset="0"/>
              </a:rPr>
              <a:t>, </a:t>
            </a:r>
            <a:r>
              <a:rPr lang="zh-CN" altLang="en-US" sz="3200" b="1" dirty="0">
                <a:solidFill>
                  <a:srgbClr val="0000CC"/>
                </a:solidFill>
                <a:latin typeface="Times New Roman" charset="0"/>
                <a:ea typeface="楷体_GB2312" charset="0"/>
              </a:rPr>
              <a:t>批准北京正负电子对撞机工程</a:t>
            </a:r>
          </a:p>
          <a:p>
            <a:pPr algn="l"/>
            <a:r>
              <a:rPr lang="en-US" altLang="zh-CN" sz="3200" b="1" dirty="0">
                <a:solidFill>
                  <a:srgbClr val="0000CC"/>
                </a:solidFill>
                <a:latin typeface="Times New Roman" charset="0"/>
                <a:ea typeface="楷体_GB2312" charset="0"/>
              </a:rPr>
              <a:t>1984</a:t>
            </a:r>
            <a:r>
              <a:rPr lang="zh-CN" altLang="en-US" sz="3200" b="1" dirty="0">
                <a:solidFill>
                  <a:srgbClr val="0000CC"/>
                </a:solidFill>
                <a:latin typeface="Times New Roman" charset="0"/>
                <a:ea typeface="楷体_GB2312" charset="0"/>
              </a:rPr>
              <a:t>年</a:t>
            </a:r>
            <a:r>
              <a:rPr lang="en-US" altLang="zh-CN" sz="3200" b="1" dirty="0">
                <a:solidFill>
                  <a:srgbClr val="0000CC"/>
                </a:solidFill>
                <a:latin typeface="Times New Roman" charset="0"/>
                <a:ea typeface="楷体_GB2312" charset="0"/>
              </a:rPr>
              <a:t>10</a:t>
            </a:r>
            <a:r>
              <a:rPr lang="zh-CN" altLang="en-US" sz="3200" b="1" dirty="0">
                <a:solidFill>
                  <a:srgbClr val="0000CC"/>
                </a:solidFill>
                <a:latin typeface="Times New Roman" charset="0"/>
                <a:ea typeface="楷体_GB2312" charset="0"/>
              </a:rPr>
              <a:t>月，奠基</a:t>
            </a:r>
          </a:p>
        </p:txBody>
      </p:sp>
      <p:pic>
        <p:nvPicPr>
          <p:cNvPr id="7" name="Picture 4" descr=" 四人领导小组"/>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5029" y="3418067"/>
            <a:ext cx="4321628" cy="293828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57297" y="4348430"/>
            <a:ext cx="4735029" cy="2400401"/>
          </a:xfrm>
          <a:prstGeom prst="rect">
            <a:avLst/>
          </a:prstGeom>
        </p:spPr>
        <p:txBody>
          <a:bodyPr wrap="square">
            <a:spAutoFit/>
          </a:bodyPr>
          <a:lstStyle/>
          <a:p>
            <a:pPr>
              <a:lnSpc>
                <a:spcPct val="150000"/>
              </a:lnSpc>
            </a:pPr>
            <a:r>
              <a:rPr lang="zh-CN" altLang="en-US" sz="1700" b="1" dirty="0">
                <a:solidFill>
                  <a:srgbClr val="0000CC"/>
                </a:solidFill>
                <a:latin typeface="Times New Roman" charset="0"/>
                <a:ea typeface="楷体_GB2312" charset="0"/>
              </a:rPr>
              <a:t>北京正负电子对撞机四人领导小组（从左至右）：</a:t>
            </a:r>
            <a:endParaRPr lang="en-US" altLang="zh-CN" sz="1700" b="1" dirty="0">
              <a:solidFill>
                <a:srgbClr val="0000CC"/>
              </a:solidFill>
              <a:latin typeface="Times New Roman" charset="0"/>
              <a:ea typeface="楷体_GB2312" charset="0"/>
            </a:endParaRPr>
          </a:p>
          <a:p>
            <a:pPr>
              <a:lnSpc>
                <a:spcPct val="150000"/>
              </a:lnSpc>
            </a:pPr>
            <a:r>
              <a:rPr lang="zh-CN" altLang="en-US" sz="1700" b="1" dirty="0">
                <a:solidFill>
                  <a:srgbClr val="0000CC"/>
                </a:solidFill>
                <a:latin typeface="Times New Roman" charset="0"/>
                <a:ea typeface="楷体_GB2312" charset="0"/>
              </a:rPr>
              <a:t>张寿</a:t>
            </a:r>
            <a:r>
              <a:rPr lang="en-US" altLang="zh-CN" sz="1700" b="1" dirty="0">
                <a:solidFill>
                  <a:srgbClr val="0000CC"/>
                </a:solidFill>
                <a:latin typeface="Times New Roman" charset="0"/>
                <a:ea typeface="楷体_GB2312" charset="0"/>
              </a:rPr>
              <a:t>(</a:t>
            </a:r>
            <a:r>
              <a:rPr lang="zh-CN" altLang="en-US" sz="1700" b="1" dirty="0">
                <a:solidFill>
                  <a:srgbClr val="0000CC"/>
                </a:solidFill>
                <a:latin typeface="Times New Roman" charset="0"/>
                <a:ea typeface="楷体_GB2312" charset="0"/>
              </a:rPr>
              <a:t>国家经委会副主任）</a:t>
            </a:r>
            <a:endParaRPr lang="en-US" altLang="zh-CN" sz="1700" b="1" dirty="0">
              <a:solidFill>
                <a:srgbClr val="0000CC"/>
              </a:solidFill>
              <a:latin typeface="Times New Roman" charset="0"/>
              <a:ea typeface="楷体_GB2312" charset="0"/>
            </a:endParaRPr>
          </a:p>
          <a:p>
            <a:pPr>
              <a:lnSpc>
                <a:spcPct val="150000"/>
              </a:lnSpc>
            </a:pPr>
            <a:r>
              <a:rPr lang="zh-CN" altLang="en-US" sz="1700" b="1" dirty="0">
                <a:solidFill>
                  <a:srgbClr val="0000CC"/>
                </a:solidFill>
                <a:latin typeface="Times New Roman" charset="0"/>
                <a:ea typeface="楷体_GB2312" charset="0"/>
              </a:rPr>
              <a:t>林宗棠（国家计委副主任）</a:t>
            </a:r>
            <a:endParaRPr lang="en-US" altLang="zh-CN" sz="1700" b="1" dirty="0">
              <a:solidFill>
                <a:srgbClr val="0000CC"/>
              </a:solidFill>
              <a:latin typeface="Times New Roman" charset="0"/>
              <a:ea typeface="楷体_GB2312" charset="0"/>
            </a:endParaRPr>
          </a:p>
          <a:p>
            <a:pPr>
              <a:lnSpc>
                <a:spcPct val="150000"/>
              </a:lnSpc>
            </a:pPr>
            <a:r>
              <a:rPr lang="zh-CN" altLang="en-US" sz="1700" b="1" dirty="0">
                <a:solidFill>
                  <a:srgbClr val="0000CC"/>
                </a:solidFill>
                <a:latin typeface="Times New Roman" charset="0"/>
                <a:ea typeface="楷体_GB2312" charset="0"/>
              </a:rPr>
              <a:t>谷羽（组长，科学院计划局局长）</a:t>
            </a:r>
            <a:endParaRPr lang="en-US" altLang="zh-CN" sz="1700" b="1" dirty="0">
              <a:solidFill>
                <a:srgbClr val="0000CC"/>
              </a:solidFill>
              <a:latin typeface="Times New Roman" charset="0"/>
              <a:ea typeface="楷体_GB2312" charset="0"/>
            </a:endParaRPr>
          </a:p>
          <a:p>
            <a:pPr>
              <a:lnSpc>
                <a:spcPct val="150000"/>
              </a:lnSpc>
            </a:pPr>
            <a:r>
              <a:rPr lang="zh-CN" altLang="en-US" sz="1700" b="1" dirty="0">
                <a:solidFill>
                  <a:srgbClr val="0000CC"/>
                </a:solidFill>
                <a:latin typeface="Times New Roman" charset="0"/>
                <a:ea typeface="楷体_GB2312" charset="0"/>
              </a:rPr>
              <a:t>张百发（北京市副市长）</a:t>
            </a:r>
            <a:endParaRPr lang="en-US" altLang="zh-CN" sz="1700" b="1" dirty="0">
              <a:solidFill>
                <a:srgbClr val="0000CC"/>
              </a:solidFill>
              <a:latin typeface="Times New Roman" charset="0"/>
              <a:ea typeface="楷体_GB2312" charset="0"/>
            </a:endParaRPr>
          </a:p>
          <a:p>
            <a:pPr>
              <a:lnSpc>
                <a:spcPct val="150000"/>
              </a:lnSpc>
            </a:pPr>
            <a:r>
              <a:rPr lang="zh-CN" altLang="en-US" sz="1700" b="1" dirty="0">
                <a:solidFill>
                  <a:srgbClr val="0000CC"/>
                </a:solidFill>
                <a:latin typeface="Times New Roman" charset="0"/>
                <a:ea typeface="楷体_GB2312" charset="0"/>
              </a:rPr>
              <a:t>后由周光召担任组长</a:t>
            </a:r>
          </a:p>
        </p:txBody>
      </p:sp>
      <p:pic>
        <p:nvPicPr>
          <p:cNvPr id="9" name="Picture 5" descr=" 1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1" y="1080556"/>
            <a:ext cx="3941686" cy="270375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3771283"/>
            <a:ext cx="4745115" cy="353943"/>
          </a:xfrm>
          <a:prstGeom prst="rect">
            <a:avLst/>
          </a:prstGeom>
          <a:solidFill>
            <a:srgbClr val="FFFF00"/>
          </a:solidFill>
        </p:spPr>
        <p:txBody>
          <a:bodyPr wrap="square">
            <a:spAutoFit/>
          </a:bodyPr>
          <a:lstStyle/>
          <a:p>
            <a:pPr algn="ctr"/>
            <a:r>
              <a:rPr lang="en-US" altLang="zh-CN" sz="1700" b="1" dirty="0">
                <a:solidFill>
                  <a:srgbClr val="FF0000"/>
                </a:solidFill>
                <a:latin typeface="Times New Roman" charset="0"/>
                <a:ea typeface="楷体_GB2312" charset="0"/>
              </a:rPr>
              <a:t>1981</a:t>
            </a:r>
            <a:r>
              <a:rPr lang="zh-CN" altLang="en-US" sz="1700" b="1" dirty="0">
                <a:solidFill>
                  <a:srgbClr val="FF0000"/>
                </a:solidFill>
                <a:latin typeface="Times New Roman" charset="0"/>
                <a:ea typeface="楷体_GB2312" charset="0"/>
              </a:rPr>
              <a:t>年邓小平会见李政道，确定了对撞机方案</a:t>
            </a:r>
          </a:p>
        </p:txBody>
      </p:sp>
    </p:spTree>
    <p:extLst>
      <p:ext uri="{BB962C8B-B14F-4D97-AF65-F5344CB8AC3E}">
        <p14:creationId xmlns:p14="http://schemas.microsoft.com/office/powerpoint/2010/main" val="9437311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738328"/>
          </a:xfrm>
        </p:spPr>
        <p:txBody>
          <a:bodyPr>
            <a:normAutofit fontScale="90000"/>
          </a:bodyPr>
          <a:lstStyle/>
          <a:p>
            <a:r>
              <a:rPr kumimoji="1" lang="zh-CN" altLang="en-US" dirty="0">
                <a:solidFill>
                  <a:srgbClr val="FF0000"/>
                </a:solidFill>
                <a:latin typeface="STHeiti Light" charset="-122"/>
                <a:ea typeface="STHeiti Light" charset="-122"/>
                <a:cs typeface="STHeiti Light" charset="-122"/>
              </a:rPr>
              <a:t>李政道先生和</a:t>
            </a:r>
            <a:r>
              <a:rPr lang="zh-CN" altLang="en-US" dirty="0">
                <a:solidFill>
                  <a:srgbClr val="FF0000"/>
                </a:solidFill>
                <a:latin typeface="STHeiti Light" charset="-122"/>
                <a:ea typeface="STHeiti Light" charset="-122"/>
                <a:cs typeface="STHeiti Light" charset="-122"/>
              </a:rPr>
              <a:t>潘诺夫斯基教授</a:t>
            </a:r>
            <a:endParaRPr kumimoji="1" lang="zh-CN" altLang="en-US" dirty="0">
              <a:solidFill>
                <a:srgbClr val="FF0000"/>
              </a:solidFill>
              <a:latin typeface="STHeiti Light" charset="-122"/>
              <a:ea typeface="STHeiti Light" charset="-122"/>
              <a:cs typeface="STHeiti Light" charset="-122"/>
            </a:endParaRP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37</a:t>
            </a:fld>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057192" y="265922"/>
            <a:ext cx="2911153" cy="3881537"/>
          </a:xfrm>
          <a:prstGeom prst="rect">
            <a:avLst/>
          </a:prstGeom>
        </p:spPr>
      </p:pic>
      <p:pic>
        <p:nvPicPr>
          <p:cNvPr id="6" name="图片 5"/>
          <p:cNvPicPr>
            <a:picLocks noChangeAspect="1"/>
          </p:cNvPicPr>
          <p:nvPr/>
        </p:nvPicPr>
        <p:blipFill>
          <a:blip r:embed="rId3"/>
          <a:stretch>
            <a:fillRect/>
          </a:stretch>
        </p:blipFill>
        <p:spPr>
          <a:xfrm>
            <a:off x="1177471" y="751117"/>
            <a:ext cx="2324436" cy="3317033"/>
          </a:xfrm>
          <a:prstGeom prst="rect">
            <a:avLst/>
          </a:prstGeom>
        </p:spPr>
      </p:pic>
      <p:sp>
        <p:nvSpPr>
          <p:cNvPr id="7" name="文本框 6"/>
          <p:cNvSpPr txBox="1"/>
          <p:nvPr/>
        </p:nvSpPr>
        <p:spPr>
          <a:xfrm>
            <a:off x="3859015" y="3669133"/>
            <a:ext cx="5388370" cy="707886"/>
          </a:xfrm>
          <a:prstGeom prst="rect">
            <a:avLst/>
          </a:prstGeom>
          <a:noFill/>
        </p:spPr>
        <p:txBody>
          <a:bodyPr wrap="square" rtlCol="0">
            <a:spAutoFit/>
          </a:bodyPr>
          <a:lstStyle/>
          <a:p>
            <a:r>
              <a:rPr kumimoji="1" lang="zh-CN" altLang="en-US" sz="2000" dirty="0">
                <a:solidFill>
                  <a:srgbClr val="002060"/>
                </a:solidFill>
                <a:latin typeface="STHeiti Light" charset="-122"/>
                <a:ea typeface="STHeiti Light" charset="-122"/>
                <a:cs typeface="STHeiti Light" charset="-122"/>
              </a:rPr>
              <a:t>李政道先生和</a:t>
            </a:r>
            <a:r>
              <a:rPr kumimoji="1" lang="en-US" altLang="zh-CN" sz="2000" dirty="0">
                <a:solidFill>
                  <a:srgbClr val="002060"/>
                </a:solidFill>
                <a:latin typeface="STHeiti Light" charset="-122"/>
                <a:ea typeface="STHeiti Light" charset="-122"/>
                <a:cs typeface="STHeiti Light" charset="-122"/>
              </a:rPr>
              <a:t>SLAC</a:t>
            </a:r>
            <a:r>
              <a:rPr kumimoji="1" lang="zh-CN" altLang="en-US" sz="2000" dirty="0">
                <a:solidFill>
                  <a:srgbClr val="002060"/>
                </a:solidFill>
                <a:latin typeface="STHeiti Light" charset="-122"/>
                <a:ea typeface="STHeiti Light" charset="-122"/>
                <a:cs typeface="STHeiti Light" charset="-122"/>
              </a:rPr>
              <a:t>的</a:t>
            </a:r>
            <a:r>
              <a:rPr lang="zh-CN" altLang="en-US" sz="2000" dirty="0">
                <a:solidFill>
                  <a:srgbClr val="002060"/>
                </a:solidFill>
                <a:latin typeface="STHeiti Light" charset="-122"/>
                <a:ea typeface="STHeiti Light" charset="-122"/>
                <a:cs typeface="STHeiti Light" charset="-122"/>
              </a:rPr>
              <a:t>潘诺夫斯基教授对中国</a:t>
            </a:r>
          </a:p>
          <a:p>
            <a:r>
              <a:rPr kumimoji="1" lang="zh-CN" altLang="en-US" sz="2000" dirty="0">
                <a:solidFill>
                  <a:srgbClr val="002060"/>
                </a:solidFill>
                <a:latin typeface="STHeiti Light" charset="-122"/>
                <a:ea typeface="STHeiti Light" charset="-122"/>
                <a:cs typeface="STHeiti Light" charset="-122"/>
              </a:rPr>
              <a:t>高能物理的发展起到至关重要的作用</a:t>
            </a:r>
          </a:p>
        </p:txBody>
      </p:sp>
      <p:sp>
        <p:nvSpPr>
          <p:cNvPr id="8" name="矩形 7"/>
          <p:cNvSpPr/>
          <p:nvPr/>
        </p:nvSpPr>
        <p:spPr>
          <a:xfrm>
            <a:off x="4222178" y="2940033"/>
            <a:ext cx="2873544" cy="646331"/>
          </a:xfrm>
          <a:prstGeom prst="rect">
            <a:avLst/>
          </a:prstGeom>
          <a:solidFill>
            <a:schemeClr val="bg1"/>
          </a:solidFill>
          <a:ln>
            <a:solidFill>
              <a:schemeClr val="accent1"/>
            </a:solidFill>
          </a:ln>
        </p:spPr>
        <p:txBody>
          <a:bodyPr wrap="none">
            <a:spAutoFit/>
          </a:bodyPr>
          <a:lstStyle/>
          <a:p>
            <a:r>
              <a:rPr lang="en-US" altLang="zh-CN" dirty="0">
                <a:solidFill>
                  <a:srgbClr val="FF0000"/>
                </a:solidFill>
                <a:latin typeface="ArialMT" charset="0"/>
              </a:rPr>
              <a:t>W</a:t>
            </a:r>
            <a:r>
              <a:rPr lang="de-DE" altLang="zh-CN" dirty="0" err="1">
                <a:solidFill>
                  <a:srgbClr val="FF0000"/>
                </a:solidFill>
                <a:latin typeface="ArialMT" charset="0"/>
              </a:rPr>
              <a:t>olfgangk</a:t>
            </a:r>
            <a:r>
              <a:rPr lang="de-DE" altLang="zh-CN" dirty="0">
                <a:solidFill>
                  <a:srgbClr val="FF0000"/>
                </a:solidFill>
                <a:latin typeface="ArialMT" charset="0"/>
              </a:rPr>
              <a:t>. H. Panofsky</a:t>
            </a:r>
            <a:r>
              <a:rPr lang="zh-CN" altLang="de-DE" dirty="0">
                <a:solidFill>
                  <a:srgbClr val="FF0000"/>
                </a:solidFill>
                <a:latin typeface="ArialMT" charset="0"/>
              </a:rPr>
              <a:t>）</a:t>
            </a:r>
            <a:endParaRPr lang="zh-CN" altLang="en-US" dirty="0">
              <a:solidFill>
                <a:srgbClr val="FF0000"/>
              </a:solidFill>
              <a:latin typeface="ArialMT" charset="0"/>
            </a:endParaRPr>
          </a:p>
          <a:p>
            <a:r>
              <a:rPr lang="zh-CN" altLang="de-DE" dirty="0">
                <a:solidFill>
                  <a:srgbClr val="FF0000"/>
                </a:solidFill>
                <a:latin typeface="ArialMT" charset="0"/>
              </a:rPr>
              <a:t>（</a:t>
            </a:r>
            <a:r>
              <a:rPr lang="de-DE" altLang="zh-CN" dirty="0">
                <a:solidFill>
                  <a:srgbClr val="FF0000"/>
                </a:solidFill>
                <a:latin typeface="ArialMT" charset="0"/>
              </a:rPr>
              <a:t>1919—2007</a:t>
            </a:r>
            <a:r>
              <a:rPr lang="zh-CN" altLang="de-DE" dirty="0">
                <a:solidFill>
                  <a:srgbClr val="FF0000"/>
                </a:solidFill>
                <a:latin typeface="ArialMT" charset="0"/>
              </a:rPr>
              <a:t>）</a:t>
            </a:r>
            <a:endParaRPr lang="zh-CN" altLang="en-US" dirty="0">
              <a:solidFill>
                <a:srgbClr val="FF0000"/>
              </a:solidFill>
            </a:endParaRPr>
          </a:p>
        </p:txBody>
      </p:sp>
      <p:pic>
        <p:nvPicPr>
          <p:cNvPr id="10" name="图片 9"/>
          <p:cNvPicPr>
            <a:picLocks noChangeAspect="1"/>
          </p:cNvPicPr>
          <p:nvPr/>
        </p:nvPicPr>
        <p:blipFill>
          <a:blip r:embed="rId4"/>
          <a:stretch>
            <a:fillRect/>
          </a:stretch>
        </p:blipFill>
        <p:spPr>
          <a:xfrm>
            <a:off x="71536" y="3837082"/>
            <a:ext cx="3802879" cy="2662015"/>
          </a:xfrm>
          <a:prstGeom prst="rect">
            <a:avLst/>
          </a:prstGeom>
        </p:spPr>
      </p:pic>
      <p:pic>
        <p:nvPicPr>
          <p:cNvPr id="11" name="图片 10"/>
          <p:cNvPicPr>
            <a:picLocks noChangeAspect="1"/>
          </p:cNvPicPr>
          <p:nvPr/>
        </p:nvPicPr>
        <p:blipFill>
          <a:blip r:embed="rId5"/>
          <a:stretch>
            <a:fillRect/>
          </a:stretch>
        </p:blipFill>
        <p:spPr>
          <a:xfrm>
            <a:off x="3970888" y="4366728"/>
            <a:ext cx="3162155" cy="2072604"/>
          </a:xfrm>
          <a:prstGeom prst="rect">
            <a:avLst/>
          </a:prstGeom>
        </p:spPr>
      </p:pic>
    </p:spTree>
    <p:extLst>
      <p:ext uri="{BB962C8B-B14F-4D97-AF65-F5344CB8AC3E}">
        <p14:creationId xmlns:p14="http://schemas.microsoft.com/office/powerpoint/2010/main" val="14306440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8622" y="405265"/>
            <a:ext cx="8229600" cy="1143000"/>
          </a:xfrm>
        </p:spPr>
        <p:txBody>
          <a:bodyPr>
            <a:normAutofit fontScale="90000"/>
          </a:bodyPr>
          <a:lstStyle/>
          <a:p>
            <a:r>
              <a:rPr lang="en-US" altLang="zh-CN" sz="4000" b="1" dirty="0">
                <a:solidFill>
                  <a:srgbClr val="0000FF"/>
                </a:solidFill>
                <a:latin typeface="Heiti SC Light" charset="-122"/>
                <a:ea typeface="Heiti SC Light" charset="-122"/>
                <a:cs typeface="Heiti SC Light" charset="-122"/>
              </a:rPr>
              <a:t>1988</a:t>
            </a:r>
            <a:r>
              <a:rPr lang="zh-CN" altLang="en-US" sz="4000" b="1" dirty="0">
                <a:solidFill>
                  <a:srgbClr val="0000FF"/>
                </a:solidFill>
                <a:latin typeface="Heiti SC Light" charset="-122"/>
                <a:ea typeface="Heiti SC Light" charset="-122"/>
                <a:cs typeface="Heiti SC Light" charset="-122"/>
              </a:rPr>
              <a:t>年</a:t>
            </a:r>
            <a:r>
              <a:rPr lang="en-US" altLang="zh-CN" sz="4000" b="1" dirty="0">
                <a:solidFill>
                  <a:srgbClr val="0000FF"/>
                </a:solidFill>
                <a:latin typeface="Heiti SC Light" charset="-122"/>
                <a:ea typeface="Heiti SC Light" charset="-122"/>
                <a:cs typeface="Heiti SC Light" charset="-122"/>
              </a:rPr>
              <a:t>10</a:t>
            </a:r>
            <a:r>
              <a:rPr lang="zh-CN" altLang="en-US" sz="4000" b="1" dirty="0">
                <a:solidFill>
                  <a:srgbClr val="0000FF"/>
                </a:solidFill>
                <a:latin typeface="Heiti SC Light" charset="-122"/>
                <a:ea typeface="Heiti SC Light" charset="-122"/>
                <a:cs typeface="Heiti SC Light" charset="-122"/>
              </a:rPr>
              <a:t>月</a:t>
            </a:r>
            <a:r>
              <a:rPr lang="en-US" altLang="zh-CN" sz="4000" b="1" dirty="0">
                <a:solidFill>
                  <a:srgbClr val="0000FF"/>
                </a:solidFill>
                <a:latin typeface="Heiti SC Light" charset="-122"/>
                <a:ea typeface="Heiti SC Light" charset="-122"/>
                <a:cs typeface="Heiti SC Light" charset="-122"/>
              </a:rPr>
              <a:t>24</a:t>
            </a:r>
            <a:r>
              <a:rPr lang="zh-CN" altLang="en-US" sz="4000" b="1" dirty="0">
                <a:solidFill>
                  <a:srgbClr val="0000FF"/>
                </a:solidFill>
                <a:latin typeface="Heiti SC Light" charset="-122"/>
                <a:ea typeface="Heiti SC Light" charset="-122"/>
                <a:cs typeface="Heiti SC Light" charset="-122"/>
              </a:rPr>
              <a:t>日，邓小平等党和国家领导人视察北京正负电子对撞机</a:t>
            </a:r>
            <a:br>
              <a:rPr lang="zh-CN" altLang="en-US" b="1" dirty="0">
                <a:solidFill>
                  <a:srgbClr val="0000FF"/>
                </a:solidFill>
                <a:latin typeface="Heiti SC Light" charset="-122"/>
                <a:ea typeface="Heiti SC Light" charset="-122"/>
                <a:cs typeface="Heiti SC Light" charset="-122"/>
              </a:rPr>
            </a:br>
            <a:endParaRPr kumimoji="1" lang="zh-CN" altLang="en-US" dirty="0"/>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38</a:t>
            </a:fld>
            <a:endParaRPr kumimoji="1" lang="zh-CN" altLang="en-US"/>
          </a:p>
        </p:txBody>
      </p:sp>
      <p:pic>
        <p:nvPicPr>
          <p:cNvPr id="5" name="Picture 4" descr=" 邓小平挥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519" y="1272069"/>
            <a:ext cx="6119326" cy="435867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5984" y="5684471"/>
            <a:ext cx="9417963" cy="461665"/>
          </a:xfrm>
          <a:prstGeom prst="rect">
            <a:avLst/>
          </a:prstGeom>
          <a:noFill/>
        </p:spPr>
        <p:txBody>
          <a:bodyPr wrap="none" rtlCol="0">
            <a:spAutoFit/>
          </a:bodyPr>
          <a:lstStyle/>
          <a:p>
            <a:r>
              <a:rPr kumimoji="1" lang="zh-CN" altLang="en-US" sz="2400" b="1" dirty="0">
                <a:solidFill>
                  <a:srgbClr val="FF0000"/>
                </a:solidFill>
                <a:latin typeface="Heiti SC Light" charset="-122"/>
                <a:ea typeface="Heiti SC Light" charset="-122"/>
                <a:cs typeface="Heiti SC Light" charset="-122"/>
              </a:rPr>
              <a:t>邓小平发表了“中国必须在高科技领域占有一席之地”的重要讲话。</a:t>
            </a:r>
          </a:p>
        </p:txBody>
      </p:sp>
    </p:spTree>
    <p:extLst>
      <p:ext uri="{BB962C8B-B14F-4D97-AF65-F5344CB8AC3E}">
        <p14:creationId xmlns:p14="http://schemas.microsoft.com/office/powerpoint/2010/main" val="16518551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193"/>
            <a:ext cx="8229600" cy="1143000"/>
          </a:xfrm>
        </p:spPr>
        <p:txBody>
          <a:bodyPr/>
          <a:lstStyle/>
          <a:p>
            <a:endParaRPr kumimoji="1" lang="zh-CN" altLang="en-US" dirty="0"/>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39</a:t>
            </a:fld>
            <a:endParaRPr kumimoji="1" lang="zh-CN" altLang="en-US"/>
          </a:p>
        </p:txBody>
      </p:sp>
      <p:pic>
        <p:nvPicPr>
          <p:cNvPr id="5" name="Picture 4" descr="l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7093" y="3927283"/>
            <a:ext cx="4309707" cy="25799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对撞成功（邓）"/>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05" y="1126266"/>
            <a:ext cx="3684466" cy="287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 1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886994"/>
            <a:ext cx="3839203" cy="25729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3307" y="1264642"/>
            <a:ext cx="3539785" cy="2622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765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341068"/>
            <a:ext cx="7886700" cy="994172"/>
          </a:xfrm>
        </p:spPr>
        <p:txBody>
          <a:bodyPr vert="horz" wrap="square" lIns="68580" tIns="34290" rIns="68580" bIns="34290" numCol="1" rtlCol="0" anchor="ctr" anchorCtr="0" compatLnSpc="1">
            <a:prstTxWarp prst="textNoShape">
              <a:avLst/>
            </a:prstTxWarp>
            <a:normAutofit/>
          </a:bodyPr>
          <a:lstStyle/>
          <a:p>
            <a:pPr algn="ctr" eaLnBrk="1" hangingPunct="1">
              <a:defRPr/>
            </a:pPr>
            <a:r>
              <a:rPr kumimoji="0" lang="zh-CN" altLang="en-US" b="1" dirty="0">
                <a:effectLst>
                  <a:outerShdw blurRad="38100" dist="38100" dir="2700000" algn="tl">
                    <a:srgbClr val="DDDDDD"/>
                  </a:outerShdw>
                </a:effectLst>
                <a:latin typeface="+mn-ea"/>
                <a:ea typeface="+mn-ea"/>
                <a:cs typeface="华文楷体"/>
              </a:rPr>
              <a:t>第一个基本粒子</a:t>
            </a:r>
          </a:p>
        </p:txBody>
      </p:sp>
      <mc:AlternateContent xmlns:mc="http://schemas.openxmlformats.org/markup-compatibility/2006" xmlns:a14="http://schemas.microsoft.com/office/drawing/2010/main">
        <mc:Choice Requires="a14">
          <p:sp>
            <p:nvSpPr>
              <p:cNvPr id="54274" name="Content Placeholder 6"/>
              <p:cNvSpPr>
                <a:spLocks noGrp="1"/>
              </p:cNvSpPr>
              <p:nvPr>
                <p:ph idx="1"/>
              </p:nvPr>
            </p:nvSpPr>
            <p:spPr>
              <a:xfrm>
                <a:off x="628650" y="1543050"/>
                <a:ext cx="7886700" cy="3611318"/>
              </a:xfrm>
            </p:spPr>
            <p:txBody>
              <a:bodyPr>
                <a:normAutofit lnSpcReduction="10000"/>
              </a:bodyPr>
              <a:lstStyle/>
              <a:p>
                <a:pPr marL="60722" indent="0">
                  <a:lnSpc>
                    <a:spcPct val="150000"/>
                  </a:lnSpc>
                  <a:buNone/>
                </a:pPr>
                <a:r>
                  <a:rPr lang="zh-CN" altLang="en-US" sz="2400" b="1" dirty="0">
                    <a:latin typeface="+mn-ea"/>
                    <a:cs typeface="华文楷体"/>
                  </a:rPr>
                  <a:t>电子的发现</a:t>
                </a:r>
                <a:endParaRPr lang="en-US" altLang="zh-CN" sz="2400" b="1" dirty="0">
                  <a:latin typeface="+mn-ea"/>
                  <a:cs typeface="华文楷体"/>
                </a:endParaRPr>
              </a:p>
              <a:p>
                <a:pPr marL="652463" lvl="1" indent="-385763">
                  <a:lnSpc>
                    <a:spcPct val="150000"/>
                  </a:lnSpc>
                  <a:buFont typeface="Verdana" charset="0"/>
                  <a:buAutoNum type="arabicPeriod"/>
                </a:pPr>
                <a:r>
                  <a:rPr lang="en-US" altLang="zh-CN" sz="2100" b="1" dirty="0">
                    <a:latin typeface="+mn-ea"/>
                    <a:cs typeface="华文楷体"/>
                  </a:rPr>
                  <a:t>1811, Avogadro </a:t>
                </a:r>
                <a:r>
                  <a:rPr lang="zh-CN" altLang="en-US" sz="2100" b="1" dirty="0">
                    <a:latin typeface="+mn-ea"/>
                    <a:cs typeface="华文楷体"/>
                  </a:rPr>
                  <a:t>假说：</a:t>
                </a:r>
                <a:r>
                  <a:rPr kumimoji="1" lang="en-US" altLang="zh-CN" sz="2100" b="1" dirty="0">
                    <a:solidFill>
                      <a:srgbClr val="000090"/>
                    </a:solidFill>
                    <a:latin typeface="+mn-ea"/>
                    <a:cs typeface="华文楷体"/>
                  </a:rPr>
                  <a:t>1</a:t>
                </a:r>
                <a:r>
                  <a:rPr kumimoji="1" lang="zh-CN" altLang="en-US" sz="2100" b="1" dirty="0">
                    <a:solidFill>
                      <a:srgbClr val="000090"/>
                    </a:solidFill>
                    <a:latin typeface="+mn-ea"/>
                    <a:cs typeface="华文楷体"/>
                  </a:rPr>
                  <a:t> 摩尔任何原子的数目</a:t>
                </a:r>
                <a:r>
                  <a:rPr kumimoji="1" lang="zh-CN" altLang="en-US" sz="2100" b="1" dirty="0">
                    <a:solidFill>
                      <a:srgbClr val="FF0000"/>
                    </a:solidFill>
                    <a:latin typeface="+mn-ea"/>
                    <a:cs typeface="华文楷体"/>
                  </a:rPr>
                  <a:t>都是</a:t>
                </a:r>
                <a:r>
                  <a:rPr kumimoji="1" lang="en-US" altLang="zh-CN" sz="2100" b="1" dirty="0">
                    <a:solidFill>
                      <a:srgbClr val="FF0000"/>
                    </a:solidFill>
                    <a:latin typeface="+mn-ea"/>
                    <a:cs typeface="华文楷体"/>
                  </a:rPr>
                  <a:t>6.02</a:t>
                </a:r>
                <a14:m>
                  <m:oMath xmlns:m="http://schemas.openxmlformats.org/officeDocument/2006/math">
                    <m:r>
                      <a:rPr kumimoji="1" lang="en-US" altLang="zh-CN" sz="2100" b="1">
                        <a:solidFill>
                          <a:srgbClr val="FF0000"/>
                        </a:solidFill>
                        <a:latin typeface="Cambria Math" panose="02040503050406030204" pitchFamily="18" charset="0"/>
                        <a:cs typeface="华文楷体"/>
                      </a:rPr>
                      <m:t>×</m:t>
                    </m:r>
                  </m:oMath>
                </a14:m>
                <a:r>
                  <a:rPr kumimoji="1" lang="en-US" altLang="zh-CN" sz="2100" b="1" dirty="0">
                    <a:solidFill>
                      <a:srgbClr val="FF0000"/>
                    </a:solidFill>
                    <a:latin typeface="+mn-ea"/>
                    <a:cs typeface="华文楷体"/>
                  </a:rPr>
                  <a:t>10</a:t>
                </a:r>
                <a:r>
                  <a:rPr kumimoji="1" lang="en-US" altLang="zh-CN" sz="2100" b="1" baseline="30000" dirty="0">
                    <a:solidFill>
                      <a:srgbClr val="FF0000"/>
                    </a:solidFill>
                    <a:latin typeface="+mn-ea"/>
                    <a:cs typeface="华文楷体"/>
                  </a:rPr>
                  <a:t>23</a:t>
                </a:r>
                <a:r>
                  <a:rPr kumimoji="1" lang="zh-CN" altLang="en-US" sz="2100" b="1" dirty="0">
                    <a:solidFill>
                      <a:srgbClr val="FF0000"/>
                    </a:solidFill>
                    <a:latin typeface="+mn-ea"/>
                    <a:cs typeface="华文楷体"/>
                  </a:rPr>
                  <a:t>个</a:t>
                </a:r>
                <a:r>
                  <a:rPr kumimoji="1" lang="zh-CN" altLang="en-US" sz="2100" b="1" dirty="0">
                    <a:solidFill>
                      <a:srgbClr val="000090"/>
                    </a:solidFill>
                    <a:latin typeface="+mn-ea"/>
                    <a:cs typeface="华文楷体"/>
                    <a:sym typeface="Wingdings"/>
                  </a:rPr>
                  <a:t></a:t>
                </a:r>
                <a:r>
                  <a:rPr lang="zh-CN" altLang="en-US" sz="2100" b="1" dirty="0">
                    <a:solidFill>
                      <a:srgbClr val="FF0000"/>
                    </a:solidFill>
                    <a:latin typeface="+mn-ea"/>
                    <a:cs typeface="华文楷体"/>
                  </a:rPr>
                  <a:t>电荷与微观粒子的关系</a:t>
                </a:r>
                <a:endParaRPr lang="en-US" altLang="zh-CN" sz="2100" b="1" dirty="0">
                  <a:latin typeface="+mn-ea"/>
                  <a:cs typeface="华文楷体"/>
                </a:endParaRPr>
              </a:p>
              <a:p>
                <a:pPr marL="652463" lvl="1" indent="-385763">
                  <a:lnSpc>
                    <a:spcPct val="150000"/>
                  </a:lnSpc>
                  <a:buFont typeface="Verdana" charset="0"/>
                  <a:buAutoNum type="arabicPeriod"/>
                </a:pPr>
                <a:r>
                  <a:rPr lang="en-US" altLang="zh-CN" sz="2100" b="1" dirty="0">
                    <a:latin typeface="+mn-ea"/>
                    <a:cs typeface="华文楷体"/>
                  </a:rPr>
                  <a:t>1833, </a:t>
                </a:r>
                <a:r>
                  <a:rPr lang="zh-CN" altLang="en-US" sz="2100" b="1" dirty="0">
                    <a:latin typeface="+mn-ea"/>
                    <a:cs typeface="华文楷体"/>
                  </a:rPr>
                  <a:t>法拉第电解定律：</a:t>
                </a:r>
                <a:r>
                  <a:rPr kumimoji="1" lang="en-US" altLang="zh-CN" sz="2100" b="1" dirty="0">
                    <a:solidFill>
                      <a:srgbClr val="000090"/>
                    </a:solidFill>
                    <a:latin typeface="+mn-ea"/>
                    <a:cs typeface="华文楷体"/>
                  </a:rPr>
                  <a:t>1mol</a:t>
                </a:r>
                <a:r>
                  <a:rPr kumimoji="1" lang="zh-CN" altLang="en-US" sz="2100" b="1" dirty="0">
                    <a:solidFill>
                      <a:srgbClr val="000090"/>
                    </a:solidFill>
                    <a:latin typeface="+mn-ea"/>
                    <a:cs typeface="华文楷体"/>
                  </a:rPr>
                  <a:t>任何原子的单价离子</a:t>
                </a:r>
                <a:r>
                  <a:rPr kumimoji="1" lang="zh-CN" altLang="en-US" sz="2100" b="1" dirty="0">
                    <a:solidFill>
                      <a:srgbClr val="FF0000"/>
                    </a:solidFill>
                    <a:latin typeface="+mn-ea"/>
                    <a:cs typeface="华文楷体"/>
                  </a:rPr>
                  <a:t>永远</a:t>
                </a:r>
                <a:r>
                  <a:rPr kumimoji="1" lang="zh-CN" altLang="en-US" sz="2100" b="1" dirty="0">
                    <a:solidFill>
                      <a:srgbClr val="000090"/>
                    </a:solidFill>
                    <a:latin typeface="+mn-ea"/>
                    <a:cs typeface="华文楷体"/>
                  </a:rPr>
                  <a:t>带有相同的电量</a:t>
                </a:r>
                <a:r>
                  <a:rPr kumimoji="1" lang="en-US" altLang="zh-CN" sz="2100" b="1" dirty="0">
                    <a:solidFill>
                      <a:srgbClr val="000090"/>
                    </a:solidFill>
                    <a:latin typeface="+mn-ea"/>
                    <a:cs typeface="华文楷体"/>
                  </a:rPr>
                  <a:t>-</a:t>
                </a:r>
                <a:r>
                  <a:rPr kumimoji="1" lang="zh-CN" altLang="en-US" sz="2100" b="1" dirty="0">
                    <a:solidFill>
                      <a:srgbClr val="000090"/>
                    </a:solidFill>
                    <a:latin typeface="+mn-ea"/>
                    <a:cs typeface="华文楷体"/>
                  </a:rPr>
                  <a:t>即法拉第常数</a:t>
                </a:r>
                <a:r>
                  <a:rPr kumimoji="1" lang="zh-CN" altLang="en-US" sz="2100" b="1" dirty="0">
                    <a:solidFill>
                      <a:srgbClr val="000090"/>
                    </a:solidFill>
                    <a:latin typeface="+mn-ea"/>
                    <a:cs typeface="华文楷体"/>
                    <a:sym typeface="Wingdings"/>
                  </a:rPr>
                  <a:t></a:t>
                </a:r>
                <a:r>
                  <a:rPr kumimoji="1" lang="zh-CN" altLang="en-US" sz="2100" b="1" dirty="0">
                    <a:solidFill>
                      <a:srgbClr val="FF0000"/>
                    </a:solidFill>
                    <a:latin typeface="+mn-ea"/>
                    <a:cs typeface="华文楷体"/>
                    <a:sym typeface="Wingdings"/>
                  </a:rPr>
                  <a:t>电荷的原子性</a:t>
                </a:r>
                <a:endParaRPr lang="en-US" altLang="zh-CN" sz="2100" b="1" dirty="0">
                  <a:solidFill>
                    <a:srgbClr val="FF0000"/>
                  </a:solidFill>
                  <a:latin typeface="+mn-ea"/>
                  <a:cs typeface="华文楷体"/>
                </a:endParaRPr>
              </a:p>
              <a:p>
                <a:pPr marL="652463" lvl="1" indent="-385763">
                  <a:lnSpc>
                    <a:spcPct val="150000"/>
                  </a:lnSpc>
                  <a:buFont typeface="Verdana" charset="0"/>
                  <a:buAutoNum type="arabicPeriod"/>
                </a:pPr>
                <a:r>
                  <a:rPr lang="en-US" altLang="zh-CN" sz="2100" b="1" dirty="0">
                    <a:latin typeface="+mn-ea"/>
                    <a:cs typeface="华文楷体"/>
                  </a:rPr>
                  <a:t>1874, Stoney </a:t>
                </a:r>
                <a:r>
                  <a:rPr lang="zh-CN" altLang="en-US" sz="2100" b="1" dirty="0">
                    <a:latin typeface="+mn-ea"/>
                    <a:cs typeface="华文楷体"/>
                  </a:rPr>
                  <a:t>提出“</a:t>
                </a:r>
                <a:r>
                  <a:rPr lang="zh-CN" altLang="en-US" sz="2100" b="1" dirty="0">
                    <a:solidFill>
                      <a:srgbClr val="FF0000"/>
                    </a:solidFill>
                    <a:latin typeface="+mn-ea"/>
                    <a:cs typeface="华文楷体"/>
                  </a:rPr>
                  <a:t>电子</a:t>
                </a:r>
                <a:r>
                  <a:rPr lang="zh-CN" altLang="en-US" sz="2100" b="1" dirty="0">
                    <a:latin typeface="+mn-ea"/>
                    <a:cs typeface="华文楷体"/>
                  </a:rPr>
                  <a:t>”：</a:t>
                </a:r>
                <a:r>
                  <a:rPr lang="en-US" altLang="zh-CN" sz="2100" b="1" dirty="0">
                    <a:latin typeface="+mn-ea"/>
                    <a:cs typeface="华文楷体"/>
                  </a:rPr>
                  <a:t> </a:t>
                </a:r>
              </a:p>
              <a:p>
                <a:pPr marL="652463" lvl="1" indent="-385763">
                  <a:lnSpc>
                    <a:spcPct val="150000"/>
                  </a:lnSpc>
                  <a:buFont typeface="Verdana" charset="0"/>
                  <a:buAutoNum type="arabicPeriod"/>
                </a:pPr>
                <a:r>
                  <a:rPr lang="en-US" altLang="zh-CN" sz="2100" b="1" dirty="0">
                    <a:latin typeface="+mn-ea"/>
                    <a:cs typeface="华文楷体"/>
                  </a:rPr>
                  <a:t>1897, Thomson </a:t>
                </a:r>
                <a:r>
                  <a:rPr lang="zh-CN" altLang="en-US" sz="2100" b="1" dirty="0">
                    <a:latin typeface="+mn-ea"/>
                    <a:cs typeface="华文楷体"/>
                  </a:rPr>
                  <a:t>阴极放电实验</a:t>
                </a:r>
                <a:r>
                  <a:rPr lang="en-US" altLang="zh-CN" sz="2100" b="1" dirty="0">
                    <a:latin typeface="+mn-ea"/>
                    <a:cs typeface="华文楷体"/>
                  </a:rPr>
                  <a:t>: </a:t>
                </a:r>
                <a:r>
                  <a:rPr lang="zh-CN" altLang="en-US" sz="2100" b="1" dirty="0">
                    <a:solidFill>
                      <a:srgbClr val="FF0000"/>
                    </a:solidFill>
                    <a:latin typeface="+mn-ea"/>
                    <a:cs typeface="华文楷体"/>
                  </a:rPr>
                  <a:t>基本电荷－基本粒子</a:t>
                </a:r>
              </a:p>
            </p:txBody>
          </p:sp>
        </mc:Choice>
        <mc:Fallback xmlns="">
          <p:sp>
            <p:nvSpPr>
              <p:cNvPr id="54274" name="Content Placeholder 6"/>
              <p:cNvSpPr>
                <a:spLocks noGrp="1" noRot="1" noChangeAspect="1" noMove="1" noResize="1" noEditPoints="1" noAdjustHandles="1" noChangeArrowheads="1" noChangeShapeType="1" noTextEdit="1"/>
              </p:cNvSpPr>
              <p:nvPr>
                <p:ph idx="1"/>
              </p:nvPr>
            </p:nvSpPr>
            <p:spPr>
              <a:xfrm>
                <a:off x="628650" y="1543050"/>
                <a:ext cx="7886700" cy="3611318"/>
              </a:xfrm>
              <a:blipFill>
                <a:blip r:embed="rId3"/>
                <a:stretch>
                  <a:fillRect l="-482"/>
                </a:stretch>
              </a:blipFill>
            </p:spPr>
            <p:txBody>
              <a:bodyPr/>
              <a:lstStyle/>
              <a:p>
                <a:r>
                  <a:rPr lang="zh-CN" altLang="en-US">
                    <a:noFill/>
                  </a:rPr>
                  <a:t> </a:t>
                </a:r>
              </a:p>
            </p:txBody>
          </p:sp>
        </mc:Fallback>
      </mc:AlternateContent>
      <p:sp>
        <p:nvSpPr>
          <p:cNvPr id="2" name="幻灯片编号占位符 1"/>
          <p:cNvSpPr>
            <a:spLocks noGrp="1"/>
          </p:cNvSpPr>
          <p:nvPr>
            <p:ph type="sldNum" sz="quarter" idx="12"/>
          </p:nvPr>
        </p:nvSpPr>
        <p:spPr/>
        <p:txBody>
          <a:bodyPr/>
          <a:lstStyle/>
          <a:p>
            <a:fld id="{6BF9AE1C-0B77-4E49-8930-14745354D407}" type="slidenum">
              <a:rPr lang="zh-CN" altLang="en-US" smtClean="0"/>
              <a:t>4</a:t>
            </a:fld>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561" y="637173"/>
            <a:ext cx="4109200" cy="3081900"/>
          </a:xfrm>
          <a:prstGeom prst="rect">
            <a:avLst/>
          </a:prstGeom>
        </p:spPr>
      </p:pic>
      <p:sp>
        <p:nvSpPr>
          <p:cNvPr id="2" name="标题 1"/>
          <p:cNvSpPr>
            <a:spLocks noGrp="1"/>
          </p:cNvSpPr>
          <p:nvPr>
            <p:ph type="title"/>
          </p:nvPr>
        </p:nvSpPr>
        <p:spPr>
          <a:xfrm>
            <a:off x="457200" y="0"/>
            <a:ext cx="8229600" cy="653143"/>
          </a:xfrm>
        </p:spPr>
        <p:txBody>
          <a:bodyPr>
            <a:normAutofit fontScale="90000"/>
          </a:bodyPr>
          <a:lstStyle/>
          <a:p>
            <a:r>
              <a:rPr kumimoji="1" lang="zh-CN" altLang="en-US" dirty="0">
                <a:latin typeface="STHeiti Light" charset="-122"/>
                <a:ea typeface="STHeiti Light" charset="-122"/>
                <a:cs typeface="STHeiti Light" charset="-122"/>
              </a:rPr>
              <a:t>历任国家领导人的关心</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40</a:t>
            </a:fld>
            <a:endParaRPr kumimoji="1" lang="zh-CN" altLang="en-US"/>
          </a:p>
        </p:txBody>
      </p:sp>
      <p:sp>
        <p:nvSpPr>
          <p:cNvPr id="6" name="矩形 5"/>
          <p:cNvSpPr/>
          <p:nvPr/>
        </p:nvSpPr>
        <p:spPr>
          <a:xfrm>
            <a:off x="394647" y="3413385"/>
            <a:ext cx="3390672" cy="369332"/>
          </a:xfrm>
          <a:prstGeom prst="rect">
            <a:avLst/>
          </a:prstGeom>
          <a:solidFill>
            <a:schemeClr val="bg1"/>
          </a:solidFill>
        </p:spPr>
        <p:txBody>
          <a:bodyPr wrap="none">
            <a:spAutoFit/>
          </a:bodyPr>
          <a:lstStyle/>
          <a:p>
            <a:pPr algn="ctr"/>
            <a:r>
              <a:rPr lang="zh-CN" altLang="en-US" b="1" dirty="0">
                <a:solidFill>
                  <a:srgbClr val="0000CC"/>
                </a:solidFill>
                <a:latin typeface="Times New Roman" charset="0"/>
                <a:ea typeface="楷体_GB2312" charset="0"/>
              </a:rPr>
              <a:t>叶铭汉所长向中央领导介绍</a:t>
            </a:r>
            <a:r>
              <a:rPr lang="en-US" altLang="zh-CN" b="1" dirty="0">
                <a:solidFill>
                  <a:srgbClr val="0000CC"/>
                </a:solidFill>
                <a:latin typeface="Times New Roman" charset="0"/>
                <a:ea typeface="楷体_GB2312" charset="0"/>
              </a:rPr>
              <a:t>BES</a:t>
            </a:r>
            <a:endParaRPr lang="zh-CN" altLang="en-US" b="1" dirty="0">
              <a:solidFill>
                <a:srgbClr val="0000CC"/>
              </a:solidFill>
              <a:latin typeface="Times New Roman" charset="0"/>
              <a:ea typeface="楷体_GB2312" charset="0"/>
            </a:endParaRPr>
          </a:p>
        </p:txBody>
      </p:sp>
      <p:pic>
        <p:nvPicPr>
          <p:cNvPr id="7" name="Picture 4" descr=" 1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737189"/>
            <a:ext cx="4114800" cy="277571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297828" y="3477926"/>
            <a:ext cx="4108817" cy="369332"/>
          </a:xfrm>
          <a:prstGeom prst="rect">
            <a:avLst/>
          </a:prstGeom>
        </p:spPr>
        <p:txBody>
          <a:bodyPr wrap="none">
            <a:spAutoFit/>
          </a:bodyPr>
          <a:lstStyle/>
          <a:p>
            <a:pPr algn="ctr"/>
            <a:r>
              <a:rPr lang="zh-CN" altLang="en-US" b="1" dirty="0">
                <a:solidFill>
                  <a:srgbClr val="0000CC"/>
                </a:solidFill>
                <a:latin typeface="Times New Roman" charset="0"/>
                <a:ea typeface="楷体_GB2312" charset="0"/>
              </a:rPr>
              <a:t>江泽民参观北京谱仪，郑志鹏所长介绍</a:t>
            </a:r>
          </a:p>
        </p:txBody>
      </p:sp>
      <p:pic>
        <p:nvPicPr>
          <p:cNvPr id="9" name="Picture 4" descr=" 1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7761" y="3929932"/>
            <a:ext cx="4246112" cy="253254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4649688" y="6443578"/>
            <a:ext cx="3108544" cy="369332"/>
          </a:xfrm>
          <a:prstGeom prst="rect">
            <a:avLst/>
          </a:prstGeom>
        </p:spPr>
        <p:txBody>
          <a:bodyPr wrap="none">
            <a:spAutoFit/>
          </a:bodyPr>
          <a:lstStyle/>
          <a:p>
            <a:pPr algn="ctr"/>
            <a:r>
              <a:rPr lang="en-US" altLang="zh-CN" b="1" dirty="0">
                <a:solidFill>
                  <a:srgbClr val="0000CC"/>
                </a:solidFill>
                <a:latin typeface="Times New Roman" charset="0"/>
                <a:ea typeface="楷体_GB2312" charset="0"/>
              </a:rPr>
              <a:t>1994</a:t>
            </a:r>
            <a:r>
              <a:rPr lang="zh-CN" altLang="en-US" b="1" dirty="0">
                <a:solidFill>
                  <a:srgbClr val="0000CC"/>
                </a:solidFill>
                <a:latin typeface="Times New Roman" charset="0"/>
                <a:ea typeface="楷体_GB2312" charset="0"/>
              </a:rPr>
              <a:t>年，胡锦涛参观</a:t>
            </a:r>
            <a:r>
              <a:rPr lang="en-US" altLang="zh-CN" b="1" dirty="0">
                <a:solidFill>
                  <a:srgbClr val="0000CC"/>
                </a:solidFill>
                <a:latin typeface="Times New Roman" charset="0"/>
                <a:ea typeface="楷体_GB2312" charset="0"/>
              </a:rPr>
              <a:t>BEPC</a:t>
            </a:r>
            <a:r>
              <a:rPr lang="zh-CN" altLang="en-US" b="1" dirty="0">
                <a:solidFill>
                  <a:srgbClr val="0000CC"/>
                </a:solidFill>
                <a:latin typeface="Times New Roman" charset="0"/>
                <a:ea typeface="楷体_GB2312" charset="0"/>
              </a:rPr>
              <a:t>。</a:t>
            </a:r>
          </a:p>
        </p:txBody>
      </p:sp>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941" y="3828423"/>
            <a:ext cx="3797932" cy="2637453"/>
          </a:xfrm>
          <a:prstGeom prst="rect">
            <a:avLst/>
          </a:prstGeom>
        </p:spPr>
      </p:pic>
      <p:sp>
        <p:nvSpPr>
          <p:cNvPr id="11" name="矩形 10"/>
          <p:cNvSpPr/>
          <p:nvPr/>
        </p:nvSpPr>
        <p:spPr>
          <a:xfrm>
            <a:off x="812039" y="6428029"/>
            <a:ext cx="2877711" cy="369332"/>
          </a:xfrm>
          <a:prstGeom prst="rect">
            <a:avLst/>
          </a:prstGeom>
        </p:spPr>
        <p:txBody>
          <a:bodyPr wrap="none">
            <a:spAutoFit/>
          </a:bodyPr>
          <a:lstStyle/>
          <a:p>
            <a:pPr algn="ctr"/>
            <a:r>
              <a:rPr lang="en-US" altLang="zh-CN" b="1" dirty="0">
                <a:solidFill>
                  <a:srgbClr val="0000CC"/>
                </a:solidFill>
                <a:latin typeface="Times New Roman" charset="0"/>
                <a:ea typeface="楷体_GB2312" charset="0"/>
              </a:rPr>
              <a:t>1991</a:t>
            </a:r>
            <a:r>
              <a:rPr lang="zh-CN" altLang="en-US" b="1" dirty="0">
                <a:solidFill>
                  <a:srgbClr val="0000CC"/>
                </a:solidFill>
                <a:latin typeface="Times New Roman" charset="0"/>
                <a:ea typeface="楷体_GB2312" charset="0"/>
              </a:rPr>
              <a:t>年，朱镕基参观</a:t>
            </a:r>
            <a:r>
              <a:rPr lang="en-US" altLang="zh-CN" b="1" dirty="0">
                <a:solidFill>
                  <a:srgbClr val="0000CC"/>
                </a:solidFill>
                <a:latin typeface="Times New Roman" charset="0"/>
                <a:ea typeface="楷体_GB2312" charset="0"/>
              </a:rPr>
              <a:t>BEPC</a:t>
            </a:r>
            <a:endParaRPr lang="zh-CN" altLang="en-US" b="1" dirty="0">
              <a:solidFill>
                <a:srgbClr val="0000CC"/>
              </a:solidFill>
              <a:latin typeface="Times New Roman" charset="0"/>
              <a:ea typeface="楷体_GB2312" charset="0"/>
            </a:endParaRPr>
          </a:p>
        </p:txBody>
      </p:sp>
    </p:spTree>
    <p:extLst>
      <p:ext uri="{BB962C8B-B14F-4D97-AF65-F5344CB8AC3E}">
        <p14:creationId xmlns:p14="http://schemas.microsoft.com/office/powerpoint/2010/main" val="2800111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solidFill>
                  <a:srgbClr val="FF0000"/>
                </a:solidFill>
              </a:rPr>
              <a:t>习近平总书记视察</a:t>
            </a:r>
            <a:r>
              <a:rPr kumimoji="1" lang="en-US" altLang="zh-CN" dirty="0">
                <a:solidFill>
                  <a:srgbClr val="FF0000"/>
                </a:solidFill>
              </a:rPr>
              <a:t>BEPCII/BESIII</a:t>
            </a:r>
            <a:endParaRPr kumimoji="1" lang="zh-CN" altLang="en-US" dirty="0">
              <a:solidFill>
                <a:srgbClr val="FF0000"/>
              </a:solidFill>
            </a:endParaRP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41</a:t>
            </a:fld>
            <a:endParaRPr kumimoji="1" lang="zh-CN" altLang="en-US"/>
          </a:p>
        </p:txBody>
      </p:sp>
      <p:pic>
        <p:nvPicPr>
          <p:cNvPr id="5" name="图片 4"/>
          <p:cNvPicPr>
            <a:picLocks noChangeAspect="1"/>
          </p:cNvPicPr>
          <p:nvPr/>
        </p:nvPicPr>
        <p:blipFill>
          <a:blip r:embed="rId2"/>
          <a:stretch>
            <a:fillRect/>
          </a:stretch>
        </p:blipFill>
        <p:spPr>
          <a:xfrm>
            <a:off x="1647695" y="1417638"/>
            <a:ext cx="5230747" cy="3766137"/>
          </a:xfrm>
          <a:prstGeom prst="rect">
            <a:avLst/>
          </a:prstGeom>
        </p:spPr>
      </p:pic>
      <p:sp>
        <p:nvSpPr>
          <p:cNvPr id="6" name="文本框 5"/>
          <p:cNvSpPr txBox="1"/>
          <p:nvPr/>
        </p:nvSpPr>
        <p:spPr>
          <a:xfrm>
            <a:off x="3272210" y="5346835"/>
            <a:ext cx="2297424" cy="461665"/>
          </a:xfrm>
          <a:prstGeom prst="rect">
            <a:avLst/>
          </a:prstGeom>
          <a:noFill/>
        </p:spPr>
        <p:txBody>
          <a:bodyPr wrap="none" rtlCol="0">
            <a:spAutoFit/>
          </a:bodyPr>
          <a:lstStyle/>
          <a:p>
            <a:r>
              <a:rPr kumimoji="1" lang="en-US" altLang="zh-CN" sz="2400" dirty="0">
                <a:solidFill>
                  <a:srgbClr val="FF0000"/>
                </a:solidFill>
                <a:latin typeface="STHeiti Light" charset="-122"/>
                <a:ea typeface="STHeiti Light" charset="-122"/>
                <a:cs typeface="STHeiti Light" charset="-122"/>
              </a:rPr>
              <a:t>2013</a:t>
            </a:r>
            <a:r>
              <a:rPr kumimoji="1" lang="zh-CN" altLang="en-US" sz="2400" dirty="0">
                <a:solidFill>
                  <a:srgbClr val="FF0000"/>
                </a:solidFill>
                <a:latin typeface="STHeiti Light" charset="-122"/>
                <a:ea typeface="STHeiti Light" charset="-122"/>
                <a:cs typeface="STHeiti Light" charset="-122"/>
              </a:rPr>
              <a:t>年</a:t>
            </a:r>
            <a:r>
              <a:rPr kumimoji="1" lang="en-US" altLang="zh-CN" sz="2400" dirty="0">
                <a:solidFill>
                  <a:srgbClr val="FF0000"/>
                </a:solidFill>
                <a:latin typeface="STHeiti Light" charset="-122"/>
                <a:ea typeface="STHeiti Light" charset="-122"/>
                <a:cs typeface="STHeiti Light" charset="-122"/>
              </a:rPr>
              <a:t>7</a:t>
            </a:r>
            <a:r>
              <a:rPr kumimoji="1" lang="zh-CN" altLang="en-US" sz="2400" dirty="0">
                <a:solidFill>
                  <a:srgbClr val="FF0000"/>
                </a:solidFill>
                <a:latin typeface="STHeiti Light" charset="-122"/>
                <a:ea typeface="STHeiti Light" charset="-122"/>
                <a:cs typeface="STHeiti Light" charset="-122"/>
              </a:rPr>
              <a:t>月</a:t>
            </a:r>
            <a:r>
              <a:rPr kumimoji="1" lang="en-US" altLang="zh-CN" sz="2400" dirty="0">
                <a:solidFill>
                  <a:srgbClr val="FF0000"/>
                </a:solidFill>
                <a:latin typeface="STHeiti Light" charset="-122"/>
                <a:ea typeface="STHeiti Light" charset="-122"/>
                <a:cs typeface="STHeiti Light" charset="-122"/>
              </a:rPr>
              <a:t>17</a:t>
            </a:r>
            <a:r>
              <a:rPr kumimoji="1" lang="zh-CN" altLang="en-US" sz="2400" dirty="0">
                <a:solidFill>
                  <a:srgbClr val="FF0000"/>
                </a:solidFill>
                <a:latin typeface="STHeiti Light" charset="-122"/>
                <a:ea typeface="STHeiti Light" charset="-122"/>
                <a:cs typeface="STHeiti Light" charset="-122"/>
              </a:rPr>
              <a:t>日</a:t>
            </a:r>
          </a:p>
        </p:txBody>
      </p:sp>
    </p:spTree>
    <p:extLst>
      <p:ext uri="{BB962C8B-B14F-4D97-AF65-F5344CB8AC3E}">
        <p14:creationId xmlns:p14="http://schemas.microsoft.com/office/powerpoint/2010/main" val="6007228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491048"/>
          </a:xfrm>
        </p:spPr>
        <p:txBody>
          <a:bodyPr>
            <a:normAutofit fontScale="90000"/>
          </a:bodyPr>
          <a:lstStyle/>
          <a:p>
            <a:r>
              <a:rPr kumimoji="1" lang="zh-CN" altLang="en-US" dirty="0">
                <a:solidFill>
                  <a:srgbClr val="FF0000"/>
                </a:solidFill>
                <a:latin typeface="STHeiti Light" charset="-122"/>
                <a:ea typeface="STHeiti Light" charset="-122"/>
                <a:cs typeface="STHeiti Light" charset="-122"/>
              </a:rPr>
              <a:t>李政道先生写给</a:t>
            </a:r>
            <a:r>
              <a:rPr kumimoji="1" lang="en-US" altLang="zh-CN" dirty="0">
                <a:solidFill>
                  <a:srgbClr val="FF0000"/>
                </a:solidFill>
                <a:latin typeface="STHeiti Light" charset="-122"/>
                <a:ea typeface="STHeiti Light" charset="-122"/>
                <a:cs typeface="STHeiti Light" charset="-122"/>
              </a:rPr>
              <a:t>BEPC</a:t>
            </a:r>
            <a:r>
              <a:rPr kumimoji="1" lang="zh-CN" altLang="en-US" dirty="0">
                <a:solidFill>
                  <a:srgbClr val="FF0000"/>
                </a:solidFill>
                <a:latin typeface="STHeiti Light" charset="-122"/>
                <a:ea typeface="STHeiti Light" charset="-122"/>
                <a:cs typeface="STHeiti Light" charset="-122"/>
              </a:rPr>
              <a:t>三十周年贺信</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42</a:t>
            </a:fld>
            <a:endParaRPr kumimoji="1" lang="zh-CN" altLang="en-US"/>
          </a:p>
        </p:txBody>
      </p:sp>
      <p:pic>
        <p:nvPicPr>
          <p:cNvPr id="7" name="图片 6"/>
          <p:cNvPicPr>
            <a:picLocks noChangeAspect="1"/>
          </p:cNvPicPr>
          <p:nvPr/>
        </p:nvPicPr>
        <p:blipFill>
          <a:blip r:embed="rId2"/>
          <a:stretch>
            <a:fillRect/>
          </a:stretch>
        </p:blipFill>
        <p:spPr>
          <a:xfrm>
            <a:off x="3184674" y="995873"/>
            <a:ext cx="5119571" cy="5245383"/>
          </a:xfrm>
          <a:prstGeom prst="rect">
            <a:avLst/>
          </a:prstGeom>
        </p:spPr>
      </p:pic>
      <p:pic>
        <p:nvPicPr>
          <p:cNvPr id="8" name="图片 7"/>
          <p:cNvPicPr>
            <a:picLocks noChangeAspect="1"/>
          </p:cNvPicPr>
          <p:nvPr/>
        </p:nvPicPr>
        <p:blipFill>
          <a:blip r:embed="rId3"/>
          <a:stretch>
            <a:fillRect/>
          </a:stretch>
        </p:blipFill>
        <p:spPr>
          <a:xfrm>
            <a:off x="598973" y="1273631"/>
            <a:ext cx="2324436" cy="3317033"/>
          </a:xfrm>
          <a:prstGeom prst="rect">
            <a:avLst/>
          </a:prstGeom>
        </p:spPr>
      </p:pic>
    </p:spTree>
    <p:extLst>
      <p:ext uri="{BB962C8B-B14F-4D97-AF65-F5344CB8AC3E}">
        <p14:creationId xmlns:p14="http://schemas.microsoft.com/office/powerpoint/2010/main" val="14741200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命名.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831" y="724594"/>
            <a:ext cx="8581340" cy="3554665"/>
          </a:xfrm>
          <a:prstGeom prst="rect">
            <a:avLst/>
          </a:prstGeom>
        </p:spPr>
      </p:pic>
      <p:sp>
        <p:nvSpPr>
          <p:cNvPr id="1204226" name="Rectangle 2"/>
          <p:cNvSpPr>
            <a:spLocks noGrp="1" noChangeArrowheads="1"/>
          </p:cNvSpPr>
          <p:nvPr>
            <p:ph type="title"/>
          </p:nvPr>
        </p:nvSpPr>
        <p:spPr>
          <a:xfrm>
            <a:off x="-2393" y="103709"/>
            <a:ext cx="9146391" cy="686360"/>
          </a:xfrm>
          <a:noFill/>
          <a:ln>
            <a:solidFill>
              <a:schemeClr val="bg1"/>
            </a:solidFill>
          </a:ln>
        </p:spPr>
        <p:txBody>
          <a:bodyPr>
            <a:noAutofit/>
          </a:bodyPr>
          <a:lstStyle/>
          <a:p>
            <a:pPr>
              <a:lnSpc>
                <a:spcPct val="90000"/>
              </a:lnSpc>
            </a:pPr>
            <a:r>
              <a:rPr lang="en-US" sz="4000" b="1" dirty="0">
                <a:solidFill>
                  <a:srgbClr val="000000"/>
                </a:solidFill>
                <a:latin typeface="+mn-lt"/>
              </a:rPr>
              <a:t>Physics at </a:t>
            </a:r>
            <a:r>
              <a:rPr lang="en-US" sz="4000" b="1" dirty="0">
                <a:solidFill>
                  <a:srgbClr val="000000"/>
                </a:solidFill>
                <a:latin typeface="Symbol" charset="2"/>
                <a:cs typeface="Symbol" charset="2"/>
              </a:rPr>
              <a:t>t</a:t>
            </a:r>
            <a:r>
              <a:rPr lang="en-US" sz="4000" b="1" dirty="0">
                <a:solidFill>
                  <a:srgbClr val="000000"/>
                </a:solidFill>
              </a:rPr>
              <a:t>-charm </a:t>
            </a:r>
            <a:r>
              <a:rPr lang="en-US" sz="4000" b="1" dirty="0">
                <a:solidFill>
                  <a:srgbClr val="000000"/>
                </a:solidFill>
                <a:latin typeface="+mn-lt"/>
              </a:rPr>
              <a:t>Energy Region</a:t>
            </a:r>
          </a:p>
        </p:txBody>
      </p:sp>
      <p:sp>
        <p:nvSpPr>
          <p:cNvPr id="20" name="Rectangle 19"/>
          <p:cNvSpPr/>
          <p:nvPr/>
        </p:nvSpPr>
        <p:spPr>
          <a:xfrm>
            <a:off x="2847065" y="942292"/>
            <a:ext cx="2174875" cy="2621222"/>
          </a:xfrm>
          <a:prstGeom prst="rect">
            <a:avLst/>
          </a:prstGeom>
          <a:solidFill>
            <a:srgbClr val="F34BD2">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ectangle 20"/>
          <p:cNvSpPr/>
          <p:nvPr/>
        </p:nvSpPr>
        <p:spPr>
          <a:xfrm>
            <a:off x="5021940" y="942292"/>
            <a:ext cx="1751720" cy="2621222"/>
          </a:xfrm>
          <a:prstGeom prst="rect">
            <a:avLst/>
          </a:prstGeom>
          <a:solidFill>
            <a:srgbClr val="79FF21">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ectangle 21"/>
          <p:cNvSpPr/>
          <p:nvPr/>
        </p:nvSpPr>
        <p:spPr>
          <a:xfrm>
            <a:off x="6773660" y="942292"/>
            <a:ext cx="2033290" cy="2621222"/>
          </a:xfrm>
          <a:prstGeom prst="rect">
            <a:avLst/>
          </a:prstGeom>
          <a:solidFill>
            <a:srgbClr val="F3F137">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ounded Rectangular Callout 22"/>
          <p:cNvSpPr/>
          <p:nvPr/>
        </p:nvSpPr>
        <p:spPr>
          <a:xfrm>
            <a:off x="83105" y="4310542"/>
            <a:ext cx="3007379" cy="1481186"/>
          </a:xfrm>
          <a:prstGeom prst="wedgeRoundRectCallout">
            <a:avLst>
              <a:gd name="adj1" fmla="val 36532"/>
              <a:gd name="adj2" fmla="val -59687"/>
              <a:gd name="adj3" fmla="val 16667"/>
            </a:avLst>
          </a:prstGeom>
          <a:solidFill>
            <a:srgbClr val="F34BD2">
              <a:alpha val="3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a:buChar char="•"/>
            </a:pPr>
            <a:r>
              <a:rPr lang="de-DE" sz="2000" dirty="0" err="1">
                <a:solidFill>
                  <a:srgbClr val="0000FF"/>
                </a:solidFill>
                <a:cs typeface="Calibri"/>
                <a:sym typeface="Wingdings"/>
              </a:rPr>
              <a:t>Hadron</a:t>
            </a:r>
            <a:r>
              <a:rPr lang="de-DE" sz="2000" dirty="0">
                <a:solidFill>
                  <a:srgbClr val="0000FF"/>
                </a:solidFill>
                <a:cs typeface="Calibri"/>
                <a:sym typeface="Wingdings"/>
              </a:rPr>
              <a:t> form </a:t>
            </a:r>
            <a:r>
              <a:rPr lang="de-DE" sz="2000" dirty="0" err="1">
                <a:solidFill>
                  <a:srgbClr val="0000FF"/>
                </a:solidFill>
                <a:cs typeface="Calibri"/>
                <a:sym typeface="Wingdings"/>
              </a:rPr>
              <a:t>factors</a:t>
            </a:r>
            <a:endParaRPr lang="de-DE" sz="2000" dirty="0">
              <a:solidFill>
                <a:srgbClr val="0000FF"/>
              </a:solidFill>
              <a:cs typeface="Calibri"/>
              <a:sym typeface="Wingdings"/>
            </a:endParaRPr>
          </a:p>
          <a:p>
            <a:pPr marL="285750" indent="-285750">
              <a:buFont typeface="Arial"/>
              <a:buChar char="•"/>
            </a:pPr>
            <a:r>
              <a:rPr lang="de-DE" sz="2000" dirty="0">
                <a:solidFill>
                  <a:srgbClr val="0000FF"/>
                </a:solidFill>
                <a:cs typeface="Calibri"/>
                <a:sym typeface="Wingdings"/>
              </a:rPr>
              <a:t>R </a:t>
            </a:r>
            <a:r>
              <a:rPr lang="de-DE" sz="2000" dirty="0" err="1">
                <a:solidFill>
                  <a:srgbClr val="0000FF"/>
                </a:solidFill>
                <a:cs typeface="Calibri"/>
                <a:sym typeface="Wingdings"/>
              </a:rPr>
              <a:t>values</a:t>
            </a:r>
            <a:r>
              <a:rPr lang="de-DE" sz="2000" dirty="0">
                <a:solidFill>
                  <a:srgbClr val="0000FF"/>
                </a:solidFill>
                <a:cs typeface="Calibri"/>
                <a:sym typeface="Wingdings"/>
              </a:rPr>
              <a:t> </a:t>
            </a:r>
            <a:r>
              <a:rPr lang="de-DE" sz="2000" dirty="0" err="1">
                <a:solidFill>
                  <a:srgbClr val="0000FF"/>
                </a:solidFill>
                <a:cs typeface="Calibri"/>
                <a:sym typeface="Wingdings"/>
              </a:rPr>
              <a:t>and</a:t>
            </a:r>
            <a:r>
              <a:rPr lang="de-DE" sz="2000" dirty="0">
                <a:solidFill>
                  <a:srgbClr val="0000FF"/>
                </a:solidFill>
                <a:cs typeface="Calibri"/>
                <a:sym typeface="Wingdings"/>
              </a:rPr>
              <a:t> QCD</a:t>
            </a:r>
          </a:p>
        </p:txBody>
      </p:sp>
      <p:sp>
        <p:nvSpPr>
          <p:cNvPr id="24" name="Rounded Rectangular Callout 23"/>
          <p:cNvSpPr/>
          <p:nvPr/>
        </p:nvSpPr>
        <p:spPr>
          <a:xfrm>
            <a:off x="3109537" y="4386533"/>
            <a:ext cx="3477559" cy="1405194"/>
          </a:xfrm>
          <a:prstGeom prst="wedgeRoundRectCallout">
            <a:avLst>
              <a:gd name="adj1" fmla="val 24590"/>
              <a:gd name="adj2" fmla="val -59389"/>
              <a:gd name="adj3" fmla="val 16667"/>
            </a:avLst>
          </a:prstGeom>
          <a:solidFill>
            <a:srgbClr val="79FF21">
              <a:alpha val="3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a:buChar char="•"/>
            </a:pPr>
            <a:r>
              <a:rPr lang="en-US" sz="2000" dirty="0">
                <a:solidFill>
                  <a:srgbClr val="0000FF"/>
                </a:solidFill>
              </a:rPr>
              <a:t>Light hadron spectroscopy</a:t>
            </a:r>
          </a:p>
          <a:p>
            <a:pPr marL="285750" indent="-285750">
              <a:buFont typeface="Arial"/>
              <a:buChar char="•"/>
            </a:pPr>
            <a:r>
              <a:rPr lang="en-US" sz="2000" dirty="0" err="1">
                <a:solidFill>
                  <a:srgbClr val="0000FF"/>
                </a:solidFill>
              </a:rPr>
              <a:t>Gluonic</a:t>
            </a:r>
            <a:r>
              <a:rPr lang="en-US" sz="2000" dirty="0">
                <a:solidFill>
                  <a:srgbClr val="0000FF"/>
                </a:solidFill>
              </a:rPr>
              <a:t> and exotic states</a:t>
            </a:r>
          </a:p>
          <a:p>
            <a:pPr marL="285750" indent="-285750">
              <a:buFont typeface="Arial"/>
              <a:buChar char="•"/>
            </a:pPr>
            <a:r>
              <a:rPr lang="en-US" sz="2000" dirty="0">
                <a:solidFill>
                  <a:srgbClr val="0000FF"/>
                </a:solidFill>
              </a:rPr>
              <a:t>Physics with </a:t>
            </a:r>
            <a:r>
              <a:rPr lang="en-US" sz="2000" dirty="0">
                <a:solidFill>
                  <a:srgbClr val="0000FF"/>
                </a:solidFill>
                <a:latin typeface="Symbol" charset="2"/>
                <a:cs typeface="Symbol" charset="2"/>
              </a:rPr>
              <a:t>t</a:t>
            </a:r>
            <a:r>
              <a:rPr lang="en-US" sz="2000" dirty="0">
                <a:solidFill>
                  <a:srgbClr val="0000FF"/>
                </a:solidFill>
              </a:rPr>
              <a:t> lepton </a:t>
            </a:r>
          </a:p>
        </p:txBody>
      </p:sp>
      <p:sp>
        <p:nvSpPr>
          <p:cNvPr id="25" name="Rounded Rectangular Callout 24"/>
          <p:cNvSpPr/>
          <p:nvPr/>
        </p:nvSpPr>
        <p:spPr>
          <a:xfrm>
            <a:off x="6636308" y="4386533"/>
            <a:ext cx="2507692" cy="1405194"/>
          </a:xfrm>
          <a:prstGeom prst="wedgeRoundRectCallout">
            <a:avLst>
              <a:gd name="adj1" fmla="val -12441"/>
              <a:gd name="adj2" fmla="val -60955"/>
              <a:gd name="adj3" fmla="val 16667"/>
            </a:avLst>
          </a:prstGeom>
          <a:solidFill>
            <a:srgbClr val="F3F137">
              <a:alpha val="3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a:buChar char="•"/>
            </a:pPr>
            <a:r>
              <a:rPr lang="en-US" sz="2000" dirty="0">
                <a:solidFill>
                  <a:srgbClr val="0000FF"/>
                </a:solidFill>
              </a:rPr>
              <a:t>XYZ particles</a:t>
            </a:r>
          </a:p>
          <a:p>
            <a:pPr marL="285750" indent="-285750">
              <a:buFont typeface="Arial"/>
              <a:buChar char="•"/>
            </a:pPr>
            <a:r>
              <a:rPr lang="en-US" sz="2000" dirty="0">
                <a:solidFill>
                  <a:srgbClr val="0000FF"/>
                </a:solidFill>
              </a:rPr>
              <a:t>Charm mesons</a:t>
            </a:r>
          </a:p>
          <a:p>
            <a:pPr marL="285750" indent="-285750">
              <a:buFont typeface="Arial"/>
              <a:buChar char="•"/>
            </a:pPr>
            <a:r>
              <a:rPr lang="en-US" sz="2000" dirty="0">
                <a:solidFill>
                  <a:srgbClr val="0000FF"/>
                </a:solidFill>
              </a:rPr>
              <a:t>Charm baryons </a:t>
            </a:r>
          </a:p>
        </p:txBody>
      </p:sp>
      <p:pic>
        <p:nvPicPr>
          <p:cNvPr id="3" name="图片 2"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2203" y="1956940"/>
            <a:ext cx="2912068" cy="517040"/>
          </a:xfrm>
          <a:prstGeom prst="rect">
            <a:avLst/>
          </a:prstGeom>
          <a:solidFill>
            <a:srgbClr val="FFFF00"/>
          </a:solidFill>
          <a:scene3d>
            <a:camera prst="orthographicFront">
              <a:rot lat="0" lon="0" rev="5400000"/>
            </a:camera>
            <a:lightRig rig="threePt" dir="t"/>
          </a:scene3d>
        </p:spPr>
      </p:pic>
      <p:sp>
        <p:nvSpPr>
          <p:cNvPr id="6" name="幻灯片编号占位符 5"/>
          <p:cNvSpPr>
            <a:spLocks noGrp="1"/>
          </p:cNvSpPr>
          <p:nvPr>
            <p:ph type="sldNum" sz="quarter" idx="12"/>
          </p:nvPr>
        </p:nvSpPr>
        <p:spPr/>
        <p:txBody>
          <a:bodyPr/>
          <a:lstStyle/>
          <a:p>
            <a:fld id="{E7947E03-E5B2-6C42-BA98-8F7B442AD48C}" type="slidenum">
              <a:rPr kumimoji="1" lang="zh-CN" altLang="en-US" smtClean="0"/>
              <a:t>43</a:t>
            </a:fld>
            <a:endParaRPr kumimoji="1" lang="zh-CN" altLang="en-US"/>
          </a:p>
        </p:txBody>
      </p:sp>
    </p:spTree>
    <p:extLst>
      <p:ext uri="{BB962C8B-B14F-4D97-AF65-F5344CB8AC3E}">
        <p14:creationId xmlns:p14="http://schemas.microsoft.com/office/powerpoint/2010/main" val="9543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3707" y="0"/>
            <a:ext cx="8844113" cy="1143000"/>
          </a:xfrm>
        </p:spPr>
        <p:txBody>
          <a:bodyPr>
            <a:normAutofit/>
          </a:bodyPr>
          <a:lstStyle/>
          <a:p>
            <a:r>
              <a:rPr lang="zh-CN" altLang="en-US" b="1" dirty="0">
                <a:solidFill>
                  <a:srgbClr val="FF0000"/>
                </a:solidFill>
                <a:latin typeface="+mn-ea"/>
                <a:ea typeface="+mn-ea"/>
                <a:cs typeface="Heiti SC Light" charset="-122"/>
              </a:rPr>
              <a:t>更多物理参见：</a:t>
            </a:r>
            <a:r>
              <a:rPr lang="en-US" altLang="zh-CN" b="1" dirty="0">
                <a:solidFill>
                  <a:srgbClr val="FF0000"/>
                </a:solidFill>
                <a:latin typeface="+mn-ea"/>
                <a:ea typeface="+mn-ea"/>
                <a:cs typeface="Heiti SC Light" charset="-122"/>
              </a:rPr>
              <a:t>BESIII</a:t>
            </a:r>
            <a:r>
              <a:rPr lang="zh-CN" altLang="en-US" b="1" dirty="0">
                <a:solidFill>
                  <a:srgbClr val="FF0000"/>
                </a:solidFill>
                <a:latin typeface="+mn-ea"/>
                <a:ea typeface="+mn-ea"/>
                <a:cs typeface="Heiti SC Light" charset="-122"/>
              </a:rPr>
              <a:t>物理黄皮书</a:t>
            </a:r>
            <a:endParaRPr kumimoji="1" lang="zh-CN" altLang="en-US" dirty="0">
              <a:latin typeface="+mn-ea"/>
              <a:ea typeface="+mn-ea"/>
              <a:cs typeface="Heiti SC Light" charset="-122"/>
            </a:endParaRPr>
          </a:p>
        </p:txBody>
      </p:sp>
      <p:sp>
        <p:nvSpPr>
          <p:cNvPr id="6" name="幻灯片编号占位符 5"/>
          <p:cNvSpPr>
            <a:spLocks noGrp="1"/>
          </p:cNvSpPr>
          <p:nvPr>
            <p:ph type="sldNum" sz="quarter" idx="12"/>
          </p:nvPr>
        </p:nvSpPr>
        <p:spPr/>
        <p:txBody>
          <a:bodyPr/>
          <a:lstStyle/>
          <a:p>
            <a:fld id="{E7947E03-E5B2-6C42-BA98-8F7B442AD48C}" type="slidenum">
              <a:rPr kumimoji="1" lang="zh-CN" altLang="en-US" smtClean="0"/>
              <a:t>44</a:t>
            </a:fld>
            <a:endParaRPr kumimoji="1" lang="zh-CN" altLang="en-US"/>
          </a:p>
        </p:txBody>
      </p:sp>
      <p:pic>
        <p:nvPicPr>
          <p:cNvPr id="7"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8820" y="1417638"/>
            <a:ext cx="3429000" cy="4851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FF0000"/>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8" name="文本框 7"/>
          <p:cNvSpPr txBox="1">
            <a:spLocks noChangeArrowheads="1"/>
          </p:cNvSpPr>
          <p:nvPr/>
        </p:nvSpPr>
        <p:spPr bwMode="auto">
          <a:xfrm>
            <a:off x="706438" y="1417638"/>
            <a:ext cx="42418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alibri" charset="0"/>
                <a:ea typeface="宋体" charset="0"/>
              </a:defRPr>
            </a:lvl1pPr>
            <a:lvl2pPr marL="742950" indent="-285750">
              <a:defRPr kumimoji="1">
                <a:solidFill>
                  <a:schemeClr val="tx1"/>
                </a:solidFill>
                <a:latin typeface="Calibri" charset="0"/>
                <a:ea typeface="宋体" charset="0"/>
              </a:defRPr>
            </a:lvl2pPr>
            <a:lvl3pPr marL="1143000" indent="-228600">
              <a:defRPr kumimoji="1">
                <a:solidFill>
                  <a:schemeClr val="tx1"/>
                </a:solidFill>
                <a:latin typeface="Calibri" charset="0"/>
                <a:ea typeface="宋体" charset="0"/>
              </a:defRPr>
            </a:lvl3pPr>
            <a:lvl4pPr marL="1600200" indent="-228600">
              <a:defRPr kumimoji="1">
                <a:solidFill>
                  <a:schemeClr val="tx1"/>
                </a:solidFill>
                <a:latin typeface="Calibri" charset="0"/>
                <a:ea typeface="宋体" charset="0"/>
              </a:defRPr>
            </a:lvl4pPr>
            <a:lvl5pPr marL="2057400" indent="-228600">
              <a:defRPr kumimoji="1">
                <a:solidFill>
                  <a:schemeClr val="tx1"/>
                </a:solidFill>
                <a:latin typeface="Calibri" charset="0"/>
                <a:ea typeface="宋体" charset="0"/>
              </a:defRPr>
            </a:lvl5pPr>
            <a:lvl6pPr marL="2514600" indent="-228600" fontAlgn="base">
              <a:spcBef>
                <a:spcPct val="0"/>
              </a:spcBef>
              <a:spcAft>
                <a:spcPct val="0"/>
              </a:spcAft>
              <a:defRPr kumimoji="1">
                <a:solidFill>
                  <a:schemeClr val="tx1"/>
                </a:solidFill>
                <a:latin typeface="Calibri" charset="0"/>
                <a:ea typeface="宋体" charset="0"/>
              </a:defRPr>
            </a:lvl6pPr>
            <a:lvl7pPr marL="2971800" indent="-228600" fontAlgn="base">
              <a:spcBef>
                <a:spcPct val="0"/>
              </a:spcBef>
              <a:spcAft>
                <a:spcPct val="0"/>
              </a:spcAft>
              <a:defRPr kumimoji="1">
                <a:solidFill>
                  <a:schemeClr val="tx1"/>
                </a:solidFill>
                <a:latin typeface="Calibri" charset="0"/>
                <a:ea typeface="宋体" charset="0"/>
              </a:defRPr>
            </a:lvl7pPr>
            <a:lvl8pPr marL="3429000" indent="-228600" fontAlgn="base">
              <a:spcBef>
                <a:spcPct val="0"/>
              </a:spcBef>
              <a:spcAft>
                <a:spcPct val="0"/>
              </a:spcAft>
              <a:defRPr kumimoji="1">
                <a:solidFill>
                  <a:schemeClr val="tx1"/>
                </a:solidFill>
                <a:latin typeface="Calibri" charset="0"/>
                <a:ea typeface="宋体" charset="0"/>
              </a:defRPr>
            </a:lvl8pPr>
            <a:lvl9pPr marL="3886200" indent="-228600" fontAlgn="base">
              <a:spcBef>
                <a:spcPct val="0"/>
              </a:spcBef>
              <a:spcAft>
                <a:spcPct val="0"/>
              </a:spcAft>
              <a:defRPr kumimoji="1">
                <a:solidFill>
                  <a:schemeClr val="tx1"/>
                </a:solidFill>
                <a:latin typeface="Calibri" charset="0"/>
                <a:ea typeface="宋体" charset="0"/>
              </a:defRPr>
            </a:lvl9pPr>
          </a:lstStyle>
          <a:p>
            <a:r>
              <a:rPr lang="zh-CN" altLang="en-US" sz="3000" b="1" dirty="0">
                <a:solidFill>
                  <a:srgbClr val="FF0000"/>
                </a:solidFill>
                <a:latin typeface="+mn-ea"/>
                <a:ea typeface="+mn-ea"/>
                <a:cs typeface="Heiti SC Light" charset="-122"/>
              </a:rPr>
              <a:t>主编： 赵光达，王贻芳</a:t>
            </a:r>
          </a:p>
        </p:txBody>
      </p:sp>
      <p:pic>
        <p:nvPicPr>
          <p:cNvPr id="9" name="图片 8"/>
          <p:cNvPicPr>
            <a:picLocks noChangeAspect="1"/>
          </p:cNvPicPr>
          <p:nvPr/>
        </p:nvPicPr>
        <p:blipFill>
          <a:blip r:embed="rId3"/>
          <a:stretch>
            <a:fillRect/>
          </a:stretch>
        </p:blipFill>
        <p:spPr>
          <a:xfrm>
            <a:off x="153707" y="2696969"/>
            <a:ext cx="5407587" cy="3659381"/>
          </a:xfrm>
          <a:prstGeom prst="rect">
            <a:avLst/>
          </a:prstGeom>
        </p:spPr>
      </p:pic>
      <p:sp>
        <p:nvSpPr>
          <p:cNvPr id="10" name="文本框 9"/>
          <p:cNvSpPr txBox="1"/>
          <p:nvPr/>
        </p:nvSpPr>
        <p:spPr>
          <a:xfrm>
            <a:off x="455240" y="2331844"/>
            <a:ext cx="4830168" cy="707886"/>
          </a:xfrm>
          <a:prstGeom prst="rect">
            <a:avLst/>
          </a:prstGeom>
          <a:noFill/>
        </p:spPr>
        <p:txBody>
          <a:bodyPr wrap="none" rtlCol="0">
            <a:spAutoFit/>
          </a:bodyPr>
          <a:lstStyle/>
          <a:p>
            <a:r>
              <a:rPr kumimoji="1" lang="en-US" altLang="zh-CN" sz="2000" b="1" dirty="0">
                <a:solidFill>
                  <a:srgbClr val="FF0000"/>
                </a:solidFill>
                <a:latin typeface="+mn-ea"/>
                <a:cs typeface="Heiti SC Light" charset="-122"/>
              </a:rPr>
              <a:t>85</a:t>
            </a:r>
            <a:r>
              <a:rPr kumimoji="1" lang="zh-CN" altLang="en-US" sz="2000" b="1" dirty="0">
                <a:solidFill>
                  <a:srgbClr val="FF0000"/>
                </a:solidFill>
                <a:latin typeface="+mn-ea"/>
                <a:cs typeface="Heiti SC Light" charset="-122"/>
              </a:rPr>
              <a:t>位作者来自国内、国外理论家、实验家</a:t>
            </a:r>
          </a:p>
          <a:p>
            <a:r>
              <a:rPr kumimoji="1" lang="en-US" altLang="zh-CN" sz="2000" b="1" dirty="0">
                <a:solidFill>
                  <a:srgbClr val="FF0000"/>
                </a:solidFill>
                <a:latin typeface="+mn-ea"/>
                <a:cs typeface="Heiti SC Light" charset="-122"/>
              </a:rPr>
              <a:t>2009</a:t>
            </a:r>
            <a:r>
              <a:rPr kumimoji="1" lang="zh-CN" altLang="en-US" sz="2000" b="1" dirty="0">
                <a:solidFill>
                  <a:srgbClr val="FF0000"/>
                </a:solidFill>
                <a:latin typeface="+mn-ea"/>
                <a:cs typeface="Heiti SC Light" charset="-122"/>
              </a:rPr>
              <a:t>年发表</a:t>
            </a:r>
          </a:p>
        </p:txBody>
      </p:sp>
      <p:sp>
        <p:nvSpPr>
          <p:cNvPr id="3" name="文本框 2"/>
          <p:cNvSpPr txBox="1"/>
          <p:nvPr/>
        </p:nvSpPr>
        <p:spPr>
          <a:xfrm>
            <a:off x="5919853" y="1417638"/>
            <a:ext cx="1266693" cy="461665"/>
          </a:xfrm>
          <a:prstGeom prst="rect">
            <a:avLst/>
          </a:prstGeom>
          <a:noFill/>
        </p:spPr>
        <p:txBody>
          <a:bodyPr wrap="none" rtlCol="0">
            <a:spAutoFit/>
          </a:bodyPr>
          <a:lstStyle/>
          <a:p>
            <a:r>
              <a:rPr kumimoji="1" lang="en-US" altLang="zh-CN" sz="2400" dirty="0">
                <a:solidFill>
                  <a:srgbClr val="FF0000"/>
                </a:solidFill>
              </a:rPr>
              <a:t>800</a:t>
            </a:r>
            <a:r>
              <a:rPr kumimoji="1" lang="zh-CN" altLang="en-US" sz="2400" dirty="0">
                <a:solidFill>
                  <a:srgbClr val="FF0000"/>
                </a:solidFill>
              </a:rPr>
              <a:t>多页</a:t>
            </a:r>
          </a:p>
        </p:txBody>
      </p:sp>
    </p:spTree>
    <p:extLst>
      <p:ext uri="{BB962C8B-B14F-4D97-AF65-F5344CB8AC3E}">
        <p14:creationId xmlns:p14="http://schemas.microsoft.com/office/powerpoint/2010/main" val="13768495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897615"/>
          </a:xfrm>
        </p:spPr>
        <p:txBody>
          <a:bodyPr/>
          <a:lstStyle/>
          <a:p>
            <a:pPr algn="l"/>
            <a:r>
              <a:rPr kumimoji="1" lang="en-US" altLang="zh-CN" b="1" dirty="0">
                <a:latin typeface="黑体"/>
                <a:ea typeface="黑体"/>
                <a:cs typeface="黑体"/>
              </a:rPr>
              <a:t>BES</a:t>
            </a:r>
            <a:r>
              <a:rPr kumimoji="1" lang="zh-CN" altLang="en-US" b="1" dirty="0">
                <a:latin typeface="黑体"/>
                <a:ea typeface="黑体"/>
                <a:cs typeface="黑体"/>
              </a:rPr>
              <a:t>实验重要物理回顾</a:t>
            </a:r>
          </a:p>
        </p:txBody>
      </p:sp>
      <p:pic>
        <p:nvPicPr>
          <p:cNvPr id="4" name="图片 3" descr="北京谱仪B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056" y="2079837"/>
            <a:ext cx="2971079" cy="4466184"/>
          </a:xfrm>
          <a:prstGeom prst="rect">
            <a:avLst/>
          </a:prstGeom>
        </p:spPr>
      </p:pic>
      <p:sp>
        <p:nvSpPr>
          <p:cNvPr id="5" name="矩形 4"/>
          <p:cNvSpPr/>
          <p:nvPr/>
        </p:nvSpPr>
        <p:spPr>
          <a:xfrm>
            <a:off x="0" y="817523"/>
            <a:ext cx="4572000" cy="369332"/>
          </a:xfrm>
          <a:prstGeom prst="rect">
            <a:avLst/>
          </a:prstGeom>
        </p:spPr>
        <p:txBody>
          <a:bodyPr>
            <a:spAutoFit/>
          </a:bodyPr>
          <a:lstStyle/>
          <a:p>
            <a:r>
              <a:rPr lang="en-US" altLang="zh-CN" b="1" dirty="0">
                <a:solidFill>
                  <a:srgbClr val="FF0000"/>
                </a:solidFill>
                <a:latin typeface="黑体"/>
                <a:ea typeface="黑体"/>
                <a:cs typeface="黑体"/>
              </a:rPr>
              <a:t>1992</a:t>
            </a:r>
            <a:r>
              <a:rPr lang="zh-CN" altLang="en-US" b="1" dirty="0">
                <a:solidFill>
                  <a:srgbClr val="FF0000"/>
                </a:solidFill>
                <a:latin typeface="黑体"/>
                <a:ea typeface="黑体"/>
                <a:cs typeface="黑体"/>
              </a:rPr>
              <a:t>年</a:t>
            </a:r>
            <a:r>
              <a:rPr lang="en-US" altLang="zh-CN" b="1" dirty="0">
                <a:solidFill>
                  <a:srgbClr val="FF0000"/>
                </a:solidFill>
                <a:latin typeface="黑体"/>
                <a:ea typeface="黑体"/>
                <a:cs typeface="黑体"/>
              </a:rPr>
              <a:t>1</a:t>
            </a:r>
            <a:r>
              <a:rPr lang="zh-CN" altLang="en-US" b="1" dirty="0">
                <a:solidFill>
                  <a:srgbClr val="FF0000"/>
                </a:solidFill>
                <a:latin typeface="黑体"/>
                <a:ea typeface="黑体"/>
                <a:cs typeface="黑体"/>
              </a:rPr>
              <a:t>月</a:t>
            </a:r>
            <a:r>
              <a:rPr lang="en-US" altLang="zh-CN" b="1" dirty="0">
                <a:solidFill>
                  <a:srgbClr val="FF0000"/>
                </a:solidFill>
                <a:latin typeface="黑体"/>
                <a:ea typeface="黑体"/>
                <a:cs typeface="黑体"/>
              </a:rPr>
              <a:t>20</a:t>
            </a:r>
            <a:r>
              <a:rPr lang="zh-CN" altLang="en-US" b="1" dirty="0">
                <a:solidFill>
                  <a:srgbClr val="FF0000"/>
                </a:solidFill>
                <a:latin typeface="黑体"/>
                <a:ea typeface="黑体"/>
                <a:cs typeface="黑体"/>
              </a:rPr>
              <a:t>日，</a:t>
            </a:r>
            <a:r>
              <a:rPr lang="en-US" altLang="zh-CN" b="1" dirty="0">
                <a:solidFill>
                  <a:srgbClr val="FF0000"/>
                </a:solidFill>
                <a:latin typeface="黑体"/>
                <a:ea typeface="黑体"/>
                <a:cs typeface="黑体"/>
              </a:rPr>
              <a:t>BES</a:t>
            </a:r>
            <a:r>
              <a:rPr lang="zh-CN" altLang="en-US" b="1" dirty="0">
                <a:solidFill>
                  <a:srgbClr val="FF0000"/>
                </a:solidFill>
                <a:latin typeface="黑体"/>
                <a:ea typeface="黑体"/>
                <a:cs typeface="黑体"/>
              </a:rPr>
              <a:t>完成</a:t>
            </a:r>
            <a:r>
              <a:rPr lang="en-US" altLang="zh-CN" b="1" dirty="0" err="1">
                <a:solidFill>
                  <a:srgbClr val="FF0000"/>
                </a:solidFill>
                <a:latin typeface="黑体"/>
                <a:ea typeface="黑体"/>
                <a:cs typeface="黑体"/>
              </a:rPr>
              <a:t>τ</a:t>
            </a:r>
            <a:r>
              <a:rPr lang="zh-CN" altLang="en-US" b="1" dirty="0">
                <a:solidFill>
                  <a:srgbClr val="FF0000"/>
                </a:solidFill>
                <a:latin typeface="黑体"/>
                <a:ea typeface="黑体"/>
                <a:cs typeface="黑体"/>
              </a:rPr>
              <a:t>轻子质量测量</a:t>
            </a:r>
            <a:endParaRPr lang="zh-CN" altLang="en-US" dirty="0"/>
          </a:p>
        </p:txBody>
      </p:sp>
      <p:pic>
        <p:nvPicPr>
          <p:cNvPr id="7" name="图片 6"/>
          <p:cNvPicPr>
            <a:picLocks noChangeAspect="1"/>
          </p:cNvPicPr>
          <p:nvPr/>
        </p:nvPicPr>
        <p:blipFill>
          <a:blip r:embed="rId3"/>
          <a:stretch>
            <a:fillRect/>
          </a:stretch>
        </p:blipFill>
        <p:spPr>
          <a:xfrm>
            <a:off x="6305830" y="2251010"/>
            <a:ext cx="2903856" cy="4492048"/>
          </a:xfrm>
          <a:prstGeom prst="rect">
            <a:avLst/>
          </a:prstGeom>
        </p:spPr>
      </p:pic>
      <p:pic>
        <p:nvPicPr>
          <p:cNvPr id="8" name="图片 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9952" y="1177812"/>
            <a:ext cx="5440728" cy="921851"/>
          </a:xfrm>
          <a:prstGeom prst="rect">
            <a:avLst/>
          </a:prstGeom>
          <a:solidFill>
            <a:srgbClr val="FFFF00"/>
          </a:solidFill>
        </p:spPr>
      </p:pic>
      <p:sp>
        <p:nvSpPr>
          <p:cNvPr id="9" name="文本框 8"/>
          <p:cNvSpPr txBox="1"/>
          <p:nvPr/>
        </p:nvSpPr>
        <p:spPr>
          <a:xfrm>
            <a:off x="3080031" y="2251010"/>
            <a:ext cx="3300904" cy="1200329"/>
          </a:xfrm>
          <a:prstGeom prst="rect">
            <a:avLst/>
          </a:prstGeom>
          <a:solidFill>
            <a:srgbClr val="FFFF00"/>
          </a:solidFill>
        </p:spPr>
        <p:txBody>
          <a:bodyPr wrap="none" rtlCol="0">
            <a:spAutoFit/>
          </a:bodyPr>
          <a:lstStyle/>
          <a:p>
            <a:r>
              <a:rPr lang="zh-CN" altLang="en-US" dirty="0">
                <a:solidFill>
                  <a:srgbClr val="FF0000"/>
                </a:solidFill>
                <a:latin typeface="黑体"/>
                <a:ea typeface="黑体"/>
                <a:cs typeface="黑体"/>
              </a:rPr>
              <a:t>比原</a:t>
            </a:r>
            <a:r>
              <a:rPr lang="en-US" altLang="zh-CN" dirty="0">
                <a:solidFill>
                  <a:srgbClr val="FF0000"/>
                </a:solidFill>
                <a:latin typeface="黑体"/>
                <a:ea typeface="黑体"/>
                <a:cs typeface="黑体"/>
              </a:rPr>
              <a:t>PDG</a:t>
            </a:r>
            <a:r>
              <a:rPr lang="zh-CN" altLang="en-US" dirty="0">
                <a:solidFill>
                  <a:srgbClr val="FF0000"/>
                </a:solidFill>
                <a:latin typeface="黑体"/>
                <a:ea typeface="黑体"/>
                <a:cs typeface="黑体"/>
              </a:rPr>
              <a:t>实验数据降低了</a:t>
            </a:r>
            <a:r>
              <a:rPr lang="en-US" altLang="zh-CN" dirty="0">
                <a:solidFill>
                  <a:srgbClr val="FF0000"/>
                </a:solidFill>
                <a:latin typeface="黑体"/>
                <a:ea typeface="黑体"/>
                <a:cs typeface="黑体"/>
              </a:rPr>
              <a:t>7.2MeV</a:t>
            </a:r>
          </a:p>
          <a:p>
            <a:r>
              <a:rPr kumimoji="1" lang="zh-CN" altLang="en-US" dirty="0">
                <a:solidFill>
                  <a:srgbClr val="FF0000"/>
                </a:solidFill>
                <a:latin typeface="黑体"/>
                <a:ea typeface="黑体"/>
                <a:cs typeface="黑体"/>
              </a:rPr>
              <a:t>最后获取</a:t>
            </a:r>
            <a:r>
              <a:rPr kumimoji="1" lang="en-US" altLang="zh-CN" dirty="0">
                <a:solidFill>
                  <a:srgbClr val="FF0000"/>
                </a:solidFill>
                <a:latin typeface="黑体"/>
                <a:ea typeface="黑体"/>
                <a:cs typeface="黑体"/>
              </a:rPr>
              <a:t>5pb</a:t>
            </a:r>
            <a:r>
              <a:rPr kumimoji="1" lang="en-US" altLang="zh-CN" baseline="30000" dirty="0">
                <a:solidFill>
                  <a:srgbClr val="FF0000"/>
                </a:solidFill>
                <a:latin typeface="黑体"/>
                <a:ea typeface="黑体"/>
                <a:cs typeface="黑体"/>
              </a:rPr>
              <a:t>-1</a:t>
            </a:r>
            <a:r>
              <a:rPr kumimoji="1" lang="zh-CN" altLang="en-US" dirty="0">
                <a:solidFill>
                  <a:srgbClr val="FF0000"/>
                </a:solidFill>
                <a:latin typeface="黑体"/>
                <a:ea typeface="黑体"/>
                <a:cs typeface="黑体"/>
              </a:rPr>
              <a:t>数据</a:t>
            </a:r>
            <a:endParaRPr kumimoji="1" lang="en-US" altLang="zh-CN" dirty="0"/>
          </a:p>
          <a:p>
            <a:r>
              <a:rPr kumimoji="1" lang="en-US" altLang="zh-CN" dirty="0"/>
              <a:t>BES, </a:t>
            </a:r>
            <a:r>
              <a:rPr kumimoji="1" lang="en-US" altLang="zh-CN" dirty="0" err="1"/>
              <a:t>Phys.Rev.Lett</a:t>
            </a:r>
            <a:r>
              <a:rPr kumimoji="1" lang="en-US" altLang="zh-CN" dirty="0"/>
              <a:t> 69(1992)3021</a:t>
            </a:r>
          </a:p>
          <a:p>
            <a:r>
              <a:rPr kumimoji="1" lang="en-US" altLang="zh-CN" dirty="0"/>
              <a:t>BES, Phys. Rev.D53(1996)20</a:t>
            </a:r>
          </a:p>
        </p:txBody>
      </p:sp>
      <p:sp>
        <p:nvSpPr>
          <p:cNvPr id="10" name="矩形 9"/>
          <p:cNvSpPr/>
          <p:nvPr/>
        </p:nvSpPr>
        <p:spPr>
          <a:xfrm>
            <a:off x="2977753" y="4238269"/>
            <a:ext cx="4572000" cy="1938992"/>
          </a:xfrm>
          <a:prstGeom prst="rect">
            <a:avLst/>
          </a:prstGeom>
          <a:solidFill>
            <a:srgbClr val="FFFF00"/>
          </a:solidFill>
        </p:spPr>
        <p:txBody>
          <a:bodyPr>
            <a:spAutoFit/>
          </a:bodyPr>
          <a:lstStyle/>
          <a:p>
            <a:r>
              <a:rPr lang="zh-CN" altLang="en-US" sz="2000" b="1" dirty="0">
                <a:solidFill>
                  <a:srgbClr val="FF0000"/>
                </a:solidFill>
                <a:latin typeface="黑体"/>
                <a:ea typeface="黑体"/>
                <a:cs typeface="黑体"/>
              </a:rPr>
              <a:t>李政道：“这是最近一段时间高能物理领域最重要的实验成果之一”</a:t>
            </a:r>
          </a:p>
          <a:p>
            <a:r>
              <a:rPr lang="en-US" altLang="zh-CN" sz="2000" b="1" dirty="0">
                <a:solidFill>
                  <a:srgbClr val="FF0000"/>
                </a:solidFill>
                <a:latin typeface="黑体"/>
                <a:ea typeface="黑体"/>
                <a:cs typeface="黑体"/>
              </a:rPr>
              <a:t>APS1992</a:t>
            </a:r>
            <a:r>
              <a:rPr lang="zh-CN" altLang="en-US" sz="2000" b="1" dirty="0">
                <a:solidFill>
                  <a:srgbClr val="FF0000"/>
                </a:solidFill>
                <a:latin typeface="黑体"/>
                <a:ea typeface="黑体"/>
                <a:cs typeface="黑体"/>
              </a:rPr>
              <a:t>，</a:t>
            </a:r>
            <a:r>
              <a:rPr lang="en-US" altLang="zh-CN" sz="2000" b="1" dirty="0">
                <a:solidFill>
                  <a:srgbClr val="FF0000"/>
                </a:solidFill>
                <a:latin typeface="黑体"/>
                <a:ea typeface="黑体"/>
                <a:cs typeface="黑体"/>
              </a:rPr>
              <a:t> LP1993</a:t>
            </a:r>
            <a:r>
              <a:rPr lang="zh-CN" altLang="en-US" sz="2000" b="1" dirty="0">
                <a:solidFill>
                  <a:srgbClr val="FF0000"/>
                </a:solidFill>
                <a:latin typeface="黑体"/>
                <a:ea typeface="黑体"/>
                <a:cs typeface="黑体"/>
              </a:rPr>
              <a:t>报道</a:t>
            </a:r>
          </a:p>
          <a:p>
            <a:r>
              <a:rPr lang="en-US" altLang="zh-CN" sz="2000" b="1" dirty="0">
                <a:latin typeface="黑体"/>
                <a:ea typeface="黑体"/>
                <a:cs typeface="黑体"/>
              </a:rPr>
              <a:t>1993</a:t>
            </a:r>
            <a:r>
              <a:rPr lang="zh-CN" altLang="en-US" sz="2000" b="1" dirty="0">
                <a:latin typeface="黑体"/>
                <a:ea typeface="黑体"/>
                <a:cs typeface="黑体"/>
              </a:rPr>
              <a:t>年获中科院自然科学奖一等奖，</a:t>
            </a:r>
            <a:r>
              <a:rPr lang="en-US" altLang="zh-CN" sz="2000" b="1" dirty="0">
                <a:latin typeface="黑体"/>
                <a:ea typeface="黑体"/>
                <a:cs typeface="黑体"/>
              </a:rPr>
              <a:t>1995</a:t>
            </a:r>
            <a:r>
              <a:rPr lang="zh-CN" altLang="en-US" sz="2000" b="1" dirty="0">
                <a:latin typeface="黑体"/>
                <a:ea typeface="黑体"/>
                <a:cs typeface="黑体"/>
              </a:rPr>
              <a:t>年获国家自然科学奖二等奖。</a:t>
            </a:r>
          </a:p>
          <a:p>
            <a:r>
              <a:rPr lang="en-US" altLang="zh-CN" sz="2000" b="1" dirty="0">
                <a:solidFill>
                  <a:srgbClr val="FF0000"/>
                </a:solidFill>
                <a:latin typeface="黑体"/>
                <a:ea typeface="黑体"/>
                <a:cs typeface="黑体"/>
              </a:rPr>
              <a:t>PDG 50</a:t>
            </a:r>
            <a:r>
              <a:rPr lang="zh-CN" altLang="en-US" sz="2000" b="1" dirty="0">
                <a:solidFill>
                  <a:srgbClr val="FF0000"/>
                </a:solidFill>
                <a:latin typeface="黑体"/>
                <a:ea typeface="黑体"/>
                <a:cs typeface="黑体"/>
              </a:rPr>
              <a:t>年最重要实验结果之一。</a:t>
            </a:r>
          </a:p>
        </p:txBody>
      </p:sp>
      <p:pic>
        <p:nvPicPr>
          <p:cNvPr id="11" name="Picture 2" descr="wpe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2019" y="65980"/>
            <a:ext cx="2518268" cy="2079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幻灯片编号占位符 2"/>
          <p:cNvSpPr>
            <a:spLocks noGrp="1"/>
          </p:cNvSpPr>
          <p:nvPr>
            <p:ph type="sldNum" sz="quarter" idx="12"/>
          </p:nvPr>
        </p:nvSpPr>
        <p:spPr/>
        <p:txBody>
          <a:bodyPr/>
          <a:lstStyle/>
          <a:p>
            <a:fld id="{E7947E03-E5B2-6C42-BA98-8F7B442AD48C}" type="slidenum">
              <a:rPr kumimoji="1" lang="zh-CN" altLang="en-US" smtClean="0"/>
              <a:t>45</a:t>
            </a:fld>
            <a:endParaRPr kumimoji="1" lang="zh-CN" altLang="en-US"/>
          </a:p>
        </p:txBody>
      </p:sp>
    </p:spTree>
    <p:extLst>
      <p:ext uri="{BB962C8B-B14F-4D97-AF65-F5344CB8AC3E}">
        <p14:creationId xmlns:p14="http://schemas.microsoft.com/office/powerpoint/2010/main" val="1627907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3" presetClass="entr" presetSubtype="1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82762"/>
          </a:xfrm>
        </p:spPr>
        <p:txBody>
          <a:bodyPr>
            <a:normAutofit fontScale="90000"/>
          </a:bodyPr>
          <a:lstStyle/>
          <a:p>
            <a:r>
              <a:rPr lang="en-US" altLang="zh-CN" b="1" dirty="0">
                <a:solidFill>
                  <a:srgbClr val="FF0000"/>
                </a:solidFill>
                <a:latin typeface="黑体"/>
                <a:ea typeface="黑体"/>
                <a:cs typeface="黑体"/>
              </a:rPr>
              <a:t>PDG 50</a:t>
            </a:r>
            <a:r>
              <a:rPr lang="zh-CN" altLang="en-US" b="1" dirty="0">
                <a:solidFill>
                  <a:srgbClr val="FF0000"/>
                </a:solidFill>
                <a:latin typeface="黑体"/>
                <a:ea typeface="黑体"/>
                <a:cs typeface="黑体"/>
              </a:rPr>
              <a:t>年最重要实验结果之一</a:t>
            </a:r>
            <a:br>
              <a:rPr lang="zh-CN" altLang="en-US" b="1" dirty="0">
                <a:solidFill>
                  <a:srgbClr val="FF0000"/>
                </a:solidFill>
                <a:latin typeface="黑体"/>
                <a:ea typeface="黑体"/>
                <a:cs typeface="黑体"/>
              </a:rPr>
            </a:br>
            <a:endParaRPr kumimoji="1" lang="zh-CN" altLang="en-US" dirty="0"/>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46</a:t>
            </a:fld>
            <a:endParaRPr kumimoji="1" lang="zh-CN" altLang="en-US"/>
          </a:p>
        </p:txBody>
      </p:sp>
      <p:sp>
        <p:nvSpPr>
          <p:cNvPr id="5" name="矩形 4"/>
          <p:cNvSpPr/>
          <p:nvPr/>
        </p:nvSpPr>
        <p:spPr>
          <a:xfrm>
            <a:off x="597159" y="6025312"/>
            <a:ext cx="8089641" cy="461665"/>
          </a:xfrm>
          <a:prstGeom prst="rect">
            <a:avLst/>
          </a:prstGeom>
        </p:spPr>
        <p:txBody>
          <a:bodyPr wrap="square">
            <a:spAutoFit/>
          </a:bodyPr>
          <a:lstStyle/>
          <a:p>
            <a:r>
              <a:rPr lang="fr-FR" altLang="zh-CN" sz="2400" dirty="0" err="1">
                <a:latin typeface="CMR9" charset="0"/>
              </a:rPr>
              <a:t>Particle</a:t>
            </a:r>
            <a:r>
              <a:rPr lang="fr-FR" altLang="zh-CN" sz="2400" dirty="0">
                <a:latin typeface="CMR9" charset="0"/>
              </a:rPr>
              <a:t> Data Group (W. M. Yao </a:t>
            </a:r>
            <a:r>
              <a:rPr lang="fr-FR" altLang="zh-CN" sz="2400" dirty="0">
                <a:latin typeface="CMTI9" charset="0"/>
              </a:rPr>
              <a:t>et al.</a:t>
            </a:r>
            <a:r>
              <a:rPr lang="fr-FR" altLang="zh-CN" sz="2400" dirty="0">
                <a:latin typeface="CMR9" charset="0"/>
              </a:rPr>
              <a:t>), </a:t>
            </a:r>
            <a:r>
              <a:rPr lang="fr-FR" altLang="zh-CN" sz="2400" dirty="0">
                <a:latin typeface="CMTI9" charset="0"/>
              </a:rPr>
              <a:t>J. Phys. G </a:t>
            </a:r>
            <a:r>
              <a:rPr lang="fr-FR" altLang="zh-CN" sz="2400" dirty="0">
                <a:latin typeface="CMBX9" charset="0"/>
              </a:rPr>
              <a:t>33</a:t>
            </a:r>
            <a:r>
              <a:rPr lang="fr-FR" altLang="zh-CN" sz="2400" dirty="0">
                <a:latin typeface="CMR9" charset="0"/>
              </a:rPr>
              <a:t>, 1 (2006). </a:t>
            </a:r>
            <a:endParaRPr lang="fr-FR" altLang="zh-CN" sz="2400" dirty="0">
              <a:effectLst/>
              <a:latin typeface="CMR9" charset="0"/>
            </a:endParaRPr>
          </a:p>
        </p:txBody>
      </p:sp>
      <p:pic>
        <p:nvPicPr>
          <p:cNvPr id="6" name="图片 5"/>
          <p:cNvPicPr>
            <a:picLocks noChangeAspect="1"/>
          </p:cNvPicPr>
          <p:nvPr/>
        </p:nvPicPr>
        <p:blipFill>
          <a:blip r:embed="rId2"/>
          <a:stretch>
            <a:fillRect/>
          </a:stretch>
        </p:blipFill>
        <p:spPr>
          <a:xfrm>
            <a:off x="2001983" y="1331327"/>
            <a:ext cx="5279992" cy="4751096"/>
          </a:xfrm>
          <a:prstGeom prst="rect">
            <a:avLst/>
          </a:prstGeom>
        </p:spPr>
      </p:pic>
    </p:spTree>
    <p:extLst>
      <p:ext uri="{BB962C8B-B14F-4D97-AF65-F5344CB8AC3E}">
        <p14:creationId xmlns:p14="http://schemas.microsoft.com/office/powerpoint/2010/main" val="8834812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4064497"/>
            <a:ext cx="5270329" cy="2684267"/>
          </a:xfrm>
          <a:prstGeom prst="rect">
            <a:avLst/>
          </a:prstGeom>
        </p:spPr>
      </p:pic>
      <p:sp>
        <p:nvSpPr>
          <p:cNvPr id="2" name="标题 1"/>
          <p:cNvSpPr>
            <a:spLocks noGrp="1"/>
          </p:cNvSpPr>
          <p:nvPr>
            <p:ph type="title"/>
          </p:nvPr>
        </p:nvSpPr>
        <p:spPr>
          <a:xfrm>
            <a:off x="457200" y="-5785"/>
            <a:ext cx="8229600" cy="665605"/>
          </a:xfrm>
        </p:spPr>
        <p:txBody>
          <a:bodyPr>
            <a:normAutofit fontScale="90000"/>
          </a:bodyPr>
          <a:lstStyle/>
          <a:p>
            <a:pPr algn="l"/>
            <a:r>
              <a:rPr kumimoji="1" lang="en-US" altLang="zh-CN" b="1" dirty="0">
                <a:latin typeface="黑体"/>
                <a:ea typeface="黑体"/>
                <a:cs typeface="黑体"/>
              </a:rPr>
              <a:t>BES</a:t>
            </a:r>
            <a:r>
              <a:rPr kumimoji="1" lang="zh-CN" altLang="en-US" b="1" dirty="0">
                <a:latin typeface="黑体"/>
                <a:ea typeface="黑体"/>
                <a:cs typeface="黑体"/>
              </a:rPr>
              <a:t>实验重要物理回顾：</a:t>
            </a:r>
            <a:r>
              <a:rPr kumimoji="1" lang="en-US" altLang="zh-CN" b="1" dirty="0">
                <a:latin typeface="黑体"/>
                <a:ea typeface="黑体"/>
                <a:cs typeface="黑体"/>
              </a:rPr>
              <a:t>R</a:t>
            </a:r>
            <a:r>
              <a:rPr kumimoji="1" lang="zh-CN" altLang="en-US" b="1" dirty="0">
                <a:latin typeface="黑体"/>
                <a:ea typeface="黑体"/>
                <a:cs typeface="黑体"/>
              </a:rPr>
              <a:t>值</a:t>
            </a:r>
            <a:endParaRPr kumimoji="1" lang="zh-CN" altLang="en-US" dirty="0"/>
          </a:p>
        </p:txBody>
      </p:sp>
      <p:pic>
        <p:nvPicPr>
          <p:cNvPr id="6" name="图片 5" descr="fig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873" y="-5785"/>
            <a:ext cx="3029218" cy="4779568"/>
          </a:xfrm>
          <a:prstGeom prst="rect">
            <a:avLst/>
          </a:prstGeom>
          <a:scene3d>
            <a:camera prst="orthographicFront">
              <a:rot lat="0" lon="0" rev="16200000"/>
            </a:camera>
            <a:lightRig rig="threePt" dir="t"/>
          </a:scene3d>
        </p:spPr>
      </p:pic>
      <p:sp>
        <p:nvSpPr>
          <p:cNvPr id="7" name="矩形 6"/>
          <p:cNvSpPr/>
          <p:nvPr/>
        </p:nvSpPr>
        <p:spPr>
          <a:xfrm>
            <a:off x="4929937" y="868323"/>
            <a:ext cx="4065311" cy="2112373"/>
          </a:xfrm>
          <a:prstGeom prst="rect">
            <a:avLst/>
          </a:prstGeom>
        </p:spPr>
        <p:txBody>
          <a:bodyPr wrap="none">
            <a:spAutoFit/>
          </a:bodyPr>
          <a:lstStyle/>
          <a:p>
            <a:pPr>
              <a:lnSpc>
                <a:spcPct val="120000"/>
              </a:lnSpc>
            </a:pPr>
            <a:r>
              <a:rPr lang="en-US" altLang="zh-CN" sz="2200" b="1" dirty="0">
                <a:solidFill>
                  <a:srgbClr val="FF0000"/>
                </a:solidFill>
              </a:rPr>
              <a:t>BES Collaboration </a:t>
            </a:r>
            <a:endParaRPr lang="sk-SK" altLang="zh-CN" sz="2200" b="1" dirty="0">
              <a:solidFill>
                <a:srgbClr val="FF0000"/>
              </a:solidFill>
            </a:endParaRPr>
          </a:p>
          <a:p>
            <a:pPr>
              <a:lnSpc>
                <a:spcPct val="120000"/>
              </a:lnSpc>
            </a:pPr>
            <a:r>
              <a:rPr lang="sk-SK" altLang="zh-CN" sz="2200" b="1" dirty="0">
                <a:solidFill>
                  <a:srgbClr val="FF0000"/>
                </a:solidFill>
              </a:rPr>
              <a:t>Phys.Rev.Lett. 84 (2000) 594-597</a:t>
            </a:r>
            <a:endParaRPr lang="is-IS" altLang="zh-CN" sz="2200" b="1" dirty="0">
              <a:solidFill>
                <a:srgbClr val="FF0000"/>
              </a:solidFill>
            </a:endParaRPr>
          </a:p>
          <a:p>
            <a:pPr>
              <a:lnSpc>
                <a:spcPct val="120000"/>
              </a:lnSpc>
            </a:pPr>
            <a:r>
              <a:rPr lang="is-IS" altLang="zh-CN" sz="2200" b="1" dirty="0">
                <a:solidFill>
                  <a:srgbClr val="FF0000"/>
                </a:solidFill>
              </a:rPr>
              <a:t>Phys.Rev.Lett. 88 (2002) 101802</a:t>
            </a:r>
          </a:p>
          <a:p>
            <a:pPr>
              <a:lnSpc>
                <a:spcPct val="120000"/>
              </a:lnSpc>
            </a:pPr>
            <a:r>
              <a:rPr lang="is-IS" altLang="zh-CN" sz="2200" b="1" dirty="0">
                <a:solidFill>
                  <a:srgbClr val="FF0000"/>
                </a:solidFill>
              </a:rPr>
              <a:t>Phys.Rev.Lett. 97 (2006) 262001</a:t>
            </a:r>
          </a:p>
          <a:p>
            <a:pPr>
              <a:lnSpc>
                <a:spcPct val="120000"/>
              </a:lnSpc>
            </a:pPr>
            <a:r>
              <a:rPr lang="is-IS" altLang="zh-CN" sz="2200" b="1" dirty="0">
                <a:solidFill>
                  <a:srgbClr val="FF0000"/>
                </a:solidFill>
              </a:rPr>
              <a:t>Phys.Rev.Lett. 101 (2008) 102004</a:t>
            </a:r>
            <a:r>
              <a:rPr lang="is-IS" altLang="zh-CN" sz="2200" dirty="0">
                <a:solidFill>
                  <a:srgbClr val="FF0000"/>
                </a:solidFill>
              </a:rPr>
              <a:t> </a:t>
            </a:r>
            <a:endParaRPr lang="zh-CN" altLang="en-US" sz="2200" dirty="0">
              <a:solidFill>
                <a:srgbClr val="FF0000"/>
              </a:solidFill>
            </a:endParaRPr>
          </a:p>
        </p:txBody>
      </p:sp>
      <p:sp>
        <p:nvSpPr>
          <p:cNvPr id="3" name="文本框 2"/>
          <p:cNvSpPr txBox="1"/>
          <p:nvPr/>
        </p:nvSpPr>
        <p:spPr>
          <a:xfrm>
            <a:off x="5286680" y="3142551"/>
            <a:ext cx="3877985" cy="1409617"/>
          </a:xfrm>
          <a:prstGeom prst="rect">
            <a:avLst/>
          </a:prstGeom>
          <a:noFill/>
        </p:spPr>
        <p:txBody>
          <a:bodyPr wrap="none" rtlCol="0">
            <a:spAutoFit/>
          </a:bodyPr>
          <a:lstStyle/>
          <a:p>
            <a:pPr>
              <a:lnSpc>
                <a:spcPct val="120000"/>
              </a:lnSpc>
            </a:pPr>
            <a:r>
              <a:rPr kumimoji="1" lang="en-US" altLang="zh-CN" sz="2400" b="1" dirty="0">
                <a:latin typeface="黑体"/>
                <a:ea typeface="黑体"/>
                <a:cs typeface="黑体"/>
              </a:rPr>
              <a:t>BESII</a:t>
            </a:r>
            <a:r>
              <a:rPr kumimoji="1" lang="zh-CN" altLang="en-US" sz="2400" b="1" dirty="0">
                <a:latin typeface="黑体"/>
                <a:ea typeface="黑体"/>
                <a:cs typeface="黑体"/>
              </a:rPr>
              <a:t>实验精度提高了</a:t>
            </a:r>
            <a:r>
              <a:rPr kumimoji="1" lang="en-US" altLang="zh-CN" sz="2400" b="1" dirty="0">
                <a:latin typeface="黑体"/>
                <a:ea typeface="黑体"/>
                <a:cs typeface="黑体"/>
              </a:rPr>
              <a:t>2-3</a:t>
            </a:r>
            <a:r>
              <a:rPr kumimoji="1" lang="zh-CN" altLang="en-US" sz="2400" b="1" dirty="0">
                <a:latin typeface="黑体"/>
                <a:ea typeface="黑体"/>
                <a:cs typeface="黑体"/>
              </a:rPr>
              <a:t>倍</a:t>
            </a:r>
          </a:p>
          <a:p>
            <a:pPr>
              <a:lnSpc>
                <a:spcPct val="120000"/>
              </a:lnSpc>
            </a:pPr>
            <a:r>
              <a:rPr kumimoji="1" lang="zh-CN" altLang="en-US" sz="2400" b="1" dirty="0">
                <a:latin typeface="黑体"/>
                <a:ea typeface="黑体"/>
                <a:cs typeface="黑体"/>
              </a:rPr>
              <a:t>1）缪子反常磁矩</a:t>
            </a:r>
          </a:p>
          <a:p>
            <a:pPr>
              <a:lnSpc>
                <a:spcPct val="120000"/>
              </a:lnSpc>
            </a:pPr>
            <a:r>
              <a:rPr kumimoji="1" lang="zh-CN" altLang="en-US" sz="2400" b="1" dirty="0">
                <a:latin typeface="黑体"/>
                <a:ea typeface="黑体"/>
                <a:cs typeface="黑体"/>
              </a:rPr>
              <a:t>2）电弱精确检验</a:t>
            </a:r>
            <a:r>
              <a:rPr kumimoji="1" lang="en-US" altLang="zh-CN" sz="2400" b="1" dirty="0">
                <a:latin typeface="黑体"/>
                <a:ea typeface="黑体"/>
                <a:cs typeface="黑体"/>
              </a:rPr>
              <a:t> </a:t>
            </a:r>
            <a:endParaRPr kumimoji="1" lang="zh-CN" altLang="en-US" sz="2400" b="1" dirty="0">
              <a:latin typeface="黑体"/>
              <a:ea typeface="黑体"/>
              <a:cs typeface="黑体"/>
            </a:endParaRPr>
          </a:p>
        </p:txBody>
      </p:sp>
      <p:sp>
        <p:nvSpPr>
          <p:cNvPr id="5" name="文本框 4"/>
          <p:cNvSpPr txBox="1"/>
          <p:nvPr/>
        </p:nvSpPr>
        <p:spPr>
          <a:xfrm>
            <a:off x="1392344" y="5504549"/>
            <a:ext cx="3877985" cy="830997"/>
          </a:xfrm>
          <a:prstGeom prst="rect">
            <a:avLst/>
          </a:prstGeom>
          <a:solidFill>
            <a:srgbClr val="FFFF00"/>
          </a:solidFill>
        </p:spPr>
        <p:txBody>
          <a:bodyPr wrap="none" rtlCol="0">
            <a:spAutoFit/>
          </a:bodyPr>
          <a:lstStyle/>
          <a:p>
            <a:r>
              <a:rPr kumimoji="1" lang="en-US" altLang="zh-CN" sz="2400" b="1" dirty="0">
                <a:solidFill>
                  <a:srgbClr val="FF0000"/>
                </a:solidFill>
                <a:latin typeface="黑体"/>
                <a:ea typeface="黑体"/>
                <a:cs typeface="黑体"/>
              </a:rPr>
              <a:t>BES</a:t>
            </a:r>
            <a:r>
              <a:rPr kumimoji="1" lang="zh-CN" altLang="en-US" sz="2400" b="1" dirty="0">
                <a:solidFill>
                  <a:srgbClr val="FF0000"/>
                </a:solidFill>
                <a:latin typeface="黑体"/>
                <a:ea typeface="黑体"/>
                <a:cs typeface="黑体"/>
              </a:rPr>
              <a:t>合作组</a:t>
            </a:r>
            <a:endParaRPr kumimoji="1" lang="en-US" altLang="zh-CN" sz="2400" b="1" dirty="0">
              <a:solidFill>
                <a:srgbClr val="FF0000"/>
              </a:solidFill>
              <a:latin typeface="黑体"/>
              <a:ea typeface="黑体"/>
              <a:cs typeface="黑体"/>
            </a:endParaRPr>
          </a:p>
          <a:p>
            <a:r>
              <a:rPr kumimoji="1" lang="en-US" altLang="zh-CN" sz="2400" b="1" dirty="0">
                <a:solidFill>
                  <a:srgbClr val="FF0000"/>
                </a:solidFill>
                <a:latin typeface="黑体"/>
                <a:ea typeface="黑体"/>
                <a:cs typeface="黑体"/>
              </a:rPr>
              <a:t>2004</a:t>
            </a:r>
            <a:r>
              <a:rPr kumimoji="1" lang="zh-CN" altLang="en-US" sz="2400" b="1" dirty="0">
                <a:solidFill>
                  <a:srgbClr val="FF0000"/>
                </a:solidFill>
                <a:latin typeface="黑体"/>
                <a:ea typeface="黑体"/>
                <a:cs typeface="黑体"/>
              </a:rPr>
              <a:t>年国家自然科学二等奖</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47</a:t>
            </a:fld>
            <a:endParaRPr kumimoji="1" lang="zh-CN" altLang="en-US"/>
          </a:p>
        </p:txBody>
      </p:sp>
      <p:sp>
        <p:nvSpPr>
          <p:cNvPr id="9" name="文本框 8"/>
          <p:cNvSpPr txBox="1"/>
          <p:nvPr/>
        </p:nvSpPr>
        <p:spPr>
          <a:xfrm>
            <a:off x="5803641" y="5303396"/>
            <a:ext cx="2883159" cy="830997"/>
          </a:xfrm>
          <a:prstGeom prst="rect">
            <a:avLst/>
          </a:prstGeom>
          <a:noFill/>
        </p:spPr>
        <p:txBody>
          <a:bodyPr wrap="square" rtlCol="0">
            <a:spAutoFit/>
          </a:bodyPr>
          <a:lstStyle/>
          <a:p>
            <a:r>
              <a:rPr kumimoji="1" lang="en-US" altLang="zh-CN" sz="2400" dirty="0">
                <a:solidFill>
                  <a:srgbClr val="FF0000"/>
                </a:solidFill>
                <a:ea typeface="黑体"/>
                <a:cs typeface="黑体"/>
              </a:rPr>
              <a:t>BESIII</a:t>
            </a:r>
            <a:r>
              <a:rPr kumimoji="1" lang="zh-CN" altLang="en-US" sz="2400" dirty="0">
                <a:solidFill>
                  <a:srgbClr val="FF0000"/>
                </a:solidFill>
                <a:latin typeface="黑体"/>
                <a:ea typeface="黑体"/>
                <a:cs typeface="黑体"/>
              </a:rPr>
              <a:t>上</a:t>
            </a:r>
            <a:r>
              <a:rPr kumimoji="1" lang="en-US" altLang="zh-CN" sz="2400" dirty="0">
                <a:solidFill>
                  <a:srgbClr val="FF0000"/>
                </a:solidFill>
                <a:latin typeface="黑体"/>
                <a:ea typeface="黑体"/>
                <a:cs typeface="黑体"/>
              </a:rPr>
              <a:t>R</a:t>
            </a:r>
            <a:r>
              <a:rPr kumimoji="1" lang="zh-CN" altLang="en-US" sz="2400" dirty="0">
                <a:solidFill>
                  <a:srgbClr val="FF0000"/>
                </a:solidFill>
                <a:latin typeface="黑体"/>
                <a:ea typeface="黑体"/>
                <a:cs typeface="黑体"/>
              </a:rPr>
              <a:t>值精度：</a:t>
            </a:r>
            <a:r>
              <a:rPr kumimoji="1" lang="en-US" altLang="zh-CN" sz="2400" dirty="0">
                <a:solidFill>
                  <a:srgbClr val="FF0000"/>
                </a:solidFill>
                <a:latin typeface="黑体"/>
                <a:ea typeface="黑体"/>
                <a:cs typeface="黑体"/>
              </a:rPr>
              <a:t>3% </a:t>
            </a:r>
          </a:p>
          <a:p>
            <a:r>
              <a:rPr kumimoji="1" lang="zh-CN" altLang="en-US" sz="2400" dirty="0">
                <a:solidFill>
                  <a:srgbClr val="FF0000"/>
                </a:solidFill>
                <a:latin typeface="黑体"/>
                <a:ea typeface="黑体"/>
                <a:cs typeface="黑体"/>
              </a:rPr>
              <a:t>精度再提高</a:t>
            </a:r>
            <a:r>
              <a:rPr kumimoji="1" lang="en-US" altLang="zh-CN" sz="2400" dirty="0">
                <a:solidFill>
                  <a:srgbClr val="FF0000"/>
                </a:solidFill>
                <a:latin typeface="黑体"/>
                <a:ea typeface="黑体"/>
                <a:cs typeface="黑体"/>
              </a:rPr>
              <a:t>2</a:t>
            </a:r>
            <a:r>
              <a:rPr kumimoji="1" lang="zh-CN" altLang="en-US" sz="2400" dirty="0">
                <a:solidFill>
                  <a:srgbClr val="FF0000"/>
                </a:solidFill>
                <a:latin typeface="黑体"/>
                <a:ea typeface="黑体"/>
                <a:cs typeface="黑体"/>
              </a:rPr>
              <a:t>倍</a:t>
            </a:r>
            <a:r>
              <a:rPr kumimoji="1" lang="en-US" altLang="zh-CN" sz="2400" dirty="0">
                <a:solidFill>
                  <a:srgbClr val="FF0000"/>
                </a:solidFill>
                <a:latin typeface="黑体"/>
                <a:ea typeface="黑体"/>
                <a:cs typeface="黑体"/>
              </a:rPr>
              <a:t> </a:t>
            </a:r>
            <a:endParaRPr kumimoji="1" lang="zh-CN" altLang="en-US" sz="2400" dirty="0">
              <a:solidFill>
                <a:srgbClr val="FF0000"/>
              </a:solidFill>
              <a:latin typeface="黑体"/>
              <a:ea typeface="黑体"/>
              <a:cs typeface="黑体"/>
            </a:endParaRPr>
          </a:p>
        </p:txBody>
      </p:sp>
    </p:spTree>
    <p:extLst>
      <p:ext uri="{BB962C8B-B14F-4D97-AF65-F5344CB8AC3E}">
        <p14:creationId xmlns:p14="http://schemas.microsoft.com/office/powerpoint/2010/main" val="17059801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777005"/>
          </a:xfrm>
        </p:spPr>
        <p:txBody>
          <a:bodyPr/>
          <a:lstStyle/>
          <a:p>
            <a:r>
              <a:rPr kumimoji="1" lang="zh-CN" altLang="en-US" dirty="0">
                <a:latin typeface="黑体"/>
                <a:ea typeface="黑体"/>
                <a:cs typeface="黑体"/>
              </a:rPr>
              <a:t>质子－反质子阈值增强</a:t>
            </a:r>
            <a:r>
              <a:rPr kumimoji="1" lang="en-US" altLang="zh-CN" dirty="0">
                <a:latin typeface="黑体"/>
                <a:ea typeface="黑体"/>
                <a:cs typeface="黑体"/>
              </a:rPr>
              <a:t>-      </a:t>
            </a:r>
            <a:endParaRPr kumimoji="1" lang="zh-CN" altLang="en-US" dirty="0">
              <a:latin typeface="黑体"/>
              <a:ea typeface="黑体"/>
              <a:cs typeface="黑体"/>
            </a:endParaRPr>
          </a:p>
        </p:txBody>
      </p:sp>
      <p:pic>
        <p:nvPicPr>
          <p:cNvPr id="5" name="Picture 2"/>
          <p:cNvPicPr>
            <a:picLocks noChangeAspect="1" noChangeArrowheads="1"/>
          </p:cNvPicPr>
          <p:nvPr/>
        </p:nvPicPr>
        <p:blipFill>
          <a:blip r:embed="rId3">
            <a:lum bright="-26000" contrast="40000"/>
            <a:extLst>
              <a:ext uri="{28A0092B-C50C-407E-A947-70E740481C1C}">
                <a14:useLocalDpi xmlns:a14="http://schemas.microsoft.com/office/drawing/2010/main" val="0"/>
              </a:ext>
            </a:extLst>
          </a:blip>
          <a:srcRect l="6966" r="12721"/>
          <a:stretch>
            <a:fillRect/>
          </a:stretch>
        </p:blipFill>
        <p:spPr bwMode="auto">
          <a:xfrm>
            <a:off x="457200" y="1417638"/>
            <a:ext cx="4208462" cy="290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6" name="Object 2"/>
          <p:cNvGraphicFramePr>
            <a:graphicFrameLocks noChangeAspect="1"/>
          </p:cNvGraphicFramePr>
          <p:nvPr/>
        </p:nvGraphicFramePr>
        <p:xfrm>
          <a:off x="755650" y="1341438"/>
          <a:ext cx="1655763" cy="395287"/>
        </p:xfrm>
        <a:graphic>
          <a:graphicData uri="http://schemas.openxmlformats.org/presentationml/2006/ole">
            <mc:AlternateContent xmlns:mc="http://schemas.openxmlformats.org/markup-compatibility/2006">
              <mc:Choice xmlns:v="urn:schemas-microsoft-com:vml" Requires="v">
                <p:oleObj spid="_x0000_s1567" name="公式" r:id="rId4" imgW="850900" imgH="203200" progId="Equation.3">
                  <p:embed/>
                </p:oleObj>
              </mc:Choice>
              <mc:Fallback>
                <p:oleObj name="公式" r:id="rId4" imgW="850900" imgH="2032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1341438"/>
                        <a:ext cx="1655763" cy="395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7" name="Text Box 6"/>
          <p:cNvSpPr txBox="1">
            <a:spLocks noChangeArrowheads="1"/>
          </p:cNvSpPr>
          <p:nvPr/>
        </p:nvSpPr>
        <p:spPr bwMode="auto">
          <a:xfrm>
            <a:off x="2484438" y="4198938"/>
            <a:ext cx="2447925" cy="4778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6820" tIns="53410" rIns="106820" bIns="53410">
            <a:spAutoFit/>
          </a:bodyPr>
          <a:lstStyle>
            <a:lvl1pPr>
              <a:defRPr sz="2400" b="1">
                <a:solidFill>
                  <a:schemeClr val="tx1"/>
                </a:solidFill>
                <a:latin typeface="Arial Narrow" charset="0"/>
                <a:ea typeface="宋体" charset="0"/>
                <a:cs typeface="宋体" charset="0"/>
              </a:defRPr>
            </a:lvl1pPr>
            <a:lvl2pPr marL="742950" indent="-285750">
              <a:defRPr sz="2400" b="1">
                <a:solidFill>
                  <a:schemeClr val="tx1"/>
                </a:solidFill>
                <a:latin typeface="Arial Narrow" charset="0"/>
                <a:ea typeface="宋体" charset="0"/>
              </a:defRPr>
            </a:lvl2pPr>
            <a:lvl3pPr marL="1143000" indent="-228600">
              <a:defRPr sz="2400" b="1">
                <a:solidFill>
                  <a:schemeClr val="tx1"/>
                </a:solidFill>
                <a:latin typeface="Arial Narrow" charset="0"/>
                <a:ea typeface="宋体" charset="0"/>
              </a:defRPr>
            </a:lvl3pPr>
            <a:lvl4pPr marL="1600200" indent="-228600">
              <a:defRPr sz="2400" b="1">
                <a:solidFill>
                  <a:schemeClr val="tx1"/>
                </a:solidFill>
                <a:latin typeface="Arial Narrow" charset="0"/>
                <a:ea typeface="宋体" charset="0"/>
              </a:defRPr>
            </a:lvl4pPr>
            <a:lvl5pPr marL="2057400" indent="-228600">
              <a:defRPr sz="2400" b="1">
                <a:solidFill>
                  <a:schemeClr val="tx1"/>
                </a:solidFill>
                <a:latin typeface="Arial Narrow" charset="0"/>
                <a:ea typeface="宋体" charset="0"/>
              </a:defRPr>
            </a:lvl5pPr>
            <a:lvl6pPr marL="2514600" indent="-228600" fontAlgn="base">
              <a:spcBef>
                <a:spcPct val="0"/>
              </a:spcBef>
              <a:spcAft>
                <a:spcPct val="0"/>
              </a:spcAft>
              <a:defRPr sz="2400" b="1">
                <a:solidFill>
                  <a:schemeClr val="tx1"/>
                </a:solidFill>
                <a:latin typeface="Arial Narrow" charset="0"/>
                <a:ea typeface="宋体" charset="0"/>
              </a:defRPr>
            </a:lvl6pPr>
            <a:lvl7pPr marL="2971800" indent="-228600" fontAlgn="base">
              <a:spcBef>
                <a:spcPct val="0"/>
              </a:spcBef>
              <a:spcAft>
                <a:spcPct val="0"/>
              </a:spcAft>
              <a:defRPr sz="2400" b="1">
                <a:solidFill>
                  <a:schemeClr val="tx1"/>
                </a:solidFill>
                <a:latin typeface="Arial Narrow" charset="0"/>
                <a:ea typeface="宋体" charset="0"/>
              </a:defRPr>
            </a:lvl7pPr>
            <a:lvl8pPr marL="3429000" indent="-228600" fontAlgn="base">
              <a:spcBef>
                <a:spcPct val="0"/>
              </a:spcBef>
              <a:spcAft>
                <a:spcPct val="0"/>
              </a:spcAft>
              <a:defRPr sz="2400" b="1">
                <a:solidFill>
                  <a:schemeClr val="tx1"/>
                </a:solidFill>
                <a:latin typeface="Arial Narrow" charset="0"/>
                <a:ea typeface="宋体" charset="0"/>
              </a:defRPr>
            </a:lvl8pPr>
            <a:lvl9pPr marL="3886200" indent="-228600" fontAlgn="base">
              <a:spcBef>
                <a:spcPct val="0"/>
              </a:spcBef>
              <a:spcAft>
                <a:spcPct val="0"/>
              </a:spcAft>
              <a:defRPr sz="2400" b="1">
                <a:solidFill>
                  <a:schemeClr val="tx1"/>
                </a:solidFill>
                <a:latin typeface="Arial Narrow" charset="0"/>
                <a:ea typeface="宋体" charset="0"/>
              </a:defRPr>
            </a:lvl9pPr>
          </a:lstStyle>
          <a:p>
            <a:pPr latinLnBrk="1"/>
            <a:r>
              <a:rPr kumimoji="1" lang="en-US" altLang="zh-CN" sz="2000" dirty="0">
                <a:latin typeface="Times New Roman" charset="0"/>
                <a:ea typeface="Gulim" charset="0"/>
                <a:cs typeface="Gulim" charset="0"/>
              </a:rPr>
              <a:t>M</a:t>
            </a:r>
            <a:r>
              <a:rPr kumimoji="1" lang="en-US" altLang="zh-CN" sz="2000" baseline="-25000" dirty="0">
                <a:latin typeface="Times New Roman" charset="0"/>
                <a:ea typeface="Gulim" charset="0"/>
                <a:cs typeface="Gulim" charset="0"/>
              </a:rPr>
              <a:t>pp</a:t>
            </a:r>
            <a:r>
              <a:rPr kumimoji="1" lang="en-US" altLang="zh-CN" sz="2000" dirty="0">
                <a:latin typeface="Times New Roman" charset="0"/>
                <a:ea typeface="Gulim" charset="0"/>
                <a:cs typeface="Gulim" charset="0"/>
              </a:rPr>
              <a:t>-2m</a:t>
            </a:r>
            <a:r>
              <a:rPr kumimoji="1" lang="en-US" altLang="zh-CN" sz="2000" baseline="-25000" dirty="0">
                <a:latin typeface="Times New Roman" charset="0"/>
                <a:ea typeface="Gulim" charset="0"/>
                <a:cs typeface="Gulim" charset="0"/>
              </a:rPr>
              <a:t>p </a:t>
            </a:r>
            <a:r>
              <a:rPr kumimoji="1" lang="en-US" altLang="zh-CN" sz="2000" dirty="0">
                <a:latin typeface="Times New Roman" charset="0"/>
                <a:ea typeface="Gulim" charset="0"/>
                <a:cs typeface="Gulim" charset="0"/>
              </a:rPr>
              <a:t>(</a:t>
            </a:r>
            <a:r>
              <a:rPr kumimoji="1" lang="en-US" altLang="zh-CN" sz="2000" dirty="0" err="1">
                <a:latin typeface="Times New Roman" charset="0"/>
                <a:ea typeface="Gulim" charset="0"/>
                <a:cs typeface="Gulim" charset="0"/>
              </a:rPr>
              <a:t>GeV</a:t>
            </a:r>
            <a:r>
              <a:rPr kumimoji="1" lang="en-US" altLang="zh-CN" dirty="0">
                <a:latin typeface="Times New Roman" charset="0"/>
                <a:ea typeface="Gulim" charset="0"/>
                <a:cs typeface="Gulim" charset="0"/>
              </a:rPr>
              <a:t>)</a:t>
            </a:r>
            <a:endParaRPr kumimoji="1" lang="en-US" altLang="zh-CN" baseline="-25000" dirty="0">
              <a:latin typeface="Times New Roman" charset="0"/>
              <a:ea typeface="Gulim" charset="0"/>
              <a:cs typeface="Gulim" charset="0"/>
            </a:endParaRPr>
          </a:p>
        </p:txBody>
      </p:sp>
      <p:pic>
        <p:nvPicPr>
          <p:cNvPr id="10" name="图片 9"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5700" y="181739"/>
            <a:ext cx="1181100" cy="469900"/>
          </a:xfrm>
          <a:prstGeom prst="rect">
            <a:avLst/>
          </a:prstGeom>
        </p:spPr>
      </p:pic>
      <p:pic>
        <p:nvPicPr>
          <p:cNvPr id="11" name="Picture 6" descr="Picture 1.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64407" y="1238670"/>
            <a:ext cx="4291665" cy="2611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Box 15"/>
          <p:cNvSpPr txBox="1">
            <a:spLocks noChangeArrowheads="1"/>
          </p:cNvSpPr>
          <p:nvPr/>
        </p:nvSpPr>
        <p:spPr bwMode="auto">
          <a:xfrm>
            <a:off x="5796693" y="1238670"/>
            <a:ext cx="2447925" cy="336550"/>
          </a:xfrm>
          <a:prstGeom prst="rect">
            <a:avLst/>
          </a:prstGeom>
          <a:solidFill>
            <a:srgbClr val="FFFF00"/>
          </a:solidFill>
          <a:ln>
            <a:noFill/>
          </a:ln>
        </p:spPr>
        <p:txBody>
          <a:bodyPr>
            <a:spAutoFit/>
          </a:bodyPr>
          <a:lstStyle>
            <a:lvl1pPr>
              <a:defRPr sz="2400" b="1">
                <a:solidFill>
                  <a:schemeClr val="tx1"/>
                </a:solidFill>
                <a:latin typeface="Arial Narrow" charset="0"/>
                <a:ea typeface="宋体" charset="0"/>
                <a:cs typeface="宋体" charset="0"/>
              </a:defRPr>
            </a:lvl1pPr>
            <a:lvl2pPr marL="742950" indent="-285750">
              <a:defRPr sz="2400" b="1">
                <a:solidFill>
                  <a:schemeClr val="tx1"/>
                </a:solidFill>
                <a:latin typeface="Arial Narrow" charset="0"/>
                <a:ea typeface="宋体" charset="0"/>
              </a:defRPr>
            </a:lvl2pPr>
            <a:lvl3pPr marL="1143000" indent="-228600">
              <a:defRPr sz="2400" b="1">
                <a:solidFill>
                  <a:schemeClr val="tx1"/>
                </a:solidFill>
                <a:latin typeface="Arial Narrow" charset="0"/>
                <a:ea typeface="宋体" charset="0"/>
              </a:defRPr>
            </a:lvl3pPr>
            <a:lvl4pPr marL="1600200" indent="-228600">
              <a:defRPr sz="2400" b="1">
                <a:solidFill>
                  <a:schemeClr val="tx1"/>
                </a:solidFill>
                <a:latin typeface="Arial Narrow" charset="0"/>
                <a:ea typeface="宋体" charset="0"/>
              </a:defRPr>
            </a:lvl4pPr>
            <a:lvl5pPr marL="2057400" indent="-228600">
              <a:defRPr sz="2400" b="1">
                <a:solidFill>
                  <a:schemeClr val="tx1"/>
                </a:solidFill>
                <a:latin typeface="Arial Narrow" charset="0"/>
                <a:ea typeface="宋体" charset="0"/>
              </a:defRPr>
            </a:lvl5pPr>
            <a:lvl6pPr marL="2514600" indent="-228600" fontAlgn="base">
              <a:spcBef>
                <a:spcPct val="0"/>
              </a:spcBef>
              <a:spcAft>
                <a:spcPct val="0"/>
              </a:spcAft>
              <a:defRPr sz="2400" b="1">
                <a:solidFill>
                  <a:schemeClr val="tx1"/>
                </a:solidFill>
                <a:latin typeface="Arial Narrow" charset="0"/>
                <a:ea typeface="宋体" charset="0"/>
              </a:defRPr>
            </a:lvl6pPr>
            <a:lvl7pPr marL="2971800" indent="-228600" fontAlgn="base">
              <a:spcBef>
                <a:spcPct val="0"/>
              </a:spcBef>
              <a:spcAft>
                <a:spcPct val="0"/>
              </a:spcAft>
              <a:defRPr sz="2400" b="1">
                <a:solidFill>
                  <a:schemeClr val="tx1"/>
                </a:solidFill>
                <a:latin typeface="Arial Narrow" charset="0"/>
                <a:ea typeface="宋体" charset="0"/>
              </a:defRPr>
            </a:lvl7pPr>
            <a:lvl8pPr marL="3429000" indent="-228600" fontAlgn="base">
              <a:spcBef>
                <a:spcPct val="0"/>
              </a:spcBef>
              <a:spcAft>
                <a:spcPct val="0"/>
              </a:spcAft>
              <a:defRPr sz="2400" b="1">
                <a:solidFill>
                  <a:schemeClr val="tx1"/>
                </a:solidFill>
                <a:latin typeface="Arial Narrow" charset="0"/>
                <a:ea typeface="宋体" charset="0"/>
              </a:defRPr>
            </a:lvl8pPr>
            <a:lvl9pPr marL="3886200" indent="-228600" fontAlgn="base">
              <a:spcBef>
                <a:spcPct val="0"/>
              </a:spcBef>
              <a:spcAft>
                <a:spcPct val="0"/>
              </a:spcAft>
              <a:defRPr sz="2400" b="1">
                <a:solidFill>
                  <a:schemeClr val="tx1"/>
                </a:solidFill>
                <a:latin typeface="Arial Narrow" charset="0"/>
                <a:ea typeface="宋体" charset="0"/>
              </a:defRPr>
            </a:lvl9pPr>
          </a:lstStyle>
          <a:p>
            <a:pPr latinLnBrk="1">
              <a:spcBef>
                <a:spcPct val="50000"/>
              </a:spcBef>
            </a:pPr>
            <a:r>
              <a:rPr kumimoji="1" lang="en-US" altLang="zh-CN" sz="1600" dirty="0">
                <a:solidFill>
                  <a:srgbClr val="CC3300"/>
                </a:solidFill>
                <a:latin typeface="黑体"/>
                <a:ea typeface="黑体"/>
                <a:cs typeface="黑体"/>
              </a:rPr>
              <a:t>PRL 95,262001(2005)</a:t>
            </a:r>
          </a:p>
        </p:txBody>
      </p:sp>
      <p:sp>
        <p:nvSpPr>
          <p:cNvPr id="14" name="Text Box 44"/>
          <p:cNvSpPr txBox="1">
            <a:spLocks noChangeArrowheads="1"/>
          </p:cNvSpPr>
          <p:nvPr/>
        </p:nvSpPr>
        <p:spPr bwMode="auto">
          <a:xfrm>
            <a:off x="5796693" y="777715"/>
            <a:ext cx="2150348" cy="461665"/>
          </a:xfrm>
          <a:prstGeom prst="rect">
            <a:avLst/>
          </a:prstGeom>
          <a:solidFill>
            <a:srgbClr val="FFFF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46662" dir="3284183" algn="ctr" rotWithShape="0">
                    <a:srgbClr val="4D4D4D">
                      <a:alpha val="80000"/>
                    </a:srgbClr>
                  </a:outerShdw>
                </a:effectLst>
              </a14:hiddenEffects>
            </a:ext>
          </a:extLst>
        </p:spPr>
        <p:txBody>
          <a:bodyPr wrap="none">
            <a:spAutoFit/>
          </a:bodyPr>
          <a:lstStyle>
            <a:lvl1pPr>
              <a:defRPr sz="2400" b="1">
                <a:solidFill>
                  <a:schemeClr val="tx1"/>
                </a:solidFill>
                <a:latin typeface="Arial Narrow" charset="0"/>
                <a:ea typeface="宋体" charset="0"/>
                <a:cs typeface="宋体" charset="0"/>
              </a:defRPr>
            </a:lvl1pPr>
            <a:lvl2pPr marL="742950" indent="-285750">
              <a:defRPr sz="2400" b="1">
                <a:solidFill>
                  <a:schemeClr val="tx1"/>
                </a:solidFill>
                <a:latin typeface="Arial Narrow" charset="0"/>
                <a:ea typeface="宋体" charset="0"/>
              </a:defRPr>
            </a:lvl2pPr>
            <a:lvl3pPr marL="1143000" indent="-228600">
              <a:defRPr sz="2400" b="1">
                <a:solidFill>
                  <a:schemeClr val="tx1"/>
                </a:solidFill>
                <a:latin typeface="Arial Narrow" charset="0"/>
                <a:ea typeface="宋体" charset="0"/>
              </a:defRPr>
            </a:lvl3pPr>
            <a:lvl4pPr marL="1600200" indent="-228600">
              <a:defRPr sz="2400" b="1">
                <a:solidFill>
                  <a:schemeClr val="tx1"/>
                </a:solidFill>
                <a:latin typeface="Arial Narrow" charset="0"/>
                <a:ea typeface="宋体" charset="0"/>
              </a:defRPr>
            </a:lvl4pPr>
            <a:lvl5pPr marL="2057400" indent="-228600">
              <a:defRPr sz="2400" b="1">
                <a:solidFill>
                  <a:schemeClr val="tx1"/>
                </a:solidFill>
                <a:latin typeface="Arial Narrow" charset="0"/>
                <a:ea typeface="宋体" charset="0"/>
              </a:defRPr>
            </a:lvl5pPr>
            <a:lvl6pPr marL="2514600" indent="-228600" fontAlgn="base">
              <a:spcBef>
                <a:spcPct val="0"/>
              </a:spcBef>
              <a:spcAft>
                <a:spcPct val="0"/>
              </a:spcAft>
              <a:defRPr sz="2400" b="1">
                <a:solidFill>
                  <a:schemeClr val="tx1"/>
                </a:solidFill>
                <a:latin typeface="Arial Narrow" charset="0"/>
                <a:ea typeface="宋体" charset="0"/>
              </a:defRPr>
            </a:lvl6pPr>
            <a:lvl7pPr marL="2971800" indent="-228600" fontAlgn="base">
              <a:spcBef>
                <a:spcPct val="0"/>
              </a:spcBef>
              <a:spcAft>
                <a:spcPct val="0"/>
              </a:spcAft>
              <a:defRPr sz="2400" b="1">
                <a:solidFill>
                  <a:schemeClr val="tx1"/>
                </a:solidFill>
                <a:latin typeface="Arial Narrow" charset="0"/>
                <a:ea typeface="宋体" charset="0"/>
              </a:defRPr>
            </a:lvl7pPr>
            <a:lvl8pPr marL="3429000" indent="-228600" fontAlgn="base">
              <a:spcBef>
                <a:spcPct val="0"/>
              </a:spcBef>
              <a:spcAft>
                <a:spcPct val="0"/>
              </a:spcAft>
              <a:defRPr sz="2400" b="1">
                <a:solidFill>
                  <a:schemeClr val="tx1"/>
                </a:solidFill>
                <a:latin typeface="Arial Narrow" charset="0"/>
                <a:ea typeface="宋体" charset="0"/>
              </a:defRPr>
            </a:lvl8pPr>
            <a:lvl9pPr marL="3886200" indent="-228600" fontAlgn="base">
              <a:spcBef>
                <a:spcPct val="0"/>
              </a:spcBef>
              <a:spcAft>
                <a:spcPct val="0"/>
              </a:spcAft>
              <a:defRPr sz="2400" b="1">
                <a:solidFill>
                  <a:schemeClr val="tx1"/>
                </a:solidFill>
                <a:latin typeface="Arial Narrow" charset="0"/>
                <a:ea typeface="宋体" charset="0"/>
              </a:defRPr>
            </a:lvl9pPr>
          </a:lstStyle>
          <a:p>
            <a:pPr>
              <a:defRPr/>
            </a:pPr>
            <a:r>
              <a:rPr lang="en-US" altLang="zh-CN" dirty="0"/>
              <a:t>J/</a:t>
            </a:r>
            <a:r>
              <a:rPr lang="en-US" altLang="zh-CN" dirty="0">
                <a:sym typeface="Symbol" charset="0"/>
              </a:rPr>
              <a:t></a:t>
            </a:r>
            <a:r>
              <a:rPr lang="en-US" altLang="zh-CN" dirty="0" err="1">
                <a:sym typeface="Symbol" charset="0"/>
              </a:rPr>
              <a:t>γ</a:t>
            </a:r>
            <a:r>
              <a:rPr lang="en-US" altLang="zh-CN" dirty="0">
                <a:sym typeface="Symbol" charset="0"/>
              </a:rPr>
              <a:t></a:t>
            </a:r>
            <a:r>
              <a:rPr lang="en-US" altLang="zh-CN" dirty="0">
                <a:latin typeface="Lucida Grande" charset="0"/>
                <a:cs typeface="Lucida Grande" charset="0"/>
                <a:sym typeface="Wingdings" charset="0"/>
              </a:rPr>
              <a:t>π</a:t>
            </a:r>
            <a:r>
              <a:rPr lang="en-US" altLang="zh-CN" baseline="30000" dirty="0">
                <a:latin typeface="Lucida Grande" charset="0"/>
                <a:cs typeface="Lucida Grande" charset="0"/>
                <a:sym typeface="Wingdings" charset="0"/>
              </a:rPr>
              <a:t>+</a:t>
            </a:r>
            <a:r>
              <a:rPr lang="en-US" altLang="zh-CN" dirty="0">
                <a:latin typeface="Lucida Grande" charset="0"/>
                <a:cs typeface="Lucida Grande" charset="0"/>
                <a:sym typeface="Wingdings" charset="0"/>
              </a:rPr>
              <a:t>π</a:t>
            </a:r>
            <a:r>
              <a:rPr lang="en-US" altLang="zh-CN" baseline="30000" dirty="0">
                <a:latin typeface="Lucida Grande" charset="0"/>
                <a:cs typeface="Lucida Grande" charset="0"/>
                <a:sym typeface="Wingdings" charset="0"/>
              </a:rPr>
              <a:t>−</a:t>
            </a:r>
            <a:endParaRPr lang="en-US" altLang="zh-CN" baseline="30000" dirty="0">
              <a:sym typeface="SymbolPS" charset="0"/>
            </a:endParaRPr>
          </a:p>
        </p:txBody>
      </p:sp>
      <p:sp>
        <p:nvSpPr>
          <p:cNvPr id="15" name="Text Box 18"/>
          <p:cNvSpPr txBox="1">
            <a:spLocks noChangeArrowheads="1"/>
          </p:cNvSpPr>
          <p:nvPr/>
        </p:nvSpPr>
        <p:spPr bwMode="auto">
          <a:xfrm>
            <a:off x="1539223" y="1740325"/>
            <a:ext cx="3313112" cy="366713"/>
          </a:xfrm>
          <a:prstGeom prst="rect">
            <a:avLst/>
          </a:prstGeom>
          <a:solidFill>
            <a:srgbClr val="FFFF00"/>
          </a:solidFill>
          <a:ln>
            <a:noFill/>
          </a:ln>
        </p:spPr>
        <p:txBody>
          <a:bodyPr>
            <a:spAutoFit/>
          </a:bodyPr>
          <a:lstStyle>
            <a:lvl1pPr>
              <a:defRPr sz="2400" b="1">
                <a:solidFill>
                  <a:schemeClr val="tx1"/>
                </a:solidFill>
                <a:latin typeface="Arial Narrow" charset="0"/>
                <a:ea typeface="宋体" charset="0"/>
                <a:cs typeface="宋体" charset="0"/>
              </a:defRPr>
            </a:lvl1pPr>
            <a:lvl2pPr marL="742950" indent="-285750">
              <a:defRPr sz="2400" b="1">
                <a:solidFill>
                  <a:schemeClr val="tx1"/>
                </a:solidFill>
                <a:latin typeface="Arial Narrow" charset="0"/>
                <a:ea typeface="宋体" charset="0"/>
              </a:defRPr>
            </a:lvl2pPr>
            <a:lvl3pPr marL="1143000" indent="-228600">
              <a:defRPr sz="2400" b="1">
                <a:solidFill>
                  <a:schemeClr val="tx1"/>
                </a:solidFill>
                <a:latin typeface="Arial Narrow" charset="0"/>
                <a:ea typeface="宋体" charset="0"/>
              </a:defRPr>
            </a:lvl3pPr>
            <a:lvl4pPr marL="1600200" indent="-228600">
              <a:defRPr sz="2400" b="1">
                <a:solidFill>
                  <a:schemeClr val="tx1"/>
                </a:solidFill>
                <a:latin typeface="Arial Narrow" charset="0"/>
                <a:ea typeface="宋体" charset="0"/>
              </a:defRPr>
            </a:lvl4pPr>
            <a:lvl5pPr marL="2057400" indent="-228600">
              <a:defRPr sz="2400" b="1">
                <a:solidFill>
                  <a:schemeClr val="tx1"/>
                </a:solidFill>
                <a:latin typeface="Arial Narrow" charset="0"/>
                <a:ea typeface="宋体" charset="0"/>
              </a:defRPr>
            </a:lvl5pPr>
            <a:lvl6pPr marL="2514600" indent="-228600" fontAlgn="base">
              <a:spcBef>
                <a:spcPct val="0"/>
              </a:spcBef>
              <a:spcAft>
                <a:spcPct val="0"/>
              </a:spcAft>
              <a:defRPr sz="2400" b="1">
                <a:solidFill>
                  <a:schemeClr val="tx1"/>
                </a:solidFill>
                <a:latin typeface="Arial Narrow" charset="0"/>
                <a:ea typeface="宋体" charset="0"/>
              </a:defRPr>
            </a:lvl6pPr>
            <a:lvl7pPr marL="2971800" indent="-228600" fontAlgn="base">
              <a:spcBef>
                <a:spcPct val="0"/>
              </a:spcBef>
              <a:spcAft>
                <a:spcPct val="0"/>
              </a:spcAft>
              <a:defRPr sz="2400" b="1">
                <a:solidFill>
                  <a:schemeClr val="tx1"/>
                </a:solidFill>
                <a:latin typeface="Arial Narrow" charset="0"/>
                <a:ea typeface="宋体" charset="0"/>
              </a:defRPr>
            </a:lvl7pPr>
            <a:lvl8pPr marL="3429000" indent="-228600" fontAlgn="base">
              <a:spcBef>
                <a:spcPct val="0"/>
              </a:spcBef>
              <a:spcAft>
                <a:spcPct val="0"/>
              </a:spcAft>
              <a:defRPr sz="2400" b="1">
                <a:solidFill>
                  <a:schemeClr val="tx1"/>
                </a:solidFill>
                <a:latin typeface="Arial Narrow" charset="0"/>
                <a:ea typeface="宋体" charset="0"/>
              </a:defRPr>
            </a:lvl8pPr>
            <a:lvl9pPr marL="3886200" indent="-228600" fontAlgn="base">
              <a:spcBef>
                <a:spcPct val="0"/>
              </a:spcBef>
              <a:spcAft>
                <a:spcPct val="0"/>
              </a:spcAft>
              <a:defRPr sz="2400" b="1">
                <a:solidFill>
                  <a:schemeClr val="tx1"/>
                </a:solidFill>
                <a:latin typeface="Arial Narrow" charset="0"/>
                <a:ea typeface="宋体" charset="0"/>
              </a:defRPr>
            </a:lvl9pPr>
          </a:lstStyle>
          <a:p>
            <a:pPr latinLnBrk="1">
              <a:spcBef>
                <a:spcPct val="50000"/>
              </a:spcBef>
            </a:pPr>
            <a:r>
              <a:rPr kumimoji="1" lang="en-US" altLang="zh-CN" sz="1800" dirty="0">
                <a:solidFill>
                  <a:srgbClr val="CC3300"/>
                </a:solidFill>
                <a:latin typeface="Times New Roman" charset="0"/>
                <a:ea typeface="Gulim" charset="0"/>
                <a:cs typeface="Gulim" charset="0"/>
              </a:rPr>
              <a:t>PRL 91 (2003) 022001</a:t>
            </a:r>
          </a:p>
        </p:txBody>
      </p:sp>
      <p:sp>
        <p:nvSpPr>
          <p:cNvPr id="3" name="文本框 2"/>
          <p:cNvSpPr txBox="1"/>
          <p:nvPr/>
        </p:nvSpPr>
        <p:spPr>
          <a:xfrm>
            <a:off x="148333" y="5024730"/>
            <a:ext cx="6010864" cy="954107"/>
          </a:xfrm>
          <a:prstGeom prst="rect">
            <a:avLst/>
          </a:prstGeom>
          <a:noFill/>
        </p:spPr>
        <p:txBody>
          <a:bodyPr wrap="square" rtlCol="0">
            <a:spAutoFit/>
          </a:bodyPr>
          <a:lstStyle/>
          <a:p>
            <a:r>
              <a:rPr kumimoji="1" lang="zh-CN" altLang="en-US" sz="2800" dirty="0">
                <a:solidFill>
                  <a:srgbClr val="FF0000"/>
                </a:solidFill>
                <a:latin typeface="黑体"/>
                <a:ea typeface="黑体"/>
                <a:cs typeface="黑体"/>
              </a:rPr>
              <a:t>结果获得：</a:t>
            </a:r>
          </a:p>
          <a:p>
            <a:r>
              <a:rPr kumimoji="1" lang="zh-CN" altLang="en-US" sz="2800" dirty="0">
                <a:solidFill>
                  <a:srgbClr val="FF0000"/>
                </a:solidFill>
                <a:latin typeface="黑体"/>
                <a:ea typeface="黑体"/>
                <a:cs typeface="黑体"/>
              </a:rPr>
              <a:t>“</a:t>
            </a:r>
            <a:r>
              <a:rPr kumimoji="1" lang="en-US" altLang="zh-CN" sz="2800" dirty="0">
                <a:solidFill>
                  <a:srgbClr val="FF0000"/>
                </a:solidFill>
                <a:latin typeface="黑体"/>
                <a:ea typeface="黑体"/>
                <a:cs typeface="黑体"/>
              </a:rPr>
              <a:t>2013</a:t>
            </a:r>
            <a:r>
              <a:rPr kumimoji="1" lang="zh-CN" altLang="en-US" sz="2800" dirty="0">
                <a:solidFill>
                  <a:srgbClr val="FF0000"/>
                </a:solidFill>
                <a:latin typeface="黑体"/>
                <a:ea typeface="黑体"/>
                <a:cs typeface="黑体"/>
              </a:rPr>
              <a:t>年国家自然科学二等奖”</a:t>
            </a:r>
          </a:p>
        </p:txBody>
      </p:sp>
      <p:sp>
        <p:nvSpPr>
          <p:cNvPr id="4" name="文本框 3"/>
          <p:cNvSpPr txBox="1"/>
          <p:nvPr/>
        </p:nvSpPr>
        <p:spPr>
          <a:xfrm>
            <a:off x="294005" y="777005"/>
            <a:ext cx="2490435" cy="461665"/>
          </a:xfrm>
          <a:prstGeom prst="rect">
            <a:avLst/>
          </a:prstGeom>
          <a:noFill/>
        </p:spPr>
        <p:txBody>
          <a:bodyPr wrap="none" rtlCol="0">
            <a:spAutoFit/>
          </a:bodyPr>
          <a:lstStyle/>
          <a:p>
            <a:r>
              <a:rPr kumimoji="1" lang="en-US" altLang="zh-CN" sz="2400" b="1" dirty="0">
                <a:solidFill>
                  <a:srgbClr val="FF0000"/>
                </a:solidFill>
                <a:latin typeface="黑体"/>
                <a:ea typeface="黑体"/>
                <a:cs typeface="黑体"/>
              </a:rPr>
              <a:t>BES</a:t>
            </a:r>
            <a:r>
              <a:rPr kumimoji="1" lang="zh-CN" altLang="en-US" sz="2400" b="1" dirty="0">
                <a:solidFill>
                  <a:srgbClr val="FF0000"/>
                </a:solidFill>
                <a:latin typeface="黑体"/>
                <a:ea typeface="黑体"/>
                <a:cs typeface="黑体"/>
              </a:rPr>
              <a:t>重要结果回顾</a:t>
            </a:r>
          </a:p>
        </p:txBody>
      </p:sp>
      <p:grpSp>
        <p:nvGrpSpPr>
          <p:cNvPr id="16" name="Group 63"/>
          <p:cNvGrpSpPr>
            <a:grpSpLocks/>
          </p:cNvGrpSpPr>
          <p:nvPr/>
        </p:nvGrpSpPr>
        <p:grpSpPr bwMode="auto">
          <a:xfrm>
            <a:off x="5365628" y="3778829"/>
            <a:ext cx="3321172" cy="2179802"/>
            <a:chOff x="2234" y="3755"/>
            <a:chExt cx="1967" cy="1179"/>
          </a:xfrm>
        </p:grpSpPr>
        <p:pic>
          <p:nvPicPr>
            <p:cNvPr id="17"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8" y="3755"/>
              <a:ext cx="1843" cy="1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extBox 27"/>
            <p:cNvSpPr txBox="1">
              <a:spLocks noChangeArrowheads="1"/>
            </p:cNvSpPr>
            <p:nvPr/>
          </p:nvSpPr>
          <p:spPr bwMode="auto">
            <a:xfrm>
              <a:off x="2704" y="3800"/>
              <a:ext cx="379" cy="19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0"/>
                  <a:cs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fontAlgn="base">
                <a:spcBef>
                  <a:spcPct val="0"/>
                </a:spcBef>
                <a:spcAft>
                  <a:spcPct val="0"/>
                </a:spcAft>
                <a:defRPr>
                  <a:solidFill>
                    <a:schemeClr val="tx1"/>
                  </a:solidFill>
                  <a:latin typeface="Arial" charset="0"/>
                  <a:ea typeface="宋体" charset="0"/>
                </a:defRPr>
              </a:lvl6pPr>
              <a:lvl7pPr marL="2971800" indent="-228600" fontAlgn="base">
                <a:spcBef>
                  <a:spcPct val="0"/>
                </a:spcBef>
                <a:spcAft>
                  <a:spcPct val="0"/>
                </a:spcAft>
                <a:defRPr>
                  <a:solidFill>
                    <a:schemeClr val="tx1"/>
                  </a:solidFill>
                  <a:latin typeface="Arial" charset="0"/>
                  <a:ea typeface="宋体" charset="0"/>
                </a:defRPr>
              </a:lvl7pPr>
              <a:lvl8pPr marL="3429000" indent="-228600" fontAlgn="base">
                <a:spcBef>
                  <a:spcPct val="0"/>
                </a:spcBef>
                <a:spcAft>
                  <a:spcPct val="0"/>
                </a:spcAft>
                <a:defRPr>
                  <a:solidFill>
                    <a:schemeClr val="tx1"/>
                  </a:solidFill>
                  <a:latin typeface="Arial" charset="0"/>
                  <a:ea typeface="宋体" charset="0"/>
                </a:defRPr>
              </a:lvl8pPr>
              <a:lvl9pPr marL="3886200" indent="-228600" fontAlgn="base">
                <a:spcBef>
                  <a:spcPct val="0"/>
                </a:spcBef>
                <a:spcAft>
                  <a:spcPct val="0"/>
                </a:spcAft>
                <a:defRPr>
                  <a:solidFill>
                    <a:schemeClr val="tx1"/>
                  </a:solidFill>
                  <a:latin typeface="Arial" charset="0"/>
                  <a:ea typeface="宋体" charset="0"/>
                </a:defRPr>
              </a:lvl9pPr>
            </a:lstStyle>
            <a:p>
              <a:r>
                <a:rPr lang="en-US" altLang="zh-CN" sz="1400" b="1">
                  <a:latin typeface="Calibri" charset="0"/>
                </a:rPr>
                <a:t>&gt;25 </a:t>
              </a:r>
              <a:r>
                <a:rPr lang="en-US" altLang="zh-CN" sz="1400" b="1">
                  <a:latin typeface="Calibri" charset="0"/>
                  <a:sym typeface="Symbol" charset="0"/>
                </a:rPr>
                <a:t></a:t>
              </a:r>
              <a:endParaRPr lang="zh-CN" altLang="en-US" sz="1400" b="1">
                <a:latin typeface="Calibri" charset="0"/>
              </a:endParaRPr>
            </a:p>
          </p:txBody>
        </p:sp>
        <p:sp>
          <p:nvSpPr>
            <p:cNvPr id="19" name="TextBox 28"/>
            <p:cNvSpPr txBox="1">
              <a:spLocks noChangeArrowheads="1"/>
            </p:cNvSpPr>
            <p:nvPr/>
          </p:nvSpPr>
          <p:spPr bwMode="auto">
            <a:xfrm>
              <a:off x="3521" y="3800"/>
              <a:ext cx="322" cy="19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0"/>
                  <a:cs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fontAlgn="base">
                <a:spcBef>
                  <a:spcPct val="0"/>
                </a:spcBef>
                <a:spcAft>
                  <a:spcPct val="0"/>
                </a:spcAft>
                <a:defRPr>
                  <a:solidFill>
                    <a:schemeClr val="tx1"/>
                  </a:solidFill>
                  <a:latin typeface="Arial" charset="0"/>
                  <a:ea typeface="宋体" charset="0"/>
                </a:defRPr>
              </a:lvl6pPr>
              <a:lvl7pPr marL="2971800" indent="-228600" fontAlgn="base">
                <a:spcBef>
                  <a:spcPct val="0"/>
                </a:spcBef>
                <a:spcAft>
                  <a:spcPct val="0"/>
                </a:spcAft>
                <a:defRPr>
                  <a:solidFill>
                    <a:schemeClr val="tx1"/>
                  </a:solidFill>
                  <a:latin typeface="Arial" charset="0"/>
                  <a:ea typeface="宋体" charset="0"/>
                </a:defRPr>
              </a:lvl7pPr>
              <a:lvl8pPr marL="3429000" indent="-228600" fontAlgn="base">
                <a:spcBef>
                  <a:spcPct val="0"/>
                </a:spcBef>
                <a:spcAft>
                  <a:spcPct val="0"/>
                </a:spcAft>
                <a:defRPr>
                  <a:solidFill>
                    <a:schemeClr val="tx1"/>
                  </a:solidFill>
                  <a:latin typeface="Arial" charset="0"/>
                  <a:ea typeface="宋体" charset="0"/>
                </a:defRPr>
              </a:lvl8pPr>
              <a:lvl9pPr marL="3886200" indent="-228600" fontAlgn="base">
                <a:spcBef>
                  <a:spcPct val="0"/>
                </a:spcBef>
                <a:spcAft>
                  <a:spcPct val="0"/>
                </a:spcAft>
                <a:defRPr>
                  <a:solidFill>
                    <a:schemeClr val="tx1"/>
                  </a:solidFill>
                  <a:latin typeface="Arial" charset="0"/>
                  <a:ea typeface="宋体" charset="0"/>
                </a:defRPr>
              </a:lvl9pPr>
            </a:lstStyle>
            <a:p>
              <a:r>
                <a:rPr lang="en-US" altLang="zh-CN" sz="1400" b="1">
                  <a:latin typeface="Calibri" charset="0"/>
                </a:rPr>
                <a:t>&gt; 6</a:t>
              </a:r>
              <a:r>
                <a:rPr lang="en-US" altLang="zh-CN" sz="1400" b="1">
                  <a:latin typeface="Calibri" charset="0"/>
                  <a:sym typeface="Symbol" charset="0"/>
                </a:rPr>
                <a:t></a:t>
              </a:r>
              <a:endParaRPr lang="zh-CN" altLang="en-US" sz="1400" b="1">
                <a:latin typeface="Calibri" charset="0"/>
              </a:endParaRPr>
            </a:p>
          </p:txBody>
        </p:sp>
        <p:sp>
          <p:nvSpPr>
            <p:cNvPr id="20" name="TextBox 29"/>
            <p:cNvSpPr txBox="1">
              <a:spLocks noChangeArrowheads="1"/>
            </p:cNvSpPr>
            <p:nvPr/>
          </p:nvSpPr>
          <p:spPr bwMode="auto">
            <a:xfrm>
              <a:off x="3218" y="3800"/>
              <a:ext cx="297" cy="19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0"/>
                  <a:cs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fontAlgn="base">
                <a:spcBef>
                  <a:spcPct val="0"/>
                </a:spcBef>
                <a:spcAft>
                  <a:spcPct val="0"/>
                </a:spcAft>
                <a:defRPr>
                  <a:solidFill>
                    <a:schemeClr val="tx1"/>
                  </a:solidFill>
                  <a:latin typeface="Arial" charset="0"/>
                  <a:ea typeface="宋体" charset="0"/>
                </a:defRPr>
              </a:lvl6pPr>
              <a:lvl7pPr marL="2971800" indent="-228600" fontAlgn="base">
                <a:spcBef>
                  <a:spcPct val="0"/>
                </a:spcBef>
                <a:spcAft>
                  <a:spcPct val="0"/>
                </a:spcAft>
                <a:defRPr>
                  <a:solidFill>
                    <a:schemeClr val="tx1"/>
                  </a:solidFill>
                  <a:latin typeface="Arial" charset="0"/>
                  <a:ea typeface="宋体" charset="0"/>
                </a:defRPr>
              </a:lvl7pPr>
              <a:lvl8pPr marL="3429000" indent="-228600" fontAlgn="base">
                <a:spcBef>
                  <a:spcPct val="0"/>
                </a:spcBef>
                <a:spcAft>
                  <a:spcPct val="0"/>
                </a:spcAft>
                <a:defRPr>
                  <a:solidFill>
                    <a:schemeClr val="tx1"/>
                  </a:solidFill>
                  <a:latin typeface="Arial" charset="0"/>
                  <a:ea typeface="宋体" charset="0"/>
                </a:defRPr>
              </a:lvl8pPr>
              <a:lvl9pPr marL="3886200" indent="-228600" fontAlgn="base">
                <a:spcBef>
                  <a:spcPct val="0"/>
                </a:spcBef>
                <a:spcAft>
                  <a:spcPct val="0"/>
                </a:spcAft>
                <a:defRPr>
                  <a:solidFill>
                    <a:schemeClr val="tx1"/>
                  </a:solidFill>
                  <a:latin typeface="Arial" charset="0"/>
                  <a:ea typeface="宋体" charset="0"/>
                </a:defRPr>
              </a:lvl9pPr>
            </a:lstStyle>
            <a:p>
              <a:r>
                <a:rPr lang="en-US" altLang="zh-CN" sz="1400" b="1">
                  <a:latin typeface="Calibri" charset="0"/>
                </a:rPr>
                <a:t>&gt;7</a:t>
              </a:r>
              <a:r>
                <a:rPr lang="en-US" altLang="zh-CN" sz="1400" b="1">
                  <a:latin typeface="Calibri" charset="0"/>
                  <a:sym typeface="Symbol" charset="0"/>
                </a:rPr>
                <a:t></a:t>
              </a:r>
              <a:endParaRPr lang="zh-CN" altLang="en-US" sz="1400" b="1">
                <a:latin typeface="Calibri" charset="0"/>
              </a:endParaRPr>
            </a:p>
          </p:txBody>
        </p:sp>
        <p:sp>
          <p:nvSpPr>
            <p:cNvPr id="21" name="Text Box 12"/>
            <p:cNvSpPr txBox="1">
              <a:spLocks noChangeArrowheads="1"/>
            </p:cNvSpPr>
            <p:nvPr/>
          </p:nvSpPr>
          <p:spPr bwMode="auto">
            <a:xfrm>
              <a:off x="2234" y="4193"/>
              <a:ext cx="763" cy="218"/>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charset="0"/>
                  <a:ea typeface="宋体" charset="0"/>
                  <a:cs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fontAlgn="base">
                <a:spcBef>
                  <a:spcPct val="0"/>
                </a:spcBef>
                <a:spcAft>
                  <a:spcPct val="0"/>
                </a:spcAft>
                <a:defRPr>
                  <a:solidFill>
                    <a:schemeClr val="tx1"/>
                  </a:solidFill>
                  <a:latin typeface="Arial" charset="0"/>
                  <a:ea typeface="宋体" charset="0"/>
                </a:defRPr>
              </a:lvl6pPr>
              <a:lvl7pPr marL="2971800" indent="-228600" fontAlgn="base">
                <a:spcBef>
                  <a:spcPct val="0"/>
                </a:spcBef>
                <a:spcAft>
                  <a:spcPct val="0"/>
                </a:spcAft>
                <a:defRPr>
                  <a:solidFill>
                    <a:schemeClr val="tx1"/>
                  </a:solidFill>
                  <a:latin typeface="Arial" charset="0"/>
                  <a:ea typeface="宋体" charset="0"/>
                </a:defRPr>
              </a:lvl7pPr>
              <a:lvl8pPr marL="3429000" indent="-228600" fontAlgn="base">
                <a:spcBef>
                  <a:spcPct val="0"/>
                </a:spcBef>
                <a:spcAft>
                  <a:spcPct val="0"/>
                </a:spcAft>
                <a:defRPr>
                  <a:solidFill>
                    <a:schemeClr val="tx1"/>
                  </a:solidFill>
                  <a:latin typeface="Arial" charset="0"/>
                  <a:ea typeface="宋体" charset="0"/>
                </a:defRPr>
              </a:lvl8pPr>
              <a:lvl9pPr marL="3886200" indent="-228600" fontAlgn="base">
                <a:spcBef>
                  <a:spcPct val="0"/>
                </a:spcBef>
                <a:spcAft>
                  <a:spcPct val="0"/>
                </a:spcAft>
                <a:defRPr>
                  <a:solidFill>
                    <a:schemeClr val="tx1"/>
                  </a:solidFill>
                  <a:latin typeface="Arial" charset="0"/>
                  <a:ea typeface="宋体" charset="0"/>
                </a:defRPr>
              </a:lvl9pPr>
            </a:lstStyle>
            <a:p>
              <a:pPr>
                <a:spcBef>
                  <a:spcPct val="50000"/>
                </a:spcBef>
              </a:pPr>
              <a:r>
                <a:rPr lang="zh-CN" altLang="en-US" sz="1600" b="1">
                  <a:solidFill>
                    <a:srgbClr val="FF0000"/>
                  </a:solidFill>
                  <a:latin typeface="Calibri" charset="0"/>
                </a:rPr>
                <a:t>确认</a:t>
              </a:r>
              <a:r>
                <a:rPr lang="en-US" altLang="zh-CN" sz="1600" b="1">
                  <a:solidFill>
                    <a:srgbClr val="FF0000"/>
                  </a:solidFill>
                  <a:latin typeface="Calibri" charset="0"/>
                </a:rPr>
                <a:t>X(1835)</a:t>
              </a:r>
              <a:endParaRPr lang="zh-CN" altLang="en-US" sz="1600" b="1">
                <a:solidFill>
                  <a:srgbClr val="FF0000"/>
                </a:solidFill>
                <a:latin typeface="Calibri" charset="0"/>
              </a:endParaRPr>
            </a:p>
          </p:txBody>
        </p:sp>
        <p:sp>
          <p:nvSpPr>
            <p:cNvPr id="22" name="Line 8"/>
            <p:cNvSpPr>
              <a:spLocks noChangeShapeType="1"/>
            </p:cNvSpPr>
            <p:nvPr/>
          </p:nvSpPr>
          <p:spPr bwMode="auto">
            <a:xfrm flipV="1">
              <a:off x="2980" y="4224"/>
              <a:ext cx="170" cy="94"/>
            </a:xfrm>
            <a:prstGeom prst="line">
              <a:avLst/>
            </a:prstGeom>
            <a:noFill/>
            <a:ln w="25400">
              <a:solidFill>
                <a:srgbClr val="CC000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23" name="Text Box 10"/>
            <p:cNvSpPr txBox="1">
              <a:spLocks noChangeArrowheads="1"/>
            </p:cNvSpPr>
            <p:nvPr/>
          </p:nvSpPr>
          <p:spPr bwMode="auto">
            <a:xfrm>
              <a:off x="3294" y="4390"/>
              <a:ext cx="907" cy="218"/>
            </a:xfrm>
            <a:prstGeom prst="rect">
              <a:avLst/>
            </a:prstGeom>
            <a:solidFill>
              <a:schemeClr val="bg1"/>
            </a:solidFill>
            <a:ln w="9525">
              <a:solidFill>
                <a:schemeClr val="tx2"/>
              </a:solidFill>
              <a:miter lim="800000"/>
              <a:headEnd/>
              <a:tailEnd/>
            </a:ln>
          </p:spPr>
          <p:txBody>
            <a:bodyPr>
              <a:spAutoFit/>
            </a:bodyPr>
            <a:lstStyle>
              <a:lvl1pPr>
                <a:defRPr>
                  <a:solidFill>
                    <a:schemeClr val="tx1"/>
                  </a:solidFill>
                  <a:latin typeface="Arial" charset="0"/>
                  <a:ea typeface="宋体" charset="0"/>
                  <a:cs typeface="宋体" charset="0"/>
                </a:defRPr>
              </a:lvl1pPr>
              <a:lvl2pPr marL="742950" indent="-285750">
                <a:defRPr>
                  <a:solidFill>
                    <a:schemeClr val="tx1"/>
                  </a:solidFill>
                  <a:latin typeface="Arial" charset="0"/>
                  <a:ea typeface="宋体" charset="0"/>
                </a:defRPr>
              </a:lvl2pPr>
              <a:lvl3pPr marL="1143000" indent="-228600">
                <a:defRPr>
                  <a:solidFill>
                    <a:schemeClr val="tx1"/>
                  </a:solidFill>
                  <a:latin typeface="Arial" charset="0"/>
                  <a:ea typeface="宋体" charset="0"/>
                </a:defRPr>
              </a:lvl3pPr>
              <a:lvl4pPr marL="1600200" indent="-228600">
                <a:defRPr>
                  <a:solidFill>
                    <a:schemeClr val="tx1"/>
                  </a:solidFill>
                  <a:latin typeface="Arial" charset="0"/>
                  <a:ea typeface="宋体" charset="0"/>
                </a:defRPr>
              </a:lvl4pPr>
              <a:lvl5pPr marL="2057400" indent="-228600">
                <a:defRPr>
                  <a:solidFill>
                    <a:schemeClr val="tx1"/>
                  </a:solidFill>
                  <a:latin typeface="Arial" charset="0"/>
                  <a:ea typeface="宋体" charset="0"/>
                </a:defRPr>
              </a:lvl5pPr>
              <a:lvl6pPr marL="2514600" indent="-228600" fontAlgn="base">
                <a:spcBef>
                  <a:spcPct val="0"/>
                </a:spcBef>
                <a:spcAft>
                  <a:spcPct val="0"/>
                </a:spcAft>
                <a:defRPr>
                  <a:solidFill>
                    <a:schemeClr val="tx1"/>
                  </a:solidFill>
                  <a:latin typeface="Arial" charset="0"/>
                  <a:ea typeface="宋体" charset="0"/>
                </a:defRPr>
              </a:lvl6pPr>
              <a:lvl7pPr marL="2971800" indent="-228600" fontAlgn="base">
                <a:spcBef>
                  <a:spcPct val="0"/>
                </a:spcBef>
                <a:spcAft>
                  <a:spcPct val="0"/>
                </a:spcAft>
                <a:defRPr>
                  <a:solidFill>
                    <a:schemeClr val="tx1"/>
                  </a:solidFill>
                  <a:latin typeface="Arial" charset="0"/>
                  <a:ea typeface="宋体" charset="0"/>
                </a:defRPr>
              </a:lvl7pPr>
              <a:lvl8pPr marL="3429000" indent="-228600" fontAlgn="base">
                <a:spcBef>
                  <a:spcPct val="0"/>
                </a:spcBef>
                <a:spcAft>
                  <a:spcPct val="0"/>
                </a:spcAft>
                <a:defRPr>
                  <a:solidFill>
                    <a:schemeClr val="tx1"/>
                  </a:solidFill>
                  <a:latin typeface="Arial" charset="0"/>
                  <a:ea typeface="宋体" charset="0"/>
                </a:defRPr>
              </a:lvl8pPr>
              <a:lvl9pPr marL="3886200" indent="-228600" fontAlgn="base">
                <a:spcBef>
                  <a:spcPct val="0"/>
                </a:spcBef>
                <a:spcAft>
                  <a:spcPct val="0"/>
                </a:spcAft>
                <a:defRPr>
                  <a:solidFill>
                    <a:schemeClr val="tx1"/>
                  </a:solidFill>
                  <a:latin typeface="Arial" charset="0"/>
                  <a:ea typeface="宋体" charset="0"/>
                </a:defRPr>
              </a:lvl9pPr>
            </a:lstStyle>
            <a:p>
              <a:pPr>
                <a:spcBef>
                  <a:spcPct val="50000"/>
                </a:spcBef>
              </a:pPr>
              <a:r>
                <a:rPr lang="zh-CN" altLang="en-US" sz="1600" b="1">
                  <a:solidFill>
                    <a:srgbClr val="FF0000"/>
                  </a:solidFill>
                  <a:latin typeface="Calibri" charset="0"/>
                </a:rPr>
                <a:t>两个新共振态</a:t>
              </a:r>
              <a:endParaRPr lang="en-US" altLang="zh-CN" sz="1600" b="1">
                <a:solidFill>
                  <a:srgbClr val="FF0000"/>
                </a:solidFill>
                <a:latin typeface="Calibri" charset="0"/>
              </a:endParaRPr>
            </a:p>
          </p:txBody>
        </p:sp>
        <p:sp>
          <p:nvSpPr>
            <p:cNvPr id="24" name="Line 14"/>
            <p:cNvSpPr>
              <a:spLocks noChangeShapeType="1"/>
            </p:cNvSpPr>
            <p:nvPr/>
          </p:nvSpPr>
          <p:spPr bwMode="auto">
            <a:xfrm flipH="1" flipV="1">
              <a:off x="3387" y="4193"/>
              <a:ext cx="272" cy="219"/>
            </a:xfrm>
            <a:prstGeom prst="line">
              <a:avLst/>
            </a:prstGeom>
            <a:noFill/>
            <a:ln w="25400">
              <a:solidFill>
                <a:srgbClr val="CC000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25" name="Line 14"/>
            <p:cNvSpPr>
              <a:spLocks noChangeShapeType="1"/>
            </p:cNvSpPr>
            <p:nvPr/>
          </p:nvSpPr>
          <p:spPr bwMode="auto">
            <a:xfrm flipH="1" flipV="1">
              <a:off x="3624" y="4130"/>
              <a:ext cx="68" cy="282"/>
            </a:xfrm>
            <a:prstGeom prst="line">
              <a:avLst/>
            </a:prstGeom>
            <a:noFill/>
            <a:ln w="25400">
              <a:solidFill>
                <a:srgbClr val="CC0000"/>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grpSp>
      <p:sp>
        <p:nvSpPr>
          <p:cNvPr id="27" name="文本框 26"/>
          <p:cNvSpPr txBox="1"/>
          <p:nvPr/>
        </p:nvSpPr>
        <p:spPr>
          <a:xfrm>
            <a:off x="3602523" y="777005"/>
            <a:ext cx="1261884" cy="461665"/>
          </a:xfrm>
          <a:prstGeom prst="rect">
            <a:avLst/>
          </a:prstGeom>
          <a:noFill/>
        </p:spPr>
        <p:txBody>
          <a:bodyPr wrap="none" rtlCol="0">
            <a:spAutoFit/>
          </a:bodyPr>
          <a:lstStyle/>
          <a:p>
            <a:r>
              <a:rPr kumimoji="1" lang="en-US" altLang="zh-CN" sz="2400" dirty="0">
                <a:latin typeface="黑体"/>
                <a:ea typeface="黑体"/>
                <a:cs typeface="黑体"/>
              </a:rPr>
              <a:t>X(1835)</a:t>
            </a:r>
            <a:endParaRPr kumimoji="1" lang="zh-CN" altLang="en-US" sz="2400" dirty="0">
              <a:latin typeface="黑体"/>
              <a:ea typeface="黑体"/>
              <a:cs typeface="黑体"/>
            </a:endParaRPr>
          </a:p>
        </p:txBody>
      </p:sp>
      <p:sp>
        <p:nvSpPr>
          <p:cNvPr id="8" name="幻灯片编号占位符 7"/>
          <p:cNvSpPr>
            <a:spLocks noGrp="1"/>
          </p:cNvSpPr>
          <p:nvPr>
            <p:ph type="sldNum" sz="quarter" idx="12"/>
          </p:nvPr>
        </p:nvSpPr>
        <p:spPr/>
        <p:txBody>
          <a:bodyPr/>
          <a:lstStyle/>
          <a:p>
            <a:fld id="{E7947E03-E5B2-6C42-BA98-8F7B442AD48C}" type="slidenum">
              <a:rPr kumimoji="1" lang="zh-CN" altLang="en-US" smtClean="0"/>
              <a:t>48</a:t>
            </a:fld>
            <a:endParaRPr kumimoji="1" lang="zh-CN" altLang="en-US"/>
          </a:p>
        </p:txBody>
      </p:sp>
    </p:spTree>
    <p:extLst>
      <p:ext uri="{BB962C8B-B14F-4D97-AF65-F5344CB8AC3E}">
        <p14:creationId xmlns:p14="http://schemas.microsoft.com/office/powerpoint/2010/main" val="20393600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12"/>
          </p:nvPr>
        </p:nvSpPr>
        <p:spPr/>
        <p:txBody>
          <a:bodyPr/>
          <a:lstStyle/>
          <a:p>
            <a:fld id="{E7947E03-E5B2-6C42-BA98-8F7B442AD48C}" type="slidenum">
              <a:rPr kumimoji="1" lang="zh-CN" altLang="en-US" smtClean="0"/>
              <a:t>49</a:t>
            </a:fld>
            <a:endParaRPr kumimoji="1" lang="zh-CN" altLang="en-US"/>
          </a:p>
        </p:txBody>
      </p:sp>
      <p:sp>
        <p:nvSpPr>
          <p:cNvPr id="5" name="文本框 4"/>
          <p:cNvSpPr txBox="1"/>
          <p:nvPr/>
        </p:nvSpPr>
        <p:spPr>
          <a:xfrm>
            <a:off x="167951" y="-148057"/>
            <a:ext cx="8808098" cy="7478970"/>
          </a:xfrm>
          <a:prstGeom prst="rect">
            <a:avLst/>
          </a:prstGeom>
          <a:noFill/>
        </p:spPr>
        <p:txBody>
          <a:bodyPr wrap="square" rtlCol="0">
            <a:spAutoFit/>
          </a:bodyPr>
          <a:lstStyle/>
          <a:p>
            <a:pPr>
              <a:lnSpc>
                <a:spcPct val="150000"/>
              </a:lnSpc>
            </a:pPr>
            <a:r>
              <a:rPr kumimoji="1" lang="en-US" altLang="zh-CN" sz="3200" b="1" dirty="0">
                <a:ea typeface="Heiti SC Medium" charset="-122"/>
                <a:cs typeface="Heiti SC Medium" charset="-122"/>
              </a:rPr>
              <a:t>BESI</a:t>
            </a:r>
            <a:r>
              <a:rPr kumimoji="1" lang="zh-CN" altLang="en-US" sz="3200" b="1" dirty="0">
                <a:ea typeface="Heiti SC Medium" charset="-122"/>
                <a:cs typeface="Heiti SC Medium" charset="-122"/>
              </a:rPr>
              <a:t>和</a:t>
            </a:r>
            <a:r>
              <a:rPr kumimoji="1" lang="en-US" altLang="zh-CN" sz="3200" b="1" dirty="0">
                <a:ea typeface="Heiti SC Medium" charset="-122"/>
                <a:cs typeface="Heiti SC Medium" charset="-122"/>
              </a:rPr>
              <a:t>BESII</a:t>
            </a:r>
            <a:r>
              <a:rPr kumimoji="1" lang="zh-CN" altLang="en-US" sz="3200" b="1" dirty="0">
                <a:latin typeface="Heiti SC Medium" charset="-122"/>
                <a:ea typeface="Heiti SC Medium" charset="-122"/>
                <a:cs typeface="Heiti SC Medium" charset="-122"/>
              </a:rPr>
              <a:t>物理主要成就：</a:t>
            </a:r>
          </a:p>
          <a:p>
            <a:pPr>
              <a:lnSpc>
                <a:spcPct val="150000"/>
              </a:lnSpc>
            </a:pPr>
            <a:r>
              <a:rPr lang="en-US" altLang="zh-CN" sz="2400" b="1" dirty="0">
                <a:solidFill>
                  <a:srgbClr val="FF0000"/>
                </a:solidFill>
                <a:latin typeface="黑体"/>
                <a:ea typeface="黑体"/>
                <a:cs typeface="黑体"/>
              </a:rPr>
              <a:t>1992</a:t>
            </a:r>
            <a:r>
              <a:rPr lang="zh-CN" altLang="en-US" sz="2400" b="1" dirty="0">
                <a:solidFill>
                  <a:srgbClr val="FF0000"/>
                </a:solidFill>
                <a:latin typeface="黑体"/>
                <a:ea typeface="黑体"/>
                <a:cs typeface="黑体"/>
              </a:rPr>
              <a:t>年  </a:t>
            </a:r>
            <a:r>
              <a:rPr lang="en-US" altLang="zh-CN" sz="2400" b="1" dirty="0">
                <a:solidFill>
                  <a:srgbClr val="FF0000"/>
                </a:solidFill>
                <a:latin typeface="黑体"/>
                <a:ea typeface="黑体"/>
                <a:cs typeface="黑体"/>
              </a:rPr>
              <a:t>BES</a:t>
            </a:r>
            <a:r>
              <a:rPr lang="zh-CN" altLang="en-US" sz="2400" b="1" dirty="0">
                <a:solidFill>
                  <a:srgbClr val="FF0000"/>
                </a:solidFill>
                <a:latin typeface="黑体"/>
                <a:ea typeface="黑体"/>
                <a:cs typeface="黑体"/>
              </a:rPr>
              <a:t>完成</a:t>
            </a:r>
            <a:r>
              <a:rPr lang="en-US" altLang="zh-CN" sz="2400" b="1" dirty="0" err="1">
                <a:solidFill>
                  <a:srgbClr val="FF0000"/>
                </a:solidFill>
                <a:latin typeface="黑体"/>
                <a:ea typeface="黑体"/>
                <a:cs typeface="黑体"/>
              </a:rPr>
              <a:t>τ</a:t>
            </a:r>
            <a:r>
              <a:rPr lang="zh-CN" altLang="en-US" sz="2400" b="1" dirty="0">
                <a:solidFill>
                  <a:srgbClr val="FF0000"/>
                </a:solidFill>
                <a:latin typeface="黑体"/>
                <a:ea typeface="黑体"/>
                <a:cs typeface="黑体"/>
              </a:rPr>
              <a:t>轻子质量测量</a:t>
            </a:r>
          </a:p>
          <a:p>
            <a:pPr>
              <a:lnSpc>
                <a:spcPct val="150000"/>
              </a:lnSpc>
            </a:pPr>
            <a:r>
              <a:rPr lang="zh-CN" altLang="en-US" sz="2400" b="1" dirty="0">
                <a:solidFill>
                  <a:srgbClr val="FF0000"/>
                </a:solidFill>
                <a:latin typeface="黑体"/>
                <a:ea typeface="黑体"/>
                <a:cs typeface="黑体"/>
              </a:rPr>
              <a:t>        </a:t>
            </a:r>
            <a:r>
              <a:rPr lang="en-US" altLang="zh-CN" sz="2400" b="1" dirty="0">
                <a:solidFill>
                  <a:srgbClr val="FF0000"/>
                </a:solidFill>
                <a:latin typeface="黑体"/>
                <a:ea typeface="黑体"/>
                <a:cs typeface="黑体"/>
              </a:rPr>
              <a:t>1995</a:t>
            </a:r>
            <a:r>
              <a:rPr lang="zh-CN" altLang="en-US" sz="2400" b="1" dirty="0">
                <a:solidFill>
                  <a:srgbClr val="FF0000"/>
                </a:solidFill>
                <a:latin typeface="黑体"/>
                <a:ea typeface="黑体"/>
                <a:cs typeface="黑体"/>
              </a:rPr>
              <a:t>年获国家自然科学奖二等奖</a:t>
            </a:r>
          </a:p>
          <a:p>
            <a:pPr>
              <a:lnSpc>
                <a:spcPct val="150000"/>
              </a:lnSpc>
            </a:pPr>
            <a:r>
              <a:rPr lang="zh-CN" altLang="en-US" sz="2400" b="1" dirty="0">
                <a:solidFill>
                  <a:srgbClr val="002060"/>
                </a:solidFill>
                <a:latin typeface="黑体"/>
                <a:ea typeface="黑体"/>
                <a:cs typeface="黑体"/>
              </a:rPr>
              <a:t>        </a:t>
            </a:r>
            <a:r>
              <a:rPr lang="en-US" altLang="zh-CN" sz="2400" b="1" dirty="0">
                <a:solidFill>
                  <a:srgbClr val="002060"/>
                </a:solidFill>
                <a:latin typeface="黑体"/>
                <a:ea typeface="黑体"/>
                <a:cs typeface="黑体"/>
              </a:rPr>
              <a:t>Particle Data Group: 50</a:t>
            </a:r>
            <a:r>
              <a:rPr lang="zh-CN" altLang="en-US" sz="2400" b="1" dirty="0">
                <a:solidFill>
                  <a:srgbClr val="002060"/>
                </a:solidFill>
                <a:latin typeface="黑体"/>
                <a:ea typeface="黑体"/>
                <a:cs typeface="黑体"/>
              </a:rPr>
              <a:t>年最重要实验结果之一。</a:t>
            </a:r>
            <a:endParaRPr lang="zh-CN" altLang="en-US" sz="2400" dirty="0">
              <a:solidFill>
                <a:srgbClr val="002060"/>
              </a:solidFill>
            </a:endParaRPr>
          </a:p>
          <a:p>
            <a:pPr>
              <a:lnSpc>
                <a:spcPct val="150000"/>
              </a:lnSpc>
            </a:pPr>
            <a:r>
              <a:rPr kumimoji="1" lang="en-US" altLang="zh-CN" sz="2400" b="1" dirty="0">
                <a:solidFill>
                  <a:srgbClr val="FF0000"/>
                </a:solidFill>
                <a:ea typeface="Heiti SC Medium" charset="-122"/>
                <a:cs typeface="Heiti SC Medium" charset="-122"/>
              </a:rPr>
              <a:t>2000</a:t>
            </a:r>
            <a:r>
              <a:rPr kumimoji="1" lang="zh-CN" altLang="en-US" sz="2400" b="1" dirty="0">
                <a:solidFill>
                  <a:srgbClr val="FF0000"/>
                </a:solidFill>
                <a:ea typeface="Heiti SC Medium" charset="-122"/>
                <a:cs typeface="Heiti SC Medium" charset="-122"/>
              </a:rPr>
              <a:t>年    </a:t>
            </a:r>
            <a:r>
              <a:rPr kumimoji="1" lang="en-US" altLang="zh-CN" sz="2400" b="1" dirty="0">
                <a:solidFill>
                  <a:srgbClr val="FF0000"/>
                </a:solidFill>
                <a:ea typeface="Heiti SC Medium" charset="-122"/>
                <a:cs typeface="Heiti SC Medium" charset="-122"/>
              </a:rPr>
              <a:t>BESII</a:t>
            </a:r>
            <a:r>
              <a:rPr kumimoji="1" lang="zh-CN" altLang="en-US" sz="2400" b="1" dirty="0">
                <a:solidFill>
                  <a:srgbClr val="FF0000"/>
                </a:solidFill>
                <a:latin typeface="Heiti SC Medium" charset="-122"/>
                <a:ea typeface="Heiti SC Medium" charset="-122"/>
                <a:cs typeface="Heiti SC Medium" charset="-122"/>
              </a:rPr>
              <a:t>实验</a:t>
            </a:r>
            <a:r>
              <a:rPr kumimoji="1" lang="en-US" altLang="zh-CN" sz="2400" b="1" dirty="0">
                <a:solidFill>
                  <a:srgbClr val="FF0000"/>
                </a:solidFill>
                <a:ea typeface="Heiti SC Medium" charset="-122"/>
                <a:cs typeface="Heiti SC Medium" charset="-122"/>
              </a:rPr>
              <a:t>R</a:t>
            </a:r>
            <a:r>
              <a:rPr kumimoji="1" lang="zh-CN" altLang="en-US" sz="2400" b="1" dirty="0">
                <a:solidFill>
                  <a:srgbClr val="FF0000"/>
                </a:solidFill>
                <a:latin typeface="Heiti SC Medium" charset="-122"/>
                <a:ea typeface="Heiti SC Medium" charset="-122"/>
                <a:cs typeface="Heiti SC Medium" charset="-122"/>
              </a:rPr>
              <a:t>值精确测量</a:t>
            </a:r>
            <a:endParaRPr kumimoji="1" lang="en-US" altLang="zh-CN" sz="2400" b="1" dirty="0">
              <a:solidFill>
                <a:srgbClr val="FF0000"/>
              </a:solidFill>
              <a:latin typeface="Heiti SC Medium" charset="-122"/>
              <a:ea typeface="Heiti SC Medium" charset="-122"/>
              <a:cs typeface="Heiti SC Medium" charset="-122"/>
            </a:endParaRPr>
          </a:p>
          <a:p>
            <a:pPr>
              <a:lnSpc>
                <a:spcPct val="150000"/>
              </a:lnSpc>
            </a:pPr>
            <a:r>
              <a:rPr kumimoji="1" lang="en-US" altLang="zh-CN" sz="2400" b="1" dirty="0">
                <a:latin typeface="Heiti SC Medium" charset="-122"/>
                <a:ea typeface="Heiti SC Medium" charset="-122"/>
                <a:cs typeface="Heiti SC Medium" charset="-122"/>
              </a:rPr>
              <a:t>                </a:t>
            </a:r>
            <a:r>
              <a:rPr lang="en-US" altLang="zh-CN" sz="2400" b="1" dirty="0">
                <a:solidFill>
                  <a:srgbClr val="FF0000"/>
                </a:solidFill>
                <a:ea typeface="黑体"/>
                <a:cs typeface="黑体"/>
              </a:rPr>
              <a:t>2004</a:t>
            </a:r>
            <a:r>
              <a:rPr lang="zh-CN" altLang="en-US" sz="2400" b="1" dirty="0">
                <a:solidFill>
                  <a:srgbClr val="FF0000"/>
                </a:solidFill>
                <a:latin typeface="黑体"/>
                <a:ea typeface="黑体"/>
                <a:cs typeface="黑体"/>
              </a:rPr>
              <a:t>年获国家自然科学奖二等奖</a:t>
            </a:r>
            <a:endParaRPr lang="en-US" altLang="zh-CN" sz="2400" b="1" dirty="0">
              <a:solidFill>
                <a:srgbClr val="FF0000"/>
              </a:solidFill>
              <a:latin typeface="黑体"/>
              <a:ea typeface="黑体"/>
              <a:cs typeface="黑体"/>
            </a:endParaRPr>
          </a:p>
          <a:p>
            <a:pPr>
              <a:lnSpc>
                <a:spcPct val="150000"/>
              </a:lnSpc>
            </a:pPr>
            <a:r>
              <a:rPr lang="en-US" altLang="zh-CN" sz="2400" b="1" dirty="0">
                <a:solidFill>
                  <a:srgbClr val="FF0000"/>
                </a:solidFill>
                <a:latin typeface="黑体"/>
                <a:ea typeface="黑体"/>
                <a:cs typeface="黑体"/>
              </a:rPr>
              <a:t>2001</a:t>
            </a:r>
            <a:r>
              <a:rPr lang="zh-CN" altLang="en-US" sz="2400" b="1" dirty="0">
                <a:solidFill>
                  <a:srgbClr val="FF0000"/>
                </a:solidFill>
                <a:latin typeface="黑体"/>
                <a:ea typeface="黑体"/>
                <a:cs typeface="黑体"/>
              </a:rPr>
              <a:t>年  </a:t>
            </a:r>
            <a:r>
              <a:rPr lang="en-US" altLang="zh-CN" sz="2400" b="1" dirty="0">
                <a:solidFill>
                  <a:srgbClr val="FF0000"/>
                </a:solidFill>
                <a:latin typeface="黑体"/>
                <a:ea typeface="黑体"/>
                <a:cs typeface="黑体"/>
              </a:rPr>
              <a:t>BESII</a:t>
            </a:r>
            <a:r>
              <a:rPr lang="zh-CN" altLang="en-US" sz="2400" b="1" dirty="0">
                <a:solidFill>
                  <a:srgbClr val="FF0000"/>
                </a:solidFill>
                <a:latin typeface="黑体"/>
                <a:ea typeface="黑体"/>
                <a:cs typeface="黑体"/>
              </a:rPr>
              <a:t>矢量－张量末态反常压低</a:t>
            </a:r>
          </a:p>
          <a:p>
            <a:pPr>
              <a:lnSpc>
                <a:spcPct val="150000"/>
              </a:lnSpc>
            </a:pPr>
            <a:r>
              <a:rPr lang="zh-CN" altLang="en-US" sz="2400" b="1" dirty="0">
                <a:solidFill>
                  <a:srgbClr val="FF0000"/>
                </a:solidFill>
                <a:latin typeface="黑体"/>
                <a:ea typeface="黑体"/>
                <a:cs typeface="黑体"/>
              </a:rPr>
              <a:t>        </a:t>
            </a:r>
            <a:r>
              <a:rPr lang="en-US" altLang="zh-CN" sz="2400" b="1" dirty="0">
                <a:solidFill>
                  <a:srgbClr val="FF0000"/>
                </a:solidFill>
                <a:latin typeface="黑体"/>
                <a:ea typeface="黑体"/>
                <a:cs typeface="黑体"/>
              </a:rPr>
              <a:t>2001</a:t>
            </a:r>
            <a:r>
              <a:rPr lang="zh-CN" altLang="en-US" sz="2400" b="1" dirty="0">
                <a:solidFill>
                  <a:srgbClr val="FF0000"/>
                </a:solidFill>
                <a:latin typeface="黑体"/>
                <a:ea typeface="黑体"/>
                <a:cs typeface="黑体"/>
              </a:rPr>
              <a:t>年国家自然科学奖二等奖</a:t>
            </a:r>
          </a:p>
          <a:p>
            <a:pPr>
              <a:lnSpc>
                <a:spcPct val="150000"/>
              </a:lnSpc>
            </a:pPr>
            <a:r>
              <a:rPr kumimoji="1" lang="en-US" altLang="zh-CN" sz="2400" b="1" dirty="0">
                <a:solidFill>
                  <a:srgbClr val="FF0000"/>
                </a:solidFill>
                <a:ea typeface="Heiti SC Medium" charset="-122"/>
                <a:cs typeface="Heiti SC Medium" charset="-122"/>
              </a:rPr>
              <a:t>2003</a:t>
            </a:r>
            <a:r>
              <a:rPr kumimoji="1" lang="zh-CN" altLang="en-US" sz="2400" b="1" dirty="0">
                <a:solidFill>
                  <a:srgbClr val="FF0000"/>
                </a:solidFill>
                <a:latin typeface="Heiti SC Medium" charset="-122"/>
                <a:ea typeface="Heiti SC Medium" charset="-122"/>
                <a:cs typeface="Heiti SC Medium" charset="-122"/>
              </a:rPr>
              <a:t>年    </a:t>
            </a:r>
            <a:r>
              <a:rPr kumimoji="1" lang="en-US" altLang="zh-CN" sz="2400" b="1" dirty="0">
                <a:solidFill>
                  <a:srgbClr val="FF0000"/>
                </a:solidFill>
                <a:ea typeface="Heiti SC Medium" charset="-122"/>
                <a:cs typeface="Heiti SC Medium" charset="-122"/>
              </a:rPr>
              <a:t>BESII</a:t>
            </a:r>
            <a:r>
              <a:rPr kumimoji="1" lang="zh-CN" altLang="en-US" sz="2400" b="1" dirty="0">
                <a:solidFill>
                  <a:srgbClr val="FF0000"/>
                </a:solidFill>
                <a:latin typeface="Heiti SC Medium" charset="-122"/>
                <a:ea typeface="Heiti SC Medium" charset="-122"/>
                <a:cs typeface="Heiti SC Medium" charset="-122"/>
              </a:rPr>
              <a:t>：</a:t>
            </a:r>
            <a:r>
              <a:rPr kumimoji="1" lang="zh-CN" altLang="en-US" sz="2400" b="1" dirty="0">
                <a:solidFill>
                  <a:srgbClr val="FF0000"/>
                </a:solidFill>
                <a:latin typeface="Arial"/>
                <a:ea typeface="黑体"/>
                <a:cs typeface="Arial"/>
              </a:rPr>
              <a:t>ψ</a:t>
            </a:r>
            <a:r>
              <a:rPr kumimoji="1" lang="en-US" altLang="zh-CN" sz="2400" b="1" dirty="0">
                <a:solidFill>
                  <a:srgbClr val="FF0000"/>
                </a:solidFill>
                <a:latin typeface="Arial"/>
                <a:ea typeface="黑体"/>
                <a:cs typeface="Arial"/>
              </a:rPr>
              <a:t>(3770)</a:t>
            </a:r>
            <a:r>
              <a:rPr kumimoji="1" lang="zh-CN" altLang="en-US" sz="2400" b="1" dirty="0">
                <a:solidFill>
                  <a:srgbClr val="FF0000"/>
                </a:solidFill>
                <a:latin typeface="黑体"/>
                <a:ea typeface="黑体"/>
                <a:cs typeface="黑体"/>
              </a:rPr>
              <a:t>态的</a:t>
            </a:r>
            <a:r>
              <a:rPr kumimoji="1" lang="en-US" altLang="zh-CN" sz="2400" b="1" dirty="0">
                <a:solidFill>
                  <a:srgbClr val="FF0000"/>
                </a:solidFill>
                <a:latin typeface="Arial"/>
                <a:ea typeface="黑体"/>
                <a:cs typeface="Arial"/>
              </a:rPr>
              <a:t>non-DD</a:t>
            </a:r>
            <a:r>
              <a:rPr kumimoji="1" lang="zh-CN" altLang="en-US" sz="2400" b="1" dirty="0">
                <a:solidFill>
                  <a:srgbClr val="FF0000"/>
                </a:solidFill>
                <a:latin typeface="黑体"/>
                <a:ea typeface="黑体"/>
                <a:cs typeface="黑体"/>
              </a:rPr>
              <a:t>衰变</a:t>
            </a:r>
          </a:p>
          <a:p>
            <a:pPr>
              <a:lnSpc>
                <a:spcPct val="150000"/>
              </a:lnSpc>
            </a:pPr>
            <a:r>
              <a:rPr kumimoji="1" lang="zh-CN" altLang="en-US" sz="2400" b="1" dirty="0">
                <a:solidFill>
                  <a:srgbClr val="FF0000"/>
                </a:solidFill>
                <a:latin typeface="黑体"/>
                <a:ea typeface="黑体"/>
                <a:cs typeface="黑体"/>
              </a:rPr>
              <a:t>        </a:t>
            </a:r>
            <a:r>
              <a:rPr kumimoji="1" lang="en-US" altLang="zh-CN" sz="2400" b="1" dirty="0">
                <a:solidFill>
                  <a:srgbClr val="FF0000"/>
                </a:solidFill>
                <a:ea typeface="黑体"/>
                <a:cs typeface="黑体"/>
              </a:rPr>
              <a:t>2010</a:t>
            </a:r>
            <a:r>
              <a:rPr kumimoji="1" lang="zh-CN" altLang="en-US" sz="2400" b="1" dirty="0">
                <a:solidFill>
                  <a:srgbClr val="FF0000"/>
                </a:solidFill>
                <a:latin typeface="黑体"/>
                <a:ea typeface="黑体"/>
                <a:cs typeface="黑体"/>
              </a:rPr>
              <a:t>年</a:t>
            </a:r>
            <a:r>
              <a:rPr lang="zh-CN" altLang="en-US" sz="2400" b="1" dirty="0">
                <a:solidFill>
                  <a:srgbClr val="FF0000"/>
                </a:solidFill>
                <a:latin typeface="黑体"/>
                <a:ea typeface="黑体"/>
                <a:cs typeface="黑体"/>
              </a:rPr>
              <a:t>获国家自然科学奖二等奖</a:t>
            </a:r>
          </a:p>
          <a:p>
            <a:pPr>
              <a:lnSpc>
                <a:spcPct val="150000"/>
              </a:lnSpc>
            </a:pPr>
            <a:r>
              <a:rPr kumimoji="1" lang="en-US" altLang="zh-CN" sz="2400" b="1" dirty="0">
                <a:solidFill>
                  <a:srgbClr val="FF0000"/>
                </a:solidFill>
                <a:ea typeface="Heiti SC Medium" charset="-122"/>
                <a:cs typeface="Heiti SC Medium" charset="-122"/>
              </a:rPr>
              <a:t>2005</a:t>
            </a:r>
            <a:r>
              <a:rPr kumimoji="1" lang="zh-CN" altLang="en-US" sz="2400" b="1" dirty="0">
                <a:solidFill>
                  <a:srgbClr val="FF0000"/>
                </a:solidFill>
                <a:latin typeface="Heiti SC Medium" charset="-122"/>
                <a:ea typeface="Heiti SC Medium" charset="-122"/>
                <a:cs typeface="Heiti SC Medium" charset="-122"/>
              </a:rPr>
              <a:t>年     </a:t>
            </a:r>
            <a:r>
              <a:rPr kumimoji="1" lang="en-US" altLang="zh-CN" sz="2400" b="1" dirty="0">
                <a:solidFill>
                  <a:srgbClr val="FF0000"/>
                </a:solidFill>
                <a:ea typeface="Heiti SC Medium" charset="-122"/>
                <a:cs typeface="Heiti SC Medium" charset="-122"/>
              </a:rPr>
              <a:t>BESII</a:t>
            </a:r>
            <a:r>
              <a:rPr kumimoji="1" lang="zh-CN" altLang="en-US" sz="2400" b="1" dirty="0">
                <a:solidFill>
                  <a:srgbClr val="FF0000"/>
                </a:solidFill>
                <a:latin typeface="Heiti SC Medium" charset="-122"/>
                <a:ea typeface="Heiti SC Medium" charset="-122"/>
                <a:cs typeface="Heiti SC Medium" charset="-122"/>
              </a:rPr>
              <a:t>： </a:t>
            </a:r>
            <a:r>
              <a:rPr kumimoji="1" lang="zh-CN" altLang="en-US" sz="2400" dirty="0">
                <a:solidFill>
                  <a:srgbClr val="FF0000"/>
                </a:solidFill>
                <a:latin typeface="黑体"/>
                <a:ea typeface="黑体"/>
                <a:cs typeface="黑体"/>
              </a:rPr>
              <a:t>质子－反质子阈值增强</a:t>
            </a:r>
          </a:p>
          <a:p>
            <a:pPr>
              <a:lnSpc>
                <a:spcPct val="150000"/>
              </a:lnSpc>
            </a:pPr>
            <a:r>
              <a:rPr kumimoji="1" lang="zh-CN" altLang="en-US" sz="2400" dirty="0">
                <a:solidFill>
                  <a:srgbClr val="FF0000"/>
                </a:solidFill>
                <a:latin typeface="黑体"/>
                <a:ea typeface="黑体"/>
                <a:cs typeface="黑体"/>
              </a:rPr>
              <a:t>         </a:t>
            </a:r>
            <a:r>
              <a:rPr kumimoji="1" lang="en-US" altLang="zh-CN" sz="2400" dirty="0">
                <a:solidFill>
                  <a:srgbClr val="FF0000"/>
                </a:solidFill>
                <a:ea typeface="黑体"/>
                <a:cs typeface="黑体"/>
              </a:rPr>
              <a:t>2013</a:t>
            </a:r>
            <a:r>
              <a:rPr kumimoji="1" lang="zh-CN" altLang="en-US" sz="2400" dirty="0">
                <a:solidFill>
                  <a:srgbClr val="FF0000"/>
                </a:solidFill>
                <a:latin typeface="黑体"/>
                <a:ea typeface="黑体"/>
                <a:cs typeface="黑体"/>
              </a:rPr>
              <a:t>年</a:t>
            </a:r>
            <a:r>
              <a:rPr kumimoji="1" lang="zh-CN" altLang="en-US" sz="2400" b="1" dirty="0">
                <a:solidFill>
                  <a:srgbClr val="FF0000"/>
                </a:solidFill>
                <a:latin typeface="黑体"/>
                <a:ea typeface="黑体"/>
                <a:cs typeface="黑体"/>
              </a:rPr>
              <a:t>年</a:t>
            </a:r>
            <a:r>
              <a:rPr lang="zh-CN" altLang="en-US" sz="2400" b="1" dirty="0">
                <a:solidFill>
                  <a:srgbClr val="FF0000"/>
                </a:solidFill>
                <a:latin typeface="黑体"/>
                <a:ea typeface="黑体"/>
                <a:cs typeface="黑体"/>
              </a:rPr>
              <a:t>获国家自然科学奖二等奖</a:t>
            </a:r>
          </a:p>
          <a:p>
            <a:pPr>
              <a:lnSpc>
                <a:spcPct val="150000"/>
              </a:lnSpc>
            </a:pPr>
            <a:r>
              <a:rPr kumimoji="1" lang="en-US" altLang="zh-CN" sz="2400" dirty="0">
                <a:latin typeface="黑体"/>
                <a:ea typeface="黑体"/>
                <a:cs typeface="黑体"/>
              </a:rPr>
              <a:t> </a:t>
            </a:r>
            <a:endParaRPr kumimoji="1" lang="zh-CN" altLang="en-US" sz="2400" b="1" dirty="0">
              <a:latin typeface="Heiti SC Medium" charset="-122"/>
              <a:ea typeface="Heiti SC Medium" charset="-122"/>
              <a:cs typeface="Heiti SC Medium" charset="-122"/>
            </a:endParaRPr>
          </a:p>
        </p:txBody>
      </p:sp>
    </p:spTree>
    <p:extLst>
      <p:ext uri="{BB962C8B-B14F-4D97-AF65-F5344CB8AC3E}">
        <p14:creationId xmlns:p14="http://schemas.microsoft.com/office/powerpoint/2010/main" val="69557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68580" tIns="34290" rIns="68580" bIns="34290" numCol="1" rtlCol="0" anchor="ctr" anchorCtr="0" compatLnSpc="1">
            <a:prstTxWarp prst="textNoShape">
              <a:avLst/>
            </a:prstTxWarp>
            <a:normAutofit/>
          </a:bodyPr>
          <a:lstStyle/>
          <a:p>
            <a:pPr eaLnBrk="1" hangingPunct="1">
              <a:defRPr/>
            </a:pPr>
            <a:r>
              <a:rPr kumimoji="0" lang="zh-TW" altLang="en-US" b="1" dirty="0">
                <a:effectLst>
                  <a:outerShdw blurRad="38100" dist="38100" dir="2700000" algn="tl">
                    <a:srgbClr val="DDDDDD"/>
                  </a:outerShdw>
                </a:effectLst>
                <a:latin typeface="SimSun" panose="02010600030101010101" pitchFamily="2" charset="-122"/>
                <a:ea typeface="SimSun" panose="02010600030101010101" pitchFamily="2" charset="-122"/>
                <a:cs typeface="华文楷体"/>
              </a:rPr>
              <a:t>电子的发现</a:t>
            </a:r>
            <a:r>
              <a:rPr kumimoji="0" lang="en-US" altLang="zh-TW" b="1" dirty="0">
                <a:effectLst>
                  <a:outerShdw blurRad="38100" dist="38100" dir="2700000" algn="tl">
                    <a:srgbClr val="DDDDDD"/>
                  </a:outerShdw>
                </a:effectLst>
                <a:latin typeface="SimSun" panose="02010600030101010101" pitchFamily="2" charset="-122"/>
                <a:ea typeface="SimSun" panose="02010600030101010101" pitchFamily="2" charset="-122"/>
                <a:cs typeface="华文楷体"/>
              </a:rPr>
              <a:t>:</a:t>
            </a:r>
            <a:r>
              <a:rPr kumimoji="0" lang="zh-TW" altLang="en-US" b="1" dirty="0">
                <a:effectLst>
                  <a:outerShdw blurRad="38100" dist="38100" dir="2700000" algn="tl">
                    <a:srgbClr val="DDDDDD"/>
                  </a:outerShdw>
                </a:effectLst>
                <a:latin typeface="SimSun" panose="02010600030101010101" pitchFamily="2" charset="-122"/>
                <a:ea typeface="SimSun" panose="02010600030101010101" pitchFamily="2" charset="-122"/>
                <a:cs typeface="华文楷体"/>
              </a:rPr>
              <a:t>阴极射线</a:t>
            </a:r>
            <a:endParaRPr kumimoji="0" lang="zh-CN" altLang="en-US" b="1" dirty="0">
              <a:effectLst>
                <a:outerShdw blurRad="38100" dist="38100" dir="2700000" algn="tl">
                  <a:srgbClr val="DDDDDD"/>
                </a:outerShdw>
              </a:effectLst>
              <a:latin typeface="SimSun" panose="02010600030101010101" pitchFamily="2" charset="-122"/>
              <a:ea typeface="SimSun" panose="02010600030101010101" pitchFamily="2" charset="-122"/>
              <a:cs typeface="华文楷体"/>
            </a:endParaRPr>
          </a:p>
        </p:txBody>
      </p:sp>
      <p:sp>
        <p:nvSpPr>
          <p:cNvPr id="56322" name="Content Placeholder 2"/>
          <p:cNvSpPr>
            <a:spLocks noGrp="1"/>
          </p:cNvSpPr>
          <p:nvPr>
            <p:ph idx="1"/>
          </p:nvPr>
        </p:nvSpPr>
        <p:spPr>
          <a:xfrm>
            <a:off x="4363537" y="1534722"/>
            <a:ext cx="4754337" cy="3454003"/>
          </a:xfrm>
        </p:spPr>
        <p:txBody>
          <a:bodyPr>
            <a:normAutofit fontScale="85000" lnSpcReduction="10000"/>
          </a:bodyPr>
          <a:lstStyle/>
          <a:p>
            <a:pPr eaLnBrk="1" hangingPunct="1">
              <a:lnSpc>
                <a:spcPct val="120000"/>
              </a:lnSpc>
              <a:spcBef>
                <a:spcPct val="50000"/>
              </a:spcBef>
            </a:pPr>
            <a:r>
              <a:rPr kumimoji="0" lang="en-US" altLang="zh-CN" dirty="0">
                <a:solidFill>
                  <a:schemeClr val="accent2"/>
                </a:solidFill>
                <a:latin typeface="Gill Sans MT" charset="0"/>
                <a:ea typeface="楷体_GB2312" charset="0"/>
                <a:cs typeface="楷体_GB2312" charset="0"/>
              </a:rPr>
              <a:t> </a:t>
            </a:r>
            <a:r>
              <a:rPr kumimoji="0" lang="en-US" altLang="zh-CN" b="1" dirty="0">
                <a:latin typeface="+mn-ea"/>
                <a:cs typeface="华文楷体"/>
              </a:rPr>
              <a:t>1897</a:t>
            </a:r>
            <a:r>
              <a:rPr kumimoji="0" lang="zh-CN" altLang="en-US" b="1" dirty="0">
                <a:latin typeface="+mn-ea"/>
                <a:cs typeface="华文楷体"/>
              </a:rPr>
              <a:t>年，汤姆逊通过阴极射线管的实验发现了电子，并进一步测出了电子的荷质比</a:t>
            </a:r>
            <a:r>
              <a:rPr kumimoji="0" lang="en-US" altLang="zh-CN" b="1" dirty="0">
                <a:latin typeface="+mn-ea"/>
                <a:cs typeface="华文楷体"/>
              </a:rPr>
              <a:t>: </a:t>
            </a:r>
            <a:r>
              <a:rPr kumimoji="0" lang="en-US" altLang="zh-CN" b="1" dirty="0">
                <a:solidFill>
                  <a:srgbClr val="FF0000"/>
                </a:solidFill>
                <a:latin typeface="+mn-ea"/>
                <a:cs typeface="华文楷体"/>
              </a:rPr>
              <a:t>e/m</a:t>
            </a:r>
          </a:p>
          <a:p>
            <a:pPr eaLnBrk="1" hangingPunct="1">
              <a:lnSpc>
                <a:spcPct val="120000"/>
              </a:lnSpc>
              <a:spcBef>
                <a:spcPct val="50000"/>
              </a:spcBef>
            </a:pPr>
            <a:r>
              <a:rPr kumimoji="0" lang="zh-CN" altLang="en-US" b="1" dirty="0">
                <a:latin typeface="+mn-ea"/>
                <a:cs typeface="华文楷体"/>
              </a:rPr>
              <a:t>汤姆逊被誉为</a:t>
            </a:r>
            <a:r>
              <a:rPr kumimoji="0" lang="en-US" altLang="zh-CN" b="1" dirty="0">
                <a:latin typeface="+mn-ea"/>
                <a:cs typeface="华文楷体"/>
              </a:rPr>
              <a:t>:“</a:t>
            </a:r>
            <a:r>
              <a:rPr kumimoji="0" lang="zh-CN" altLang="en-US" b="1" dirty="0">
                <a:latin typeface="+mn-ea"/>
                <a:cs typeface="华文楷体"/>
              </a:rPr>
              <a:t>一位最先打开通向基本粒子物理学大门的伟人</a:t>
            </a:r>
            <a:r>
              <a:rPr kumimoji="0" lang="zh-CN" altLang="en-GB" b="1" dirty="0">
                <a:latin typeface="+mn-ea"/>
                <a:cs typeface="华文楷体"/>
              </a:rPr>
              <a:t>.</a:t>
            </a:r>
            <a:r>
              <a:rPr kumimoji="0" lang="en-US" altLang="zh-CN" b="1" dirty="0">
                <a:latin typeface="+mn-ea"/>
                <a:cs typeface="华文楷体"/>
              </a:rPr>
              <a:t>” </a:t>
            </a:r>
          </a:p>
        </p:txBody>
      </p:sp>
      <p:sp>
        <p:nvSpPr>
          <p:cNvPr id="56323" name="Text Box 3079"/>
          <p:cNvSpPr txBox="1">
            <a:spLocks noChangeArrowheads="1"/>
          </p:cNvSpPr>
          <p:nvPr/>
        </p:nvSpPr>
        <p:spPr bwMode="auto">
          <a:xfrm>
            <a:off x="-202474" y="3789939"/>
            <a:ext cx="50546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pPr algn="ctr" eaLnBrk="0" hangingPunct="0"/>
            <a:r>
              <a:rPr kumimoji="0" lang="zh-CN" altLang="en-US" sz="1500" i="1" dirty="0">
                <a:solidFill>
                  <a:srgbClr val="FF3300"/>
                </a:solidFill>
                <a:latin typeface="华文楷体"/>
                <a:ea typeface="华文楷体"/>
                <a:cs typeface="华文楷体"/>
              </a:rPr>
              <a:t>图１汤姆逊正在进行实验</a:t>
            </a:r>
            <a:r>
              <a:rPr kumimoji="0" lang="zh-CN" altLang="en-US" sz="1500" i="1" u="sng" dirty="0">
                <a:solidFill>
                  <a:srgbClr val="FF3300"/>
                </a:solidFill>
                <a:latin typeface="华文楷体"/>
                <a:ea typeface="华文楷体"/>
                <a:cs typeface="华文楷体"/>
              </a:rPr>
              <a:t> </a:t>
            </a:r>
          </a:p>
        </p:txBody>
      </p:sp>
      <p:pic>
        <p:nvPicPr>
          <p:cNvPr id="56324" name="Picture 3081" descr="09 汤姆逊"/>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444" y="1522605"/>
            <a:ext cx="4005262" cy="2140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6"/>
          <p:cNvSpPr txBox="1"/>
          <p:nvPr/>
        </p:nvSpPr>
        <p:spPr>
          <a:xfrm>
            <a:off x="8447784" y="5723751"/>
            <a:ext cx="578300" cy="300082"/>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defRPr/>
            </a:pPr>
            <a:r>
              <a:rPr lang="en-US" sz="1350" dirty="0"/>
              <a:t>Segre</a:t>
            </a:r>
          </a:p>
        </p:txBody>
      </p:sp>
      <p:sp>
        <p:nvSpPr>
          <p:cNvPr id="3" name="幻灯片编号占位符 2"/>
          <p:cNvSpPr>
            <a:spLocks noGrp="1"/>
          </p:cNvSpPr>
          <p:nvPr>
            <p:ph type="sldNum" sz="quarter" idx="12"/>
          </p:nvPr>
        </p:nvSpPr>
        <p:spPr/>
        <p:txBody>
          <a:bodyPr/>
          <a:lstStyle/>
          <a:p>
            <a:fld id="{6BF9AE1C-0B77-4E49-8930-14745354D407}" type="slidenum">
              <a:rPr lang="zh-CN" altLang="en-US" smtClean="0"/>
              <a:t>5</a:t>
            </a:fld>
            <a:endParaRPr lang="zh-CN" altLang="en-US"/>
          </a:p>
        </p:txBody>
      </p:sp>
      <p:pic>
        <p:nvPicPr>
          <p:cNvPr id="10" name="Picture 5" descr="streamers1">
            <a:extLst>
              <a:ext uri="{FF2B5EF4-FFF2-40B4-BE49-F238E27FC236}">
                <a16:creationId xmlns:a16="http://schemas.microsoft.com/office/drawing/2014/main" id="{D7B1B04E-B692-454A-A952-0FB0EA8B60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26" y="4466604"/>
            <a:ext cx="4153988" cy="1346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12"/>
          </p:nvPr>
        </p:nvSpPr>
        <p:spPr/>
        <p:txBody>
          <a:bodyPr/>
          <a:lstStyle/>
          <a:p>
            <a:fld id="{E7947E03-E5B2-6C42-BA98-8F7B442AD48C}" type="slidenum">
              <a:rPr kumimoji="1" lang="zh-CN" altLang="en-US" smtClean="0"/>
              <a:t>50</a:t>
            </a:fld>
            <a:endParaRPr kumimoji="1" lang="zh-CN" altLang="en-US"/>
          </a:p>
        </p:txBody>
      </p:sp>
      <p:sp>
        <p:nvSpPr>
          <p:cNvPr id="5" name="文本框 4"/>
          <p:cNvSpPr txBox="1"/>
          <p:nvPr/>
        </p:nvSpPr>
        <p:spPr>
          <a:xfrm>
            <a:off x="1524000" y="0"/>
            <a:ext cx="4982454" cy="1077218"/>
          </a:xfrm>
          <a:prstGeom prst="rect">
            <a:avLst/>
          </a:prstGeom>
          <a:noFill/>
        </p:spPr>
        <p:txBody>
          <a:bodyPr wrap="none" rtlCol="0">
            <a:spAutoFit/>
          </a:bodyPr>
          <a:lstStyle/>
          <a:p>
            <a:r>
              <a:rPr kumimoji="1" lang="en-US" altLang="zh-CN" sz="3200" dirty="0">
                <a:solidFill>
                  <a:srgbClr val="FF0000"/>
                </a:solidFill>
                <a:latin typeface="Heiti SC Light" charset="-122"/>
                <a:ea typeface="Heiti SC Light" charset="-122"/>
                <a:cs typeface="Heiti SC Light" charset="-122"/>
              </a:rPr>
              <a:t>BEPCII/BESIII</a:t>
            </a:r>
            <a:r>
              <a:rPr kumimoji="1" lang="zh-CN" altLang="en-US" sz="3200" dirty="0">
                <a:solidFill>
                  <a:srgbClr val="FF0000"/>
                </a:solidFill>
                <a:latin typeface="Heiti SC Light" charset="-122"/>
                <a:ea typeface="Heiti SC Light" charset="-122"/>
                <a:cs typeface="Heiti SC Light" charset="-122"/>
              </a:rPr>
              <a:t>重大改造工程</a:t>
            </a:r>
          </a:p>
          <a:p>
            <a:pPr algn="ctr"/>
            <a:r>
              <a:rPr kumimoji="1" lang="en-US" altLang="zh-CN" sz="3000" dirty="0">
                <a:solidFill>
                  <a:srgbClr val="FF0000"/>
                </a:solidFill>
                <a:latin typeface="Heiti SC Light" charset="-122"/>
                <a:ea typeface="Heiti SC Light" charset="-122"/>
                <a:cs typeface="Heiti SC Light" charset="-122"/>
              </a:rPr>
              <a:t>2004</a:t>
            </a:r>
            <a:r>
              <a:rPr kumimoji="1" lang="zh-CN" altLang="en-US" sz="3000" dirty="0">
                <a:solidFill>
                  <a:srgbClr val="FF0000"/>
                </a:solidFill>
                <a:latin typeface="Heiti SC Light" charset="-122"/>
                <a:ea typeface="Heiti SC Light" charset="-122"/>
                <a:cs typeface="Heiti SC Light" charset="-122"/>
              </a:rPr>
              <a:t>年－</a:t>
            </a:r>
            <a:r>
              <a:rPr kumimoji="1" lang="en-US" altLang="zh-CN" sz="3000" dirty="0">
                <a:solidFill>
                  <a:srgbClr val="FF0000"/>
                </a:solidFill>
                <a:latin typeface="Heiti SC Light" charset="-122"/>
                <a:ea typeface="Heiti SC Light" charset="-122"/>
                <a:cs typeface="Heiti SC Light" charset="-122"/>
              </a:rPr>
              <a:t>2008</a:t>
            </a:r>
            <a:r>
              <a:rPr kumimoji="1" lang="zh-CN" altLang="en-US" sz="3000" dirty="0">
                <a:solidFill>
                  <a:srgbClr val="FF0000"/>
                </a:solidFill>
                <a:latin typeface="Heiti SC Light" charset="-122"/>
                <a:ea typeface="Heiti SC Light" charset="-122"/>
                <a:cs typeface="Heiti SC Light" charset="-122"/>
              </a:rPr>
              <a:t>年 </a:t>
            </a: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2354491"/>
            <a:ext cx="4518887" cy="412625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7" name="Rectangle 4"/>
          <p:cNvSpPr>
            <a:spLocks noChangeArrowheads="1"/>
          </p:cNvSpPr>
          <p:nvPr/>
        </p:nvSpPr>
        <p:spPr bwMode="auto">
          <a:xfrm>
            <a:off x="457200" y="1467425"/>
            <a:ext cx="2895600" cy="4968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kumimoji="1" lang="en-US" altLang="zh-CN" sz="2000" dirty="0">
                <a:solidFill>
                  <a:srgbClr val="003300"/>
                </a:solidFill>
                <a:latin typeface="Times New Roman" charset="0"/>
                <a:ea typeface="隶书" charset="0"/>
                <a:cs typeface="隶书" charset="0"/>
              </a:rPr>
              <a:t>Beam energy: </a:t>
            </a:r>
          </a:p>
          <a:p>
            <a:r>
              <a:rPr kumimoji="1" lang="en-US" altLang="zh-CN" sz="2000" dirty="0">
                <a:solidFill>
                  <a:srgbClr val="003300"/>
                </a:solidFill>
                <a:latin typeface="Times New Roman" charset="0"/>
                <a:ea typeface="隶书" charset="0"/>
                <a:cs typeface="隶书" charset="0"/>
              </a:rPr>
              <a:t>     </a:t>
            </a:r>
            <a:r>
              <a:rPr kumimoji="1" lang="en-US" altLang="zh-CN" sz="2000" dirty="0">
                <a:solidFill>
                  <a:srgbClr val="990000"/>
                </a:solidFill>
                <a:latin typeface="Times New Roman" charset="0"/>
                <a:ea typeface="隶书" charset="0"/>
                <a:cs typeface="隶书" charset="0"/>
              </a:rPr>
              <a:t>1.0-2.3 </a:t>
            </a:r>
            <a:r>
              <a:rPr kumimoji="1" lang="en-US" altLang="zh-CN" sz="2000" dirty="0" err="1">
                <a:solidFill>
                  <a:srgbClr val="990000"/>
                </a:solidFill>
                <a:latin typeface="Times New Roman" charset="0"/>
                <a:ea typeface="隶书" charset="0"/>
                <a:cs typeface="隶书" charset="0"/>
              </a:rPr>
              <a:t>GeV</a:t>
            </a:r>
            <a:endParaRPr kumimoji="1" lang="en-US" altLang="zh-CN" sz="2000" dirty="0">
              <a:solidFill>
                <a:srgbClr val="990000"/>
              </a:solidFill>
              <a:latin typeface="Times New Roman" charset="0"/>
              <a:ea typeface="隶书" charset="0"/>
              <a:cs typeface="隶书" charset="0"/>
            </a:endParaRPr>
          </a:p>
          <a:p>
            <a:r>
              <a:rPr kumimoji="1" lang="en-US" altLang="zh-CN" sz="2000" dirty="0">
                <a:solidFill>
                  <a:srgbClr val="003300"/>
                </a:solidFill>
                <a:latin typeface="Times New Roman" charset="0"/>
                <a:ea typeface="隶书" charset="0"/>
                <a:cs typeface="隶书" charset="0"/>
              </a:rPr>
              <a:t>Design Luminosity: </a:t>
            </a:r>
          </a:p>
          <a:p>
            <a:r>
              <a:rPr kumimoji="1" lang="en-US" altLang="zh-CN" sz="2000" dirty="0">
                <a:solidFill>
                  <a:srgbClr val="003300"/>
                </a:solidFill>
                <a:latin typeface="Times New Roman" charset="0"/>
                <a:ea typeface="隶书" charset="0"/>
                <a:cs typeface="隶书" charset="0"/>
              </a:rPr>
              <a:t>     </a:t>
            </a:r>
            <a:r>
              <a:rPr kumimoji="1" lang="en-US" altLang="zh-CN" sz="2000" dirty="0">
                <a:solidFill>
                  <a:schemeClr val="hlink"/>
                </a:solidFill>
                <a:latin typeface="Times New Roman" charset="0"/>
                <a:ea typeface="隶书" charset="0"/>
                <a:cs typeface="隶书" charset="0"/>
              </a:rPr>
              <a:t>1</a:t>
            </a:r>
            <a:r>
              <a:rPr kumimoji="1" lang="en-US" altLang="zh-CN" sz="2000" dirty="0">
                <a:solidFill>
                  <a:schemeClr val="hlink"/>
                </a:solidFill>
                <a:latin typeface="Times New Roman" charset="0"/>
              </a:rPr>
              <a:t>×10</a:t>
            </a:r>
            <a:r>
              <a:rPr kumimoji="1" lang="en-US" altLang="zh-CN" sz="2000" baseline="30000" dirty="0">
                <a:solidFill>
                  <a:schemeClr val="hlink"/>
                </a:solidFill>
                <a:latin typeface="Times New Roman" charset="0"/>
              </a:rPr>
              <a:t>33  </a:t>
            </a:r>
            <a:r>
              <a:rPr kumimoji="1" lang="en-US" altLang="zh-CN" sz="2000" dirty="0">
                <a:solidFill>
                  <a:schemeClr val="hlink"/>
                </a:solidFill>
                <a:latin typeface="Times New Roman" charset="0"/>
              </a:rPr>
              <a:t>cm</a:t>
            </a:r>
            <a:r>
              <a:rPr kumimoji="1" lang="en-US" altLang="zh-CN" sz="2000" baseline="30000" dirty="0">
                <a:solidFill>
                  <a:schemeClr val="hlink"/>
                </a:solidFill>
                <a:latin typeface="Times New Roman" charset="0"/>
              </a:rPr>
              <a:t>-2</a:t>
            </a:r>
            <a:r>
              <a:rPr kumimoji="1" lang="en-US" altLang="zh-CN" sz="2000" dirty="0">
                <a:solidFill>
                  <a:schemeClr val="hlink"/>
                </a:solidFill>
                <a:latin typeface="Times New Roman" charset="0"/>
              </a:rPr>
              <a:t>s</a:t>
            </a:r>
            <a:r>
              <a:rPr kumimoji="1" lang="en-US" altLang="zh-CN" sz="2000" baseline="30000" dirty="0">
                <a:solidFill>
                  <a:schemeClr val="hlink"/>
                </a:solidFill>
                <a:latin typeface="Times New Roman" charset="0"/>
              </a:rPr>
              <a:t>-1</a:t>
            </a:r>
          </a:p>
          <a:p>
            <a:r>
              <a:rPr kumimoji="1" lang="en-US" altLang="zh-CN" sz="2000" dirty="0">
                <a:solidFill>
                  <a:srgbClr val="003300"/>
                </a:solidFill>
                <a:latin typeface="Times New Roman" charset="0"/>
              </a:rPr>
              <a:t>Optimum energy:</a:t>
            </a:r>
          </a:p>
          <a:p>
            <a:r>
              <a:rPr kumimoji="1" lang="en-US" altLang="zh-CN" sz="2000" dirty="0">
                <a:solidFill>
                  <a:srgbClr val="003300"/>
                </a:solidFill>
                <a:latin typeface="Times New Roman" charset="0"/>
              </a:rPr>
              <a:t>     1.89 </a:t>
            </a:r>
            <a:r>
              <a:rPr kumimoji="1" lang="en-US" altLang="zh-CN" sz="2000" dirty="0" err="1">
                <a:solidFill>
                  <a:srgbClr val="003300"/>
                </a:solidFill>
                <a:latin typeface="Times New Roman" charset="0"/>
              </a:rPr>
              <a:t>GeV</a:t>
            </a:r>
            <a:endParaRPr kumimoji="1" lang="en-US" altLang="zh-CN" sz="2000" dirty="0">
              <a:solidFill>
                <a:srgbClr val="003300"/>
              </a:solidFill>
              <a:latin typeface="Times New Roman" charset="0"/>
            </a:endParaRPr>
          </a:p>
          <a:p>
            <a:r>
              <a:rPr kumimoji="1" lang="en-US" altLang="zh-CN" sz="2000" dirty="0">
                <a:solidFill>
                  <a:srgbClr val="003300"/>
                </a:solidFill>
                <a:latin typeface="Times New Roman" charset="0"/>
              </a:rPr>
              <a:t>Energy spread:</a:t>
            </a:r>
          </a:p>
          <a:p>
            <a:r>
              <a:rPr kumimoji="1" lang="en-US" altLang="zh-CN" sz="2000" dirty="0">
                <a:solidFill>
                  <a:srgbClr val="003300"/>
                </a:solidFill>
                <a:latin typeface="Times New Roman" charset="0"/>
              </a:rPr>
              <a:t>     5.16 ×10</a:t>
            </a:r>
            <a:r>
              <a:rPr kumimoji="1" lang="en-US" altLang="zh-CN" sz="2000" baseline="30000" dirty="0">
                <a:solidFill>
                  <a:srgbClr val="003300"/>
                </a:solidFill>
                <a:latin typeface="Times New Roman" charset="0"/>
              </a:rPr>
              <a:t>-4</a:t>
            </a:r>
          </a:p>
          <a:p>
            <a:r>
              <a:rPr kumimoji="1" lang="en-US" altLang="zh-CN" sz="2000" dirty="0">
                <a:solidFill>
                  <a:srgbClr val="003300"/>
                </a:solidFill>
                <a:latin typeface="Times New Roman" charset="0"/>
              </a:rPr>
              <a:t>No. of bunches:</a:t>
            </a:r>
          </a:p>
          <a:p>
            <a:r>
              <a:rPr kumimoji="1" lang="en-US" altLang="zh-CN" sz="2000" dirty="0">
                <a:solidFill>
                  <a:srgbClr val="003300"/>
                </a:solidFill>
                <a:latin typeface="Times New Roman" charset="0"/>
              </a:rPr>
              <a:t>      </a:t>
            </a:r>
            <a:r>
              <a:rPr kumimoji="1" lang="en-US" altLang="zh-CN" sz="2000" dirty="0">
                <a:solidFill>
                  <a:schemeClr val="hlink"/>
                </a:solidFill>
                <a:latin typeface="Times New Roman" charset="0"/>
              </a:rPr>
              <a:t>93</a:t>
            </a:r>
          </a:p>
          <a:p>
            <a:r>
              <a:rPr kumimoji="1" lang="en-US" altLang="zh-CN" sz="2000" dirty="0">
                <a:solidFill>
                  <a:srgbClr val="003300"/>
                </a:solidFill>
                <a:latin typeface="Times New Roman" charset="0"/>
              </a:rPr>
              <a:t>Bunch length:</a:t>
            </a:r>
          </a:p>
          <a:p>
            <a:r>
              <a:rPr kumimoji="1" lang="en-US" altLang="zh-CN" sz="2000" dirty="0">
                <a:solidFill>
                  <a:srgbClr val="003300"/>
                </a:solidFill>
                <a:latin typeface="Times New Roman" charset="0"/>
              </a:rPr>
              <a:t>     1.5 cm</a:t>
            </a:r>
          </a:p>
          <a:p>
            <a:r>
              <a:rPr kumimoji="1" lang="en-US" altLang="zh-CN" sz="2000" dirty="0">
                <a:solidFill>
                  <a:srgbClr val="003300"/>
                </a:solidFill>
                <a:latin typeface="Times New Roman" charset="0"/>
              </a:rPr>
              <a:t>Total current:</a:t>
            </a:r>
          </a:p>
          <a:p>
            <a:r>
              <a:rPr kumimoji="1" lang="en-US" altLang="zh-CN" sz="2000" dirty="0">
                <a:solidFill>
                  <a:srgbClr val="003300"/>
                </a:solidFill>
                <a:latin typeface="Times New Roman" charset="0"/>
              </a:rPr>
              <a:t>      </a:t>
            </a:r>
            <a:r>
              <a:rPr kumimoji="1" lang="en-US" altLang="zh-CN" sz="2000" dirty="0">
                <a:solidFill>
                  <a:srgbClr val="990000"/>
                </a:solidFill>
                <a:latin typeface="Times New Roman" charset="0"/>
              </a:rPr>
              <a:t>0.91 A</a:t>
            </a:r>
          </a:p>
          <a:p>
            <a:r>
              <a:rPr kumimoji="1" lang="en-US" altLang="zh-CN" sz="2000" dirty="0">
                <a:solidFill>
                  <a:srgbClr val="003300"/>
                </a:solidFill>
                <a:latin typeface="Times New Roman" charset="0"/>
                <a:ea typeface="隶书" charset="0"/>
                <a:cs typeface="隶书" charset="0"/>
              </a:rPr>
              <a:t>Circumference</a:t>
            </a:r>
            <a:r>
              <a:rPr kumimoji="1" lang="zh-CN" altLang="en-US" sz="2000" dirty="0">
                <a:solidFill>
                  <a:srgbClr val="003300"/>
                </a:solidFill>
                <a:latin typeface="Times New Roman" charset="0"/>
                <a:ea typeface="隶书" charset="0"/>
                <a:cs typeface="隶书" charset="0"/>
              </a:rPr>
              <a:t>：</a:t>
            </a:r>
          </a:p>
          <a:p>
            <a:r>
              <a:rPr kumimoji="1" lang="zh-CN" altLang="en-US" sz="2000" dirty="0">
                <a:solidFill>
                  <a:srgbClr val="003300"/>
                </a:solidFill>
                <a:latin typeface="Times New Roman" charset="0"/>
                <a:ea typeface="隶书" charset="0"/>
                <a:cs typeface="隶书" charset="0"/>
              </a:rPr>
              <a:t>      </a:t>
            </a:r>
            <a:r>
              <a:rPr kumimoji="1" lang="en-US" altLang="zh-CN" sz="2000" dirty="0">
                <a:solidFill>
                  <a:srgbClr val="003300"/>
                </a:solidFill>
                <a:latin typeface="Times New Roman" charset="0"/>
                <a:ea typeface="隶书" charset="0"/>
                <a:cs typeface="隶书" charset="0"/>
              </a:rPr>
              <a:t>237m</a:t>
            </a:r>
          </a:p>
        </p:txBody>
      </p:sp>
      <p:sp>
        <p:nvSpPr>
          <p:cNvPr id="8" name="文本框 7"/>
          <p:cNvSpPr txBox="1"/>
          <p:nvPr/>
        </p:nvSpPr>
        <p:spPr>
          <a:xfrm>
            <a:off x="4809133" y="925891"/>
            <a:ext cx="4346062" cy="1446550"/>
          </a:xfrm>
          <a:prstGeom prst="rect">
            <a:avLst/>
          </a:prstGeom>
          <a:noFill/>
        </p:spPr>
        <p:txBody>
          <a:bodyPr wrap="none" rtlCol="0">
            <a:spAutoFit/>
          </a:bodyPr>
          <a:lstStyle/>
          <a:p>
            <a:r>
              <a:rPr kumimoji="1" lang="zh-CN" altLang="en-US" sz="2200" dirty="0">
                <a:solidFill>
                  <a:srgbClr val="FF0000"/>
                </a:solidFill>
                <a:latin typeface="Heiti SC Light" charset="-122"/>
                <a:ea typeface="Heiti SC Light" charset="-122"/>
                <a:cs typeface="Heiti SC Light" charset="-122"/>
              </a:rPr>
              <a:t>改造工程负责人： 陈和生  王贻芳</a:t>
            </a:r>
          </a:p>
          <a:p>
            <a:r>
              <a:rPr kumimoji="1" lang="zh-CN" altLang="en-US" sz="2200" dirty="0">
                <a:solidFill>
                  <a:srgbClr val="FF0000"/>
                </a:solidFill>
                <a:latin typeface="Heiti SC Light" charset="-122"/>
                <a:ea typeface="Heiti SC Light" charset="-122"/>
                <a:cs typeface="Heiti SC Light" charset="-122"/>
              </a:rPr>
              <a:t>                                 李卫国，张闯</a:t>
            </a:r>
          </a:p>
          <a:p>
            <a:r>
              <a:rPr kumimoji="1" lang="en-US" altLang="zh-CN" sz="2200" dirty="0">
                <a:solidFill>
                  <a:srgbClr val="FF0000"/>
                </a:solidFill>
                <a:latin typeface="Heiti SC Light" charset="-122"/>
                <a:ea typeface="Heiti SC Light" charset="-122"/>
                <a:cs typeface="Heiti SC Light" charset="-122"/>
              </a:rPr>
              <a:t>BESIII</a:t>
            </a:r>
            <a:r>
              <a:rPr kumimoji="1" lang="zh-CN" altLang="en-US" sz="2200" dirty="0">
                <a:solidFill>
                  <a:srgbClr val="FF0000"/>
                </a:solidFill>
                <a:latin typeface="Heiti SC Light" charset="-122"/>
                <a:ea typeface="Heiti SC Light" charset="-122"/>
                <a:cs typeface="Heiti SC Light" charset="-122"/>
              </a:rPr>
              <a:t>分总体： 王贻芳  </a:t>
            </a:r>
          </a:p>
          <a:p>
            <a:r>
              <a:rPr kumimoji="1" lang="en-US" altLang="zh-CN" sz="2200" dirty="0">
                <a:solidFill>
                  <a:srgbClr val="FF0000"/>
                </a:solidFill>
                <a:latin typeface="Heiti SC Light" charset="-122"/>
                <a:ea typeface="Heiti SC Light" charset="-122"/>
                <a:cs typeface="Heiti SC Light" charset="-122"/>
              </a:rPr>
              <a:t>BEPCII</a:t>
            </a:r>
            <a:r>
              <a:rPr kumimoji="1" lang="zh-CN" altLang="en-US" sz="2200" dirty="0">
                <a:solidFill>
                  <a:srgbClr val="FF0000"/>
                </a:solidFill>
                <a:latin typeface="Heiti SC Light" charset="-122"/>
                <a:ea typeface="Heiti SC Light" charset="-122"/>
                <a:cs typeface="Heiti SC Light" charset="-122"/>
              </a:rPr>
              <a:t>分总体： 张 闯</a:t>
            </a:r>
          </a:p>
        </p:txBody>
      </p:sp>
    </p:spTree>
    <p:extLst>
      <p:ext uri="{BB962C8B-B14F-4D97-AF65-F5344CB8AC3E}">
        <p14:creationId xmlns:p14="http://schemas.microsoft.com/office/powerpoint/2010/main" val="16892469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42" name="Object 2"/>
          <p:cNvGraphicFramePr>
            <a:graphicFrameLocks noGrp="1" noChangeAspect="1"/>
          </p:cNvGraphicFramePr>
          <p:nvPr>
            <p:ph type="body" idx="4294967295"/>
          </p:nvPr>
        </p:nvGraphicFramePr>
        <p:xfrm>
          <a:off x="517281" y="1099855"/>
          <a:ext cx="8229600" cy="4572000"/>
        </p:xfrm>
        <a:graphic>
          <a:graphicData uri="http://schemas.openxmlformats.org/presentationml/2006/ole">
            <mc:AlternateContent xmlns:mc="http://schemas.openxmlformats.org/markup-compatibility/2006">
              <mc:Choice xmlns:v="urn:schemas-microsoft-com:vml" Requires="v">
                <p:oleObj spid="_x0000_s23010" name="Photo Editor 照片" r:id="rId3" imgW="7695238" imgH="5904762" progId="MSPhotoEd.3">
                  <p:embed/>
                </p:oleObj>
              </mc:Choice>
              <mc:Fallback>
                <p:oleObj name="Photo Editor 照片" r:id="rId3" imgW="7695238" imgH="5904762" progId="MSPhotoEd.3">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281" y="1099855"/>
                        <a:ext cx="8229600" cy="45720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 name="图片 3"/>
          <p:cNvPicPr>
            <a:picLocks noChangeAspect="1"/>
          </p:cNvPicPr>
          <p:nvPr/>
        </p:nvPicPr>
        <p:blipFill>
          <a:blip r:embed="rId5"/>
          <a:stretch>
            <a:fillRect/>
          </a:stretch>
        </p:blipFill>
        <p:spPr>
          <a:xfrm>
            <a:off x="1676400" y="3878868"/>
            <a:ext cx="1066800" cy="1203351"/>
          </a:xfrm>
          <a:prstGeom prst="rect">
            <a:avLst/>
          </a:prstGeom>
        </p:spPr>
      </p:pic>
      <p:sp>
        <p:nvSpPr>
          <p:cNvPr id="32" name="灯片编号占位符 3"/>
          <p:cNvSpPr>
            <a:spLocks noGrp="1"/>
          </p:cNvSpPr>
          <p:nvPr>
            <p:ph type="sldNum" sz="quarter" idx="12"/>
          </p:nvPr>
        </p:nvSpPr>
        <p:spPr/>
        <p:txBody>
          <a:bodyPr/>
          <a:lstStyle/>
          <a:p>
            <a:fld id="{8986E30E-BF1C-4205-BDC7-EDDDAE025013}" type="slidenum">
              <a:rPr lang="en-US" altLang="zh-CN">
                <a:solidFill>
                  <a:srgbClr val="000000"/>
                </a:solidFill>
              </a:rPr>
              <a:pPr/>
              <a:t>51</a:t>
            </a:fld>
            <a:endParaRPr lang="en-US" altLang="zh-CN">
              <a:solidFill>
                <a:srgbClr val="000000"/>
              </a:solidFill>
            </a:endParaRPr>
          </a:p>
        </p:txBody>
      </p:sp>
      <p:sp>
        <p:nvSpPr>
          <p:cNvPr id="215043" name="Rectangle 3"/>
          <p:cNvSpPr>
            <a:spLocks noGrp="1" noChangeArrowheads="1"/>
          </p:cNvSpPr>
          <p:nvPr>
            <p:ph type="title" idx="4294967295"/>
          </p:nvPr>
        </p:nvSpPr>
        <p:spPr>
          <a:xfrm>
            <a:off x="228600" y="188640"/>
            <a:ext cx="8610600" cy="773723"/>
          </a:xfrm>
          <a:noFill/>
        </p:spPr>
        <p:txBody>
          <a:bodyPr/>
          <a:lstStyle/>
          <a:p>
            <a:r>
              <a:rPr lang="en-US" altLang="zh-CN" sz="3692" dirty="0">
                <a:solidFill>
                  <a:srgbClr val="660066"/>
                </a:solidFill>
                <a:latin typeface="Arial Unicode MS" panose="020B0604020202020204" pitchFamily="34" charset="-122"/>
                <a:ea typeface="Arial Unicode MS" panose="020B0604020202020204" pitchFamily="34" charset="-122"/>
                <a:cs typeface="Arial Unicode MS" panose="020B0604020202020204" pitchFamily="34" charset="-122"/>
              </a:rPr>
              <a:t>BESIII Detector</a:t>
            </a:r>
          </a:p>
        </p:txBody>
      </p:sp>
      <p:sp>
        <p:nvSpPr>
          <p:cNvPr id="215044" name="Rectangle 5"/>
          <p:cNvSpPr>
            <a:spLocks noChangeArrowheads="1"/>
          </p:cNvSpPr>
          <p:nvPr/>
        </p:nvSpPr>
        <p:spPr bwMode="auto">
          <a:xfrm>
            <a:off x="1633904" y="3441109"/>
            <a:ext cx="961292" cy="63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endParaRPr lang="zh-CN" altLang="zh-CN" sz="2954" b="1">
              <a:solidFill>
                <a:srgbClr val="FF3300"/>
              </a:solidFill>
            </a:endParaRPr>
          </a:p>
        </p:txBody>
      </p:sp>
      <p:sp>
        <p:nvSpPr>
          <p:cNvPr id="215045" name="Rectangle 6"/>
          <p:cNvSpPr>
            <a:spLocks noChangeArrowheads="1"/>
          </p:cNvSpPr>
          <p:nvPr/>
        </p:nvSpPr>
        <p:spPr bwMode="auto">
          <a:xfrm>
            <a:off x="304800" y="3498259"/>
            <a:ext cx="2057400" cy="42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r>
              <a:rPr lang="en-GB" altLang="zh-CN" sz="2215">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Be beam pipe</a:t>
            </a:r>
            <a:endParaRPr lang="en-US" altLang="zh-CN" sz="2215">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5046" name="Rectangle 7"/>
          <p:cNvSpPr>
            <a:spLocks noChangeArrowheads="1"/>
          </p:cNvSpPr>
          <p:nvPr/>
        </p:nvSpPr>
        <p:spPr bwMode="auto">
          <a:xfrm>
            <a:off x="7391400" y="4825897"/>
            <a:ext cx="1295400" cy="42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r>
              <a:rPr lang="en-US" altLang="zh-CN" sz="2954" b="1">
                <a:solidFill>
                  <a:srgbClr val="000000"/>
                </a:solidFill>
              </a:rPr>
              <a:t>  </a:t>
            </a:r>
            <a:r>
              <a:rPr lang="en-US" altLang="zh-CN" sz="2585" b="1">
                <a:solidFill>
                  <a:srgbClr val="000000"/>
                </a:solidFill>
              </a:rPr>
              <a:t> </a:t>
            </a:r>
          </a:p>
        </p:txBody>
      </p:sp>
      <p:sp>
        <p:nvSpPr>
          <p:cNvPr id="215047" name="Rectangle 8"/>
          <p:cNvSpPr>
            <a:spLocks noChangeArrowheads="1"/>
          </p:cNvSpPr>
          <p:nvPr/>
        </p:nvSpPr>
        <p:spPr bwMode="auto">
          <a:xfrm>
            <a:off x="4040066" y="980728"/>
            <a:ext cx="2743200" cy="492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r>
              <a:rPr lang="en-US" altLang="zh-CN" sz="2954" b="1" dirty="0">
                <a:solidFill>
                  <a:srgbClr val="000000"/>
                </a:solidFill>
              </a:rPr>
              <a:t> </a:t>
            </a:r>
            <a:r>
              <a:rPr lang="en-US" altLang="zh-CN" sz="2954" b="1" dirty="0">
                <a:solidFill>
                  <a:srgbClr val="808080"/>
                </a:solidFill>
              </a:rPr>
              <a:t> </a:t>
            </a:r>
            <a:r>
              <a:rPr lang="en-US" altLang="zh-CN" sz="2215" b="1"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SC magnet,</a:t>
            </a:r>
            <a:r>
              <a:rPr lang="en-US" altLang="zh-CN" sz="2585" b="1" dirty="0">
                <a:solidFill>
                  <a:srgbClr val="80808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2215" b="1"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1T</a:t>
            </a:r>
          </a:p>
        </p:txBody>
      </p:sp>
      <p:sp>
        <p:nvSpPr>
          <p:cNvPr id="215048" name="Rectangle 9"/>
          <p:cNvSpPr>
            <a:spLocks noChangeArrowheads="1"/>
          </p:cNvSpPr>
          <p:nvPr/>
        </p:nvSpPr>
        <p:spPr bwMode="auto">
          <a:xfrm>
            <a:off x="381000" y="1177089"/>
            <a:ext cx="1981200" cy="56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r>
              <a:rPr lang="en-US" altLang="zh-CN" sz="2215"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Magnet yoke</a:t>
            </a:r>
            <a:r>
              <a:rPr lang="en-US" altLang="zh-CN" sz="2954" b="1" dirty="0">
                <a:solidFill>
                  <a:srgbClr val="000000"/>
                </a:solidFill>
              </a:rPr>
              <a:t> </a:t>
            </a:r>
          </a:p>
        </p:txBody>
      </p:sp>
      <p:sp>
        <p:nvSpPr>
          <p:cNvPr id="215049" name="Line 10"/>
          <p:cNvSpPr>
            <a:spLocks noChangeShapeType="1"/>
          </p:cNvSpPr>
          <p:nvPr/>
        </p:nvSpPr>
        <p:spPr bwMode="auto">
          <a:xfrm>
            <a:off x="1729154" y="1669458"/>
            <a:ext cx="1295400" cy="844062"/>
          </a:xfrm>
          <a:prstGeom prst="line">
            <a:avLst/>
          </a:prstGeom>
          <a:noFill/>
          <a:ln w="31750">
            <a:solidFill>
              <a:srgbClr val="008000"/>
            </a:solidFill>
            <a:round/>
            <a:headEnd/>
            <a:tailEnd type="triangle" w="med" len="lg"/>
          </a:ln>
          <a:extLst>
            <a:ext uri="{909E8E84-426E-40DD-AFC4-6F175D3DCCD1}">
              <a14:hiddenFill xmlns:a14="http://schemas.microsoft.com/office/drawing/2010/main">
                <a:noFill/>
              </a14:hiddenFill>
            </a:ext>
          </a:extLst>
        </p:spPr>
        <p:txBody>
          <a:bodyPr wrap="none"/>
          <a:lstStyle/>
          <a:p>
            <a:endParaRPr lang="zh-CN" altLang="en-US" sz="2585"/>
          </a:p>
        </p:txBody>
      </p:sp>
      <p:sp>
        <p:nvSpPr>
          <p:cNvPr id="215050" name="Rectangle 11"/>
          <p:cNvSpPr>
            <a:spLocks noChangeArrowheads="1"/>
          </p:cNvSpPr>
          <p:nvPr/>
        </p:nvSpPr>
        <p:spPr bwMode="auto">
          <a:xfrm>
            <a:off x="914400" y="4482997"/>
            <a:ext cx="121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endParaRPr lang="zh-CN" altLang="zh-CN" sz="2954" b="1">
              <a:solidFill>
                <a:srgbClr val="808080"/>
              </a:solidFill>
            </a:endParaRPr>
          </a:p>
        </p:txBody>
      </p:sp>
      <p:sp>
        <p:nvSpPr>
          <p:cNvPr id="215051" name="Line 13"/>
          <p:cNvSpPr>
            <a:spLocks noChangeShapeType="1"/>
          </p:cNvSpPr>
          <p:nvPr/>
        </p:nvSpPr>
        <p:spPr bwMode="auto">
          <a:xfrm flipV="1">
            <a:off x="4495800" y="1528782"/>
            <a:ext cx="914400" cy="1195754"/>
          </a:xfrm>
          <a:prstGeom prst="line">
            <a:avLst/>
          </a:prstGeom>
          <a:noFill/>
          <a:ln w="38100">
            <a:solidFill>
              <a:srgbClr val="008000"/>
            </a:solidFill>
            <a:round/>
            <a:headEnd type="triangle" w="med" len="lg"/>
            <a:tailEnd type="none" w="med" len="lg"/>
          </a:ln>
          <a:extLst>
            <a:ext uri="{909E8E84-426E-40DD-AFC4-6F175D3DCCD1}">
              <a14:hiddenFill xmlns:a14="http://schemas.microsoft.com/office/drawing/2010/main">
                <a:noFill/>
              </a14:hiddenFill>
            </a:ext>
          </a:extLst>
        </p:spPr>
        <p:txBody>
          <a:bodyPr wrap="none"/>
          <a:lstStyle/>
          <a:p>
            <a:endParaRPr lang="zh-CN" altLang="en-US" sz="2585"/>
          </a:p>
        </p:txBody>
      </p:sp>
      <p:sp>
        <p:nvSpPr>
          <p:cNvPr id="215052" name="Rectangle 14"/>
          <p:cNvSpPr>
            <a:spLocks noChangeArrowheads="1"/>
          </p:cNvSpPr>
          <p:nvPr/>
        </p:nvSpPr>
        <p:spPr bwMode="auto">
          <a:xfrm>
            <a:off x="52754" y="3949206"/>
            <a:ext cx="2286000" cy="151362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r>
              <a:rPr lang="en-US" altLang="zh-CN" sz="2215" dirty="0">
                <a:solidFill>
                  <a:srgbClr val="CC000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MDC, 120 </a:t>
            </a:r>
            <a:r>
              <a:rPr lang="en-US"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sym typeface="Symbol" panose="05050102010706020507" pitchFamily="18" charset="2"/>
              </a:rPr>
              <a:t></a:t>
            </a:r>
            <a:r>
              <a:rPr lang="en-US"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m </a:t>
            </a:r>
          </a:p>
          <a:p>
            <a:pPr>
              <a:lnSpc>
                <a:spcPct val="90000"/>
              </a:lnSpc>
              <a:buClr>
                <a:srgbClr val="3333CC"/>
              </a:buClr>
              <a:buSzPct val="80000"/>
              <a:buFont typeface="Wingdings" panose="05000000000000000000" pitchFamily="2" charset="2"/>
              <a:buNone/>
            </a:pPr>
            <a:r>
              <a:rPr lang="en-US"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0.5% at 1 GeV/c</a:t>
            </a:r>
          </a:p>
        </p:txBody>
      </p:sp>
      <p:sp>
        <p:nvSpPr>
          <p:cNvPr id="215053" name="Rectangle 15"/>
          <p:cNvSpPr>
            <a:spLocks noChangeArrowheads="1"/>
          </p:cNvSpPr>
          <p:nvPr/>
        </p:nvSpPr>
        <p:spPr bwMode="auto">
          <a:xfrm>
            <a:off x="2339752" y="5373216"/>
            <a:ext cx="4985238" cy="42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r>
              <a:rPr lang="en-US"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GB" altLang="zh-CN" sz="2215" dirty="0" err="1">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CsI</a:t>
            </a:r>
            <a:r>
              <a:rPr lang="en-GB"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(Tl) calorimeter, 2.5% @ 1</a:t>
            </a:r>
            <a:r>
              <a:rPr lang="zh-CN" altLang="en-GB"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GB"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GeV</a:t>
            </a:r>
            <a:endParaRPr lang="en-US" altLang="zh-CN" sz="2215"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5054" name="Line 16"/>
          <p:cNvSpPr>
            <a:spLocks noChangeShapeType="1"/>
          </p:cNvSpPr>
          <p:nvPr/>
        </p:nvSpPr>
        <p:spPr bwMode="auto">
          <a:xfrm flipV="1">
            <a:off x="4495800" y="3849951"/>
            <a:ext cx="76200" cy="1406769"/>
          </a:xfrm>
          <a:prstGeom prst="line">
            <a:avLst/>
          </a:prstGeom>
          <a:noFill/>
          <a:ln w="31750">
            <a:solidFill>
              <a:srgbClr val="008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sz="2585"/>
          </a:p>
        </p:txBody>
      </p:sp>
      <p:sp>
        <p:nvSpPr>
          <p:cNvPr id="215055" name="Rectangle 17"/>
          <p:cNvSpPr>
            <a:spLocks noChangeArrowheads="1"/>
          </p:cNvSpPr>
          <p:nvPr/>
        </p:nvSpPr>
        <p:spPr bwMode="auto">
          <a:xfrm>
            <a:off x="228600" y="2287479"/>
            <a:ext cx="1752600" cy="42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r>
              <a:rPr lang="en-GB" altLang="zh-CN" sz="2215"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TOF, 80ps</a:t>
            </a:r>
            <a:r>
              <a:rPr lang="en-GB" altLang="zh-CN" sz="2215" b="1" dirty="0">
                <a:solidFill>
                  <a:srgbClr val="000000"/>
                </a:solidFill>
              </a:rPr>
              <a:t> </a:t>
            </a:r>
            <a:r>
              <a:rPr lang="en-US" altLang="zh-CN" sz="2215" b="1" dirty="0">
                <a:solidFill>
                  <a:srgbClr val="000000"/>
                </a:solidFill>
              </a:rPr>
              <a:t> </a:t>
            </a:r>
          </a:p>
        </p:txBody>
      </p:sp>
      <p:sp>
        <p:nvSpPr>
          <p:cNvPr id="215056" name="Rectangle 18"/>
          <p:cNvSpPr>
            <a:spLocks noChangeArrowheads="1"/>
          </p:cNvSpPr>
          <p:nvPr/>
        </p:nvSpPr>
        <p:spPr bwMode="auto">
          <a:xfrm>
            <a:off x="2133600" y="5256720"/>
            <a:ext cx="1676400" cy="42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buClr>
                <a:srgbClr val="3333CC"/>
              </a:buClr>
              <a:buSzPct val="80000"/>
              <a:buFont typeface="Wingdings" panose="05000000000000000000" pitchFamily="2" charset="2"/>
              <a:buNone/>
            </a:pPr>
            <a:endParaRPr lang="zh-CN" altLang="zh-CN" sz="2954" b="1">
              <a:solidFill>
                <a:srgbClr val="000000"/>
              </a:solidFill>
            </a:endParaRPr>
          </a:p>
        </p:txBody>
      </p:sp>
      <p:sp>
        <p:nvSpPr>
          <p:cNvPr id="215057" name="Line 19"/>
          <p:cNvSpPr>
            <a:spLocks noChangeShapeType="1"/>
          </p:cNvSpPr>
          <p:nvPr/>
        </p:nvSpPr>
        <p:spPr bwMode="auto">
          <a:xfrm flipV="1">
            <a:off x="7620000" y="2443182"/>
            <a:ext cx="381000" cy="28135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2585"/>
          </a:p>
        </p:txBody>
      </p:sp>
      <p:sp>
        <p:nvSpPr>
          <p:cNvPr id="215058" name="Line 20"/>
          <p:cNvSpPr>
            <a:spLocks noChangeShapeType="1"/>
          </p:cNvSpPr>
          <p:nvPr/>
        </p:nvSpPr>
        <p:spPr bwMode="auto">
          <a:xfrm>
            <a:off x="3581400" y="3287243"/>
            <a:ext cx="76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2585"/>
          </a:p>
        </p:txBody>
      </p:sp>
      <p:sp>
        <p:nvSpPr>
          <p:cNvPr id="215059" name="Line 21"/>
          <p:cNvSpPr>
            <a:spLocks noChangeShapeType="1"/>
          </p:cNvSpPr>
          <p:nvPr/>
        </p:nvSpPr>
        <p:spPr bwMode="auto">
          <a:xfrm>
            <a:off x="3581400" y="328724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2585"/>
          </a:p>
        </p:txBody>
      </p:sp>
      <p:sp>
        <p:nvSpPr>
          <p:cNvPr id="215060" name="Line 22"/>
          <p:cNvSpPr>
            <a:spLocks noChangeShapeType="1"/>
          </p:cNvSpPr>
          <p:nvPr/>
        </p:nvSpPr>
        <p:spPr bwMode="auto">
          <a:xfrm>
            <a:off x="1752600" y="1669459"/>
            <a:ext cx="1905000" cy="773723"/>
          </a:xfrm>
          <a:prstGeom prst="line">
            <a:avLst/>
          </a:prstGeom>
          <a:noFill/>
          <a:ln w="317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1" name="Line 23"/>
          <p:cNvSpPr>
            <a:spLocks noChangeShapeType="1"/>
          </p:cNvSpPr>
          <p:nvPr/>
        </p:nvSpPr>
        <p:spPr bwMode="auto">
          <a:xfrm flipV="1">
            <a:off x="2244969" y="3568598"/>
            <a:ext cx="1869831" cy="895350"/>
          </a:xfrm>
          <a:prstGeom prst="line">
            <a:avLst/>
          </a:prstGeom>
          <a:noFill/>
          <a:ln w="317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2" name="Line 24"/>
          <p:cNvSpPr>
            <a:spLocks noChangeShapeType="1"/>
          </p:cNvSpPr>
          <p:nvPr/>
        </p:nvSpPr>
        <p:spPr bwMode="auto">
          <a:xfrm>
            <a:off x="1676400" y="2724536"/>
            <a:ext cx="2133600" cy="211015"/>
          </a:xfrm>
          <a:prstGeom prst="line">
            <a:avLst/>
          </a:prstGeom>
          <a:noFill/>
          <a:ln w="317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3" name="Line 25"/>
          <p:cNvSpPr>
            <a:spLocks noChangeShapeType="1"/>
          </p:cNvSpPr>
          <p:nvPr/>
        </p:nvSpPr>
        <p:spPr bwMode="auto">
          <a:xfrm flipV="1">
            <a:off x="4495800" y="3779613"/>
            <a:ext cx="609600" cy="1406769"/>
          </a:xfrm>
          <a:prstGeom prst="line">
            <a:avLst/>
          </a:prstGeom>
          <a:noFill/>
          <a:ln w="317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4" name="Line 26"/>
          <p:cNvSpPr>
            <a:spLocks noChangeShapeType="1"/>
          </p:cNvSpPr>
          <p:nvPr/>
        </p:nvSpPr>
        <p:spPr bwMode="auto">
          <a:xfrm>
            <a:off x="1676400" y="2724536"/>
            <a:ext cx="2057400" cy="633046"/>
          </a:xfrm>
          <a:prstGeom prst="line">
            <a:avLst/>
          </a:prstGeom>
          <a:noFill/>
          <a:ln w="317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5" name="Line 27"/>
          <p:cNvSpPr>
            <a:spLocks noChangeShapeType="1"/>
          </p:cNvSpPr>
          <p:nvPr/>
        </p:nvSpPr>
        <p:spPr bwMode="auto">
          <a:xfrm flipV="1">
            <a:off x="2286000" y="3357582"/>
            <a:ext cx="1981200" cy="281354"/>
          </a:xfrm>
          <a:prstGeom prst="line">
            <a:avLst/>
          </a:prstGeom>
          <a:noFill/>
          <a:ln w="317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6" name="Rectangle 28"/>
          <p:cNvSpPr>
            <a:spLocks noChangeArrowheads="1"/>
          </p:cNvSpPr>
          <p:nvPr/>
        </p:nvSpPr>
        <p:spPr bwMode="auto">
          <a:xfrm>
            <a:off x="7610371" y="1599120"/>
            <a:ext cx="78419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en-US" altLang="zh-CN" sz="2215">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RPC</a:t>
            </a:r>
          </a:p>
        </p:txBody>
      </p:sp>
      <p:sp>
        <p:nvSpPr>
          <p:cNvPr id="215067" name="Line 29"/>
          <p:cNvSpPr>
            <a:spLocks noChangeShapeType="1"/>
          </p:cNvSpPr>
          <p:nvPr/>
        </p:nvSpPr>
        <p:spPr bwMode="auto">
          <a:xfrm flipH="1">
            <a:off x="5029200" y="1880474"/>
            <a:ext cx="2438400" cy="703385"/>
          </a:xfrm>
          <a:prstGeom prst="line">
            <a:avLst/>
          </a:prstGeom>
          <a:noFill/>
          <a:ln w="254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8" name="Line 30"/>
          <p:cNvSpPr>
            <a:spLocks noChangeShapeType="1"/>
          </p:cNvSpPr>
          <p:nvPr/>
        </p:nvSpPr>
        <p:spPr bwMode="auto">
          <a:xfrm flipH="1">
            <a:off x="6324600" y="1950812"/>
            <a:ext cx="1219200" cy="703385"/>
          </a:xfrm>
          <a:prstGeom prst="line">
            <a:avLst/>
          </a:prstGeom>
          <a:noFill/>
          <a:ln w="3175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585"/>
          </a:p>
        </p:txBody>
      </p:sp>
      <p:sp>
        <p:nvSpPr>
          <p:cNvPr id="215069" name="Rectangle 31"/>
          <p:cNvSpPr>
            <a:spLocks noChangeArrowheads="1"/>
          </p:cNvSpPr>
          <p:nvPr/>
        </p:nvSpPr>
        <p:spPr bwMode="auto">
          <a:xfrm>
            <a:off x="6120912" y="4398005"/>
            <a:ext cx="2838450" cy="94448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en-US" altLang="zh-CN" sz="1846">
                <a:solidFill>
                  <a:srgbClr val="333300"/>
                </a:solidFill>
                <a:latin typeface="Arial Unicode MS" panose="020B0604020202020204" pitchFamily="34" charset="-122"/>
                <a:ea typeface="Arial Unicode MS" panose="020B0604020202020204" pitchFamily="34" charset="-122"/>
                <a:cs typeface="Arial Unicode MS" panose="020B0604020202020204" pitchFamily="34" charset="-122"/>
              </a:rPr>
              <a:t>Total weight 730 ton, ~40,000 readout chnls, Data rate: 5kHz, 50Mb/s</a:t>
            </a:r>
          </a:p>
        </p:txBody>
      </p:sp>
      <p:sp>
        <p:nvSpPr>
          <p:cNvPr id="2" name="文本框 1"/>
          <p:cNvSpPr txBox="1"/>
          <p:nvPr/>
        </p:nvSpPr>
        <p:spPr>
          <a:xfrm>
            <a:off x="1676400" y="5827090"/>
            <a:ext cx="5939174" cy="1040285"/>
          </a:xfrm>
          <a:prstGeom prst="rect">
            <a:avLst/>
          </a:prstGeom>
          <a:noFill/>
        </p:spPr>
        <p:txBody>
          <a:bodyPr wrap="square" rtlCol="0">
            <a:spAutoFit/>
          </a:bodyPr>
          <a:lstStyle/>
          <a:p>
            <a:pPr algn="l"/>
            <a:r>
              <a:rPr lang="en-US" altLang="zh-CN" dirty="0">
                <a:solidFill>
                  <a:srgbClr val="C00000"/>
                </a:solidFill>
                <a:latin typeface="Times New Roman"/>
              </a:rPr>
              <a:t>Has been in full operation since 2008, </a:t>
            </a:r>
          </a:p>
          <a:p>
            <a:pPr algn="l"/>
            <a:r>
              <a:rPr lang="en-US" altLang="zh-CN" dirty="0">
                <a:solidFill>
                  <a:srgbClr val="C00000"/>
                </a:solidFill>
                <a:latin typeface="Times New Roman"/>
              </a:rPr>
              <a:t>all subdetectors are in very good status!</a:t>
            </a:r>
            <a:endParaRPr lang="zh-CN" altLang="en-US" dirty="0">
              <a:solidFill>
                <a:srgbClr val="C00000"/>
              </a:solidFill>
              <a:latin typeface="Times New Roman"/>
            </a:endParaRPr>
          </a:p>
        </p:txBody>
      </p:sp>
    </p:spTree>
    <p:extLst>
      <p:ext uri="{BB962C8B-B14F-4D97-AF65-F5344CB8AC3E}">
        <p14:creationId xmlns:p14="http://schemas.microsoft.com/office/powerpoint/2010/main" val="15391141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WordArt 6"/>
          <p:cNvSpPr>
            <a:spLocks noChangeArrowheads="1" noChangeShapeType="1" noTextEdit="1"/>
          </p:cNvSpPr>
          <p:nvPr/>
        </p:nvSpPr>
        <p:spPr bwMode="auto">
          <a:xfrm>
            <a:off x="76968" y="883625"/>
            <a:ext cx="3324225" cy="385763"/>
          </a:xfrm>
          <a:prstGeom prst="rect">
            <a:avLst/>
          </a:prstGeom>
        </p:spPr>
        <p:txBody>
          <a:bodyPr wrap="none" fromWordArt="1">
            <a:prstTxWarp prst="textPlain">
              <a:avLst>
                <a:gd name="adj" fmla="val 50000"/>
              </a:avLst>
            </a:prstTxWarp>
          </a:bodyPr>
          <a:lstStyle/>
          <a:p>
            <a:pPr>
              <a:lnSpc>
                <a:spcPct val="90000"/>
              </a:lnSpc>
              <a:spcBef>
                <a:spcPct val="0"/>
              </a:spcBef>
            </a:pPr>
            <a:endParaRPr lang="zh-CN" altLang="en-US" sz="1800" b="1" kern="10">
              <a:ln w="9525">
                <a:solidFill>
                  <a:srgbClr val="FF0000"/>
                </a:solidFill>
                <a:round/>
                <a:headEnd/>
                <a:tailEnd/>
              </a:ln>
              <a:effectLst>
                <a:outerShdw dist="35921" dir="2700000" algn="ctr" rotWithShape="0">
                  <a:srgbClr val="C0C0C0"/>
                </a:outerShdw>
              </a:effectLst>
              <a:latin typeface="宋体"/>
              <a:ea typeface="宋体"/>
            </a:endParaRPr>
          </a:p>
        </p:txBody>
      </p:sp>
      <p:sp>
        <p:nvSpPr>
          <p:cNvPr id="5" name="文本框 4"/>
          <p:cNvSpPr txBox="1"/>
          <p:nvPr/>
        </p:nvSpPr>
        <p:spPr>
          <a:xfrm>
            <a:off x="35496" y="927696"/>
            <a:ext cx="2482751" cy="338554"/>
          </a:xfrm>
          <a:prstGeom prst="rect">
            <a:avLst/>
          </a:prstGeom>
          <a:solidFill>
            <a:srgbClr val="FFFFFF"/>
          </a:solidFill>
        </p:spPr>
        <p:txBody>
          <a:bodyPr wrap="square" rtlCol="0">
            <a:spAutoFit/>
          </a:bodyPr>
          <a:lstStyle/>
          <a:p>
            <a:r>
              <a:rPr lang="en-US" altLang="zh-CN" sz="1600" dirty="0"/>
              <a:t>     </a:t>
            </a:r>
            <a:endParaRPr lang="zh-CN" altLang="en-US" sz="1600" dirty="0"/>
          </a:p>
        </p:txBody>
      </p:sp>
      <p:sp>
        <p:nvSpPr>
          <p:cNvPr id="17" name="矩形 32"/>
          <p:cNvSpPr>
            <a:spLocks noChangeArrowheads="1"/>
          </p:cNvSpPr>
          <p:nvPr/>
        </p:nvSpPr>
        <p:spPr bwMode="auto">
          <a:xfrm>
            <a:off x="152400" y="24338"/>
            <a:ext cx="8786446" cy="71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0"/>
              </a:spcBef>
              <a:buClr>
                <a:srgbClr val="C00000"/>
              </a:buClr>
              <a:buSzPct val="85000"/>
            </a:pPr>
            <a:r>
              <a:rPr kumimoji="1" lang="en-US" altLang="zh-CN" sz="4062" dirty="0">
                <a:solidFill>
                  <a:srgbClr val="006600"/>
                </a:solidFill>
                <a:latin typeface="Arial Unicode MS" pitchFamily="34" charset="-122"/>
                <a:ea typeface="Arial Unicode MS" pitchFamily="34" charset="-122"/>
                <a:cs typeface="Arial Unicode MS" pitchFamily="34" charset="-122"/>
              </a:rPr>
              <a:t>BESIII Collaboration</a:t>
            </a:r>
            <a:endParaRPr kumimoji="1" lang="zh-CN" altLang="en-US" sz="4062" dirty="0">
              <a:solidFill>
                <a:srgbClr val="00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p:cNvPicPr>
            <a:picLocks noChangeAspect="1"/>
          </p:cNvPicPr>
          <p:nvPr/>
        </p:nvPicPr>
        <p:blipFill>
          <a:blip r:embed="rId3"/>
          <a:stretch>
            <a:fillRect/>
          </a:stretch>
        </p:blipFill>
        <p:spPr>
          <a:xfrm>
            <a:off x="75728" y="709730"/>
            <a:ext cx="9005006" cy="5887622"/>
          </a:xfrm>
          <a:prstGeom prst="rect">
            <a:avLst/>
          </a:prstGeom>
        </p:spPr>
      </p:pic>
      <p:sp>
        <p:nvSpPr>
          <p:cNvPr id="3" name="灯片编号占位符 2"/>
          <p:cNvSpPr>
            <a:spLocks noGrp="1"/>
          </p:cNvSpPr>
          <p:nvPr>
            <p:ph type="sldNum" sz="quarter" idx="12"/>
          </p:nvPr>
        </p:nvSpPr>
        <p:spPr>
          <a:xfrm>
            <a:off x="6557143" y="6281918"/>
            <a:ext cx="1905000" cy="457200"/>
          </a:xfrm>
        </p:spPr>
        <p:txBody>
          <a:bodyPr/>
          <a:lstStyle/>
          <a:p>
            <a:fld id="{E89A5866-3079-4C5A-B4EF-A05D4B44EC42}" type="slidenum">
              <a:rPr lang="en-US" altLang="zh-CN" smtClean="0">
                <a:solidFill>
                  <a:srgbClr val="000000"/>
                </a:solidFill>
              </a:rPr>
              <a:pPr/>
              <a:t>52</a:t>
            </a:fld>
            <a:endParaRPr lang="en-US" altLang="zh-CN">
              <a:solidFill>
                <a:srgbClr val="000000"/>
              </a:solidFill>
            </a:endParaRPr>
          </a:p>
        </p:txBody>
      </p:sp>
      <p:sp>
        <p:nvSpPr>
          <p:cNvPr id="4" name="文本框 3"/>
          <p:cNvSpPr txBox="1"/>
          <p:nvPr/>
        </p:nvSpPr>
        <p:spPr>
          <a:xfrm>
            <a:off x="4167051" y="2855152"/>
            <a:ext cx="5053693" cy="1170257"/>
          </a:xfrm>
          <a:prstGeom prst="rect">
            <a:avLst/>
          </a:prstGeom>
          <a:solidFill>
            <a:srgbClr val="85E7C0"/>
          </a:solidFill>
        </p:spPr>
        <p:txBody>
          <a:bodyPr wrap="square" rtlCol="0">
            <a:spAutoFit/>
          </a:bodyPr>
          <a:lstStyle/>
          <a:p>
            <a:pPr algn="l">
              <a:lnSpc>
                <a:spcPct val="120000"/>
              </a:lnSpc>
            </a:pPr>
            <a:r>
              <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16 </a:t>
            </a:r>
            <a:r>
              <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rPr>
              <a:t>国家</a:t>
            </a:r>
            <a:endPar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endParaRPr>
          </a:p>
          <a:p>
            <a:pPr algn="l">
              <a:lnSpc>
                <a:spcPct val="120000"/>
              </a:lnSpc>
            </a:pPr>
            <a:r>
              <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76 </a:t>
            </a:r>
            <a:r>
              <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rPr>
              <a:t>研究机构 （国外</a:t>
            </a:r>
            <a:r>
              <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31</a:t>
            </a:r>
            <a:r>
              <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rPr>
              <a:t>；国内</a:t>
            </a:r>
            <a:r>
              <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45</a:t>
            </a:r>
            <a:r>
              <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endParaRPr>
          </a:p>
          <a:p>
            <a:pPr algn="l">
              <a:lnSpc>
                <a:spcPct val="120000"/>
              </a:lnSpc>
            </a:pPr>
            <a:r>
              <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~670 </a:t>
            </a:r>
            <a:r>
              <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rPr>
              <a:t>成员</a:t>
            </a: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1086" t="42906" r="2028" b="18074"/>
          <a:stretch/>
        </p:blipFill>
        <p:spPr>
          <a:xfrm>
            <a:off x="45655" y="4365104"/>
            <a:ext cx="9134857" cy="2450214"/>
          </a:xfrm>
          <a:prstGeom prst="rect">
            <a:avLst/>
          </a:prstGeom>
        </p:spPr>
      </p:pic>
    </p:spTree>
    <p:extLst>
      <p:ext uri="{BB962C8B-B14F-4D97-AF65-F5344CB8AC3E}">
        <p14:creationId xmlns:p14="http://schemas.microsoft.com/office/powerpoint/2010/main" val="14515287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幻灯片编号占位符 1"/>
          <p:cNvSpPr>
            <a:spLocks noGrp="1"/>
          </p:cNvSpPr>
          <p:nvPr>
            <p:ph type="sldNum" sz="quarter" idx="12"/>
          </p:nvPr>
        </p:nvSpPr>
        <p:spPr/>
        <p:txBody>
          <a:bodyPr/>
          <a:lstStyle/>
          <a:p>
            <a:fld id="{81855D6D-BE9D-D941-B9A4-8A4BCB1D2737}" type="slidenum">
              <a:rPr lang="zh-CN" altLang="en-US"/>
              <a:pPr/>
              <a:t>53</a:t>
            </a:fld>
            <a:endParaRPr lang="en-US" altLang="zh-CN"/>
          </a:p>
        </p:txBody>
      </p:sp>
      <p:pic>
        <p:nvPicPr>
          <p:cNvPr id="8806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762000"/>
            <a:ext cx="4267200" cy="299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06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846513"/>
            <a:ext cx="4267200" cy="3011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0644" name="Picture 4" descr="200711021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771900"/>
            <a:ext cx="4114800" cy="308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0645" name="Picture 5" descr="DSC_013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762000"/>
            <a:ext cx="4343400" cy="2903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80646" name="Rectangle 6"/>
          <p:cNvSpPr>
            <a:spLocks noChangeArrowheads="1"/>
          </p:cNvSpPr>
          <p:nvPr/>
        </p:nvSpPr>
        <p:spPr bwMode="auto">
          <a:xfrm>
            <a:off x="76200" y="76200"/>
            <a:ext cx="8839200" cy="58477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Bef>
                <a:spcPct val="0"/>
              </a:spcBef>
              <a:buClrTx/>
              <a:buFontTx/>
              <a:buNone/>
            </a:pPr>
            <a:r>
              <a:rPr lang="zh-CN" altLang="en-US" sz="3200" dirty="0">
                <a:solidFill>
                  <a:srgbClr val="FF0000"/>
                </a:solidFill>
                <a:latin typeface="Heiti SC Light" charset="-122"/>
                <a:ea typeface="Heiti SC Light" charset="-122"/>
                <a:cs typeface="Heiti SC Light" charset="-122"/>
              </a:rPr>
              <a:t>北京谱</a:t>
            </a:r>
            <a:r>
              <a:rPr lang="en-US" altLang="zh-CN" sz="3200" dirty="0">
                <a:solidFill>
                  <a:srgbClr val="FF0000"/>
                </a:solidFill>
                <a:latin typeface="Heiti SC Light" charset="-122"/>
                <a:ea typeface="Heiti SC Light" charset="-122"/>
                <a:cs typeface="Heiti SC Light" charset="-122"/>
              </a:rPr>
              <a:t>III</a:t>
            </a:r>
            <a:r>
              <a:rPr lang="zh-CN" altLang="en-US" sz="3200" dirty="0">
                <a:solidFill>
                  <a:srgbClr val="FF0000"/>
                </a:solidFill>
                <a:latin typeface="Heiti SC Light" charset="-122"/>
                <a:ea typeface="Heiti SC Light" charset="-122"/>
                <a:cs typeface="Heiti SC Light" charset="-122"/>
              </a:rPr>
              <a:t>的建造： 主漂移室和飞行时间</a:t>
            </a:r>
          </a:p>
        </p:txBody>
      </p:sp>
    </p:spTree>
    <p:extLst>
      <p:ext uri="{BB962C8B-B14F-4D97-AF65-F5344CB8AC3E}">
        <p14:creationId xmlns:p14="http://schemas.microsoft.com/office/powerpoint/2010/main" val="258961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幻灯片编号占位符 1"/>
          <p:cNvSpPr>
            <a:spLocks noGrp="1"/>
          </p:cNvSpPr>
          <p:nvPr>
            <p:ph type="sldNum" sz="quarter" idx="12"/>
          </p:nvPr>
        </p:nvSpPr>
        <p:spPr/>
        <p:txBody>
          <a:bodyPr/>
          <a:lstStyle/>
          <a:p>
            <a:fld id="{2D25F0D2-7258-3B4A-9C04-7095FA8C6034}" type="slidenum">
              <a:rPr lang="zh-CN" altLang="en-US"/>
              <a:pPr/>
              <a:t>54</a:t>
            </a:fld>
            <a:endParaRPr lang="en-US" altLang="zh-CN"/>
          </a:p>
        </p:txBody>
      </p:sp>
      <p:pic>
        <p:nvPicPr>
          <p:cNvPr id="881670" name="Picture 6" descr="DSC_0177-1"/>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5040313" y="2852738"/>
            <a:ext cx="4103687" cy="4032250"/>
          </a:xfrm>
          <a:noFill/>
        </p:spPr>
      </p:pic>
      <p:pic>
        <p:nvPicPr>
          <p:cNvPr id="881667" name="Picture 3" descr="12_仔细检查行走方向避免走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952500"/>
            <a:ext cx="3810000" cy="2547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1668" name="Picture 4" descr="200710241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3886200"/>
            <a:ext cx="3808412" cy="2855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1669" name="Picture 5" descr="DSC_002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0113" y="44450"/>
            <a:ext cx="4183062" cy="2797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文本框 1"/>
          <p:cNvSpPr txBox="1"/>
          <p:nvPr/>
        </p:nvSpPr>
        <p:spPr>
          <a:xfrm>
            <a:off x="862678" y="113288"/>
            <a:ext cx="2492990" cy="646331"/>
          </a:xfrm>
          <a:prstGeom prst="rect">
            <a:avLst/>
          </a:prstGeom>
          <a:noFill/>
        </p:spPr>
        <p:txBody>
          <a:bodyPr wrap="none" rtlCol="0">
            <a:spAutoFit/>
          </a:bodyPr>
          <a:lstStyle/>
          <a:p>
            <a:r>
              <a:rPr kumimoji="1" lang="zh-CN" altLang="en-US" sz="3600" dirty="0">
                <a:solidFill>
                  <a:srgbClr val="FF0000"/>
                </a:solidFill>
                <a:latin typeface="Heiti SC Light" charset="-122"/>
                <a:ea typeface="Heiti SC Light" charset="-122"/>
                <a:cs typeface="Heiti SC Light" charset="-122"/>
              </a:rPr>
              <a:t>电磁量能器</a:t>
            </a:r>
          </a:p>
        </p:txBody>
      </p:sp>
    </p:spTree>
    <p:extLst>
      <p:ext uri="{BB962C8B-B14F-4D97-AF65-F5344CB8AC3E}">
        <p14:creationId xmlns:p14="http://schemas.microsoft.com/office/powerpoint/2010/main" val="1828963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编号占位符 1"/>
          <p:cNvSpPr>
            <a:spLocks noGrp="1"/>
          </p:cNvSpPr>
          <p:nvPr>
            <p:ph type="sldNum" sz="quarter" idx="12"/>
          </p:nvPr>
        </p:nvSpPr>
        <p:spPr/>
        <p:txBody>
          <a:bodyPr/>
          <a:lstStyle/>
          <a:p>
            <a:fld id="{8004121D-D1AB-9E48-984B-3F488049F720}" type="slidenum">
              <a:rPr lang="zh-CN" altLang="en-US"/>
              <a:pPr/>
              <a:t>55</a:t>
            </a:fld>
            <a:endParaRPr lang="en-US" altLang="zh-CN"/>
          </a:p>
        </p:txBody>
      </p:sp>
      <p:sp>
        <p:nvSpPr>
          <p:cNvPr id="883714" name="Rectangle 2"/>
          <p:cNvSpPr>
            <a:spLocks noGrp="1" noChangeArrowheads="1"/>
          </p:cNvSpPr>
          <p:nvPr>
            <p:ph type="title" idx="4294967295"/>
          </p:nvPr>
        </p:nvSpPr>
        <p:spPr>
          <a:xfrm>
            <a:off x="0" y="0"/>
            <a:ext cx="8458200" cy="609600"/>
          </a:xfrm>
          <a:solidFill>
            <a:schemeClr val="bg1"/>
          </a:solidFill>
        </p:spPr>
        <p:txBody>
          <a:bodyPr lIns="91440" tIns="45720" rIns="91440" bIns="45720">
            <a:normAutofit fontScale="90000"/>
          </a:bodyPr>
          <a:lstStyle/>
          <a:p>
            <a:r>
              <a:rPr lang="zh-CN" altLang="en-US" sz="4000" b="1" dirty="0">
                <a:solidFill>
                  <a:srgbClr val="FF0000"/>
                </a:solidFill>
                <a:latin typeface="Heiti SC Light" charset="-122"/>
                <a:ea typeface="Heiti SC Light" charset="-122"/>
                <a:cs typeface="Heiti SC Light" charset="-122"/>
              </a:rPr>
              <a:t>探测器推到对撞点</a:t>
            </a:r>
            <a:r>
              <a:rPr lang="en-US" altLang="zh-CN" sz="4000" b="1" dirty="0">
                <a:solidFill>
                  <a:srgbClr val="FF0000"/>
                </a:solidFill>
                <a:latin typeface="Heiti SC Light" charset="-122"/>
                <a:ea typeface="Heiti SC Light" charset="-122"/>
                <a:cs typeface="Heiti SC Light" charset="-122"/>
              </a:rPr>
              <a:t>: </a:t>
            </a:r>
            <a:r>
              <a:rPr lang="zh-CN" altLang="en-US" sz="4000" b="1" dirty="0">
                <a:solidFill>
                  <a:srgbClr val="FF0000"/>
                </a:solidFill>
                <a:latin typeface="Heiti SC Light" charset="-122"/>
                <a:ea typeface="Heiti SC Light" charset="-122"/>
                <a:cs typeface="Heiti SC Light" charset="-122"/>
              </a:rPr>
              <a:t>位置精度</a:t>
            </a:r>
            <a:r>
              <a:rPr lang="en-US" altLang="zh-CN" sz="4000" b="1" dirty="0">
                <a:solidFill>
                  <a:srgbClr val="FF0000"/>
                </a:solidFill>
                <a:latin typeface="Heiti SC Light" charset="-122"/>
                <a:ea typeface="Heiti SC Light" charset="-122"/>
                <a:cs typeface="Heiti SC Light" charset="-122"/>
              </a:rPr>
              <a:t> &lt; 1 mm</a:t>
            </a:r>
            <a:endParaRPr lang="zh-CN" altLang="en-US" sz="4000" b="1" dirty="0">
              <a:solidFill>
                <a:srgbClr val="FF0000"/>
              </a:solidFill>
              <a:latin typeface="Heiti SC Light" charset="-122"/>
              <a:ea typeface="Heiti SC Light" charset="-122"/>
              <a:cs typeface="Heiti SC Light" charset="-122"/>
            </a:endParaRPr>
          </a:p>
        </p:txBody>
      </p:sp>
      <p:pic>
        <p:nvPicPr>
          <p:cNvPr id="883716" name="Picture 4" descr="D:\MY DOCU\BESIII docu\BESIII construction\谱仪整体\00008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646113"/>
            <a:ext cx="4191000" cy="317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3717" name="Picture 5" descr="D:\MY DOCU\BESIII docu\BESIII construction\谱仪整体\00007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62400"/>
            <a:ext cx="4648200" cy="2913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3718" name="Picture 6" descr="D:\MY DOCU\BESIII docu\BESIII construction\谱仪整体\00003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60400"/>
            <a:ext cx="4800600" cy="3209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3719" name="Picture 7" descr="D:\MY DOCU\BESIII docu\BESIII construction\谱仪整体\000064-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3963988"/>
            <a:ext cx="4419600" cy="2894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2536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幻灯片编号占位符 3"/>
          <p:cNvSpPr>
            <a:spLocks noGrp="1"/>
          </p:cNvSpPr>
          <p:nvPr>
            <p:ph type="sldNum" sz="quarter" idx="12"/>
          </p:nvPr>
        </p:nvSpPr>
        <p:spPr/>
        <p:txBody>
          <a:bodyPr/>
          <a:lstStyle/>
          <a:p>
            <a:fld id="{D7E3EE95-E31E-5647-8247-10B8106AD661}" type="slidenum">
              <a:rPr lang="zh-CN" altLang="en-US"/>
              <a:pPr/>
              <a:t>56</a:t>
            </a:fld>
            <a:endParaRPr lang="en-US" altLang="zh-CN"/>
          </a:p>
        </p:txBody>
      </p:sp>
      <p:sp>
        <p:nvSpPr>
          <p:cNvPr id="860162" name="Rectangle 2"/>
          <p:cNvSpPr>
            <a:spLocks noGrp="1" noChangeArrowheads="1"/>
          </p:cNvSpPr>
          <p:nvPr>
            <p:ph type="title" idx="4294967295"/>
          </p:nvPr>
        </p:nvSpPr>
        <p:spPr>
          <a:xfrm>
            <a:off x="684213" y="0"/>
            <a:ext cx="7772400" cy="647700"/>
          </a:xfrm>
        </p:spPr>
        <p:txBody>
          <a:bodyPr>
            <a:normAutofit fontScale="90000"/>
          </a:bodyPr>
          <a:lstStyle/>
          <a:p>
            <a:r>
              <a:rPr lang="en-US" altLang="zh-CN" sz="3200" b="1" dirty="0">
                <a:latin typeface="Calibri" charset="0"/>
              </a:rPr>
              <a:t>2008</a:t>
            </a:r>
            <a:r>
              <a:rPr lang="zh-CN" altLang="en-US" sz="3200" b="1" dirty="0">
                <a:latin typeface="Calibri" charset="0"/>
              </a:rPr>
              <a:t>年</a:t>
            </a:r>
            <a:r>
              <a:rPr lang="en-US" altLang="zh-CN" sz="3200" b="1" dirty="0">
                <a:latin typeface="Calibri" charset="0"/>
              </a:rPr>
              <a:t>7</a:t>
            </a:r>
            <a:r>
              <a:rPr lang="zh-CN" altLang="en-US" sz="3200" b="1" dirty="0">
                <a:latin typeface="Calibri" charset="0"/>
              </a:rPr>
              <a:t>月</a:t>
            </a:r>
            <a:r>
              <a:rPr lang="en-US" altLang="zh-CN" sz="3200" b="1" dirty="0">
                <a:latin typeface="Calibri" charset="0"/>
              </a:rPr>
              <a:t>19</a:t>
            </a:r>
            <a:r>
              <a:rPr lang="zh-CN" altLang="en-US" sz="3200" b="1" dirty="0">
                <a:latin typeface="Calibri" charset="0"/>
              </a:rPr>
              <a:t>日</a:t>
            </a:r>
            <a:r>
              <a:rPr lang="en-US" altLang="zh-CN" sz="3200" b="1" dirty="0">
                <a:latin typeface="Calibri" charset="0"/>
              </a:rPr>
              <a:t>BEPCII/BESIII</a:t>
            </a:r>
            <a:r>
              <a:rPr lang="zh-CN" altLang="en-US" sz="3200" b="1" dirty="0">
                <a:latin typeface="Calibri" charset="0"/>
              </a:rPr>
              <a:t>第一个对撞事例</a:t>
            </a:r>
            <a:endParaRPr lang="en-US" altLang="zh-CN" sz="3200" b="1" dirty="0">
              <a:latin typeface="Calibri" charset="0"/>
            </a:endParaRPr>
          </a:p>
        </p:txBody>
      </p:sp>
      <p:pic>
        <p:nvPicPr>
          <p:cNvPr id="860164" name="Picture 4" descr="080721a-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6683" y="1994539"/>
            <a:ext cx="5976938" cy="4483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016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2" y="856074"/>
            <a:ext cx="3743325" cy="25860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09032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monium.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716" y="803082"/>
            <a:ext cx="7884075" cy="5659292"/>
          </a:xfrm>
          <a:prstGeom prst="rect">
            <a:avLst/>
          </a:prstGeom>
        </p:spPr>
      </p:pic>
      <p:sp>
        <p:nvSpPr>
          <p:cNvPr id="64" name="Rechteck 38"/>
          <p:cNvSpPr/>
          <p:nvPr/>
        </p:nvSpPr>
        <p:spPr>
          <a:xfrm>
            <a:off x="2976471" y="295041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 name="Slide Number Placeholder 2"/>
          <p:cNvSpPr>
            <a:spLocks noGrp="1"/>
          </p:cNvSpPr>
          <p:nvPr>
            <p:ph type="sldNum" sz="quarter" idx="12"/>
          </p:nvPr>
        </p:nvSpPr>
        <p:spPr/>
        <p:txBody>
          <a:bodyPr/>
          <a:lstStyle/>
          <a:p>
            <a:fld id="{D8057F64-BDF3-1047-846B-E9D621A67137}" type="slidenum">
              <a:rPr lang="en-US" smtClean="0">
                <a:solidFill>
                  <a:prstClr val="black">
                    <a:tint val="75000"/>
                  </a:prstClr>
                </a:solidFill>
              </a:rPr>
              <a:pPr/>
              <a:t>57</a:t>
            </a:fld>
            <a:endParaRPr lang="en-US">
              <a:solidFill>
                <a:prstClr val="black">
                  <a:tint val="75000"/>
                </a:prstClr>
              </a:solidFill>
            </a:endParaRPr>
          </a:p>
        </p:txBody>
      </p:sp>
      <p:sp>
        <p:nvSpPr>
          <p:cNvPr id="5" name="Title 13"/>
          <p:cNvSpPr txBox="1">
            <a:spLocks/>
          </p:cNvSpPr>
          <p:nvPr/>
        </p:nvSpPr>
        <p:spPr>
          <a:xfrm>
            <a:off x="517680" y="-27721"/>
            <a:ext cx="8229600" cy="83080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zh-CN" altLang="en-US">
                <a:solidFill>
                  <a:srgbClr val="800000"/>
                </a:solidFill>
                <a:latin typeface="微软雅黑" panose="020B0503020204020204" pitchFamily="34" charset="-122"/>
                <a:ea typeface="微软雅黑" panose="020B0503020204020204" pitchFamily="34" charset="-122"/>
              </a:rPr>
              <a:t>粲偶素谱学</a:t>
            </a:r>
            <a:endParaRPr lang="en-US" dirty="0">
              <a:solidFill>
                <a:srgbClr val="800000"/>
              </a:solidFill>
              <a:latin typeface="微软雅黑" panose="020B0503020204020204" pitchFamily="34" charset="-122"/>
              <a:ea typeface="微软雅黑" panose="020B0503020204020204" pitchFamily="34" charset="-122"/>
            </a:endParaRPr>
          </a:p>
        </p:txBody>
      </p:sp>
      <p:sp>
        <p:nvSpPr>
          <p:cNvPr id="8" name="TextBox 4"/>
          <p:cNvSpPr txBox="1"/>
          <p:nvPr/>
        </p:nvSpPr>
        <p:spPr>
          <a:xfrm>
            <a:off x="5651807" y="5319844"/>
            <a:ext cx="2467751" cy="400110"/>
          </a:xfrm>
          <a:prstGeom prst="rect">
            <a:avLst/>
          </a:prstGeom>
          <a:solidFill>
            <a:srgbClr val="FFFF00"/>
          </a:solidFill>
          <a:ln>
            <a:solidFill>
              <a:schemeClr val="tx1"/>
            </a:solidFill>
          </a:ln>
        </p:spPr>
        <p:txBody>
          <a:bodyPr wrap="square" rtlCol="0">
            <a:spAutoFit/>
          </a:bodyPr>
          <a:lstStyle/>
          <a:p>
            <a:pPr algn="l" defTabSz="457200" fontAlgn="auto">
              <a:spcBef>
                <a:spcPts val="0"/>
              </a:spcBef>
              <a:spcAft>
                <a:spcPts val="0"/>
              </a:spcAft>
            </a:pPr>
            <a:r>
              <a:rPr lang="en-US" sz="2000" dirty="0">
                <a:solidFill>
                  <a:prstClr val="black"/>
                </a:solidFill>
                <a:latin typeface="Calibri"/>
              </a:rPr>
              <a:t>predicted, discovered</a:t>
            </a:r>
          </a:p>
        </p:txBody>
      </p:sp>
      <p:sp>
        <p:nvSpPr>
          <p:cNvPr id="2" name="Rechteck 1"/>
          <p:cNvSpPr/>
          <p:nvPr/>
        </p:nvSpPr>
        <p:spPr>
          <a:xfrm>
            <a:off x="1280168" y="5403747"/>
            <a:ext cx="596347" cy="197648"/>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0" name="Textfeld 9"/>
          <p:cNvSpPr txBox="1"/>
          <p:nvPr/>
        </p:nvSpPr>
        <p:spPr>
          <a:xfrm>
            <a:off x="1240413" y="5300466"/>
            <a:ext cx="699714" cy="338554"/>
          </a:xfrm>
          <a:prstGeom prst="rect">
            <a:avLst/>
          </a:prstGeom>
          <a:noFill/>
        </p:spPr>
        <p:txBody>
          <a:bodyPr wrap="square" rtlCol="0">
            <a:spAutoFit/>
          </a:bodyPr>
          <a:lstStyle/>
          <a:p>
            <a:pPr algn="l" defTabSz="457200" fontAlgn="auto">
              <a:spcBef>
                <a:spcPts val="0"/>
              </a:spcBef>
              <a:spcAft>
                <a:spcPts val="0"/>
              </a:spcAft>
            </a:pPr>
            <a:r>
              <a:rPr lang="de-DE" sz="1600" dirty="0" err="1">
                <a:solidFill>
                  <a:prstClr val="black"/>
                </a:solidFill>
                <a:latin typeface="Symbol" panose="05050102010706020507" pitchFamily="18" charset="2"/>
              </a:rPr>
              <a:t>h</a:t>
            </a:r>
            <a:r>
              <a:rPr lang="de-DE" sz="1600" baseline="-25000" dirty="0" err="1">
                <a:solidFill>
                  <a:prstClr val="black"/>
                </a:solidFill>
                <a:latin typeface="Calibri"/>
              </a:rPr>
              <a:t>c</a:t>
            </a:r>
            <a:r>
              <a:rPr lang="de-DE" sz="1400" dirty="0">
                <a:solidFill>
                  <a:prstClr val="black"/>
                </a:solidFill>
                <a:latin typeface="Calibri"/>
              </a:rPr>
              <a:t>(1S)</a:t>
            </a:r>
            <a:endParaRPr lang="de-DE" sz="1400" dirty="0">
              <a:solidFill>
                <a:prstClr val="black"/>
              </a:solidFill>
              <a:latin typeface="Symbol" panose="05050102010706020507" pitchFamily="18" charset="2"/>
            </a:endParaRPr>
          </a:p>
        </p:txBody>
      </p:sp>
      <p:sp>
        <p:nvSpPr>
          <p:cNvPr id="11" name="Rechteck 10"/>
          <p:cNvSpPr/>
          <p:nvPr/>
        </p:nvSpPr>
        <p:spPr>
          <a:xfrm>
            <a:off x="1860613" y="505670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2" name="Textfeld 11"/>
          <p:cNvSpPr txBox="1"/>
          <p:nvPr/>
        </p:nvSpPr>
        <p:spPr>
          <a:xfrm>
            <a:off x="1924222" y="4990364"/>
            <a:ext cx="548640"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Calibri"/>
              </a:rPr>
              <a:t>J/</a:t>
            </a:r>
            <a:r>
              <a:rPr lang="de-DE" sz="1600" dirty="0">
                <a:solidFill>
                  <a:prstClr val="black"/>
                </a:solidFill>
                <a:latin typeface="Symbol" panose="05050102010706020507" pitchFamily="18" charset="2"/>
              </a:rPr>
              <a:t>y</a:t>
            </a:r>
          </a:p>
        </p:txBody>
      </p:sp>
      <p:sp>
        <p:nvSpPr>
          <p:cNvPr id="15" name="Rechteck 14"/>
          <p:cNvSpPr/>
          <p:nvPr/>
        </p:nvSpPr>
        <p:spPr>
          <a:xfrm>
            <a:off x="4207816" y="3909845"/>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6" name="Rechteck 15"/>
          <p:cNvSpPr/>
          <p:nvPr/>
        </p:nvSpPr>
        <p:spPr>
          <a:xfrm>
            <a:off x="1280168" y="3746064"/>
            <a:ext cx="580445"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7" name="Textfeld 16"/>
          <p:cNvSpPr txBox="1"/>
          <p:nvPr/>
        </p:nvSpPr>
        <p:spPr>
          <a:xfrm>
            <a:off x="1248364" y="3658913"/>
            <a:ext cx="699714" cy="338554"/>
          </a:xfrm>
          <a:prstGeom prst="rect">
            <a:avLst/>
          </a:prstGeom>
          <a:noFill/>
        </p:spPr>
        <p:txBody>
          <a:bodyPr wrap="square" rtlCol="0">
            <a:spAutoFit/>
          </a:bodyPr>
          <a:lstStyle/>
          <a:p>
            <a:pPr algn="l" defTabSz="457200" fontAlgn="auto">
              <a:spcBef>
                <a:spcPts val="0"/>
              </a:spcBef>
              <a:spcAft>
                <a:spcPts val="0"/>
              </a:spcAft>
            </a:pPr>
            <a:r>
              <a:rPr lang="de-DE" sz="1600" dirty="0" err="1">
                <a:solidFill>
                  <a:prstClr val="black"/>
                </a:solidFill>
                <a:latin typeface="Symbol" panose="05050102010706020507" pitchFamily="18" charset="2"/>
              </a:rPr>
              <a:t>h</a:t>
            </a:r>
            <a:r>
              <a:rPr lang="de-DE" sz="1600" baseline="-25000" dirty="0" err="1">
                <a:solidFill>
                  <a:prstClr val="black"/>
                </a:solidFill>
                <a:latin typeface="Calibri"/>
              </a:rPr>
              <a:t>c</a:t>
            </a:r>
            <a:r>
              <a:rPr lang="de-DE" sz="1400" dirty="0">
                <a:solidFill>
                  <a:prstClr val="black"/>
                </a:solidFill>
                <a:latin typeface="Calibri"/>
              </a:rPr>
              <a:t>(2S)</a:t>
            </a:r>
            <a:endParaRPr lang="de-DE" sz="1400" dirty="0">
              <a:solidFill>
                <a:prstClr val="black"/>
              </a:solidFill>
              <a:latin typeface="Symbol" panose="05050102010706020507" pitchFamily="18" charset="2"/>
            </a:endParaRPr>
          </a:p>
        </p:txBody>
      </p:sp>
      <p:sp>
        <p:nvSpPr>
          <p:cNvPr id="18" name="Rechteck 17"/>
          <p:cNvSpPr/>
          <p:nvPr/>
        </p:nvSpPr>
        <p:spPr>
          <a:xfrm>
            <a:off x="1852662" y="3577477"/>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9" name="Textfeld 18"/>
          <p:cNvSpPr txBox="1"/>
          <p:nvPr/>
        </p:nvSpPr>
        <p:spPr>
          <a:xfrm>
            <a:off x="1820857" y="3504782"/>
            <a:ext cx="652009"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y</a:t>
            </a:r>
            <a:r>
              <a:rPr lang="de-DE" sz="1600" dirty="0">
                <a:solidFill>
                  <a:prstClr val="black"/>
                </a:solidFill>
                <a:latin typeface="Calibri"/>
              </a:rPr>
              <a:t>(2S)</a:t>
            </a:r>
          </a:p>
        </p:txBody>
      </p:sp>
      <p:sp>
        <p:nvSpPr>
          <p:cNvPr id="20" name="Rechteck 19"/>
          <p:cNvSpPr/>
          <p:nvPr/>
        </p:nvSpPr>
        <p:spPr>
          <a:xfrm>
            <a:off x="3617850" y="401322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1" name="Rechteck 20"/>
          <p:cNvSpPr/>
          <p:nvPr/>
        </p:nvSpPr>
        <p:spPr>
          <a:xfrm>
            <a:off x="3029454" y="4192805"/>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2" name="Rechteck 21"/>
          <p:cNvSpPr/>
          <p:nvPr/>
        </p:nvSpPr>
        <p:spPr>
          <a:xfrm>
            <a:off x="2441058" y="3989516"/>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3" name="Textfeld 22"/>
          <p:cNvSpPr txBox="1"/>
          <p:nvPr/>
        </p:nvSpPr>
        <p:spPr>
          <a:xfrm>
            <a:off x="2425163" y="3918267"/>
            <a:ext cx="699714" cy="338554"/>
          </a:xfrm>
          <a:prstGeom prst="rect">
            <a:avLst/>
          </a:prstGeom>
          <a:noFill/>
        </p:spPr>
        <p:txBody>
          <a:bodyPr wrap="square" rtlCol="0">
            <a:spAutoFit/>
          </a:bodyPr>
          <a:lstStyle/>
          <a:p>
            <a:pPr algn="l" defTabSz="457200" fontAlgn="auto">
              <a:spcBef>
                <a:spcPts val="0"/>
              </a:spcBef>
              <a:spcAft>
                <a:spcPts val="0"/>
              </a:spcAft>
            </a:pPr>
            <a:r>
              <a:rPr lang="de-DE" sz="1600" dirty="0" err="1">
                <a:solidFill>
                  <a:prstClr val="black"/>
                </a:solidFill>
                <a:latin typeface="Calibri"/>
              </a:rPr>
              <a:t>h</a:t>
            </a:r>
            <a:r>
              <a:rPr lang="de-DE" sz="1600" baseline="-25000" dirty="0" err="1">
                <a:solidFill>
                  <a:prstClr val="black"/>
                </a:solidFill>
                <a:latin typeface="Calibri"/>
              </a:rPr>
              <a:t>c</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4" name="Textfeld 23"/>
          <p:cNvSpPr txBox="1"/>
          <p:nvPr/>
        </p:nvSpPr>
        <p:spPr>
          <a:xfrm>
            <a:off x="2977770" y="4105654"/>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c0</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5" name="Textfeld 24"/>
          <p:cNvSpPr txBox="1"/>
          <p:nvPr/>
        </p:nvSpPr>
        <p:spPr>
          <a:xfrm>
            <a:off x="3564843" y="3918122"/>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c1</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6" name="Textfeld 25"/>
          <p:cNvSpPr txBox="1"/>
          <p:nvPr/>
        </p:nvSpPr>
        <p:spPr>
          <a:xfrm>
            <a:off x="4160110" y="3823095"/>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c2</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7" name="TextBox 30"/>
          <p:cNvSpPr txBox="1"/>
          <p:nvPr/>
        </p:nvSpPr>
        <p:spPr>
          <a:xfrm>
            <a:off x="2407189" y="3645024"/>
            <a:ext cx="652643"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2005</a:t>
            </a:r>
          </a:p>
        </p:txBody>
      </p:sp>
      <p:sp>
        <p:nvSpPr>
          <p:cNvPr id="28" name="TextBox 5"/>
          <p:cNvSpPr txBox="1"/>
          <p:nvPr/>
        </p:nvSpPr>
        <p:spPr>
          <a:xfrm>
            <a:off x="1835696" y="4725144"/>
            <a:ext cx="652643"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1974</a:t>
            </a:r>
          </a:p>
        </p:txBody>
      </p:sp>
      <p:sp>
        <p:nvSpPr>
          <p:cNvPr id="6" name="Rechteck 5"/>
          <p:cNvSpPr/>
          <p:nvPr/>
        </p:nvSpPr>
        <p:spPr>
          <a:xfrm>
            <a:off x="1852662" y="1465757"/>
            <a:ext cx="588396" cy="201517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9" name="Rechteck 28"/>
          <p:cNvSpPr/>
          <p:nvPr/>
        </p:nvSpPr>
        <p:spPr>
          <a:xfrm>
            <a:off x="1852662" y="3301827"/>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1" name="Textfeld 30"/>
          <p:cNvSpPr txBox="1"/>
          <p:nvPr/>
        </p:nvSpPr>
        <p:spPr>
          <a:xfrm>
            <a:off x="1765232" y="3249089"/>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(3770)</a:t>
            </a:r>
          </a:p>
        </p:txBody>
      </p:sp>
      <p:sp>
        <p:nvSpPr>
          <p:cNvPr id="32" name="Rechteck 31"/>
          <p:cNvSpPr/>
          <p:nvPr/>
        </p:nvSpPr>
        <p:spPr>
          <a:xfrm>
            <a:off x="1846060" y="2739360"/>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3" name="Textfeld 32"/>
          <p:cNvSpPr txBox="1"/>
          <p:nvPr/>
        </p:nvSpPr>
        <p:spPr>
          <a:xfrm>
            <a:off x="1752692" y="2688289"/>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(4040)</a:t>
            </a:r>
          </a:p>
        </p:txBody>
      </p:sp>
      <p:sp>
        <p:nvSpPr>
          <p:cNvPr id="34" name="Rechteck 33"/>
          <p:cNvSpPr/>
          <p:nvPr/>
        </p:nvSpPr>
        <p:spPr>
          <a:xfrm>
            <a:off x="1840736" y="2482306"/>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5" name="Textfeld 34"/>
          <p:cNvSpPr txBox="1"/>
          <p:nvPr/>
        </p:nvSpPr>
        <p:spPr>
          <a:xfrm>
            <a:off x="1761895" y="2429321"/>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(4160)</a:t>
            </a:r>
          </a:p>
        </p:txBody>
      </p:sp>
      <p:sp>
        <p:nvSpPr>
          <p:cNvPr id="36" name="Rechteck 35"/>
          <p:cNvSpPr/>
          <p:nvPr/>
        </p:nvSpPr>
        <p:spPr>
          <a:xfrm>
            <a:off x="1848687" y="168713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7" name="Textfeld 36"/>
          <p:cNvSpPr txBox="1"/>
          <p:nvPr/>
        </p:nvSpPr>
        <p:spPr>
          <a:xfrm>
            <a:off x="1765872" y="1625614"/>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(4415)</a:t>
            </a:r>
          </a:p>
        </p:txBody>
      </p:sp>
      <p:sp>
        <p:nvSpPr>
          <p:cNvPr id="39" name="Rechteck 38"/>
          <p:cNvSpPr/>
          <p:nvPr/>
        </p:nvSpPr>
        <p:spPr>
          <a:xfrm>
            <a:off x="4191188" y="2824100"/>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40" name="Textfeld 39"/>
          <p:cNvSpPr txBox="1"/>
          <p:nvPr/>
        </p:nvSpPr>
        <p:spPr>
          <a:xfrm>
            <a:off x="4130956" y="2749041"/>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c2</a:t>
            </a:r>
            <a:r>
              <a:rPr lang="de-DE" sz="1400" dirty="0">
                <a:solidFill>
                  <a:prstClr val="black"/>
                </a:solidFill>
                <a:latin typeface="Calibri"/>
              </a:rPr>
              <a:t>(2P)</a:t>
            </a:r>
            <a:endParaRPr lang="de-DE" sz="1400" dirty="0">
              <a:solidFill>
                <a:prstClr val="black"/>
              </a:solidFill>
              <a:latin typeface="Symbol" panose="05050102010706020507" pitchFamily="18" charset="2"/>
            </a:endParaRPr>
          </a:p>
        </p:txBody>
      </p:sp>
      <p:sp>
        <p:nvSpPr>
          <p:cNvPr id="41" name="Rechteck 40"/>
          <p:cNvSpPr/>
          <p:nvPr/>
        </p:nvSpPr>
        <p:spPr>
          <a:xfrm>
            <a:off x="5361584" y="317827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43" name="Textfeld 42"/>
          <p:cNvSpPr txBox="1"/>
          <p:nvPr/>
        </p:nvSpPr>
        <p:spPr>
          <a:xfrm>
            <a:off x="5289423" y="3122617"/>
            <a:ext cx="943069"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(1</a:t>
            </a:r>
            <a:r>
              <a:rPr lang="de-DE" sz="1400" baseline="30000" dirty="0">
                <a:solidFill>
                  <a:prstClr val="black"/>
                </a:solidFill>
                <a:latin typeface="Calibri"/>
              </a:rPr>
              <a:t>3</a:t>
            </a:r>
            <a:r>
              <a:rPr lang="de-DE" sz="1400" dirty="0">
                <a:solidFill>
                  <a:prstClr val="black"/>
                </a:solidFill>
                <a:latin typeface="Calibri"/>
              </a:rPr>
              <a:t>D</a:t>
            </a:r>
            <a:r>
              <a:rPr lang="de-DE" sz="1400" baseline="-25000" dirty="0">
                <a:solidFill>
                  <a:prstClr val="black"/>
                </a:solidFill>
                <a:latin typeface="Calibri"/>
              </a:rPr>
              <a:t>2</a:t>
            </a:r>
            <a:r>
              <a:rPr lang="de-DE" sz="1400" dirty="0">
                <a:solidFill>
                  <a:prstClr val="black"/>
                </a:solidFill>
                <a:latin typeface="Calibri"/>
              </a:rPr>
              <a:t>)</a:t>
            </a:r>
          </a:p>
        </p:txBody>
      </p:sp>
      <p:sp>
        <p:nvSpPr>
          <p:cNvPr id="55" name="TextBox 30"/>
          <p:cNvSpPr txBox="1"/>
          <p:nvPr/>
        </p:nvSpPr>
        <p:spPr>
          <a:xfrm>
            <a:off x="5393388" y="2848397"/>
            <a:ext cx="1223637"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2015 BESIII</a:t>
            </a:r>
          </a:p>
        </p:txBody>
      </p:sp>
      <p:sp>
        <p:nvSpPr>
          <p:cNvPr id="62" name="Textfeld 39"/>
          <p:cNvSpPr txBox="1"/>
          <p:nvPr/>
        </p:nvSpPr>
        <p:spPr>
          <a:xfrm>
            <a:off x="2931917" y="2860392"/>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c0</a:t>
            </a:r>
            <a:r>
              <a:rPr lang="de-DE" sz="1400" dirty="0">
                <a:solidFill>
                  <a:prstClr val="black"/>
                </a:solidFill>
                <a:latin typeface="Calibri"/>
              </a:rPr>
              <a:t>(2P)</a:t>
            </a:r>
            <a:endParaRPr lang="de-DE" sz="1400" dirty="0">
              <a:solidFill>
                <a:prstClr val="black"/>
              </a:solidFill>
              <a:latin typeface="Symbol" panose="05050102010706020507" pitchFamily="18" charset="2"/>
            </a:endParaRPr>
          </a:p>
        </p:txBody>
      </p:sp>
      <p:sp>
        <p:nvSpPr>
          <p:cNvPr id="65" name="Text Box 10"/>
          <p:cNvSpPr txBox="1">
            <a:spLocks noChangeArrowheads="1"/>
          </p:cNvSpPr>
          <p:nvPr/>
        </p:nvSpPr>
        <p:spPr bwMode="auto">
          <a:xfrm>
            <a:off x="166365" y="6398040"/>
            <a:ext cx="4765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kumimoji="1" lang="en-US" altLang="zh-CN" sz="2400" dirty="0">
                <a:solidFill>
                  <a:srgbClr val="0000CC"/>
                </a:solidFill>
                <a:latin typeface="Times New Roman" pitchFamily="18" charset="0"/>
              </a:rPr>
              <a:t>Godfrey &amp; </a:t>
            </a:r>
            <a:r>
              <a:rPr kumimoji="1" lang="en-US" altLang="zh-CN" sz="2400" dirty="0" err="1">
                <a:solidFill>
                  <a:srgbClr val="0000CC"/>
                </a:solidFill>
                <a:latin typeface="Times New Roman" pitchFamily="18" charset="0"/>
              </a:rPr>
              <a:t>Isgur</a:t>
            </a:r>
            <a:r>
              <a:rPr kumimoji="1" lang="en-US" altLang="zh-CN" sz="2400" dirty="0">
                <a:solidFill>
                  <a:srgbClr val="0000CC"/>
                </a:solidFill>
                <a:latin typeface="Times New Roman" pitchFamily="18" charset="0"/>
              </a:rPr>
              <a:t>, PRD32, 189 (1985)</a:t>
            </a:r>
          </a:p>
        </p:txBody>
      </p:sp>
      <p:sp>
        <p:nvSpPr>
          <p:cNvPr id="63" name="TextBox 30"/>
          <p:cNvSpPr txBox="1"/>
          <p:nvPr/>
        </p:nvSpPr>
        <p:spPr>
          <a:xfrm>
            <a:off x="2756621" y="2564904"/>
            <a:ext cx="1167307"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2017 Belle</a:t>
            </a:r>
          </a:p>
        </p:txBody>
      </p:sp>
      <p:grpSp>
        <p:nvGrpSpPr>
          <p:cNvPr id="42" name="Group 5"/>
          <p:cNvGrpSpPr>
            <a:grpSpLocks/>
          </p:cNvGrpSpPr>
          <p:nvPr/>
        </p:nvGrpSpPr>
        <p:grpSpPr bwMode="auto">
          <a:xfrm>
            <a:off x="3132132" y="1116212"/>
            <a:ext cx="1059056" cy="1069182"/>
            <a:chOff x="3072" y="3024"/>
            <a:chExt cx="480" cy="480"/>
          </a:xfrm>
        </p:grpSpPr>
        <p:sp>
          <p:nvSpPr>
            <p:cNvPr id="44" name="Oval 6"/>
            <p:cNvSpPr>
              <a:spLocks noChangeArrowheads="1"/>
            </p:cNvSpPr>
            <p:nvPr/>
          </p:nvSpPr>
          <p:spPr bwMode="auto">
            <a:xfrm>
              <a:off x="3072" y="3024"/>
              <a:ext cx="480" cy="480"/>
            </a:xfrm>
            <a:prstGeom prst="ellipse">
              <a:avLst/>
            </a:prstGeom>
            <a:noFill/>
            <a:ln w="28575">
              <a:solidFill>
                <a:srgbClr val="00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spcBef>
                  <a:spcPct val="0"/>
                </a:spcBef>
              </a:pPr>
              <a:endParaRPr lang="zh-CN" altLang="zh-CN" sz="800">
                <a:solidFill>
                  <a:srgbClr val="000000"/>
                </a:solidFill>
                <a:latin typeface="Arial" charset="0"/>
              </a:endParaRPr>
            </a:p>
          </p:txBody>
        </p:sp>
        <p:sp>
          <p:nvSpPr>
            <p:cNvPr id="45" name="Oval 7"/>
            <p:cNvSpPr>
              <a:spLocks noChangeArrowheads="1"/>
            </p:cNvSpPr>
            <p:nvPr/>
          </p:nvSpPr>
          <p:spPr bwMode="auto">
            <a:xfrm>
              <a:off x="3216" y="3072"/>
              <a:ext cx="192" cy="192"/>
            </a:xfrm>
            <a:prstGeom prst="ellipse">
              <a:avLst/>
            </a:prstGeom>
            <a:gradFill rotWithShape="0">
              <a:gsLst>
                <a:gs pos="0">
                  <a:schemeClr val="tx1"/>
                </a:gs>
                <a:gs pos="100000">
                  <a:srgbClr val="33CCFF"/>
                </a:gs>
              </a:gsLst>
              <a:path path="shape">
                <a:fillToRect l="50000" t="50000" r="50000" b="50000"/>
              </a:path>
            </a:gra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p>
              <a:pPr algn="l">
                <a:spcBef>
                  <a:spcPct val="0"/>
                </a:spcBef>
              </a:pPr>
              <a:endParaRPr lang="zh-CN" altLang="zh-CN" sz="800">
                <a:solidFill>
                  <a:srgbClr val="000000"/>
                </a:solidFill>
                <a:latin typeface="Arial" charset="0"/>
              </a:endParaRPr>
            </a:p>
          </p:txBody>
        </p:sp>
        <p:sp>
          <p:nvSpPr>
            <p:cNvPr id="46" name="Oval 8"/>
            <p:cNvSpPr>
              <a:spLocks noChangeArrowheads="1"/>
            </p:cNvSpPr>
            <p:nvPr/>
          </p:nvSpPr>
          <p:spPr bwMode="auto">
            <a:xfrm>
              <a:off x="3216" y="3288"/>
              <a:ext cx="192" cy="192"/>
            </a:xfrm>
            <a:prstGeom prst="ellipse">
              <a:avLst/>
            </a:prstGeom>
            <a:gradFill rotWithShape="0">
              <a:gsLst>
                <a:gs pos="0">
                  <a:srgbClr val="FF6600"/>
                </a:gs>
                <a:gs pos="100000">
                  <a:srgbClr val="762F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a:spcBef>
                  <a:spcPct val="0"/>
                </a:spcBef>
              </a:pPr>
              <a:endParaRPr lang="zh-CN" altLang="zh-CN" sz="800">
                <a:solidFill>
                  <a:srgbClr val="000000"/>
                </a:solidFill>
                <a:latin typeface="Arial" charset="0"/>
              </a:endParaRPr>
            </a:p>
          </p:txBody>
        </p:sp>
      </p:grpSp>
      <p:sp>
        <p:nvSpPr>
          <p:cNvPr id="47" name="Text Box 40"/>
          <p:cNvSpPr txBox="1">
            <a:spLocks noChangeArrowheads="1"/>
          </p:cNvSpPr>
          <p:nvPr/>
        </p:nvSpPr>
        <p:spPr bwMode="auto">
          <a:xfrm>
            <a:off x="5866755" y="3461901"/>
            <a:ext cx="3051175" cy="1833683"/>
          </a:xfrm>
          <a:prstGeom prst="rect">
            <a:avLst/>
          </a:prstGeom>
          <a:gradFill rotWithShape="1">
            <a:gsLst>
              <a:gs pos="0">
                <a:srgbClr val="DDDDDD">
                  <a:alpha val="51999"/>
                </a:srgbClr>
              </a:gs>
              <a:gs pos="100000">
                <a:srgbClr val="E5E5E5"/>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r">
              <a:lnSpc>
                <a:spcPct val="110000"/>
              </a:lnSpc>
              <a:spcBef>
                <a:spcPct val="0"/>
              </a:spcBef>
            </a:pPr>
            <a:r>
              <a:rPr kumimoji="1" lang="en-US" altLang="zh-CN" dirty="0">
                <a:solidFill>
                  <a:srgbClr val="000000"/>
                </a:solidFill>
                <a:latin typeface="Times New Roman" pitchFamily="18" charset="0"/>
              </a:rPr>
              <a:t>n</a:t>
            </a:r>
            <a:r>
              <a:rPr kumimoji="1" lang="en-US" altLang="zh-CN" baseline="30000" dirty="0">
                <a:solidFill>
                  <a:srgbClr val="000000"/>
                </a:solidFill>
                <a:latin typeface="Times New Roman" pitchFamily="18" charset="0"/>
              </a:rPr>
              <a:t>(2S+1)</a:t>
            </a:r>
            <a:r>
              <a:rPr kumimoji="1" lang="en-US" altLang="zh-CN" dirty="0">
                <a:solidFill>
                  <a:srgbClr val="000000"/>
                </a:solidFill>
                <a:latin typeface="Times New Roman" pitchFamily="18" charset="0"/>
              </a:rPr>
              <a:t>L</a:t>
            </a:r>
            <a:r>
              <a:rPr kumimoji="1" lang="en-US" altLang="zh-CN" baseline="-25000" dirty="0">
                <a:solidFill>
                  <a:srgbClr val="000000"/>
                </a:solidFill>
                <a:latin typeface="Times New Roman" pitchFamily="18" charset="0"/>
              </a:rPr>
              <a:t>J</a:t>
            </a:r>
            <a:endParaRPr kumimoji="1" lang="it-IT" baseline="-25000" dirty="0">
              <a:solidFill>
                <a:srgbClr val="000000"/>
              </a:solidFill>
              <a:latin typeface="Times New Roman" pitchFamily="18" charset="0"/>
            </a:endParaRPr>
          </a:p>
          <a:p>
            <a:pPr marL="342900" indent="-342900" algn="l">
              <a:lnSpc>
                <a:spcPct val="110000"/>
              </a:lnSpc>
              <a:spcBef>
                <a:spcPct val="0"/>
              </a:spcBef>
            </a:pPr>
            <a:r>
              <a:rPr kumimoji="1" lang="en-US" altLang="zh-CN" sz="2000" dirty="0">
                <a:solidFill>
                  <a:srgbClr val="000000"/>
                </a:solidFill>
                <a:latin typeface="Times New Roman" pitchFamily="18" charset="0"/>
              </a:rPr>
              <a:t>n  </a:t>
            </a:r>
            <a:r>
              <a:rPr kumimoji="1" lang="en-US" altLang="zh-CN" sz="1600" dirty="0">
                <a:solidFill>
                  <a:srgbClr val="000000"/>
                </a:solidFill>
                <a:latin typeface="Times New Roman" pitchFamily="18" charset="0"/>
              </a:rPr>
              <a:t>radial quantum number</a:t>
            </a:r>
          </a:p>
          <a:p>
            <a:pPr marL="342900" indent="-342900" algn="l">
              <a:lnSpc>
                <a:spcPct val="110000"/>
              </a:lnSpc>
              <a:spcBef>
                <a:spcPct val="0"/>
              </a:spcBef>
            </a:pPr>
            <a:r>
              <a:rPr kumimoji="1" lang="en-US" altLang="zh-CN" sz="2000" dirty="0">
                <a:solidFill>
                  <a:srgbClr val="000000"/>
                </a:solidFill>
                <a:latin typeface="Times New Roman" pitchFamily="18" charset="0"/>
              </a:rPr>
              <a:t>S </a:t>
            </a:r>
            <a:r>
              <a:rPr kumimoji="1" lang="en-US" altLang="zh-CN" sz="1600" dirty="0">
                <a:solidFill>
                  <a:srgbClr val="000000"/>
                </a:solidFill>
                <a:latin typeface="Times New Roman" pitchFamily="18" charset="0"/>
              </a:rPr>
              <a:t>total spin of c &amp; </a:t>
            </a:r>
            <a:r>
              <a:rPr kumimoji="1" lang="en-US" altLang="zh-CN" sz="1600" dirty="0" err="1">
                <a:solidFill>
                  <a:srgbClr val="000000"/>
                </a:solidFill>
                <a:latin typeface="Times New Roman" pitchFamily="18" charset="0"/>
              </a:rPr>
              <a:t>cbar</a:t>
            </a:r>
            <a:endParaRPr kumimoji="1" lang="en-US" altLang="zh-CN" sz="1600" dirty="0">
              <a:solidFill>
                <a:srgbClr val="000000"/>
              </a:solidFill>
              <a:latin typeface="Times New Roman" pitchFamily="18" charset="0"/>
            </a:endParaRPr>
          </a:p>
          <a:p>
            <a:pPr marL="342900" indent="-342900" algn="l">
              <a:lnSpc>
                <a:spcPct val="110000"/>
              </a:lnSpc>
              <a:spcBef>
                <a:spcPct val="0"/>
              </a:spcBef>
            </a:pPr>
            <a:r>
              <a:rPr kumimoji="1" lang="en-US" altLang="zh-CN" sz="2000" dirty="0">
                <a:solidFill>
                  <a:srgbClr val="000000"/>
                </a:solidFill>
                <a:latin typeface="Times New Roman" pitchFamily="18" charset="0"/>
              </a:rPr>
              <a:t>L </a:t>
            </a:r>
            <a:r>
              <a:rPr kumimoji="1" lang="en-US" altLang="zh-CN" sz="1600" dirty="0">
                <a:solidFill>
                  <a:srgbClr val="000000"/>
                </a:solidFill>
                <a:latin typeface="Times New Roman" pitchFamily="18" charset="0"/>
              </a:rPr>
              <a:t>orbital angular momentum</a:t>
            </a:r>
          </a:p>
          <a:p>
            <a:pPr marL="342900" indent="-342900" algn="l">
              <a:lnSpc>
                <a:spcPct val="110000"/>
              </a:lnSpc>
              <a:spcBef>
                <a:spcPct val="0"/>
              </a:spcBef>
            </a:pPr>
            <a:r>
              <a:rPr kumimoji="1" lang="en-US" altLang="zh-CN" sz="2000" dirty="0">
                <a:solidFill>
                  <a:srgbClr val="000000"/>
                </a:solidFill>
                <a:latin typeface="Times New Roman" pitchFamily="18" charset="0"/>
              </a:rPr>
              <a:t>J = S + L</a:t>
            </a:r>
          </a:p>
        </p:txBody>
      </p:sp>
      <p:sp>
        <p:nvSpPr>
          <p:cNvPr id="48" name="Text Box 11"/>
          <p:cNvSpPr txBox="1">
            <a:spLocks noChangeArrowheads="1"/>
          </p:cNvSpPr>
          <p:nvPr/>
        </p:nvSpPr>
        <p:spPr bwMode="auto">
          <a:xfrm>
            <a:off x="4617036" y="962851"/>
            <a:ext cx="4441830" cy="707886"/>
          </a:xfrm>
          <a:prstGeom prst="rect">
            <a:avLst/>
          </a:prstGeom>
          <a:solidFill>
            <a:srgbClr val="FFFFFF"/>
          </a:solidFill>
          <a:ln w="9525">
            <a:solidFill>
              <a:schemeClr val="tx1"/>
            </a:solidFill>
            <a:miter lim="800000"/>
            <a:headEnd/>
            <a:tailEnd/>
          </a:ln>
          <a:effectLst/>
        </p:spPr>
        <p:txBody>
          <a:bodyPr wrap="square">
            <a:spAutoFit/>
          </a:bodyPr>
          <a:lstStyle/>
          <a:p>
            <a:pPr algn="l">
              <a:spcBef>
                <a:spcPct val="0"/>
              </a:spcBef>
            </a:pPr>
            <a:r>
              <a:rPr kumimoji="1" lang="en-US" altLang="zh-CN" sz="2000" dirty="0">
                <a:solidFill>
                  <a:srgbClr val="0000CC"/>
                </a:solidFill>
                <a:latin typeface="Arial Unicode MS" pitchFamily="34" charset="-122"/>
                <a:ea typeface="Arial Unicode MS" pitchFamily="34" charset="-122"/>
                <a:cs typeface="Arial Unicode MS" pitchFamily="34" charset="-122"/>
              </a:rPr>
              <a:t>S and D-wave spin-triplets have the same quantum number as the photon!</a:t>
            </a:r>
          </a:p>
        </p:txBody>
      </p:sp>
    </p:spTree>
    <p:extLst>
      <p:ext uri="{BB962C8B-B14F-4D97-AF65-F5344CB8AC3E}">
        <p14:creationId xmlns:p14="http://schemas.microsoft.com/office/powerpoint/2010/main" val="694227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monium.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716" y="803082"/>
            <a:ext cx="7884075" cy="5659292"/>
          </a:xfrm>
          <a:prstGeom prst="rect">
            <a:avLst/>
          </a:prstGeom>
        </p:spPr>
      </p:pic>
      <p:sp>
        <p:nvSpPr>
          <p:cNvPr id="64" name="Rechteck 38"/>
          <p:cNvSpPr/>
          <p:nvPr/>
        </p:nvSpPr>
        <p:spPr>
          <a:xfrm>
            <a:off x="2976471" y="295041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58" name="Rechteck 59"/>
          <p:cNvSpPr/>
          <p:nvPr/>
        </p:nvSpPr>
        <p:spPr>
          <a:xfrm>
            <a:off x="8388424" y="1943727"/>
            <a:ext cx="634595" cy="212143"/>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100" b="1" dirty="0">
              <a:solidFill>
                <a:prstClr val="black"/>
              </a:solidFill>
            </a:endParaRPr>
          </a:p>
        </p:txBody>
      </p:sp>
      <p:sp>
        <p:nvSpPr>
          <p:cNvPr id="59" name="Rechteck 59"/>
          <p:cNvSpPr/>
          <p:nvPr/>
        </p:nvSpPr>
        <p:spPr>
          <a:xfrm>
            <a:off x="8388424" y="1628800"/>
            <a:ext cx="634595" cy="212143"/>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100" b="1" dirty="0">
              <a:solidFill>
                <a:prstClr val="black"/>
              </a:solidFill>
            </a:endParaRPr>
          </a:p>
        </p:txBody>
      </p:sp>
      <p:sp>
        <p:nvSpPr>
          <p:cNvPr id="3" name="Slide Number Placeholder 2"/>
          <p:cNvSpPr>
            <a:spLocks noGrp="1"/>
          </p:cNvSpPr>
          <p:nvPr>
            <p:ph type="sldNum" sz="quarter" idx="12"/>
          </p:nvPr>
        </p:nvSpPr>
        <p:spPr/>
        <p:txBody>
          <a:bodyPr/>
          <a:lstStyle/>
          <a:p>
            <a:fld id="{D8057F64-BDF3-1047-846B-E9D621A67137}" type="slidenum">
              <a:rPr lang="en-US" smtClean="0">
                <a:solidFill>
                  <a:prstClr val="black">
                    <a:tint val="75000"/>
                  </a:prstClr>
                </a:solidFill>
              </a:rPr>
              <a:pPr/>
              <a:t>58</a:t>
            </a:fld>
            <a:endParaRPr lang="en-US">
              <a:solidFill>
                <a:prstClr val="black">
                  <a:tint val="75000"/>
                </a:prstClr>
              </a:solidFill>
            </a:endParaRPr>
          </a:p>
        </p:txBody>
      </p:sp>
      <p:sp>
        <p:nvSpPr>
          <p:cNvPr id="5" name="Title 13"/>
          <p:cNvSpPr txBox="1">
            <a:spLocks/>
          </p:cNvSpPr>
          <p:nvPr/>
        </p:nvSpPr>
        <p:spPr>
          <a:xfrm>
            <a:off x="517680" y="-27721"/>
            <a:ext cx="8229600" cy="83080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zh-CN" altLang="en-US" b="1" dirty="0">
                <a:solidFill>
                  <a:srgbClr val="800000"/>
                </a:solidFill>
                <a:latin typeface="Heiti SC Light" charset="-122"/>
                <a:ea typeface="Heiti SC Light" charset="-122"/>
                <a:cs typeface="Heiti SC Light" charset="-122"/>
              </a:rPr>
              <a:t>（类）粲偶素谱学</a:t>
            </a:r>
            <a:endParaRPr lang="en-US" b="1" dirty="0">
              <a:solidFill>
                <a:srgbClr val="800000"/>
              </a:solidFill>
              <a:latin typeface="Heiti SC Light" charset="-122"/>
              <a:ea typeface="Heiti SC Light" charset="-122"/>
              <a:cs typeface="Heiti SC Light" charset="-122"/>
            </a:endParaRPr>
          </a:p>
        </p:txBody>
      </p:sp>
      <p:sp>
        <p:nvSpPr>
          <p:cNvPr id="8" name="TextBox 4"/>
          <p:cNvSpPr txBox="1"/>
          <p:nvPr/>
        </p:nvSpPr>
        <p:spPr>
          <a:xfrm>
            <a:off x="5651807" y="5319844"/>
            <a:ext cx="2467751" cy="400110"/>
          </a:xfrm>
          <a:prstGeom prst="rect">
            <a:avLst/>
          </a:prstGeom>
          <a:solidFill>
            <a:srgbClr val="FFFF00"/>
          </a:solidFill>
          <a:ln>
            <a:solidFill>
              <a:schemeClr val="tx1"/>
            </a:solidFill>
          </a:ln>
        </p:spPr>
        <p:txBody>
          <a:bodyPr wrap="square" rtlCol="0">
            <a:spAutoFit/>
          </a:bodyPr>
          <a:lstStyle/>
          <a:p>
            <a:pPr algn="l" defTabSz="457200" fontAlgn="auto">
              <a:spcBef>
                <a:spcPts val="0"/>
              </a:spcBef>
              <a:spcAft>
                <a:spcPts val="0"/>
              </a:spcAft>
            </a:pPr>
            <a:r>
              <a:rPr lang="en-US" sz="2000" dirty="0">
                <a:solidFill>
                  <a:prstClr val="black"/>
                </a:solidFill>
                <a:latin typeface="Calibri"/>
              </a:rPr>
              <a:t>predicted, discovered</a:t>
            </a:r>
          </a:p>
        </p:txBody>
      </p:sp>
      <p:sp>
        <p:nvSpPr>
          <p:cNvPr id="2" name="Rechteck 1"/>
          <p:cNvSpPr/>
          <p:nvPr/>
        </p:nvSpPr>
        <p:spPr>
          <a:xfrm>
            <a:off x="1280168" y="5403747"/>
            <a:ext cx="596347" cy="197648"/>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0" name="Textfeld 9"/>
          <p:cNvSpPr txBox="1"/>
          <p:nvPr/>
        </p:nvSpPr>
        <p:spPr>
          <a:xfrm>
            <a:off x="1240413" y="5300466"/>
            <a:ext cx="699714" cy="338554"/>
          </a:xfrm>
          <a:prstGeom prst="rect">
            <a:avLst/>
          </a:prstGeom>
          <a:noFill/>
        </p:spPr>
        <p:txBody>
          <a:bodyPr wrap="square" rtlCol="0">
            <a:spAutoFit/>
          </a:bodyPr>
          <a:lstStyle/>
          <a:p>
            <a:pPr algn="l" defTabSz="457200" fontAlgn="auto">
              <a:spcBef>
                <a:spcPts val="0"/>
              </a:spcBef>
              <a:spcAft>
                <a:spcPts val="0"/>
              </a:spcAft>
            </a:pPr>
            <a:r>
              <a:rPr lang="de-DE" sz="1600" dirty="0" err="1">
                <a:solidFill>
                  <a:prstClr val="black"/>
                </a:solidFill>
                <a:latin typeface="Symbol" panose="05050102010706020507" pitchFamily="18" charset="2"/>
              </a:rPr>
              <a:t>h</a:t>
            </a:r>
            <a:r>
              <a:rPr lang="de-DE" sz="1600" baseline="-25000" dirty="0" err="1">
                <a:solidFill>
                  <a:prstClr val="black"/>
                </a:solidFill>
                <a:latin typeface="Calibri"/>
              </a:rPr>
              <a:t>c</a:t>
            </a:r>
            <a:r>
              <a:rPr lang="de-DE" sz="1400" dirty="0">
                <a:solidFill>
                  <a:prstClr val="black"/>
                </a:solidFill>
                <a:latin typeface="Calibri"/>
              </a:rPr>
              <a:t>(1S)</a:t>
            </a:r>
            <a:endParaRPr lang="de-DE" sz="1400" dirty="0">
              <a:solidFill>
                <a:prstClr val="black"/>
              </a:solidFill>
              <a:latin typeface="Symbol" panose="05050102010706020507" pitchFamily="18" charset="2"/>
            </a:endParaRPr>
          </a:p>
        </p:txBody>
      </p:sp>
      <p:sp>
        <p:nvSpPr>
          <p:cNvPr id="11" name="Rechteck 10"/>
          <p:cNvSpPr/>
          <p:nvPr/>
        </p:nvSpPr>
        <p:spPr>
          <a:xfrm>
            <a:off x="1860613" y="505670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2" name="Textfeld 11"/>
          <p:cNvSpPr txBox="1"/>
          <p:nvPr/>
        </p:nvSpPr>
        <p:spPr>
          <a:xfrm>
            <a:off x="1924222" y="4990364"/>
            <a:ext cx="548640"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Calibri"/>
              </a:rPr>
              <a:t>J/</a:t>
            </a:r>
            <a:r>
              <a:rPr lang="de-DE" sz="1600" dirty="0">
                <a:solidFill>
                  <a:prstClr val="black"/>
                </a:solidFill>
                <a:latin typeface="Symbol" panose="05050102010706020507" pitchFamily="18" charset="2"/>
              </a:rPr>
              <a:t>y</a:t>
            </a:r>
          </a:p>
        </p:txBody>
      </p:sp>
      <p:sp>
        <p:nvSpPr>
          <p:cNvPr id="15" name="Rechteck 14"/>
          <p:cNvSpPr/>
          <p:nvPr/>
        </p:nvSpPr>
        <p:spPr>
          <a:xfrm>
            <a:off x="4207816" y="3909845"/>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6" name="Rechteck 15"/>
          <p:cNvSpPr/>
          <p:nvPr/>
        </p:nvSpPr>
        <p:spPr>
          <a:xfrm>
            <a:off x="1280168" y="3746064"/>
            <a:ext cx="580445"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7" name="Textfeld 16"/>
          <p:cNvSpPr txBox="1"/>
          <p:nvPr/>
        </p:nvSpPr>
        <p:spPr>
          <a:xfrm>
            <a:off x="1248364" y="3658913"/>
            <a:ext cx="699714" cy="338554"/>
          </a:xfrm>
          <a:prstGeom prst="rect">
            <a:avLst/>
          </a:prstGeom>
          <a:noFill/>
        </p:spPr>
        <p:txBody>
          <a:bodyPr wrap="square" rtlCol="0">
            <a:spAutoFit/>
          </a:bodyPr>
          <a:lstStyle/>
          <a:p>
            <a:pPr algn="l" defTabSz="457200" fontAlgn="auto">
              <a:spcBef>
                <a:spcPts val="0"/>
              </a:spcBef>
              <a:spcAft>
                <a:spcPts val="0"/>
              </a:spcAft>
            </a:pPr>
            <a:r>
              <a:rPr lang="de-DE" sz="1600" dirty="0" err="1">
                <a:solidFill>
                  <a:prstClr val="black"/>
                </a:solidFill>
                <a:latin typeface="Symbol" panose="05050102010706020507" pitchFamily="18" charset="2"/>
              </a:rPr>
              <a:t>h</a:t>
            </a:r>
            <a:r>
              <a:rPr lang="de-DE" sz="1600" baseline="-25000" dirty="0" err="1">
                <a:solidFill>
                  <a:prstClr val="black"/>
                </a:solidFill>
                <a:latin typeface="Calibri"/>
              </a:rPr>
              <a:t>c</a:t>
            </a:r>
            <a:r>
              <a:rPr lang="de-DE" sz="1400" dirty="0">
                <a:solidFill>
                  <a:prstClr val="black"/>
                </a:solidFill>
                <a:latin typeface="Calibri"/>
              </a:rPr>
              <a:t>(2S)</a:t>
            </a:r>
            <a:endParaRPr lang="de-DE" sz="1400" dirty="0">
              <a:solidFill>
                <a:prstClr val="black"/>
              </a:solidFill>
              <a:latin typeface="Symbol" panose="05050102010706020507" pitchFamily="18" charset="2"/>
            </a:endParaRPr>
          </a:p>
        </p:txBody>
      </p:sp>
      <p:sp>
        <p:nvSpPr>
          <p:cNvPr id="18" name="Rechteck 17"/>
          <p:cNvSpPr/>
          <p:nvPr/>
        </p:nvSpPr>
        <p:spPr>
          <a:xfrm>
            <a:off x="1852662" y="3577477"/>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19" name="Textfeld 18"/>
          <p:cNvSpPr txBox="1"/>
          <p:nvPr/>
        </p:nvSpPr>
        <p:spPr>
          <a:xfrm>
            <a:off x="1820857" y="3504782"/>
            <a:ext cx="652009"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y</a:t>
            </a:r>
            <a:r>
              <a:rPr lang="de-DE" sz="1600" dirty="0">
                <a:solidFill>
                  <a:prstClr val="black"/>
                </a:solidFill>
                <a:latin typeface="Calibri"/>
              </a:rPr>
              <a:t>(2S)</a:t>
            </a:r>
          </a:p>
        </p:txBody>
      </p:sp>
      <p:sp>
        <p:nvSpPr>
          <p:cNvPr id="20" name="Rechteck 19"/>
          <p:cNvSpPr/>
          <p:nvPr/>
        </p:nvSpPr>
        <p:spPr>
          <a:xfrm>
            <a:off x="3617850" y="401322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1" name="Rechteck 20"/>
          <p:cNvSpPr/>
          <p:nvPr/>
        </p:nvSpPr>
        <p:spPr>
          <a:xfrm>
            <a:off x="3029454" y="4192805"/>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2" name="Rechteck 21"/>
          <p:cNvSpPr/>
          <p:nvPr/>
        </p:nvSpPr>
        <p:spPr>
          <a:xfrm>
            <a:off x="2441058" y="3989516"/>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3" name="Textfeld 22"/>
          <p:cNvSpPr txBox="1"/>
          <p:nvPr/>
        </p:nvSpPr>
        <p:spPr>
          <a:xfrm>
            <a:off x="2425163" y="3918267"/>
            <a:ext cx="699714" cy="338554"/>
          </a:xfrm>
          <a:prstGeom prst="rect">
            <a:avLst/>
          </a:prstGeom>
          <a:noFill/>
        </p:spPr>
        <p:txBody>
          <a:bodyPr wrap="square" rtlCol="0">
            <a:spAutoFit/>
          </a:bodyPr>
          <a:lstStyle/>
          <a:p>
            <a:pPr algn="l" defTabSz="457200" fontAlgn="auto">
              <a:spcBef>
                <a:spcPts val="0"/>
              </a:spcBef>
              <a:spcAft>
                <a:spcPts val="0"/>
              </a:spcAft>
            </a:pPr>
            <a:r>
              <a:rPr lang="de-DE" sz="1600" dirty="0" err="1">
                <a:solidFill>
                  <a:prstClr val="black"/>
                </a:solidFill>
                <a:latin typeface="Calibri"/>
              </a:rPr>
              <a:t>h</a:t>
            </a:r>
            <a:r>
              <a:rPr lang="de-DE" sz="1600" baseline="-25000" dirty="0" err="1">
                <a:solidFill>
                  <a:prstClr val="black"/>
                </a:solidFill>
                <a:latin typeface="Calibri"/>
              </a:rPr>
              <a:t>c</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4" name="Textfeld 23"/>
          <p:cNvSpPr txBox="1"/>
          <p:nvPr/>
        </p:nvSpPr>
        <p:spPr>
          <a:xfrm>
            <a:off x="2977770" y="4105654"/>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c0</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5" name="Textfeld 24"/>
          <p:cNvSpPr txBox="1"/>
          <p:nvPr/>
        </p:nvSpPr>
        <p:spPr>
          <a:xfrm>
            <a:off x="3564843" y="3918122"/>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c1</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6" name="Textfeld 25"/>
          <p:cNvSpPr txBox="1"/>
          <p:nvPr/>
        </p:nvSpPr>
        <p:spPr>
          <a:xfrm>
            <a:off x="4160110" y="3823095"/>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c2</a:t>
            </a:r>
            <a:r>
              <a:rPr lang="de-DE" sz="1400" dirty="0">
                <a:solidFill>
                  <a:prstClr val="black"/>
                </a:solidFill>
                <a:latin typeface="Calibri"/>
              </a:rPr>
              <a:t>(1P)</a:t>
            </a:r>
            <a:endParaRPr lang="de-DE" sz="1400" dirty="0">
              <a:solidFill>
                <a:prstClr val="black"/>
              </a:solidFill>
              <a:latin typeface="Symbol" panose="05050102010706020507" pitchFamily="18" charset="2"/>
            </a:endParaRPr>
          </a:p>
        </p:txBody>
      </p:sp>
      <p:sp>
        <p:nvSpPr>
          <p:cNvPr id="27" name="TextBox 30"/>
          <p:cNvSpPr txBox="1"/>
          <p:nvPr/>
        </p:nvSpPr>
        <p:spPr>
          <a:xfrm>
            <a:off x="2407189" y="3645024"/>
            <a:ext cx="652643"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2005</a:t>
            </a:r>
          </a:p>
        </p:txBody>
      </p:sp>
      <p:sp>
        <p:nvSpPr>
          <p:cNvPr id="28" name="TextBox 5"/>
          <p:cNvSpPr txBox="1"/>
          <p:nvPr/>
        </p:nvSpPr>
        <p:spPr>
          <a:xfrm>
            <a:off x="1835696" y="4725144"/>
            <a:ext cx="652643"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1974</a:t>
            </a:r>
          </a:p>
        </p:txBody>
      </p:sp>
      <p:sp>
        <p:nvSpPr>
          <p:cNvPr id="6" name="Rechteck 5"/>
          <p:cNvSpPr/>
          <p:nvPr/>
        </p:nvSpPr>
        <p:spPr>
          <a:xfrm>
            <a:off x="1852662" y="1465757"/>
            <a:ext cx="588396" cy="201517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29" name="Rechteck 28"/>
          <p:cNvSpPr/>
          <p:nvPr/>
        </p:nvSpPr>
        <p:spPr>
          <a:xfrm>
            <a:off x="1852662" y="3301827"/>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1" name="Textfeld 30"/>
          <p:cNvSpPr txBox="1"/>
          <p:nvPr/>
        </p:nvSpPr>
        <p:spPr>
          <a:xfrm>
            <a:off x="1765232" y="3249089"/>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(3770)</a:t>
            </a:r>
          </a:p>
        </p:txBody>
      </p:sp>
      <p:sp>
        <p:nvSpPr>
          <p:cNvPr id="32" name="Rechteck 31"/>
          <p:cNvSpPr/>
          <p:nvPr/>
        </p:nvSpPr>
        <p:spPr>
          <a:xfrm>
            <a:off x="1846060" y="2739360"/>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3" name="Textfeld 32"/>
          <p:cNvSpPr txBox="1"/>
          <p:nvPr/>
        </p:nvSpPr>
        <p:spPr>
          <a:xfrm>
            <a:off x="1752692" y="2688289"/>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(4040)</a:t>
            </a:r>
          </a:p>
        </p:txBody>
      </p:sp>
      <p:sp>
        <p:nvSpPr>
          <p:cNvPr id="34" name="Rechteck 33"/>
          <p:cNvSpPr/>
          <p:nvPr/>
        </p:nvSpPr>
        <p:spPr>
          <a:xfrm>
            <a:off x="1840736" y="2482306"/>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5" name="Textfeld 34"/>
          <p:cNvSpPr txBox="1"/>
          <p:nvPr/>
        </p:nvSpPr>
        <p:spPr>
          <a:xfrm>
            <a:off x="1761895" y="2429321"/>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(4160)</a:t>
            </a:r>
          </a:p>
        </p:txBody>
      </p:sp>
      <p:sp>
        <p:nvSpPr>
          <p:cNvPr id="36" name="Rechteck 35"/>
          <p:cNvSpPr/>
          <p:nvPr/>
        </p:nvSpPr>
        <p:spPr>
          <a:xfrm>
            <a:off x="1848687" y="168713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37" name="Textfeld 36"/>
          <p:cNvSpPr txBox="1"/>
          <p:nvPr/>
        </p:nvSpPr>
        <p:spPr>
          <a:xfrm>
            <a:off x="1765872" y="1625614"/>
            <a:ext cx="88128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(4415)</a:t>
            </a:r>
          </a:p>
        </p:txBody>
      </p:sp>
      <p:sp>
        <p:nvSpPr>
          <p:cNvPr id="39" name="Rechteck 38"/>
          <p:cNvSpPr/>
          <p:nvPr/>
        </p:nvSpPr>
        <p:spPr>
          <a:xfrm>
            <a:off x="4191188" y="2824100"/>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40" name="Textfeld 39"/>
          <p:cNvSpPr txBox="1"/>
          <p:nvPr/>
        </p:nvSpPr>
        <p:spPr>
          <a:xfrm>
            <a:off x="4130956" y="2749041"/>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c2</a:t>
            </a:r>
            <a:r>
              <a:rPr lang="de-DE" sz="1400" dirty="0">
                <a:solidFill>
                  <a:prstClr val="black"/>
                </a:solidFill>
                <a:latin typeface="Calibri"/>
              </a:rPr>
              <a:t>(2P)</a:t>
            </a:r>
            <a:endParaRPr lang="de-DE" sz="1400" dirty="0">
              <a:solidFill>
                <a:prstClr val="black"/>
              </a:solidFill>
              <a:latin typeface="Symbol" panose="05050102010706020507" pitchFamily="18" charset="2"/>
            </a:endParaRPr>
          </a:p>
        </p:txBody>
      </p:sp>
      <p:sp>
        <p:nvSpPr>
          <p:cNvPr id="41" name="Rechteck 40"/>
          <p:cNvSpPr/>
          <p:nvPr/>
        </p:nvSpPr>
        <p:spPr>
          <a:xfrm>
            <a:off x="5361584" y="3178274"/>
            <a:ext cx="596347" cy="227860"/>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prstClr val="white"/>
              </a:solidFill>
            </a:endParaRPr>
          </a:p>
        </p:txBody>
      </p:sp>
      <p:sp>
        <p:nvSpPr>
          <p:cNvPr id="43" name="Textfeld 42"/>
          <p:cNvSpPr txBox="1"/>
          <p:nvPr/>
        </p:nvSpPr>
        <p:spPr>
          <a:xfrm>
            <a:off x="5289423" y="3122617"/>
            <a:ext cx="943069"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Symbol" panose="05050102010706020507" pitchFamily="18" charset="2"/>
              </a:rPr>
              <a:t>y</a:t>
            </a:r>
            <a:r>
              <a:rPr lang="de-DE" sz="1400" dirty="0">
                <a:solidFill>
                  <a:prstClr val="black"/>
                </a:solidFill>
                <a:latin typeface="Calibri"/>
              </a:rPr>
              <a:t>(1</a:t>
            </a:r>
            <a:r>
              <a:rPr lang="de-DE" sz="1400" baseline="30000" dirty="0">
                <a:solidFill>
                  <a:prstClr val="black"/>
                </a:solidFill>
                <a:latin typeface="Calibri"/>
              </a:rPr>
              <a:t>3</a:t>
            </a:r>
            <a:r>
              <a:rPr lang="de-DE" sz="1400" dirty="0">
                <a:solidFill>
                  <a:prstClr val="black"/>
                </a:solidFill>
                <a:latin typeface="Calibri"/>
              </a:rPr>
              <a:t>D</a:t>
            </a:r>
            <a:r>
              <a:rPr lang="de-DE" sz="1400" baseline="-25000" dirty="0">
                <a:solidFill>
                  <a:prstClr val="black"/>
                </a:solidFill>
                <a:latin typeface="Calibri"/>
              </a:rPr>
              <a:t>2</a:t>
            </a:r>
            <a:r>
              <a:rPr lang="de-DE" sz="1400" dirty="0">
                <a:solidFill>
                  <a:prstClr val="black"/>
                </a:solidFill>
                <a:latin typeface="Calibri"/>
              </a:rPr>
              <a:t>)</a:t>
            </a:r>
          </a:p>
        </p:txBody>
      </p:sp>
      <p:sp>
        <p:nvSpPr>
          <p:cNvPr id="44" name="Rechteck 43"/>
          <p:cNvSpPr/>
          <p:nvPr/>
        </p:nvSpPr>
        <p:spPr>
          <a:xfrm>
            <a:off x="3619420" y="3193658"/>
            <a:ext cx="596347" cy="227860"/>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srgbClr val="800000"/>
              </a:solidFill>
            </a:endParaRPr>
          </a:p>
        </p:txBody>
      </p:sp>
      <p:sp>
        <p:nvSpPr>
          <p:cNvPr id="45" name="Textfeld 44"/>
          <p:cNvSpPr txBox="1"/>
          <p:nvPr/>
        </p:nvSpPr>
        <p:spPr>
          <a:xfrm>
            <a:off x="3556422" y="3141157"/>
            <a:ext cx="806194"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Calibri"/>
              </a:rPr>
              <a:t>X(3872)</a:t>
            </a:r>
            <a:endParaRPr lang="de-DE" sz="1400" dirty="0">
              <a:solidFill>
                <a:prstClr val="black"/>
              </a:solidFill>
              <a:latin typeface="Symbol" panose="05050102010706020507" pitchFamily="18" charset="2"/>
            </a:endParaRPr>
          </a:p>
        </p:txBody>
      </p:sp>
      <p:sp>
        <p:nvSpPr>
          <p:cNvPr id="46" name="Rechteck 45"/>
          <p:cNvSpPr/>
          <p:nvPr/>
        </p:nvSpPr>
        <p:spPr>
          <a:xfrm>
            <a:off x="1844718" y="2228611"/>
            <a:ext cx="596347" cy="227860"/>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srgbClr val="800000"/>
              </a:solidFill>
            </a:endParaRPr>
          </a:p>
        </p:txBody>
      </p:sp>
      <p:sp>
        <p:nvSpPr>
          <p:cNvPr id="47" name="Textfeld 46"/>
          <p:cNvSpPr txBox="1"/>
          <p:nvPr/>
        </p:nvSpPr>
        <p:spPr>
          <a:xfrm>
            <a:off x="1787740" y="2183795"/>
            <a:ext cx="750066"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Calibri"/>
              </a:rPr>
              <a:t>Y(4260)</a:t>
            </a:r>
            <a:endParaRPr lang="de-DE" sz="1400" dirty="0">
              <a:solidFill>
                <a:prstClr val="black"/>
              </a:solidFill>
              <a:latin typeface="Symbol" panose="05050102010706020507" pitchFamily="18" charset="2"/>
            </a:endParaRPr>
          </a:p>
        </p:txBody>
      </p:sp>
      <p:sp>
        <p:nvSpPr>
          <p:cNvPr id="48" name="Rechteck 47"/>
          <p:cNvSpPr/>
          <p:nvPr/>
        </p:nvSpPr>
        <p:spPr>
          <a:xfrm>
            <a:off x="1847361" y="1972498"/>
            <a:ext cx="596347" cy="227860"/>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srgbClr val="800000"/>
              </a:solidFill>
            </a:endParaRPr>
          </a:p>
        </p:txBody>
      </p:sp>
      <p:sp>
        <p:nvSpPr>
          <p:cNvPr id="49" name="Textfeld 48"/>
          <p:cNvSpPr txBox="1"/>
          <p:nvPr/>
        </p:nvSpPr>
        <p:spPr>
          <a:xfrm>
            <a:off x="1781123" y="1922743"/>
            <a:ext cx="750066"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Calibri"/>
              </a:rPr>
              <a:t>Y(4360)</a:t>
            </a:r>
            <a:endParaRPr lang="de-DE" sz="1400" dirty="0">
              <a:solidFill>
                <a:prstClr val="black"/>
              </a:solidFill>
              <a:latin typeface="Symbol" panose="05050102010706020507" pitchFamily="18" charset="2"/>
            </a:endParaRPr>
          </a:p>
        </p:txBody>
      </p:sp>
      <p:sp>
        <p:nvSpPr>
          <p:cNvPr id="50" name="Rechteck 49"/>
          <p:cNvSpPr/>
          <p:nvPr/>
        </p:nvSpPr>
        <p:spPr>
          <a:xfrm>
            <a:off x="1855311" y="1295916"/>
            <a:ext cx="596347" cy="227860"/>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800">
              <a:solidFill>
                <a:srgbClr val="800000"/>
              </a:solidFill>
            </a:endParaRPr>
          </a:p>
        </p:txBody>
      </p:sp>
      <p:sp>
        <p:nvSpPr>
          <p:cNvPr id="51" name="Textfeld 50"/>
          <p:cNvSpPr txBox="1"/>
          <p:nvPr/>
        </p:nvSpPr>
        <p:spPr>
          <a:xfrm>
            <a:off x="1795695" y="1248099"/>
            <a:ext cx="750066" cy="307777"/>
          </a:xfrm>
          <a:prstGeom prst="rect">
            <a:avLst/>
          </a:prstGeom>
          <a:noFill/>
        </p:spPr>
        <p:txBody>
          <a:bodyPr wrap="square" rtlCol="0">
            <a:spAutoFit/>
          </a:bodyPr>
          <a:lstStyle/>
          <a:p>
            <a:pPr algn="l" defTabSz="457200" fontAlgn="auto">
              <a:spcBef>
                <a:spcPts val="0"/>
              </a:spcBef>
              <a:spcAft>
                <a:spcPts val="0"/>
              </a:spcAft>
            </a:pPr>
            <a:r>
              <a:rPr lang="de-DE" sz="1400" dirty="0">
                <a:solidFill>
                  <a:prstClr val="black"/>
                </a:solidFill>
                <a:latin typeface="Calibri"/>
              </a:rPr>
              <a:t>Y(4660)</a:t>
            </a:r>
            <a:endParaRPr lang="de-DE" sz="1400" dirty="0">
              <a:solidFill>
                <a:prstClr val="black"/>
              </a:solidFill>
              <a:latin typeface="Symbol" panose="05050102010706020507" pitchFamily="18" charset="2"/>
            </a:endParaRPr>
          </a:p>
        </p:txBody>
      </p:sp>
      <p:sp>
        <p:nvSpPr>
          <p:cNvPr id="56" name="TextBox 2"/>
          <p:cNvSpPr txBox="1"/>
          <p:nvPr/>
        </p:nvSpPr>
        <p:spPr>
          <a:xfrm>
            <a:off x="3029173" y="980728"/>
            <a:ext cx="5163593" cy="1200329"/>
          </a:xfrm>
          <a:prstGeom prst="rect">
            <a:avLst/>
          </a:prstGeom>
          <a:noFill/>
        </p:spPr>
        <p:txBody>
          <a:bodyPr wrap="none" rtlCol="0">
            <a:spAutoFit/>
          </a:bodyPr>
          <a:lstStyle/>
          <a:p>
            <a:pPr marL="342900" indent="-342900" algn="l" defTabSz="457200" fontAlgn="auto">
              <a:spcBef>
                <a:spcPts val="0"/>
              </a:spcBef>
              <a:spcAft>
                <a:spcPts val="0"/>
              </a:spcAft>
              <a:buFont typeface="Wingdings" panose="05000000000000000000" pitchFamily="2" charset="2"/>
              <a:buChar char="Ø"/>
            </a:pPr>
            <a:r>
              <a:rPr lang="en-US" sz="2400" dirty="0">
                <a:latin typeface="Calibri"/>
                <a:sym typeface="Wingdings"/>
              </a:rPr>
              <a:t>Charmonium-like (XYZ) particles</a:t>
            </a:r>
          </a:p>
          <a:p>
            <a:pPr marL="342900" indent="-342900" algn="l" defTabSz="457200" fontAlgn="auto">
              <a:spcBef>
                <a:spcPts val="0"/>
              </a:spcBef>
              <a:spcAft>
                <a:spcPts val="0"/>
              </a:spcAft>
              <a:buFont typeface="Wingdings" panose="05000000000000000000" pitchFamily="2" charset="2"/>
              <a:buChar char="Ø"/>
            </a:pPr>
            <a:r>
              <a:rPr lang="en-US" sz="2400" dirty="0">
                <a:latin typeface="Calibri"/>
                <a:sym typeface="Wingdings"/>
              </a:rPr>
              <a:t>New type of hadron (multi-quark …)?</a:t>
            </a:r>
          </a:p>
          <a:p>
            <a:pPr marL="342900" indent="-342900" algn="l" defTabSz="457200" fontAlgn="auto">
              <a:spcBef>
                <a:spcPts val="0"/>
              </a:spcBef>
              <a:spcAft>
                <a:spcPts val="0"/>
              </a:spcAft>
              <a:buFont typeface="Wingdings" panose="05000000000000000000" pitchFamily="2" charset="2"/>
              <a:buChar char="Ø"/>
            </a:pPr>
            <a:r>
              <a:rPr lang="en-US" sz="2400" dirty="0">
                <a:latin typeface="Calibri"/>
                <a:sym typeface="Wingdings"/>
              </a:rPr>
              <a:t>Too many vector states! Exotics?</a:t>
            </a:r>
          </a:p>
        </p:txBody>
      </p:sp>
      <p:sp>
        <p:nvSpPr>
          <p:cNvPr id="53" name="TextBox 31"/>
          <p:cNvSpPr txBox="1"/>
          <p:nvPr/>
        </p:nvSpPr>
        <p:spPr>
          <a:xfrm>
            <a:off x="5347839" y="4869633"/>
            <a:ext cx="2766660" cy="400110"/>
          </a:xfrm>
          <a:prstGeom prst="rect">
            <a:avLst/>
          </a:prstGeom>
          <a:solidFill>
            <a:srgbClr val="FF0000"/>
          </a:solidFill>
          <a:ln>
            <a:solidFill>
              <a:schemeClr val="tx1"/>
            </a:solidFill>
          </a:ln>
        </p:spPr>
        <p:txBody>
          <a:bodyPr wrap="square" rtlCol="0">
            <a:spAutoFit/>
          </a:bodyPr>
          <a:lstStyle/>
          <a:p>
            <a:pPr algn="l" defTabSz="457200" fontAlgn="auto">
              <a:spcBef>
                <a:spcPts val="0"/>
              </a:spcBef>
              <a:spcAft>
                <a:spcPts val="0"/>
              </a:spcAft>
            </a:pPr>
            <a:r>
              <a:rPr lang="en-US" sz="2000" dirty="0">
                <a:solidFill>
                  <a:prstClr val="black"/>
                </a:solidFill>
                <a:latin typeface="Calibri"/>
              </a:rPr>
              <a:t>unpredicted, discovered</a:t>
            </a:r>
          </a:p>
        </p:txBody>
      </p:sp>
      <p:sp>
        <p:nvSpPr>
          <p:cNvPr id="55" name="TextBox 30"/>
          <p:cNvSpPr txBox="1"/>
          <p:nvPr/>
        </p:nvSpPr>
        <p:spPr>
          <a:xfrm>
            <a:off x="5393388" y="2848397"/>
            <a:ext cx="1223637"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2015 BESIII</a:t>
            </a:r>
          </a:p>
        </p:txBody>
      </p:sp>
      <p:sp>
        <p:nvSpPr>
          <p:cNvPr id="57" name="Textfeld 56"/>
          <p:cNvSpPr txBox="1"/>
          <p:nvPr/>
        </p:nvSpPr>
        <p:spPr>
          <a:xfrm>
            <a:off x="8279171" y="920566"/>
            <a:ext cx="936218" cy="369332"/>
          </a:xfrm>
          <a:prstGeom prst="rect">
            <a:avLst/>
          </a:prstGeom>
          <a:noFill/>
        </p:spPr>
        <p:txBody>
          <a:bodyPr wrap="none" rtlCol="0">
            <a:spAutoFit/>
          </a:bodyPr>
          <a:lstStyle/>
          <a:p>
            <a:pPr algn="l" defTabSz="457200" fontAlgn="auto">
              <a:spcBef>
                <a:spcPts val="0"/>
              </a:spcBef>
              <a:spcAft>
                <a:spcPts val="0"/>
              </a:spcAft>
            </a:pPr>
            <a:r>
              <a:rPr lang="de-DE" sz="1800" dirty="0" err="1">
                <a:solidFill>
                  <a:prstClr val="black"/>
                </a:solidFill>
                <a:latin typeface="Calibri"/>
              </a:rPr>
              <a:t>charged</a:t>
            </a:r>
            <a:endParaRPr lang="de-DE" sz="1800" dirty="0">
              <a:solidFill>
                <a:prstClr val="black"/>
              </a:solidFill>
              <a:latin typeface="Calibri"/>
            </a:endParaRPr>
          </a:p>
        </p:txBody>
      </p:sp>
      <p:sp>
        <p:nvSpPr>
          <p:cNvPr id="60" name="Rechteck 59"/>
          <p:cNvSpPr/>
          <p:nvPr/>
        </p:nvSpPr>
        <p:spPr>
          <a:xfrm>
            <a:off x="8398086" y="1311633"/>
            <a:ext cx="634595" cy="212143"/>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de-DE" sz="1100" b="1" dirty="0">
              <a:solidFill>
                <a:prstClr val="black"/>
              </a:solidFill>
            </a:endParaRPr>
          </a:p>
        </p:txBody>
      </p:sp>
      <p:sp>
        <p:nvSpPr>
          <p:cNvPr id="61" name="Textfeld 60"/>
          <p:cNvSpPr txBox="1"/>
          <p:nvPr/>
        </p:nvSpPr>
        <p:spPr>
          <a:xfrm>
            <a:off x="8316748" y="1196752"/>
            <a:ext cx="797270" cy="1061829"/>
          </a:xfrm>
          <a:prstGeom prst="rect">
            <a:avLst/>
          </a:prstGeom>
          <a:noFill/>
        </p:spPr>
        <p:txBody>
          <a:bodyPr wrap="none" rtlCol="0">
            <a:spAutoFit/>
          </a:bodyPr>
          <a:lstStyle/>
          <a:p>
            <a:pPr algn="l" defTabSz="457200" fontAlgn="auto">
              <a:lnSpc>
                <a:spcPct val="150000"/>
              </a:lnSpc>
              <a:spcBef>
                <a:spcPts val="0"/>
              </a:spcBef>
              <a:spcAft>
                <a:spcPts val="0"/>
              </a:spcAft>
            </a:pPr>
            <a:r>
              <a:rPr lang="de-DE" altLang="zh-CN" sz="1400" b="1" dirty="0">
                <a:solidFill>
                  <a:prstClr val="black"/>
                </a:solidFill>
                <a:latin typeface="Calibri"/>
              </a:rPr>
              <a:t>Z</a:t>
            </a:r>
            <a:r>
              <a:rPr lang="de-DE" altLang="zh-CN" sz="1400" b="1" baseline="-25000" dirty="0">
                <a:solidFill>
                  <a:prstClr val="black"/>
                </a:solidFill>
                <a:latin typeface="Calibri"/>
              </a:rPr>
              <a:t>c</a:t>
            </a:r>
            <a:r>
              <a:rPr lang="de-DE" altLang="zh-CN" sz="1400" b="1" dirty="0">
                <a:solidFill>
                  <a:prstClr val="black"/>
                </a:solidFill>
                <a:latin typeface="Calibri"/>
              </a:rPr>
              <a:t>(3900)</a:t>
            </a:r>
          </a:p>
          <a:p>
            <a:pPr algn="l" defTabSz="457200" fontAlgn="auto">
              <a:lnSpc>
                <a:spcPct val="150000"/>
              </a:lnSpc>
              <a:spcBef>
                <a:spcPts val="0"/>
              </a:spcBef>
              <a:spcAft>
                <a:spcPts val="0"/>
              </a:spcAft>
            </a:pPr>
            <a:r>
              <a:rPr lang="de-DE" altLang="zh-CN" sz="1400" b="1" dirty="0">
                <a:solidFill>
                  <a:prstClr val="black"/>
                </a:solidFill>
                <a:latin typeface="Calibri"/>
              </a:rPr>
              <a:t>Z</a:t>
            </a:r>
            <a:r>
              <a:rPr lang="de-DE" altLang="zh-CN" sz="1400" b="1" baseline="-25000" dirty="0">
                <a:solidFill>
                  <a:prstClr val="black"/>
                </a:solidFill>
                <a:latin typeface="Calibri"/>
              </a:rPr>
              <a:t>c</a:t>
            </a:r>
            <a:r>
              <a:rPr lang="de-DE" altLang="zh-CN" sz="1400" b="1" dirty="0">
                <a:solidFill>
                  <a:prstClr val="black"/>
                </a:solidFill>
                <a:latin typeface="Calibri"/>
              </a:rPr>
              <a:t>(4020)</a:t>
            </a:r>
          </a:p>
          <a:p>
            <a:pPr algn="l" defTabSz="457200" fontAlgn="auto">
              <a:lnSpc>
                <a:spcPct val="150000"/>
              </a:lnSpc>
              <a:spcBef>
                <a:spcPts val="0"/>
              </a:spcBef>
              <a:spcAft>
                <a:spcPts val="0"/>
              </a:spcAft>
            </a:pPr>
            <a:r>
              <a:rPr lang="de-DE" altLang="zh-CN" sz="1400" b="1" dirty="0">
                <a:solidFill>
                  <a:prstClr val="black"/>
                </a:solidFill>
                <a:latin typeface="Calibri"/>
              </a:rPr>
              <a:t>Z</a:t>
            </a:r>
            <a:r>
              <a:rPr lang="de-DE" altLang="zh-CN" sz="1400" b="1" baseline="-25000" dirty="0">
                <a:solidFill>
                  <a:prstClr val="black"/>
                </a:solidFill>
                <a:latin typeface="Calibri"/>
              </a:rPr>
              <a:t>c</a:t>
            </a:r>
            <a:r>
              <a:rPr lang="de-DE" altLang="zh-CN" sz="1400" b="1" dirty="0">
                <a:solidFill>
                  <a:prstClr val="black"/>
                </a:solidFill>
                <a:latin typeface="Calibri"/>
              </a:rPr>
              <a:t>(4430)</a:t>
            </a:r>
          </a:p>
        </p:txBody>
      </p:sp>
      <p:sp>
        <p:nvSpPr>
          <p:cNvPr id="54" name="椭圆 53"/>
          <p:cNvSpPr/>
          <p:nvPr/>
        </p:nvSpPr>
        <p:spPr bwMode="auto">
          <a:xfrm>
            <a:off x="2340786" y="2202507"/>
            <a:ext cx="6263662" cy="1514525"/>
          </a:xfrm>
          <a:prstGeom prst="ellipse">
            <a:avLst/>
          </a:prstGeom>
          <a:noFill/>
          <a:ln>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a:ln>
                <a:noFill/>
              </a:ln>
              <a:solidFill>
                <a:srgbClr val="0000FF"/>
              </a:solidFill>
              <a:effectLst/>
              <a:latin typeface="Comic Sans MS" pitchFamily="66" charset="0"/>
              <a:ea typeface="宋体" charset="-122"/>
            </a:endParaRPr>
          </a:p>
        </p:txBody>
      </p:sp>
      <p:sp>
        <p:nvSpPr>
          <p:cNvPr id="62" name="Textfeld 39"/>
          <p:cNvSpPr txBox="1"/>
          <p:nvPr/>
        </p:nvSpPr>
        <p:spPr>
          <a:xfrm>
            <a:off x="2931917" y="2860392"/>
            <a:ext cx="750066" cy="338554"/>
          </a:xfrm>
          <a:prstGeom prst="rect">
            <a:avLst/>
          </a:prstGeom>
          <a:noFill/>
        </p:spPr>
        <p:txBody>
          <a:bodyPr wrap="square" rtlCol="0">
            <a:spAutoFit/>
          </a:bodyPr>
          <a:lstStyle/>
          <a:p>
            <a:pPr algn="l" defTabSz="457200" fontAlgn="auto">
              <a:spcBef>
                <a:spcPts val="0"/>
              </a:spcBef>
              <a:spcAft>
                <a:spcPts val="0"/>
              </a:spcAft>
            </a:pPr>
            <a:r>
              <a:rPr lang="de-DE" sz="1600" dirty="0">
                <a:solidFill>
                  <a:prstClr val="black"/>
                </a:solidFill>
                <a:latin typeface="Symbol" panose="05050102010706020507" pitchFamily="18" charset="2"/>
              </a:rPr>
              <a:t>c</a:t>
            </a:r>
            <a:r>
              <a:rPr lang="de-DE" sz="1600" baseline="-25000" dirty="0">
                <a:solidFill>
                  <a:prstClr val="black"/>
                </a:solidFill>
                <a:latin typeface="Calibri"/>
              </a:rPr>
              <a:t>c0</a:t>
            </a:r>
            <a:r>
              <a:rPr lang="de-DE" sz="1400" dirty="0">
                <a:solidFill>
                  <a:prstClr val="black"/>
                </a:solidFill>
                <a:latin typeface="Calibri"/>
              </a:rPr>
              <a:t>(2P)</a:t>
            </a:r>
            <a:endParaRPr lang="de-DE" sz="1400" dirty="0">
              <a:solidFill>
                <a:prstClr val="black"/>
              </a:solidFill>
              <a:latin typeface="Symbol" panose="05050102010706020507" pitchFamily="18" charset="2"/>
            </a:endParaRPr>
          </a:p>
        </p:txBody>
      </p:sp>
      <p:sp>
        <p:nvSpPr>
          <p:cNvPr id="65" name="Text Box 10"/>
          <p:cNvSpPr txBox="1">
            <a:spLocks noChangeArrowheads="1"/>
          </p:cNvSpPr>
          <p:nvPr/>
        </p:nvSpPr>
        <p:spPr bwMode="auto">
          <a:xfrm>
            <a:off x="166365" y="6398040"/>
            <a:ext cx="4765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kumimoji="1" lang="en-US" altLang="zh-CN" sz="2400" dirty="0">
                <a:solidFill>
                  <a:srgbClr val="0000CC"/>
                </a:solidFill>
                <a:latin typeface="Times New Roman" pitchFamily="18" charset="0"/>
              </a:rPr>
              <a:t>Godfrey &amp; </a:t>
            </a:r>
            <a:r>
              <a:rPr kumimoji="1" lang="en-US" altLang="zh-CN" sz="2400" dirty="0" err="1">
                <a:solidFill>
                  <a:srgbClr val="0000CC"/>
                </a:solidFill>
                <a:latin typeface="Times New Roman" pitchFamily="18" charset="0"/>
              </a:rPr>
              <a:t>Isgur</a:t>
            </a:r>
            <a:r>
              <a:rPr kumimoji="1" lang="en-US" altLang="zh-CN" sz="2400" dirty="0">
                <a:solidFill>
                  <a:srgbClr val="0000CC"/>
                </a:solidFill>
                <a:latin typeface="Times New Roman" pitchFamily="18" charset="0"/>
              </a:rPr>
              <a:t>, PRD32, 189 (1985)</a:t>
            </a:r>
          </a:p>
        </p:txBody>
      </p:sp>
      <p:sp>
        <p:nvSpPr>
          <p:cNvPr id="63" name="TextBox 30"/>
          <p:cNvSpPr txBox="1"/>
          <p:nvPr/>
        </p:nvSpPr>
        <p:spPr>
          <a:xfrm>
            <a:off x="2756621" y="2564904"/>
            <a:ext cx="1167307" cy="369332"/>
          </a:xfrm>
          <a:prstGeom prst="rect">
            <a:avLst/>
          </a:prstGeom>
          <a:noFill/>
        </p:spPr>
        <p:txBody>
          <a:bodyPr wrap="none" rtlCol="0">
            <a:spAutoFit/>
          </a:bodyPr>
          <a:lstStyle/>
          <a:p>
            <a:pPr algn="l" defTabSz="457200" fontAlgn="auto">
              <a:spcBef>
                <a:spcPts val="0"/>
              </a:spcBef>
              <a:spcAft>
                <a:spcPts val="0"/>
              </a:spcAft>
            </a:pPr>
            <a:r>
              <a:rPr lang="en-US" sz="1800" dirty="0">
                <a:latin typeface="Calibri"/>
              </a:rPr>
              <a:t>2017 Belle</a:t>
            </a:r>
          </a:p>
        </p:txBody>
      </p:sp>
      <p:sp>
        <p:nvSpPr>
          <p:cNvPr id="66" name="Text Box 52"/>
          <p:cNvSpPr txBox="1">
            <a:spLocks noChangeArrowheads="1"/>
          </p:cNvSpPr>
          <p:nvPr/>
        </p:nvSpPr>
        <p:spPr bwMode="auto">
          <a:xfrm>
            <a:off x="8343339" y="2560543"/>
            <a:ext cx="767703" cy="4108817"/>
          </a:xfrm>
          <a:prstGeom prst="rect">
            <a:avLst/>
          </a:prstGeom>
          <a:solidFill>
            <a:srgbClr val="FF0000"/>
          </a:solidFill>
          <a:ln>
            <a:noFill/>
          </a:ln>
        </p:spPr>
        <p:txBody>
          <a:bodyPr wrap="square">
            <a:spAutoFit/>
          </a:bodyPr>
          <a:lstStyle>
            <a:lvl1pPr algn="l">
              <a:spcBef>
                <a:spcPct val="0"/>
              </a:spcBef>
              <a:defRPr kumimoji="1" sz="2400">
                <a:solidFill>
                  <a:schemeClr val="tx1"/>
                </a:solidFill>
                <a:latin typeface="Times New Roman" pitchFamily="18" charset="0"/>
                <a:ea typeface="宋体" charset="-122"/>
              </a:defRPr>
            </a:lvl1pPr>
            <a:lvl2pPr marL="37931725" indent="-37474525" algn="l">
              <a:spcBef>
                <a:spcPct val="0"/>
              </a:spcBef>
              <a:defRPr kumimoji="1" sz="2400">
                <a:solidFill>
                  <a:schemeClr val="tx1"/>
                </a:solidFill>
                <a:latin typeface="Times New Roman" pitchFamily="18" charset="0"/>
                <a:ea typeface="宋体" charset="-122"/>
              </a:defRPr>
            </a:lvl2pPr>
            <a:lvl3pPr>
              <a:spcBef>
                <a:spcPct val="0"/>
              </a:spcBef>
              <a:defRPr kumimoji="1" sz="2400">
                <a:solidFill>
                  <a:schemeClr val="tx1"/>
                </a:solidFill>
                <a:latin typeface="Times New Roman" pitchFamily="18" charset="0"/>
                <a:ea typeface="宋体" charset="-122"/>
              </a:defRPr>
            </a:lvl3pPr>
            <a:lvl4pPr>
              <a:spcBef>
                <a:spcPct val="0"/>
              </a:spcBef>
              <a:defRPr kumimoji="1" sz="2400">
                <a:solidFill>
                  <a:schemeClr val="tx1"/>
                </a:solidFill>
                <a:latin typeface="Times New Roman" pitchFamily="18" charset="0"/>
                <a:ea typeface="宋体" charset="-122"/>
              </a:defRPr>
            </a:lvl4pPr>
            <a:lvl5pPr>
              <a:spcBef>
                <a:spcPct val="0"/>
              </a:spcBef>
              <a:defRPr kumimoji="1" sz="2400">
                <a:solidFill>
                  <a:schemeClr val="tx1"/>
                </a:solidFill>
                <a:latin typeface="Times New Roman" pitchFamily="18" charset="0"/>
                <a:ea typeface="宋体" charset="-122"/>
              </a:defRPr>
            </a:lvl5pPr>
            <a:lvl6pPr marL="457200" fontAlgn="base">
              <a:spcBef>
                <a:spcPct val="0"/>
              </a:spcBef>
              <a:spcAft>
                <a:spcPct val="0"/>
              </a:spcAft>
              <a:defRPr kumimoji="1" sz="2400">
                <a:solidFill>
                  <a:schemeClr val="tx1"/>
                </a:solidFill>
                <a:latin typeface="Times New Roman" pitchFamily="18" charset="0"/>
                <a:ea typeface="宋体" charset="-122"/>
              </a:defRPr>
            </a:lvl6pPr>
            <a:lvl7pPr marL="914400" fontAlgn="base">
              <a:spcBef>
                <a:spcPct val="0"/>
              </a:spcBef>
              <a:spcAft>
                <a:spcPct val="0"/>
              </a:spcAft>
              <a:defRPr kumimoji="1" sz="2400">
                <a:solidFill>
                  <a:schemeClr val="tx1"/>
                </a:solidFill>
                <a:latin typeface="Times New Roman" pitchFamily="18" charset="0"/>
                <a:ea typeface="宋体" charset="-122"/>
              </a:defRPr>
            </a:lvl7pPr>
            <a:lvl8pPr marL="1371600" fontAlgn="base">
              <a:spcBef>
                <a:spcPct val="0"/>
              </a:spcBef>
              <a:spcAft>
                <a:spcPct val="0"/>
              </a:spcAft>
              <a:defRPr kumimoji="1" sz="2400">
                <a:solidFill>
                  <a:schemeClr val="tx1"/>
                </a:solidFill>
                <a:latin typeface="Times New Roman" pitchFamily="18" charset="0"/>
                <a:ea typeface="宋体" charset="-122"/>
              </a:defRPr>
            </a:lvl8pPr>
            <a:lvl9pPr marL="1828800" fontAlgn="base">
              <a:spcBef>
                <a:spcPct val="0"/>
              </a:spcBef>
              <a:spcAft>
                <a:spcPct val="0"/>
              </a:spcAft>
              <a:defRPr kumimoji="1" sz="2400">
                <a:solidFill>
                  <a:schemeClr val="tx1"/>
                </a:solidFill>
                <a:latin typeface="Times New Roman" pitchFamily="18" charset="0"/>
                <a:ea typeface="宋体" charset="-122"/>
              </a:defRPr>
            </a:lvl9pPr>
          </a:lstStyle>
          <a:p>
            <a:pPr algn="ctr">
              <a:spcBef>
                <a:spcPts val="600"/>
              </a:spcBef>
            </a:pPr>
            <a:r>
              <a:rPr kumimoji="0" lang="en-US" altLang="zh-CN" sz="1400" dirty="0">
                <a:latin typeface="Tahoma" pitchFamily="34" charset="0"/>
                <a:ea typeface="MS PGothic" pitchFamily="34" charset="-128"/>
              </a:rPr>
              <a:t>X(3915)</a:t>
            </a:r>
          </a:p>
          <a:p>
            <a:pPr algn="ctr">
              <a:spcBef>
                <a:spcPts val="600"/>
              </a:spcBef>
            </a:pPr>
            <a:r>
              <a:rPr kumimoji="0" lang="en-US" altLang="zh-CN" sz="1400" dirty="0">
                <a:latin typeface="Tahoma" pitchFamily="34" charset="0"/>
                <a:ea typeface="MS PGothic" pitchFamily="34" charset="-128"/>
              </a:rPr>
              <a:t>X(3960)</a:t>
            </a:r>
          </a:p>
          <a:p>
            <a:pPr algn="ctr">
              <a:spcBef>
                <a:spcPts val="600"/>
              </a:spcBef>
            </a:pPr>
            <a:r>
              <a:rPr kumimoji="0" lang="en-US" altLang="zh-CN" sz="1400" dirty="0">
                <a:latin typeface="Tahoma" pitchFamily="34" charset="0"/>
                <a:ea typeface="MS PGothic" pitchFamily="34" charset="-128"/>
              </a:rPr>
              <a:t>X(4160)</a:t>
            </a:r>
          </a:p>
          <a:p>
            <a:pPr algn="ctr">
              <a:spcBef>
                <a:spcPts val="600"/>
              </a:spcBef>
            </a:pPr>
            <a:r>
              <a:rPr kumimoji="0" lang="en-US" altLang="zh-CN" sz="1400" dirty="0">
                <a:latin typeface="Tahoma" pitchFamily="34" charset="0"/>
                <a:ea typeface="MS PGothic" pitchFamily="34" charset="-128"/>
              </a:rPr>
              <a:t>X(4350)</a:t>
            </a:r>
          </a:p>
          <a:p>
            <a:pPr algn="ctr">
              <a:spcBef>
                <a:spcPts val="600"/>
              </a:spcBef>
            </a:pPr>
            <a:r>
              <a:rPr kumimoji="0" lang="en-US" altLang="zh-CN" sz="1400" dirty="0">
                <a:latin typeface="Tahoma" pitchFamily="34" charset="0"/>
                <a:ea typeface="MS PGothic" pitchFamily="34" charset="-128"/>
              </a:rPr>
              <a:t>X(4500)</a:t>
            </a:r>
          </a:p>
          <a:p>
            <a:pPr algn="ctr">
              <a:spcBef>
                <a:spcPts val="600"/>
              </a:spcBef>
            </a:pPr>
            <a:r>
              <a:rPr kumimoji="0" lang="en-US" altLang="zh-CN" sz="1400" dirty="0">
                <a:latin typeface="Tahoma" pitchFamily="34" charset="0"/>
                <a:ea typeface="MS PGothic" pitchFamily="34" charset="-128"/>
              </a:rPr>
              <a:t>X(4700)</a:t>
            </a:r>
          </a:p>
          <a:p>
            <a:pPr algn="ctr">
              <a:spcBef>
                <a:spcPts val="600"/>
              </a:spcBef>
            </a:pPr>
            <a:r>
              <a:rPr kumimoji="0" lang="en-US" altLang="zh-CN" sz="1400" dirty="0">
                <a:latin typeface="Tahoma" pitchFamily="34" charset="0"/>
                <a:ea typeface="MS PGothic" pitchFamily="34" charset="-128"/>
              </a:rPr>
              <a:t>Y(4008)</a:t>
            </a:r>
          </a:p>
          <a:p>
            <a:pPr algn="ctr">
              <a:spcBef>
                <a:spcPts val="600"/>
              </a:spcBef>
            </a:pPr>
            <a:r>
              <a:rPr kumimoji="0" lang="en-US" altLang="zh-CN" sz="1400" dirty="0">
                <a:latin typeface="Tahoma" pitchFamily="34" charset="0"/>
                <a:ea typeface="MS PGothic" pitchFamily="34" charset="-128"/>
              </a:rPr>
              <a:t>Y(4230)</a:t>
            </a:r>
            <a:endParaRPr kumimoji="0" lang="it-IT" altLang="zh-CN" sz="1400" dirty="0">
              <a:latin typeface="Tahoma" pitchFamily="34" charset="0"/>
              <a:ea typeface="MS PGothic" pitchFamily="34" charset="-128"/>
            </a:endParaRPr>
          </a:p>
          <a:p>
            <a:pPr algn="ctr">
              <a:spcBef>
                <a:spcPts val="600"/>
              </a:spcBef>
            </a:pPr>
            <a:r>
              <a:rPr kumimoji="0" lang="it-IT" altLang="zh-CN" sz="1400" dirty="0">
                <a:latin typeface="Tahoma" pitchFamily="34" charset="0"/>
                <a:ea typeface="MS PGothic" pitchFamily="34" charset="-128"/>
              </a:rPr>
              <a:t>Y(4140)</a:t>
            </a:r>
          </a:p>
          <a:p>
            <a:pPr algn="ctr">
              <a:spcBef>
                <a:spcPts val="600"/>
              </a:spcBef>
            </a:pPr>
            <a:r>
              <a:rPr kumimoji="0" lang="it-IT" altLang="zh-CN" sz="1400" dirty="0">
                <a:latin typeface="Tahoma" pitchFamily="34" charset="0"/>
                <a:ea typeface="MS PGothic" pitchFamily="34" charset="-128"/>
              </a:rPr>
              <a:t>Y(4274)</a:t>
            </a:r>
          </a:p>
          <a:p>
            <a:pPr algn="ctr">
              <a:spcBef>
                <a:spcPts val="600"/>
              </a:spcBef>
            </a:pPr>
            <a:r>
              <a:rPr kumimoji="0" lang="it-IT" altLang="zh-CN" sz="1400" dirty="0">
                <a:latin typeface="Tahoma" pitchFamily="34" charset="0"/>
                <a:ea typeface="MS PGothic" pitchFamily="34" charset="-128"/>
              </a:rPr>
              <a:t>Z(4030)</a:t>
            </a:r>
          </a:p>
          <a:p>
            <a:pPr algn="ctr">
              <a:spcBef>
                <a:spcPts val="600"/>
              </a:spcBef>
            </a:pPr>
            <a:r>
              <a:rPr kumimoji="0" lang="it-IT" altLang="zh-CN" sz="1400" dirty="0">
                <a:latin typeface="Tahoma" pitchFamily="34" charset="0"/>
                <a:ea typeface="MS PGothic" pitchFamily="34" charset="-128"/>
              </a:rPr>
              <a:t>Z(4050)</a:t>
            </a:r>
          </a:p>
          <a:p>
            <a:pPr algn="ctr">
              <a:spcBef>
                <a:spcPts val="600"/>
              </a:spcBef>
            </a:pPr>
            <a:r>
              <a:rPr kumimoji="0" lang="it-IT" altLang="zh-CN" sz="1400" dirty="0">
                <a:latin typeface="Tahoma" pitchFamily="34" charset="0"/>
                <a:ea typeface="MS PGothic" pitchFamily="34" charset="-128"/>
              </a:rPr>
              <a:t>Z(4250)</a:t>
            </a:r>
          </a:p>
          <a:p>
            <a:pPr algn="ctr">
              <a:spcBef>
                <a:spcPts val="600"/>
              </a:spcBef>
            </a:pPr>
            <a:r>
              <a:rPr kumimoji="0" lang="it-IT" altLang="zh-CN" sz="1400" dirty="0">
                <a:latin typeface="Tahoma" pitchFamily="34" charset="0"/>
                <a:ea typeface="MS PGothic" pitchFamily="34" charset="-128"/>
              </a:rPr>
              <a:t>......</a:t>
            </a:r>
          </a:p>
        </p:txBody>
      </p:sp>
    </p:spTree>
    <p:extLst>
      <p:ext uri="{BB962C8B-B14F-4D97-AF65-F5344CB8AC3E}">
        <p14:creationId xmlns:p14="http://schemas.microsoft.com/office/powerpoint/2010/main" val="5196585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2909" y="1373111"/>
            <a:ext cx="2641287" cy="1895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005" y="1321292"/>
            <a:ext cx="2572330" cy="2000655"/>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标题 1"/>
          <p:cNvSpPr>
            <a:spLocks noGrp="1"/>
          </p:cNvSpPr>
          <p:nvPr>
            <p:ph type="title"/>
          </p:nvPr>
        </p:nvSpPr>
        <p:spPr>
          <a:xfrm>
            <a:off x="162357" y="213675"/>
            <a:ext cx="8906933" cy="531122"/>
          </a:xfrm>
        </p:spPr>
        <p:txBody>
          <a:bodyPr>
            <a:noAutofit/>
          </a:bodyPr>
          <a:lstStyle/>
          <a:p>
            <a:r>
              <a:rPr lang="en-US" altLang="zh-CN" sz="4400" b="1" dirty="0">
                <a:effectLst>
                  <a:outerShdw blurRad="38100" dist="38100" dir="2700000" algn="tl">
                    <a:srgbClr val="000000">
                      <a:alpha val="43137"/>
                    </a:srgbClr>
                  </a:outerShdw>
                </a:effectLst>
              </a:rPr>
              <a:t>BESIII</a:t>
            </a:r>
            <a:r>
              <a:rPr lang="zh-CN" altLang="en-US" sz="4400" b="1" dirty="0">
                <a:effectLst>
                  <a:outerShdw blurRad="38100" dist="38100" dir="2700000" algn="tl">
                    <a:srgbClr val="000000">
                      <a:alpha val="43137"/>
                    </a:srgbClr>
                  </a:outerShdw>
                </a:effectLst>
              </a:rPr>
              <a:t>上发现的类粲偶素家族</a:t>
            </a:r>
            <a:endParaRPr lang="zh-CN" altLang="en-US" sz="4400" b="1" dirty="0">
              <a:solidFill>
                <a:srgbClr val="FF0000"/>
              </a:solidFill>
              <a:effectLst>
                <a:outerShdw blurRad="38100" dist="38100" dir="2700000" algn="tl">
                  <a:srgbClr val="000000">
                    <a:alpha val="43137"/>
                  </a:srgbClr>
                </a:outerShdw>
              </a:effectLst>
            </a:endParaRPr>
          </a:p>
        </p:txBody>
      </p:sp>
      <p:sp>
        <p:nvSpPr>
          <p:cNvPr id="3" name="TextBox 2"/>
          <p:cNvSpPr txBox="1"/>
          <p:nvPr/>
        </p:nvSpPr>
        <p:spPr>
          <a:xfrm>
            <a:off x="5396616" y="937076"/>
            <a:ext cx="1321196"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altLang="zh-CN" sz="2000" b="1" dirty="0" err="1">
                <a:solidFill>
                  <a:srgbClr val="000000"/>
                </a:solidFill>
                <a:latin typeface="Cambria Math"/>
              </a:rPr>
              <a:t>Zc</a:t>
            </a:r>
            <a:r>
              <a:rPr lang="en-US" altLang="zh-CN" sz="2000" b="1" dirty="0">
                <a:solidFill>
                  <a:srgbClr val="000000"/>
                </a:solidFill>
                <a:latin typeface="Cambria Math"/>
              </a:rPr>
              <a:t>(3885)</a:t>
            </a:r>
            <a:r>
              <a:rPr lang="en-US" altLang="zh-CN" sz="2000" b="1" baseline="30000" dirty="0">
                <a:solidFill>
                  <a:srgbClr val="000000"/>
                </a:solidFill>
                <a:latin typeface="Cambria Math"/>
              </a:rPr>
              <a:t>+</a:t>
            </a:r>
            <a:endParaRPr lang="zh-CN" altLang="en-US" sz="2000" b="1" dirty="0">
              <a:solidFill>
                <a:srgbClr val="000000"/>
              </a:solidFill>
              <a:latin typeface="Cambria Math"/>
            </a:endParaRPr>
          </a:p>
        </p:txBody>
      </p:sp>
      <p:sp>
        <p:nvSpPr>
          <p:cNvPr id="4" name="矩形 3"/>
          <p:cNvSpPr/>
          <p:nvPr/>
        </p:nvSpPr>
        <p:spPr>
          <a:xfrm>
            <a:off x="931565" y="929554"/>
            <a:ext cx="1306768" cy="395365"/>
          </a:xfrm>
          <a:prstGeom prst="rect">
            <a:avLst/>
          </a:prstGeom>
        </p:spPr>
        <p:txBody>
          <a:bodyPr wrap="none">
            <a:spAutoFit/>
          </a:bodyPr>
          <a:lstStyle/>
          <a:p>
            <a:r>
              <a:rPr lang="en-US" altLang="zh-CN" sz="1969" b="1" dirty="0" err="1">
                <a:solidFill>
                  <a:srgbClr val="000000"/>
                </a:solidFill>
                <a:latin typeface="Cambria Math"/>
              </a:rPr>
              <a:t>Zc</a:t>
            </a:r>
            <a:r>
              <a:rPr lang="en-US" altLang="zh-CN" sz="1969" b="1" dirty="0">
                <a:solidFill>
                  <a:srgbClr val="000000"/>
                </a:solidFill>
                <a:latin typeface="Cambria Math"/>
              </a:rPr>
              <a:t>(3900)</a:t>
            </a:r>
            <a:r>
              <a:rPr lang="en-US" altLang="zh-CN" sz="1969" b="1" baseline="30000" dirty="0">
                <a:solidFill>
                  <a:srgbClr val="000000"/>
                </a:solidFill>
                <a:latin typeface="Cambria Math"/>
              </a:rPr>
              <a:t>+</a:t>
            </a:r>
            <a:endParaRPr lang="zh-CN" altLang="en-US" sz="1969" b="1" dirty="0">
              <a:solidFill>
                <a:srgbClr val="000000"/>
              </a:solidFill>
              <a:latin typeface="Cambria Math"/>
            </a:endParaRPr>
          </a:p>
        </p:txBody>
      </p:sp>
      <p:sp>
        <p:nvSpPr>
          <p:cNvPr id="12" name="TextBox 11"/>
          <p:cNvSpPr txBox="1"/>
          <p:nvPr/>
        </p:nvSpPr>
        <p:spPr>
          <a:xfrm>
            <a:off x="7357395" y="946479"/>
            <a:ext cx="1321196"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altLang="zh-CN" sz="2000" b="1" dirty="0" err="1">
                <a:solidFill>
                  <a:srgbClr val="000000"/>
                </a:solidFill>
                <a:latin typeface="Cambria Math"/>
              </a:rPr>
              <a:t>Zc</a:t>
            </a:r>
            <a:r>
              <a:rPr lang="en-US" altLang="zh-CN" sz="2000" b="1" dirty="0">
                <a:solidFill>
                  <a:srgbClr val="000000"/>
                </a:solidFill>
                <a:latin typeface="Cambria Math"/>
              </a:rPr>
              <a:t>(4025)</a:t>
            </a:r>
            <a:r>
              <a:rPr lang="en-US" altLang="zh-CN" sz="2000" b="1" baseline="30000" dirty="0">
                <a:solidFill>
                  <a:srgbClr val="000000"/>
                </a:solidFill>
                <a:latin typeface="Cambria Math"/>
              </a:rPr>
              <a:t>+</a:t>
            </a:r>
            <a:endParaRPr lang="zh-CN" altLang="en-US" sz="2000" b="1" dirty="0">
              <a:solidFill>
                <a:srgbClr val="000000"/>
              </a:solidFill>
              <a:latin typeface="Cambria Math"/>
            </a:endParaRPr>
          </a:p>
        </p:txBody>
      </p:sp>
      <p:sp>
        <p:nvSpPr>
          <p:cNvPr id="14" name="矩形 13"/>
          <p:cNvSpPr/>
          <p:nvPr/>
        </p:nvSpPr>
        <p:spPr>
          <a:xfrm>
            <a:off x="3473021" y="935363"/>
            <a:ext cx="1306768" cy="395365"/>
          </a:xfrm>
          <a:prstGeom prst="rect">
            <a:avLst/>
          </a:prstGeom>
        </p:spPr>
        <p:txBody>
          <a:bodyPr wrap="none">
            <a:spAutoFit/>
          </a:bodyPr>
          <a:lstStyle/>
          <a:p>
            <a:r>
              <a:rPr lang="en-US" altLang="zh-CN" sz="1969" b="1" dirty="0" err="1">
                <a:solidFill>
                  <a:srgbClr val="000000"/>
                </a:solidFill>
                <a:latin typeface="Cambria Math"/>
              </a:rPr>
              <a:t>Zc</a:t>
            </a:r>
            <a:r>
              <a:rPr lang="en-US" altLang="zh-CN" sz="1969" b="1" dirty="0">
                <a:solidFill>
                  <a:srgbClr val="000000"/>
                </a:solidFill>
                <a:latin typeface="Cambria Math"/>
              </a:rPr>
              <a:t>(4020)</a:t>
            </a:r>
            <a:r>
              <a:rPr lang="en-US" altLang="zh-CN" sz="1969" b="1" baseline="30000" dirty="0">
                <a:solidFill>
                  <a:srgbClr val="000000"/>
                </a:solidFill>
                <a:latin typeface="Cambria Math"/>
              </a:rPr>
              <a:t>+</a:t>
            </a:r>
            <a:endParaRPr lang="zh-CN" altLang="en-US" sz="1969" b="1" dirty="0">
              <a:solidFill>
                <a:srgbClr val="000000"/>
              </a:solidFill>
              <a:latin typeface="Cambria Math"/>
            </a:endParaRPr>
          </a:p>
        </p:txBody>
      </p:sp>
      <p:sp>
        <p:nvSpPr>
          <p:cNvPr id="21" name="文本框 20"/>
          <p:cNvSpPr txBox="1"/>
          <p:nvPr/>
        </p:nvSpPr>
        <p:spPr>
          <a:xfrm>
            <a:off x="3636400" y="1409814"/>
            <a:ext cx="592668" cy="150085"/>
          </a:xfrm>
          <a:prstGeom prst="rect">
            <a:avLst/>
          </a:prstGeom>
        </p:spPr>
        <p:txBody>
          <a:bodyPr wrap="square" rtlCol="0">
            <a:noAutofit/>
          </a:bodyPr>
          <a:lstStyle/>
          <a:p>
            <a:endParaRPr lang="zh-CN" altLang="en-US" sz="1266" dirty="0">
              <a:solidFill>
                <a:srgbClr val="000000"/>
              </a:solidFill>
              <a:latin typeface="Times New Roman" panose="02020603050405020304" pitchFamily="18" charset="0"/>
              <a:ea typeface="宋体"/>
              <a:cs typeface="Times New Roman" panose="02020603050405020304" pitchFamily="18" charset="0"/>
            </a:endParaRPr>
          </a:p>
        </p:txBody>
      </p:sp>
      <p:sp>
        <p:nvSpPr>
          <p:cNvPr id="23" name="TextBox 22"/>
          <p:cNvSpPr txBox="1"/>
          <p:nvPr/>
        </p:nvSpPr>
        <p:spPr>
          <a:xfrm>
            <a:off x="588437" y="1271234"/>
            <a:ext cx="1941403" cy="308674"/>
          </a:xfrm>
          <a:prstGeom prst="rect">
            <a:avLst/>
          </a:prstGeom>
          <a:solidFill>
            <a:srgbClr val="FFFF00"/>
          </a:solidFill>
        </p:spPr>
        <p:txBody>
          <a:bodyPr wrap="square" rtlCol="0">
            <a:spAutoFit/>
          </a:bodyPr>
          <a:lstStyle/>
          <a:p>
            <a:r>
              <a:rPr lang="en-US" altLang="zh-CN" sz="1406" b="1" dirty="0">
                <a:solidFill>
                  <a:srgbClr val="FF0000"/>
                </a:solidFill>
                <a:latin typeface="Times New Roman" panose="02020603050405020304" pitchFamily="18" charset="0"/>
                <a:ea typeface="华文新魏"/>
                <a:cs typeface="Times New Roman" panose="02020603050405020304" pitchFamily="18" charset="0"/>
              </a:rPr>
              <a:t>PRL 110, 252001 (2013) </a:t>
            </a:r>
            <a:endParaRPr lang="zh-CN" altLang="en-US" sz="1406" b="1" dirty="0">
              <a:solidFill>
                <a:srgbClr val="FF0000"/>
              </a:solidFill>
              <a:latin typeface="Times New Roman" panose="02020603050405020304" pitchFamily="18" charset="0"/>
              <a:ea typeface="华文新魏"/>
              <a:cs typeface="Times New Roman" panose="02020603050405020304" pitchFamily="18" charset="0"/>
            </a:endParaRPr>
          </a:p>
        </p:txBody>
      </p:sp>
      <p:sp>
        <p:nvSpPr>
          <p:cNvPr id="29" name="TextBox 28"/>
          <p:cNvSpPr txBox="1"/>
          <p:nvPr/>
        </p:nvSpPr>
        <p:spPr>
          <a:xfrm>
            <a:off x="3099051" y="1267001"/>
            <a:ext cx="1935786" cy="308674"/>
          </a:xfrm>
          <a:prstGeom prst="rect">
            <a:avLst/>
          </a:prstGeom>
          <a:solidFill>
            <a:srgbClr val="FFFF00"/>
          </a:solidFill>
        </p:spPr>
        <p:txBody>
          <a:bodyPr wrap="none" rtlCol="0">
            <a:spAutoFit/>
          </a:bodyPr>
          <a:lstStyle>
            <a:lvl1pPr algn="l">
              <a:defRPr sz="2000" b="1">
                <a:solidFill>
                  <a:srgbClr val="FF0000"/>
                </a:solidFill>
                <a:latin typeface="Times New Roman" panose="02020603050405020304" pitchFamily="18" charset="0"/>
                <a:ea typeface="华文新魏"/>
                <a:cs typeface="Times New Roman" panose="02020603050405020304" pitchFamily="18" charset="0"/>
              </a:defRPr>
            </a:lvl1pPr>
          </a:lstStyle>
          <a:p>
            <a:r>
              <a:rPr lang="en-US" altLang="zh-CN" sz="1406" dirty="0"/>
              <a:t>PRL 111, 242001(2013)</a:t>
            </a:r>
            <a:endParaRPr lang="zh-CN" altLang="en-US" sz="1406" dirty="0"/>
          </a:p>
        </p:txBody>
      </p:sp>
      <p:sp>
        <p:nvSpPr>
          <p:cNvPr id="16" name="TextBox 15"/>
          <p:cNvSpPr txBox="1"/>
          <p:nvPr/>
        </p:nvSpPr>
        <p:spPr>
          <a:xfrm>
            <a:off x="755155" y="5214252"/>
            <a:ext cx="8015983" cy="757417"/>
          </a:xfrm>
          <a:prstGeom prst="rect">
            <a:avLst/>
          </a:prstGeom>
          <a:noFill/>
          <a:ln w="28575" cap="flat">
            <a:solidFill>
              <a:srgbClr val="C000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2146" tIns="32146" rIns="32146" bIns="32146" numCol="1" spcCol="38100" rtlCol="0" anchor="t">
            <a:spAutoFit/>
          </a:bodyPr>
          <a:lstStyle/>
          <a:p>
            <a:pPr defTabSz="642915"/>
            <a:r>
              <a:rPr lang="zh-CN" altLang="zh-CN" sz="2250" dirty="0">
                <a:ea typeface="SimHei" panose="02010609060101010101" pitchFamily="49" charset="-122"/>
              </a:rPr>
              <a:t>美国物理学会</a:t>
            </a:r>
            <a:r>
              <a:rPr lang="zh-CN" altLang="en-US" sz="2250" dirty="0">
                <a:ea typeface="SimHei" panose="02010609060101010101" pitchFamily="49" charset="-122"/>
              </a:rPr>
              <a:t>“物理”杂志</a:t>
            </a:r>
            <a:r>
              <a:rPr lang="zh-CN" altLang="zh-CN" sz="2250" dirty="0">
                <a:ea typeface="SimHei" panose="02010609060101010101" pitchFamily="49" charset="-122"/>
              </a:rPr>
              <a:t>公布</a:t>
            </a:r>
            <a:r>
              <a:rPr lang="en-US" altLang="zh-CN" sz="2250" dirty="0">
                <a:ea typeface="SimHei" panose="02010609060101010101" pitchFamily="49" charset="-122"/>
              </a:rPr>
              <a:t>2013</a:t>
            </a:r>
            <a:r>
              <a:rPr lang="zh-CN" altLang="zh-CN" sz="2250" dirty="0">
                <a:ea typeface="SimHei" panose="02010609060101010101" pitchFamily="49" charset="-122"/>
              </a:rPr>
              <a:t>年国际物理学领域十一项重要成果，“发现四夸克物质”位列榜首</a:t>
            </a:r>
            <a:r>
              <a:rPr lang="zh-CN" altLang="en-US" sz="2250" dirty="0">
                <a:ea typeface="SimHei" panose="02010609060101010101" pitchFamily="49" charset="-122"/>
              </a:rPr>
              <a:t>！</a:t>
            </a:r>
          </a:p>
        </p:txBody>
      </p:sp>
      <p:pic>
        <p:nvPicPr>
          <p:cNvPr id="3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48433" y="3277283"/>
            <a:ext cx="3311525" cy="200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8" name="组合 5"/>
          <p:cNvGrpSpPr>
            <a:grpSpLocks/>
          </p:cNvGrpSpPr>
          <p:nvPr/>
        </p:nvGrpSpPr>
        <p:grpSpPr bwMode="auto">
          <a:xfrm>
            <a:off x="1617623" y="3822996"/>
            <a:ext cx="1372535" cy="1312421"/>
            <a:chOff x="5970899" y="2435867"/>
            <a:chExt cx="1623021" cy="1567286"/>
          </a:xfrm>
        </p:grpSpPr>
        <p:sp>
          <p:nvSpPr>
            <p:cNvPr id="39" name="椭圆 38"/>
            <p:cNvSpPr/>
            <p:nvPr/>
          </p:nvSpPr>
          <p:spPr>
            <a:xfrm>
              <a:off x="5970899" y="2435867"/>
              <a:ext cx="1623021" cy="1515332"/>
            </a:xfrm>
            <a:prstGeom prst="ellipse">
              <a:avLst/>
            </a:prstGeom>
            <a:gradFill flip="none" rotWithShape="1">
              <a:gsLst>
                <a:gs pos="0">
                  <a:schemeClr val="tx2">
                    <a:lumMod val="20000"/>
                    <a:lumOff val="80000"/>
                    <a:shade val="30000"/>
                    <a:satMod val="115000"/>
                  </a:schemeClr>
                </a:gs>
                <a:gs pos="50000">
                  <a:schemeClr val="tx2">
                    <a:lumMod val="20000"/>
                    <a:lumOff val="80000"/>
                    <a:shade val="67500"/>
                    <a:satMod val="115000"/>
                  </a:schemeClr>
                </a:gs>
                <a:gs pos="100000">
                  <a:schemeClr val="tx2">
                    <a:lumMod val="20000"/>
                    <a:lumOff val="80000"/>
                    <a:shade val="100000"/>
                    <a:satMod val="115000"/>
                  </a:schemeClr>
                </a:gs>
              </a:gsLst>
              <a:lin ang="10800000" scaled="1"/>
              <a:tileRect/>
            </a:gradFill>
            <a:ln>
              <a:noFill/>
            </a:ln>
            <a:effectLst>
              <a:outerShdw blurRad="76200" dist="12700" dir="2700000" sy="-23000" kx="-800400" algn="bl" rotWithShape="0">
                <a:prstClr val="black">
                  <a:alpha val="20000"/>
                </a:prstClr>
              </a:outerShdw>
            </a:effectLst>
          </p:spPr>
          <p:style>
            <a:lnRef idx="2">
              <a:schemeClr val="accent2"/>
            </a:lnRef>
            <a:fillRef idx="1">
              <a:schemeClr val="lt1"/>
            </a:fillRef>
            <a:effectRef idx="0">
              <a:schemeClr val="accent2"/>
            </a:effectRef>
            <a:fontRef idx="minor">
              <a:schemeClr val="dk1"/>
            </a:fontRef>
          </p:style>
          <p:txBody>
            <a:bodyPr anchor="ctr"/>
            <a:lstStyle/>
            <a:p>
              <a:pPr algn="ctr">
                <a:defRPr/>
              </a:pPr>
              <a:endParaRPr lang="zh-CN" altLang="en-US">
                <a:solidFill>
                  <a:srgbClr val="000000"/>
                </a:solidFill>
                <a:effectLst>
                  <a:outerShdw blurRad="60007" dir="2000400" sy="-30000" kx="-800400" algn="bl" rotWithShape="0">
                    <a:prstClr val="black">
                      <a:alpha val="20000"/>
                    </a:prstClr>
                  </a:outerShdw>
                </a:effectLst>
              </a:endParaRPr>
            </a:p>
          </p:txBody>
        </p:sp>
        <p:pic>
          <p:nvPicPr>
            <p:cNvPr id="4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62895" y="2587793"/>
              <a:ext cx="665163"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3653" y="2848882"/>
              <a:ext cx="731679" cy="1154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97685" y="2438518"/>
              <a:ext cx="706437"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81566" y="2994881"/>
              <a:ext cx="777081" cy="94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Box 11"/>
            <p:cNvSpPr txBox="1">
              <a:spLocks noChangeArrowheads="1"/>
            </p:cNvSpPr>
            <p:nvPr/>
          </p:nvSpPr>
          <p:spPr bwMode="auto">
            <a:xfrm>
              <a:off x="6895326" y="2903443"/>
              <a:ext cx="338554" cy="38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US" altLang="zh-CN" sz="2400">
                  <a:solidFill>
                    <a:srgbClr val="FFFFFF"/>
                  </a:solidFill>
                  <a:latin typeface="Arial" pitchFamily="34" charset="0"/>
                </a:rPr>
                <a:t>_</a:t>
              </a:r>
              <a:endParaRPr lang="zh-CN" altLang="en-US" sz="2400">
                <a:solidFill>
                  <a:srgbClr val="FFFFFF"/>
                </a:solidFill>
                <a:latin typeface="Arial" pitchFamily="34" charset="0"/>
              </a:endParaRPr>
            </a:p>
          </p:txBody>
        </p:sp>
      </p:grpSp>
      <p:sp>
        <p:nvSpPr>
          <p:cNvPr id="5" name="幻灯片编号占位符 4">
            <a:extLst>
              <a:ext uri="{FF2B5EF4-FFF2-40B4-BE49-F238E27FC236}">
                <a16:creationId xmlns:a16="http://schemas.microsoft.com/office/drawing/2014/main" id="{0AF00DC3-35CC-544E-B40C-2AA82BAEAEE5}"/>
              </a:ext>
            </a:extLst>
          </p:cNvPr>
          <p:cNvSpPr>
            <a:spLocks noGrp="1"/>
          </p:cNvSpPr>
          <p:nvPr>
            <p:ph type="sldNum" sz="quarter" idx="10"/>
          </p:nvPr>
        </p:nvSpPr>
        <p:spPr/>
        <p:txBody>
          <a:bodyPr/>
          <a:lstStyle/>
          <a:p>
            <a:fld id="{0C913308-F349-4B6D-A68A-DD1791B4A57B}" type="slidenum">
              <a:rPr lang="zh-CN" altLang="en-US" smtClean="0">
                <a:solidFill>
                  <a:srgbClr val="000000"/>
                </a:solidFill>
              </a:rPr>
              <a:pPr/>
              <a:t>59</a:t>
            </a:fld>
            <a:endParaRPr lang="zh-CN" altLang="en-US">
              <a:solidFill>
                <a:srgbClr val="000000"/>
              </a:solidFill>
            </a:endParaRPr>
          </a:p>
        </p:txBody>
      </p:sp>
      <p:pic>
        <p:nvPicPr>
          <p:cNvPr id="35"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97290" y="1572123"/>
            <a:ext cx="2464982" cy="1795917"/>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5165009" y="1271057"/>
            <a:ext cx="1913971" cy="308700"/>
          </a:xfrm>
          <a:prstGeom prst="rect">
            <a:avLst/>
          </a:prstGeom>
          <a:solidFill>
            <a:srgbClr val="FFFF00"/>
          </a:solidFill>
        </p:spPr>
        <p:txBody>
          <a:bodyPr wrap="square" rtlCol="0">
            <a:spAutoFit/>
          </a:bodyPr>
          <a:lstStyle/>
          <a:p>
            <a:r>
              <a:rPr lang="en-US" altLang="zh-CN" sz="1406" b="1" dirty="0">
                <a:solidFill>
                  <a:srgbClr val="FF0000"/>
                </a:solidFill>
                <a:latin typeface="Times New Roman" panose="02020603050405020304" pitchFamily="18" charset="0"/>
                <a:ea typeface="华文新魏"/>
                <a:cs typeface="Times New Roman" panose="02020603050405020304" pitchFamily="18" charset="0"/>
              </a:rPr>
              <a:t>PRL 112, 022001(2014)</a:t>
            </a:r>
          </a:p>
        </p:txBody>
      </p:sp>
      <p:sp>
        <p:nvSpPr>
          <p:cNvPr id="26" name="TextBox 25"/>
          <p:cNvSpPr txBox="1"/>
          <p:nvPr/>
        </p:nvSpPr>
        <p:spPr>
          <a:xfrm>
            <a:off x="7133562" y="1268485"/>
            <a:ext cx="2010438" cy="308674"/>
          </a:xfrm>
          <a:prstGeom prst="rect">
            <a:avLst/>
          </a:prstGeom>
          <a:solidFill>
            <a:srgbClr val="FFFF00"/>
          </a:solidFill>
        </p:spPr>
        <p:txBody>
          <a:bodyPr wrap="square" rtlCol="0">
            <a:spAutoFit/>
          </a:bodyPr>
          <a:lstStyle/>
          <a:p>
            <a:r>
              <a:rPr lang="en-US" altLang="zh-CN" sz="1406" b="1" dirty="0">
                <a:solidFill>
                  <a:srgbClr val="FF0000"/>
                </a:solidFill>
                <a:latin typeface="Times New Roman" panose="02020603050405020304" pitchFamily="18" charset="0"/>
                <a:ea typeface="华文新魏"/>
                <a:cs typeface="Times New Roman" panose="02020603050405020304" pitchFamily="18" charset="0"/>
              </a:rPr>
              <a:t>PRL 112, 132001 (2014)</a:t>
            </a:r>
            <a:endParaRPr lang="zh-CN" altLang="en-US" sz="1406" b="1" dirty="0">
              <a:solidFill>
                <a:srgbClr val="FF0000"/>
              </a:solidFill>
              <a:latin typeface="Times New Roman" panose="02020603050405020304" pitchFamily="18" charset="0"/>
              <a:ea typeface="华文新魏"/>
              <a:cs typeface="Times New Roman" panose="02020603050405020304" pitchFamily="18" charset="0"/>
            </a:endParaRPr>
          </a:p>
        </p:txBody>
      </p:sp>
      <p:pic>
        <p:nvPicPr>
          <p:cNvPr id="34" name="内容占位符 3" descr="屏幕剪辑"/>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6942" y="1605079"/>
            <a:ext cx="2376118" cy="1640772"/>
          </a:xfrm>
          <a:prstGeom prst="rect">
            <a:avLst/>
          </a:prstGeom>
        </p:spPr>
      </p:pic>
    </p:spTree>
    <p:extLst>
      <p:ext uri="{BB962C8B-B14F-4D97-AF65-F5344CB8AC3E}">
        <p14:creationId xmlns:p14="http://schemas.microsoft.com/office/powerpoint/2010/main" val="598669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1253089" y="1433734"/>
            <a:ext cx="6637822"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defTabSz="342900" fontAlgn="base">
              <a:spcBef>
                <a:spcPct val="50000"/>
              </a:spcBef>
              <a:spcAft>
                <a:spcPct val="0"/>
              </a:spcAft>
            </a:pPr>
            <a:r>
              <a:rPr lang="zh-CN" altLang="en-US" sz="2100" b="1" dirty="0">
                <a:solidFill>
                  <a:srgbClr val="000000"/>
                </a:solidFill>
                <a:latin typeface="+mn-ea"/>
                <a:cs typeface="华文楷体"/>
              </a:rPr>
              <a:t>测得的荷质比约为质子（氢离子）荷质比的</a:t>
            </a:r>
            <a:r>
              <a:rPr lang="en-US" altLang="zh-CN" sz="2100" b="1" dirty="0">
                <a:solidFill>
                  <a:srgbClr val="000000"/>
                </a:solidFill>
                <a:latin typeface="+mn-ea"/>
                <a:cs typeface="华文楷体"/>
              </a:rPr>
              <a:t>2000</a:t>
            </a:r>
            <a:r>
              <a:rPr lang="zh-CN" altLang="en-US" sz="2100" b="1" dirty="0">
                <a:solidFill>
                  <a:srgbClr val="000000"/>
                </a:solidFill>
                <a:latin typeface="+mn-ea"/>
                <a:cs typeface="华文楷体"/>
              </a:rPr>
              <a:t>倍</a:t>
            </a:r>
            <a:r>
              <a:rPr lang="en-US" altLang="zh-CN" sz="2100" b="1" dirty="0">
                <a:solidFill>
                  <a:srgbClr val="000000"/>
                </a:solidFill>
                <a:latin typeface="+mn-ea"/>
                <a:cs typeface="华文楷体"/>
              </a:rPr>
              <a:t>. </a:t>
            </a:r>
            <a:r>
              <a:rPr lang="zh-CN" altLang="en-US" sz="2100" b="1" dirty="0">
                <a:solidFill>
                  <a:srgbClr val="000000"/>
                </a:solidFill>
                <a:latin typeface="+mn-ea"/>
                <a:cs typeface="华文楷体"/>
              </a:rPr>
              <a:t>是电荷比质子大？还是质量比质子小？</a:t>
            </a:r>
          </a:p>
        </p:txBody>
      </p:sp>
      <p:sp>
        <p:nvSpPr>
          <p:cNvPr id="59398" name="Text Box 6"/>
          <p:cNvSpPr txBox="1">
            <a:spLocks noChangeArrowheads="1"/>
          </p:cNvSpPr>
          <p:nvPr/>
        </p:nvSpPr>
        <p:spPr bwMode="auto">
          <a:xfrm>
            <a:off x="1102494" y="549650"/>
            <a:ext cx="2976612" cy="60016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defTabSz="342900" fontAlgn="base">
              <a:spcBef>
                <a:spcPct val="50000"/>
              </a:spcBef>
              <a:spcAft>
                <a:spcPct val="0"/>
              </a:spcAft>
            </a:pPr>
            <a:r>
              <a:rPr lang="zh-CN" altLang="en-US" sz="3300" b="1" dirty="0">
                <a:solidFill>
                  <a:srgbClr val="FF3300"/>
                </a:solidFill>
                <a:latin typeface="+mn-ea"/>
                <a:cs typeface="华文楷体"/>
              </a:rPr>
              <a:t>实验结论分析：</a:t>
            </a:r>
          </a:p>
        </p:txBody>
      </p:sp>
      <p:sp>
        <p:nvSpPr>
          <p:cNvPr id="7" name="矩形 6"/>
          <p:cNvSpPr/>
          <p:nvPr/>
        </p:nvSpPr>
        <p:spPr>
          <a:xfrm>
            <a:off x="1209175" y="2339069"/>
            <a:ext cx="6574655" cy="738664"/>
          </a:xfrm>
          <a:prstGeom prst="rect">
            <a:avLst/>
          </a:prstGeom>
        </p:spPr>
        <p:txBody>
          <a:bodyPr wrap="square">
            <a:spAutoFit/>
          </a:bodyPr>
          <a:lstStyle/>
          <a:p>
            <a:pPr defTabSz="342900" fontAlgn="base">
              <a:spcBef>
                <a:spcPct val="50000"/>
              </a:spcBef>
              <a:spcAft>
                <a:spcPct val="0"/>
              </a:spcAft>
            </a:pPr>
            <a:r>
              <a:rPr lang="zh-CN" altLang="en-US" sz="2100" b="1" dirty="0">
                <a:solidFill>
                  <a:srgbClr val="000000"/>
                </a:solidFill>
                <a:latin typeface="+mn-ea"/>
                <a:cs typeface="华文楷体"/>
              </a:rPr>
              <a:t>汤姆孙猜测： 这可能表示阴极射线粒子电荷量的大小与一个氢离子一样，而质量比氢离子小得多</a:t>
            </a:r>
            <a:r>
              <a:rPr lang="zh-CN" altLang="zh-CN" sz="2100" b="1" dirty="0">
                <a:solidFill>
                  <a:srgbClr val="000000"/>
                </a:solidFill>
                <a:latin typeface="+mn-ea"/>
                <a:cs typeface="华文楷体"/>
              </a:rPr>
              <a:t>。</a:t>
            </a:r>
            <a:endParaRPr lang="zh-CN" altLang="en-US" sz="2100" b="1" dirty="0">
              <a:solidFill>
                <a:srgbClr val="000000"/>
              </a:solidFill>
              <a:latin typeface="+mn-ea"/>
              <a:cs typeface="华文楷体"/>
            </a:endParaRPr>
          </a:p>
        </p:txBody>
      </p:sp>
      <p:sp>
        <p:nvSpPr>
          <p:cNvPr id="2" name="幻灯片编号占位符 1"/>
          <p:cNvSpPr>
            <a:spLocks noGrp="1"/>
          </p:cNvSpPr>
          <p:nvPr>
            <p:ph type="sldNum" sz="quarter" idx="12"/>
          </p:nvPr>
        </p:nvSpPr>
        <p:spPr/>
        <p:txBody>
          <a:bodyPr/>
          <a:lstStyle/>
          <a:p>
            <a:fld id="{6BF9AE1C-0B77-4E49-8930-14745354D407}" type="slidenum">
              <a:rPr lang="zh-CN" altLang="en-US" smtClean="0"/>
              <a:t>6</a:t>
            </a:fld>
            <a:endParaRPr lang="zh-CN" altLang="en-US"/>
          </a:p>
        </p:txBody>
      </p:sp>
      <p:sp>
        <p:nvSpPr>
          <p:cNvPr id="3" name="文本框 2"/>
          <p:cNvSpPr txBox="1"/>
          <p:nvPr/>
        </p:nvSpPr>
        <p:spPr>
          <a:xfrm>
            <a:off x="802753" y="3780268"/>
            <a:ext cx="7725192" cy="1754326"/>
          </a:xfrm>
          <a:prstGeom prst="rect">
            <a:avLst/>
          </a:prstGeom>
          <a:solidFill>
            <a:srgbClr val="FFFF00"/>
          </a:solidFill>
        </p:spPr>
        <p:txBody>
          <a:bodyPr wrap="none" rtlCol="0">
            <a:spAutoFit/>
          </a:bodyPr>
          <a:lstStyle/>
          <a:p>
            <a:pPr>
              <a:lnSpc>
                <a:spcPct val="150000"/>
              </a:lnSpc>
            </a:pPr>
            <a:r>
              <a:rPr lang="zh-CN" altLang="en-US" sz="2100" dirty="0">
                <a:latin typeface="+mn-ea"/>
                <a:cs typeface="华文楷体"/>
              </a:rPr>
              <a:t>汤姆逊以惊人的胆识同传统观念决裂，勇敢地确认了有比氢原</a:t>
            </a:r>
            <a:endParaRPr lang="en-US" altLang="zh-CN" sz="2100" dirty="0">
              <a:latin typeface="+mn-ea"/>
              <a:cs typeface="华文楷体"/>
            </a:endParaRPr>
          </a:p>
          <a:p>
            <a:pPr>
              <a:lnSpc>
                <a:spcPct val="150000"/>
              </a:lnSpc>
            </a:pPr>
            <a:r>
              <a:rPr lang="zh-CN" altLang="en-US" sz="2100" dirty="0">
                <a:latin typeface="+mn-ea"/>
                <a:cs typeface="华文楷体"/>
              </a:rPr>
              <a:t>子小得多的微粒</a:t>
            </a:r>
            <a:r>
              <a:rPr lang="en-US" altLang="zh-CN" sz="2100" dirty="0">
                <a:latin typeface="+mn-ea"/>
                <a:cs typeface="华文楷体"/>
              </a:rPr>
              <a:t>——</a:t>
            </a:r>
            <a:r>
              <a:rPr lang="zh-CN" altLang="en-US" sz="2100" dirty="0">
                <a:latin typeface="+mn-ea"/>
                <a:cs typeface="华文楷体"/>
              </a:rPr>
              <a:t>电子存在，而被誉为最先打开通向基本粒子</a:t>
            </a:r>
            <a:endParaRPr lang="en-US" altLang="zh-CN" sz="2100" dirty="0">
              <a:latin typeface="+mn-ea"/>
              <a:cs typeface="华文楷体"/>
            </a:endParaRPr>
          </a:p>
          <a:p>
            <a:pPr>
              <a:lnSpc>
                <a:spcPct val="150000"/>
              </a:lnSpc>
            </a:pPr>
            <a:r>
              <a:rPr lang="zh-CN" altLang="en-US" sz="2100" dirty="0">
                <a:latin typeface="+mn-ea"/>
                <a:cs typeface="华文楷体"/>
              </a:rPr>
              <a:t>物理学大门的伟人。由此他获得了</a:t>
            </a:r>
            <a:r>
              <a:rPr lang="en-US" altLang="zh-CN" sz="2100" dirty="0">
                <a:latin typeface="+mn-ea"/>
                <a:cs typeface="华文楷体"/>
              </a:rPr>
              <a:t>1906</a:t>
            </a:r>
            <a:r>
              <a:rPr lang="zh-CN" altLang="en-US" sz="2100" dirty="0">
                <a:latin typeface="+mn-ea"/>
                <a:cs typeface="华文楷体"/>
              </a:rPr>
              <a:t>年诺贝尔物理学奖</a:t>
            </a:r>
            <a:r>
              <a:rPr lang="en-US" altLang="zh-CN" sz="2100" dirty="0">
                <a:latin typeface="+mn-ea"/>
                <a:cs typeface="华文楷体"/>
              </a:rPr>
              <a:t>.</a:t>
            </a:r>
            <a:endParaRPr lang="zh-CN" altLang="en-US" sz="2100" dirty="0">
              <a:latin typeface="+mn-ea"/>
              <a:cs typeface="华文楷体"/>
            </a:endParaRPr>
          </a:p>
          <a:p>
            <a:endParaRPr kumimoji="1" lang="zh-CN" altLang="en-US" sz="1350" dirty="0"/>
          </a:p>
        </p:txBody>
      </p:sp>
    </p:spTree>
    <p:extLst>
      <p:ext uri="{BB962C8B-B14F-4D97-AF65-F5344CB8AC3E}">
        <p14:creationId xmlns:p14="http://schemas.microsoft.com/office/powerpoint/2010/main" val="3850819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blinds(horizontal)">
                                      <p:cBhvr>
                                        <p:cTn id="7" dur="500"/>
                                        <p:tgtEl>
                                          <p:spTgt spid="593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AD4390-52C8-4B4C-B696-B7117DA74F00}"/>
              </a:ext>
            </a:extLst>
          </p:cNvPr>
          <p:cNvSpPr>
            <a:spLocks noGrp="1"/>
          </p:cNvSpPr>
          <p:nvPr>
            <p:ph type="title"/>
          </p:nvPr>
        </p:nvSpPr>
        <p:spPr>
          <a:xfrm>
            <a:off x="457200" y="274638"/>
            <a:ext cx="8229600" cy="757328"/>
          </a:xfrm>
        </p:spPr>
        <p:txBody>
          <a:bodyPr>
            <a:normAutofit fontScale="90000"/>
          </a:bodyPr>
          <a:lstStyle/>
          <a:p>
            <a:r>
              <a:rPr lang="zh-CN" altLang="zh-CN" sz="3600" dirty="0"/>
              <a:t>含奇异夸克的隐粲四夸克候选态</a:t>
            </a:r>
            <a:r>
              <a:rPr lang="en-US" altLang="zh-CN" sz="3600" dirty="0" err="1"/>
              <a:t>Zcs</a:t>
            </a:r>
            <a:r>
              <a:rPr lang="en-US" altLang="zh-CN" sz="3600" dirty="0"/>
              <a:t>(3985)</a:t>
            </a:r>
            <a:endParaRPr kumimoji="1" lang="zh-CN" altLang="en-US" dirty="0"/>
          </a:p>
        </p:txBody>
      </p:sp>
      <p:sp>
        <p:nvSpPr>
          <p:cNvPr id="5" name="灯片编号占位符 4">
            <a:extLst>
              <a:ext uri="{FF2B5EF4-FFF2-40B4-BE49-F238E27FC236}">
                <a16:creationId xmlns:a16="http://schemas.microsoft.com/office/drawing/2014/main" id="{351D7618-33D1-3946-82C5-838E0F8ADDE0}"/>
              </a:ext>
            </a:extLst>
          </p:cNvPr>
          <p:cNvSpPr>
            <a:spLocks noGrp="1"/>
          </p:cNvSpPr>
          <p:nvPr>
            <p:ph type="sldNum" sz="quarter" idx="12"/>
          </p:nvPr>
        </p:nvSpPr>
        <p:spPr/>
        <p:txBody>
          <a:bodyPr/>
          <a:lstStyle/>
          <a:p>
            <a:fld id="{E7947E03-E5B2-6C42-BA98-8F7B442AD48C}" type="slidenum">
              <a:rPr kumimoji="1" lang="zh-CN" altLang="en-US" smtClean="0"/>
              <a:t>60</a:t>
            </a:fld>
            <a:endParaRPr kumimoji="1" lang="zh-CN" altLang="en-US"/>
          </a:p>
        </p:txBody>
      </p:sp>
      <p:pic>
        <p:nvPicPr>
          <p:cNvPr id="6" name="Picture 1">
            <a:extLst>
              <a:ext uri="{FF2B5EF4-FFF2-40B4-BE49-F238E27FC236}">
                <a16:creationId xmlns:a16="http://schemas.microsoft.com/office/drawing/2014/main" id="{AC1C3CEF-C73D-FD4B-A3B2-78C3007F7FE2}"/>
              </a:ext>
            </a:extLst>
          </p:cNvPr>
          <p:cNvPicPr/>
          <p:nvPr/>
        </p:nvPicPr>
        <p:blipFill>
          <a:blip r:embed="rId2"/>
          <a:stretch>
            <a:fillRect/>
          </a:stretch>
        </p:blipFill>
        <p:spPr>
          <a:xfrm>
            <a:off x="5487035" y="1370308"/>
            <a:ext cx="2132965" cy="2193290"/>
          </a:xfrm>
          <a:prstGeom prst="rect">
            <a:avLst/>
          </a:prstGeom>
        </p:spPr>
      </p:pic>
      <p:pic>
        <p:nvPicPr>
          <p:cNvPr id="7" name="Picture 2">
            <a:extLst>
              <a:ext uri="{FF2B5EF4-FFF2-40B4-BE49-F238E27FC236}">
                <a16:creationId xmlns:a16="http://schemas.microsoft.com/office/drawing/2014/main" id="{59394F15-81F0-6945-BAAC-058EB9DB3434}"/>
              </a:ext>
            </a:extLst>
          </p:cNvPr>
          <p:cNvPicPr/>
          <p:nvPr/>
        </p:nvPicPr>
        <p:blipFill>
          <a:blip r:embed="rId3"/>
          <a:stretch>
            <a:fillRect/>
          </a:stretch>
        </p:blipFill>
        <p:spPr>
          <a:xfrm>
            <a:off x="737236" y="1546214"/>
            <a:ext cx="2919730" cy="2275840"/>
          </a:xfrm>
          <a:prstGeom prst="rect">
            <a:avLst/>
          </a:prstGeom>
        </p:spPr>
      </p:pic>
      <p:sp>
        <p:nvSpPr>
          <p:cNvPr id="8" name="矩形 7">
            <a:extLst>
              <a:ext uri="{FF2B5EF4-FFF2-40B4-BE49-F238E27FC236}">
                <a16:creationId xmlns:a16="http://schemas.microsoft.com/office/drawing/2014/main" id="{A03D3D09-F42B-454A-AF2F-372E019ED645}"/>
              </a:ext>
            </a:extLst>
          </p:cNvPr>
          <p:cNvSpPr/>
          <p:nvPr/>
        </p:nvSpPr>
        <p:spPr>
          <a:xfrm>
            <a:off x="642554" y="1238437"/>
            <a:ext cx="2130711" cy="307777"/>
          </a:xfrm>
          <a:prstGeom prst="rect">
            <a:avLst/>
          </a:prstGeom>
          <a:ln>
            <a:noFill/>
          </a:ln>
        </p:spPr>
        <p:txBody>
          <a:bodyPr wrap="none">
            <a:spAutoFit/>
          </a:bodyPr>
          <a:lstStyle/>
          <a:p>
            <a:r>
              <a:rPr lang="en-US" altLang="zh-CN" sz="1400" dirty="0">
                <a:solidFill>
                  <a:srgbClr val="0432FF"/>
                </a:solidFill>
                <a:latin typeface="Comic Sans MS" panose="030F0902030302020204" pitchFamily="66" charset="0"/>
              </a:rPr>
              <a:t>PRL 126, 102001 (2021)</a:t>
            </a:r>
            <a:endParaRPr lang="zh-CN" altLang="en-US" sz="1400" dirty="0">
              <a:solidFill>
                <a:srgbClr val="0432FF"/>
              </a:solidFill>
              <a:latin typeface="Comic Sans MS" panose="030F0902030302020204" pitchFamily="66" charset="0"/>
            </a:endParaRPr>
          </a:p>
        </p:txBody>
      </p:sp>
      <p:sp>
        <p:nvSpPr>
          <p:cNvPr id="9" name="矩形 8">
            <a:extLst>
              <a:ext uri="{FF2B5EF4-FFF2-40B4-BE49-F238E27FC236}">
                <a16:creationId xmlns:a16="http://schemas.microsoft.com/office/drawing/2014/main" id="{3D63062D-748B-1F41-A23C-3492B7F80AAF}"/>
              </a:ext>
            </a:extLst>
          </p:cNvPr>
          <p:cNvSpPr/>
          <p:nvPr/>
        </p:nvSpPr>
        <p:spPr>
          <a:xfrm>
            <a:off x="642554" y="4498309"/>
            <a:ext cx="8324282" cy="879408"/>
          </a:xfrm>
          <a:prstGeom prst="rect">
            <a:avLst/>
          </a:prstGeom>
        </p:spPr>
        <p:txBody>
          <a:bodyPr wrap="square">
            <a:spAutoFit/>
          </a:bodyPr>
          <a:lstStyle/>
          <a:p>
            <a:pPr>
              <a:lnSpc>
                <a:spcPct val="150000"/>
              </a:lnSpc>
            </a:pPr>
            <a:r>
              <a:rPr lang="zh-CN" altLang="zh-CN" dirty="0">
                <a:solidFill>
                  <a:srgbClr val="FF0000"/>
                </a:solidFill>
                <a:latin typeface="Times New Roman" panose="02020603050405020304" pitchFamily="18" charset="0"/>
                <a:ea typeface="DengXian" panose="02010600030101010101" pitchFamily="2" charset="-122"/>
                <a:cs typeface="Times New Roman" panose="02020603050405020304" pitchFamily="18" charset="0"/>
              </a:rPr>
              <a:t>相关研究成果论文被</a:t>
            </a:r>
            <a:r>
              <a:rPr lang="en-US" altLang="zh-CN" dirty="0">
                <a:solidFill>
                  <a:srgbClr val="FF0000"/>
                </a:solidFill>
                <a:latin typeface="Times New Roman" panose="02020603050405020304" pitchFamily="18" charset="0"/>
                <a:ea typeface="DengXian" panose="02010600030101010101" pitchFamily="2" charset="-122"/>
              </a:rPr>
              <a:t>PRL</a:t>
            </a:r>
            <a:r>
              <a:rPr lang="zh-CN" altLang="zh-CN" dirty="0">
                <a:solidFill>
                  <a:srgbClr val="FF0000"/>
                </a:solidFill>
                <a:latin typeface="Times New Roman" panose="02020603050405020304" pitchFamily="18" charset="0"/>
                <a:ea typeface="DengXian" panose="02010600030101010101" pitchFamily="2" charset="-122"/>
                <a:cs typeface="Times New Roman" panose="02020603050405020304" pitchFamily="18" charset="0"/>
              </a:rPr>
              <a:t>选为当期</a:t>
            </a:r>
            <a:r>
              <a:rPr lang="en-US" altLang="zh-CN" dirty="0">
                <a:solidFill>
                  <a:srgbClr val="FF0000"/>
                </a:solidFill>
                <a:latin typeface="Times New Roman" panose="02020603050405020304" pitchFamily="18" charset="0"/>
                <a:ea typeface="DengXian" panose="02010600030101010101" pitchFamily="2" charset="-122"/>
              </a:rPr>
              <a:t>”Feature in Physics”</a:t>
            </a:r>
            <a:r>
              <a:rPr lang="zh-CN" altLang="zh-CN" dirty="0">
                <a:solidFill>
                  <a:srgbClr val="FF0000"/>
                </a:solidFill>
                <a:latin typeface="Times New Roman" panose="02020603050405020304" pitchFamily="18" charset="0"/>
                <a:ea typeface="DengXian" panose="02010600030101010101" pitchFamily="2" charset="-122"/>
                <a:cs typeface="Times New Roman" panose="02020603050405020304" pitchFamily="18" charset="0"/>
              </a:rPr>
              <a:t>和编辑推荐文章，并在美国物理学会网站上以</a:t>
            </a:r>
            <a:r>
              <a:rPr lang="en-US" altLang="zh-CN" dirty="0">
                <a:solidFill>
                  <a:srgbClr val="FF0000"/>
                </a:solidFill>
                <a:latin typeface="Times New Roman" panose="02020603050405020304" pitchFamily="18" charset="0"/>
                <a:ea typeface="DengXian" panose="02010600030101010101" pitchFamily="2" charset="-122"/>
              </a:rPr>
              <a:t>”</a:t>
            </a:r>
            <a:r>
              <a:rPr lang="en-US" altLang="zh-CN" dirty="0">
                <a:solidFill>
                  <a:srgbClr val="FF0000"/>
                </a:solidFill>
                <a:latin typeface="DengXian" panose="02010600030101010101" pitchFamily="2" charset="-122"/>
                <a:cs typeface="Times New Roman" panose="02020603050405020304" pitchFamily="18" charset="0"/>
              </a:rPr>
              <a:t> </a:t>
            </a:r>
            <a:r>
              <a:rPr lang="en-US" altLang="zh-CN" dirty="0">
                <a:solidFill>
                  <a:srgbClr val="FF0000"/>
                </a:solidFill>
                <a:latin typeface="Times New Roman" panose="02020603050405020304" pitchFamily="18" charset="0"/>
                <a:ea typeface="DengXian" panose="02010600030101010101" pitchFamily="2" charset="-122"/>
              </a:rPr>
              <a:t>New Tetraquark Spotted in Electron-Positron Collisions”</a:t>
            </a:r>
            <a:r>
              <a:rPr lang="zh-CN" altLang="zh-CN" dirty="0">
                <a:solidFill>
                  <a:srgbClr val="FF0000"/>
                </a:solidFill>
                <a:latin typeface="Times New Roman" panose="02020603050405020304" pitchFamily="18" charset="0"/>
                <a:ea typeface="DengXian" panose="02010600030101010101" pitchFamily="2" charset="-122"/>
                <a:cs typeface="Times New Roman" panose="02020603050405020304" pitchFamily="18" charset="0"/>
              </a:rPr>
              <a:t>为题报道。</a:t>
            </a:r>
            <a:r>
              <a:rPr lang="zh-CN" altLang="zh-CN" dirty="0">
                <a:solidFill>
                  <a:srgbClr val="FF0000"/>
                </a:solidFill>
              </a:rPr>
              <a:t> </a:t>
            </a:r>
            <a:endParaRPr lang="zh-CN" altLang="en-US" dirty="0">
              <a:solidFill>
                <a:srgbClr val="FF0000"/>
              </a:solidFill>
            </a:endParaRPr>
          </a:p>
        </p:txBody>
      </p:sp>
      <p:sp>
        <p:nvSpPr>
          <p:cNvPr id="10" name="矩形 9">
            <a:extLst>
              <a:ext uri="{FF2B5EF4-FFF2-40B4-BE49-F238E27FC236}">
                <a16:creationId xmlns:a16="http://schemas.microsoft.com/office/drawing/2014/main" id="{C6B512A4-FB35-5947-B7DB-351F3B82A33F}"/>
              </a:ext>
            </a:extLst>
          </p:cNvPr>
          <p:cNvSpPr/>
          <p:nvPr/>
        </p:nvSpPr>
        <p:spPr>
          <a:xfrm>
            <a:off x="3344816" y="1110951"/>
            <a:ext cx="2517036" cy="369332"/>
          </a:xfrm>
          <a:prstGeom prst="rect">
            <a:avLst/>
          </a:prstGeom>
        </p:spPr>
        <p:txBody>
          <a:bodyPr wrap="none">
            <a:spAutoFit/>
          </a:bodyPr>
          <a:lstStyle/>
          <a:p>
            <a:r>
              <a:rPr kumimoji="1" lang="en-US" altLang="zh-CN" dirty="0" err="1">
                <a:latin typeface="Arial" panose="020B0604020202020204" pitchFamily="34" charset="0"/>
                <a:cs typeface="Arial" panose="020B0604020202020204" pitchFamily="34" charset="0"/>
              </a:rPr>
              <a:t>e</a:t>
            </a:r>
            <a:r>
              <a:rPr kumimoji="1" lang="en-US" altLang="zh-CN" baseline="30000" dirty="0" err="1">
                <a:latin typeface="Arial" panose="020B0604020202020204" pitchFamily="34" charset="0"/>
                <a:cs typeface="Arial" panose="020B0604020202020204" pitchFamily="34" charset="0"/>
              </a:rPr>
              <a:t>+</a:t>
            </a:r>
            <a:r>
              <a:rPr kumimoji="1" lang="en-US" altLang="zh-CN" dirty="0" err="1">
                <a:latin typeface="Arial" panose="020B0604020202020204" pitchFamily="34" charset="0"/>
                <a:cs typeface="Arial" panose="020B0604020202020204" pitchFamily="34" charset="0"/>
              </a:rPr>
              <a:t>e</a:t>
            </a:r>
            <a:r>
              <a:rPr kumimoji="1" lang="en-US" altLang="zh-CN" baseline="30000" dirty="0">
                <a:latin typeface="Symbol" pitchFamily="2" charset="2"/>
                <a:cs typeface="Arial" panose="020B0604020202020204" pitchFamily="34" charset="0"/>
              </a:rPr>
              <a:t>-</a:t>
            </a:r>
            <a:r>
              <a:rPr kumimoji="1" lang="en-US" altLang="zh-CN" dirty="0">
                <a:latin typeface="Arial" panose="020B0604020202020204" pitchFamily="34" charset="0"/>
                <a:cs typeface="Arial" panose="020B0604020202020204" pitchFamily="34" charset="0"/>
                <a:sym typeface="Wingdings" pitchFamily="2" charset="2"/>
              </a:rPr>
              <a:t>K</a:t>
            </a:r>
            <a:r>
              <a:rPr kumimoji="1" lang="en-US" altLang="zh-CN" baseline="30000" dirty="0">
                <a:latin typeface="Arial" panose="020B0604020202020204" pitchFamily="34" charset="0"/>
                <a:cs typeface="Arial" panose="020B0604020202020204" pitchFamily="34" charset="0"/>
                <a:sym typeface="Wingdings" pitchFamily="2" charset="2"/>
              </a:rPr>
              <a:t>+</a:t>
            </a:r>
            <a:r>
              <a:rPr kumimoji="1" lang="en-US" altLang="zh-CN" dirty="0">
                <a:latin typeface="Arial" panose="020B0604020202020204" pitchFamily="34" charset="0"/>
                <a:cs typeface="Arial" panose="020B0604020202020204" pitchFamily="34" charset="0"/>
                <a:sym typeface="Wingdings" pitchFamily="2" charset="2"/>
              </a:rPr>
              <a:t>(</a:t>
            </a:r>
            <a:r>
              <a:rPr kumimoji="1" lang="en-US" altLang="zh-CN" dirty="0" err="1">
                <a:latin typeface="Arial" panose="020B0604020202020204" pitchFamily="34" charset="0"/>
                <a:cs typeface="Arial" panose="020B0604020202020204" pitchFamily="34" charset="0"/>
                <a:sym typeface="Wingdings" pitchFamily="2" charset="2"/>
              </a:rPr>
              <a:t>DsD</a:t>
            </a:r>
            <a:r>
              <a:rPr kumimoji="1" lang="en-US" altLang="zh-CN" dirty="0">
                <a:latin typeface="Arial" panose="020B0604020202020204" pitchFamily="34" charset="0"/>
                <a:cs typeface="Arial" panose="020B0604020202020204" pitchFamily="34" charset="0"/>
                <a:sym typeface="Wingdings" pitchFamily="2" charset="2"/>
              </a:rPr>
              <a:t>*/Ds*D)</a:t>
            </a:r>
            <a:r>
              <a:rPr kumimoji="1" lang="en-US" altLang="zh-CN" baseline="30000" dirty="0">
                <a:latin typeface="Symbol" pitchFamily="2" charset="2"/>
                <a:cs typeface="Arial" panose="020B0604020202020204" pitchFamily="34" charset="0"/>
                <a:sym typeface="Wingdings" pitchFamily="2" charset="2"/>
              </a:rPr>
              <a:t>-</a:t>
            </a:r>
            <a:endParaRPr lang="zh-CN" altLang="en-US" dirty="0"/>
          </a:p>
        </p:txBody>
      </p:sp>
    </p:spTree>
    <p:extLst>
      <p:ext uri="{BB962C8B-B14F-4D97-AF65-F5344CB8AC3E}">
        <p14:creationId xmlns:p14="http://schemas.microsoft.com/office/powerpoint/2010/main" val="21394572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61</a:t>
            </a:fld>
            <a:endParaRPr lang="zh-CN" altLang="en-US">
              <a:solidFill>
                <a:prstClr val="black">
                  <a:tint val="75000"/>
                </a:prstClr>
              </a:solidFill>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2979" y="1450368"/>
            <a:ext cx="2008938" cy="1807185"/>
          </a:xfrm>
          <a:prstGeom prst="rect">
            <a:avLst/>
          </a:prstGeom>
        </p:spPr>
      </p:pic>
      <mc:AlternateContent xmlns:mc="http://schemas.openxmlformats.org/markup-compatibility/2006" xmlns:a14="http://schemas.microsoft.com/office/drawing/2010/main">
        <mc:Choice Requires="a14">
          <p:sp>
            <p:nvSpPr>
              <p:cNvPr id="9" name="TextBox 15"/>
              <p:cNvSpPr txBox="1"/>
              <p:nvPr/>
            </p:nvSpPr>
            <p:spPr>
              <a:xfrm>
                <a:off x="6205017" y="699307"/>
                <a:ext cx="2829966" cy="338554"/>
              </a:xfrm>
              <a:prstGeom prst="rect">
                <a:avLst/>
              </a:prstGeom>
              <a:noFill/>
            </p:spPr>
            <p:txBody>
              <a:bodyPr wrap="square" rtlCol="0">
                <a:spAutoFit/>
              </a:bodyPr>
              <a:lstStyle/>
              <a:p>
                <a:r>
                  <a:rPr lang="en-US" altLang="zh-CN" sz="1600" b="1" dirty="0">
                    <a:solidFill>
                      <a:prstClr val="black"/>
                    </a:solidFill>
                    <a:latin typeface="Cambria Math" panose="02040503050406030204" pitchFamily="18" charset="0"/>
                  </a:rPr>
                  <a:t>X(</a:t>
                </a:r>
                <a14:m>
                  <m:oMath xmlns:m="http://schemas.openxmlformats.org/officeDocument/2006/math">
                    <m:r>
                      <a:rPr lang="en-US" altLang="zh-CN" sz="1600" b="1" dirty="0">
                        <a:solidFill>
                          <a:prstClr val="black"/>
                        </a:solidFill>
                        <a:latin typeface="Cambria Math" panose="02040503050406030204" pitchFamily="18" charset="0"/>
                      </a:rPr>
                      <m:t>𝐩</m:t>
                    </m:r>
                    <m:acc>
                      <m:accPr>
                        <m:chr m:val="̅"/>
                        <m:ctrlPr>
                          <a:rPr lang="en-US" altLang="zh-CN" sz="1600" b="1" i="1" dirty="0">
                            <a:solidFill>
                              <a:prstClr val="black"/>
                            </a:solidFill>
                            <a:latin typeface="Cambria Math" panose="02040503050406030204" pitchFamily="18" charset="0"/>
                          </a:rPr>
                        </m:ctrlPr>
                      </m:accPr>
                      <m:e>
                        <m:r>
                          <a:rPr lang="en-US" altLang="zh-CN" sz="1600" b="1" dirty="0">
                            <a:solidFill>
                              <a:prstClr val="black"/>
                            </a:solidFill>
                            <a:latin typeface="Cambria Math" panose="02040503050406030204" pitchFamily="18" charset="0"/>
                          </a:rPr>
                          <m:t>𝐩</m:t>
                        </m:r>
                      </m:e>
                    </m:acc>
                  </m:oMath>
                </a14:m>
                <a:r>
                  <a:rPr lang="en-US" altLang="zh-CN" sz="1600" b="1" dirty="0">
                    <a:solidFill>
                      <a:prstClr val="black"/>
                    </a:solidFill>
                    <a:latin typeface="Cambria Math" panose="02040503050406030204" pitchFamily="18" charset="0"/>
                  </a:rPr>
                  <a:t>) observed  in J/</a:t>
                </a:r>
                <a:r>
                  <a:rPr lang="el-GR" altLang="zh-CN" sz="1600" b="1" dirty="0">
                    <a:solidFill>
                      <a:prstClr val="black"/>
                    </a:solidFill>
                    <a:latin typeface="Cambria Math" panose="02040503050406030204" pitchFamily="18" charset="0"/>
                  </a:rPr>
                  <a:t>ψ→γ</a:t>
                </a:r>
                <a14:m>
                  <m:oMath xmlns:m="http://schemas.openxmlformats.org/officeDocument/2006/math">
                    <m:r>
                      <a:rPr lang="en-US" altLang="zh-CN" sz="1600" b="1" dirty="0">
                        <a:solidFill>
                          <a:prstClr val="black"/>
                        </a:solidFill>
                        <a:latin typeface="Cambria Math" panose="02040503050406030204" pitchFamily="18" charset="0"/>
                      </a:rPr>
                      <m:t>𝐩</m:t>
                    </m:r>
                    <m:acc>
                      <m:accPr>
                        <m:chr m:val="̅"/>
                        <m:ctrlPr>
                          <a:rPr lang="en-US" altLang="zh-CN" sz="1600" b="1" i="1" dirty="0">
                            <a:solidFill>
                              <a:prstClr val="black"/>
                            </a:solidFill>
                            <a:latin typeface="Cambria Math" panose="02040503050406030204" pitchFamily="18" charset="0"/>
                          </a:rPr>
                        </m:ctrlPr>
                      </m:accPr>
                      <m:e>
                        <m:r>
                          <a:rPr lang="en-US" altLang="zh-CN" sz="1600" b="1" dirty="0">
                            <a:solidFill>
                              <a:prstClr val="black"/>
                            </a:solidFill>
                            <a:latin typeface="Cambria Math" panose="02040503050406030204" pitchFamily="18" charset="0"/>
                          </a:rPr>
                          <m:t>𝐩</m:t>
                        </m:r>
                      </m:e>
                    </m:acc>
                  </m:oMath>
                </a14:m>
                <a:endParaRPr lang="zh-CN" altLang="en-US" sz="1600" b="1" dirty="0">
                  <a:solidFill>
                    <a:prstClr val="black"/>
                  </a:solidFill>
                  <a:latin typeface="Cambria Math" panose="02040503050406030204" pitchFamily="18" charset="0"/>
                </a:endParaRPr>
              </a:p>
            </p:txBody>
          </p:sp>
        </mc:Choice>
        <mc:Fallback xmlns="">
          <p:sp>
            <p:nvSpPr>
              <p:cNvPr id="9" name="TextBox 15"/>
              <p:cNvSpPr txBox="1">
                <a:spLocks noRot="1" noChangeAspect="1" noMove="1" noResize="1" noEditPoints="1" noAdjustHandles="1" noChangeArrowheads="1" noChangeShapeType="1" noTextEdit="1"/>
              </p:cNvSpPr>
              <p:nvPr/>
            </p:nvSpPr>
            <p:spPr>
              <a:xfrm>
                <a:off x="6205017" y="699307"/>
                <a:ext cx="2829966" cy="338554"/>
              </a:xfrm>
              <a:prstGeom prst="rect">
                <a:avLst/>
              </a:prstGeom>
              <a:blipFill rotWithShape="1">
                <a:blip r:embed="rId5"/>
                <a:stretch>
                  <a:fillRect b="-3509"/>
                </a:stretch>
              </a:blipFill>
            </p:spPr>
            <p:txBody>
              <a:bodyPr/>
              <a:lstStyle/>
              <a:p>
                <a:r>
                  <a:rPr lang="zh-CN" altLang="en-US">
                    <a:noFill/>
                  </a:rPr>
                  <a:t> </a:t>
                </a:r>
              </a:p>
            </p:txBody>
          </p:sp>
        </mc:Fallback>
      </mc:AlternateContent>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86354" y="1385633"/>
            <a:ext cx="2471518" cy="1807186"/>
          </a:xfrm>
          <a:prstGeom prst="rect">
            <a:avLst/>
          </a:prstGeom>
        </p:spPr>
      </p:pic>
      <p:pic>
        <p:nvPicPr>
          <p:cNvPr id="23" name="图片 22"/>
          <p:cNvPicPr>
            <a:picLocks noChangeAspect="1"/>
          </p:cNvPicPr>
          <p:nvPr/>
        </p:nvPicPr>
        <p:blipFill>
          <a:blip r:embed="rId7" cstate="print"/>
          <a:stretch>
            <a:fillRect/>
          </a:stretch>
        </p:blipFill>
        <p:spPr>
          <a:xfrm>
            <a:off x="3285054" y="3516547"/>
            <a:ext cx="2709863" cy="2547938"/>
          </a:xfrm>
          <a:prstGeom prst="rect">
            <a:avLst/>
          </a:prstGeom>
        </p:spPr>
      </p:pic>
      <p:sp>
        <p:nvSpPr>
          <p:cNvPr id="3" name="矩形 2"/>
          <p:cNvSpPr/>
          <p:nvPr/>
        </p:nvSpPr>
        <p:spPr>
          <a:xfrm>
            <a:off x="6530440" y="994258"/>
            <a:ext cx="2156360" cy="461665"/>
          </a:xfrm>
          <a:prstGeom prst="rect">
            <a:avLst/>
          </a:prstGeom>
        </p:spPr>
        <p:txBody>
          <a:bodyPr wrap="none">
            <a:spAutoFit/>
          </a:bodyPr>
          <a:lstStyle/>
          <a:p>
            <a:r>
              <a:rPr lang="en-US" altLang="zh-CN" sz="1200" dirty="0">
                <a:solidFill>
                  <a:prstClr val="black"/>
                </a:solidFill>
                <a:ea typeface="Cambria Math" panose="02040503050406030204" pitchFamily="18" charset="0"/>
              </a:rPr>
              <a:t>PRL 108, 112003 (2012)</a:t>
            </a:r>
          </a:p>
          <a:p>
            <a:r>
              <a:rPr lang="en-US" altLang="zh-CN" sz="1200" dirty="0">
                <a:solidFill>
                  <a:prstClr val="black"/>
                </a:solidFill>
                <a:ea typeface="Cambria Math" panose="02040503050406030204" pitchFamily="18" charset="0"/>
              </a:rPr>
              <a:t>PRL 115, 091803 (2015) </a:t>
            </a:r>
            <a:endParaRPr lang="zh-CN" altLang="en-US" sz="1200" dirty="0">
              <a:solidFill>
                <a:prstClr val="black"/>
              </a:solidFill>
            </a:endParaRPr>
          </a:p>
        </p:txBody>
      </p:sp>
      <p:sp>
        <p:nvSpPr>
          <p:cNvPr id="5" name="矩形 4"/>
          <p:cNvSpPr/>
          <p:nvPr/>
        </p:nvSpPr>
        <p:spPr>
          <a:xfrm>
            <a:off x="1419853" y="1102981"/>
            <a:ext cx="3080139" cy="276999"/>
          </a:xfrm>
          <a:prstGeom prst="rect">
            <a:avLst/>
          </a:prstGeom>
        </p:spPr>
        <p:txBody>
          <a:bodyPr wrap="none">
            <a:spAutoFit/>
          </a:bodyPr>
          <a:lstStyle/>
          <a:p>
            <a:r>
              <a:rPr lang="en-US" altLang="zh-CN" sz="1200" dirty="0">
                <a:solidFill>
                  <a:prstClr val="black"/>
                </a:solidFill>
                <a:ea typeface="Cambria Math" panose="02040503050406030204" pitchFamily="18" charset="0"/>
              </a:rPr>
              <a:t>Phys. Rev. </a:t>
            </a:r>
            <a:r>
              <a:rPr lang="en-US" altLang="zh-CN" sz="1200" dirty="0" err="1">
                <a:solidFill>
                  <a:prstClr val="black"/>
                </a:solidFill>
                <a:ea typeface="Cambria Math" panose="02040503050406030204" pitchFamily="18" charset="0"/>
              </a:rPr>
              <a:t>Lett</a:t>
            </a:r>
            <a:r>
              <a:rPr lang="en-US" altLang="zh-CN" sz="1200" dirty="0">
                <a:solidFill>
                  <a:prstClr val="black"/>
                </a:solidFill>
                <a:ea typeface="Cambria Math" panose="02040503050406030204" pitchFamily="18" charset="0"/>
              </a:rPr>
              <a:t>. 106, 072002 (2011) </a:t>
            </a:r>
            <a:endParaRPr lang="zh-CN" altLang="en-US" sz="1200" dirty="0">
              <a:solidFill>
                <a:prstClr val="black"/>
              </a:solidFill>
            </a:endParaRPr>
          </a:p>
        </p:txBody>
      </p:sp>
      <p:sp>
        <p:nvSpPr>
          <p:cNvPr id="7" name="矩形 6"/>
          <p:cNvSpPr/>
          <p:nvPr/>
        </p:nvSpPr>
        <p:spPr>
          <a:xfrm>
            <a:off x="3513254" y="3112718"/>
            <a:ext cx="2691763" cy="400110"/>
          </a:xfrm>
          <a:prstGeom prst="rect">
            <a:avLst/>
          </a:prstGeom>
        </p:spPr>
        <p:txBody>
          <a:bodyPr wrap="none">
            <a:spAutoFit/>
          </a:bodyPr>
          <a:lstStyle/>
          <a:p>
            <a:r>
              <a:rPr lang="en-US" altLang="zh-CN" sz="2000" b="1" dirty="0">
                <a:solidFill>
                  <a:prstClr val="black"/>
                </a:solidFill>
                <a:effectLst>
                  <a:outerShdw blurRad="50800" dist="50800" dir="5400000" sx="95000" sy="95000" algn="ctr" rotWithShape="0">
                    <a:prstClr val="white"/>
                  </a:outerShdw>
                  <a:reflection blurRad="6350" stA="55000" endA="300" endPos="45500" dir="5400000" sy="-100000" algn="bl" rotWithShape="0"/>
                </a:effectLst>
                <a:latin typeface="Cambria Math" panose="02040503050406030204" pitchFamily="18" charset="0"/>
                <a:ea typeface="Cambria Math" panose="02040503050406030204" pitchFamily="18" charset="0"/>
              </a:rPr>
              <a:t> </a:t>
            </a:r>
            <a:r>
              <a:rPr lang="en-US" altLang="zh-CN" b="1" dirty="0">
                <a:solidFill>
                  <a:prstClr val="black"/>
                </a:solidFill>
                <a:latin typeface="Cambria Math" panose="02040503050406030204" pitchFamily="18" charset="0"/>
                <a:ea typeface="Cambria Math" panose="02040503050406030204" pitchFamily="18" charset="0"/>
              </a:rPr>
              <a:t>PRL 117, 042002 (2016) </a:t>
            </a:r>
          </a:p>
        </p:txBody>
      </p:sp>
      <p:sp>
        <p:nvSpPr>
          <p:cNvPr id="11" name="标题 10"/>
          <p:cNvSpPr>
            <a:spLocks noGrp="1"/>
          </p:cNvSpPr>
          <p:nvPr>
            <p:ph type="title"/>
          </p:nvPr>
        </p:nvSpPr>
        <p:spPr>
          <a:xfrm>
            <a:off x="457200" y="105894"/>
            <a:ext cx="8229600" cy="706090"/>
          </a:xfrm>
        </p:spPr>
        <p:txBody>
          <a:bodyPr>
            <a:normAutofit fontScale="90000"/>
          </a:bodyPr>
          <a:lstStyle/>
          <a:p>
            <a:r>
              <a:rPr kumimoji="1" lang="zh-CN" altLang="en-US" b="1" dirty="0">
                <a:solidFill>
                  <a:srgbClr val="FF0000"/>
                </a:solidFill>
                <a:latin typeface="黑体"/>
                <a:ea typeface="黑体"/>
                <a:cs typeface="黑体"/>
              </a:rPr>
              <a:t>正反质子的阈值增强</a:t>
            </a:r>
            <a:endParaRPr kumimoji="1" lang="zh-CN" altLang="en-US" dirty="0"/>
          </a:p>
        </p:txBody>
      </p:sp>
      <p:sp>
        <p:nvSpPr>
          <p:cNvPr id="14" name="文本框 13"/>
          <p:cNvSpPr txBox="1"/>
          <p:nvPr/>
        </p:nvSpPr>
        <p:spPr>
          <a:xfrm>
            <a:off x="1122752" y="781139"/>
            <a:ext cx="2060067" cy="369332"/>
          </a:xfrm>
          <a:prstGeom prst="rect">
            <a:avLst/>
          </a:prstGeom>
          <a:noFill/>
        </p:spPr>
        <p:txBody>
          <a:bodyPr wrap="none" rtlCol="0">
            <a:spAutoFit/>
          </a:bodyPr>
          <a:lstStyle/>
          <a:p>
            <a:r>
              <a:rPr kumimoji="1" lang="en-US" altLang="zh-CN" dirty="0"/>
              <a:t>X(1835) observed in </a:t>
            </a:r>
            <a:endParaRPr kumimoji="1" lang="zh-CN" altLang="en-US" dirty="0"/>
          </a:p>
        </p:txBody>
      </p:sp>
      <p:pic>
        <p:nvPicPr>
          <p:cNvPr id="18" name="图片 17"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22380" y="825528"/>
            <a:ext cx="1836964" cy="295355"/>
          </a:xfrm>
          <a:prstGeom prst="rect">
            <a:avLst/>
          </a:prstGeom>
        </p:spPr>
      </p:pic>
      <p:sp>
        <p:nvSpPr>
          <p:cNvPr id="29" name="文本框 28"/>
          <p:cNvSpPr txBox="1"/>
          <p:nvPr/>
        </p:nvSpPr>
        <p:spPr>
          <a:xfrm>
            <a:off x="6090012" y="4271585"/>
            <a:ext cx="1233351" cy="400110"/>
          </a:xfrm>
          <a:prstGeom prst="rect">
            <a:avLst/>
          </a:prstGeom>
          <a:solidFill>
            <a:srgbClr val="FFFF00"/>
          </a:solidFill>
        </p:spPr>
        <p:txBody>
          <a:bodyPr wrap="none" rtlCol="0">
            <a:spAutoFit/>
          </a:bodyPr>
          <a:lstStyle/>
          <a:p>
            <a:r>
              <a:rPr kumimoji="1" lang="en-US" altLang="zh-CN" sz="2000" dirty="0"/>
              <a:t>13</a:t>
            </a:r>
            <a:r>
              <a:rPr kumimoji="1" lang="zh-CN" altLang="en-US" sz="2000" dirty="0"/>
              <a:t>亿</a:t>
            </a:r>
            <a:r>
              <a:rPr kumimoji="1" lang="en-US" altLang="zh-CN" sz="2000" dirty="0"/>
              <a:t> J/psi</a:t>
            </a:r>
            <a:endParaRPr kumimoji="1" lang="zh-CN" altLang="en-US" sz="2000" dirty="0"/>
          </a:p>
        </p:txBody>
      </p:sp>
      <p:sp>
        <p:nvSpPr>
          <p:cNvPr id="16" name="文本框 15">
            <a:extLst>
              <a:ext uri="{FF2B5EF4-FFF2-40B4-BE49-F238E27FC236}">
                <a16:creationId xmlns:a16="http://schemas.microsoft.com/office/drawing/2014/main" id="{1A8300DD-0FA0-8047-978E-4A6079101127}"/>
              </a:ext>
            </a:extLst>
          </p:cNvPr>
          <p:cNvSpPr txBox="1"/>
          <p:nvPr/>
        </p:nvSpPr>
        <p:spPr>
          <a:xfrm>
            <a:off x="1433890" y="6034921"/>
            <a:ext cx="6595075" cy="477054"/>
          </a:xfrm>
          <a:prstGeom prst="rect">
            <a:avLst/>
          </a:prstGeom>
          <a:noFill/>
        </p:spPr>
        <p:txBody>
          <a:bodyPr wrap="none" rtlCol="0">
            <a:spAutoFit/>
          </a:bodyPr>
          <a:lstStyle/>
          <a:p>
            <a:r>
              <a:rPr kumimoji="1" lang="zh-CN" altLang="en-US" sz="2500" dirty="0">
                <a:solidFill>
                  <a:srgbClr val="FF0000"/>
                </a:solidFill>
              </a:rPr>
              <a:t>可能的质子</a:t>
            </a:r>
            <a:r>
              <a:rPr kumimoji="1" lang="en-US" altLang="zh-CN" sz="2500" dirty="0">
                <a:solidFill>
                  <a:srgbClr val="FF0000"/>
                </a:solidFill>
              </a:rPr>
              <a:t>-</a:t>
            </a:r>
            <a:r>
              <a:rPr kumimoji="1" lang="zh-CN" altLang="en-US" sz="2500" dirty="0">
                <a:solidFill>
                  <a:srgbClr val="FF0000"/>
                </a:solidFill>
              </a:rPr>
              <a:t>反质子束缚态</a:t>
            </a:r>
            <a:r>
              <a:rPr kumimoji="1" lang="en-US" altLang="zh-CN" sz="2500" dirty="0">
                <a:solidFill>
                  <a:srgbClr val="FF0000"/>
                </a:solidFill>
              </a:rPr>
              <a:t>/</a:t>
            </a:r>
            <a:r>
              <a:rPr kumimoji="1" lang="zh-CN" altLang="en-US" sz="2500" dirty="0">
                <a:solidFill>
                  <a:srgbClr val="FF0000"/>
                </a:solidFill>
              </a:rPr>
              <a:t>质子</a:t>
            </a:r>
            <a:r>
              <a:rPr kumimoji="1" lang="en-US" altLang="zh-CN" sz="2500" dirty="0">
                <a:solidFill>
                  <a:srgbClr val="FF0000"/>
                </a:solidFill>
              </a:rPr>
              <a:t>-</a:t>
            </a:r>
            <a:r>
              <a:rPr kumimoji="1" lang="zh-CN" altLang="en-US" sz="2500" dirty="0">
                <a:solidFill>
                  <a:srgbClr val="FF0000"/>
                </a:solidFill>
              </a:rPr>
              <a:t>反质子分子态</a:t>
            </a:r>
          </a:p>
        </p:txBody>
      </p:sp>
      <p:sp>
        <p:nvSpPr>
          <p:cNvPr id="30" name="文本框 29">
            <a:extLst>
              <a:ext uri="{FF2B5EF4-FFF2-40B4-BE49-F238E27FC236}">
                <a16:creationId xmlns:a16="http://schemas.microsoft.com/office/drawing/2014/main" id="{FC3A5C71-F3DC-BD49-A1BB-76C4CDF44251}"/>
              </a:ext>
            </a:extLst>
          </p:cNvPr>
          <p:cNvSpPr txBox="1"/>
          <p:nvPr/>
        </p:nvSpPr>
        <p:spPr>
          <a:xfrm>
            <a:off x="3848093" y="1587142"/>
            <a:ext cx="1297471" cy="400110"/>
          </a:xfrm>
          <a:prstGeom prst="rect">
            <a:avLst/>
          </a:prstGeom>
          <a:solidFill>
            <a:srgbClr val="FFFF00"/>
          </a:solidFill>
        </p:spPr>
        <p:txBody>
          <a:bodyPr wrap="none" rtlCol="0">
            <a:spAutoFit/>
          </a:bodyPr>
          <a:lstStyle/>
          <a:p>
            <a:r>
              <a:rPr kumimoji="1" lang="en-US" altLang="zh-CN" sz="2000" dirty="0"/>
              <a:t>2.2</a:t>
            </a:r>
            <a:r>
              <a:rPr kumimoji="1" lang="zh-CN" altLang="en-US" sz="2000" dirty="0"/>
              <a:t>亿</a:t>
            </a:r>
            <a:r>
              <a:rPr kumimoji="1" lang="en-US" altLang="zh-CN" sz="2000" dirty="0"/>
              <a:t> J/psi</a:t>
            </a:r>
            <a:endParaRPr kumimoji="1" lang="zh-CN" altLang="en-US" sz="2000" dirty="0"/>
          </a:p>
        </p:txBody>
      </p:sp>
    </p:spTree>
    <p:extLst>
      <p:ext uri="{BB962C8B-B14F-4D97-AF65-F5344CB8AC3E}">
        <p14:creationId xmlns:p14="http://schemas.microsoft.com/office/powerpoint/2010/main" val="2828045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12"/>
          </p:nvPr>
        </p:nvSpPr>
        <p:spPr/>
        <p:txBody>
          <a:bodyPr/>
          <a:lstStyle/>
          <a:p>
            <a:fld id="{E7947E03-E5B2-6C42-BA98-8F7B442AD48C}" type="slidenum">
              <a:rPr kumimoji="1" lang="zh-CN" altLang="en-US" smtClean="0"/>
              <a:t>62</a:t>
            </a:fld>
            <a:endParaRPr kumimoji="1" lang="zh-CN" altLang="en-US"/>
          </a:p>
        </p:txBody>
      </p:sp>
      <p:pic>
        <p:nvPicPr>
          <p:cNvPr id="9" name="图片 8"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939" y="1051267"/>
            <a:ext cx="2527300" cy="339735"/>
          </a:xfrm>
          <a:prstGeom prst="rect">
            <a:avLst/>
          </a:prstGeom>
        </p:spPr>
      </p:pic>
      <p:sp>
        <p:nvSpPr>
          <p:cNvPr id="8" name="文本框 7"/>
          <p:cNvSpPr txBox="1"/>
          <p:nvPr/>
        </p:nvSpPr>
        <p:spPr>
          <a:xfrm>
            <a:off x="5710335" y="2455618"/>
            <a:ext cx="3094117" cy="369332"/>
          </a:xfrm>
          <a:prstGeom prst="rect">
            <a:avLst/>
          </a:prstGeom>
          <a:solidFill>
            <a:schemeClr val="bg1"/>
          </a:solidFill>
        </p:spPr>
        <p:txBody>
          <a:bodyPr wrap="none" rtlCol="0">
            <a:spAutoFit/>
          </a:bodyPr>
          <a:lstStyle/>
          <a:p>
            <a:r>
              <a:rPr kumimoji="1" lang="zh-CN" altLang="en-US" dirty="0"/>
              <a:t>                                                       </a:t>
            </a:r>
          </a:p>
        </p:txBody>
      </p:sp>
      <p:pic>
        <p:nvPicPr>
          <p:cNvPr id="11"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5747" y="792519"/>
            <a:ext cx="2035922" cy="2029250"/>
          </a:xfrm>
          <a:prstGeom prst="rect">
            <a:avLst/>
          </a:prstGeom>
          <a:noFill/>
          <a:ln>
            <a:noFill/>
          </a:ln>
        </p:spPr>
      </p:pic>
      <p:sp>
        <p:nvSpPr>
          <p:cNvPr id="7" name="文本框 6">
            <a:extLst>
              <a:ext uri="{FF2B5EF4-FFF2-40B4-BE49-F238E27FC236}">
                <a16:creationId xmlns:a16="http://schemas.microsoft.com/office/drawing/2014/main" id="{25F3AC93-7819-D841-8B79-985FA7CED023}"/>
              </a:ext>
            </a:extLst>
          </p:cNvPr>
          <p:cNvSpPr txBox="1"/>
          <p:nvPr/>
        </p:nvSpPr>
        <p:spPr>
          <a:xfrm>
            <a:off x="318069" y="119614"/>
            <a:ext cx="9147511" cy="523220"/>
          </a:xfrm>
          <a:prstGeom prst="rect">
            <a:avLst/>
          </a:prstGeom>
          <a:noFill/>
        </p:spPr>
        <p:txBody>
          <a:bodyPr wrap="square" rtlCol="0">
            <a:spAutoFit/>
          </a:bodyPr>
          <a:lstStyle/>
          <a:p>
            <a:r>
              <a:rPr kumimoji="1" lang="zh-CN" altLang="en-US" sz="2800" b="1" dirty="0">
                <a:solidFill>
                  <a:srgbClr val="FF0000"/>
                </a:solidFill>
              </a:rPr>
              <a:t>利用量子纠缠和极化测量正反超子物质不对称</a:t>
            </a:r>
            <a:r>
              <a:rPr kumimoji="1" lang="en-US" altLang="zh-CN" sz="2800" b="1" dirty="0">
                <a:solidFill>
                  <a:srgbClr val="FF0000"/>
                </a:solidFill>
              </a:rPr>
              <a:t>-CP</a:t>
            </a:r>
            <a:r>
              <a:rPr kumimoji="1" lang="zh-CN" altLang="en-US" sz="2800" b="1" dirty="0">
                <a:solidFill>
                  <a:srgbClr val="FF0000"/>
                </a:solidFill>
              </a:rPr>
              <a:t>破坏</a:t>
            </a:r>
          </a:p>
        </p:txBody>
      </p:sp>
      <p:pic>
        <p:nvPicPr>
          <p:cNvPr id="12" name="Picture 46">
            <a:extLst>
              <a:ext uri="{FF2B5EF4-FFF2-40B4-BE49-F238E27FC236}">
                <a16:creationId xmlns:a16="http://schemas.microsoft.com/office/drawing/2014/main" id="{1DDE7FAC-BA18-9342-A5E3-D497E460A9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13" y="3628644"/>
            <a:ext cx="3738769" cy="2328254"/>
          </a:xfrm>
          <a:prstGeom prst="rect">
            <a:avLst/>
          </a:prstGeom>
        </p:spPr>
      </p:pic>
      <p:pic>
        <p:nvPicPr>
          <p:cNvPr id="15" name="图片 14">
            <a:extLst>
              <a:ext uri="{FF2B5EF4-FFF2-40B4-BE49-F238E27FC236}">
                <a16:creationId xmlns:a16="http://schemas.microsoft.com/office/drawing/2014/main" id="{328CC75F-7934-254D-B781-966517FED802}"/>
              </a:ext>
            </a:extLst>
          </p:cNvPr>
          <p:cNvPicPr>
            <a:picLocks noChangeAspect="1"/>
          </p:cNvPicPr>
          <p:nvPr/>
        </p:nvPicPr>
        <p:blipFill>
          <a:blip r:embed="rId5"/>
          <a:stretch>
            <a:fillRect/>
          </a:stretch>
        </p:blipFill>
        <p:spPr>
          <a:xfrm>
            <a:off x="3686505" y="2424714"/>
            <a:ext cx="1671047" cy="501949"/>
          </a:xfrm>
          <a:prstGeom prst="rect">
            <a:avLst/>
          </a:prstGeom>
        </p:spPr>
      </p:pic>
      <p:sp>
        <p:nvSpPr>
          <p:cNvPr id="16" name="文本框 15">
            <a:extLst>
              <a:ext uri="{FF2B5EF4-FFF2-40B4-BE49-F238E27FC236}">
                <a16:creationId xmlns:a16="http://schemas.microsoft.com/office/drawing/2014/main" id="{5017CD53-09DC-6246-B978-94F8873F8285}"/>
              </a:ext>
            </a:extLst>
          </p:cNvPr>
          <p:cNvSpPr txBox="1"/>
          <p:nvPr/>
        </p:nvSpPr>
        <p:spPr>
          <a:xfrm>
            <a:off x="3471039" y="2022691"/>
            <a:ext cx="1618520" cy="369332"/>
          </a:xfrm>
          <a:prstGeom prst="rect">
            <a:avLst/>
          </a:prstGeom>
          <a:noFill/>
        </p:spPr>
        <p:txBody>
          <a:bodyPr wrap="none" rtlCol="0">
            <a:spAutoFit/>
          </a:bodyPr>
          <a:lstStyle/>
          <a:p>
            <a:r>
              <a:rPr kumimoji="1" lang="en-US" altLang="zh-CN" b="1" dirty="0">
                <a:solidFill>
                  <a:srgbClr val="FF0000"/>
                </a:solidFill>
              </a:rPr>
              <a:t>CP</a:t>
            </a:r>
            <a:r>
              <a:rPr kumimoji="1" lang="zh-CN" altLang="en-US" b="1" dirty="0">
                <a:solidFill>
                  <a:srgbClr val="FF0000"/>
                </a:solidFill>
              </a:rPr>
              <a:t> </a:t>
            </a:r>
            <a:r>
              <a:rPr kumimoji="1" lang="en-US" altLang="zh-CN" b="1" dirty="0">
                <a:solidFill>
                  <a:srgbClr val="FF0000"/>
                </a:solidFill>
              </a:rPr>
              <a:t>asymmetry:</a:t>
            </a:r>
            <a:endParaRPr kumimoji="1" lang="zh-CN" altLang="en-US" b="1" dirty="0">
              <a:solidFill>
                <a:srgbClr val="FF0000"/>
              </a:solidFill>
            </a:endParaRPr>
          </a:p>
        </p:txBody>
      </p:sp>
      <p:grpSp>
        <p:nvGrpSpPr>
          <p:cNvPr id="17" name="グループ化 117">
            <a:extLst>
              <a:ext uri="{FF2B5EF4-FFF2-40B4-BE49-F238E27FC236}">
                <a16:creationId xmlns:a16="http://schemas.microsoft.com/office/drawing/2014/main" id="{8DBFDCF5-16A2-274F-84F5-7101A5DB9C93}"/>
              </a:ext>
            </a:extLst>
          </p:cNvPr>
          <p:cNvGrpSpPr>
            <a:grpSpLocks/>
          </p:cNvGrpSpPr>
          <p:nvPr/>
        </p:nvGrpSpPr>
        <p:grpSpPr bwMode="auto">
          <a:xfrm>
            <a:off x="3811402" y="664435"/>
            <a:ext cx="1911025" cy="1247745"/>
            <a:chOff x="3324408" y="5584840"/>
            <a:chExt cx="1875502" cy="1157531"/>
          </a:xfrm>
        </p:grpSpPr>
        <p:pic>
          <p:nvPicPr>
            <p:cNvPr id="18" name="Picture 8">
              <a:extLst>
                <a:ext uri="{FF2B5EF4-FFF2-40B4-BE49-F238E27FC236}">
                  <a16:creationId xmlns:a16="http://schemas.microsoft.com/office/drawing/2014/main" id="{2F3C12C4-54BE-9449-AEB1-24BA9EB5280A}"/>
                </a:ext>
              </a:extLst>
            </p:cNvPr>
            <p:cNvPicPr>
              <a:picLocks noChangeAspect="1" noChangeArrowheads="1"/>
            </p:cNvPicPr>
            <p:nvPr/>
          </p:nvPicPr>
          <p:blipFill>
            <a:blip r:embed="rId6" cstate="print"/>
            <a:srcRect/>
            <a:stretch>
              <a:fillRect/>
            </a:stretch>
          </p:blipFill>
          <p:spPr bwMode="auto">
            <a:xfrm>
              <a:off x="3804499" y="5668978"/>
              <a:ext cx="1395411" cy="1073393"/>
            </a:xfrm>
            <a:prstGeom prst="rect">
              <a:avLst/>
            </a:prstGeom>
            <a:noFill/>
            <a:ln w="9525">
              <a:noFill/>
              <a:miter lim="800000"/>
              <a:headEnd/>
              <a:tailEnd/>
            </a:ln>
          </p:spPr>
        </p:pic>
        <p:sp>
          <p:nvSpPr>
            <p:cNvPr id="19" name="テキスト ボックス 65">
              <a:extLst>
                <a:ext uri="{FF2B5EF4-FFF2-40B4-BE49-F238E27FC236}">
                  <a16:creationId xmlns:a16="http://schemas.microsoft.com/office/drawing/2014/main" id="{0AC53657-F0BE-B94B-83F2-9D071936D95B}"/>
                </a:ext>
              </a:extLst>
            </p:cNvPr>
            <p:cNvSpPr txBox="1">
              <a:spLocks noChangeArrowheads="1"/>
            </p:cNvSpPr>
            <p:nvPr/>
          </p:nvSpPr>
          <p:spPr bwMode="auto">
            <a:xfrm>
              <a:off x="3324408" y="5584840"/>
              <a:ext cx="521046" cy="278386"/>
            </a:xfrm>
            <a:prstGeom prst="rect">
              <a:avLst/>
            </a:prstGeom>
            <a:noFill/>
            <a:ln w="9525">
              <a:noFill/>
              <a:miter lim="800000"/>
              <a:headEnd/>
              <a:tailEnd/>
            </a:ln>
          </p:spPr>
          <p:txBody>
            <a:bodyPr wrap="none">
              <a:spAutoFit/>
            </a:bodyPr>
            <a:lstStyle/>
            <a:p>
              <a:r>
                <a:rPr kumimoji="1" lang="en-US" altLang="ja-JP" sz="1350" dirty="0">
                  <a:solidFill>
                    <a:prstClr val="black"/>
                  </a:solidFill>
                  <a:latin typeface="Gill Sans MT" pitchFamily="34" charset="0"/>
                  <a:ea typeface="HGｺﾞｼｯｸE" pitchFamily="49" charset="-128"/>
                </a:rPr>
                <a:t>1957</a:t>
              </a:r>
              <a:endParaRPr kumimoji="1" lang="ja-JP" altLang="en-US" sz="1350" dirty="0">
                <a:solidFill>
                  <a:prstClr val="black"/>
                </a:solidFill>
                <a:latin typeface="Gill Sans MT" pitchFamily="34" charset="0"/>
                <a:ea typeface="HGｺﾞｼｯｸE" pitchFamily="49" charset="-128"/>
              </a:endParaRPr>
            </a:p>
          </p:txBody>
        </p:sp>
      </p:grpSp>
      <p:pic>
        <p:nvPicPr>
          <p:cNvPr id="20" name="图片 19">
            <a:extLst>
              <a:ext uri="{FF2B5EF4-FFF2-40B4-BE49-F238E27FC236}">
                <a16:creationId xmlns:a16="http://schemas.microsoft.com/office/drawing/2014/main" id="{6CCD0729-4E66-B647-9230-C4B97B2A21CE}"/>
              </a:ext>
            </a:extLst>
          </p:cNvPr>
          <p:cNvPicPr>
            <a:picLocks noChangeAspect="1"/>
          </p:cNvPicPr>
          <p:nvPr/>
        </p:nvPicPr>
        <p:blipFill>
          <a:blip r:embed="rId7"/>
          <a:stretch>
            <a:fillRect/>
          </a:stretch>
        </p:blipFill>
        <p:spPr>
          <a:xfrm>
            <a:off x="385144" y="1795336"/>
            <a:ext cx="2701112" cy="1698979"/>
          </a:xfrm>
          <a:prstGeom prst="rect">
            <a:avLst/>
          </a:prstGeom>
        </p:spPr>
      </p:pic>
      <p:pic>
        <p:nvPicPr>
          <p:cNvPr id="22" name="图片 21">
            <a:extLst>
              <a:ext uri="{FF2B5EF4-FFF2-40B4-BE49-F238E27FC236}">
                <a16:creationId xmlns:a16="http://schemas.microsoft.com/office/drawing/2014/main" id="{8E38CA8A-0342-7A4D-97B2-4F0DF276626E}"/>
              </a:ext>
            </a:extLst>
          </p:cNvPr>
          <p:cNvPicPr>
            <a:picLocks noChangeAspect="1"/>
          </p:cNvPicPr>
          <p:nvPr/>
        </p:nvPicPr>
        <p:blipFill>
          <a:blip r:embed="rId8"/>
          <a:stretch>
            <a:fillRect/>
          </a:stretch>
        </p:blipFill>
        <p:spPr>
          <a:xfrm>
            <a:off x="5212847" y="3062076"/>
            <a:ext cx="3481661" cy="3055959"/>
          </a:xfrm>
          <a:prstGeom prst="rect">
            <a:avLst/>
          </a:prstGeom>
        </p:spPr>
      </p:pic>
      <p:pic>
        <p:nvPicPr>
          <p:cNvPr id="23" name="图片 22">
            <a:extLst>
              <a:ext uri="{FF2B5EF4-FFF2-40B4-BE49-F238E27FC236}">
                <a16:creationId xmlns:a16="http://schemas.microsoft.com/office/drawing/2014/main" id="{F60A4330-68C9-C14F-9417-52665B088A46}"/>
              </a:ext>
            </a:extLst>
          </p:cNvPr>
          <p:cNvPicPr>
            <a:picLocks noChangeAspect="1"/>
          </p:cNvPicPr>
          <p:nvPr/>
        </p:nvPicPr>
        <p:blipFill>
          <a:blip r:embed="rId9"/>
          <a:stretch>
            <a:fillRect/>
          </a:stretch>
        </p:blipFill>
        <p:spPr>
          <a:xfrm>
            <a:off x="1598472" y="6051618"/>
            <a:ext cx="5259527" cy="360840"/>
          </a:xfrm>
          <a:prstGeom prst="rect">
            <a:avLst/>
          </a:prstGeom>
          <a:solidFill>
            <a:srgbClr val="FFFF00"/>
          </a:solidFill>
        </p:spPr>
      </p:pic>
    </p:spTree>
    <p:extLst>
      <p:ext uri="{BB962C8B-B14F-4D97-AF65-F5344CB8AC3E}">
        <p14:creationId xmlns:p14="http://schemas.microsoft.com/office/powerpoint/2010/main" val="2794526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sz="2400" dirty="0">
                <a:solidFill>
                  <a:srgbClr val="FF0000"/>
                </a:solidFill>
              </a:rPr>
              <a:t>https://</a:t>
            </a:r>
            <a:r>
              <a:rPr kumimoji="1" lang="en-US" altLang="zh-CN" sz="2400" dirty="0" err="1">
                <a:solidFill>
                  <a:srgbClr val="FF0000"/>
                </a:solidFill>
              </a:rPr>
              <a:t>www.nature.com</a:t>
            </a:r>
            <a:r>
              <a:rPr kumimoji="1" lang="en-US" altLang="zh-CN" sz="2400" dirty="0">
                <a:solidFill>
                  <a:srgbClr val="FF0000"/>
                </a:solidFill>
              </a:rPr>
              <a:t>/articles/s41567-019-0494-8</a:t>
            </a:r>
            <a:br>
              <a:rPr kumimoji="1" lang="zh-CN" altLang="en-US" sz="2400" dirty="0">
                <a:solidFill>
                  <a:srgbClr val="FF0000"/>
                </a:solidFill>
              </a:rPr>
            </a:br>
            <a:r>
              <a:rPr kumimoji="1" lang="en-US" altLang="zh-CN" sz="2400" dirty="0">
                <a:solidFill>
                  <a:srgbClr val="FF0000"/>
                </a:solidFill>
              </a:rPr>
              <a:t>2019</a:t>
            </a:r>
            <a:r>
              <a:rPr kumimoji="1" lang="zh-CN" altLang="en-US" sz="2400" dirty="0">
                <a:solidFill>
                  <a:srgbClr val="FF0000"/>
                </a:solidFill>
              </a:rPr>
              <a:t>年</a:t>
            </a:r>
            <a:r>
              <a:rPr kumimoji="1" lang="en-US" altLang="zh-CN" sz="2400" dirty="0">
                <a:solidFill>
                  <a:srgbClr val="FF0000"/>
                </a:solidFill>
              </a:rPr>
              <a:t>5</a:t>
            </a:r>
            <a:r>
              <a:rPr kumimoji="1" lang="zh-CN" altLang="en-US" sz="2400" dirty="0">
                <a:solidFill>
                  <a:srgbClr val="FF0000"/>
                </a:solidFill>
              </a:rPr>
              <a:t>月</a:t>
            </a:r>
            <a:r>
              <a:rPr kumimoji="1" lang="en-US" altLang="zh-CN" sz="2400" dirty="0">
                <a:solidFill>
                  <a:srgbClr val="FF0000"/>
                </a:solidFill>
              </a:rPr>
              <a:t>6</a:t>
            </a:r>
            <a:r>
              <a:rPr kumimoji="1" lang="zh-CN" altLang="en-US" sz="2400" dirty="0">
                <a:solidFill>
                  <a:srgbClr val="FF0000"/>
                </a:solidFill>
              </a:rPr>
              <a:t>日在线发表</a:t>
            </a:r>
          </a:p>
        </p:txBody>
      </p:sp>
      <p:sp>
        <p:nvSpPr>
          <p:cNvPr id="6" name="幻灯片编号占位符 5"/>
          <p:cNvSpPr>
            <a:spLocks noGrp="1"/>
          </p:cNvSpPr>
          <p:nvPr>
            <p:ph type="sldNum" sz="quarter" idx="12"/>
          </p:nvPr>
        </p:nvSpPr>
        <p:spPr/>
        <p:txBody>
          <a:bodyPr/>
          <a:lstStyle/>
          <a:p>
            <a:fld id="{E7947E03-E5B2-6C42-BA98-8F7B442AD48C}" type="slidenum">
              <a:rPr kumimoji="1" lang="zh-CN" altLang="en-US" smtClean="0"/>
              <a:t>63</a:t>
            </a:fld>
            <a:endParaRPr kumimoji="1" lang="zh-CN" altLang="en-US"/>
          </a:p>
        </p:txBody>
      </p:sp>
      <p:pic>
        <p:nvPicPr>
          <p:cNvPr id="7" name="图片 6"/>
          <p:cNvPicPr>
            <a:picLocks noChangeAspect="1"/>
          </p:cNvPicPr>
          <p:nvPr/>
        </p:nvPicPr>
        <p:blipFill>
          <a:blip r:embed="rId2"/>
          <a:stretch>
            <a:fillRect/>
          </a:stretch>
        </p:blipFill>
        <p:spPr>
          <a:xfrm>
            <a:off x="0" y="1717158"/>
            <a:ext cx="9144000" cy="3423684"/>
          </a:xfrm>
          <a:prstGeom prst="rect">
            <a:avLst/>
          </a:prstGeom>
        </p:spPr>
      </p:pic>
    </p:spTree>
    <p:extLst>
      <p:ext uri="{BB962C8B-B14F-4D97-AF65-F5344CB8AC3E}">
        <p14:creationId xmlns:p14="http://schemas.microsoft.com/office/powerpoint/2010/main" val="448311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8313" y="115888"/>
            <a:ext cx="8229600" cy="720725"/>
          </a:xfrm>
          <a:solidFill>
            <a:schemeClr val="accent5">
              <a:lumMod val="20000"/>
              <a:lumOff val="80000"/>
            </a:schemeClr>
          </a:solidFill>
        </p:spPr>
        <p:txBody>
          <a:bodyPr>
            <a:normAutofit/>
          </a:bodyPr>
          <a:lstStyle/>
          <a:p>
            <a:pPr>
              <a:defRPr/>
            </a:pPr>
            <a:r>
              <a:rPr lang="zh-CN" altLang="en-US" sz="3600" b="1" dirty="0">
                <a:solidFill>
                  <a:srgbClr val="0000FF"/>
                </a:solidFill>
                <a:effectLst>
                  <a:outerShdw blurRad="38100" dist="38100" dir="2700000" algn="tl">
                    <a:srgbClr val="000000">
                      <a:alpha val="43137"/>
                    </a:srgbClr>
                  </a:outerShdw>
                </a:effectLst>
                <a:latin typeface="+mn-lt"/>
                <a:ea typeface="华文楷体" panose="02010600040101010101" pitchFamily="2" charset="-122"/>
              </a:rPr>
              <a:t>核子形状因子测量</a:t>
            </a:r>
          </a:p>
        </p:txBody>
      </p:sp>
      <p:grpSp>
        <p:nvGrpSpPr>
          <p:cNvPr id="12291" name="组合 9"/>
          <p:cNvGrpSpPr>
            <a:grpSpLocks/>
          </p:cNvGrpSpPr>
          <p:nvPr/>
        </p:nvGrpSpPr>
        <p:grpSpPr bwMode="auto">
          <a:xfrm>
            <a:off x="2561385" y="914991"/>
            <a:ext cx="2735263" cy="388938"/>
            <a:chOff x="5076056" y="3832151"/>
            <a:chExt cx="2735262" cy="388937"/>
          </a:xfrm>
        </p:grpSpPr>
        <p:pic>
          <p:nvPicPr>
            <p:cNvPr id="12298"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3832151"/>
              <a:ext cx="1836737" cy="388937"/>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2299" name="Text Box 14"/>
            <p:cNvSpPr txBox="1">
              <a:spLocks noChangeArrowheads="1"/>
            </p:cNvSpPr>
            <p:nvPr/>
          </p:nvSpPr>
          <p:spPr bwMode="auto">
            <a:xfrm>
              <a:off x="6842943" y="3854376"/>
              <a:ext cx="968375" cy="3603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0000" tIns="60840" rIns="90000" bIns="45000"/>
            <a:lstStyle>
              <a:lvl1pPr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9pPr>
            </a:lstStyle>
            <a:p>
              <a:pPr eaLnBrk="1" hangingPunct="1">
                <a:spcBef>
                  <a:spcPct val="0"/>
                </a:spcBef>
                <a:buFontTx/>
                <a:buNone/>
                <a:defRPr/>
              </a:pPr>
              <a:r>
                <a:rPr lang="de-DE" altLang="en-US" sz="1800" b="1">
                  <a:solidFill>
                    <a:srgbClr val="000000"/>
                  </a:solidFill>
                  <a:latin typeface="+mn-lt"/>
                  <a:cs typeface="Arial" pitchFamily="34" charset="0"/>
                </a:rPr>
                <a:t>, Λ Λ</a:t>
              </a:r>
            </a:p>
          </p:txBody>
        </p:sp>
        <p:sp>
          <p:nvSpPr>
            <p:cNvPr id="12300" name="Line 15"/>
            <p:cNvSpPr>
              <a:spLocks noChangeShapeType="1"/>
            </p:cNvSpPr>
            <p:nvPr/>
          </p:nvSpPr>
          <p:spPr bwMode="auto">
            <a:xfrm>
              <a:off x="7223943" y="3895651"/>
              <a:ext cx="179387" cy="1588"/>
            </a:xfrm>
            <a:prstGeom prst="line">
              <a:avLst/>
            </a:prstGeom>
            <a:noFill/>
            <a:ln w="9360">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b="1">
                <a:latin typeface="+mn-lt"/>
              </a:endParaRPr>
            </a:p>
          </p:txBody>
        </p:sp>
      </p:grpSp>
      <p:sp>
        <p:nvSpPr>
          <p:cNvPr id="12292" name="Text Box 7"/>
          <p:cNvSpPr txBox="1">
            <a:spLocks noChangeArrowheads="1"/>
          </p:cNvSpPr>
          <p:nvPr/>
        </p:nvSpPr>
        <p:spPr bwMode="auto">
          <a:xfrm>
            <a:off x="455285" y="3336458"/>
            <a:ext cx="1979815" cy="6016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0000" tIns="60840" rIns="90000" bIns="45000"/>
          <a:lstStyle>
            <a:lvl1pPr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9pPr>
          </a:lstStyle>
          <a:p>
            <a:pPr eaLnBrk="1" hangingPunct="1">
              <a:spcBef>
                <a:spcPct val="0"/>
              </a:spcBef>
              <a:buFontTx/>
              <a:buNone/>
              <a:defRPr/>
            </a:pPr>
            <a:r>
              <a:rPr lang="de-DE" altLang="en-US" sz="1600" b="1" dirty="0">
                <a:solidFill>
                  <a:srgbClr val="FF0000"/>
                </a:solidFill>
                <a:latin typeface="+mn-lt"/>
              </a:rPr>
              <a:t>Space-like:</a:t>
            </a:r>
            <a:r>
              <a:rPr lang="zh-CN" altLang="en-US" sz="1600" b="1" dirty="0">
                <a:solidFill>
                  <a:srgbClr val="FF0000"/>
                </a:solidFill>
                <a:latin typeface="+mn-lt"/>
              </a:rPr>
              <a:t> </a:t>
            </a:r>
            <a:r>
              <a:rPr lang="de-DE" altLang="en-US" sz="1600" b="1" dirty="0">
                <a:solidFill>
                  <a:srgbClr val="FF0000"/>
                </a:solidFill>
                <a:latin typeface="+mn-lt"/>
              </a:rPr>
              <a:t>FF real</a:t>
            </a:r>
          </a:p>
        </p:txBody>
      </p:sp>
      <p:sp>
        <p:nvSpPr>
          <p:cNvPr id="12293" name="Text Box 8"/>
          <p:cNvSpPr txBox="1">
            <a:spLocks noChangeArrowheads="1"/>
          </p:cNvSpPr>
          <p:nvPr/>
        </p:nvSpPr>
        <p:spPr bwMode="auto">
          <a:xfrm>
            <a:off x="2497339" y="3128169"/>
            <a:ext cx="2551883" cy="6016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0000" tIns="60840" rIns="90000" bIns="45000"/>
          <a:lstStyle>
            <a:lvl1pPr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itchFamily="34" charset="0"/>
                <a:ea typeface="宋体" pitchFamily="2" charset="-122"/>
              </a:defRPr>
            </a:lvl9pPr>
          </a:lstStyle>
          <a:p>
            <a:pPr eaLnBrk="1" hangingPunct="1">
              <a:spcBef>
                <a:spcPct val="0"/>
              </a:spcBef>
              <a:buFontTx/>
              <a:buNone/>
              <a:defRPr/>
            </a:pPr>
            <a:r>
              <a:rPr lang="de-DE" altLang="en-US" sz="1800" b="1" dirty="0">
                <a:solidFill>
                  <a:srgbClr val="FF0000"/>
                </a:solidFill>
                <a:latin typeface="+mn-lt"/>
              </a:rPr>
              <a:t>Time-like:</a:t>
            </a:r>
            <a:r>
              <a:rPr lang="zh-CN" altLang="en-US" sz="1800" b="1" dirty="0">
                <a:solidFill>
                  <a:srgbClr val="FF0000"/>
                </a:solidFill>
                <a:latin typeface="+mn-lt"/>
              </a:rPr>
              <a:t> </a:t>
            </a:r>
            <a:r>
              <a:rPr lang="de-DE" altLang="en-US" sz="1800" b="1" dirty="0">
                <a:solidFill>
                  <a:srgbClr val="FF0000"/>
                </a:solidFill>
                <a:latin typeface="+mn-lt"/>
              </a:rPr>
              <a:t>FF </a:t>
            </a:r>
            <a:r>
              <a:rPr lang="de-DE" altLang="en-US" sz="1800" b="1" dirty="0" err="1">
                <a:solidFill>
                  <a:srgbClr val="FF0000"/>
                </a:solidFill>
                <a:latin typeface="+mn-lt"/>
              </a:rPr>
              <a:t>complex</a:t>
            </a:r>
            <a:endParaRPr lang="de-DE" altLang="en-US" sz="1800" b="1" dirty="0">
              <a:solidFill>
                <a:srgbClr val="FF0000"/>
              </a:solidFill>
              <a:latin typeface="+mn-lt"/>
            </a:endParaRPr>
          </a:p>
        </p:txBody>
      </p:sp>
      <p:sp>
        <p:nvSpPr>
          <p:cNvPr id="12296" name="TextBox 2"/>
          <p:cNvSpPr txBox="1">
            <a:spLocks noChangeArrowheads="1"/>
          </p:cNvSpPr>
          <p:nvPr/>
        </p:nvSpPr>
        <p:spPr bwMode="auto">
          <a:xfrm>
            <a:off x="776063" y="836613"/>
            <a:ext cx="1338262"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pitchFamily="18" charset="0"/>
                <a:ea typeface="宋体" pitchFamily="2" charset="-122"/>
              </a:defRPr>
            </a:lvl1pPr>
            <a:lvl2pPr marL="742950" indent="-285750" eaLnBrk="0" hangingPunct="0">
              <a:defRPr b="1">
                <a:solidFill>
                  <a:schemeClr val="tx1"/>
                </a:solidFill>
                <a:latin typeface="Times New Roman" pitchFamily="18" charset="0"/>
                <a:ea typeface="宋体" pitchFamily="2" charset="-122"/>
              </a:defRPr>
            </a:lvl2pPr>
            <a:lvl3pPr marL="1143000" indent="-228600" eaLnBrk="0" hangingPunct="0">
              <a:defRPr b="1">
                <a:solidFill>
                  <a:schemeClr val="tx1"/>
                </a:solidFill>
                <a:latin typeface="Times New Roman" pitchFamily="18" charset="0"/>
                <a:ea typeface="宋体" pitchFamily="2" charset="-122"/>
              </a:defRPr>
            </a:lvl3pPr>
            <a:lvl4pPr marL="1600200" indent="-228600" eaLnBrk="0" hangingPunct="0">
              <a:defRPr b="1">
                <a:solidFill>
                  <a:schemeClr val="tx1"/>
                </a:solidFill>
                <a:latin typeface="Times New Roman" pitchFamily="18" charset="0"/>
                <a:ea typeface="宋体" pitchFamily="2" charset="-122"/>
              </a:defRPr>
            </a:lvl4pPr>
            <a:lvl5pPr marL="2057400" indent="-228600" eaLnBrk="0" hangingPunct="0">
              <a:defRPr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b="1">
                <a:solidFill>
                  <a:schemeClr val="tx1"/>
                </a:solidFill>
                <a:latin typeface="Times New Roman" pitchFamily="18" charset="0"/>
                <a:ea typeface="宋体" pitchFamily="2" charset="-122"/>
              </a:defRPr>
            </a:lvl9pPr>
          </a:lstStyle>
          <a:p>
            <a:pPr eaLnBrk="1" hangingPunct="1">
              <a:defRPr/>
            </a:pPr>
            <a:r>
              <a:rPr lang="en-US" altLang="zh-CN" sz="2400" dirty="0" err="1">
                <a:latin typeface="+mn-lt"/>
              </a:rPr>
              <a:t>eN</a:t>
            </a:r>
            <a:r>
              <a:rPr lang="en-US" altLang="zh-CN" sz="2400" dirty="0">
                <a:latin typeface="+mn-lt"/>
              </a:rPr>
              <a:t> </a:t>
            </a:r>
            <a:r>
              <a:rPr lang="en-US" altLang="zh-CN" sz="2400" dirty="0">
                <a:latin typeface="+mn-lt"/>
                <a:sym typeface="Wingdings" pitchFamily="2" charset="2"/>
              </a:rPr>
              <a:t> </a:t>
            </a:r>
            <a:r>
              <a:rPr lang="en-US" altLang="zh-CN" sz="2400" dirty="0" err="1">
                <a:latin typeface="+mn-lt"/>
                <a:sym typeface="Wingdings" pitchFamily="2" charset="2"/>
              </a:rPr>
              <a:t>eN</a:t>
            </a:r>
            <a:endParaRPr lang="zh-CN" altLang="en-US" sz="2400" dirty="0">
              <a:latin typeface="+mn-lt"/>
            </a:endParaRPr>
          </a:p>
        </p:txBody>
      </p:sp>
      <p:pic>
        <p:nvPicPr>
          <p:cNvPr id="2355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73869" y="1445211"/>
            <a:ext cx="2198825" cy="128264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355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9443" y="1557338"/>
            <a:ext cx="1031501" cy="17104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幻灯片编号占位符 3"/>
          <p:cNvSpPr>
            <a:spLocks noGrp="1"/>
          </p:cNvSpPr>
          <p:nvPr>
            <p:ph type="sldNum" sz="quarter" idx="12"/>
          </p:nvPr>
        </p:nvSpPr>
        <p:spPr/>
        <p:txBody>
          <a:bodyPr/>
          <a:lstStyle/>
          <a:p>
            <a:fld id="{0C913308-F349-4B6D-A68A-DD1791B4A57B}" type="slidenum">
              <a:rPr lang="zh-CN" altLang="en-US" smtClean="0"/>
              <a:pPr/>
              <a:t>64</a:t>
            </a:fld>
            <a:endParaRPr lang="zh-CN" altLang="en-US"/>
          </a:p>
        </p:txBody>
      </p:sp>
      <p:pic>
        <p:nvPicPr>
          <p:cNvPr id="17" name="图片 16">
            <a:extLst>
              <a:ext uri="{FF2B5EF4-FFF2-40B4-BE49-F238E27FC236}">
                <a16:creationId xmlns:a16="http://schemas.microsoft.com/office/drawing/2014/main" id="{162F0F13-455A-564A-8676-6E76DCDC45B2}"/>
              </a:ext>
            </a:extLst>
          </p:cNvPr>
          <p:cNvPicPr>
            <a:picLocks noChangeAspect="1"/>
          </p:cNvPicPr>
          <p:nvPr/>
        </p:nvPicPr>
        <p:blipFill>
          <a:blip r:embed="rId6"/>
          <a:stretch>
            <a:fillRect/>
          </a:stretch>
        </p:blipFill>
        <p:spPr>
          <a:xfrm>
            <a:off x="5111048" y="1214672"/>
            <a:ext cx="3810883" cy="2456326"/>
          </a:xfrm>
          <a:prstGeom prst="rect">
            <a:avLst/>
          </a:prstGeom>
        </p:spPr>
      </p:pic>
      <p:sp>
        <p:nvSpPr>
          <p:cNvPr id="22" name="文本框 21">
            <a:extLst>
              <a:ext uri="{FF2B5EF4-FFF2-40B4-BE49-F238E27FC236}">
                <a16:creationId xmlns:a16="http://schemas.microsoft.com/office/drawing/2014/main" id="{63256DD1-F3DC-C848-B2EF-41AC68005813}"/>
              </a:ext>
            </a:extLst>
          </p:cNvPr>
          <p:cNvSpPr txBox="1"/>
          <p:nvPr/>
        </p:nvSpPr>
        <p:spPr>
          <a:xfrm>
            <a:off x="5884604" y="798536"/>
            <a:ext cx="2687019" cy="461665"/>
          </a:xfrm>
          <a:prstGeom prst="rect">
            <a:avLst/>
          </a:prstGeom>
          <a:noFill/>
        </p:spPr>
        <p:txBody>
          <a:bodyPr wrap="square">
            <a:spAutoFit/>
          </a:bodyPr>
          <a:lstStyle/>
          <a:p>
            <a:r>
              <a:rPr lang="en-US" altLang="zh-CN" sz="1200" b="0" i="0" baseline="0" dirty="0">
                <a:solidFill>
                  <a:srgbClr val="0000CC"/>
                </a:solidFill>
                <a:effectLst/>
                <a:latin typeface="arial" panose="020B0604020202020204" pitchFamily="34" charset="0"/>
              </a:rPr>
              <a:t>PRL</a:t>
            </a:r>
            <a:r>
              <a:rPr lang="en-US" altLang="zh-CN" sz="1200" baseline="0" dirty="0">
                <a:solidFill>
                  <a:srgbClr val="0000CC"/>
                </a:solidFill>
                <a:latin typeface="arial" panose="020B0604020202020204" pitchFamily="34" charset="0"/>
              </a:rPr>
              <a:t> 124</a:t>
            </a:r>
            <a:r>
              <a:rPr lang="en-US" altLang="zh-CN" sz="1200" b="0" i="0" baseline="0" dirty="0">
                <a:solidFill>
                  <a:srgbClr val="0000CC"/>
                </a:solidFill>
                <a:effectLst/>
                <a:latin typeface="arial" panose="020B0604020202020204" pitchFamily="34" charset="0"/>
              </a:rPr>
              <a:t>, 042001 (2020) </a:t>
            </a:r>
            <a:r>
              <a:rPr lang="en-US" altLang="zh-CN" sz="1200" baseline="0" dirty="0">
                <a:solidFill>
                  <a:srgbClr val="0000CC"/>
                </a:solidFill>
                <a:latin typeface="arial" panose="020B0604020202020204" pitchFamily="34" charset="0"/>
              </a:rPr>
              <a:t> </a:t>
            </a:r>
          </a:p>
          <a:p>
            <a:r>
              <a:rPr lang="en-US" altLang="zh-CN" sz="1200" baseline="0" dirty="0">
                <a:solidFill>
                  <a:srgbClr val="0000CC"/>
                </a:solidFill>
                <a:latin typeface="arial" panose="020B0604020202020204" pitchFamily="34" charset="0"/>
              </a:rPr>
              <a:t>PRD 91, 112004 (2015)</a:t>
            </a:r>
          </a:p>
        </p:txBody>
      </p:sp>
      <p:pic>
        <p:nvPicPr>
          <p:cNvPr id="13" name="图片 12">
            <a:extLst>
              <a:ext uri="{FF2B5EF4-FFF2-40B4-BE49-F238E27FC236}">
                <a16:creationId xmlns:a16="http://schemas.microsoft.com/office/drawing/2014/main" id="{7CD26BA8-1072-8445-984E-ABD24F6B3CF9}"/>
              </a:ext>
            </a:extLst>
          </p:cNvPr>
          <p:cNvPicPr>
            <a:picLocks noChangeAspect="1"/>
          </p:cNvPicPr>
          <p:nvPr/>
        </p:nvPicPr>
        <p:blipFill>
          <a:blip r:embed="rId7"/>
          <a:stretch>
            <a:fillRect/>
          </a:stretch>
        </p:blipFill>
        <p:spPr>
          <a:xfrm>
            <a:off x="5387778" y="3889462"/>
            <a:ext cx="3390633" cy="2456325"/>
          </a:xfrm>
          <a:prstGeom prst="rect">
            <a:avLst/>
          </a:prstGeom>
        </p:spPr>
      </p:pic>
      <p:sp>
        <p:nvSpPr>
          <p:cNvPr id="15" name="文本框 14">
            <a:extLst>
              <a:ext uri="{FF2B5EF4-FFF2-40B4-BE49-F238E27FC236}">
                <a16:creationId xmlns:a16="http://schemas.microsoft.com/office/drawing/2014/main" id="{124D5E21-C9EF-C44C-98EA-194AFCFD1DE6}"/>
              </a:ext>
            </a:extLst>
          </p:cNvPr>
          <p:cNvSpPr txBox="1"/>
          <p:nvPr/>
        </p:nvSpPr>
        <p:spPr>
          <a:xfrm>
            <a:off x="478740" y="4312185"/>
            <a:ext cx="4632308" cy="646331"/>
          </a:xfrm>
          <a:prstGeom prst="rect">
            <a:avLst/>
          </a:prstGeom>
          <a:noFill/>
        </p:spPr>
        <p:txBody>
          <a:bodyPr wrap="square" rtlCol="0">
            <a:spAutoFit/>
          </a:bodyPr>
          <a:lstStyle/>
          <a:p>
            <a:r>
              <a:rPr kumimoji="1" lang="zh-CN" altLang="en-US" dirty="0">
                <a:solidFill>
                  <a:srgbClr val="FF0000"/>
                </a:solidFill>
              </a:rPr>
              <a:t>精确测量了正反中子对阈值附近</a:t>
            </a:r>
            <a:endParaRPr kumimoji="1" lang="en-US" altLang="zh-CN" dirty="0">
              <a:solidFill>
                <a:srgbClr val="FF0000"/>
              </a:solidFill>
            </a:endParaRPr>
          </a:p>
          <a:p>
            <a:r>
              <a:rPr kumimoji="1" lang="zh-CN" altLang="en-US" dirty="0">
                <a:solidFill>
                  <a:srgbClr val="FF0000"/>
                </a:solidFill>
              </a:rPr>
              <a:t>形状因子，首次观测到形状因子的震荡现象？</a:t>
            </a:r>
          </a:p>
        </p:txBody>
      </p:sp>
      <p:sp>
        <p:nvSpPr>
          <p:cNvPr id="28" name="文本框 27">
            <a:extLst>
              <a:ext uri="{FF2B5EF4-FFF2-40B4-BE49-F238E27FC236}">
                <a16:creationId xmlns:a16="http://schemas.microsoft.com/office/drawing/2014/main" id="{182BD65E-B4E6-014D-B575-F4CABFEA8728}"/>
              </a:ext>
            </a:extLst>
          </p:cNvPr>
          <p:cNvSpPr txBox="1"/>
          <p:nvPr/>
        </p:nvSpPr>
        <p:spPr>
          <a:xfrm>
            <a:off x="4312907" y="6187202"/>
            <a:ext cx="4570482" cy="369332"/>
          </a:xfrm>
          <a:prstGeom prst="rect">
            <a:avLst/>
          </a:prstGeom>
          <a:noFill/>
        </p:spPr>
        <p:txBody>
          <a:bodyPr wrap="square">
            <a:spAutoFit/>
          </a:bodyPr>
          <a:lstStyle/>
          <a:p>
            <a:r>
              <a:rPr lang="en-US" altLang="zh-CN" b="1" baseline="0" dirty="0">
                <a:solidFill>
                  <a:srgbClr val="FF0000"/>
                </a:solidFill>
              </a:rPr>
              <a:t>arXiv:2103.12486, accepted by Nature Physics</a:t>
            </a:r>
          </a:p>
        </p:txBody>
      </p:sp>
    </p:spTree>
    <p:extLst>
      <p:ext uri="{BB962C8B-B14F-4D97-AF65-F5344CB8AC3E}">
        <p14:creationId xmlns:p14="http://schemas.microsoft.com/office/powerpoint/2010/main" val="15971827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编号占位符 1"/>
          <p:cNvSpPr>
            <a:spLocks noGrp="1"/>
          </p:cNvSpPr>
          <p:nvPr>
            <p:ph type="sldNum" sz="quarter" idx="12"/>
          </p:nvPr>
        </p:nvSpPr>
        <p:spPr/>
        <p:txBody>
          <a:bodyPr/>
          <a:lstStyle/>
          <a:p>
            <a:fld id="{29521078-9880-455E-A3A3-335EDE4F8362}" type="slidenum">
              <a:rPr lang="en-US" altLang="zh-CN" smtClean="0">
                <a:solidFill>
                  <a:srgbClr val="000000"/>
                </a:solidFill>
              </a:rPr>
              <a:pPr/>
              <a:t>65</a:t>
            </a:fld>
            <a:endParaRPr lang="en-US" altLang="zh-CN">
              <a:solidFill>
                <a:srgbClr val="000000"/>
              </a:solidFill>
            </a:endParaRPr>
          </a:p>
        </p:txBody>
      </p:sp>
      <p:grpSp>
        <p:nvGrpSpPr>
          <p:cNvPr id="3" name="Group 5"/>
          <p:cNvGrpSpPr/>
          <p:nvPr/>
        </p:nvGrpSpPr>
        <p:grpSpPr>
          <a:xfrm>
            <a:off x="1438683" y="1381264"/>
            <a:ext cx="7339557" cy="1401887"/>
            <a:chOff x="141974" y="76200"/>
            <a:chExt cx="7385696" cy="1143000"/>
          </a:xfrm>
        </p:grpSpPr>
        <p:sp>
          <p:nvSpPr>
            <p:cNvPr id="4" name="Rectangle 6"/>
            <p:cNvSpPr/>
            <p:nvPr/>
          </p:nvSpPr>
          <p:spPr>
            <a:xfrm>
              <a:off x="152400" y="76200"/>
              <a:ext cx="7375270" cy="577160"/>
            </a:xfrm>
            <a:prstGeom prst="rect">
              <a:avLst/>
            </a:prstGeom>
          </p:spPr>
          <p:txBody>
            <a:bodyPr wrap="square">
              <a:spAutoFit/>
            </a:bodyPr>
            <a:lstStyle/>
            <a:p>
              <a:pPr lvl="0"/>
              <a:r>
                <a:rPr lang="en-US" sz="2000" dirty="0" err="1">
                  <a:solidFill>
                    <a:schemeClr val="tx1">
                      <a:lumMod val="85000"/>
                      <a:lumOff val="15000"/>
                    </a:schemeClr>
                  </a:solidFill>
                  <a:cs typeface="Trebuchet MS"/>
                </a:rPr>
                <a:t>Gyromagnetic</a:t>
              </a:r>
              <a:r>
                <a:rPr lang="en-US" sz="2000" dirty="0">
                  <a:solidFill>
                    <a:schemeClr val="tx1">
                      <a:lumMod val="85000"/>
                      <a:lumOff val="15000"/>
                    </a:schemeClr>
                  </a:solidFill>
                  <a:cs typeface="Trebuchet MS"/>
                </a:rPr>
                <a:t> factor </a:t>
              </a:r>
              <a:r>
                <a:rPr lang="en-US" sz="2000" i="1" dirty="0" err="1">
                  <a:solidFill>
                    <a:schemeClr val="tx1">
                      <a:lumMod val="85000"/>
                      <a:lumOff val="15000"/>
                    </a:schemeClr>
                  </a:solidFill>
                  <a:cs typeface="Trebuchet MS"/>
                </a:rPr>
                <a:t>g</a:t>
              </a:r>
              <a:r>
                <a:rPr lang="en-US" sz="2000" dirty="0">
                  <a:solidFill>
                    <a:schemeClr val="tx1">
                      <a:lumMod val="85000"/>
                      <a:lumOff val="15000"/>
                    </a:schemeClr>
                  </a:solidFill>
                  <a:cs typeface="Trebuchet MS"/>
                </a:rPr>
                <a:t> = 2 is modified by loop contributions</a:t>
              </a:r>
            </a:p>
          </p:txBody>
        </p:sp>
        <p:sp>
          <p:nvSpPr>
            <p:cNvPr id="5" name="Rectangle 9"/>
            <p:cNvSpPr/>
            <p:nvPr/>
          </p:nvSpPr>
          <p:spPr>
            <a:xfrm>
              <a:off x="141974" y="604201"/>
              <a:ext cx="2245992" cy="451691"/>
            </a:xfrm>
            <a:prstGeom prst="rect">
              <a:avLst/>
            </a:prstGeom>
          </p:spPr>
          <p:txBody>
            <a:bodyPr wrap="square">
              <a:spAutoFit/>
            </a:bodyPr>
            <a:lstStyle/>
            <a:p>
              <a:pPr>
                <a:spcBef>
                  <a:spcPts val="900"/>
                </a:spcBef>
              </a:pPr>
              <a:r>
                <a:rPr lang="en-US" sz="1500" dirty="0">
                  <a:solidFill>
                    <a:schemeClr val="tx1">
                      <a:lumMod val="85000"/>
                      <a:lumOff val="15000"/>
                    </a:schemeClr>
                  </a:solidFill>
                  <a:latin typeface="Trebuchet MS"/>
                  <a:cs typeface="Trebuchet MS"/>
                </a:rPr>
                <a:t>“Anomalous” magnetic moment:</a:t>
              </a:r>
            </a:p>
          </p:txBody>
        </p:sp>
        <p:graphicFrame>
          <p:nvGraphicFramePr>
            <p:cNvPr id="6" name="Object 6"/>
            <p:cNvGraphicFramePr>
              <a:graphicFrameLocks noChangeAspect="1"/>
            </p:cNvGraphicFramePr>
            <p:nvPr/>
          </p:nvGraphicFramePr>
          <p:xfrm>
            <a:off x="2517526" y="542925"/>
            <a:ext cx="3652837" cy="676275"/>
          </p:xfrm>
          <a:graphic>
            <a:graphicData uri="http://schemas.openxmlformats.org/presentationml/2006/ole">
              <mc:AlternateContent xmlns:mc="http://schemas.openxmlformats.org/markup-compatibility/2006">
                <mc:Choice xmlns:v="urn:schemas-microsoft-com:vml" Requires="v">
                  <p:oleObj spid="_x0000_s30765" name="Equation" r:id="rId3" imgW="2247900" imgH="431800" progId="Equation.DSMT4">
                    <p:embed/>
                  </p:oleObj>
                </mc:Choice>
                <mc:Fallback>
                  <p:oleObj name="Equation" r:id="rId3" imgW="2247900" imgH="431800" progId="Equation.DSMT4">
                    <p:embed/>
                    <p:pic>
                      <p:nvPicPr>
                        <p:cNvPr id="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7526" y="542925"/>
                          <a:ext cx="3652837" cy="676275"/>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grpSp>
      <p:pic>
        <p:nvPicPr>
          <p:cNvPr id="8" name="Picture 6" descr="Untitled.png"/>
          <p:cNvPicPr>
            <a:picLocks noChangeAspect="1"/>
          </p:cNvPicPr>
          <p:nvPr/>
        </p:nvPicPr>
        <p:blipFill>
          <a:blip r:embed="rId5"/>
          <a:stretch>
            <a:fillRect/>
          </a:stretch>
        </p:blipFill>
        <p:spPr>
          <a:xfrm>
            <a:off x="2390512" y="2900148"/>
            <a:ext cx="3084159" cy="2377248"/>
          </a:xfrm>
          <a:prstGeom prst="rect">
            <a:avLst/>
          </a:prstGeom>
        </p:spPr>
      </p:pic>
      <p:sp>
        <p:nvSpPr>
          <p:cNvPr id="9" name="TextBox 15">
            <a:extLst>
              <a:ext uri="{FF2B5EF4-FFF2-40B4-BE49-F238E27FC236}">
                <a16:creationId xmlns:a16="http://schemas.microsoft.com/office/drawing/2014/main" id="{EFCAC1AD-71A2-8442-94E6-C340842BBE23}"/>
              </a:ext>
            </a:extLst>
          </p:cNvPr>
          <p:cNvSpPr txBox="1"/>
          <p:nvPr/>
        </p:nvSpPr>
        <p:spPr>
          <a:xfrm>
            <a:off x="-1123407" y="4620562"/>
            <a:ext cx="12192000" cy="2804887"/>
          </a:xfrm>
          <a:prstGeom prst="rect">
            <a:avLst/>
          </a:prstGeom>
          <a:noFill/>
        </p:spPr>
        <p:txBody>
          <a:bodyPr wrap="square" tIns="766800" bIns="1188000" rtlCol="0">
            <a:spAutoFit/>
          </a:bodyPr>
          <a:lstStyle/>
          <a:p>
            <a:pPr algn="ctr"/>
            <a:r>
              <a:rPr lang="en-GB" sz="2200" dirty="0">
                <a:solidFill>
                  <a:srgbClr val="D20202"/>
                </a:solidFill>
                <a:latin typeface="Trebuchet MS"/>
                <a:cs typeface="Trebuchet MS"/>
              </a:rPr>
              <a:t>World average (2006 – final BNL-E821 report): </a:t>
            </a:r>
          </a:p>
          <a:p>
            <a:pPr algn="ctr">
              <a:spcBef>
                <a:spcPts val="1200"/>
              </a:spcBef>
            </a:pPr>
            <a:r>
              <a:rPr lang="en-GB" sz="2200" b="1" i="1" dirty="0">
                <a:solidFill>
                  <a:srgbClr val="D20202"/>
                </a:solidFill>
              </a:rPr>
              <a:t>a</a:t>
            </a:r>
            <a:r>
              <a:rPr lang="en-GB" sz="2200" b="1" i="1" baseline="-25000" dirty="0">
                <a:solidFill>
                  <a:srgbClr val="D20202"/>
                </a:solidFill>
                <a:latin typeface="Symbol" charset="2"/>
                <a:cs typeface="Symbol" charset="2"/>
              </a:rPr>
              <a:t>m</a:t>
            </a:r>
            <a:r>
              <a:rPr lang="en-GB" sz="2200" b="1" dirty="0">
                <a:solidFill>
                  <a:srgbClr val="D20202"/>
                </a:solidFill>
              </a:rPr>
              <a:t> = </a:t>
            </a:r>
            <a:r>
              <a:rPr lang="en-US" sz="2200" b="1" dirty="0">
                <a:solidFill>
                  <a:srgbClr val="D20202"/>
                </a:solidFill>
              </a:rPr>
              <a:t>11 659 2089 (54) (33) × 10</a:t>
            </a:r>
            <a:r>
              <a:rPr lang="en-US" sz="2200" b="1" baseline="30000" dirty="0">
                <a:solidFill>
                  <a:srgbClr val="D20202"/>
                </a:solidFill>
              </a:rPr>
              <a:t>−1</a:t>
            </a:r>
            <a:r>
              <a:rPr lang="en-US" altLang="zh-CN" sz="2200" b="1" baseline="30000" dirty="0">
                <a:solidFill>
                  <a:srgbClr val="D20202"/>
                </a:solidFill>
              </a:rPr>
              <a:t>1</a:t>
            </a:r>
            <a:endParaRPr lang="en-GB" sz="2200" b="1" baseline="30000" dirty="0">
              <a:solidFill>
                <a:srgbClr val="D20202"/>
              </a:solidFill>
            </a:endParaRPr>
          </a:p>
        </p:txBody>
      </p:sp>
    </p:spTree>
    <p:extLst>
      <p:ext uri="{BB962C8B-B14F-4D97-AF65-F5344CB8AC3E}">
        <p14:creationId xmlns:p14="http://schemas.microsoft.com/office/powerpoint/2010/main" val="10104781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93CC79-24F5-3943-A9FC-DB95FE6A0CF1}"/>
              </a:ext>
            </a:extLst>
          </p:cNvPr>
          <p:cNvSpPr>
            <a:spLocks noGrp="1"/>
          </p:cNvSpPr>
          <p:nvPr>
            <p:ph type="title"/>
          </p:nvPr>
        </p:nvSpPr>
        <p:spPr>
          <a:xfrm>
            <a:off x="-2299" y="-15479"/>
            <a:ext cx="7886700" cy="994172"/>
          </a:xfrm>
        </p:spPr>
        <p:txBody>
          <a:bodyPr>
            <a:normAutofit/>
          </a:bodyPr>
          <a:lstStyle/>
          <a:p>
            <a:r>
              <a:rPr lang="en-US" altLang="zh-CN" sz="3000" dirty="0">
                <a:solidFill>
                  <a:srgbClr val="FF0000"/>
                </a:solidFill>
              </a:rPr>
              <a:t>Muon g-2: a</a:t>
            </a:r>
            <a:r>
              <a:rPr lang="en-US" altLang="zh-CN" sz="3000" baseline="-25000" dirty="0">
                <a:solidFill>
                  <a:srgbClr val="FF0000"/>
                </a:solidFill>
                <a:latin typeface="Symbol" charset="2"/>
                <a:ea typeface="Symbol" charset="2"/>
                <a:cs typeface="Symbol" charset="2"/>
              </a:rPr>
              <a:t>m</a:t>
            </a:r>
            <a:r>
              <a:rPr lang="en-US" altLang="zh-CN" sz="3000" dirty="0">
                <a:solidFill>
                  <a:srgbClr val="FF0000"/>
                </a:solidFill>
              </a:rPr>
              <a:t> = (g-2)/2</a:t>
            </a:r>
            <a:endParaRPr kumimoji="1" lang="zh-CN" altLang="en-US" sz="3000" dirty="0">
              <a:solidFill>
                <a:srgbClr val="FF0000"/>
              </a:solidFill>
            </a:endParaRPr>
          </a:p>
        </p:txBody>
      </p:sp>
      <p:sp>
        <p:nvSpPr>
          <p:cNvPr id="4" name="页脚占位符 3">
            <a:extLst>
              <a:ext uri="{FF2B5EF4-FFF2-40B4-BE49-F238E27FC236}">
                <a16:creationId xmlns:a16="http://schemas.microsoft.com/office/drawing/2014/main" id="{CBE08AB5-2BED-384D-BE7B-5B9D07A4DBD4}"/>
              </a:ext>
            </a:extLst>
          </p:cNvPr>
          <p:cNvSpPr>
            <a:spLocks noGrp="1"/>
          </p:cNvSpPr>
          <p:nvPr>
            <p:ph type="ftr" sz="quarter" idx="11"/>
          </p:nvPr>
        </p:nvSpPr>
        <p:spPr/>
        <p:txBody>
          <a:bodyPr/>
          <a:lstStyle/>
          <a:p>
            <a:r>
              <a:rPr kumimoji="1" lang="en-US" altLang="zh-CN"/>
              <a:t>Hai-Bo Li (IHEP)</a:t>
            </a:r>
            <a:endParaRPr kumimoji="1" lang="zh-CN" altLang="en-US"/>
          </a:p>
        </p:txBody>
      </p:sp>
      <p:sp>
        <p:nvSpPr>
          <p:cNvPr id="5" name="灯片编号占位符 4">
            <a:extLst>
              <a:ext uri="{FF2B5EF4-FFF2-40B4-BE49-F238E27FC236}">
                <a16:creationId xmlns:a16="http://schemas.microsoft.com/office/drawing/2014/main" id="{B6C093DD-C004-B740-A091-6EC7BE34A044}"/>
              </a:ext>
            </a:extLst>
          </p:cNvPr>
          <p:cNvSpPr>
            <a:spLocks noGrp="1"/>
          </p:cNvSpPr>
          <p:nvPr>
            <p:ph type="sldNum" sz="quarter" idx="12"/>
          </p:nvPr>
        </p:nvSpPr>
        <p:spPr/>
        <p:txBody>
          <a:bodyPr/>
          <a:lstStyle/>
          <a:p>
            <a:fld id="{20D5DF70-C7C4-B243-8DD8-3CD03F6BC299}" type="slidenum">
              <a:rPr kumimoji="1" lang="zh-CN" altLang="en-US" smtClean="0"/>
              <a:t>66</a:t>
            </a:fld>
            <a:endParaRPr kumimoji="1" lang="zh-CN" altLang="en-US"/>
          </a:p>
        </p:txBody>
      </p:sp>
      <p:grpSp>
        <p:nvGrpSpPr>
          <p:cNvPr id="6" name="Group 7">
            <a:extLst>
              <a:ext uri="{FF2B5EF4-FFF2-40B4-BE49-F238E27FC236}">
                <a16:creationId xmlns:a16="http://schemas.microsoft.com/office/drawing/2014/main" id="{DF0D207A-7093-2F47-BD59-22E30B3E54B1}"/>
              </a:ext>
            </a:extLst>
          </p:cNvPr>
          <p:cNvGrpSpPr>
            <a:grpSpLocks/>
          </p:cNvGrpSpPr>
          <p:nvPr/>
        </p:nvGrpSpPr>
        <p:grpSpPr bwMode="auto">
          <a:xfrm>
            <a:off x="273273" y="2256847"/>
            <a:ext cx="5227536" cy="1428750"/>
            <a:chOff x="240" y="864"/>
            <a:chExt cx="5235" cy="1423"/>
          </a:xfrm>
        </p:grpSpPr>
        <p:sp>
          <p:nvSpPr>
            <p:cNvPr id="7" name="Rectangle 8">
              <a:extLst>
                <a:ext uri="{FF2B5EF4-FFF2-40B4-BE49-F238E27FC236}">
                  <a16:creationId xmlns:a16="http://schemas.microsoft.com/office/drawing/2014/main" id="{E7C7EB1E-68D6-8741-9D7F-520B1C4D9224}"/>
                </a:ext>
              </a:extLst>
            </p:cNvPr>
            <p:cNvSpPr>
              <a:spLocks noChangeArrowheads="1"/>
            </p:cNvSpPr>
            <p:nvPr/>
          </p:nvSpPr>
          <p:spPr bwMode="auto">
            <a:xfrm>
              <a:off x="240" y="864"/>
              <a:ext cx="5235" cy="1423"/>
            </a:xfrm>
            <a:prstGeom prst="rect">
              <a:avLst/>
            </a:prstGeom>
            <a:solidFill>
              <a:srgbClr val="292929"/>
            </a:solidFill>
            <a:ln w="63500">
              <a:solidFill>
                <a:srgbClr val="996633"/>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defTabSz="685800">
                <a:defRPr/>
              </a:pPr>
              <a:endParaRPr lang="en-US" sz="1050" kern="0">
                <a:solidFill>
                  <a:sysClr val="windowText" lastClr="000000"/>
                </a:solidFill>
              </a:endParaRPr>
            </a:p>
          </p:txBody>
        </p:sp>
        <p:sp>
          <p:nvSpPr>
            <p:cNvPr id="8" name="Freeform 9">
              <a:extLst>
                <a:ext uri="{FF2B5EF4-FFF2-40B4-BE49-F238E27FC236}">
                  <a16:creationId xmlns:a16="http://schemas.microsoft.com/office/drawing/2014/main" id="{C67F3D4C-D684-8543-B6FE-3F5EEB8E7722}"/>
                </a:ext>
              </a:extLst>
            </p:cNvPr>
            <p:cNvSpPr>
              <a:spLocks/>
            </p:cNvSpPr>
            <p:nvPr/>
          </p:nvSpPr>
          <p:spPr bwMode="auto">
            <a:xfrm>
              <a:off x="508" y="1139"/>
              <a:ext cx="817" cy="485"/>
            </a:xfrm>
            <a:custGeom>
              <a:avLst/>
              <a:gdLst>
                <a:gd name="T0" fmla="*/ 0 w 637"/>
                <a:gd name="T1" fmla="*/ 0 h 382"/>
                <a:gd name="T2" fmla="*/ 39 w 637"/>
                <a:gd name="T3" fmla="*/ 55 h 382"/>
                <a:gd name="T4" fmla="*/ 50 w 637"/>
                <a:gd name="T5" fmla="*/ 72 h 382"/>
                <a:gd name="T6" fmla="*/ 56 w 637"/>
                <a:gd name="T7" fmla="*/ 89 h 382"/>
                <a:gd name="T8" fmla="*/ 84 w 637"/>
                <a:gd name="T9" fmla="*/ 116 h 382"/>
                <a:gd name="T10" fmla="*/ 156 w 637"/>
                <a:gd name="T11" fmla="*/ 216 h 382"/>
                <a:gd name="T12" fmla="*/ 272 w 637"/>
                <a:gd name="T13" fmla="*/ 382 h 382"/>
                <a:gd name="T14" fmla="*/ 344 w 637"/>
                <a:gd name="T15" fmla="*/ 316 h 382"/>
                <a:gd name="T16" fmla="*/ 405 w 637"/>
                <a:gd name="T17" fmla="*/ 238 h 382"/>
                <a:gd name="T18" fmla="*/ 477 w 637"/>
                <a:gd name="T19" fmla="*/ 161 h 382"/>
                <a:gd name="T20" fmla="*/ 504 w 637"/>
                <a:gd name="T21" fmla="*/ 139 h 382"/>
                <a:gd name="T22" fmla="*/ 527 w 637"/>
                <a:gd name="T23" fmla="*/ 111 h 382"/>
                <a:gd name="T24" fmla="*/ 599 w 637"/>
                <a:gd name="T25" fmla="*/ 55 h 382"/>
                <a:gd name="T26" fmla="*/ 637 w 637"/>
                <a:gd name="T27" fmla="*/ 2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382">
                  <a:moveTo>
                    <a:pt x="0" y="0"/>
                  </a:moveTo>
                  <a:cubicBezTo>
                    <a:pt x="8" y="24"/>
                    <a:pt x="23" y="36"/>
                    <a:pt x="39" y="55"/>
                  </a:cubicBezTo>
                  <a:cubicBezTo>
                    <a:pt x="43" y="60"/>
                    <a:pt x="47" y="66"/>
                    <a:pt x="50" y="72"/>
                  </a:cubicBezTo>
                  <a:cubicBezTo>
                    <a:pt x="53" y="77"/>
                    <a:pt x="52" y="84"/>
                    <a:pt x="56" y="89"/>
                  </a:cubicBezTo>
                  <a:cubicBezTo>
                    <a:pt x="64" y="99"/>
                    <a:pt x="84" y="116"/>
                    <a:pt x="84" y="116"/>
                  </a:cubicBezTo>
                  <a:cubicBezTo>
                    <a:pt x="92" y="145"/>
                    <a:pt x="133" y="195"/>
                    <a:pt x="156" y="216"/>
                  </a:cubicBezTo>
                  <a:cubicBezTo>
                    <a:pt x="172" y="270"/>
                    <a:pt x="224" y="351"/>
                    <a:pt x="272" y="382"/>
                  </a:cubicBezTo>
                  <a:cubicBezTo>
                    <a:pt x="306" y="371"/>
                    <a:pt x="320" y="339"/>
                    <a:pt x="344" y="316"/>
                  </a:cubicBezTo>
                  <a:cubicBezTo>
                    <a:pt x="359" y="286"/>
                    <a:pt x="383" y="264"/>
                    <a:pt x="405" y="238"/>
                  </a:cubicBezTo>
                  <a:cubicBezTo>
                    <a:pt x="427" y="212"/>
                    <a:pt x="448" y="180"/>
                    <a:pt x="477" y="161"/>
                  </a:cubicBezTo>
                  <a:cubicBezTo>
                    <a:pt x="500" y="126"/>
                    <a:pt x="475" y="157"/>
                    <a:pt x="504" y="139"/>
                  </a:cubicBezTo>
                  <a:cubicBezTo>
                    <a:pt x="518" y="130"/>
                    <a:pt x="515" y="123"/>
                    <a:pt x="527" y="111"/>
                  </a:cubicBezTo>
                  <a:cubicBezTo>
                    <a:pt x="548" y="90"/>
                    <a:pt x="577" y="75"/>
                    <a:pt x="599" y="55"/>
                  </a:cubicBezTo>
                  <a:cubicBezTo>
                    <a:pt x="637" y="21"/>
                    <a:pt x="616" y="22"/>
                    <a:pt x="637" y="22"/>
                  </a:cubicBezTo>
                </a:path>
              </a:pathLst>
            </a:custGeom>
            <a:noFill/>
            <a:ln w="38100" cap="flat" cmpd="sng">
              <a:solidFill>
                <a:srgbClr val="FFFFFF"/>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9" name="Freeform 10">
              <a:extLst>
                <a:ext uri="{FF2B5EF4-FFF2-40B4-BE49-F238E27FC236}">
                  <a16:creationId xmlns:a16="http://schemas.microsoft.com/office/drawing/2014/main" id="{AD57D578-9327-2C46-8C72-88D84B62C72F}"/>
                </a:ext>
              </a:extLst>
            </p:cNvPr>
            <p:cNvSpPr>
              <a:spLocks/>
            </p:cNvSpPr>
            <p:nvPr/>
          </p:nvSpPr>
          <p:spPr bwMode="auto">
            <a:xfrm>
              <a:off x="746" y="1644"/>
              <a:ext cx="149" cy="354"/>
            </a:xfrm>
            <a:custGeom>
              <a:avLst/>
              <a:gdLst>
                <a:gd name="T0" fmla="*/ 100 w 117"/>
                <a:gd name="T1" fmla="*/ 0 h 277"/>
                <a:gd name="T2" fmla="*/ 61 w 117"/>
                <a:gd name="T3" fmla="*/ 6 h 277"/>
                <a:gd name="T4" fmla="*/ 33 w 117"/>
                <a:gd name="T5" fmla="*/ 11 h 277"/>
                <a:gd name="T6" fmla="*/ 72 w 117"/>
                <a:gd name="T7" fmla="*/ 45 h 277"/>
                <a:gd name="T8" fmla="*/ 117 w 117"/>
                <a:gd name="T9" fmla="*/ 67 h 277"/>
                <a:gd name="T10" fmla="*/ 28 w 117"/>
                <a:gd name="T11" fmla="*/ 100 h 277"/>
                <a:gd name="T12" fmla="*/ 83 w 117"/>
                <a:gd name="T13" fmla="*/ 139 h 277"/>
                <a:gd name="T14" fmla="*/ 28 w 117"/>
                <a:gd name="T15" fmla="*/ 194 h 277"/>
                <a:gd name="T16" fmla="*/ 61 w 117"/>
                <a:gd name="T17" fmla="*/ 227 h 277"/>
                <a:gd name="T18" fmla="*/ 72 w 117"/>
                <a:gd name="T19"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77">
                  <a:moveTo>
                    <a:pt x="100" y="0"/>
                  </a:moveTo>
                  <a:cubicBezTo>
                    <a:pt x="87" y="2"/>
                    <a:pt x="74" y="4"/>
                    <a:pt x="61" y="6"/>
                  </a:cubicBezTo>
                  <a:cubicBezTo>
                    <a:pt x="52" y="8"/>
                    <a:pt x="39" y="4"/>
                    <a:pt x="33" y="11"/>
                  </a:cubicBezTo>
                  <a:cubicBezTo>
                    <a:pt x="15" y="34"/>
                    <a:pt x="64" y="42"/>
                    <a:pt x="72" y="45"/>
                  </a:cubicBezTo>
                  <a:cubicBezTo>
                    <a:pt x="99" y="38"/>
                    <a:pt x="107" y="40"/>
                    <a:pt x="117" y="67"/>
                  </a:cubicBezTo>
                  <a:cubicBezTo>
                    <a:pt x="102" y="107"/>
                    <a:pt x="71" y="96"/>
                    <a:pt x="28" y="100"/>
                  </a:cubicBezTo>
                  <a:cubicBezTo>
                    <a:pt x="0" y="143"/>
                    <a:pt x="52" y="135"/>
                    <a:pt x="83" y="139"/>
                  </a:cubicBezTo>
                  <a:cubicBezTo>
                    <a:pt x="114" y="184"/>
                    <a:pt x="59" y="185"/>
                    <a:pt x="28" y="194"/>
                  </a:cubicBezTo>
                  <a:cubicBezTo>
                    <a:pt x="34" y="216"/>
                    <a:pt x="39" y="220"/>
                    <a:pt x="61" y="227"/>
                  </a:cubicBezTo>
                  <a:cubicBezTo>
                    <a:pt x="98" y="251"/>
                    <a:pt x="90" y="243"/>
                    <a:pt x="72" y="277"/>
                  </a:cubicBezTo>
                </a:path>
              </a:pathLst>
            </a:custGeom>
            <a:noFill/>
            <a:ln w="38100" cap="flat" cmpd="sng">
              <a:solidFill>
                <a:srgbClr val="FFFF00"/>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10" name="Freeform 11">
              <a:extLst>
                <a:ext uri="{FF2B5EF4-FFF2-40B4-BE49-F238E27FC236}">
                  <a16:creationId xmlns:a16="http://schemas.microsoft.com/office/drawing/2014/main" id="{ACF7BE41-8696-D64F-89C1-FF5ADAC1A5E9}"/>
                </a:ext>
              </a:extLst>
            </p:cNvPr>
            <p:cNvSpPr>
              <a:spLocks/>
            </p:cNvSpPr>
            <p:nvPr/>
          </p:nvSpPr>
          <p:spPr bwMode="auto">
            <a:xfrm>
              <a:off x="718" y="1381"/>
              <a:ext cx="304" cy="115"/>
            </a:xfrm>
            <a:custGeom>
              <a:avLst/>
              <a:gdLst>
                <a:gd name="T0" fmla="*/ 0 w 238"/>
                <a:gd name="T1" fmla="*/ 46 h 90"/>
                <a:gd name="T2" fmla="*/ 28 w 238"/>
                <a:gd name="T3" fmla="*/ 1 h 90"/>
                <a:gd name="T4" fmla="*/ 67 w 238"/>
                <a:gd name="T5" fmla="*/ 79 h 90"/>
                <a:gd name="T6" fmla="*/ 94 w 238"/>
                <a:gd name="T7" fmla="*/ 12 h 90"/>
                <a:gd name="T8" fmla="*/ 133 w 238"/>
                <a:gd name="T9" fmla="*/ 90 h 90"/>
                <a:gd name="T10" fmla="*/ 166 w 238"/>
                <a:gd name="T11" fmla="*/ 12 h 90"/>
                <a:gd name="T12" fmla="*/ 205 w 238"/>
                <a:gd name="T13" fmla="*/ 79 h 90"/>
                <a:gd name="T14" fmla="*/ 238 w 238"/>
                <a:gd name="T15" fmla="*/ 4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8" h="90">
                  <a:moveTo>
                    <a:pt x="0" y="46"/>
                  </a:moveTo>
                  <a:cubicBezTo>
                    <a:pt x="8" y="23"/>
                    <a:pt x="3" y="10"/>
                    <a:pt x="28" y="1"/>
                  </a:cubicBezTo>
                  <a:cubicBezTo>
                    <a:pt x="37" y="30"/>
                    <a:pt x="41" y="62"/>
                    <a:pt x="67" y="79"/>
                  </a:cubicBezTo>
                  <a:cubicBezTo>
                    <a:pt x="75" y="51"/>
                    <a:pt x="54" y="0"/>
                    <a:pt x="94" y="12"/>
                  </a:cubicBezTo>
                  <a:cubicBezTo>
                    <a:pt x="106" y="46"/>
                    <a:pt x="101" y="69"/>
                    <a:pt x="133" y="90"/>
                  </a:cubicBezTo>
                  <a:cubicBezTo>
                    <a:pt x="152" y="61"/>
                    <a:pt x="132" y="25"/>
                    <a:pt x="166" y="12"/>
                  </a:cubicBezTo>
                  <a:cubicBezTo>
                    <a:pt x="185" y="33"/>
                    <a:pt x="190" y="56"/>
                    <a:pt x="205" y="79"/>
                  </a:cubicBezTo>
                  <a:cubicBezTo>
                    <a:pt x="223" y="68"/>
                    <a:pt x="229" y="59"/>
                    <a:pt x="238" y="40"/>
                  </a:cubicBezTo>
                </a:path>
              </a:pathLst>
            </a:custGeom>
            <a:noFill/>
            <a:ln w="25400" cap="flat" cmpd="sng">
              <a:solidFill>
                <a:srgbClr val="D2EAEC"/>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11" name="Text Box 8">
              <a:extLst>
                <a:ext uri="{FF2B5EF4-FFF2-40B4-BE49-F238E27FC236}">
                  <a16:creationId xmlns:a16="http://schemas.microsoft.com/office/drawing/2014/main" id="{70047277-8C2E-6E47-966A-E8D62F6D2C76}"/>
                </a:ext>
              </a:extLst>
            </p:cNvPr>
            <p:cNvSpPr txBox="1">
              <a:spLocks noChangeArrowheads="1"/>
            </p:cNvSpPr>
            <p:nvPr/>
          </p:nvSpPr>
          <p:spPr bwMode="auto">
            <a:xfrm>
              <a:off x="852" y="1771"/>
              <a:ext cx="296" cy="276"/>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1200" kern="0">
                  <a:solidFill>
                    <a:srgbClr val="FFFF00"/>
                  </a:solidFill>
                  <a:latin typeface="Comic Sans MS" pitchFamily="66" charset="0"/>
                </a:rPr>
                <a:t>B</a:t>
              </a:r>
            </a:p>
          </p:txBody>
        </p:sp>
        <p:sp>
          <p:nvSpPr>
            <p:cNvPr id="12" name="Text Box 9">
              <a:extLst>
                <a:ext uri="{FF2B5EF4-FFF2-40B4-BE49-F238E27FC236}">
                  <a16:creationId xmlns:a16="http://schemas.microsoft.com/office/drawing/2014/main" id="{E62589EC-6D76-FB44-B0DE-CB4FC36E79D3}"/>
                </a:ext>
              </a:extLst>
            </p:cNvPr>
            <p:cNvSpPr txBox="1">
              <a:spLocks noChangeArrowheads="1"/>
            </p:cNvSpPr>
            <p:nvPr/>
          </p:nvSpPr>
          <p:spPr bwMode="auto">
            <a:xfrm>
              <a:off x="380" y="1139"/>
              <a:ext cx="297" cy="276"/>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1200" kern="0">
                  <a:solidFill>
                    <a:srgbClr val="FFFFFF"/>
                  </a:solidFill>
                  <a:latin typeface="Symbol" pitchFamily="18" charset="2"/>
                </a:rPr>
                <a:t>m</a:t>
              </a:r>
            </a:p>
          </p:txBody>
        </p:sp>
        <p:sp>
          <p:nvSpPr>
            <p:cNvPr id="13" name="Text Box 10">
              <a:extLst>
                <a:ext uri="{FF2B5EF4-FFF2-40B4-BE49-F238E27FC236}">
                  <a16:creationId xmlns:a16="http://schemas.microsoft.com/office/drawing/2014/main" id="{1EE76F11-653B-9F46-9CE7-11976C2F5882}"/>
                </a:ext>
              </a:extLst>
            </p:cNvPr>
            <p:cNvSpPr txBox="1">
              <a:spLocks noChangeArrowheads="1"/>
            </p:cNvSpPr>
            <p:nvPr/>
          </p:nvSpPr>
          <p:spPr bwMode="auto">
            <a:xfrm>
              <a:off x="1214" y="1173"/>
              <a:ext cx="296" cy="276"/>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1200" kern="0">
                  <a:solidFill>
                    <a:srgbClr val="FFFFFF"/>
                  </a:solidFill>
                  <a:latin typeface="Symbol" pitchFamily="18" charset="2"/>
                </a:rPr>
                <a:t>m</a:t>
              </a:r>
            </a:p>
          </p:txBody>
        </p:sp>
        <p:sp>
          <p:nvSpPr>
            <p:cNvPr id="14" name="Text Box 11">
              <a:extLst>
                <a:ext uri="{FF2B5EF4-FFF2-40B4-BE49-F238E27FC236}">
                  <a16:creationId xmlns:a16="http://schemas.microsoft.com/office/drawing/2014/main" id="{3619D673-4ED7-4D40-9C23-DCD6C772B0EB}"/>
                </a:ext>
              </a:extLst>
            </p:cNvPr>
            <p:cNvSpPr txBox="1">
              <a:spLocks noChangeArrowheads="1"/>
            </p:cNvSpPr>
            <p:nvPr/>
          </p:nvSpPr>
          <p:spPr bwMode="auto">
            <a:xfrm>
              <a:off x="782" y="1132"/>
              <a:ext cx="296" cy="276"/>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1200" kern="0">
                  <a:solidFill>
                    <a:srgbClr val="D2EAEC"/>
                  </a:solidFill>
                  <a:latin typeface="Symbol" pitchFamily="18" charset="2"/>
                </a:rPr>
                <a:t>g</a:t>
              </a:r>
            </a:p>
          </p:txBody>
        </p:sp>
        <p:sp>
          <p:nvSpPr>
            <p:cNvPr id="15" name="Text Box 12">
              <a:extLst>
                <a:ext uri="{FF2B5EF4-FFF2-40B4-BE49-F238E27FC236}">
                  <a16:creationId xmlns:a16="http://schemas.microsoft.com/office/drawing/2014/main" id="{1919BF74-2F59-BE4F-B2E4-3EFDA593170C}"/>
                </a:ext>
              </a:extLst>
            </p:cNvPr>
            <p:cNvSpPr txBox="1">
              <a:spLocks noChangeArrowheads="1"/>
            </p:cNvSpPr>
            <p:nvPr/>
          </p:nvSpPr>
          <p:spPr bwMode="auto">
            <a:xfrm>
              <a:off x="619" y="2027"/>
              <a:ext cx="485" cy="230"/>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900" kern="0">
                  <a:solidFill>
                    <a:srgbClr val="FFFFFF"/>
                  </a:solidFill>
                  <a:latin typeface="Comic Sans MS" pitchFamily="66" charset="0"/>
                </a:rPr>
                <a:t>QED</a:t>
              </a:r>
            </a:p>
          </p:txBody>
        </p:sp>
        <p:sp>
          <p:nvSpPr>
            <p:cNvPr id="16" name="Freeform 17">
              <a:extLst>
                <a:ext uri="{FF2B5EF4-FFF2-40B4-BE49-F238E27FC236}">
                  <a16:creationId xmlns:a16="http://schemas.microsoft.com/office/drawing/2014/main" id="{613FC57F-6A0D-1440-8374-19FF79F55A46}"/>
                </a:ext>
              </a:extLst>
            </p:cNvPr>
            <p:cNvSpPr>
              <a:spLocks/>
            </p:cNvSpPr>
            <p:nvPr/>
          </p:nvSpPr>
          <p:spPr bwMode="auto">
            <a:xfrm>
              <a:off x="1735" y="1122"/>
              <a:ext cx="816" cy="485"/>
            </a:xfrm>
            <a:custGeom>
              <a:avLst/>
              <a:gdLst>
                <a:gd name="T0" fmla="*/ 0 w 637"/>
                <a:gd name="T1" fmla="*/ 0 h 382"/>
                <a:gd name="T2" fmla="*/ 39 w 637"/>
                <a:gd name="T3" fmla="*/ 55 h 382"/>
                <a:gd name="T4" fmla="*/ 50 w 637"/>
                <a:gd name="T5" fmla="*/ 72 h 382"/>
                <a:gd name="T6" fmla="*/ 56 w 637"/>
                <a:gd name="T7" fmla="*/ 89 h 382"/>
                <a:gd name="T8" fmla="*/ 84 w 637"/>
                <a:gd name="T9" fmla="*/ 116 h 382"/>
                <a:gd name="T10" fmla="*/ 156 w 637"/>
                <a:gd name="T11" fmla="*/ 216 h 382"/>
                <a:gd name="T12" fmla="*/ 272 w 637"/>
                <a:gd name="T13" fmla="*/ 382 h 382"/>
                <a:gd name="T14" fmla="*/ 344 w 637"/>
                <a:gd name="T15" fmla="*/ 316 h 382"/>
                <a:gd name="T16" fmla="*/ 405 w 637"/>
                <a:gd name="T17" fmla="*/ 238 h 382"/>
                <a:gd name="T18" fmla="*/ 477 w 637"/>
                <a:gd name="T19" fmla="*/ 161 h 382"/>
                <a:gd name="T20" fmla="*/ 504 w 637"/>
                <a:gd name="T21" fmla="*/ 139 h 382"/>
                <a:gd name="T22" fmla="*/ 527 w 637"/>
                <a:gd name="T23" fmla="*/ 111 h 382"/>
                <a:gd name="T24" fmla="*/ 599 w 637"/>
                <a:gd name="T25" fmla="*/ 55 h 382"/>
                <a:gd name="T26" fmla="*/ 637 w 637"/>
                <a:gd name="T27" fmla="*/ 2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382">
                  <a:moveTo>
                    <a:pt x="0" y="0"/>
                  </a:moveTo>
                  <a:cubicBezTo>
                    <a:pt x="8" y="24"/>
                    <a:pt x="23" y="36"/>
                    <a:pt x="39" y="55"/>
                  </a:cubicBezTo>
                  <a:cubicBezTo>
                    <a:pt x="43" y="60"/>
                    <a:pt x="47" y="66"/>
                    <a:pt x="50" y="72"/>
                  </a:cubicBezTo>
                  <a:cubicBezTo>
                    <a:pt x="53" y="77"/>
                    <a:pt x="52" y="84"/>
                    <a:pt x="56" y="89"/>
                  </a:cubicBezTo>
                  <a:cubicBezTo>
                    <a:pt x="64" y="99"/>
                    <a:pt x="84" y="116"/>
                    <a:pt x="84" y="116"/>
                  </a:cubicBezTo>
                  <a:cubicBezTo>
                    <a:pt x="92" y="145"/>
                    <a:pt x="133" y="195"/>
                    <a:pt x="156" y="216"/>
                  </a:cubicBezTo>
                  <a:cubicBezTo>
                    <a:pt x="172" y="270"/>
                    <a:pt x="224" y="351"/>
                    <a:pt x="272" y="382"/>
                  </a:cubicBezTo>
                  <a:cubicBezTo>
                    <a:pt x="306" y="371"/>
                    <a:pt x="320" y="339"/>
                    <a:pt x="344" y="316"/>
                  </a:cubicBezTo>
                  <a:cubicBezTo>
                    <a:pt x="359" y="286"/>
                    <a:pt x="383" y="264"/>
                    <a:pt x="405" y="238"/>
                  </a:cubicBezTo>
                  <a:cubicBezTo>
                    <a:pt x="427" y="212"/>
                    <a:pt x="448" y="180"/>
                    <a:pt x="477" y="161"/>
                  </a:cubicBezTo>
                  <a:cubicBezTo>
                    <a:pt x="500" y="126"/>
                    <a:pt x="475" y="157"/>
                    <a:pt x="504" y="139"/>
                  </a:cubicBezTo>
                  <a:cubicBezTo>
                    <a:pt x="518" y="130"/>
                    <a:pt x="515" y="123"/>
                    <a:pt x="527" y="111"/>
                  </a:cubicBezTo>
                  <a:cubicBezTo>
                    <a:pt x="548" y="90"/>
                    <a:pt x="577" y="75"/>
                    <a:pt x="599" y="55"/>
                  </a:cubicBezTo>
                  <a:cubicBezTo>
                    <a:pt x="637" y="21"/>
                    <a:pt x="616" y="22"/>
                    <a:pt x="637" y="22"/>
                  </a:cubicBezTo>
                </a:path>
              </a:pathLst>
            </a:custGeom>
            <a:noFill/>
            <a:ln w="38100" cap="flat" cmpd="sng">
              <a:solidFill>
                <a:srgbClr val="FFFFFF"/>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17" name="Freeform 18">
              <a:extLst>
                <a:ext uri="{FF2B5EF4-FFF2-40B4-BE49-F238E27FC236}">
                  <a16:creationId xmlns:a16="http://schemas.microsoft.com/office/drawing/2014/main" id="{48740857-5242-BF40-82C0-E49AB49FD203}"/>
                </a:ext>
              </a:extLst>
            </p:cNvPr>
            <p:cNvSpPr>
              <a:spLocks/>
            </p:cNvSpPr>
            <p:nvPr/>
          </p:nvSpPr>
          <p:spPr bwMode="auto">
            <a:xfrm>
              <a:off x="1972" y="1628"/>
              <a:ext cx="150" cy="353"/>
            </a:xfrm>
            <a:custGeom>
              <a:avLst/>
              <a:gdLst>
                <a:gd name="T0" fmla="*/ 100 w 117"/>
                <a:gd name="T1" fmla="*/ 0 h 277"/>
                <a:gd name="T2" fmla="*/ 61 w 117"/>
                <a:gd name="T3" fmla="*/ 6 h 277"/>
                <a:gd name="T4" fmla="*/ 33 w 117"/>
                <a:gd name="T5" fmla="*/ 11 h 277"/>
                <a:gd name="T6" fmla="*/ 72 w 117"/>
                <a:gd name="T7" fmla="*/ 45 h 277"/>
                <a:gd name="T8" fmla="*/ 117 w 117"/>
                <a:gd name="T9" fmla="*/ 67 h 277"/>
                <a:gd name="T10" fmla="*/ 28 w 117"/>
                <a:gd name="T11" fmla="*/ 100 h 277"/>
                <a:gd name="T12" fmla="*/ 83 w 117"/>
                <a:gd name="T13" fmla="*/ 139 h 277"/>
                <a:gd name="T14" fmla="*/ 28 w 117"/>
                <a:gd name="T15" fmla="*/ 194 h 277"/>
                <a:gd name="T16" fmla="*/ 61 w 117"/>
                <a:gd name="T17" fmla="*/ 227 h 277"/>
                <a:gd name="T18" fmla="*/ 72 w 117"/>
                <a:gd name="T19"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77">
                  <a:moveTo>
                    <a:pt x="100" y="0"/>
                  </a:moveTo>
                  <a:cubicBezTo>
                    <a:pt x="87" y="2"/>
                    <a:pt x="74" y="4"/>
                    <a:pt x="61" y="6"/>
                  </a:cubicBezTo>
                  <a:cubicBezTo>
                    <a:pt x="52" y="8"/>
                    <a:pt x="39" y="4"/>
                    <a:pt x="33" y="11"/>
                  </a:cubicBezTo>
                  <a:cubicBezTo>
                    <a:pt x="15" y="34"/>
                    <a:pt x="64" y="42"/>
                    <a:pt x="72" y="45"/>
                  </a:cubicBezTo>
                  <a:cubicBezTo>
                    <a:pt x="99" y="38"/>
                    <a:pt x="107" y="40"/>
                    <a:pt x="117" y="67"/>
                  </a:cubicBezTo>
                  <a:cubicBezTo>
                    <a:pt x="102" y="107"/>
                    <a:pt x="71" y="96"/>
                    <a:pt x="28" y="100"/>
                  </a:cubicBezTo>
                  <a:cubicBezTo>
                    <a:pt x="0" y="143"/>
                    <a:pt x="52" y="135"/>
                    <a:pt x="83" y="139"/>
                  </a:cubicBezTo>
                  <a:cubicBezTo>
                    <a:pt x="114" y="184"/>
                    <a:pt x="59" y="185"/>
                    <a:pt x="28" y="194"/>
                  </a:cubicBezTo>
                  <a:cubicBezTo>
                    <a:pt x="34" y="216"/>
                    <a:pt x="39" y="220"/>
                    <a:pt x="61" y="227"/>
                  </a:cubicBezTo>
                  <a:cubicBezTo>
                    <a:pt x="98" y="251"/>
                    <a:pt x="90" y="243"/>
                    <a:pt x="72" y="277"/>
                  </a:cubicBezTo>
                </a:path>
              </a:pathLst>
            </a:custGeom>
            <a:noFill/>
            <a:ln w="38100" cap="flat" cmpd="sng">
              <a:solidFill>
                <a:srgbClr val="FFFF00"/>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18" name="Text Box 15">
              <a:extLst>
                <a:ext uri="{FF2B5EF4-FFF2-40B4-BE49-F238E27FC236}">
                  <a16:creationId xmlns:a16="http://schemas.microsoft.com/office/drawing/2014/main" id="{DE7CC428-A614-5044-A5B8-7845FDBADE78}"/>
                </a:ext>
              </a:extLst>
            </p:cNvPr>
            <p:cNvSpPr txBox="1">
              <a:spLocks noChangeArrowheads="1"/>
            </p:cNvSpPr>
            <p:nvPr/>
          </p:nvSpPr>
          <p:spPr bwMode="auto">
            <a:xfrm>
              <a:off x="1981" y="1149"/>
              <a:ext cx="296" cy="276"/>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1200" kern="0">
                  <a:solidFill>
                    <a:srgbClr val="D2EAEC"/>
                  </a:solidFill>
                  <a:latin typeface="Comic Sans MS" pitchFamily="66" charset="0"/>
                </a:rPr>
                <a:t>Z</a:t>
              </a:r>
            </a:p>
          </p:txBody>
        </p:sp>
        <p:sp>
          <p:nvSpPr>
            <p:cNvPr id="19" name="Text Box 16">
              <a:extLst>
                <a:ext uri="{FF2B5EF4-FFF2-40B4-BE49-F238E27FC236}">
                  <a16:creationId xmlns:a16="http://schemas.microsoft.com/office/drawing/2014/main" id="{2F73D944-F3E9-A746-8220-0D3AEEDD5A21}"/>
                </a:ext>
              </a:extLst>
            </p:cNvPr>
            <p:cNvSpPr txBox="1">
              <a:spLocks noChangeArrowheads="1"/>
            </p:cNvSpPr>
            <p:nvPr/>
          </p:nvSpPr>
          <p:spPr bwMode="auto">
            <a:xfrm>
              <a:off x="1776" y="1981"/>
              <a:ext cx="565" cy="230"/>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900" kern="0">
                  <a:solidFill>
                    <a:srgbClr val="FFFFFF"/>
                  </a:solidFill>
                  <a:latin typeface="Comic Sans MS" pitchFamily="66" charset="0"/>
                </a:rPr>
                <a:t>Weak</a:t>
              </a:r>
            </a:p>
          </p:txBody>
        </p:sp>
        <p:sp>
          <p:nvSpPr>
            <p:cNvPr id="20" name="Line 17">
              <a:extLst>
                <a:ext uri="{FF2B5EF4-FFF2-40B4-BE49-F238E27FC236}">
                  <a16:creationId xmlns:a16="http://schemas.microsoft.com/office/drawing/2014/main" id="{C717325E-6E7E-2D4B-BA80-327BC16BB9CA}"/>
                </a:ext>
              </a:extLst>
            </p:cNvPr>
            <p:cNvSpPr>
              <a:spLocks noChangeShapeType="1"/>
            </p:cNvSpPr>
            <p:nvPr/>
          </p:nvSpPr>
          <p:spPr bwMode="auto">
            <a:xfrm>
              <a:off x="1932" y="1401"/>
              <a:ext cx="335" cy="3"/>
            </a:xfrm>
            <a:prstGeom prst="line">
              <a:avLst/>
            </a:prstGeom>
            <a:noFill/>
            <a:ln w="25400">
              <a:solidFill>
                <a:srgbClr val="D2EAEC"/>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21" name="Freeform 22">
              <a:extLst>
                <a:ext uri="{FF2B5EF4-FFF2-40B4-BE49-F238E27FC236}">
                  <a16:creationId xmlns:a16="http://schemas.microsoft.com/office/drawing/2014/main" id="{5FD83662-CAB0-F84C-B2BB-E415FC501779}"/>
                </a:ext>
              </a:extLst>
            </p:cNvPr>
            <p:cNvSpPr>
              <a:spLocks/>
            </p:cNvSpPr>
            <p:nvPr/>
          </p:nvSpPr>
          <p:spPr bwMode="auto">
            <a:xfrm>
              <a:off x="4187" y="1122"/>
              <a:ext cx="1146" cy="221"/>
            </a:xfrm>
            <a:custGeom>
              <a:avLst/>
              <a:gdLst>
                <a:gd name="T0" fmla="*/ 0 w 637"/>
                <a:gd name="T1" fmla="*/ 0 h 382"/>
                <a:gd name="T2" fmla="*/ 39 w 637"/>
                <a:gd name="T3" fmla="*/ 55 h 382"/>
                <a:gd name="T4" fmla="*/ 50 w 637"/>
                <a:gd name="T5" fmla="*/ 72 h 382"/>
                <a:gd name="T6" fmla="*/ 56 w 637"/>
                <a:gd name="T7" fmla="*/ 89 h 382"/>
                <a:gd name="T8" fmla="*/ 84 w 637"/>
                <a:gd name="T9" fmla="*/ 116 h 382"/>
                <a:gd name="T10" fmla="*/ 156 w 637"/>
                <a:gd name="T11" fmla="*/ 216 h 382"/>
                <a:gd name="T12" fmla="*/ 272 w 637"/>
                <a:gd name="T13" fmla="*/ 382 h 382"/>
                <a:gd name="T14" fmla="*/ 344 w 637"/>
                <a:gd name="T15" fmla="*/ 316 h 382"/>
                <a:gd name="T16" fmla="*/ 405 w 637"/>
                <a:gd name="T17" fmla="*/ 238 h 382"/>
                <a:gd name="T18" fmla="*/ 477 w 637"/>
                <a:gd name="T19" fmla="*/ 161 h 382"/>
                <a:gd name="T20" fmla="*/ 504 w 637"/>
                <a:gd name="T21" fmla="*/ 139 h 382"/>
                <a:gd name="T22" fmla="*/ 527 w 637"/>
                <a:gd name="T23" fmla="*/ 111 h 382"/>
                <a:gd name="T24" fmla="*/ 599 w 637"/>
                <a:gd name="T25" fmla="*/ 55 h 382"/>
                <a:gd name="T26" fmla="*/ 637 w 637"/>
                <a:gd name="T27" fmla="*/ 2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382">
                  <a:moveTo>
                    <a:pt x="0" y="0"/>
                  </a:moveTo>
                  <a:cubicBezTo>
                    <a:pt x="8" y="24"/>
                    <a:pt x="23" y="36"/>
                    <a:pt x="39" y="55"/>
                  </a:cubicBezTo>
                  <a:cubicBezTo>
                    <a:pt x="43" y="60"/>
                    <a:pt x="47" y="66"/>
                    <a:pt x="50" y="72"/>
                  </a:cubicBezTo>
                  <a:cubicBezTo>
                    <a:pt x="53" y="77"/>
                    <a:pt x="52" y="84"/>
                    <a:pt x="56" y="89"/>
                  </a:cubicBezTo>
                  <a:cubicBezTo>
                    <a:pt x="64" y="99"/>
                    <a:pt x="84" y="116"/>
                    <a:pt x="84" y="116"/>
                  </a:cubicBezTo>
                  <a:cubicBezTo>
                    <a:pt x="92" y="145"/>
                    <a:pt x="133" y="195"/>
                    <a:pt x="156" y="216"/>
                  </a:cubicBezTo>
                  <a:cubicBezTo>
                    <a:pt x="172" y="270"/>
                    <a:pt x="224" y="351"/>
                    <a:pt x="272" y="382"/>
                  </a:cubicBezTo>
                  <a:cubicBezTo>
                    <a:pt x="306" y="371"/>
                    <a:pt x="320" y="339"/>
                    <a:pt x="344" y="316"/>
                  </a:cubicBezTo>
                  <a:cubicBezTo>
                    <a:pt x="359" y="286"/>
                    <a:pt x="383" y="264"/>
                    <a:pt x="405" y="238"/>
                  </a:cubicBezTo>
                  <a:cubicBezTo>
                    <a:pt x="427" y="212"/>
                    <a:pt x="448" y="180"/>
                    <a:pt x="477" y="161"/>
                  </a:cubicBezTo>
                  <a:cubicBezTo>
                    <a:pt x="500" y="126"/>
                    <a:pt x="475" y="157"/>
                    <a:pt x="504" y="139"/>
                  </a:cubicBezTo>
                  <a:cubicBezTo>
                    <a:pt x="518" y="130"/>
                    <a:pt x="515" y="123"/>
                    <a:pt x="527" y="111"/>
                  </a:cubicBezTo>
                  <a:cubicBezTo>
                    <a:pt x="548" y="90"/>
                    <a:pt x="577" y="75"/>
                    <a:pt x="599" y="55"/>
                  </a:cubicBezTo>
                  <a:cubicBezTo>
                    <a:pt x="637" y="21"/>
                    <a:pt x="616" y="22"/>
                    <a:pt x="637" y="22"/>
                  </a:cubicBezTo>
                </a:path>
              </a:pathLst>
            </a:custGeom>
            <a:noFill/>
            <a:ln w="38100" cap="flat" cmpd="sng">
              <a:solidFill>
                <a:srgbClr val="FFFFFF"/>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22" name="Freeform 23">
              <a:extLst>
                <a:ext uri="{FF2B5EF4-FFF2-40B4-BE49-F238E27FC236}">
                  <a16:creationId xmlns:a16="http://schemas.microsoft.com/office/drawing/2014/main" id="{63F6E195-B2B7-D243-9181-EB59DDD63931}"/>
                </a:ext>
              </a:extLst>
            </p:cNvPr>
            <p:cNvSpPr>
              <a:spLocks/>
            </p:cNvSpPr>
            <p:nvPr/>
          </p:nvSpPr>
          <p:spPr bwMode="auto">
            <a:xfrm>
              <a:off x="4305" y="1249"/>
              <a:ext cx="150" cy="363"/>
            </a:xfrm>
            <a:custGeom>
              <a:avLst/>
              <a:gdLst>
                <a:gd name="T0" fmla="*/ 100 w 117"/>
                <a:gd name="T1" fmla="*/ 0 h 277"/>
                <a:gd name="T2" fmla="*/ 61 w 117"/>
                <a:gd name="T3" fmla="*/ 6 h 277"/>
                <a:gd name="T4" fmla="*/ 33 w 117"/>
                <a:gd name="T5" fmla="*/ 11 h 277"/>
                <a:gd name="T6" fmla="*/ 72 w 117"/>
                <a:gd name="T7" fmla="*/ 45 h 277"/>
                <a:gd name="T8" fmla="*/ 117 w 117"/>
                <a:gd name="T9" fmla="*/ 67 h 277"/>
                <a:gd name="T10" fmla="*/ 28 w 117"/>
                <a:gd name="T11" fmla="*/ 100 h 277"/>
                <a:gd name="T12" fmla="*/ 83 w 117"/>
                <a:gd name="T13" fmla="*/ 139 h 277"/>
                <a:gd name="T14" fmla="*/ 28 w 117"/>
                <a:gd name="T15" fmla="*/ 194 h 277"/>
                <a:gd name="T16" fmla="*/ 61 w 117"/>
                <a:gd name="T17" fmla="*/ 227 h 277"/>
                <a:gd name="T18" fmla="*/ 72 w 117"/>
                <a:gd name="T19"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77">
                  <a:moveTo>
                    <a:pt x="100" y="0"/>
                  </a:moveTo>
                  <a:cubicBezTo>
                    <a:pt x="87" y="2"/>
                    <a:pt x="74" y="4"/>
                    <a:pt x="61" y="6"/>
                  </a:cubicBezTo>
                  <a:cubicBezTo>
                    <a:pt x="52" y="8"/>
                    <a:pt x="39" y="4"/>
                    <a:pt x="33" y="11"/>
                  </a:cubicBezTo>
                  <a:cubicBezTo>
                    <a:pt x="15" y="34"/>
                    <a:pt x="64" y="42"/>
                    <a:pt x="72" y="45"/>
                  </a:cubicBezTo>
                  <a:cubicBezTo>
                    <a:pt x="99" y="38"/>
                    <a:pt x="107" y="40"/>
                    <a:pt x="117" y="67"/>
                  </a:cubicBezTo>
                  <a:cubicBezTo>
                    <a:pt x="102" y="107"/>
                    <a:pt x="71" y="96"/>
                    <a:pt x="28" y="100"/>
                  </a:cubicBezTo>
                  <a:cubicBezTo>
                    <a:pt x="0" y="143"/>
                    <a:pt x="52" y="135"/>
                    <a:pt x="83" y="139"/>
                  </a:cubicBezTo>
                  <a:cubicBezTo>
                    <a:pt x="114" y="184"/>
                    <a:pt x="59" y="185"/>
                    <a:pt x="28" y="194"/>
                  </a:cubicBezTo>
                  <a:cubicBezTo>
                    <a:pt x="34" y="216"/>
                    <a:pt x="39" y="220"/>
                    <a:pt x="61" y="227"/>
                  </a:cubicBezTo>
                  <a:cubicBezTo>
                    <a:pt x="98" y="251"/>
                    <a:pt x="90" y="243"/>
                    <a:pt x="72" y="277"/>
                  </a:cubicBezTo>
                </a:path>
              </a:pathLst>
            </a:custGeom>
            <a:noFill/>
            <a:ln w="25400" cap="flat" cmpd="sng">
              <a:solidFill>
                <a:srgbClr val="D2EAEC"/>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23" name="Text Box 20">
              <a:extLst>
                <a:ext uri="{FF2B5EF4-FFF2-40B4-BE49-F238E27FC236}">
                  <a16:creationId xmlns:a16="http://schemas.microsoft.com/office/drawing/2014/main" id="{D0119F6F-9396-DB43-B304-EC7482149675}"/>
                </a:ext>
              </a:extLst>
            </p:cNvPr>
            <p:cNvSpPr txBox="1">
              <a:spLocks noChangeArrowheads="1"/>
            </p:cNvSpPr>
            <p:nvPr/>
          </p:nvSpPr>
          <p:spPr bwMode="auto">
            <a:xfrm>
              <a:off x="4368" y="1982"/>
              <a:ext cx="654" cy="230"/>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900" kern="0" dirty="0">
                  <a:solidFill>
                    <a:srgbClr val="FFFFFF"/>
                  </a:solidFill>
                  <a:latin typeface="Comic Sans MS" pitchFamily="66" charset="0"/>
                </a:rPr>
                <a:t>Had </a:t>
              </a:r>
              <a:r>
                <a:rPr lang="en-US" sz="900" kern="0" dirty="0" err="1">
                  <a:solidFill>
                    <a:srgbClr val="FFFFFF"/>
                  </a:solidFill>
                  <a:latin typeface="Comic Sans MS" pitchFamily="66" charset="0"/>
                </a:rPr>
                <a:t>LbL</a:t>
              </a:r>
              <a:endParaRPr lang="en-US" sz="900" kern="0" dirty="0">
                <a:solidFill>
                  <a:srgbClr val="FFFFFF"/>
                </a:solidFill>
                <a:latin typeface="Comic Sans MS" pitchFamily="66" charset="0"/>
              </a:endParaRPr>
            </a:p>
          </p:txBody>
        </p:sp>
        <p:sp>
          <p:nvSpPr>
            <p:cNvPr id="24" name="Freeform 25">
              <a:extLst>
                <a:ext uri="{FF2B5EF4-FFF2-40B4-BE49-F238E27FC236}">
                  <a16:creationId xmlns:a16="http://schemas.microsoft.com/office/drawing/2014/main" id="{E4CDCFFA-79F5-E948-BB59-D199B4B2C280}"/>
                </a:ext>
              </a:extLst>
            </p:cNvPr>
            <p:cNvSpPr>
              <a:spLocks/>
            </p:cNvSpPr>
            <p:nvPr/>
          </p:nvSpPr>
          <p:spPr bwMode="auto">
            <a:xfrm flipH="1">
              <a:off x="4896" y="1257"/>
              <a:ext cx="149" cy="354"/>
            </a:xfrm>
            <a:custGeom>
              <a:avLst/>
              <a:gdLst>
                <a:gd name="T0" fmla="*/ 100 w 117"/>
                <a:gd name="T1" fmla="*/ 0 h 277"/>
                <a:gd name="T2" fmla="*/ 61 w 117"/>
                <a:gd name="T3" fmla="*/ 6 h 277"/>
                <a:gd name="T4" fmla="*/ 33 w 117"/>
                <a:gd name="T5" fmla="*/ 11 h 277"/>
                <a:gd name="T6" fmla="*/ 72 w 117"/>
                <a:gd name="T7" fmla="*/ 45 h 277"/>
                <a:gd name="T8" fmla="*/ 117 w 117"/>
                <a:gd name="T9" fmla="*/ 67 h 277"/>
                <a:gd name="T10" fmla="*/ 28 w 117"/>
                <a:gd name="T11" fmla="*/ 100 h 277"/>
                <a:gd name="T12" fmla="*/ 83 w 117"/>
                <a:gd name="T13" fmla="*/ 139 h 277"/>
                <a:gd name="T14" fmla="*/ 28 w 117"/>
                <a:gd name="T15" fmla="*/ 194 h 277"/>
                <a:gd name="T16" fmla="*/ 61 w 117"/>
                <a:gd name="T17" fmla="*/ 227 h 277"/>
                <a:gd name="T18" fmla="*/ 72 w 117"/>
                <a:gd name="T19"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77">
                  <a:moveTo>
                    <a:pt x="100" y="0"/>
                  </a:moveTo>
                  <a:cubicBezTo>
                    <a:pt x="87" y="2"/>
                    <a:pt x="74" y="4"/>
                    <a:pt x="61" y="6"/>
                  </a:cubicBezTo>
                  <a:cubicBezTo>
                    <a:pt x="52" y="8"/>
                    <a:pt x="39" y="4"/>
                    <a:pt x="33" y="11"/>
                  </a:cubicBezTo>
                  <a:cubicBezTo>
                    <a:pt x="15" y="34"/>
                    <a:pt x="64" y="42"/>
                    <a:pt x="72" y="45"/>
                  </a:cubicBezTo>
                  <a:cubicBezTo>
                    <a:pt x="99" y="38"/>
                    <a:pt x="107" y="40"/>
                    <a:pt x="117" y="67"/>
                  </a:cubicBezTo>
                  <a:cubicBezTo>
                    <a:pt x="102" y="107"/>
                    <a:pt x="71" y="96"/>
                    <a:pt x="28" y="100"/>
                  </a:cubicBezTo>
                  <a:cubicBezTo>
                    <a:pt x="0" y="143"/>
                    <a:pt x="52" y="135"/>
                    <a:pt x="83" y="139"/>
                  </a:cubicBezTo>
                  <a:cubicBezTo>
                    <a:pt x="114" y="184"/>
                    <a:pt x="59" y="185"/>
                    <a:pt x="28" y="194"/>
                  </a:cubicBezTo>
                  <a:cubicBezTo>
                    <a:pt x="34" y="216"/>
                    <a:pt x="39" y="220"/>
                    <a:pt x="61" y="227"/>
                  </a:cubicBezTo>
                  <a:cubicBezTo>
                    <a:pt x="98" y="251"/>
                    <a:pt x="90" y="243"/>
                    <a:pt x="72" y="277"/>
                  </a:cubicBezTo>
                </a:path>
              </a:pathLst>
            </a:custGeom>
            <a:noFill/>
            <a:ln w="25400" cap="flat" cmpd="sng">
              <a:solidFill>
                <a:srgbClr val="D2EAEC"/>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25" name="Oval 26">
              <a:extLst>
                <a:ext uri="{FF2B5EF4-FFF2-40B4-BE49-F238E27FC236}">
                  <a16:creationId xmlns:a16="http://schemas.microsoft.com/office/drawing/2014/main" id="{767BDD42-BCEB-2F45-9FD4-3FEACBDE0175}"/>
                </a:ext>
              </a:extLst>
            </p:cNvPr>
            <p:cNvSpPr>
              <a:spLocks noChangeArrowheads="1"/>
            </p:cNvSpPr>
            <p:nvPr/>
          </p:nvSpPr>
          <p:spPr bwMode="auto">
            <a:xfrm>
              <a:off x="4396" y="1513"/>
              <a:ext cx="563" cy="184"/>
            </a:xfrm>
            <a:prstGeom prst="ellipse">
              <a:avLst/>
            </a:prstGeom>
            <a:solidFill>
              <a:srgbClr val="BBE0E3"/>
            </a:solidFill>
            <a:ln>
              <a:noFill/>
            </a:ln>
            <a:effectLst/>
            <a:extLst>
              <a:ext uri="{91240B29-F687-4f45-9708-019B960494DF}">
                <a14:hiddenLine xmlns:a14="http://schemas.microsoft.com/office/drawing/2010/main" xmlns="" w="31750">
                  <a:solidFill>
                    <a:srgbClr val="D2EAEC"/>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685800">
                <a:defRPr/>
              </a:pPr>
              <a:endParaRPr lang="en-US" sz="1050" kern="0">
                <a:solidFill>
                  <a:sysClr val="windowText" lastClr="000000"/>
                </a:solidFill>
              </a:endParaRPr>
            </a:p>
          </p:txBody>
        </p:sp>
        <p:sp>
          <p:nvSpPr>
            <p:cNvPr id="26" name="Freeform 27">
              <a:extLst>
                <a:ext uri="{FF2B5EF4-FFF2-40B4-BE49-F238E27FC236}">
                  <a16:creationId xmlns:a16="http://schemas.microsoft.com/office/drawing/2014/main" id="{B8A0665F-089C-5B4D-9948-B0389A6724E2}"/>
                </a:ext>
              </a:extLst>
            </p:cNvPr>
            <p:cNvSpPr>
              <a:spLocks/>
            </p:cNvSpPr>
            <p:nvPr/>
          </p:nvSpPr>
          <p:spPr bwMode="auto">
            <a:xfrm>
              <a:off x="4624" y="1354"/>
              <a:ext cx="102" cy="170"/>
            </a:xfrm>
            <a:custGeom>
              <a:avLst/>
              <a:gdLst>
                <a:gd name="T0" fmla="*/ 48 w 80"/>
                <a:gd name="T1" fmla="*/ 0 h 133"/>
                <a:gd name="T2" fmla="*/ 18 w 80"/>
                <a:gd name="T3" fmla="*/ 12 h 133"/>
                <a:gd name="T4" fmla="*/ 54 w 80"/>
                <a:gd name="T5" fmla="*/ 45 h 133"/>
                <a:gd name="T6" fmla="*/ 18 w 80"/>
                <a:gd name="T7" fmla="*/ 81 h 133"/>
                <a:gd name="T8" fmla="*/ 30 w 80"/>
                <a:gd name="T9" fmla="*/ 120 h 133"/>
                <a:gd name="T10" fmla="*/ 54 w 80"/>
                <a:gd name="T11" fmla="*/ 123 h 133"/>
              </a:gdLst>
              <a:ahLst/>
              <a:cxnLst>
                <a:cxn ang="0">
                  <a:pos x="T0" y="T1"/>
                </a:cxn>
                <a:cxn ang="0">
                  <a:pos x="T2" y="T3"/>
                </a:cxn>
                <a:cxn ang="0">
                  <a:pos x="T4" y="T5"/>
                </a:cxn>
                <a:cxn ang="0">
                  <a:pos x="T6" y="T7"/>
                </a:cxn>
                <a:cxn ang="0">
                  <a:pos x="T8" y="T9"/>
                </a:cxn>
                <a:cxn ang="0">
                  <a:pos x="T10" y="T11"/>
                </a:cxn>
              </a:cxnLst>
              <a:rect l="0" t="0" r="r" b="b"/>
              <a:pathLst>
                <a:path w="80" h="133">
                  <a:moveTo>
                    <a:pt x="48" y="0"/>
                  </a:moveTo>
                  <a:cubicBezTo>
                    <a:pt x="36" y="3"/>
                    <a:pt x="28" y="5"/>
                    <a:pt x="18" y="12"/>
                  </a:cubicBezTo>
                  <a:cubicBezTo>
                    <a:pt x="0" y="39"/>
                    <a:pt x="36" y="43"/>
                    <a:pt x="54" y="45"/>
                  </a:cubicBezTo>
                  <a:cubicBezTo>
                    <a:pt x="80" y="71"/>
                    <a:pt x="37" y="77"/>
                    <a:pt x="18" y="81"/>
                  </a:cubicBezTo>
                  <a:cubicBezTo>
                    <a:pt x="8" y="96"/>
                    <a:pt x="14" y="112"/>
                    <a:pt x="30" y="120"/>
                  </a:cubicBezTo>
                  <a:cubicBezTo>
                    <a:pt x="39" y="124"/>
                    <a:pt x="49" y="133"/>
                    <a:pt x="54" y="123"/>
                  </a:cubicBezTo>
                </a:path>
              </a:pathLst>
            </a:custGeom>
            <a:noFill/>
            <a:ln w="25400" cap="flat" cmpd="sng">
              <a:solidFill>
                <a:srgbClr val="D2EAEC"/>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grpSp>
          <p:nvGrpSpPr>
            <p:cNvPr id="27" name="Group 28">
              <a:extLst>
                <a:ext uri="{FF2B5EF4-FFF2-40B4-BE49-F238E27FC236}">
                  <a16:creationId xmlns:a16="http://schemas.microsoft.com/office/drawing/2014/main" id="{111265BC-0A03-274B-A17A-019E9B118CF9}"/>
                </a:ext>
              </a:extLst>
            </p:cNvPr>
            <p:cNvGrpSpPr>
              <a:grpSpLocks/>
            </p:cNvGrpSpPr>
            <p:nvPr/>
          </p:nvGrpSpPr>
          <p:grpSpPr bwMode="auto">
            <a:xfrm>
              <a:off x="2961" y="920"/>
              <a:ext cx="816" cy="1297"/>
              <a:chOff x="2961" y="920"/>
              <a:chExt cx="816" cy="1297"/>
            </a:xfrm>
          </p:grpSpPr>
          <p:sp>
            <p:nvSpPr>
              <p:cNvPr id="29" name="Freeform 25">
                <a:extLst>
                  <a:ext uri="{FF2B5EF4-FFF2-40B4-BE49-F238E27FC236}">
                    <a16:creationId xmlns:a16="http://schemas.microsoft.com/office/drawing/2014/main" id="{387767D0-2291-984F-A270-3C24F671EA12}"/>
                  </a:ext>
                </a:extLst>
              </p:cNvPr>
              <p:cNvSpPr>
                <a:spLocks/>
              </p:cNvSpPr>
              <p:nvPr/>
            </p:nvSpPr>
            <p:spPr bwMode="auto">
              <a:xfrm>
                <a:off x="2961" y="1122"/>
                <a:ext cx="816" cy="485"/>
              </a:xfrm>
              <a:custGeom>
                <a:avLst/>
                <a:gdLst>
                  <a:gd name="T0" fmla="*/ 0 w 637"/>
                  <a:gd name="T1" fmla="*/ 0 h 382"/>
                  <a:gd name="T2" fmla="*/ 39 w 637"/>
                  <a:gd name="T3" fmla="*/ 55 h 382"/>
                  <a:gd name="T4" fmla="*/ 50 w 637"/>
                  <a:gd name="T5" fmla="*/ 72 h 382"/>
                  <a:gd name="T6" fmla="*/ 56 w 637"/>
                  <a:gd name="T7" fmla="*/ 89 h 382"/>
                  <a:gd name="T8" fmla="*/ 84 w 637"/>
                  <a:gd name="T9" fmla="*/ 116 h 382"/>
                  <a:gd name="T10" fmla="*/ 156 w 637"/>
                  <a:gd name="T11" fmla="*/ 216 h 382"/>
                  <a:gd name="T12" fmla="*/ 272 w 637"/>
                  <a:gd name="T13" fmla="*/ 382 h 382"/>
                  <a:gd name="T14" fmla="*/ 344 w 637"/>
                  <a:gd name="T15" fmla="*/ 316 h 382"/>
                  <a:gd name="T16" fmla="*/ 405 w 637"/>
                  <a:gd name="T17" fmla="*/ 238 h 382"/>
                  <a:gd name="T18" fmla="*/ 477 w 637"/>
                  <a:gd name="T19" fmla="*/ 161 h 382"/>
                  <a:gd name="T20" fmla="*/ 504 w 637"/>
                  <a:gd name="T21" fmla="*/ 139 h 382"/>
                  <a:gd name="T22" fmla="*/ 527 w 637"/>
                  <a:gd name="T23" fmla="*/ 111 h 382"/>
                  <a:gd name="T24" fmla="*/ 599 w 637"/>
                  <a:gd name="T25" fmla="*/ 55 h 382"/>
                  <a:gd name="T26" fmla="*/ 637 w 637"/>
                  <a:gd name="T27" fmla="*/ 2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7" h="382">
                    <a:moveTo>
                      <a:pt x="0" y="0"/>
                    </a:moveTo>
                    <a:cubicBezTo>
                      <a:pt x="8" y="24"/>
                      <a:pt x="23" y="36"/>
                      <a:pt x="39" y="55"/>
                    </a:cubicBezTo>
                    <a:cubicBezTo>
                      <a:pt x="43" y="60"/>
                      <a:pt x="47" y="66"/>
                      <a:pt x="50" y="72"/>
                    </a:cubicBezTo>
                    <a:cubicBezTo>
                      <a:pt x="53" y="77"/>
                      <a:pt x="52" y="84"/>
                      <a:pt x="56" y="89"/>
                    </a:cubicBezTo>
                    <a:cubicBezTo>
                      <a:pt x="64" y="99"/>
                      <a:pt x="84" y="116"/>
                      <a:pt x="84" y="116"/>
                    </a:cubicBezTo>
                    <a:cubicBezTo>
                      <a:pt x="92" y="145"/>
                      <a:pt x="133" y="195"/>
                      <a:pt x="156" y="216"/>
                    </a:cubicBezTo>
                    <a:cubicBezTo>
                      <a:pt x="172" y="270"/>
                      <a:pt x="224" y="351"/>
                      <a:pt x="272" y="382"/>
                    </a:cubicBezTo>
                    <a:cubicBezTo>
                      <a:pt x="306" y="371"/>
                      <a:pt x="320" y="339"/>
                      <a:pt x="344" y="316"/>
                    </a:cubicBezTo>
                    <a:cubicBezTo>
                      <a:pt x="359" y="286"/>
                      <a:pt x="383" y="264"/>
                      <a:pt x="405" y="238"/>
                    </a:cubicBezTo>
                    <a:cubicBezTo>
                      <a:pt x="427" y="212"/>
                      <a:pt x="448" y="180"/>
                      <a:pt x="477" y="161"/>
                    </a:cubicBezTo>
                    <a:cubicBezTo>
                      <a:pt x="500" y="126"/>
                      <a:pt x="475" y="157"/>
                      <a:pt x="504" y="139"/>
                    </a:cubicBezTo>
                    <a:cubicBezTo>
                      <a:pt x="518" y="130"/>
                      <a:pt x="515" y="123"/>
                      <a:pt x="527" y="111"/>
                    </a:cubicBezTo>
                    <a:cubicBezTo>
                      <a:pt x="548" y="90"/>
                      <a:pt x="577" y="75"/>
                      <a:pt x="599" y="55"/>
                    </a:cubicBezTo>
                    <a:cubicBezTo>
                      <a:pt x="637" y="21"/>
                      <a:pt x="616" y="22"/>
                      <a:pt x="637" y="22"/>
                    </a:cubicBezTo>
                  </a:path>
                </a:pathLst>
              </a:custGeom>
              <a:noFill/>
              <a:ln w="38100" cap="flat" cmpd="sng">
                <a:solidFill>
                  <a:srgbClr val="FFFFFF"/>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30" name="Freeform 26">
                <a:extLst>
                  <a:ext uri="{FF2B5EF4-FFF2-40B4-BE49-F238E27FC236}">
                    <a16:creationId xmlns:a16="http://schemas.microsoft.com/office/drawing/2014/main" id="{487F92FC-A509-BD4E-994E-1434B122CC86}"/>
                  </a:ext>
                </a:extLst>
              </p:cNvPr>
              <p:cNvSpPr>
                <a:spLocks/>
              </p:cNvSpPr>
              <p:nvPr/>
            </p:nvSpPr>
            <p:spPr bwMode="auto">
              <a:xfrm>
                <a:off x="3199" y="1628"/>
                <a:ext cx="149" cy="353"/>
              </a:xfrm>
              <a:custGeom>
                <a:avLst/>
                <a:gdLst>
                  <a:gd name="T0" fmla="*/ 100 w 117"/>
                  <a:gd name="T1" fmla="*/ 0 h 277"/>
                  <a:gd name="T2" fmla="*/ 61 w 117"/>
                  <a:gd name="T3" fmla="*/ 6 h 277"/>
                  <a:gd name="T4" fmla="*/ 33 w 117"/>
                  <a:gd name="T5" fmla="*/ 11 h 277"/>
                  <a:gd name="T6" fmla="*/ 72 w 117"/>
                  <a:gd name="T7" fmla="*/ 45 h 277"/>
                  <a:gd name="T8" fmla="*/ 117 w 117"/>
                  <a:gd name="T9" fmla="*/ 67 h 277"/>
                  <a:gd name="T10" fmla="*/ 28 w 117"/>
                  <a:gd name="T11" fmla="*/ 100 h 277"/>
                  <a:gd name="T12" fmla="*/ 83 w 117"/>
                  <a:gd name="T13" fmla="*/ 139 h 277"/>
                  <a:gd name="T14" fmla="*/ 28 w 117"/>
                  <a:gd name="T15" fmla="*/ 194 h 277"/>
                  <a:gd name="T16" fmla="*/ 61 w 117"/>
                  <a:gd name="T17" fmla="*/ 227 h 277"/>
                  <a:gd name="T18" fmla="*/ 72 w 117"/>
                  <a:gd name="T19"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77">
                    <a:moveTo>
                      <a:pt x="100" y="0"/>
                    </a:moveTo>
                    <a:cubicBezTo>
                      <a:pt x="87" y="2"/>
                      <a:pt x="74" y="4"/>
                      <a:pt x="61" y="6"/>
                    </a:cubicBezTo>
                    <a:cubicBezTo>
                      <a:pt x="52" y="8"/>
                      <a:pt x="39" y="4"/>
                      <a:pt x="33" y="11"/>
                    </a:cubicBezTo>
                    <a:cubicBezTo>
                      <a:pt x="15" y="34"/>
                      <a:pt x="64" y="42"/>
                      <a:pt x="72" y="45"/>
                    </a:cubicBezTo>
                    <a:cubicBezTo>
                      <a:pt x="99" y="38"/>
                      <a:pt x="107" y="40"/>
                      <a:pt x="117" y="67"/>
                    </a:cubicBezTo>
                    <a:cubicBezTo>
                      <a:pt x="102" y="107"/>
                      <a:pt x="71" y="96"/>
                      <a:pt x="28" y="100"/>
                    </a:cubicBezTo>
                    <a:cubicBezTo>
                      <a:pt x="0" y="143"/>
                      <a:pt x="52" y="135"/>
                      <a:pt x="83" y="139"/>
                    </a:cubicBezTo>
                    <a:cubicBezTo>
                      <a:pt x="114" y="184"/>
                      <a:pt x="59" y="185"/>
                      <a:pt x="28" y="194"/>
                    </a:cubicBezTo>
                    <a:cubicBezTo>
                      <a:pt x="34" y="216"/>
                      <a:pt x="39" y="220"/>
                      <a:pt x="61" y="227"/>
                    </a:cubicBezTo>
                    <a:cubicBezTo>
                      <a:pt x="98" y="251"/>
                      <a:pt x="90" y="243"/>
                      <a:pt x="72" y="277"/>
                    </a:cubicBezTo>
                  </a:path>
                </a:pathLst>
              </a:custGeom>
              <a:noFill/>
              <a:ln w="38100" cap="flat" cmpd="sng">
                <a:solidFill>
                  <a:srgbClr val="FFFF00"/>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31" name="Text Box 27">
                <a:extLst>
                  <a:ext uri="{FF2B5EF4-FFF2-40B4-BE49-F238E27FC236}">
                    <a16:creationId xmlns:a16="http://schemas.microsoft.com/office/drawing/2014/main" id="{139CC8F9-1996-1A44-8AFE-2126ADF4CBA4}"/>
                  </a:ext>
                </a:extLst>
              </p:cNvPr>
              <p:cNvSpPr txBox="1">
                <a:spLocks noChangeArrowheads="1"/>
              </p:cNvSpPr>
              <p:nvPr/>
            </p:nvSpPr>
            <p:spPr bwMode="auto">
              <a:xfrm>
                <a:off x="3209" y="1224"/>
                <a:ext cx="296" cy="253"/>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1050" kern="0">
                    <a:solidFill>
                      <a:srgbClr val="D2EAEC"/>
                    </a:solidFill>
                    <a:latin typeface="Symbol" pitchFamily="18" charset="2"/>
                  </a:rPr>
                  <a:t>p</a:t>
                </a:r>
              </a:p>
            </p:txBody>
          </p:sp>
          <p:sp>
            <p:nvSpPr>
              <p:cNvPr id="32" name="Text Box 28">
                <a:extLst>
                  <a:ext uri="{FF2B5EF4-FFF2-40B4-BE49-F238E27FC236}">
                    <a16:creationId xmlns:a16="http://schemas.microsoft.com/office/drawing/2014/main" id="{B6C98D69-CDAD-F541-A566-F471F8D02DDB}"/>
                  </a:ext>
                </a:extLst>
              </p:cNvPr>
              <p:cNvSpPr txBox="1">
                <a:spLocks noChangeArrowheads="1"/>
              </p:cNvSpPr>
              <p:nvPr/>
            </p:nvSpPr>
            <p:spPr bwMode="auto">
              <a:xfrm>
                <a:off x="3024" y="1987"/>
                <a:ext cx="605" cy="230"/>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900" kern="0">
                    <a:solidFill>
                      <a:srgbClr val="FFFFFF"/>
                    </a:solidFill>
                    <a:latin typeface="Comic Sans MS" pitchFamily="66" charset="0"/>
                  </a:rPr>
                  <a:t>Had VP</a:t>
                </a:r>
              </a:p>
            </p:txBody>
          </p:sp>
          <p:sp>
            <p:nvSpPr>
              <p:cNvPr id="33" name="Text Box 29">
                <a:extLst>
                  <a:ext uri="{FF2B5EF4-FFF2-40B4-BE49-F238E27FC236}">
                    <a16:creationId xmlns:a16="http://schemas.microsoft.com/office/drawing/2014/main" id="{0A162456-F03C-1B4A-A7E9-37471AD9D3FC}"/>
                  </a:ext>
                </a:extLst>
              </p:cNvPr>
              <p:cNvSpPr txBox="1">
                <a:spLocks noChangeArrowheads="1"/>
              </p:cNvSpPr>
              <p:nvPr/>
            </p:nvSpPr>
            <p:spPr bwMode="auto">
              <a:xfrm>
                <a:off x="3228" y="920"/>
                <a:ext cx="297" cy="253"/>
              </a:xfrm>
              <a:prstGeom prst="rect">
                <a:avLst/>
              </a:prstGeom>
              <a:noFill/>
              <a:ln>
                <a:noFill/>
              </a:ln>
              <a:effectLst/>
              <a:extLst>
                <a:ext uri="{909E8E84-426E-40dd-AFC4-6F175D3DCCD1}">
                  <a14:hiddenFill xmlns:a14="http://schemas.microsoft.com/office/drawing/2010/main" xmlns="">
                    <a:solidFill>
                      <a:srgbClr val="BBE0E3"/>
                    </a:solidFill>
                  </a14:hiddenFill>
                </a:ext>
                <a:ext uri="{91240B29-F687-4f45-9708-019B960494DF}">
                  <a14:hiddenLine xmlns:a14="http://schemas.microsoft.com/office/drawing/2010/main" xmlns="" w="38100">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685800">
                  <a:spcBef>
                    <a:spcPct val="50000"/>
                  </a:spcBef>
                  <a:defRPr/>
                </a:pPr>
                <a:r>
                  <a:rPr lang="en-US" sz="1050" kern="0">
                    <a:solidFill>
                      <a:srgbClr val="D2EAEC"/>
                    </a:solidFill>
                    <a:latin typeface="Symbol" pitchFamily="18" charset="2"/>
                  </a:rPr>
                  <a:t>p</a:t>
                </a:r>
              </a:p>
            </p:txBody>
          </p:sp>
          <p:sp>
            <p:nvSpPr>
              <p:cNvPr id="34" name="Freeform 30">
                <a:extLst>
                  <a:ext uri="{FF2B5EF4-FFF2-40B4-BE49-F238E27FC236}">
                    <a16:creationId xmlns:a16="http://schemas.microsoft.com/office/drawing/2014/main" id="{4DED958A-15F9-C946-8A30-35411158F128}"/>
                  </a:ext>
                </a:extLst>
              </p:cNvPr>
              <p:cNvSpPr>
                <a:spLocks/>
              </p:cNvSpPr>
              <p:nvPr/>
            </p:nvSpPr>
            <p:spPr bwMode="auto">
              <a:xfrm>
                <a:off x="3114" y="1216"/>
                <a:ext cx="176" cy="129"/>
              </a:xfrm>
              <a:custGeom>
                <a:avLst/>
                <a:gdLst>
                  <a:gd name="T0" fmla="*/ 10 w 192"/>
                  <a:gd name="T1" fmla="*/ 134 h 134"/>
                  <a:gd name="T2" fmla="*/ 32 w 192"/>
                  <a:gd name="T3" fmla="*/ 89 h 134"/>
                  <a:gd name="T4" fmla="*/ 71 w 192"/>
                  <a:gd name="T5" fmla="*/ 128 h 134"/>
                  <a:gd name="T6" fmla="*/ 59 w 192"/>
                  <a:gd name="T7" fmla="*/ 78 h 134"/>
                  <a:gd name="T8" fmla="*/ 65 w 192"/>
                  <a:gd name="T9" fmla="*/ 56 h 134"/>
                  <a:gd name="T10" fmla="*/ 131 w 192"/>
                  <a:gd name="T11" fmla="*/ 101 h 134"/>
                  <a:gd name="T12" fmla="*/ 154 w 192"/>
                  <a:gd name="T13" fmla="*/ 1 h 134"/>
                  <a:gd name="T14" fmla="*/ 187 w 192"/>
                  <a:gd name="T15" fmla="*/ 6 h 134"/>
                  <a:gd name="T16" fmla="*/ 192 w 192"/>
                  <a:gd name="T17" fmla="*/ 2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34">
                    <a:moveTo>
                      <a:pt x="10" y="134"/>
                    </a:moveTo>
                    <a:cubicBezTo>
                      <a:pt x="0" y="106"/>
                      <a:pt x="3" y="97"/>
                      <a:pt x="32" y="89"/>
                    </a:cubicBezTo>
                    <a:cubicBezTo>
                      <a:pt x="46" y="104"/>
                      <a:pt x="53" y="117"/>
                      <a:pt x="71" y="128"/>
                    </a:cubicBezTo>
                    <a:cubicBezTo>
                      <a:pt x="78" y="106"/>
                      <a:pt x="66" y="99"/>
                      <a:pt x="59" y="78"/>
                    </a:cubicBezTo>
                    <a:cubicBezTo>
                      <a:pt x="61" y="71"/>
                      <a:pt x="61" y="62"/>
                      <a:pt x="65" y="56"/>
                    </a:cubicBezTo>
                    <a:cubicBezTo>
                      <a:pt x="89" y="21"/>
                      <a:pt x="97" y="88"/>
                      <a:pt x="131" y="101"/>
                    </a:cubicBezTo>
                    <a:cubicBezTo>
                      <a:pt x="143" y="67"/>
                      <a:pt x="133" y="32"/>
                      <a:pt x="154" y="1"/>
                    </a:cubicBezTo>
                    <a:cubicBezTo>
                      <a:pt x="165" y="3"/>
                      <a:pt x="177" y="0"/>
                      <a:pt x="187" y="6"/>
                    </a:cubicBezTo>
                    <a:cubicBezTo>
                      <a:pt x="192" y="9"/>
                      <a:pt x="192" y="23"/>
                      <a:pt x="192" y="23"/>
                    </a:cubicBezTo>
                  </a:path>
                </a:pathLst>
              </a:custGeom>
              <a:noFill/>
              <a:ln w="25400" cap="flat" cmpd="sng">
                <a:solidFill>
                  <a:srgbClr val="D2EAEC"/>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35" name="Freeform 31">
                <a:extLst>
                  <a:ext uri="{FF2B5EF4-FFF2-40B4-BE49-F238E27FC236}">
                    <a16:creationId xmlns:a16="http://schemas.microsoft.com/office/drawing/2014/main" id="{910232D4-7CB1-2A4C-9395-954906FADBED}"/>
                  </a:ext>
                </a:extLst>
              </p:cNvPr>
              <p:cNvSpPr>
                <a:spLocks/>
              </p:cNvSpPr>
              <p:nvPr/>
            </p:nvSpPr>
            <p:spPr bwMode="auto">
              <a:xfrm flipH="1">
                <a:off x="3354" y="1188"/>
                <a:ext cx="225" cy="141"/>
              </a:xfrm>
              <a:custGeom>
                <a:avLst/>
                <a:gdLst>
                  <a:gd name="T0" fmla="*/ 10 w 192"/>
                  <a:gd name="T1" fmla="*/ 134 h 134"/>
                  <a:gd name="T2" fmla="*/ 32 w 192"/>
                  <a:gd name="T3" fmla="*/ 89 h 134"/>
                  <a:gd name="T4" fmla="*/ 71 w 192"/>
                  <a:gd name="T5" fmla="*/ 128 h 134"/>
                  <a:gd name="T6" fmla="*/ 59 w 192"/>
                  <a:gd name="T7" fmla="*/ 78 h 134"/>
                  <a:gd name="T8" fmla="*/ 65 w 192"/>
                  <a:gd name="T9" fmla="*/ 56 h 134"/>
                  <a:gd name="T10" fmla="*/ 131 w 192"/>
                  <a:gd name="T11" fmla="*/ 101 h 134"/>
                  <a:gd name="T12" fmla="*/ 154 w 192"/>
                  <a:gd name="T13" fmla="*/ 1 h 134"/>
                  <a:gd name="T14" fmla="*/ 187 w 192"/>
                  <a:gd name="T15" fmla="*/ 6 h 134"/>
                  <a:gd name="T16" fmla="*/ 192 w 192"/>
                  <a:gd name="T17" fmla="*/ 2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34">
                    <a:moveTo>
                      <a:pt x="10" y="134"/>
                    </a:moveTo>
                    <a:cubicBezTo>
                      <a:pt x="0" y="106"/>
                      <a:pt x="3" y="97"/>
                      <a:pt x="32" y="89"/>
                    </a:cubicBezTo>
                    <a:cubicBezTo>
                      <a:pt x="46" y="104"/>
                      <a:pt x="53" y="117"/>
                      <a:pt x="71" y="128"/>
                    </a:cubicBezTo>
                    <a:cubicBezTo>
                      <a:pt x="78" y="106"/>
                      <a:pt x="66" y="99"/>
                      <a:pt x="59" y="78"/>
                    </a:cubicBezTo>
                    <a:cubicBezTo>
                      <a:pt x="61" y="71"/>
                      <a:pt x="61" y="62"/>
                      <a:pt x="65" y="56"/>
                    </a:cubicBezTo>
                    <a:cubicBezTo>
                      <a:pt x="89" y="21"/>
                      <a:pt x="97" y="88"/>
                      <a:pt x="131" y="101"/>
                    </a:cubicBezTo>
                    <a:cubicBezTo>
                      <a:pt x="143" y="67"/>
                      <a:pt x="133" y="32"/>
                      <a:pt x="154" y="1"/>
                    </a:cubicBezTo>
                    <a:cubicBezTo>
                      <a:pt x="165" y="3"/>
                      <a:pt x="177" y="0"/>
                      <a:pt x="187" y="6"/>
                    </a:cubicBezTo>
                    <a:cubicBezTo>
                      <a:pt x="192" y="9"/>
                      <a:pt x="192" y="23"/>
                      <a:pt x="192" y="23"/>
                    </a:cubicBezTo>
                  </a:path>
                </a:pathLst>
              </a:custGeom>
              <a:noFill/>
              <a:ln w="25400" cap="flat" cmpd="sng">
                <a:solidFill>
                  <a:srgbClr val="D2EAEC"/>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sp>
            <p:nvSpPr>
              <p:cNvPr id="36" name="Oval 32">
                <a:extLst>
                  <a:ext uri="{FF2B5EF4-FFF2-40B4-BE49-F238E27FC236}">
                    <a16:creationId xmlns:a16="http://schemas.microsoft.com/office/drawing/2014/main" id="{55A2A049-410E-574F-8E09-D55D0DF204A0}"/>
                  </a:ext>
                </a:extLst>
              </p:cNvPr>
              <p:cNvSpPr>
                <a:spLocks noChangeArrowheads="1"/>
              </p:cNvSpPr>
              <p:nvPr/>
            </p:nvSpPr>
            <p:spPr bwMode="auto">
              <a:xfrm>
                <a:off x="3246" y="1109"/>
                <a:ext cx="184" cy="184"/>
              </a:xfrm>
              <a:prstGeom prst="ellipse">
                <a:avLst/>
              </a:prstGeom>
              <a:solidFill>
                <a:srgbClr val="BBE0E3"/>
              </a:solidFill>
              <a:ln>
                <a:noFill/>
              </a:ln>
              <a:effectLst/>
              <a:extLst>
                <a:ext uri="{91240B29-F687-4f45-9708-019B960494DF}">
                  <a14:hiddenLine xmlns:a14="http://schemas.microsoft.com/office/drawing/2010/main" xmlns="" w="38100">
                    <a:solidFill>
                      <a:srgbClr val="D2EAEC"/>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685800">
                  <a:defRPr/>
                </a:pPr>
                <a:endParaRPr lang="en-US" sz="1050" kern="0">
                  <a:solidFill>
                    <a:sysClr val="windowText" lastClr="000000"/>
                  </a:solidFill>
                </a:endParaRPr>
              </a:p>
            </p:txBody>
          </p:sp>
        </p:grpSp>
        <p:sp>
          <p:nvSpPr>
            <p:cNvPr id="28" name="Freeform 33">
              <a:extLst>
                <a:ext uri="{FF2B5EF4-FFF2-40B4-BE49-F238E27FC236}">
                  <a16:creationId xmlns:a16="http://schemas.microsoft.com/office/drawing/2014/main" id="{1B29B95D-2DDB-8749-9AC8-9E7C812756A8}"/>
                </a:ext>
              </a:extLst>
            </p:cNvPr>
            <p:cNvSpPr>
              <a:spLocks/>
            </p:cNvSpPr>
            <p:nvPr/>
          </p:nvSpPr>
          <p:spPr bwMode="auto">
            <a:xfrm>
              <a:off x="4598" y="1706"/>
              <a:ext cx="150" cy="270"/>
            </a:xfrm>
            <a:custGeom>
              <a:avLst/>
              <a:gdLst>
                <a:gd name="T0" fmla="*/ 100 w 117"/>
                <a:gd name="T1" fmla="*/ 0 h 277"/>
                <a:gd name="T2" fmla="*/ 61 w 117"/>
                <a:gd name="T3" fmla="*/ 6 h 277"/>
                <a:gd name="T4" fmla="*/ 33 w 117"/>
                <a:gd name="T5" fmla="*/ 11 h 277"/>
                <a:gd name="T6" fmla="*/ 72 w 117"/>
                <a:gd name="T7" fmla="*/ 45 h 277"/>
                <a:gd name="T8" fmla="*/ 117 w 117"/>
                <a:gd name="T9" fmla="*/ 67 h 277"/>
                <a:gd name="T10" fmla="*/ 28 w 117"/>
                <a:gd name="T11" fmla="*/ 100 h 277"/>
                <a:gd name="T12" fmla="*/ 83 w 117"/>
                <a:gd name="T13" fmla="*/ 139 h 277"/>
                <a:gd name="T14" fmla="*/ 28 w 117"/>
                <a:gd name="T15" fmla="*/ 194 h 277"/>
                <a:gd name="T16" fmla="*/ 61 w 117"/>
                <a:gd name="T17" fmla="*/ 227 h 277"/>
                <a:gd name="T18" fmla="*/ 72 w 117"/>
                <a:gd name="T19"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77">
                  <a:moveTo>
                    <a:pt x="100" y="0"/>
                  </a:moveTo>
                  <a:cubicBezTo>
                    <a:pt x="87" y="2"/>
                    <a:pt x="74" y="4"/>
                    <a:pt x="61" y="6"/>
                  </a:cubicBezTo>
                  <a:cubicBezTo>
                    <a:pt x="52" y="8"/>
                    <a:pt x="39" y="4"/>
                    <a:pt x="33" y="11"/>
                  </a:cubicBezTo>
                  <a:cubicBezTo>
                    <a:pt x="15" y="34"/>
                    <a:pt x="64" y="42"/>
                    <a:pt x="72" y="45"/>
                  </a:cubicBezTo>
                  <a:cubicBezTo>
                    <a:pt x="99" y="38"/>
                    <a:pt x="107" y="40"/>
                    <a:pt x="117" y="67"/>
                  </a:cubicBezTo>
                  <a:cubicBezTo>
                    <a:pt x="102" y="107"/>
                    <a:pt x="71" y="96"/>
                    <a:pt x="28" y="100"/>
                  </a:cubicBezTo>
                  <a:cubicBezTo>
                    <a:pt x="0" y="143"/>
                    <a:pt x="52" y="135"/>
                    <a:pt x="83" y="139"/>
                  </a:cubicBezTo>
                  <a:cubicBezTo>
                    <a:pt x="114" y="184"/>
                    <a:pt x="59" y="185"/>
                    <a:pt x="28" y="194"/>
                  </a:cubicBezTo>
                  <a:cubicBezTo>
                    <a:pt x="34" y="216"/>
                    <a:pt x="39" y="220"/>
                    <a:pt x="61" y="227"/>
                  </a:cubicBezTo>
                  <a:cubicBezTo>
                    <a:pt x="98" y="251"/>
                    <a:pt x="90" y="243"/>
                    <a:pt x="72" y="277"/>
                  </a:cubicBezTo>
                </a:path>
              </a:pathLst>
            </a:custGeom>
            <a:noFill/>
            <a:ln w="38100" cap="flat" cmpd="sng">
              <a:solidFill>
                <a:srgbClr val="FFFF00"/>
              </a:solidFill>
              <a:prstDash val="solid"/>
              <a:round/>
              <a:headEnd type="none" w="med" len="med"/>
              <a:tailEnd type="none" w="med" len="med"/>
            </a:ln>
            <a:effectLst/>
            <a:extLst>
              <a:ext uri="{909E8E84-426E-40dd-AFC4-6F175D3DCCD1}">
                <a14:hiddenFill xmlns:a14="http://schemas.microsoft.com/office/drawing/2010/main" xmlns="">
                  <a:solidFill>
                    <a:srgbClr val="BBE0E3"/>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685800">
                <a:defRPr/>
              </a:pPr>
              <a:endParaRPr lang="en-US" sz="1050" kern="0">
                <a:solidFill>
                  <a:sysClr val="windowText" lastClr="000000"/>
                </a:solidFill>
              </a:endParaRPr>
            </a:p>
          </p:txBody>
        </p:sp>
      </p:grpSp>
      <p:pic>
        <p:nvPicPr>
          <p:cNvPr id="37" name="图片 36">
            <a:extLst>
              <a:ext uri="{FF2B5EF4-FFF2-40B4-BE49-F238E27FC236}">
                <a16:creationId xmlns:a16="http://schemas.microsoft.com/office/drawing/2014/main" id="{49EA725D-507E-6F4B-AE0E-FF557D292665}"/>
              </a:ext>
            </a:extLst>
          </p:cNvPr>
          <p:cNvPicPr>
            <a:picLocks noChangeAspect="1"/>
          </p:cNvPicPr>
          <p:nvPr/>
        </p:nvPicPr>
        <p:blipFill>
          <a:blip r:embed="rId2"/>
          <a:stretch>
            <a:fillRect/>
          </a:stretch>
        </p:blipFill>
        <p:spPr>
          <a:xfrm>
            <a:off x="1102667" y="1886304"/>
            <a:ext cx="4193234" cy="318474"/>
          </a:xfrm>
          <a:prstGeom prst="rect">
            <a:avLst/>
          </a:prstGeom>
        </p:spPr>
      </p:pic>
      <p:sp>
        <p:nvSpPr>
          <p:cNvPr id="38" name="文本框 37">
            <a:extLst>
              <a:ext uri="{FF2B5EF4-FFF2-40B4-BE49-F238E27FC236}">
                <a16:creationId xmlns:a16="http://schemas.microsoft.com/office/drawing/2014/main" id="{41D2D966-AB77-F243-93A4-88617D57E743}"/>
              </a:ext>
            </a:extLst>
          </p:cNvPr>
          <p:cNvSpPr txBox="1"/>
          <p:nvPr/>
        </p:nvSpPr>
        <p:spPr>
          <a:xfrm>
            <a:off x="146217" y="1874181"/>
            <a:ext cx="952505" cy="300082"/>
          </a:xfrm>
          <a:prstGeom prst="rect">
            <a:avLst/>
          </a:prstGeom>
          <a:noFill/>
        </p:spPr>
        <p:txBody>
          <a:bodyPr wrap="none" rtlCol="0">
            <a:spAutoFit/>
          </a:bodyPr>
          <a:lstStyle/>
          <a:p>
            <a:r>
              <a:rPr kumimoji="1" lang="en-US" altLang="zh-CN" sz="1350" dirty="0"/>
              <a:t>BNL+ FNAL</a:t>
            </a:r>
            <a:endParaRPr kumimoji="1" lang="zh-CN" altLang="en-US" sz="1350" dirty="0"/>
          </a:p>
        </p:txBody>
      </p:sp>
      <p:pic>
        <p:nvPicPr>
          <p:cNvPr id="39" name="Picture 10" descr="susy_ls_pptv2">
            <a:extLst>
              <a:ext uri="{FF2B5EF4-FFF2-40B4-BE49-F238E27FC236}">
                <a16:creationId xmlns:a16="http://schemas.microsoft.com/office/drawing/2014/main" id="{8C5F3331-24D2-F546-B28D-7E0260442AF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77063" y="4921708"/>
            <a:ext cx="1937463" cy="804884"/>
          </a:xfrm>
          <a:prstGeom prst="rect">
            <a:avLst/>
          </a:prstGeom>
          <a:noFill/>
          <a:ln w="57150">
            <a:solidFill>
              <a:srgbClr val="007600"/>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Rectangle 6">
            <a:extLst>
              <a:ext uri="{FF2B5EF4-FFF2-40B4-BE49-F238E27FC236}">
                <a16:creationId xmlns:a16="http://schemas.microsoft.com/office/drawing/2014/main" id="{AD620206-6E1A-1944-A368-4BBA3CB451D0}"/>
              </a:ext>
            </a:extLst>
          </p:cNvPr>
          <p:cNvSpPr/>
          <p:nvPr/>
        </p:nvSpPr>
        <p:spPr>
          <a:xfrm>
            <a:off x="368643" y="4275517"/>
            <a:ext cx="3704669" cy="461665"/>
          </a:xfrm>
          <a:prstGeom prst="rect">
            <a:avLst/>
          </a:prstGeom>
        </p:spPr>
        <p:txBody>
          <a:bodyPr wrap="none">
            <a:spAutoFit/>
          </a:bodyPr>
          <a:lstStyle/>
          <a:p>
            <a:pPr lvl="0"/>
            <a:r>
              <a:rPr lang="en-US" sz="2400" dirty="0" err="1"/>
              <a:t>a</a:t>
            </a:r>
            <a:r>
              <a:rPr lang="en-US" sz="2400" baseline="-25000" dirty="0" err="1">
                <a:latin typeface="Symbol" charset="2"/>
                <a:ea typeface="Symbol" charset="2"/>
                <a:cs typeface="Symbol" charset="2"/>
              </a:rPr>
              <a:t>m</a:t>
            </a:r>
            <a:r>
              <a:rPr lang="en-US" sz="2400" baseline="30000" dirty="0" err="1"/>
              <a:t>exp</a:t>
            </a:r>
            <a:r>
              <a:rPr lang="en-US" sz="2400" dirty="0"/>
              <a:t>   =   </a:t>
            </a:r>
            <a:r>
              <a:rPr lang="en-US" sz="2400" dirty="0" err="1">
                <a:solidFill>
                  <a:srgbClr val="AB7942"/>
                </a:solidFill>
              </a:rPr>
              <a:t>a</a:t>
            </a:r>
            <a:r>
              <a:rPr lang="en-US" sz="2400" baseline="-25000" dirty="0" err="1">
                <a:solidFill>
                  <a:srgbClr val="AB7942"/>
                </a:solidFill>
                <a:latin typeface="Symbol" charset="2"/>
                <a:ea typeface="Symbol" charset="2"/>
                <a:cs typeface="Symbol" charset="2"/>
              </a:rPr>
              <a:t>m</a:t>
            </a:r>
            <a:r>
              <a:rPr lang="en-US" sz="2400" baseline="30000" dirty="0" err="1">
                <a:solidFill>
                  <a:srgbClr val="AB7942"/>
                </a:solidFill>
              </a:rPr>
              <a:t>SM</a:t>
            </a:r>
            <a:r>
              <a:rPr lang="en-US" sz="2400" dirty="0">
                <a:solidFill>
                  <a:srgbClr val="AB7942"/>
                </a:solidFill>
              </a:rPr>
              <a:t>   </a:t>
            </a:r>
            <a:r>
              <a:rPr lang="en-US" sz="2400" dirty="0"/>
              <a:t>+   </a:t>
            </a:r>
            <a:r>
              <a:rPr lang="en-US" sz="2400" dirty="0" err="1">
                <a:solidFill>
                  <a:srgbClr val="008000"/>
                </a:solidFill>
              </a:rPr>
              <a:t>a</a:t>
            </a:r>
            <a:r>
              <a:rPr lang="en-US" sz="2400" baseline="-25000" dirty="0" err="1">
                <a:solidFill>
                  <a:srgbClr val="008000"/>
                </a:solidFill>
                <a:latin typeface="Symbol" charset="2"/>
                <a:ea typeface="Symbol" charset="2"/>
                <a:cs typeface="Symbol" charset="2"/>
              </a:rPr>
              <a:t>m</a:t>
            </a:r>
            <a:r>
              <a:rPr lang="en-US" sz="2400" baseline="30000" dirty="0" err="1">
                <a:solidFill>
                  <a:srgbClr val="008000"/>
                </a:solidFill>
              </a:rPr>
              <a:t>New</a:t>
            </a:r>
            <a:r>
              <a:rPr lang="en-US" sz="2400" baseline="30000" dirty="0">
                <a:solidFill>
                  <a:srgbClr val="008000"/>
                </a:solidFill>
              </a:rPr>
              <a:t> Physics</a:t>
            </a:r>
          </a:p>
        </p:txBody>
      </p:sp>
      <p:sp>
        <p:nvSpPr>
          <p:cNvPr id="43" name="Text Box 56">
            <a:extLst>
              <a:ext uri="{FF2B5EF4-FFF2-40B4-BE49-F238E27FC236}">
                <a16:creationId xmlns:a16="http://schemas.microsoft.com/office/drawing/2014/main" id="{07A53A4A-AEB5-E442-8FDB-60A056937901}"/>
              </a:ext>
            </a:extLst>
          </p:cNvPr>
          <p:cNvSpPr txBox="1">
            <a:spLocks noChangeArrowheads="1"/>
          </p:cNvSpPr>
          <p:nvPr/>
        </p:nvSpPr>
        <p:spPr bwMode="auto">
          <a:xfrm>
            <a:off x="0" y="3794393"/>
            <a:ext cx="2712936" cy="323165"/>
          </a:xfrm>
          <a:prstGeom prst="rect">
            <a:avLst/>
          </a:prstGeom>
          <a:solidFill>
            <a:srgbClr val="FFFFFF"/>
          </a:solidFill>
          <a:ln>
            <a:noFill/>
          </a:ln>
          <a:effectLst/>
        </p:spPr>
        <p:txBody>
          <a:bodyPr wrap="square" lIns="0" tIns="0" rIns="0" bIns="0">
            <a:spAutoFit/>
          </a:bodyPr>
          <a:lstStyle/>
          <a:p>
            <a:pPr algn="ctr" defTabSz="685800">
              <a:spcBef>
                <a:spcPct val="50000"/>
              </a:spcBef>
              <a:defRPr/>
            </a:pPr>
            <a:r>
              <a:rPr lang="en-US" sz="1050" kern="0" dirty="0">
                <a:solidFill>
                  <a:srgbClr val="0000FF"/>
                </a:solidFill>
              </a:rPr>
              <a:t>Known well beyond current experimental precision</a:t>
            </a:r>
          </a:p>
        </p:txBody>
      </p:sp>
      <p:sp>
        <p:nvSpPr>
          <p:cNvPr id="44" name="Text Box 57">
            <a:extLst>
              <a:ext uri="{FF2B5EF4-FFF2-40B4-BE49-F238E27FC236}">
                <a16:creationId xmlns:a16="http://schemas.microsoft.com/office/drawing/2014/main" id="{E266A2FA-A156-D740-8C92-D57756392C90}"/>
              </a:ext>
            </a:extLst>
          </p:cNvPr>
          <p:cNvSpPr txBox="1">
            <a:spLocks noChangeArrowheads="1"/>
          </p:cNvSpPr>
          <p:nvPr/>
        </p:nvSpPr>
        <p:spPr bwMode="auto">
          <a:xfrm>
            <a:off x="2712936" y="3779977"/>
            <a:ext cx="2914650" cy="323165"/>
          </a:xfrm>
          <a:prstGeom prst="rect">
            <a:avLst/>
          </a:prstGeom>
          <a:solidFill>
            <a:srgbClr val="FFFFFF"/>
          </a:solidFill>
          <a:ln>
            <a:noFill/>
          </a:ln>
          <a:effectLst/>
        </p:spPr>
        <p:txBody>
          <a:bodyPr lIns="0" tIns="0" rIns="0" bIns="0">
            <a:spAutoFit/>
          </a:bodyPr>
          <a:lstStyle/>
          <a:p>
            <a:pPr algn="ctr" defTabSz="685800">
              <a:spcBef>
                <a:spcPct val="50000"/>
              </a:spcBef>
              <a:defRPr/>
            </a:pPr>
            <a:r>
              <a:rPr lang="en-US" sz="1050" kern="0" dirty="0">
                <a:solidFill>
                  <a:srgbClr val="FF0000"/>
                </a:solidFill>
              </a:rPr>
              <a:t>Known slightly better than current experimental precision – needs work</a:t>
            </a:r>
          </a:p>
        </p:txBody>
      </p:sp>
      <p:pic>
        <p:nvPicPr>
          <p:cNvPr id="45" name="图片 44">
            <a:extLst>
              <a:ext uri="{FF2B5EF4-FFF2-40B4-BE49-F238E27FC236}">
                <a16:creationId xmlns:a16="http://schemas.microsoft.com/office/drawing/2014/main" id="{E2CF4EA0-E254-3B4F-8FB3-8FAD4A43A552}"/>
              </a:ext>
            </a:extLst>
          </p:cNvPr>
          <p:cNvPicPr>
            <a:picLocks noChangeAspect="1"/>
          </p:cNvPicPr>
          <p:nvPr/>
        </p:nvPicPr>
        <p:blipFill>
          <a:blip r:embed="rId4"/>
          <a:stretch>
            <a:fillRect/>
          </a:stretch>
        </p:blipFill>
        <p:spPr>
          <a:xfrm>
            <a:off x="5979200" y="1178543"/>
            <a:ext cx="3041127" cy="2196369"/>
          </a:xfrm>
          <a:prstGeom prst="rect">
            <a:avLst/>
          </a:prstGeom>
        </p:spPr>
      </p:pic>
      <p:sp>
        <p:nvSpPr>
          <p:cNvPr id="46" name="文本框 45">
            <a:extLst>
              <a:ext uri="{FF2B5EF4-FFF2-40B4-BE49-F238E27FC236}">
                <a16:creationId xmlns:a16="http://schemas.microsoft.com/office/drawing/2014/main" id="{3E983BD1-2A8D-E14E-9697-7B4F70DB448D}"/>
              </a:ext>
            </a:extLst>
          </p:cNvPr>
          <p:cNvSpPr txBox="1"/>
          <p:nvPr/>
        </p:nvSpPr>
        <p:spPr>
          <a:xfrm>
            <a:off x="4142675" y="4219086"/>
            <a:ext cx="2541273" cy="323165"/>
          </a:xfrm>
          <a:prstGeom prst="rect">
            <a:avLst/>
          </a:prstGeom>
          <a:noFill/>
        </p:spPr>
        <p:txBody>
          <a:bodyPr wrap="none" rtlCol="0">
            <a:spAutoFit/>
          </a:bodyPr>
          <a:lstStyle/>
          <a:p>
            <a:r>
              <a:rPr kumimoji="1" lang="en-US" altLang="zh-CN" sz="1500" b="1" dirty="0">
                <a:solidFill>
                  <a:srgbClr val="FF0000"/>
                </a:solidFill>
              </a:rPr>
              <a:t>BESIII can make contributions</a:t>
            </a:r>
            <a:endParaRPr kumimoji="1" lang="zh-CN" altLang="en-US" sz="1500" b="1" dirty="0">
              <a:solidFill>
                <a:srgbClr val="FF0000"/>
              </a:solidFill>
            </a:endParaRPr>
          </a:p>
        </p:txBody>
      </p:sp>
      <p:pic>
        <p:nvPicPr>
          <p:cNvPr id="47" name="图片 46">
            <a:extLst>
              <a:ext uri="{FF2B5EF4-FFF2-40B4-BE49-F238E27FC236}">
                <a16:creationId xmlns:a16="http://schemas.microsoft.com/office/drawing/2014/main" id="{E8AFE584-7B00-D64F-A985-E399A099FF3B}"/>
              </a:ext>
            </a:extLst>
          </p:cNvPr>
          <p:cNvPicPr>
            <a:picLocks noChangeAspect="1"/>
          </p:cNvPicPr>
          <p:nvPr/>
        </p:nvPicPr>
        <p:blipFill>
          <a:blip r:embed="rId5"/>
          <a:stretch>
            <a:fillRect/>
          </a:stretch>
        </p:blipFill>
        <p:spPr>
          <a:xfrm>
            <a:off x="6588187" y="3359096"/>
            <a:ext cx="2223791" cy="2539260"/>
          </a:xfrm>
          <a:prstGeom prst="rect">
            <a:avLst/>
          </a:prstGeom>
        </p:spPr>
      </p:pic>
      <p:sp>
        <p:nvSpPr>
          <p:cNvPr id="48" name="矩形 47">
            <a:extLst>
              <a:ext uri="{FF2B5EF4-FFF2-40B4-BE49-F238E27FC236}">
                <a16:creationId xmlns:a16="http://schemas.microsoft.com/office/drawing/2014/main" id="{513FA74F-73D2-9D4D-BAB7-2A307AD7135F}"/>
              </a:ext>
            </a:extLst>
          </p:cNvPr>
          <p:cNvSpPr/>
          <p:nvPr/>
        </p:nvSpPr>
        <p:spPr>
          <a:xfrm>
            <a:off x="6724650" y="4117558"/>
            <a:ext cx="1857375" cy="5111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p>
        </p:txBody>
      </p:sp>
      <p:sp>
        <p:nvSpPr>
          <p:cNvPr id="49" name="矩形 48">
            <a:extLst>
              <a:ext uri="{FF2B5EF4-FFF2-40B4-BE49-F238E27FC236}">
                <a16:creationId xmlns:a16="http://schemas.microsoft.com/office/drawing/2014/main" id="{26743D0C-D3A0-5F4C-9046-AFDFEE7DD378}"/>
              </a:ext>
            </a:extLst>
          </p:cNvPr>
          <p:cNvSpPr/>
          <p:nvPr/>
        </p:nvSpPr>
        <p:spPr>
          <a:xfrm>
            <a:off x="6607237" y="5605463"/>
            <a:ext cx="2108138" cy="2738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p>
        </p:txBody>
      </p:sp>
    </p:spTree>
    <p:extLst>
      <p:ext uri="{BB962C8B-B14F-4D97-AF65-F5344CB8AC3E}">
        <p14:creationId xmlns:p14="http://schemas.microsoft.com/office/powerpoint/2010/main" val="32408289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7E7D89-8BBB-D44C-A833-FA7106C55CF5}"/>
              </a:ext>
            </a:extLst>
          </p:cNvPr>
          <p:cNvSpPr>
            <a:spLocks noGrp="1"/>
          </p:cNvSpPr>
          <p:nvPr>
            <p:ph type="title"/>
          </p:nvPr>
        </p:nvSpPr>
        <p:spPr>
          <a:xfrm>
            <a:off x="491579" y="890587"/>
            <a:ext cx="7886700" cy="500063"/>
          </a:xfrm>
        </p:spPr>
        <p:txBody>
          <a:bodyPr>
            <a:normAutofit fontScale="90000"/>
          </a:bodyPr>
          <a:lstStyle/>
          <a:p>
            <a:pPr algn="ctr"/>
            <a:r>
              <a:rPr lang="en" altLang="zh-CN" sz="3000" dirty="0"/>
              <a:t>Standard Model contributions to</a:t>
            </a:r>
            <a:r>
              <a:rPr lang="zh-CN" altLang="en-US" sz="3000" dirty="0"/>
              <a:t> </a:t>
            </a:r>
            <a:r>
              <a:rPr lang="en-US" altLang="zh-CN" sz="3000" dirty="0">
                <a:solidFill>
                  <a:srgbClr val="FF0000"/>
                </a:solidFill>
              </a:rPr>
              <a:t>muon g-2</a:t>
            </a:r>
            <a:endParaRPr kumimoji="1" lang="zh-CN" altLang="en-US" sz="3000" dirty="0"/>
          </a:p>
        </p:txBody>
      </p:sp>
      <p:sp>
        <p:nvSpPr>
          <p:cNvPr id="4" name="页脚占位符 3">
            <a:extLst>
              <a:ext uri="{FF2B5EF4-FFF2-40B4-BE49-F238E27FC236}">
                <a16:creationId xmlns:a16="http://schemas.microsoft.com/office/drawing/2014/main" id="{9DAFD591-030A-3646-9BD9-E48AE7B5E44E}"/>
              </a:ext>
            </a:extLst>
          </p:cNvPr>
          <p:cNvSpPr>
            <a:spLocks noGrp="1"/>
          </p:cNvSpPr>
          <p:nvPr>
            <p:ph type="ftr" sz="quarter" idx="11"/>
          </p:nvPr>
        </p:nvSpPr>
        <p:spPr/>
        <p:txBody>
          <a:bodyPr/>
          <a:lstStyle/>
          <a:p>
            <a:r>
              <a:rPr kumimoji="1" lang="en-US" altLang="zh-CN"/>
              <a:t>Hai-Bo Li (IHEP)</a:t>
            </a:r>
            <a:endParaRPr kumimoji="1" lang="zh-CN" altLang="en-US"/>
          </a:p>
        </p:txBody>
      </p:sp>
      <p:sp>
        <p:nvSpPr>
          <p:cNvPr id="5" name="灯片编号占位符 4">
            <a:extLst>
              <a:ext uri="{FF2B5EF4-FFF2-40B4-BE49-F238E27FC236}">
                <a16:creationId xmlns:a16="http://schemas.microsoft.com/office/drawing/2014/main" id="{79D53F13-E634-864F-A193-4E8D684E2AAB}"/>
              </a:ext>
            </a:extLst>
          </p:cNvPr>
          <p:cNvSpPr>
            <a:spLocks noGrp="1"/>
          </p:cNvSpPr>
          <p:nvPr>
            <p:ph type="sldNum" sz="quarter" idx="12"/>
          </p:nvPr>
        </p:nvSpPr>
        <p:spPr/>
        <p:txBody>
          <a:bodyPr/>
          <a:lstStyle/>
          <a:p>
            <a:fld id="{20D5DF70-C7C4-B243-8DD8-3CD03F6BC299}" type="slidenum">
              <a:rPr kumimoji="1" lang="zh-CN" altLang="en-US" smtClean="0"/>
              <a:t>67</a:t>
            </a:fld>
            <a:endParaRPr kumimoji="1" lang="zh-CN" altLang="en-US"/>
          </a:p>
        </p:txBody>
      </p:sp>
      <p:pic>
        <p:nvPicPr>
          <p:cNvPr id="6" name="图片 5">
            <a:extLst>
              <a:ext uri="{FF2B5EF4-FFF2-40B4-BE49-F238E27FC236}">
                <a16:creationId xmlns:a16="http://schemas.microsoft.com/office/drawing/2014/main" id="{E857448F-2601-6D4E-B49B-3F068A2E62DE}"/>
              </a:ext>
            </a:extLst>
          </p:cNvPr>
          <p:cNvPicPr>
            <a:picLocks noChangeAspect="1"/>
          </p:cNvPicPr>
          <p:nvPr/>
        </p:nvPicPr>
        <p:blipFill>
          <a:blip r:embed="rId2"/>
          <a:stretch>
            <a:fillRect/>
          </a:stretch>
        </p:blipFill>
        <p:spPr>
          <a:xfrm>
            <a:off x="1630611" y="1541860"/>
            <a:ext cx="5608635" cy="3774281"/>
          </a:xfrm>
          <a:prstGeom prst="rect">
            <a:avLst/>
          </a:prstGeom>
        </p:spPr>
      </p:pic>
      <p:sp>
        <p:nvSpPr>
          <p:cNvPr id="7" name="矩形 6">
            <a:extLst>
              <a:ext uri="{FF2B5EF4-FFF2-40B4-BE49-F238E27FC236}">
                <a16:creationId xmlns:a16="http://schemas.microsoft.com/office/drawing/2014/main" id="{B82A8DEC-7B2C-A047-AD64-313A36219239}"/>
              </a:ext>
            </a:extLst>
          </p:cNvPr>
          <p:cNvSpPr/>
          <p:nvPr/>
        </p:nvSpPr>
        <p:spPr>
          <a:xfrm>
            <a:off x="314325" y="5347514"/>
            <a:ext cx="8216354" cy="369332"/>
          </a:xfrm>
          <a:prstGeom prst="rect">
            <a:avLst/>
          </a:prstGeom>
          <a:solidFill>
            <a:srgbClr val="FFFF00"/>
          </a:solidFill>
        </p:spPr>
        <p:txBody>
          <a:bodyPr wrap="square">
            <a:spAutoFit/>
          </a:bodyPr>
          <a:lstStyle/>
          <a:p>
            <a:r>
              <a:rPr lang="en" altLang="zh-CN" dirty="0">
                <a:latin typeface="Helvetica" pitchFamily="2" charset="0"/>
              </a:rPr>
              <a:t>FNAL experiment targets on precision of </a:t>
            </a:r>
            <a:r>
              <a:rPr lang="en" altLang="zh-CN" dirty="0">
                <a:solidFill>
                  <a:srgbClr val="FF0000"/>
                </a:solidFill>
                <a:latin typeface="Helvetica" pitchFamily="2" charset="0"/>
              </a:rPr>
              <a:t>0.14 ppm </a:t>
            </a:r>
            <a:r>
              <a:rPr lang="en" altLang="zh-CN" dirty="0">
                <a:latin typeface="Helvetica" pitchFamily="2" charset="0"/>
              </a:rPr>
              <a:t>! HVP with error </a:t>
            </a:r>
            <a:r>
              <a:rPr lang="en" altLang="zh-CN" dirty="0">
                <a:solidFill>
                  <a:srgbClr val="FF0000"/>
                </a:solidFill>
                <a:latin typeface="Helvetica" pitchFamily="2" charset="0"/>
              </a:rPr>
              <a:t>0.2-0.3%</a:t>
            </a:r>
          </a:p>
        </p:txBody>
      </p:sp>
      <p:cxnSp>
        <p:nvCxnSpPr>
          <p:cNvPr id="9" name="直线箭头连接符 8">
            <a:extLst>
              <a:ext uri="{FF2B5EF4-FFF2-40B4-BE49-F238E27FC236}">
                <a16:creationId xmlns:a16="http://schemas.microsoft.com/office/drawing/2014/main" id="{2763B4EF-4593-3C4B-A891-97B10B6F4EEB}"/>
              </a:ext>
            </a:extLst>
          </p:cNvPr>
          <p:cNvCxnSpPr/>
          <p:nvPr/>
        </p:nvCxnSpPr>
        <p:spPr>
          <a:xfrm>
            <a:off x="5429250" y="4143375"/>
            <a:ext cx="2009775" cy="1204139"/>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10" name="文本框 9">
            <a:extLst>
              <a:ext uri="{FF2B5EF4-FFF2-40B4-BE49-F238E27FC236}">
                <a16:creationId xmlns:a16="http://schemas.microsoft.com/office/drawing/2014/main" id="{C5F84EA8-BB67-BA42-9573-2F992BB7A242}"/>
              </a:ext>
            </a:extLst>
          </p:cNvPr>
          <p:cNvSpPr txBox="1"/>
          <p:nvPr/>
        </p:nvSpPr>
        <p:spPr>
          <a:xfrm>
            <a:off x="7810500" y="1541859"/>
            <a:ext cx="1144288" cy="300082"/>
          </a:xfrm>
          <a:prstGeom prst="rect">
            <a:avLst/>
          </a:prstGeom>
          <a:noFill/>
        </p:spPr>
        <p:txBody>
          <a:bodyPr wrap="none" rtlCol="0">
            <a:spAutoFit/>
          </a:bodyPr>
          <a:lstStyle/>
          <a:p>
            <a:r>
              <a:rPr kumimoji="1" lang="en-US" altLang="zh-CN" sz="1350" dirty="0"/>
              <a:t>From Xu Feng</a:t>
            </a:r>
            <a:endParaRPr kumimoji="1" lang="zh-CN" altLang="en-US" sz="1350" dirty="0"/>
          </a:p>
        </p:txBody>
      </p:sp>
    </p:spTree>
    <p:extLst>
      <p:ext uri="{BB962C8B-B14F-4D97-AF65-F5344CB8AC3E}">
        <p14:creationId xmlns:p14="http://schemas.microsoft.com/office/powerpoint/2010/main" val="23324751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7CD231-1E41-D847-ACA6-9851C3C36C91}"/>
              </a:ext>
            </a:extLst>
          </p:cNvPr>
          <p:cNvSpPr>
            <a:spLocks noGrp="1"/>
          </p:cNvSpPr>
          <p:nvPr>
            <p:ph type="title"/>
          </p:nvPr>
        </p:nvSpPr>
        <p:spPr>
          <a:xfrm>
            <a:off x="476250" y="959644"/>
            <a:ext cx="7886700" cy="495485"/>
          </a:xfrm>
        </p:spPr>
        <p:txBody>
          <a:bodyPr>
            <a:normAutofit fontScale="90000"/>
          </a:bodyPr>
          <a:lstStyle/>
          <a:p>
            <a:r>
              <a:rPr lang="en-US" altLang="zh-CN" sz="3000" b="1" dirty="0">
                <a:solidFill>
                  <a:srgbClr val="FF0000"/>
                </a:solidFill>
              </a:rPr>
              <a:t>Muon g-2: BESIII contributions to HVP </a:t>
            </a:r>
            <a:endParaRPr kumimoji="1" lang="zh-CN" altLang="en-US" sz="3000" b="1" dirty="0"/>
          </a:p>
        </p:txBody>
      </p:sp>
      <p:sp>
        <p:nvSpPr>
          <p:cNvPr id="4" name="页脚占位符 3">
            <a:extLst>
              <a:ext uri="{FF2B5EF4-FFF2-40B4-BE49-F238E27FC236}">
                <a16:creationId xmlns:a16="http://schemas.microsoft.com/office/drawing/2014/main" id="{B5B82CC7-32F7-8946-8844-ADC1798C95A9}"/>
              </a:ext>
            </a:extLst>
          </p:cNvPr>
          <p:cNvSpPr>
            <a:spLocks noGrp="1"/>
          </p:cNvSpPr>
          <p:nvPr>
            <p:ph type="ftr" sz="quarter" idx="11"/>
          </p:nvPr>
        </p:nvSpPr>
        <p:spPr/>
        <p:txBody>
          <a:bodyPr/>
          <a:lstStyle/>
          <a:p>
            <a:r>
              <a:rPr kumimoji="1" lang="en-US" altLang="zh-CN"/>
              <a:t>Hai-Bo Li (IHEP)</a:t>
            </a:r>
            <a:endParaRPr kumimoji="1" lang="zh-CN" altLang="en-US"/>
          </a:p>
        </p:txBody>
      </p:sp>
      <p:sp>
        <p:nvSpPr>
          <p:cNvPr id="5" name="灯片编号占位符 4">
            <a:extLst>
              <a:ext uri="{FF2B5EF4-FFF2-40B4-BE49-F238E27FC236}">
                <a16:creationId xmlns:a16="http://schemas.microsoft.com/office/drawing/2014/main" id="{FDA62C8F-AD0D-224D-BCBC-BE6517A10996}"/>
              </a:ext>
            </a:extLst>
          </p:cNvPr>
          <p:cNvSpPr>
            <a:spLocks noGrp="1"/>
          </p:cNvSpPr>
          <p:nvPr>
            <p:ph type="sldNum" sz="quarter" idx="12"/>
          </p:nvPr>
        </p:nvSpPr>
        <p:spPr/>
        <p:txBody>
          <a:bodyPr/>
          <a:lstStyle/>
          <a:p>
            <a:fld id="{20D5DF70-C7C4-B243-8DD8-3CD03F6BC299}" type="slidenum">
              <a:rPr kumimoji="1" lang="zh-CN" altLang="en-US" smtClean="0"/>
              <a:t>68</a:t>
            </a:fld>
            <a:endParaRPr kumimoji="1" lang="zh-CN" altLang="en-US"/>
          </a:p>
        </p:txBody>
      </p:sp>
      <p:pic>
        <p:nvPicPr>
          <p:cNvPr id="7" name="图片 6">
            <a:extLst>
              <a:ext uri="{FF2B5EF4-FFF2-40B4-BE49-F238E27FC236}">
                <a16:creationId xmlns:a16="http://schemas.microsoft.com/office/drawing/2014/main" id="{079FE317-7701-8B48-929F-706229783940}"/>
              </a:ext>
            </a:extLst>
          </p:cNvPr>
          <p:cNvPicPr>
            <a:picLocks noChangeAspect="1"/>
          </p:cNvPicPr>
          <p:nvPr/>
        </p:nvPicPr>
        <p:blipFill>
          <a:blip r:embed="rId2"/>
          <a:stretch>
            <a:fillRect/>
          </a:stretch>
        </p:blipFill>
        <p:spPr>
          <a:xfrm rot="5400000">
            <a:off x="5491066" y="1992396"/>
            <a:ext cx="2713051" cy="4551183"/>
          </a:xfrm>
          <a:prstGeom prst="rect">
            <a:avLst/>
          </a:prstGeom>
        </p:spPr>
      </p:pic>
      <p:pic>
        <p:nvPicPr>
          <p:cNvPr id="9" name="图片 8">
            <a:extLst>
              <a:ext uri="{FF2B5EF4-FFF2-40B4-BE49-F238E27FC236}">
                <a16:creationId xmlns:a16="http://schemas.microsoft.com/office/drawing/2014/main" id="{F7A95B0C-1812-9446-BF57-A8EC9B3CF571}"/>
              </a:ext>
            </a:extLst>
          </p:cNvPr>
          <p:cNvPicPr>
            <a:picLocks noChangeAspect="1"/>
          </p:cNvPicPr>
          <p:nvPr/>
        </p:nvPicPr>
        <p:blipFill>
          <a:blip r:embed="rId3"/>
          <a:stretch>
            <a:fillRect/>
          </a:stretch>
        </p:blipFill>
        <p:spPr>
          <a:xfrm>
            <a:off x="77967" y="1592907"/>
            <a:ext cx="2251737" cy="1483372"/>
          </a:xfrm>
          <a:prstGeom prst="rect">
            <a:avLst/>
          </a:prstGeom>
        </p:spPr>
      </p:pic>
      <p:pic>
        <p:nvPicPr>
          <p:cNvPr id="11" name="图片 10">
            <a:extLst>
              <a:ext uri="{FF2B5EF4-FFF2-40B4-BE49-F238E27FC236}">
                <a16:creationId xmlns:a16="http://schemas.microsoft.com/office/drawing/2014/main" id="{0DAF6D41-C5CE-2B43-B8DB-83593A5E5369}"/>
              </a:ext>
            </a:extLst>
          </p:cNvPr>
          <p:cNvPicPr>
            <a:picLocks noChangeAspect="1"/>
          </p:cNvPicPr>
          <p:nvPr/>
        </p:nvPicPr>
        <p:blipFill>
          <a:blip r:embed="rId4"/>
          <a:stretch>
            <a:fillRect/>
          </a:stretch>
        </p:blipFill>
        <p:spPr>
          <a:xfrm>
            <a:off x="2272554" y="1674165"/>
            <a:ext cx="2218886" cy="1412987"/>
          </a:xfrm>
          <a:prstGeom prst="rect">
            <a:avLst/>
          </a:prstGeom>
        </p:spPr>
      </p:pic>
      <p:pic>
        <p:nvPicPr>
          <p:cNvPr id="13" name="图片 12">
            <a:extLst>
              <a:ext uri="{FF2B5EF4-FFF2-40B4-BE49-F238E27FC236}">
                <a16:creationId xmlns:a16="http://schemas.microsoft.com/office/drawing/2014/main" id="{DC00DE3E-40A1-FF48-B3C6-C53BF1A11E5D}"/>
              </a:ext>
            </a:extLst>
          </p:cNvPr>
          <p:cNvPicPr>
            <a:picLocks noChangeAspect="1"/>
          </p:cNvPicPr>
          <p:nvPr/>
        </p:nvPicPr>
        <p:blipFill>
          <a:blip r:embed="rId5"/>
          <a:stretch>
            <a:fillRect/>
          </a:stretch>
        </p:blipFill>
        <p:spPr>
          <a:xfrm rot="5400000">
            <a:off x="1048460" y="2381356"/>
            <a:ext cx="2188815" cy="3854217"/>
          </a:xfrm>
          <a:prstGeom prst="rect">
            <a:avLst/>
          </a:prstGeom>
        </p:spPr>
      </p:pic>
      <p:cxnSp>
        <p:nvCxnSpPr>
          <p:cNvPr id="15" name="直线箭头连接符 14">
            <a:extLst>
              <a:ext uri="{FF2B5EF4-FFF2-40B4-BE49-F238E27FC236}">
                <a16:creationId xmlns:a16="http://schemas.microsoft.com/office/drawing/2014/main" id="{9135288B-B391-C544-AD59-1886861287AE}"/>
              </a:ext>
            </a:extLst>
          </p:cNvPr>
          <p:cNvCxnSpPr>
            <a:cxnSpLocks/>
          </p:cNvCxnSpPr>
          <p:nvPr/>
        </p:nvCxnSpPr>
        <p:spPr>
          <a:xfrm>
            <a:off x="3415553" y="4528297"/>
            <a:ext cx="1828800" cy="276419"/>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17" name="文本框 16">
            <a:extLst>
              <a:ext uri="{FF2B5EF4-FFF2-40B4-BE49-F238E27FC236}">
                <a16:creationId xmlns:a16="http://schemas.microsoft.com/office/drawing/2014/main" id="{E4AF7B2B-B18C-A34C-A0A6-31CD533284A7}"/>
              </a:ext>
            </a:extLst>
          </p:cNvPr>
          <p:cNvSpPr txBox="1"/>
          <p:nvPr/>
        </p:nvSpPr>
        <p:spPr>
          <a:xfrm>
            <a:off x="-215153" y="4514850"/>
            <a:ext cx="184731" cy="300082"/>
          </a:xfrm>
          <a:prstGeom prst="rect">
            <a:avLst/>
          </a:prstGeom>
          <a:noFill/>
        </p:spPr>
        <p:txBody>
          <a:bodyPr wrap="none" rtlCol="0">
            <a:spAutoFit/>
          </a:bodyPr>
          <a:lstStyle/>
          <a:p>
            <a:endParaRPr kumimoji="1" lang="zh-CN" altLang="en-US" sz="1350" dirty="0"/>
          </a:p>
        </p:txBody>
      </p:sp>
      <p:pic>
        <p:nvPicPr>
          <p:cNvPr id="18" name="图片 17">
            <a:extLst>
              <a:ext uri="{FF2B5EF4-FFF2-40B4-BE49-F238E27FC236}">
                <a16:creationId xmlns:a16="http://schemas.microsoft.com/office/drawing/2014/main" id="{51782894-A7B3-D249-8CA0-E8F34D91FDC9}"/>
              </a:ext>
            </a:extLst>
          </p:cNvPr>
          <p:cNvPicPr>
            <a:picLocks noChangeAspect="1"/>
          </p:cNvPicPr>
          <p:nvPr/>
        </p:nvPicPr>
        <p:blipFill>
          <a:blip r:embed="rId6"/>
          <a:stretch>
            <a:fillRect/>
          </a:stretch>
        </p:blipFill>
        <p:spPr>
          <a:xfrm>
            <a:off x="4668693" y="1412989"/>
            <a:ext cx="2258565" cy="1635854"/>
          </a:xfrm>
          <a:prstGeom prst="rect">
            <a:avLst/>
          </a:prstGeom>
        </p:spPr>
      </p:pic>
      <p:pic>
        <p:nvPicPr>
          <p:cNvPr id="19" name="图片 18">
            <a:extLst>
              <a:ext uri="{FF2B5EF4-FFF2-40B4-BE49-F238E27FC236}">
                <a16:creationId xmlns:a16="http://schemas.microsoft.com/office/drawing/2014/main" id="{2DAF8AA3-F047-8E43-92CF-0B525C95ACFF}"/>
              </a:ext>
            </a:extLst>
          </p:cNvPr>
          <p:cNvPicPr>
            <a:picLocks noChangeAspect="1"/>
          </p:cNvPicPr>
          <p:nvPr/>
        </p:nvPicPr>
        <p:blipFill>
          <a:blip r:embed="rId7"/>
          <a:stretch>
            <a:fillRect/>
          </a:stretch>
        </p:blipFill>
        <p:spPr>
          <a:xfrm>
            <a:off x="6889855" y="1344220"/>
            <a:ext cx="2270732" cy="1678151"/>
          </a:xfrm>
          <a:prstGeom prst="rect">
            <a:avLst/>
          </a:prstGeom>
        </p:spPr>
      </p:pic>
      <p:sp>
        <p:nvSpPr>
          <p:cNvPr id="14" name="标题 1">
            <a:extLst>
              <a:ext uri="{FF2B5EF4-FFF2-40B4-BE49-F238E27FC236}">
                <a16:creationId xmlns:a16="http://schemas.microsoft.com/office/drawing/2014/main" id="{6471C858-3B33-8A44-B99C-1ABDB8E9F4C1}"/>
              </a:ext>
            </a:extLst>
          </p:cNvPr>
          <p:cNvSpPr txBox="1">
            <a:spLocks/>
          </p:cNvSpPr>
          <p:nvPr/>
        </p:nvSpPr>
        <p:spPr>
          <a:xfrm>
            <a:off x="457200" y="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b="1"/>
              <a:t>介子形状因子的测量</a:t>
            </a:r>
            <a:endParaRPr kumimoji="1" lang="zh-CN" altLang="en-US" b="1" dirty="0"/>
          </a:p>
        </p:txBody>
      </p:sp>
    </p:spTree>
    <p:extLst>
      <p:ext uri="{BB962C8B-B14F-4D97-AF65-F5344CB8AC3E}">
        <p14:creationId xmlns:p14="http://schemas.microsoft.com/office/powerpoint/2010/main" val="4545268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5BB27A-E112-D641-86B9-601132B49211}"/>
              </a:ext>
            </a:extLst>
          </p:cNvPr>
          <p:cNvSpPr>
            <a:spLocks noGrp="1"/>
          </p:cNvSpPr>
          <p:nvPr>
            <p:ph type="title"/>
          </p:nvPr>
        </p:nvSpPr>
        <p:spPr>
          <a:xfrm>
            <a:off x="0" y="677465"/>
            <a:ext cx="7886700" cy="564356"/>
          </a:xfrm>
        </p:spPr>
        <p:txBody>
          <a:bodyPr>
            <a:normAutofit/>
          </a:bodyPr>
          <a:lstStyle/>
          <a:p>
            <a:r>
              <a:rPr kumimoji="1" lang="en-US" altLang="zh-CN" sz="2700" b="1" dirty="0">
                <a:solidFill>
                  <a:srgbClr val="FF0000"/>
                </a:solidFill>
              </a:rPr>
              <a:t>BESIII contribution to </a:t>
            </a:r>
            <a:r>
              <a:rPr kumimoji="1" lang="en-US" altLang="zh-CN" sz="2700" b="1" dirty="0" err="1">
                <a:solidFill>
                  <a:srgbClr val="FF0000"/>
                </a:solidFill>
              </a:rPr>
              <a:t>Hlbl</a:t>
            </a:r>
            <a:r>
              <a:rPr kumimoji="1" lang="en-US" altLang="zh-CN" sz="2700" b="1" dirty="0">
                <a:solidFill>
                  <a:srgbClr val="FF0000"/>
                </a:solidFill>
              </a:rPr>
              <a:t>:  transition form factors </a:t>
            </a:r>
            <a:endParaRPr kumimoji="1" lang="zh-CN" altLang="en-US" sz="2700" b="1" dirty="0">
              <a:solidFill>
                <a:srgbClr val="FF0000"/>
              </a:solidFill>
            </a:endParaRPr>
          </a:p>
        </p:txBody>
      </p:sp>
      <p:sp>
        <p:nvSpPr>
          <p:cNvPr id="4" name="页脚占位符 3">
            <a:extLst>
              <a:ext uri="{FF2B5EF4-FFF2-40B4-BE49-F238E27FC236}">
                <a16:creationId xmlns:a16="http://schemas.microsoft.com/office/drawing/2014/main" id="{AAEC85AF-FBC2-9746-9012-A379ECEB4045}"/>
              </a:ext>
            </a:extLst>
          </p:cNvPr>
          <p:cNvSpPr>
            <a:spLocks noGrp="1"/>
          </p:cNvSpPr>
          <p:nvPr>
            <p:ph type="ftr" sz="quarter" idx="11"/>
          </p:nvPr>
        </p:nvSpPr>
        <p:spPr/>
        <p:txBody>
          <a:bodyPr/>
          <a:lstStyle/>
          <a:p>
            <a:r>
              <a:rPr kumimoji="1" lang="en-US" altLang="zh-CN"/>
              <a:t>Hai-Bo Li (IHEP)</a:t>
            </a:r>
            <a:endParaRPr kumimoji="1" lang="zh-CN" altLang="en-US"/>
          </a:p>
        </p:txBody>
      </p:sp>
      <p:sp>
        <p:nvSpPr>
          <p:cNvPr id="5" name="灯片编号占位符 4">
            <a:extLst>
              <a:ext uri="{FF2B5EF4-FFF2-40B4-BE49-F238E27FC236}">
                <a16:creationId xmlns:a16="http://schemas.microsoft.com/office/drawing/2014/main" id="{CC72E71D-999E-424D-9ED6-D9728A514BBA}"/>
              </a:ext>
            </a:extLst>
          </p:cNvPr>
          <p:cNvSpPr>
            <a:spLocks noGrp="1"/>
          </p:cNvSpPr>
          <p:nvPr>
            <p:ph type="sldNum" sz="quarter" idx="12"/>
          </p:nvPr>
        </p:nvSpPr>
        <p:spPr/>
        <p:txBody>
          <a:bodyPr/>
          <a:lstStyle/>
          <a:p>
            <a:fld id="{20D5DF70-C7C4-B243-8DD8-3CD03F6BC299}" type="slidenum">
              <a:rPr kumimoji="1" lang="zh-CN" altLang="en-US" smtClean="0"/>
              <a:t>69</a:t>
            </a:fld>
            <a:endParaRPr kumimoji="1" lang="zh-CN" altLang="en-US"/>
          </a:p>
        </p:txBody>
      </p:sp>
      <p:pic>
        <p:nvPicPr>
          <p:cNvPr id="7" name="图片 6">
            <a:extLst>
              <a:ext uri="{FF2B5EF4-FFF2-40B4-BE49-F238E27FC236}">
                <a16:creationId xmlns:a16="http://schemas.microsoft.com/office/drawing/2014/main" id="{C0BEB831-7298-824A-A980-D1AFF0F13C85}"/>
              </a:ext>
            </a:extLst>
          </p:cNvPr>
          <p:cNvPicPr>
            <a:picLocks noChangeAspect="1"/>
          </p:cNvPicPr>
          <p:nvPr/>
        </p:nvPicPr>
        <p:blipFill>
          <a:blip r:embed="rId2"/>
          <a:stretch>
            <a:fillRect/>
          </a:stretch>
        </p:blipFill>
        <p:spPr>
          <a:xfrm>
            <a:off x="444657" y="2163456"/>
            <a:ext cx="3412752" cy="3402121"/>
          </a:xfrm>
          <a:prstGeom prst="rect">
            <a:avLst/>
          </a:prstGeom>
        </p:spPr>
      </p:pic>
      <p:pic>
        <p:nvPicPr>
          <p:cNvPr id="11" name="图片 10">
            <a:extLst>
              <a:ext uri="{FF2B5EF4-FFF2-40B4-BE49-F238E27FC236}">
                <a16:creationId xmlns:a16="http://schemas.microsoft.com/office/drawing/2014/main" id="{6A057D50-C2DD-E04D-91A2-78B265DA62EA}"/>
              </a:ext>
            </a:extLst>
          </p:cNvPr>
          <p:cNvPicPr>
            <a:picLocks noChangeAspect="1"/>
          </p:cNvPicPr>
          <p:nvPr/>
        </p:nvPicPr>
        <p:blipFill>
          <a:blip r:embed="rId3"/>
          <a:stretch>
            <a:fillRect/>
          </a:stretch>
        </p:blipFill>
        <p:spPr>
          <a:xfrm>
            <a:off x="4216557" y="2400046"/>
            <a:ext cx="4482787" cy="2928938"/>
          </a:xfrm>
          <a:prstGeom prst="rect">
            <a:avLst/>
          </a:prstGeom>
        </p:spPr>
      </p:pic>
      <p:pic>
        <p:nvPicPr>
          <p:cNvPr id="12" name="图片 11">
            <a:extLst>
              <a:ext uri="{FF2B5EF4-FFF2-40B4-BE49-F238E27FC236}">
                <a16:creationId xmlns:a16="http://schemas.microsoft.com/office/drawing/2014/main" id="{938C1EE0-D95A-6643-AA9C-D5F29DBEE436}"/>
              </a:ext>
            </a:extLst>
          </p:cNvPr>
          <p:cNvPicPr>
            <a:picLocks noChangeAspect="1"/>
          </p:cNvPicPr>
          <p:nvPr/>
        </p:nvPicPr>
        <p:blipFill>
          <a:blip r:embed="rId4"/>
          <a:stretch>
            <a:fillRect/>
          </a:stretch>
        </p:blipFill>
        <p:spPr>
          <a:xfrm>
            <a:off x="345702" y="1559384"/>
            <a:ext cx="5162550" cy="381000"/>
          </a:xfrm>
          <a:prstGeom prst="rect">
            <a:avLst/>
          </a:prstGeom>
        </p:spPr>
      </p:pic>
      <p:sp>
        <p:nvSpPr>
          <p:cNvPr id="13" name="文本框 12">
            <a:extLst>
              <a:ext uri="{FF2B5EF4-FFF2-40B4-BE49-F238E27FC236}">
                <a16:creationId xmlns:a16="http://schemas.microsoft.com/office/drawing/2014/main" id="{9FF0AEF0-7728-2541-BD21-4F164A30F80F}"/>
              </a:ext>
            </a:extLst>
          </p:cNvPr>
          <p:cNvSpPr txBox="1"/>
          <p:nvPr/>
        </p:nvSpPr>
        <p:spPr>
          <a:xfrm>
            <a:off x="5715000" y="1664160"/>
            <a:ext cx="3344505" cy="715581"/>
          </a:xfrm>
          <a:prstGeom prst="rect">
            <a:avLst/>
          </a:prstGeom>
          <a:solidFill>
            <a:srgbClr val="FFFF00"/>
          </a:solidFill>
        </p:spPr>
        <p:txBody>
          <a:bodyPr wrap="none" rtlCol="0">
            <a:spAutoFit/>
          </a:bodyPr>
          <a:lstStyle/>
          <a:p>
            <a:r>
              <a:rPr kumimoji="1" lang="en-US" altLang="zh-CN" sz="1350" dirty="0">
                <a:solidFill>
                  <a:srgbClr val="FF0000"/>
                </a:solidFill>
              </a:rPr>
              <a:t>Not only large data at 3.773 GeV: 20fb</a:t>
            </a:r>
            <a:r>
              <a:rPr kumimoji="1" lang="en-US" altLang="zh-CN" sz="1350" baseline="30000" dirty="0">
                <a:solidFill>
                  <a:srgbClr val="FF0000"/>
                </a:solidFill>
              </a:rPr>
              <a:t>-1</a:t>
            </a:r>
          </a:p>
          <a:p>
            <a:r>
              <a:rPr kumimoji="1" lang="en-US" altLang="zh-CN" sz="1350" dirty="0">
                <a:solidFill>
                  <a:srgbClr val="FF0000"/>
                </a:solidFill>
              </a:rPr>
              <a:t> but also data at higher energy: 4.0 – 5.6 GeV</a:t>
            </a:r>
          </a:p>
          <a:p>
            <a:r>
              <a:rPr kumimoji="1" lang="en-US" altLang="zh-CN" sz="1350" dirty="0">
                <a:solidFill>
                  <a:srgbClr val="FF0000"/>
                </a:solidFill>
              </a:rPr>
              <a:t> 4.6 GeV: 20fb</a:t>
            </a:r>
            <a:r>
              <a:rPr kumimoji="1" lang="en-US" altLang="zh-CN" sz="1350" baseline="30000" dirty="0">
                <a:solidFill>
                  <a:srgbClr val="FF0000"/>
                </a:solidFill>
              </a:rPr>
              <a:t>-1</a:t>
            </a:r>
            <a:endParaRPr kumimoji="1" lang="zh-CN" altLang="en-US" sz="1350" dirty="0">
              <a:solidFill>
                <a:srgbClr val="FF0000"/>
              </a:solidFill>
            </a:endParaRPr>
          </a:p>
        </p:txBody>
      </p:sp>
      <p:pic>
        <p:nvPicPr>
          <p:cNvPr id="15" name="图片 14">
            <a:extLst>
              <a:ext uri="{FF2B5EF4-FFF2-40B4-BE49-F238E27FC236}">
                <a16:creationId xmlns:a16="http://schemas.microsoft.com/office/drawing/2014/main" id="{35D0A3A0-67E7-FC4B-B7FF-7F381F625415}"/>
              </a:ext>
            </a:extLst>
          </p:cNvPr>
          <p:cNvPicPr>
            <a:picLocks noChangeAspect="1"/>
          </p:cNvPicPr>
          <p:nvPr/>
        </p:nvPicPr>
        <p:blipFill>
          <a:blip r:embed="rId5"/>
          <a:stretch>
            <a:fillRect/>
          </a:stretch>
        </p:blipFill>
        <p:spPr>
          <a:xfrm>
            <a:off x="7519287" y="834350"/>
            <a:ext cx="1344426" cy="814943"/>
          </a:xfrm>
          <a:prstGeom prst="rect">
            <a:avLst/>
          </a:prstGeom>
        </p:spPr>
      </p:pic>
    </p:spTree>
    <p:extLst>
      <p:ext uri="{BB962C8B-B14F-4D97-AF65-F5344CB8AC3E}">
        <p14:creationId xmlns:p14="http://schemas.microsoft.com/office/powerpoint/2010/main" val="3600915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sz="half" idx="1"/>
          </p:nvPr>
        </p:nvSpPr>
        <p:spPr>
          <a:xfrm>
            <a:off x="851298" y="983456"/>
            <a:ext cx="3950494" cy="939404"/>
          </a:xfrm>
        </p:spPr>
        <p:txBody>
          <a:bodyPr>
            <a:normAutofit fontScale="70000" lnSpcReduction="20000"/>
          </a:bodyPr>
          <a:lstStyle/>
          <a:p>
            <a:r>
              <a:rPr lang="en-US" altLang="zh-CN" b="1" dirty="0">
                <a:latin typeface="SimSun" panose="02010600030101010101" pitchFamily="2" charset="-122"/>
                <a:ea typeface="SimSun" panose="02010600030101010101" pitchFamily="2" charset="-122"/>
                <a:cs typeface="华文楷体"/>
              </a:rPr>
              <a:t>1910</a:t>
            </a:r>
            <a:r>
              <a:rPr lang="zh-CN" altLang="en-US" b="1" dirty="0">
                <a:latin typeface="SimSun" panose="02010600030101010101" pitchFamily="2" charset="-122"/>
                <a:ea typeface="SimSun" panose="02010600030101010101" pitchFamily="2" charset="-122"/>
                <a:cs typeface="华文楷体"/>
              </a:rPr>
              <a:t>年，</a:t>
            </a:r>
            <a:r>
              <a:rPr lang="en-US" altLang="zh-CN" b="1" dirty="0">
                <a:latin typeface="SimSun" panose="02010600030101010101" pitchFamily="2" charset="-122"/>
                <a:ea typeface="SimSun" panose="02010600030101010101" pitchFamily="2" charset="-122"/>
                <a:cs typeface="华文楷体"/>
              </a:rPr>
              <a:t>Millikan</a:t>
            </a:r>
            <a:r>
              <a:rPr lang="zh-CN" altLang="en-US" b="1" dirty="0">
                <a:latin typeface="SimSun" panose="02010600030101010101" pitchFamily="2" charset="-122"/>
                <a:ea typeface="SimSun" panose="02010600030101010101" pitchFamily="2" charset="-122"/>
                <a:cs typeface="华文楷体"/>
              </a:rPr>
              <a:t>油滴实验测出单个电子的电荷</a:t>
            </a:r>
          </a:p>
        </p:txBody>
      </p:sp>
      <p:graphicFrame>
        <p:nvGraphicFramePr>
          <p:cNvPr id="20484" name="Object 4"/>
          <p:cNvGraphicFramePr>
            <a:graphicFrameLocks noGrp="1" noChangeAspect="1"/>
          </p:cNvGraphicFramePr>
          <p:nvPr>
            <p:ph sz="quarter" idx="2"/>
          </p:nvPr>
        </p:nvGraphicFramePr>
        <p:xfrm>
          <a:off x="1273840" y="1742658"/>
          <a:ext cx="3078956" cy="413147"/>
        </p:xfrm>
        <a:graphic>
          <a:graphicData uri="http://schemas.openxmlformats.org/presentationml/2006/ole">
            <mc:AlternateContent xmlns:mc="http://schemas.openxmlformats.org/markup-compatibility/2006">
              <mc:Choice xmlns:v="urn:schemas-microsoft-com:vml" Requires="v">
                <p:oleObj spid="_x0000_s24965" name="公式" r:id="rId4" imgW="1701720" imgH="228600" progId="Equation.3">
                  <p:embed/>
                </p:oleObj>
              </mc:Choice>
              <mc:Fallback>
                <p:oleObj name="公式" r:id="rId4" imgW="1701720" imgH="228600" progId="Equation.3">
                  <p:embed/>
                  <p:pic>
                    <p:nvPicPr>
                      <p:cNvPr id="20484"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3840" y="1742658"/>
                        <a:ext cx="3078956" cy="41314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oleObj>
              </mc:Fallback>
            </mc:AlternateContent>
          </a:graphicData>
        </a:graphic>
      </p:graphicFrame>
      <p:graphicFrame>
        <p:nvGraphicFramePr>
          <p:cNvPr id="20490" name="Object 10"/>
          <p:cNvGraphicFramePr>
            <a:graphicFrameLocks noChangeAspect="1"/>
          </p:cNvGraphicFramePr>
          <p:nvPr/>
        </p:nvGraphicFramePr>
        <p:xfrm>
          <a:off x="1503760" y="2122602"/>
          <a:ext cx="2734865" cy="429815"/>
        </p:xfrm>
        <a:graphic>
          <a:graphicData uri="http://schemas.openxmlformats.org/presentationml/2006/ole">
            <mc:AlternateContent xmlns:mc="http://schemas.openxmlformats.org/markup-compatibility/2006">
              <mc:Choice xmlns:v="urn:schemas-microsoft-com:vml" Requires="v">
                <p:oleObj spid="_x0000_s24966" name="公式" r:id="rId6" imgW="1536700" imgH="241300" progId="Equation.3">
                  <p:embed/>
                </p:oleObj>
              </mc:Choice>
              <mc:Fallback>
                <p:oleObj name="公式" r:id="rId6" imgW="1536700" imgH="241300" progId="Equation.3">
                  <p:embed/>
                  <p:pic>
                    <p:nvPicPr>
                      <p:cNvPr id="20490" name="Object 10"/>
                      <p:cNvPicPr>
                        <a:picLocks noChangeAspect="1" noChangeArrowheads="1"/>
                      </p:cNvPicPr>
                      <p:nvPr/>
                    </p:nvPicPr>
                    <p:blipFill>
                      <a:blip r:embed="rId7"/>
                      <a:srcRect/>
                      <a:stretch>
                        <a:fillRect/>
                      </a:stretch>
                    </p:blipFill>
                    <p:spPr bwMode="auto">
                      <a:xfrm>
                        <a:off x="1503760" y="2122602"/>
                        <a:ext cx="2734865" cy="42981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oleObj>
              </mc:Fallback>
            </mc:AlternateContent>
          </a:graphicData>
        </a:graphic>
      </p:graphicFrame>
      <p:pic>
        <p:nvPicPr>
          <p:cNvPr id="20497" name="Picture 17" descr="millika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38800" y="998935"/>
            <a:ext cx="2444354" cy="3456384"/>
          </a:xfrm>
          <a:prstGeom prst="rect">
            <a:avLst/>
          </a:prstGeom>
          <a:noFill/>
          <a:extLst>
            <a:ext uri="{909E8E84-426E-40dd-AFC4-6F175D3DCCD1}">
              <a14:hiddenFill xmlns:a14="http://schemas.microsoft.com/office/drawing/2010/main" xmlns="">
                <a:solidFill>
                  <a:srgbClr val="FFFFFF"/>
                </a:solidFill>
              </a14:hiddenFill>
            </a:ext>
          </a:extLst>
        </p:spPr>
      </p:pic>
      <p:sp>
        <p:nvSpPr>
          <p:cNvPr id="20498" name="Text Box 18"/>
          <p:cNvSpPr txBox="1">
            <a:spLocks noChangeArrowheads="1"/>
          </p:cNvSpPr>
          <p:nvPr/>
        </p:nvSpPr>
        <p:spPr bwMode="auto">
          <a:xfrm>
            <a:off x="5567363" y="4523185"/>
            <a:ext cx="2694969"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1350" b="1" dirty="0">
                <a:solidFill>
                  <a:srgbClr val="000000"/>
                </a:solidFill>
                <a:latin typeface="+mn-ea"/>
                <a:cs typeface="华文楷体"/>
              </a:rPr>
              <a:t>Robert Andrews Millikan</a:t>
            </a:r>
          </a:p>
          <a:p>
            <a:pPr fontAlgn="base">
              <a:spcBef>
                <a:spcPct val="0"/>
              </a:spcBef>
              <a:spcAft>
                <a:spcPct val="0"/>
              </a:spcAft>
            </a:pPr>
            <a:r>
              <a:rPr lang="en-US" altLang="zh-CN" sz="1350" b="1" dirty="0">
                <a:solidFill>
                  <a:srgbClr val="000000"/>
                </a:solidFill>
                <a:latin typeface="+mn-ea"/>
                <a:cs typeface="华文楷体"/>
              </a:rPr>
              <a:t>1868</a:t>
            </a:r>
            <a:r>
              <a:rPr lang="zh-CN" altLang="en-US" sz="1350" b="1" dirty="0">
                <a:solidFill>
                  <a:srgbClr val="000000"/>
                </a:solidFill>
                <a:latin typeface="+mn-ea"/>
                <a:cs typeface="华文楷体"/>
              </a:rPr>
              <a:t>～</a:t>
            </a:r>
            <a:r>
              <a:rPr lang="en-US" altLang="zh-CN" sz="1350" b="1" dirty="0">
                <a:solidFill>
                  <a:srgbClr val="000000"/>
                </a:solidFill>
                <a:latin typeface="+mn-ea"/>
                <a:cs typeface="华文楷体"/>
              </a:rPr>
              <a:t>1953 </a:t>
            </a:r>
          </a:p>
          <a:p>
            <a:pPr fontAlgn="base">
              <a:spcBef>
                <a:spcPct val="0"/>
              </a:spcBef>
              <a:spcAft>
                <a:spcPct val="0"/>
              </a:spcAft>
            </a:pPr>
            <a:r>
              <a:rPr lang="en-US" altLang="zh-CN" sz="1350" b="1" dirty="0">
                <a:solidFill>
                  <a:srgbClr val="000000"/>
                </a:solidFill>
                <a:latin typeface="+mn-ea"/>
                <a:cs typeface="华文楷体"/>
              </a:rPr>
              <a:t>1910</a:t>
            </a:r>
            <a:r>
              <a:rPr lang="zh-CN" altLang="en-US" sz="1350" b="1" dirty="0">
                <a:solidFill>
                  <a:srgbClr val="000000"/>
                </a:solidFill>
                <a:latin typeface="+mn-ea"/>
                <a:cs typeface="华文楷体"/>
              </a:rPr>
              <a:t>年测量了单个电子的电荷</a:t>
            </a:r>
          </a:p>
          <a:p>
            <a:pPr fontAlgn="base">
              <a:spcBef>
                <a:spcPct val="0"/>
              </a:spcBef>
              <a:spcAft>
                <a:spcPct val="0"/>
              </a:spcAft>
            </a:pPr>
            <a:r>
              <a:rPr lang="en-US" altLang="zh-CN" sz="1350" b="1" dirty="0">
                <a:solidFill>
                  <a:srgbClr val="000000"/>
                </a:solidFill>
                <a:latin typeface="+mn-ea"/>
                <a:cs typeface="华文楷体"/>
              </a:rPr>
              <a:t>1916</a:t>
            </a:r>
            <a:r>
              <a:rPr lang="zh-CN" altLang="en-US" sz="1350" b="1" dirty="0">
                <a:solidFill>
                  <a:srgbClr val="000000"/>
                </a:solidFill>
                <a:latin typeface="+mn-ea"/>
                <a:cs typeface="华文楷体"/>
              </a:rPr>
              <a:t>年发表了光电效应实验结果 </a:t>
            </a:r>
          </a:p>
        </p:txBody>
      </p:sp>
      <p:sp>
        <p:nvSpPr>
          <p:cNvPr id="2" name="文本框 1"/>
          <p:cNvSpPr txBox="1"/>
          <p:nvPr/>
        </p:nvSpPr>
        <p:spPr>
          <a:xfrm>
            <a:off x="851297" y="2562624"/>
            <a:ext cx="3889398" cy="1149289"/>
          </a:xfrm>
          <a:prstGeom prst="rect">
            <a:avLst/>
          </a:prstGeom>
          <a:noFill/>
        </p:spPr>
        <p:txBody>
          <a:bodyPr wrap="none" rtlCol="0">
            <a:spAutoFit/>
          </a:bodyPr>
          <a:lstStyle/>
          <a:p>
            <a:pPr marL="257175" indent="-257175" fontAlgn="base">
              <a:lnSpc>
                <a:spcPct val="90000"/>
              </a:lnSpc>
              <a:spcBef>
                <a:spcPct val="20000"/>
              </a:spcBef>
              <a:spcAft>
                <a:spcPct val="0"/>
              </a:spcAft>
              <a:buFont typeface="Arial" panose="020B0604020202020204" pitchFamily="34" charset="0"/>
              <a:buChar char="•"/>
            </a:pPr>
            <a:r>
              <a:rPr lang="zh-CN" altLang="en-US" sz="2400" b="1" dirty="0">
                <a:solidFill>
                  <a:srgbClr val="000000"/>
                </a:solidFill>
                <a:latin typeface="+mn-ea"/>
                <a:cs typeface="华文楷体"/>
              </a:rPr>
              <a:t>电子电荷</a:t>
            </a:r>
            <a:r>
              <a:rPr lang="en-US" altLang="zh-CN" sz="2400" b="1" dirty="0">
                <a:solidFill>
                  <a:srgbClr val="000000"/>
                </a:solidFill>
                <a:latin typeface="+mn-ea"/>
                <a:cs typeface="华文楷体"/>
              </a:rPr>
              <a:t>e</a:t>
            </a:r>
            <a:r>
              <a:rPr lang="zh-CN" altLang="en-US" sz="2400" b="1" dirty="0">
                <a:solidFill>
                  <a:srgbClr val="000000"/>
                </a:solidFill>
                <a:latin typeface="+mn-ea"/>
                <a:cs typeface="华文楷体"/>
              </a:rPr>
              <a:t>的现代值为 </a:t>
            </a:r>
            <a:endParaRPr lang="en-US" altLang="zh-CN" sz="2400" b="1" dirty="0">
              <a:solidFill>
                <a:srgbClr val="000000"/>
              </a:solidFill>
              <a:latin typeface="+mn-ea"/>
              <a:cs typeface="华文楷体"/>
            </a:endParaRPr>
          </a:p>
          <a:p>
            <a:pPr>
              <a:lnSpc>
                <a:spcPct val="90000"/>
              </a:lnSpc>
              <a:spcBef>
                <a:spcPts val="750"/>
              </a:spcBef>
            </a:pPr>
            <a:r>
              <a:rPr lang="en-US" altLang="zh-CN" sz="2400" dirty="0">
                <a:solidFill>
                  <a:prstClr val="black"/>
                </a:solidFill>
                <a:latin typeface="Calibri" panose="020F0502020204030204"/>
              </a:rPr>
              <a:t>  </a:t>
            </a:r>
            <a:r>
              <a:rPr lang="en-US" altLang="zh-CN" sz="2100" dirty="0">
                <a:solidFill>
                  <a:srgbClr val="FF0000"/>
                </a:solidFill>
                <a:latin typeface="Calibri" panose="020F0502020204030204"/>
              </a:rPr>
              <a:t>1.602</a:t>
            </a:r>
            <a:r>
              <a:rPr lang="zh-CN" altLang="en-US" sz="2100" dirty="0">
                <a:solidFill>
                  <a:srgbClr val="FF0000"/>
                </a:solidFill>
                <a:latin typeface="Calibri" panose="020F0502020204030204"/>
              </a:rPr>
              <a:t> </a:t>
            </a:r>
            <a:r>
              <a:rPr lang="en-US" altLang="zh-CN" sz="2100" dirty="0">
                <a:solidFill>
                  <a:srgbClr val="FF0000"/>
                </a:solidFill>
                <a:latin typeface="Calibri" panose="020F0502020204030204"/>
              </a:rPr>
              <a:t>176</a:t>
            </a:r>
            <a:r>
              <a:rPr lang="zh-CN" altLang="en-US" sz="2100" dirty="0">
                <a:solidFill>
                  <a:srgbClr val="FF0000"/>
                </a:solidFill>
                <a:latin typeface="Calibri" panose="020F0502020204030204"/>
              </a:rPr>
              <a:t> </a:t>
            </a:r>
            <a:r>
              <a:rPr lang="zh-CN" altLang="zh-CN" sz="2100" dirty="0">
                <a:solidFill>
                  <a:srgbClr val="FF0000"/>
                </a:solidFill>
                <a:latin typeface="Calibri" panose="020F0502020204030204"/>
              </a:rPr>
              <a:t>62</a:t>
            </a:r>
            <a:r>
              <a:rPr lang="en-US" altLang="zh-CN" sz="2100" dirty="0">
                <a:solidFill>
                  <a:srgbClr val="FF0000"/>
                </a:solidFill>
                <a:latin typeface="Calibri" panose="020F0502020204030204"/>
              </a:rPr>
              <a:t>08</a:t>
            </a:r>
            <a:r>
              <a:rPr lang="zh-CN" altLang="en-US" sz="2100" dirty="0">
                <a:solidFill>
                  <a:srgbClr val="FF0000"/>
                </a:solidFill>
                <a:latin typeface="Calibri" panose="020F0502020204030204"/>
              </a:rPr>
              <a:t>（</a:t>
            </a:r>
            <a:r>
              <a:rPr lang="zh-CN" altLang="zh-CN" sz="2100" dirty="0">
                <a:solidFill>
                  <a:srgbClr val="FF0000"/>
                </a:solidFill>
                <a:latin typeface="Calibri" panose="020F0502020204030204"/>
              </a:rPr>
              <a:t>98</a:t>
            </a:r>
            <a:r>
              <a:rPr lang="zh-CN" altLang="en-US" sz="2100" dirty="0">
                <a:solidFill>
                  <a:srgbClr val="FF0000"/>
                </a:solidFill>
                <a:latin typeface="Calibri" panose="020F0502020204030204"/>
              </a:rPr>
              <a:t>）</a:t>
            </a:r>
            <a:r>
              <a:rPr lang="en-US" altLang="zh-CN" sz="2100" dirty="0">
                <a:solidFill>
                  <a:srgbClr val="FF0000"/>
                </a:solidFill>
                <a:latin typeface="Calibri" panose="020F0502020204030204"/>
              </a:rPr>
              <a:t>×10</a:t>
            </a:r>
            <a:r>
              <a:rPr lang="en-US" altLang="zh-CN" sz="2100" baseline="30000" dirty="0">
                <a:solidFill>
                  <a:srgbClr val="FF0000"/>
                </a:solidFill>
                <a:latin typeface="Calibri" panose="020F0502020204030204"/>
              </a:rPr>
              <a:t>-19</a:t>
            </a:r>
            <a:r>
              <a:rPr lang="zh-CN" altLang="en-US" sz="2100" dirty="0">
                <a:solidFill>
                  <a:srgbClr val="FF0000"/>
                </a:solidFill>
                <a:latin typeface="Calibri" panose="020F0502020204030204"/>
              </a:rPr>
              <a:t> </a:t>
            </a:r>
            <a:r>
              <a:rPr lang="en-US" altLang="zh-CN" sz="2100" dirty="0">
                <a:solidFill>
                  <a:srgbClr val="FF0000"/>
                </a:solidFill>
                <a:latin typeface="Calibri" panose="020F0502020204030204"/>
              </a:rPr>
              <a:t>C</a:t>
            </a:r>
          </a:p>
          <a:p>
            <a:pPr>
              <a:lnSpc>
                <a:spcPct val="90000"/>
              </a:lnSpc>
              <a:spcBef>
                <a:spcPts val="750"/>
              </a:spcBef>
            </a:pPr>
            <a:r>
              <a:rPr lang="en-US" altLang="zh-CN" sz="1350" dirty="0">
                <a:solidFill>
                  <a:srgbClr val="FF0000"/>
                </a:solidFill>
              </a:rPr>
              <a:t>      http://</a:t>
            </a:r>
            <a:r>
              <a:rPr lang="en-US" altLang="zh-CN" sz="1350" dirty="0" err="1">
                <a:solidFill>
                  <a:srgbClr val="FF0000"/>
                </a:solidFill>
              </a:rPr>
              <a:t>physics.nist.gov</a:t>
            </a:r>
            <a:r>
              <a:rPr lang="en-US" altLang="zh-CN" sz="1350" dirty="0">
                <a:solidFill>
                  <a:srgbClr val="FF0000"/>
                </a:solidFill>
              </a:rPr>
              <a:t>/</a:t>
            </a:r>
            <a:r>
              <a:rPr lang="en-US" altLang="zh-CN" sz="1350" dirty="0" err="1">
                <a:solidFill>
                  <a:srgbClr val="FF0000"/>
                </a:solidFill>
              </a:rPr>
              <a:t>cuu</a:t>
            </a:r>
            <a:r>
              <a:rPr lang="en-US" altLang="zh-CN" sz="1350" dirty="0">
                <a:solidFill>
                  <a:srgbClr val="FF0000"/>
                </a:solidFill>
              </a:rPr>
              <a:t>/Constants/</a:t>
            </a:r>
            <a:r>
              <a:rPr lang="en-US" altLang="zh-CN" sz="1350" dirty="0" err="1">
                <a:solidFill>
                  <a:srgbClr val="FF0000"/>
                </a:solidFill>
              </a:rPr>
              <a:t>index.html</a:t>
            </a:r>
            <a:endParaRPr lang="en-US" altLang="zh-CN" sz="1350" dirty="0">
              <a:solidFill>
                <a:srgbClr val="FF0000"/>
              </a:solidFill>
              <a:latin typeface="Calibri" panose="020F0502020204030204"/>
            </a:endParaRPr>
          </a:p>
        </p:txBody>
      </p:sp>
      <p:sp>
        <p:nvSpPr>
          <p:cNvPr id="3" name="幻灯片编号占位符 2"/>
          <p:cNvSpPr>
            <a:spLocks noGrp="1"/>
          </p:cNvSpPr>
          <p:nvPr>
            <p:ph type="sldNum" sz="quarter" idx="12"/>
          </p:nvPr>
        </p:nvSpPr>
        <p:spPr/>
        <p:txBody>
          <a:bodyPr/>
          <a:lstStyle/>
          <a:p>
            <a:fld id="{6B272B18-3814-49A4-9865-32D0F17BB2E2}" type="slidenum">
              <a:rPr lang="en-US" altLang="zh-CN" smtClean="0">
                <a:solidFill>
                  <a:srgbClr val="000000"/>
                </a:solidFill>
              </a:rPr>
              <a:pPr/>
              <a:t>7</a:t>
            </a:fld>
            <a:endParaRPr lang="en-US" altLang="zh-CN">
              <a:solidFill>
                <a:srgbClr val="000000"/>
              </a:solidFill>
            </a:endParaRPr>
          </a:p>
        </p:txBody>
      </p:sp>
      <p:sp>
        <p:nvSpPr>
          <p:cNvPr id="5" name="文本框 4"/>
          <p:cNvSpPr txBox="1"/>
          <p:nvPr/>
        </p:nvSpPr>
        <p:spPr>
          <a:xfrm>
            <a:off x="4648959" y="2987419"/>
            <a:ext cx="841897" cy="300082"/>
          </a:xfrm>
          <a:prstGeom prst="rect">
            <a:avLst/>
          </a:prstGeom>
          <a:noFill/>
        </p:spPr>
        <p:txBody>
          <a:bodyPr wrap="none" rtlCol="0">
            <a:spAutoFit/>
          </a:bodyPr>
          <a:lstStyle/>
          <a:p>
            <a:r>
              <a:rPr kumimoji="1" lang="en-US" altLang="zh-CN" sz="1350" dirty="0"/>
              <a:t>PDG2016</a:t>
            </a:r>
            <a:endParaRPr kumimoji="1" lang="zh-CN" altLang="en-US" sz="1350" dirty="0"/>
          </a:p>
        </p:txBody>
      </p:sp>
      <p:sp>
        <p:nvSpPr>
          <p:cNvPr id="11" name="Text Box 4"/>
          <p:cNvSpPr txBox="1">
            <a:spLocks noChangeArrowheads="1"/>
          </p:cNvSpPr>
          <p:nvPr/>
        </p:nvSpPr>
        <p:spPr bwMode="auto">
          <a:xfrm>
            <a:off x="223758" y="4268640"/>
            <a:ext cx="5294868" cy="1015663"/>
          </a:xfrm>
          <a:prstGeom prst="rect">
            <a:avLst/>
          </a:prstGeom>
          <a:solidFill>
            <a:srgbClr val="FFFF66"/>
          </a:solidFill>
          <a:ln w="9525">
            <a:solidFill>
              <a:srgbClr val="FF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0"/>
              </a:spcBef>
            </a:pPr>
            <a:r>
              <a:rPr lang="en-US" altLang="zh-CN" sz="1500" dirty="0">
                <a:solidFill>
                  <a:srgbClr val="FF0000"/>
                </a:solidFill>
                <a:latin typeface="华文楷体"/>
                <a:ea typeface="华文楷体"/>
                <a:cs typeface="华文楷体"/>
                <a:sym typeface="Wingdings 2" panose="05020102010507070707" pitchFamily="18" charset="2"/>
              </a:rPr>
              <a:t></a:t>
            </a:r>
            <a:r>
              <a:rPr lang="en-US" altLang="zh-CN" sz="1500" dirty="0">
                <a:solidFill>
                  <a:srgbClr val="FF0000"/>
                </a:solidFill>
                <a:latin typeface="华文楷体"/>
                <a:ea typeface="华文楷体"/>
                <a:cs typeface="华文楷体"/>
              </a:rPr>
              <a:t> </a:t>
            </a:r>
            <a:r>
              <a:rPr lang="en-US" altLang="zh-CN" sz="1500" b="1" dirty="0">
                <a:solidFill>
                  <a:srgbClr val="FF0000"/>
                </a:solidFill>
                <a:latin typeface="华文楷体"/>
                <a:ea typeface="华文楷体"/>
                <a:cs typeface="华文楷体"/>
              </a:rPr>
              <a:t>Robert Andrews Millikan</a:t>
            </a:r>
            <a:r>
              <a:rPr lang="en-US" altLang="zh-CN" sz="1500" dirty="0">
                <a:solidFill>
                  <a:srgbClr val="FF0000"/>
                </a:solidFill>
                <a:latin typeface="华文楷体"/>
                <a:ea typeface="华文楷体"/>
                <a:cs typeface="华文楷体"/>
              </a:rPr>
              <a:t> (USA, 1868.3.22~1953.12.19)</a:t>
            </a:r>
          </a:p>
          <a:p>
            <a:pPr>
              <a:spcBef>
                <a:spcPct val="0"/>
              </a:spcBef>
            </a:pPr>
            <a:r>
              <a:rPr lang="en-US" altLang="zh-CN" sz="1500" dirty="0">
                <a:solidFill>
                  <a:srgbClr val="FF0000"/>
                </a:solidFill>
                <a:latin typeface="华文楷体"/>
                <a:ea typeface="华文楷体"/>
                <a:cs typeface="华文楷体"/>
              </a:rPr>
              <a:t>1923 Nobel Laureate in Physics </a:t>
            </a:r>
          </a:p>
          <a:p>
            <a:pPr>
              <a:spcBef>
                <a:spcPct val="0"/>
              </a:spcBef>
            </a:pPr>
            <a:r>
              <a:rPr lang="en-US" altLang="zh-CN" sz="1500" dirty="0">
                <a:solidFill>
                  <a:srgbClr val="FF0000"/>
                </a:solidFill>
                <a:latin typeface="华文楷体"/>
                <a:ea typeface="华文楷体"/>
                <a:cs typeface="华文楷体"/>
              </a:rPr>
              <a:t> </a:t>
            </a:r>
            <a:r>
              <a:rPr lang="en-US" altLang="zh-CN" sz="1500" b="1" dirty="0">
                <a:solidFill>
                  <a:srgbClr val="FF0000"/>
                </a:solidFill>
                <a:latin typeface="华文楷体"/>
                <a:ea typeface="华文楷体"/>
                <a:cs typeface="华文楷体"/>
              </a:rPr>
              <a:t>"for his work on the elementary charge of electricity and on the photoelectric effect" </a:t>
            </a:r>
          </a:p>
        </p:txBody>
      </p:sp>
      <p:pic>
        <p:nvPicPr>
          <p:cNvPr id="12" name="Picture 20"/>
          <p:cNvPicPr>
            <a:picLocks noChangeAspect="1" noChangeArrowheads="1"/>
          </p:cNvPicPr>
          <p:nvPr/>
        </p:nvPicPr>
        <p:blipFill>
          <a:blip r:embed="rId9">
            <a:extLst>
              <a:ext uri="{28A0092B-C50C-407E-A947-70E740481C1C}">
                <a14:useLocalDpi xmlns:a14="http://schemas.microsoft.com/office/drawing/2010/main" val="0"/>
              </a:ext>
            </a:extLst>
          </a:blip>
          <a:srcRect r="8400" b="12791"/>
          <a:stretch>
            <a:fillRect/>
          </a:stretch>
        </p:blipFill>
        <p:spPr bwMode="auto">
          <a:xfrm>
            <a:off x="7886700" y="3195833"/>
            <a:ext cx="1257300" cy="12346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94757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20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0FA180-2EF3-A244-A4CD-942D0FFE3B06}"/>
              </a:ext>
            </a:extLst>
          </p:cNvPr>
          <p:cNvSpPr>
            <a:spLocks noGrp="1"/>
          </p:cNvSpPr>
          <p:nvPr>
            <p:ph type="title"/>
          </p:nvPr>
        </p:nvSpPr>
        <p:spPr>
          <a:xfrm>
            <a:off x="365760" y="49505"/>
            <a:ext cx="8229600" cy="1143000"/>
          </a:xfrm>
        </p:spPr>
        <p:txBody>
          <a:bodyPr/>
          <a:lstStyle/>
          <a:p>
            <a:r>
              <a:rPr kumimoji="1" lang="en-US" altLang="zh-CN" dirty="0">
                <a:solidFill>
                  <a:srgbClr val="FF0000"/>
                </a:solidFill>
              </a:rPr>
              <a:t>QCD</a:t>
            </a:r>
            <a:r>
              <a:rPr kumimoji="1" lang="zh-CN" altLang="en-US" dirty="0">
                <a:solidFill>
                  <a:srgbClr val="FF0000"/>
                </a:solidFill>
              </a:rPr>
              <a:t>的困境</a:t>
            </a:r>
          </a:p>
        </p:txBody>
      </p:sp>
      <p:sp>
        <p:nvSpPr>
          <p:cNvPr id="4" name="灯片编号占位符 3">
            <a:extLst>
              <a:ext uri="{FF2B5EF4-FFF2-40B4-BE49-F238E27FC236}">
                <a16:creationId xmlns:a16="http://schemas.microsoft.com/office/drawing/2014/main" id="{9B8FF378-E5CD-5043-98B4-D1C0A40F6774}"/>
              </a:ext>
            </a:extLst>
          </p:cNvPr>
          <p:cNvSpPr>
            <a:spLocks noGrp="1"/>
          </p:cNvSpPr>
          <p:nvPr>
            <p:ph type="sldNum" sz="quarter" idx="12"/>
          </p:nvPr>
        </p:nvSpPr>
        <p:spPr/>
        <p:txBody>
          <a:bodyPr/>
          <a:lstStyle/>
          <a:p>
            <a:fld id="{E7947E03-E5B2-6C42-BA98-8F7B442AD48C}" type="slidenum">
              <a:rPr kumimoji="1" lang="zh-CN" altLang="en-US" smtClean="0"/>
              <a:t>70</a:t>
            </a:fld>
            <a:endParaRPr kumimoji="1" lang="zh-CN" altLang="en-US"/>
          </a:p>
        </p:txBody>
      </p:sp>
      <p:pic>
        <p:nvPicPr>
          <p:cNvPr id="6" name="图片 5">
            <a:extLst>
              <a:ext uri="{FF2B5EF4-FFF2-40B4-BE49-F238E27FC236}">
                <a16:creationId xmlns:a16="http://schemas.microsoft.com/office/drawing/2014/main" id="{0CFC5753-697F-1D44-9D93-8E8F3A4BA6E4}"/>
              </a:ext>
            </a:extLst>
          </p:cNvPr>
          <p:cNvPicPr>
            <a:picLocks noChangeAspect="1"/>
          </p:cNvPicPr>
          <p:nvPr/>
        </p:nvPicPr>
        <p:blipFill>
          <a:blip r:embed="rId2"/>
          <a:stretch>
            <a:fillRect/>
          </a:stretch>
        </p:blipFill>
        <p:spPr>
          <a:xfrm>
            <a:off x="686548" y="1187848"/>
            <a:ext cx="7571826" cy="5533627"/>
          </a:xfrm>
          <a:prstGeom prst="rect">
            <a:avLst/>
          </a:prstGeom>
        </p:spPr>
      </p:pic>
      <p:pic>
        <p:nvPicPr>
          <p:cNvPr id="7" name="图片 6">
            <a:extLst>
              <a:ext uri="{FF2B5EF4-FFF2-40B4-BE49-F238E27FC236}">
                <a16:creationId xmlns:a16="http://schemas.microsoft.com/office/drawing/2014/main" id="{52CA47A8-DE6C-5348-89F4-69BBB2CEA474}"/>
              </a:ext>
            </a:extLst>
          </p:cNvPr>
          <p:cNvPicPr>
            <a:picLocks noChangeAspect="1"/>
          </p:cNvPicPr>
          <p:nvPr/>
        </p:nvPicPr>
        <p:blipFill>
          <a:blip r:embed="rId3"/>
          <a:stretch>
            <a:fillRect/>
          </a:stretch>
        </p:blipFill>
        <p:spPr>
          <a:xfrm>
            <a:off x="6946290" y="1746805"/>
            <a:ext cx="1995984" cy="1838950"/>
          </a:xfrm>
          <a:prstGeom prst="rect">
            <a:avLst/>
          </a:prstGeom>
        </p:spPr>
      </p:pic>
      <p:pic>
        <p:nvPicPr>
          <p:cNvPr id="8" name="图片 7">
            <a:extLst>
              <a:ext uri="{FF2B5EF4-FFF2-40B4-BE49-F238E27FC236}">
                <a16:creationId xmlns:a16="http://schemas.microsoft.com/office/drawing/2014/main" id="{B3B7EAC5-6C1C-7840-A28E-A589FFD60DF2}"/>
              </a:ext>
            </a:extLst>
          </p:cNvPr>
          <p:cNvPicPr>
            <a:picLocks noChangeAspect="1"/>
          </p:cNvPicPr>
          <p:nvPr/>
        </p:nvPicPr>
        <p:blipFill>
          <a:blip r:embed="rId4"/>
          <a:stretch>
            <a:fillRect/>
          </a:stretch>
        </p:blipFill>
        <p:spPr>
          <a:xfrm>
            <a:off x="2284185" y="3218457"/>
            <a:ext cx="1941031" cy="1289448"/>
          </a:xfrm>
          <a:prstGeom prst="rect">
            <a:avLst/>
          </a:prstGeom>
        </p:spPr>
      </p:pic>
      <p:sp>
        <p:nvSpPr>
          <p:cNvPr id="9" name="文本框 8">
            <a:extLst>
              <a:ext uri="{FF2B5EF4-FFF2-40B4-BE49-F238E27FC236}">
                <a16:creationId xmlns:a16="http://schemas.microsoft.com/office/drawing/2014/main" id="{21EDA69B-00E5-3646-B285-5B491A53CD6B}"/>
              </a:ext>
            </a:extLst>
          </p:cNvPr>
          <p:cNvSpPr txBox="1"/>
          <p:nvPr/>
        </p:nvSpPr>
        <p:spPr>
          <a:xfrm>
            <a:off x="7008022" y="1756483"/>
            <a:ext cx="1800493" cy="369332"/>
          </a:xfrm>
          <a:prstGeom prst="rect">
            <a:avLst/>
          </a:prstGeom>
          <a:noFill/>
        </p:spPr>
        <p:txBody>
          <a:bodyPr wrap="none" rtlCol="0">
            <a:spAutoFit/>
          </a:bodyPr>
          <a:lstStyle/>
          <a:p>
            <a:r>
              <a:rPr kumimoji="1" lang="zh-CN" altLang="en-US" dirty="0">
                <a:solidFill>
                  <a:srgbClr val="FF0000"/>
                </a:solidFill>
              </a:rPr>
              <a:t>我们生活的地方</a:t>
            </a:r>
          </a:p>
        </p:txBody>
      </p:sp>
      <p:sp>
        <p:nvSpPr>
          <p:cNvPr id="10" name="文本框 9">
            <a:extLst>
              <a:ext uri="{FF2B5EF4-FFF2-40B4-BE49-F238E27FC236}">
                <a16:creationId xmlns:a16="http://schemas.microsoft.com/office/drawing/2014/main" id="{BD128189-E7AD-5447-9C44-3BE66811CB07}"/>
              </a:ext>
            </a:extLst>
          </p:cNvPr>
          <p:cNvSpPr txBox="1"/>
          <p:nvPr/>
        </p:nvSpPr>
        <p:spPr>
          <a:xfrm>
            <a:off x="1918425" y="4507905"/>
            <a:ext cx="2452916" cy="369332"/>
          </a:xfrm>
          <a:prstGeom prst="rect">
            <a:avLst/>
          </a:prstGeom>
          <a:noFill/>
        </p:spPr>
        <p:txBody>
          <a:bodyPr wrap="none" rtlCol="0">
            <a:spAutoFit/>
          </a:bodyPr>
          <a:lstStyle/>
          <a:p>
            <a:r>
              <a:rPr kumimoji="1" lang="en-US" altLang="zh-CN" dirty="0">
                <a:solidFill>
                  <a:srgbClr val="FF0000"/>
                </a:solidFill>
              </a:rPr>
              <a:t>QCD</a:t>
            </a:r>
            <a:r>
              <a:rPr kumimoji="1" lang="zh-CN" altLang="en-US" dirty="0">
                <a:solidFill>
                  <a:srgbClr val="FF0000"/>
                </a:solidFill>
              </a:rPr>
              <a:t>理论可计算的地方</a:t>
            </a:r>
          </a:p>
        </p:txBody>
      </p:sp>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F569164A-84FA-EC49-939D-2DCD352A875F}"/>
                  </a:ext>
                </a:extLst>
              </p:cNvPr>
              <p:cNvSpPr txBox="1"/>
              <p:nvPr/>
            </p:nvSpPr>
            <p:spPr>
              <a:xfrm rot="-5400000">
                <a:off x="-326472" y="3375139"/>
                <a:ext cx="2343334" cy="477054"/>
              </a:xfrm>
              <a:prstGeom prst="rect">
                <a:avLst/>
              </a:prstGeom>
              <a:noFill/>
            </p:spPr>
            <p:txBody>
              <a:bodyPr wrap="none" rtlCol="0">
                <a:spAutoFit/>
              </a:bodyPr>
              <a:lstStyle/>
              <a:p>
                <a:r>
                  <a:rPr kumimoji="1" lang="en" altLang="zh-CN" sz="2500" dirty="0">
                    <a:solidFill>
                      <a:srgbClr val="FF0000"/>
                    </a:solidFill>
                    <a:highlight>
                      <a:srgbClr val="FFFF00"/>
                    </a:highlight>
                  </a:rPr>
                  <a:t>QCD coupling </a:t>
                </a:r>
                <a14:m>
                  <m:oMath xmlns:m="http://schemas.openxmlformats.org/officeDocument/2006/math">
                    <m:sSub>
                      <m:sSubPr>
                        <m:ctrlPr>
                          <a:rPr kumimoji="1" lang="en" altLang="zh-CN" sz="2500" i="1" smtClean="0">
                            <a:solidFill>
                              <a:srgbClr val="FF0000"/>
                            </a:solidFill>
                            <a:highlight>
                              <a:srgbClr val="FFFF00"/>
                            </a:highlight>
                            <a:latin typeface="Cambria Math" panose="02040503050406030204" pitchFamily="18" charset="0"/>
                          </a:rPr>
                        </m:ctrlPr>
                      </m:sSubPr>
                      <m:e>
                        <m:r>
                          <a:rPr kumimoji="1" lang="en" altLang="zh-CN" sz="2500" i="1" smtClean="0">
                            <a:solidFill>
                              <a:srgbClr val="FF0000"/>
                            </a:solidFill>
                            <a:highlight>
                              <a:srgbClr val="FFFF00"/>
                            </a:highlight>
                            <a:latin typeface="Cambria Math" panose="02040503050406030204" pitchFamily="18" charset="0"/>
                            <a:ea typeface="Cambria Math" panose="02040503050406030204" pitchFamily="18" charset="0"/>
                          </a:rPr>
                          <m:t>𝛼</m:t>
                        </m:r>
                      </m:e>
                      <m:sub>
                        <m:r>
                          <a:rPr kumimoji="1" lang="en-US" altLang="zh-CN" sz="2500" b="0" i="1" smtClean="0">
                            <a:solidFill>
                              <a:srgbClr val="FF0000"/>
                            </a:solidFill>
                            <a:highlight>
                              <a:srgbClr val="FFFF00"/>
                            </a:highlight>
                            <a:latin typeface="Cambria Math" panose="02040503050406030204" pitchFamily="18" charset="0"/>
                          </a:rPr>
                          <m:t>𝑠</m:t>
                        </m:r>
                      </m:sub>
                    </m:sSub>
                  </m:oMath>
                </a14:m>
                <a:endParaRPr kumimoji="1" lang="zh-CN" altLang="en-US" sz="2500" dirty="0">
                  <a:solidFill>
                    <a:srgbClr val="FF0000"/>
                  </a:solidFill>
                  <a:highlight>
                    <a:srgbClr val="FFFF00"/>
                  </a:highlight>
                </a:endParaRPr>
              </a:p>
            </p:txBody>
          </p:sp>
        </mc:Choice>
        <mc:Fallback xmlns="">
          <p:sp>
            <p:nvSpPr>
              <p:cNvPr id="11" name="文本框 10">
                <a:extLst>
                  <a:ext uri="{FF2B5EF4-FFF2-40B4-BE49-F238E27FC236}">
                    <a16:creationId xmlns:a16="http://schemas.microsoft.com/office/drawing/2014/main" id="{F569164A-84FA-EC49-939D-2DCD352A875F}"/>
                  </a:ext>
                </a:extLst>
              </p:cNvPr>
              <p:cNvSpPr txBox="1">
                <a:spLocks noRot="1" noChangeAspect="1" noMove="1" noResize="1" noEditPoints="1" noAdjustHandles="1" noChangeArrowheads="1" noChangeShapeType="1" noTextEdit="1"/>
              </p:cNvSpPr>
              <p:nvPr/>
            </p:nvSpPr>
            <p:spPr>
              <a:xfrm rot="-5400000">
                <a:off x="-326472" y="3375139"/>
                <a:ext cx="2343334" cy="477054"/>
              </a:xfrm>
              <a:prstGeom prst="rect">
                <a:avLst/>
              </a:prstGeom>
              <a:blipFill>
                <a:blip r:embed="rId5"/>
                <a:stretch>
                  <a:fillRect l="-13158" r="-28947" b="-43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850594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spcBef>
                <a:spcPct val="0"/>
              </a:spcBef>
              <a:buFontTx/>
              <a:buNone/>
            </a:pPr>
            <a:fld id="{A7A26272-EE8F-4D88-8497-AB3CBEE70757}" type="slidenum">
              <a:rPr kumimoji="0" lang="en-US" altLang="zh-CN" sz="1200">
                <a:solidFill>
                  <a:srgbClr val="898989"/>
                </a:solidFill>
                <a:latin typeface="Arial" panose="020B0604020202020204" pitchFamily="34" charset="0"/>
              </a:rPr>
              <a:pPr>
                <a:spcBef>
                  <a:spcPct val="0"/>
                </a:spcBef>
                <a:buFontTx/>
                <a:buNone/>
              </a:pPr>
              <a:t>71</a:t>
            </a:fld>
            <a:endParaRPr kumimoji="0" lang="en-US" altLang="zh-CN" sz="1200">
              <a:solidFill>
                <a:srgbClr val="898989"/>
              </a:solidFill>
              <a:latin typeface="Arial" panose="020B0604020202020204" pitchFamily="34" charset="0"/>
            </a:endParaRPr>
          </a:p>
        </p:txBody>
      </p:sp>
      <p:sp>
        <p:nvSpPr>
          <p:cNvPr id="7178" name="Text Box 36"/>
          <p:cNvSpPr txBox="1">
            <a:spLocks noChangeArrowheads="1"/>
          </p:cNvSpPr>
          <p:nvPr/>
        </p:nvSpPr>
        <p:spPr bwMode="auto">
          <a:xfrm>
            <a:off x="0" y="37530"/>
            <a:ext cx="9144000" cy="646331"/>
          </a:xfrm>
          <a:prstGeom prst="rect">
            <a:avLst/>
          </a:prstGeom>
          <a:noFill/>
          <a:ln>
            <a:no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buFontTx/>
              <a:buNone/>
            </a:pPr>
            <a:r>
              <a:rPr kumimoji="0" lang="zh-CN" altLang="en-US" sz="3600" b="1" dirty="0">
                <a:solidFill>
                  <a:srgbClr val="FF0000"/>
                </a:solidFill>
                <a:latin typeface="Symbol" panose="05050102010706020507" pitchFamily="18" charset="2"/>
                <a:ea typeface="黑体" panose="02010609060101010101" pitchFamily="49" charset="-122"/>
                <a:cs typeface="Times New Roman" panose="02020603050405020304" pitchFamily="18" charset="0"/>
              </a:rPr>
              <a:t>粲介子衰变</a:t>
            </a:r>
            <a:endParaRPr kumimoji="0" lang="el-GR" altLang="zh-CN" sz="3600" b="1" baseline="-250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7" name="内容占位符 2">
            <a:extLst>
              <a:ext uri="{FF2B5EF4-FFF2-40B4-BE49-F238E27FC236}">
                <a16:creationId xmlns:a16="http://schemas.microsoft.com/office/drawing/2014/main" id="{875BFF9F-49F9-47C6-AB99-3D8AB5A00E4F}"/>
              </a:ext>
            </a:extLst>
          </p:cNvPr>
          <p:cNvSpPr>
            <a:spLocks noGrp="1"/>
          </p:cNvSpPr>
          <p:nvPr>
            <p:ph idx="1"/>
          </p:nvPr>
        </p:nvSpPr>
        <p:spPr>
          <a:xfrm>
            <a:off x="1694781" y="3971827"/>
            <a:ext cx="5782246" cy="1268850"/>
          </a:xfrm>
        </p:spPr>
        <p:txBody>
          <a:bodyPr>
            <a:normAutofit fontScale="92500"/>
          </a:bodyPr>
          <a:lstStyle/>
          <a:p>
            <a:r>
              <a:rPr lang="zh-CN" altLang="en-US" sz="2400" dirty="0">
                <a:latin typeface="微软雅黑" panose="020B0503020204020204" pitchFamily="34" charset="-122"/>
                <a:ea typeface="微软雅黑" panose="020B0503020204020204" pitchFamily="34" charset="-122"/>
              </a:rPr>
              <a:t>检验低能下强作用</a:t>
            </a:r>
            <a:r>
              <a:rPr lang="en-US" altLang="zh-CN" sz="2400" dirty="0">
                <a:latin typeface="微软雅黑" panose="020B0503020204020204" pitchFamily="34" charset="-122"/>
                <a:ea typeface="微软雅黑" panose="020B0503020204020204" pitchFamily="34" charset="-122"/>
              </a:rPr>
              <a:t>QCD</a:t>
            </a:r>
            <a:r>
              <a:rPr lang="zh-CN" altLang="en-US" sz="2400" dirty="0">
                <a:latin typeface="微软雅黑" panose="020B0503020204020204" pitchFamily="34" charset="-122"/>
                <a:ea typeface="微软雅黑" panose="020B0503020204020204" pitchFamily="34" charset="-122"/>
              </a:rPr>
              <a:t>理论</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检验电弱理论</a:t>
            </a:r>
            <a:endParaRPr 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深入探讨</a:t>
            </a:r>
            <a:r>
              <a:rPr lang="en-US" sz="2400" dirty="0">
                <a:latin typeface="微软雅黑" panose="020B0503020204020204" pitchFamily="34" charset="-122"/>
                <a:ea typeface="微软雅黑" panose="020B0503020204020204" pitchFamily="34" charset="-122"/>
              </a:rPr>
              <a:t>CP</a:t>
            </a:r>
            <a:r>
              <a:rPr lang="zh-CN" altLang="en-US" sz="2400" dirty="0">
                <a:latin typeface="微软雅黑" panose="020B0503020204020204" pitchFamily="34" charset="-122"/>
                <a:ea typeface="微软雅黑" panose="020B0503020204020204" pitchFamily="34" charset="-122"/>
              </a:rPr>
              <a:t>破坏和中性正反</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介子的混合</a:t>
            </a:r>
            <a:endParaRPr lang="en-US" sz="2400" dirty="0">
              <a:latin typeface="微软雅黑" panose="020B0503020204020204" pitchFamily="34" charset="-122"/>
              <a:ea typeface="微软雅黑" panose="020B0503020204020204" pitchFamily="34" charset="-122"/>
            </a:endParaRPr>
          </a:p>
        </p:txBody>
      </p:sp>
      <p:grpSp>
        <p:nvGrpSpPr>
          <p:cNvPr id="18" name="Group 68">
            <a:extLst>
              <a:ext uri="{FF2B5EF4-FFF2-40B4-BE49-F238E27FC236}">
                <a16:creationId xmlns:a16="http://schemas.microsoft.com/office/drawing/2014/main" id="{8089FA5C-CE64-4255-A61F-A2E0F8144394}"/>
              </a:ext>
            </a:extLst>
          </p:cNvPr>
          <p:cNvGrpSpPr/>
          <p:nvPr/>
        </p:nvGrpSpPr>
        <p:grpSpPr>
          <a:xfrm>
            <a:off x="3367905" y="1338786"/>
            <a:ext cx="2108178" cy="2020511"/>
            <a:chOff x="787883" y="1002449"/>
            <a:chExt cx="2998298" cy="2873618"/>
          </a:xfrm>
        </p:grpSpPr>
        <p:grpSp>
          <p:nvGrpSpPr>
            <p:cNvPr id="19" name="グループ化 88">
              <a:extLst>
                <a:ext uri="{FF2B5EF4-FFF2-40B4-BE49-F238E27FC236}">
                  <a16:creationId xmlns:a16="http://schemas.microsoft.com/office/drawing/2014/main" id="{1FEAE000-D6A7-4600-917E-108F36B32C4C}"/>
                </a:ext>
              </a:extLst>
            </p:cNvPr>
            <p:cNvGrpSpPr/>
            <p:nvPr/>
          </p:nvGrpSpPr>
          <p:grpSpPr>
            <a:xfrm rot="1019466">
              <a:off x="787883" y="1124744"/>
              <a:ext cx="2998298" cy="2751323"/>
              <a:chOff x="1115616" y="3717032"/>
              <a:chExt cx="2376298" cy="2203794"/>
            </a:xfrm>
          </p:grpSpPr>
          <p:sp>
            <p:nvSpPr>
              <p:cNvPr id="25" name="円/楕円 42">
                <a:extLst>
                  <a:ext uri="{FF2B5EF4-FFF2-40B4-BE49-F238E27FC236}">
                    <a16:creationId xmlns:a16="http://schemas.microsoft.com/office/drawing/2014/main" id="{CEAECFC5-61A0-4750-9D2E-925E4E2662FE}"/>
                  </a:ext>
                </a:extLst>
              </p:cNvPr>
              <p:cNvSpPr>
                <a:spLocks noChangeAspect="1"/>
              </p:cNvSpPr>
              <p:nvPr/>
            </p:nvSpPr>
            <p:spPr bwMode="auto">
              <a:xfrm>
                <a:off x="1115616" y="3717032"/>
                <a:ext cx="2376298" cy="2203794"/>
              </a:xfrm>
              <a:prstGeom prst="ellipse">
                <a:avLst/>
              </a:prstGeom>
              <a:solidFill>
                <a:schemeClr val="accent2">
                  <a:lumMod val="40000"/>
                  <a:lumOff val="60000"/>
                </a:schemeClr>
              </a:solidFill>
              <a:ln>
                <a:solidFill>
                  <a:srgbClr val="385D8A"/>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dirty="0">
                  <a:solidFill>
                    <a:schemeClr val="tx1"/>
                  </a:solidFill>
                </a:endParaRPr>
              </a:p>
            </p:txBody>
          </p:sp>
          <p:sp>
            <p:nvSpPr>
              <p:cNvPr id="26" name="円/楕円 45">
                <a:extLst>
                  <a:ext uri="{FF2B5EF4-FFF2-40B4-BE49-F238E27FC236}">
                    <a16:creationId xmlns:a16="http://schemas.microsoft.com/office/drawing/2014/main" id="{CC5EB103-71D9-433E-98ED-37942349DA6F}"/>
                  </a:ext>
                </a:extLst>
              </p:cNvPr>
              <p:cNvSpPr>
                <a:spLocks noChangeAspect="1"/>
              </p:cNvSpPr>
              <p:nvPr/>
            </p:nvSpPr>
            <p:spPr bwMode="auto">
              <a:xfrm>
                <a:off x="1937013" y="4874529"/>
                <a:ext cx="571505" cy="579952"/>
              </a:xfrm>
              <a:prstGeom prst="ellipse">
                <a:avLst/>
              </a:prstGeom>
              <a:solidFill>
                <a:srgbClr val="0000FF"/>
              </a:solidFill>
              <a:ln>
                <a:noFill/>
              </a:ln>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sz="2800" dirty="0">
                  <a:solidFill>
                    <a:schemeClr val="tx1"/>
                  </a:solidFill>
                </a:endParaRPr>
              </a:p>
            </p:txBody>
          </p:sp>
          <p:sp>
            <p:nvSpPr>
              <p:cNvPr id="27" name="円/楕円 56">
                <a:extLst>
                  <a:ext uri="{FF2B5EF4-FFF2-40B4-BE49-F238E27FC236}">
                    <a16:creationId xmlns:a16="http://schemas.microsoft.com/office/drawing/2014/main" id="{E1A40C87-158C-4EF3-86AB-AD681F95E180}"/>
                  </a:ext>
                </a:extLst>
              </p:cNvPr>
              <p:cNvSpPr/>
              <p:nvPr/>
            </p:nvSpPr>
            <p:spPr bwMode="auto">
              <a:xfrm>
                <a:off x="2316630" y="4380941"/>
                <a:ext cx="281940" cy="252256"/>
              </a:xfrm>
              <a:prstGeom prst="ellipse">
                <a:avLst/>
              </a:prstGeom>
              <a:solidFill>
                <a:srgbClr val="FF0000"/>
              </a:solidFill>
              <a:ln>
                <a:noFill/>
              </a:ln>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sz="2800" dirty="0">
                  <a:solidFill>
                    <a:schemeClr val="tx1"/>
                  </a:solidFill>
                </a:endParaRPr>
              </a:p>
            </p:txBody>
          </p:sp>
          <p:cxnSp>
            <p:nvCxnSpPr>
              <p:cNvPr id="28" name="直線コネクタ 47">
                <a:extLst>
                  <a:ext uri="{FF2B5EF4-FFF2-40B4-BE49-F238E27FC236}">
                    <a16:creationId xmlns:a16="http://schemas.microsoft.com/office/drawing/2014/main" id="{D14868EA-AF4D-49A3-BEE4-0C8CCBEE48F1}"/>
                  </a:ext>
                </a:extLst>
              </p:cNvPr>
              <p:cNvCxnSpPr/>
              <p:nvPr/>
            </p:nvCxnSpPr>
            <p:spPr>
              <a:xfrm rot="20580534" flipH="1">
                <a:off x="2183682" y="4570074"/>
                <a:ext cx="319265" cy="455380"/>
              </a:xfrm>
              <a:prstGeom prst="line">
                <a:avLst/>
              </a:prstGeom>
              <a:ln>
                <a:solidFill>
                  <a:srgbClr val="FF0000"/>
                </a:solidFill>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grpSp>
          <p:nvGrpSpPr>
            <p:cNvPr id="20" name="Group 67">
              <a:extLst>
                <a:ext uri="{FF2B5EF4-FFF2-40B4-BE49-F238E27FC236}">
                  <a16:creationId xmlns:a16="http://schemas.microsoft.com/office/drawing/2014/main" id="{D9E6EC1A-7ACB-4A26-B5DF-CBEB0F1045FA}"/>
                </a:ext>
              </a:extLst>
            </p:cNvPr>
            <p:cNvGrpSpPr/>
            <p:nvPr/>
          </p:nvGrpSpPr>
          <p:grpSpPr>
            <a:xfrm>
              <a:off x="1060390" y="1002449"/>
              <a:ext cx="2178805" cy="2827702"/>
              <a:chOff x="1060390" y="1002449"/>
              <a:chExt cx="2178805" cy="2827702"/>
            </a:xfrm>
          </p:grpSpPr>
          <p:grpSp>
            <p:nvGrpSpPr>
              <p:cNvPr id="21" name="グループ化 93">
                <a:extLst>
                  <a:ext uri="{FF2B5EF4-FFF2-40B4-BE49-F238E27FC236}">
                    <a16:creationId xmlns:a16="http://schemas.microsoft.com/office/drawing/2014/main" id="{01BEC3AB-FE0C-478A-A012-5335415CE6AA}"/>
                  </a:ext>
                </a:extLst>
              </p:cNvPr>
              <p:cNvGrpSpPr/>
              <p:nvPr/>
            </p:nvGrpSpPr>
            <p:grpSpPr>
              <a:xfrm>
                <a:off x="1520843" y="1375505"/>
                <a:ext cx="1718352" cy="2454646"/>
                <a:chOff x="1696523" y="3917891"/>
                <a:chExt cx="1361878" cy="1966158"/>
              </a:xfrm>
            </p:grpSpPr>
            <mc:AlternateContent xmlns:mc="http://schemas.openxmlformats.org/markup-compatibility/2006" xmlns:a14="http://schemas.microsoft.com/office/drawing/2010/main">
              <mc:Choice Requires="a14">
                <p:sp>
                  <p:nvSpPr>
                    <p:cNvPr id="23" name="テキスト ボックス 28">
                      <a:extLst>
                        <a:ext uri="{FF2B5EF4-FFF2-40B4-BE49-F238E27FC236}">
                          <a16:creationId xmlns:a16="http://schemas.microsoft.com/office/drawing/2014/main" id="{4C94F39E-D66B-4FD2-98AD-BF9F502F3A96}"/>
                        </a:ext>
                      </a:extLst>
                    </p:cNvPr>
                    <p:cNvSpPr txBox="1"/>
                    <p:nvPr/>
                  </p:nvSpPr>
                  <p:spPr>
                    <a:xfrm>
                      <a:off x="1696523" y="5217878"/>
                      <a:ext cx="540833" cy="66617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3200" i="1">
                                <a:latin typeface="Cambria Math" charset="0"/>
                              </a:rPr>
                              <m:t>𝑐</m:t>
                            </m:r>
                          </m:oMath>
                        </m:oMathPara>
                      </a14:m>
                      <a:endParaRPr lang="ja-JP" altLang="en-US" sz="3200" i="1" dirty="0"/>
                    </a:p>
                  </p:txBody>
                </p:sp>
              </mc:Choice>
              <mc:Fallback xmlns="">
                <p:sp>
                  <p:nvSpPr>
                    <p:cNvPr id="21" name="テキスト ボックス 28"/>
                    <p:cNvSpPr txBox="1">
                      <a:spLocks noRot="1" noChangeAspect="1" noMove="1" noResize="1" noEditPoints="1" noAdjustHandles="1" noChangeArrowheads="1" noChangeShapeType="1" noTextEdit="1"/>
                    </p:cNvSpPr>
                    <p:nvPr/>
                  </p:nvSpPr>
                  <p:spPr>
                    <a:xfrm>
                      <a:off x="1696523" y="5217878"/>
                      <a:ext cx="540833" cy="666171"/>
                    </a:xfrm>
                    <a:prstGeom prst="rect">
                      <a:avLst/>
                    </a:prstGeom>
                    <a:blipFill>
                      <a:blip r:embed="rId3"/>
                      <a:stretch>
                        <a:fillRect/>
                      </a:stretch>
                    </a:blipFill>
                  </p:spPr>
                  <p:txBody>
                    <a:bodyPr/>
                    <a:lstStyle/>
                    <a:p>
                      <a:r>
                        <a:rPr lang="en-CN">
                          <a:noFill/>
                        </a:rPr>
                        <a:t> </a:t>
                      </a:r>
                    </a:p>
                  </p:txBody>
                </p:sp>
              </mc:Fallback>
            </mc:AlternateContent>
            <mc:AlternateContent xmlns:mc="http://schemas.openxmlformats.org/markup-compatibility/2006" xmlns:a14="http://schemas.microsoft.com/office/drawing/2010/main">
              <mc:Choice Requires="a14">
                <p:sp>
                  <p:nvSpPr>
                    <p:cNvPr id="24" name="テキスト ボックス 40">
                      <a:extLst>
                        <a:ext uri="{FF2B5EF4-FFF2-40B4-BE49-F238E27FC236}">
                          <a16:creationId xmlns:a16="http://schemas.microsoft.com/office/drawing/2014/main" id="{9D0C90EB-08C9-4160-AF05-13A8B4A4EB8C}"/>
                        </a:ext>
                      </a:extLst>
                    </p:cNvPr>
                    <p:cNvSpPr txBox="1"/>
                    <p:nvPr/>
                  </p:nvSpPr>
                  <p:spPr>
                    <a:xfrm rot="1061392">
                      <a:off x="2463361" y="3917891"/>
                      <a:ext cx="595040" cy="67866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altLang="zh-CN" sz="3200" i="1">
                                    <a:latin typeface="Cambria Math" panose="02040503050406030204" pitchFamily="18" charset="0"/>
                                  </a:rPr>
                                </m:ctrlPr>
                              </m:accPr>
                              <m:e>
                                <m:r>
                                  <a:rPr lang="en-US" altLang="zh-CN" sz="3200" i="1">
                                    <a:latin typeface="Cambria Math" panose="02040503050406030204" pitchFamily="18" charset="0"/>
                                  </a:rPr>
                                  <m:t>𝑑</m:t>
                                </m:r>
                              </m:e>
                            </m:acc>
                          </m:oMath>
                        </m:oMathPara>
                      </a14:m>
                      <a:endParaRPr lang="ja-JP" altLang="en-US" sz="3200" dirty="0"/>
                    </a:p>
                  </p:txBody>
                </p:sp>
              </mc:Choice>
              <mc:Fallback xmlns="">
                <p:sp>
                  <p:nvSpPr>
                    <p:cNvPr id="22" name="テキスト ボックス 40"/>
                    <p:cNvSpPr txBox="1">
                      <a:spLocks noRot="1" noChangeAspect="1" noMove="1" noResize="1" noEditPoints="1" noAdjustHandles="1" noChangeArrowheads="1" noChangeShapeType="1" noTextEdit="1"/>
                    </p:cNvSpPr>
                    <p:nvPr/>
                  </p:nvSpPr>
                  <p:spPr>
                    <a:xfrm rot="1061392">
                      <a:off x="2463361" y="3917891"/>
                      <a:ext cx="595040" cy="678664"/>
                    </a:xfrm>
                    <a:prstGeom prst="rect">
                      <a:avLst/>
                    </a:prstGeom>
                    <a:blipFill>
                      <a:blip r:embed="rId4"/>
                      <a:stretch>
                        <a:fillRect/>
                      </a:stretch>
                    </a:blipFill>
                  </p:spPr>
                  <p:txBody>
                    <a:bodyPr/>
                    <a:lstStyle/>
                    <a:p>
                      <a:r>
                        <a:rPr lang="en-CN">
                          <a:noFill/>
                        </a:rPr>
                        <a:t> </a:t>
                      </a:r>
                    </a:p>
                  </p:txBody>
                </p:sp>
              </mc:Fallback>
            </mc:AlternateContent>
          </p:grpSp>
          <mc:AlternateContent xmlns:mc="http://schemas.openxmlformats.org/markup-compatibility/2006" xmlns:a14="http://schemas.microsoft.com/office/drawing/2010/main">
            <mc:Choice Requires="a14">
              <p:sp>
                <p:nvSpPr>
                  <p:cNvPr id="22" name="Rectangle 60">
                    <a:extLst>
                      <a:ext uri="{FF2B5EF4-FFF2-40B4-BE49-F238E27FC236}">
                        <a16:creationId xmlns:a16="http://schemas.microsoft.com/office/drawing/2014/main" id="{5E4E4873-46A1-4A2C-AA1F-FEBFA9982778}"/>
                      </a:ext>
                    </a:extLst>
                  </p:cNvPr>
                  <p:cNvSpPr/>
                  <p:nvPr/>
                </p:nvSpPr>
                <p:spPr>
                  <a:xfrm>
                    <a:off x="1060390" y="1002449"/>
                    <a:ext cx="1054376" cy="7441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altLang="zh-CN" sz="2800" b="1" i="1">
                                  <a:latin typeface="Cambria Math" panose="02040503050406030204" pitchFamily="18" charset="0"/>
                                </a:rPr>
                              </m:ctrlPr>
                            </m:sSupPr>
                            <m:e>
                              <m:r>
                                <a:rPr lang="en-US" altLang="zh-CN" sz="2800" b="1" i="1">
                                  <a:latin typeface="Cambria Math" charset="0"/>
                                </a:rPr>
                                <m:t>𝑫</m:t>
                              </m:r>
                            </m:e>
                            <m:sup>
                              <m:r>
                                <a:rPr lang="en-US" altLang="zh-CN" sz="2800" b="1" i="1">
                                  <a:latin typeface="Cambria Math" charset="0"/>
                                </a:rPr>
                                <m:t>+</m:t>
                              </m:r>
                            </m:sup>
                          </m:sSup>
                        </m:oMath>
                      </m:oMathPara>
                    </a14:m>
                    <a:endParaRPr lang="ja-JP" altLang="en-US" sz="2800" b="1" i="1" dirty="0"/>
                  </a:p>
                </p:txBody>
              </p:sp>
            </mc:Choice>
            <mc:Fallback xmlns="">
              <p:sp>
                <p:nvSpPr>
                  <p:cNvPr id="61" name="Rectangle 60"/>
                  <p:cNvSpPr>
                    <a:spLocks noRot="1" noChangeAspect="1" noMove="1" noResize="1" noEditPoints="1" noAdjustHandles="1" noChangeArrowheads="1" noChangeShapeType="1" noTextEdit="1"/>
                  </p:cNvSpPr>
                  <p:nvPr/>
                </p:nvSpPr>
                <p:spPr>
                  <a:xfrm>
                    <a:off x="1060390" y="1002449"/>
                    <a:ext cx="1054376" cy="744136"/>
                  </a:xfrm>
                  <a:prstGeom prst="rect">
                    <a:avLst/>
                  </a:prstGeom>
                  <a:blipFill>
                    <a:blip r:embed="rId5"/>
                    <a:stretch>
                      <a:fillRect/>
                    </a:stretch>
                  </a:blipFill>
                </p:spPr>
                <p:txBody>
                  <a:bodyPr/>
                  <a:lstStyle/>
                  <a:p>
                    <a:r>
                      <a:rPr lang="en-CN">
                        <a:noFill/>
                      </a:rPr>
                      <a:t> </a:t>
                    </a:r>
                  </a:p>
                </p:txBody>
              </p:sp>
            </mc:Fallback>
          </mc:AlternateContent>
        </p:grpSp>
      </p:grpSp>
      <p:grpSp>
        <p:nvGrpSpPr>
          <p:cNvPr id="29" name="Group 66">
            <a:extLst>
              <a:ext uri="{FF2B5EF4-FFF2-40B4-BE49-F238E27FC236}">
                <a16:creationId xmlns:a16="http://schemas.microsoft.com/office/drawing/2014/main" id="{C086C8BB-8FEA-4E0D-9321-3B6A18C87718}"/>
              </a:ext>
            </a:extLst>
          </p:cNvPr>
          <p:cNvGrpSpPr/>
          <p:nvPr/>
        </p:nvGrpSpPr>
        <p:grpSpPr>
          <a:xfrm>
            <a:off x="1143000" y="1363325"/>
            <a:ext cx="2073373" cy="1963687"/>
            <a:chOff x="780186" y="4580638"/>
            <a:chExt cx="2998298" cy="2820880"/>
          </a:xfrm>
        </p:grpSpPr>
        <p:sp>
          <p:nvSpPr>
            <p:cNvPr id="30" name="円/楕円 42">
              <a:extLst>
                <a:ext uri="{FF2B5EF4-FFF2-40B4-BE49-F238E27FC236}">
                  <a16:creationId xmlns:a16="http://schemas.microsoft.com/office/drawing/2014/main" id="{49D42B43-E8DF-4F93-8E64-349385332DF9}"/>
                </a:ext>
              </a:extLst>
            </p:cNvPr>
            <p:cNvSpPr>
              <a:spLocks noChangeAspect="1"/>
            </p:cNvSpPr>
            <p:nvPr/>
          </p:nvSpPr>
          <p:spPr bwMode="auto">
            <a:xfrm rot="1019466">
              <a:off x="780186" y="4650195"/>
              <a:ext cx="2998298" cy="2751323"/>
            </a:xfrm>
            <a:prstGeom prst="ellipse">
              <a:avLst/>
            </a:prstGeom>
            <a:solidFill>
              <a:schemeClr val="accent2">
                <a:lumMod val="40000"/>
                <a:lumOff val="60000"/>
              </a:schemeClr>
            </a:solidFill>
            <a:ln>
              <a:solidFill>
                <a:srgbClr val="385D8A"/>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dirty="0">
                <a:solidFill>
                  <a:schemeClr val="tx1"/>
                </a:solidFill>
              </a:endParaRPr>
            </a:p>
          </p:txBody>
        </p:sp>
        <p:sp>
          <p:nvSpPr>
            <p:cNvPr id="31" name="円/楕円 45">
              <a:extLst>
                <a:ext uri="{FF2B5EF4-FFF2-40B4-BE49-F238E27FC236}">
                  <a16:creationId xmlns:a16="http://schemas.microsoft.com/office/drawing/2014/main" id="{5B1C2AB3-8A79-4161-B08E-320D2BE77F63}"/>
                </a:ext>
              </a:extLst>
            </p:cNvPr>
            <p:cNvSpPr>
              <a:spLocks noChangeAspect="1"/>
            </p:cNvSpPr>
            <p:nvPr/>
          </p:nvSpPr>
          <p:spPr bwMode="auto">
            <a:xfrm rot="1019466">
              <a:off x="1694971" y="6046573"/>
              <a:ext cx="721097" cy="724040"/>
            </a:xfrm>
            <a:prstGeom prst="ellipse">
              <a:avLst/>
            </a:prstGeom>
            <a:solidFill>
              <a:srgbClr val="0000FF"/>
            </a:solidFill>
            <a:ln>
              <a:noFill/>
            </a:ln>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sz="2800" dirty="0">
                <a:solidFill>
                  <a:schemeClr val="tx1"/>
                </a:solidFill>
              </a:endParaRPr>
            </a:p>
          </p:txBody>
        </p:sp>
        <p:cxnSp>
          <p:nvCxnSpPr>
            <p:cNvPr id="32" name="直線コネクタ 47">
              <a:extLst>
                <a:ext uri="{FF2B5EF4-FFF2-40B4-BE49-F238E27FC236}">
                  <a16:creationId xmlns:a16="http://schemas.microsoft.com/office/drawing/2014/main" id="{C52FA0B4-922B-4BAF-B17C-8C9A766808B5}"/>
                </a:ext>
              </a:extLst>
            </p:cNvPr>
            <p:cNvCxnSpPr/>
            <p:nvPr/>
          </p:nvCxnSpPr>
          <p:spPr>
            <a:xfrm flipH="1">
              <a:off x="2133363" y="5730910"/>
              <a:ext cx="402833" cy="568518"/>
            </a:xfrm>
            <a:prstGeom prst="line">
              <a:avLst/>
            </a:prstGeom>
            <a:ln>
              <a:solidFill>
                <a:srgbClr val="FF0000"/>
              </a:solidFill>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テキスト ボックス 40">
                  <a:extLst>
                    <a:ext uri="{FF2B5EF4-FFF2-40B4-BE49-F238E27FC236}">
                      <a16:creationId xmlns:a16="http://schemas.microsoft.com/office/drawing/2014/main" id="{16A25223-EE47-46ED-8E35-53B7118AFE23}"/>
                    </a:ext>
                  </a:extLst>
                </p:cNvPr>
                <p:cNvSpPr txBox="1"/>
                <p:nvPr/>
              </p:nvSpPr>
              <p:spPr>
                <a:xfrm rot="1061392">
                  <a:off x="2501955" y="4853889"/>
                  <a:ext cx="744865" cy="83168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altLang="zh-CN" sz="3200" i="1">
                                <a:latin typeface="Cambria Math" panose="02040503050406030204" pitchFamily="18" charset="0"/>
                              </a:rPr>
                            </m:ctrlPr>
                          </m:accPr>
                          <m:e>
                            <m:r>
                              <a:rPr lang="en-US" altLang="zh-CN" sz="3200" i="1">
                                <a:latin typeface="Cambria Math" charset="0"/>
                              </a:rPr>
                              <m:t>𝑢</m:t>
                            </m:r>
                          </m:e>
                        </m:acc>
                      </m:oMath>
                    </m:oMathPara>
                  </a14:m>
                  <a:endParaRPr lang="ja-JP" altLang="en-US" sz="3200" i="1" dirty="0"/>
                </a:p>
              </p:txBody>
            </p:sp>
          </mc:Choice>
          <mc:Fallback xmlns="">
            <p:sp>
              <p:nvSpPr>
                <p:cNvPr id="44" name="テキスト ボックス 40"/>
                <p:cNvSpPr txBox="1">
                  <a:spLocks noRot="1" noChangeAspect="1" noMove="1" noResize="1" noEditPoints="1" noAdjustHandles="1" noChangeArrowheads="1" noChangeShapeType="1" noTextEdit="1"/>
                </p:cNvSpPr>
                <p:nvPr/>
              </p:nvSpPr>
              <p:spPr>
                <a:xfrm rot="1061392">
                  <a:off x="2501955" y="4853889"/>
                  <a:ext cx="744865" cy="831680"/>
                </a:xfrm>
                <a:prstGeom prst="rect">
                  <a:avLst/>
                </a:prstGeom>
                <a:blipFill>
                  <a:blip r:embed="rId6"/>
                  <a:stretch>
                    <a:fillRect/>
                  </a:stretch>
                </a:blipFill>
              </p:spPr>
              <p:txBody>
                <a:bodyPr/>
                <a:lstStyle/>
                <a:p>
                  <a:r>
                    <a:rPr lang="en-CN">
                      <a:noFill/>
                    </a:rPr>
                    <a:t> </a:t>
                  </a:r>
                </a:p>
              </p:txBody>
            </p:sp>
          </mc:Fallback>
        </mc:AlternateContent>
        <p:sp>
          <p:nvSpPr>
            <p:cNvPr id="36" name="円/楕円 44">
              <a:extLst>
                <a:ext uri="{FF2B5EF4-FFF2-40B4-BE49-F238E27FC236}">
                  <a16:creationId xmlns:a16="http://schemas.microsoft.com/office/drawing/2014/main" id="{EDC4BFDB-A6FB-4461-8D90-9D4BEC75C1EC}"/>
                </a:ext>
              </a:extLst>
            </p:cNvPr>
            <p:cNvSpPr/>
            <p:nvPr/>
          </p:nvSpPr>
          <p:spPr bwMode="auto">
            <a:xfrm rot="1019466">
              <a:off x="2453812" y="5458906"/>
              <a:ext cx="360544" cy="346997"/>
            </a:xfrm>
            <a:prstGeom prst="ellipse">
              <a:avLst/>
            </a:prstGeom>
            <a:solidFill>
              <a:srgbClr val="00B050"/>
            </a:solidFill>
            <a:ln>
              <a:noFill/>
            </a:ln>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sz="2800" dirty="0">
                <a:solidFill>
                  <a:schemeClr val="tx1"/>
                </a:solidFill>
              </a:endParaRPr>
            </a:p>
          </p:txBody>
        </p:sp>
        <mc:AlternateContent xmlns:mc="http://schemas.openxmlformats.org/markup-compatibility/2006" xmlns:a14="http://schemas.microsoft.com/office/drawing/2010/main">
          <mc:Choice Requires="a14">
            <p:sp>
              <p:nvSpPr>
                <p:cNvPr id="37" name="テキスト ボックス 40">
                  <a:extLst>
                    <a:ext uri="{FF2B5EF4-FFF2-40B4-BE49-F238E27FC236}">
                      <a16:creationId xmlns:a16="http://schemas.microsoft.com/office/drawing/2014/main" id="{8FE9DA46-2F68-46A1-93B2-C9841339239A}"/>
                    </a:ext>
                  </a:extLst>
                </p:cNvPr>
                <p:cNvSpPr txBox="1"/>
                <p:nvPr/>
              </p:nvSpPr>
              <p:spPr>
                <a:xfrm rot="1061392">
                  <a:off x="1570020" y="6488416"/>
                  <a:ext cx="682397" cy="83168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3200" i="1">
                            <a:latin typeface="Cambria Math" charset="0"/>
                          </a:rPr>
                          <m:t>𝑐</m:t>
                        </m:r>
                      </m:oMath>
                    </m:oMathPara>
                  </a14:m>
                  <a:endParaRPr lang="ja-JP" altLang="en-US" sz="3200" i="1" dirty="0"/>
                </a:p>
              </p:txBody>
            </p:sp>
          </mc:Choice>
          <mc:Fallback xmlns="">
            <p:sp>
              <p:nvSpPr>
                <p:cNvPr id="60" name="テキスト ボックス 40"/>
                <p:cNvSpPr txBox="1">
                  <a:spLocks noRot="1" noChangeAspect="1" noMove="1" noResize="1" noEditPoints="1" noAdjustHandles="1" noChangeArrowheads="1" noChangeShapeType="1" noTextEdit="1"/>
                </p:cNvSpPr>
                <p:nvPr/>
              </p:nvSpPr>
              <p:spPr>
                <a:xfrm rot="1061392">
                  <a:off x="1570020" y="6488416"/>
                  <a:ext cx="682397" cy="831680"/>
                </a:xfrm>
                <a:prstGeom prst="rect">
                  <a:avLst/>
                </a:prstGeom>
                <a:blipFill>
                  <a:blip r:embed="rId7"/>
                  <a:stretch>
                    <a:fillRect/>
                  </a:stretch>
                </a:blipFill>
              </p:spPr>
              <p:txBody>
                <a:bodyPr/>
                <a:lstStyle/>
                <a:p>
                  <a:r>
                    <a:rPr lang="en-CN">
                      <a:noFill/>
                    </a:rPr>
                    <a:t> </a:t>
                  </a:r>
                </a:p>
              </p:txBody>
            </p:sp>
          </mc:Fallback>
        </mc:AlternateContent>
        <mc:AlternateContent xmlns:mc="http://schemas.openxmlformats.org/markup-compatibility/2006" xmlns:a14="http://schemas.microsoft.com/office/drawing/2010/main">
          <mc:Choice Requires="a14">
            <p:sp>
              <p:nvSpPr>
                <p:cNvPr id="40" name="Rectangle 61">
                  <a:extLst>
                    <a:ext uri="{FF2B5EF4-FFF2-40B4-BE49-F238E27FC236}">
                      <a16:creationId xmlns:a16="http://schemas.microsoft.com/office/drawing/2014/main" id="{E54E489F-509D-42E8-8A7B-8E5267952AC9}"/>
                    </a:ext>
                  </a:extLst>
                </p:cNvPr>
                <p:cNvSpPr/>
                <p:nvPr/>
              </p:nvSpPr>
              <p:spPr>
                <a:xfrm>
                  <a:off x="907611" y="4580638"/>
                  <a:ext cx="1006498" cy="7579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altLang="zh-CN" sz="2800" b="1" i="1">
                                <a:latin typeface="Cambria Math" panose="02040503050406030204" pitchFamily="18" charset="0"/>
                              </a:rPr>
                            </m:ctrlPr>
                          </m:sSupPr>
                          <m:e>
                            <m:r>
                              <a:rPr lang="en-US" altLang="zh-CN" sz="2800" b="1" i="1">
                                <a:latin typeface="Cambria Math" charset="0"/>
                              </a:rPr>
                              <m:t>𝑫</m:t>
                            </m:r>
                          </m:e>
                          <m:sup>
                            <m:r>
                              <a:rPr lang="en-US" altLang="zh-CN" sz="2800" b="1" i="1">
                                <a:latin typeface="Cambria Math" charset="0"/>
                              </a:rPr>
                              <m:t>𝟎</m:t>
                            </m:r>
                          </m:sup>
                        </m:sSup>
                      </m:oMath>
                    </m:oMathPara>
                  </a14:m>
                  <a:endParaRPr lang="ja-JP" altLang="en-US" sz="2800" b="1" i="1" dirty="0"/>
                </a:p>
              </p:txBody>
            </p:sp>
          </mc:Choice>
          <mc:Fallback xmlns="">
            <p:sp>
              <p:nvSpPr>
                <p:cNvPr id="62" name="Rectangle 61"/>
                <p:cNvSpPr>
                  <a:spLocks noRot="1" noChangeAspect="1" noMove="1" noResize="1" noEditPoints="1" noAdjustHandles="1" noChangeArrowheads="1" noChangeShapeType="1" noTextEdit="1"/>
                </p:cNvSpPr>
                <p:nvPr/>
              </p:nvSpPr>
              <p:spPr>
                <a:xfrm>
                  <a:off x="907611" y="4580638"/>
                  <a:ext cx="1006498" cy="757996"/>
                </a:xfrm>
                <a:prstGeom prst="rect">
                  <a:avLst/>
                </a:prstGeom>
                <a:blipFill>
                  <a:blip r:embed="rId8"/>
                  <a:stretch>
                    <a:fillRect/>
                  </a:stretch>
                </a:blipFill>
              </p:spPr>
              <p:txBody>
                <a:bodyPr/>
                <a:lstStyle/>
                <a:p>
                  <a:r>
                    <a:rPr lang="en-CN">
                      <a:noFill/>
                    </a:rPr>
                    <a:t> </a:t>
                  </a:r>
                </a:p>
              </p:txBody>
            </p:sp>
          </mc:Fallback>
        </mc:AlternateContent>
      </p:grpSp>
      <p:grpSp>
        <p:nvGrpSpPr>
          <p:cNvPr id="41" name="Group 70">
            <a:extLst>
              <a:ext uri="{FF2B5EF4-FFF2-40B4-BE49-F238E27FC236}">
                <a16:creationId xmlns:a16="http://schemas.microsoft.com/office/drawing/2014/main" id="{ECC78542-D0B5-4514-B81E-A46A8B89E03D}"/>
              </a:ext>
            </a:extLst>
          </p:cNvPr>
          <p:cNvGrpSpPr/>
          <p:nvPr/>
        </p:nvGrpSpPr>
        <p:grpSpPr>
          <a:xfrm>
            <a:off x="5660129" y="1305025"/>
            <a:ext cx="2108178" cy="1993970"/>
            <a:chOff x="5276342" y="4827045"/>
            <a:chExt cx="2998298" cy="2835871"/>
          </a:xfrm>
        </p:grpSpPr>
        <p:grpSp>
          <p:nvGrpSpPr>
            <p:cNvPr id="42" name="グループ化 88">
              <a:extLst>
                <a:ext uri="{FF2B5EF4-FFF2-40B4-BE49-F238E27FC236}">
                  <a16:creationId xmlns:a16="http://schemas.microsoft.com/office/drawing/2014/main" id="{A6BE512F-F145-4092-B355-871D6E0014B3}"/>
                </a:ext>
              </a:extLst>
            </p:cNvPr>
            <p:cNvGrpSpPr/>
            <p:nvPr/>
          </p:nvGrpSpPr>
          <p:grpSpPr>
            <a:xfrm rot="1019466">
              <a:off x="5276342" y="4911593"/>
              <a:ext cx="2998298" cy="2751323"/>
              <a:chOff x="1115616" y="3717032"/>
              <a:chExt cx="2376298" cy="2203794"/>
            </a:xfrm>
          </p:grpSpPr>
          <p:sp>
            <p:nvSpPr>
              <p:cNvPr id="58" name="円/楕円 42">
                <a:extLst>
                  <a:ext uri="{FF2B5EF4-FFF2-40B4-BE49-F238E27FC236}">
                    <a16:creationId xmlns:a16="http://schemas.microsoft.com/office/drawing/2014/main" id="{3232273D-17A6-443B-A058-77235F8956B1}"/>
                  </a:ext>
                </a:extLst>
              </p:cNvPr>
              <p:cNvSpPr>
                <a:spLocks noChangeAspect="1"/>
              </p:cNvSpPr>
              <p:nvPr/>
            </p:nvSpPr>
            <p:spPr bwMode="auto">
              <a:xfrm>
                <a:off x="1115616" y="3717032"/>
                <a:ext cx="2376298" cy="2203794"/>
              </a:xfrm>
              <a:prstGeom prst="ellipse">
                <a:avLst/>
              </a:prstGeom>
              <a:solidFill>
                <a:schemeClr val="accent2">
                  <a:lumMod val="40000"/>
                  <a:lumOff val="60000"/>
                </a:schemeClr>
              </a:solidFill>
              <a:ln>
                <a:solidFill>
                  <a:srgbClr val="385D8A"/>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dirty="0">
                  <a:solidFill>
                    <a:schemeClr val="tx1"/>
                  </a:solidFill>
                </a:endParaRPr>
              </a:p>
            </p:txBody>
          </p:sp>
          <p:sp>
            <p:nvSpPr>
              <p:cNvPr id="59" name="円/楕円 45">
                <a:extLst>
                  <a:ext uri="{FF2B5EF4-FFF2-40B4-BE49-F238E27FC236}">
                    <a16:creationId xmlns:a16="http://schemas.microsoft.com/office/drawing/2014/main" id="{B558EF43-6119-412F-A017-BCA518C9A44E}"/>
                  </a:ext>
                </a:extLst>
              </p:cNvPr>
              <p:cNvSpPr>
                <a:spLocks noChangeAspect="1"/>
              </p:cNvSpPr>
              <p:nvPr/>
            </p:nvSpPr>
            <p:spPr bwMode="auto">
              <a:xfrm>
                <a:off x="1937013" y="4874529"/>
                <a:ext cx="571505" cy="579952"/>
              </a:xfrm>
              <a:prstGeom prst="ellipse">
                <a:avLst/>
              </a:prstGeom>
              <a:solidFill>
                <a:srgbClr val="0000FF"/>
              </a:solidFill>
              <a:ln>
                <a:noFill/>
              </a:ln>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sz="2800" dirty="0">
                  <a:solidFill>
                    <a:schemeClr val="tx1"/>
                  </a:solidFill>
                </a:endParaRPr>
              </a:p>
            </p:txBody>
          </p:sp>
          <p:cxnSp>
            <p:nvCxnSpPr>
              <p:cNvPr id="60" name="直線コネクタ 47">
                <a:extLst>
                  <a:ext uri="{FF2B5EF4-FFF2-40B4-BE49-F238E27FC236}">
                    <a16:creationId xmlns:a16="http://schemas.microsoft.com/office/drawing/2014/main" id="{8E619226-4ED3-4CC7-9920-691072DC5E04}"/>
                  </a:ext>
                </a:extLst>
              </p:cNvPr>
              <p:cNvCxnSpPr/>
              <p:nvPr/>
            </p:nvCxnSpPr>
            <p:spPr>
              <a:xfrm rot="20580534" flipH="1">
                <a:off x="2183682" y="4570074"/>
                <a:ext cx="319265" cy="455380"/>
              </a:xfrm>
              <a:prstGeom prst="line">
                <a:avLst/>
              </a:prstGeom>
              <a:ln>
                <a:solidFill>
                  <a:srgbClr val="FF0000"/>
                </a:solidFill>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grpSp>
          <p:nvGrpSpPr>
            <p:cNvPr id="43" name="Group 65">
              <a:extLst>
                <a:ext uri="{FF2B5EF4-FFF2-40B4-BE49-F238E27FC236}">
                  <a16:creationId xmlns:a16="http://schemas.microsoft.com/office/drawing/2014/main" id="{CA440360-5FE5-4E20-BE0B-7C2CD9552E2F}"/>
                </a:ext>
              </a:extLst>
            </p:cNvPr>
            <p:cNvGrpSpPr/>
            <p:nvPr/>
          </p:nvGrpSpPr>
          <p:grpSpPr>
            <a:xfrm>
              <a:off x="5530247" y="4827045"/>
              <a:ext cx="2141643" cy="2789957"/>
              <a:chOff x="5530247" y="4827045"/>
              <a:chExt cx="2141643" cy="2789957"/>
            </a:xfrm>
          </p:grpSpPr>
          <p:grpSp>
            <p:nvGrpSpPr>
              <p:cNvPr id="50" name="グループ化 93">
                <a:extLst>
                  <a:ext uri="{FF2B5EF4-FFF2-40B4-BE49-F238E27FC236}">
                    <a16:creationId xmlns:a16="http://schemas.microsoft.com/office/drawing/2014/main" id="{99E10B64-4E4E-4E9E-9D05-BB60AACA8E53}"/>
                  </a:ext>
                </a:extLst>
              </p:cNvPr>
              <p:cNvGrpSpPr/>
              <p:nvPr/>
            </p:nvGrpSpPr>
            <p:grpSpPr>
              <a:xfrm>
                <a:off x="6009308" y="5042135"/>
                <a:ext cx="1662582" cy="2574867"/>
                <a:chOff x="1696524" y="3821594"/>
                <a:chExt cx="1317676" cy="2062453"/>
              </a:xfrm>
            </p:grpSpPr>
            <mc:AlternateContent xmlns:mc="http://schemas.openxmlformats.org/markup-compatibility/2006" xmlns:a14="http://schemas.microsoft.com/office/drawing/2010/main">
              <mc:Choice Requires="a14">
                <p:sp>
                  <p:nvSpPr>
                    <p:cNvPr id="56" name="テキスト ボックス 28">
                      <a:extLst>
                        <a:ext uri="{FF2B5EF4-FFF2-40B4-BE49-F238E27FC236}">
                          <a16:creationId xmlns:a16="http://schemas.microsoft.com/office/drawing/2014/main" id="{A4F4B765-0936-4B83-9A1F-8E65DAFA8D7B}"/>
                        </a:ext>
                      </a:extLst>
                    </p:cNvPr>
                    <p:cNvSpPr txBox="1"/>
                    <p:nvPr/>
                  </p:nvSpPr>
                  <p:spPr>
                    <a:xfrm>
                      <a:off x="1696524" y="5217877"/>
                      <a:ext cx="540832" cy="666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3200" i="1">
                                <a:latin typeface="Cambria Math" charset="0"/>
                              </a:rPr>
                              <m:t>𝑐</m:t>
                            </m:r>
                          </m:oMath>
                        </m:oMathPara>
                      </a14:m>
                      <a:endParaRPr lang="ja-JP" altLang="en-US" sz="3200" i="1" dirty="0"/>
                    </a:p>
                  </p:txBody>
                </p:sp>
              </mc:Choice>
              <mc:Fallback xmlns="">
                <p:sp>
                  <p:nvSpPr>
                    <p:cNvPr id="54" name="テキスト ボックス 28"/>
                    <p:cNvSpPr txBox="1">
                      <a:spLocks noRot="1" noChangeAspect="1" noMove="1" noResize="1" noEditPoints="1" noAdjustHandles="1" noChangeArrowheads="1" noChangeShapeType="1" noTextEdit="1"/>
                    </p:cNvSpPr>
                    <p:nvPr/>
                  </p:nvSpPr>
                  <p:spPr>
                    <a:xfrm>
                      <a:off x="1696524" y="5217877"/>
                      <a:ext cx="540832" cy="666170"/>
                    </a:xfrm>
                    <a:prstGeom prst="rect">
                      <a:avLst/>
                    </a:prstGeom>
                    <a:blipFill>
                      <a:blip r:embed="rId9"/>
                      <a:stretch>
                        <a:fillRect/>
                      </a:stretch>
                    </a:blipFill>
                  </p:spPr>
                  <p:txBody>
                    <a:bodyPr/>
                    <a:lstStyle/>
                    <a:p>
                      <a:r>
                        <a:rPr lang="en-CN">
                          <a:noFill/>
                        </a:rPr>
                        <a:t> </a:t>
                      </a:r>
                    </a:p>
                  </p:txBody>
                </p:sp>
              </mc:Fallback>
            </mc:AlternateContent>
            <mc:AlternateContent xmlns:mc="http://schemas.openxmlformats.org/markup-compatibility/2006" xmlns:a14="http://schemas.microsoft.com/office/drawing/2010/main">
              <mc:Choice Requires="a14">
                <p:sp>
                  <p:nvSpPr>
                    <p:cNvPr id="57" name="テキスト ボックス 40">
                      <a:extLst>
                        <a:ext uri="{FF2B5EF4-FFF2-40B4-BE49-F238E27FC236}">
                          <a16:creationId xmlns:a16="http://schemas.microsoft.com/office/drawing/2014/main" id="{6F6B8AA4-4C65-499A-B912-ED217C2F6721}"/>
                        </a:ext>
                      </a:extLst>
                    </p:cNvPr>
                    <p:cNvSpPr txBox="1"/>
                    <p:nvPr/>
                  </p:nvSpPr>
                  <p:spPr>
                    <a:xfrm rot="1061392">
                      <a:off x="2478570" y="3821594"/>
                      <a:ext cx="535630" cy="66617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altLang="zh-CN" sz="3200" i="1">
                                    <a:latin typeface="Cambria Math" panose="02040503050406030204" pitchFamily="18" charset="0"/>
                                  </a:rPr>
                                </m:ctrlPr>
                              </m:accPr>
                              <m:e>
                                <m:r>
                                  <a:rPr lang="en-US" altLang="zh-CN" sz="3200" i="1">
                                    <a:latin typeface="Cambria Math" charset="0"/>
                                  </a:rPr>
                                  <m:t>𝑠</m:t>
                                </m:r>
                              </m:e>
                            </m:acc>
                          </m:oMath>
                        </m:oMathPara>
                      </a14:m>
                      <a:endParaRPr lang="ja-JP" altLang="en-US" sz="3200" i="1" dirty="0"/>
                    </a:p>
                  </p:txBody>
                </p:sp>
              </mc:Choice>
              <mc:Fallback xmlns="">
                <p:sp>
                  <p:nvSpPr>
                    <p:cNvPr id="55" name="テキスト ボックス 40"/>
                    <p:cNvSpPr txBox="1">
                      <a:spLocks noRot="1" noChangeAspect="1" noMove="1" noResize="1" noEditPoints="1" noAdjustHandles="1" noChangeArrowheads="1" noChangeShapeType="1" noTextEdit="1"/>
                    </p:cNvSpPr>
                    <p:nvPr/>
                  </p:nvSpPr>
                  <p:spPr>
                    <a:xfrm rot="1061392">
                      <a:off x="2478570" y="3821594"/>
                      <a:ext cx="535630" cy="666171"/>
                    </a:xfrm>
                    <a:prstGeom prst="rect">
                      <a:avLst/>
                    </a:prstGeom>
                    <a:blipFill>
                      <a:blip r:embed="rId10"/>
                      <a:stretch>
                        <a:fillRect/>
                      </a:stretch>
                    </a:blipFill>
                  </p:spPr>
                  <p:txBody>
                    <a:bodyPr/>
                    <a:lstStyle/>
                    <a:p>
                      <a:r>
                        <a:rPr lang="en-CN">
                          <a:noFill/>
                        </a:rPr>
                        <a:t> </a:t>
                      </a:r>
                    </a:p>
                  </p:txBody>
                </p:sp>
              </mc:Fallback>
            </mc:AlternateContent>
          </p:grpSp>
          <p:sp>
            <p:nvSpPr>
              <p:cNvPr id="53" name="円/楕円 44">
                <a:extLst>
                  <a:ext uri="{FF2B5EF4-FFF2-40B4-BE49-F238E27FC236}">
                    <a16:creationId xmlns:a16="http://schemas.microsoft.com/office/drawing/2014/main" id="{9A637D4D-DA7B-467E-9760-173E443105FB}"/>
                  </a:ext>
                </a:extLst>
              </p:cNvPr>
              <p:cNvSpPr/>
              <p:nvPr/>
            </p:nvSpPr>
            <p:spPr bwMode="auto">
              <a:xfrm rot="1019466">
                <a:off x="6929942" y="5641922"/>
                <a:ext cx="468000" cy="468000"/>
              </a:xfrm>
              <a:prstGeom prst="ellipse">
                <a:avLst/>
              </a:prstGeom>
              <a:solidFill>
                <a:srgbClr val="C00000"/>
              </a:solidFill>
              <a:ln>
                <a:noFill/>
              </a:ln>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ja-JP" altLang="en-US" sz="2800" dirty="0">
                  <a:solidFill>
                    <a:schemeClr val="tx1"/>
                  </a:solidFill>
                </a:endParaRPr>
              </a:p>
            </p:txBody>
          </p:sp>
          <mc:AlternateContent xmlns:mc="http://schemas.openxmlformats.org/markup-compatibility/2006" xmlns:a14="http://schemas.microsoft.com/office/drawing/2010/main">
            <mc:Choice Requires="a14">
              <p:sp>
                <p:nvSpPr>
                  <p:cNvPr id="54" name="Rectangle 62">
                    <a:extLst>
                      <a:ext uri="{FF2B5EF4-FFF2-40B4-BE49-F238E27FC236}">
                        <a16:creationId xmlns:a16="http://schemas.microsoft.com/office/drawing/2014/main" id="{8A00B97D-C624-4377-9779-C9A4EAF689A8}"/>
                      </a:ext>
                    </a:extLst>
                  </p:cNvPr>
                  <p:cNvSpPr/>
                  <p:nvPr/>
                </p:nvSpPr>
                <p:spPr>
                  <a:xfrm>
                    <a:off x="5530247" y="4827045"/>
                    <a:ext cx="1054376" cy="7441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altLang="zh-CN" sz="2800" b="1" i="1">
                                  <a:latin typeface="Cambria Math" panose="02040503050406030204" pitchFamily="18" charset="0"/>
                                </a:rPr>
                              </m:ctrlPr>
                            </m:sSubSupPr>
                            <m:e>
                              <m:r>
                                <a:rPr lang="en-US" altLang="zh-CN" sz="2800" b="1" i="1">
                                  <a:latin typeface="Cambria Math" charset="0"/>
                                </a:rPr>
                                <m:t>𝑫</m:t>
                              </m:r>
                            </m:e>
                            <m:sub>
                              <m:r>
                                <a:rPr lang="en-US" altLang="zh-CN" sz="2800" b="1" i="1">
                                  <a:latin typeface="Cambria Math" charset="0"/>
                                </a:rPr>
                                <m:t>𝒔</m:t>
                              </m:r>
                            </m:sub>
                            <m:sup>
                              <m:r>
                                <a:rPr lang="en-US" altLang="zh-CN" sz="2800" b="1" i="1">
                                  <a:latin typeface="Cambria Math" charset="0"/>
                                </a:rPr>
                                <m:t>+</m:t>
                              </m:r>
                            </m:sup>
                          </m:sSubSup>
                        </m:oMath>
                      </m:oMathPara>
                    </a14:m>
                    <a:endParaRPr lang="ja-JP" altLang="en-US" sz="2800" b="1" i="1" dirty="0"/>
                  </a:p>
                </p:txBody>
              </p:sp>
            </mc:Choice>
            <mc:Fallback xmlns="">
              <p:sp>
                <p:nvSpPr>
                  <p:cNvPr id="63" name="Rectangle 62"/>
                  <p:cNvSpPr>
                    <a:spLocks noRot="1" noChangeAspect="1" noMove="1" noResize="1" noEditPoints="1" noAdjustHandles="1" noChangeArrowheads="1" noChangeShapeType="1" noTextEdit="1"/>
                  </p:cNvSpPr>
                  <p:nvPr/>
                </p:nvSpPr>
                <p:spPr>
                  <a:xfrm>
                    <a:off x="5530247" y="4827045"/>
                    <a:ext cx="1054376" cy="744136"/>
                  </a:xfrm>
                  <a:prstGeom prst="rect">
                    <a:avLst/>
                  </a:prstGeom>
                  <a:blipFill>
                    <a:blip r:embed="rId11"/>
                    <a:stretch>
                      <a:fillRect/>
                    </a:stretch>
                  </a:blipFill>
                </p:spPr>
                <p:txBody>
                  <a:bodyPr/>
                  <a:lstStyle/>
                  <a:p>
                    <a:r>
                      <a:rPr lang="en-CN">
                        <a:noFill/>
                      </a:rPr>
                      <a:t> </a:t>
                    </a:r>
                  </a:p>
                </p:txBody>
              </p:sp>
            </mc:Fallback>
          </mc:AlternateContent>
        </p:grpSp>
      </p:grpSp>
      <p:sp>
        <p:nvSpPr>
          <p:cNvPr id="61" name="文本框 60">
            <a:extLst>
              <a:ext uri="{FF2B5EF4-FFF2-40B4-BE49-F238E27FC236}">
                <a16:creationId xmlns:a16="http://schemas.microsoft.com/office/drawing/2014/main" id="{057992DC-6566-40EA-BDBC-8880B9022035}"/>
              </a:ext>
            </a:extLst>
          </p:cNvPr>
          <p:cNvSpPr txBox="1"/>
          <p:nvPr/>
        </p:nvSpPr>
        <p:spPr>
          <a:xfrm>
            <a:off x="1066800" y="5486400"/>
            <a:ext cx="7065739" cy="461665"/>
          </a:xfrm>
          <a:prstGeom prst="rect">
            <a:avLst/>
          </a:prstGeom>
          <a:noFill/>
        </p:spPr>
        <p:txBody>
          <a:bodyPr wrap="square">
            <a:spAutoFit/>
          </a:bodyPr>
          <a:lstStyle/>
          <a:p>
            <a:r>
              <a:rPr lang="en-US" altLang="zh-CN" sz="2400" b="1"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Wingdings" panose="05000000000000000000" pitchFamily="2" charset="2"/>
              </a:rPr>
              <a:t></a:t>
            </a:r>
            <a:r>
              <a:rPr kumimoji="0" lang="zh-CN" altLang="en-US" sz="2400" b="1"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Wingdings" panose="05000000000000000000" pitchFamily="2" charset="2"/>
              </a:rPr>
              <a:t>精密检验标准模型，</a:t>
            </a:r>
            <a:r>
              <a:rPr lang="zh-CN" altLang="en-US" sz="2400" b="1" dirty="0">
                <a:solidFill>
                  <a:srgbClr val="FF0000"/>
                </a:solidFill>
                <a:latin typeface="黑体" panose="02010609060101010101" pitchFamily="49" charset="-122"/>
                <a:ea typeface="黑体" panose="02010609060101010101" pitchFamily="49" charset="-122"/>
              </a:rPr>
              <a:t>寻找超出标准模型的新物理</a:t>
            </a:r>
          </a:p>
        </p:txBody>
      </p:sp>
    </p:spTree>
    <p:extLst>
      <p:ext uri="{BB962C8B-B14F-4D97-AF65-F5344CB8AC3E}">
        <p14:creationId xmlns:p14="http://schemas.microsoft.com/office/powerpoint/2010/main" val="22520937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spcBef>
                <a:spcPct val="0"/>
              </a:spcBef>
              <a:buFontTx/>
              <a:buNone/>
            </a:pPr>
            <a:fld id="{EEA82A10-5EF9-47B5-8128-F4865325D089}" type="slidenum">
              <a:rPr kumimoji="0" lang="en-US" altLang="zh-CN" sz="1200">
                <a:solidFill>
                  <a:srgbClr val="898989"/>
                </a:solidFill>
                <a:latin typeface="Arial" panose="020B0604020202020204" pitchFamily="34" charset="0"/>
              </a:rPr>
              <a:pPr>
                <a:spcBef>
                  <a:spcPct val="0"/>
                </a:spcBef>
                <a:buFontTx/>
                <a:buNone/>
              </a:pPr>
              <a:t>72</a:t>
            </a:fld>
            <a:endParaRPr kumimoji="0" lang="en-US" altLang="zh-CN" sz="1200" dirty="0">
              <a:solidFill>
                <a:srgbClr val="898989"/>
              </a:solidFill>
              <a:latin typeface="Arial" panose="020B0604020202020204" pitchFamily="34" charset="0"/>
            </a:endParaRPr>
          </a:p>
        </p:txBody>
      </p:sp>
      <p:sp>
        <p:nvSpPr>
          <p:cNvPr id="13315" name="Text Box 7"/>
          <p:cNvSpPr txBox="1">
            <a:spLocks noChangeArrowheads="1"/>
          </p:cNvSpPr>
          <p:nvPr/>
        </p:nvSpPr>
        <p:spPr bwMode="auto">
          <a:xfrm>
            <a:off x="771427" y="4766957"/>
            <a:ext cx="3663672" cy="1394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lnSpc>
                <a:spcPts val="3000"/>
              </a:lnSpc>
              <a:buClr>
                <a:srgbClr val="FF0000"/>
              </a:buClr>
              <a:buSzPct val="65000"/>
              <a:buFont typeface="Wingdings" panose="05000000000000000000" pitchFamily="2" charset="2"/>
              <a:buChar char="n"/>
            </a:pPr>
            <a:r>
              <a:rPr kumimoji="0" lang="zh-CN" altLang="en-US" sz="2400" dirty="0">
                <a:latin typeface="黑体" panose="02010609060101010101" pitchFamily="49" charset="-122"/>
                <a:ea typeface="黑体" panose="02010609060101010101" pitchFamily="49" charset="-122"/>
                <a:cs typeface="Arial" panose="020B0604020202020204" pitchFamily="34" charset="0"/>
              </a:rPr>
              <a:t> 衰变常数、形状因子</a:t>
            </a:r>
            <a:endParaRPr kumimoji="0" lang="en-US" altLang="zh-CN" sz="2400" dirty="0">
              <a:latin typeface="黑体" panose="02010609060101010101" pitchFamily="49" charset="-122"/>
              <a:ea typeface="黑体" panose="02010609060101010101" pitchFamily="49" charset="-122"/>
              <a:cs typeface="Arial" panose="020B0604020202020204" pitchFamily="34" charset="0"/>
            </a:endParaRPr>
          </a:p>
          <a:p>
            <a:pPr eaLnBrk="1" hangingPunct="1">
              <a:lnSpc>
                <a:spcPts val="3000"/>
              </a:lnSpc>
              <a:buClr>
                <a:srgbClr val="FF0000"/>
              </a:buClr>
              <a:buSzPct val="65000"/>
              <a:buFont typeface="Wingdings" panose="05000000000000000000" pitchFamily="2" charset="2"/>
              <a:buChar char="n"/>
            </a:pPr>
            <a:r>
              <a:rPr kumimoji="0" lang="en-US" altLang="zh-CN" sz="2400" dirty="0">
                <a:latin typeface="黑体" panose="02010609060101010101" pitchFamily="49" charset="-122"/>
                <a:ea typeface="黑体" panose="02010609060101010101" pitchFamily="49" charset="-122"/>
                <a:cs typeface="Arial" panose="020B0604020202020204" pitchFamily="34" charset="0"/>
              </a:rPr>
              <a:t> |</a:t>
            </a:r>
            <a:r>
              <a:rPr kumimoji="0" lang="en-US" altLang="zh-CN" sz="2400" dirty="0" err="1">
                <a:latin typeface="黑体" panose="02010609060101010101" pitchFamily="49" charset="-122"/>
                <a:ea typeface="黑体" panose="02010609060101010101" pitchFamily="49" charset="-122"/>
                <a:cs typeface="Arial" panose="020B0604020202020204" pitchFamily="34" charset="0"/>
              </a:rPr>
              <a:t>V</a:t>
            </a:r>
            <a:r>
              <a:rPr kumimoji="0" lang="en-US" altLang="zh-CN" sz="2400" baseline="-25000" dirty="0" err="1">
                <a:latin typeface="黑体" panose="02010609060101010101" pitchFamily="49" charset="-122"/>
                <a:ea typeface="黑体" panose="02010609060101010101" pitchFamily="49" charset="-122"/>
                <a:cs typeface="Arial" panose="020B0604020202020204" pitchFamily="34" charset="0"/>
              </a:rPr>
              <a:t>cs</a:t>
            </a:r>
            <a:r>
              <a:rPr kumimoji="0" lang="en-US" altLang="zh-CN" sz="2400" dirty="0">
                <a:latin typeface="黑体" panose="02010609060101010101" pitchFamily="49" charset="-122"/>
                <a:ea typeface="黑体" panose="02010609060101010101" pitchFamily="49" charset="-122"/>
                <a:cs typeface="Arial" panose="020B0604020202020204" pitchFamily="34" charset="0"/>
              </a:rPr>
              <a:t>|</a:t>
            </a:r>
            <a:r>
              <a:rPr kumimoji="0" lang="zh-CN" altLang="en-US" sz="2400" dirty="0">
                <a:latin typeface="黑体" panose="02010609060101010101" pitchFamily="49" charset="-122"/>
                <a:ea typeface="黑体" panose="02010609060101010101" pitchFamily="49" charset="-122"/>
                <a:cs typeface="Arial" panose="020B0604020202020204" pitchFamily="34" charset="0"/>
              </a:rPr>
              <a:t>、</a:t>
            </a:r>
            <a:r>
              <a:rPr kumimoji="0" lang="en-US" altLang="zh-CN" sz="2400" dirty="0">
                <a:latin typeface="黑体" panose="02010609060101010101" pitchFamily="49" charset="-122"/>
                <a:ea typeface="黑体" panose="02010609060101010101" pitchFamily="49" charset="-122"/>
                <a:cs typeface="Arial" panose="020B0604020202020204" pitchFamily="34" charset="0"/>
              </a:rPr>
              <a:t>|</a:t>
            </a:r>
            <a:r>
              <a:rPr kumimoji="0" lang="en-US" altLang="zh-CN" sz="2400" dirty="0" err="1">
                <a:latin typeface="黑体" panose="02010609060101010101" pitchFamily="49" charset="-122"/>
                <a:ea typeface="黑体" panose="02010609060101010101" pitchFamily="49" charset="-122"/>
                <a:cs typeface="Arial" panose="020B0604020202020204" pitchFamily="34" charset="0"/>
              </a:rPr>
              <a:t>V</a:t>
            </a:r>
            <a:r>
              <a:rPr kumimoji="0" lang="en-US" altLang="zh-CN" sz="2400" baseline="-25000" dirty="0" err="1">
                <a:latin typeface="黑体" panose="02010609060101010101" pitchFamily="49" charset="-122"/>
                <a:ea typeface="黑体" panose="02010609060101010101" pitchFamily="49" charset="-122"/>
                <a:cs typeface="Arial" panose="020B0604020202020204" pitchFamily="34" charset="0"/>
              </a:rPr>
              <a:t>cd</a:t>
            </a:r>
            <a:r>
              <a:rPr kumimoji="0" lang="en-US" altLang="zh-CN" sz="2400" dirty="0">
                <a:latin typeface="黑体" panose="02010609060101010101" pitchFamily="49" charset="-122"/>
                <a:ea typeface="黑体" panose="02010609060101010101" pitchFamily="49" charset="-122"/>
                <a:cs typeface="Arial" panose="020B0604020202020204" pitchFamily="34" charset="0"/>
              </a:rPr>
              <a:t>|</a:t>
            </a:r>
            <a:endParaRPr lang="en-US" altLang="zh-CN" sz="2400" dirty="0">
              <a:latin typeface="黑体" panose="02010609060101010101" pitchFamily="49" charset="-122"/>
              <a:ea typeface="黑体" panose="02010609060101010101" pitchFamily="49" charset="-122"/>
            </a:endParaRPr>
          </a:p>
          <a:p>
            <a:pPr eaLnBrk="1" hangingPunct="1">
              <a:lnSpc>
                <a:spcPts val="3000"/>
              </a:lnSpc>
              <a:buClr>
                <a:srgbClr val="FF0000"/>
              </a:buClr>
              <a:buSzPct val="65000"/>
              <a:buFont typeface="Wingdings" panose="05000000000000000000" pitchFamily="2" charset="2"/>
              <a:buChar char="n"/>
            </a:pPr>
            <a:r>
              <a:rPr kumimoji="0" lang="en-US" altLang="zh-CN" sz="2400" dirty="0">
                <a:latin typeface="黑体" panose="02010609060101010101" pitchFamily="49" charset="-122"/>
                <a:ea typeface="黑体" panose="02010609060101010101" pitchFamily="49" charset="-122"/>
                <a:cs typeface="Arial" panose="020B0604020202020204" pitchFamily="34" charset="0"/>
              </a:rPr>
              <a:t> </a:t>
            </a:r>
            <a:r>
              <a:rPr kumimoji="0" lang="zh-CN" altLang="en-US" sz="2400" dirty="0">
                <a:latin typeface="黑体" panose="02010609060101010101" pitchFamily="49" charset="-122"/>
                <a:ea typeface="黑体" panose="02010609060101010101" pitchFamily="49" charset="-122"/>
                <a:cs typeface="Arial" panose="020B0604020202020204" pitchFamily="34" charset="0"/>
              </a:rPr>
              <a:t>分支比之比</a:t>
            </a:r>
            <a:r>
              <a:rPr kumimoji="0" lang="en-US" altLang="zh-CN" sz="2400" dirty="0">
                <a:latin typeface="黑体" panose="02010609060101010101" pitchFamily="49" charset="-122"/>
                <a:ea typeface="黑体" panose="02010609060101010101" pitchFamily="49" charset="-122"/>
                <a:cs typeface="Arial" panose="020B0604020202020204" pitchFamily="34" charset="0"/>
              </a:rPr>
              <a:t>R</a:t>
            </a:r>
            <a:r>
              <a:rPr kumimoji="0" lang="en-US" altLang="zh-CN" sz="2400" baseline="-25000" dirty="0">
                <a:latin typeface="Symbol" panose="05050102010706020507" pitchFamily="18" charset="2"/>
                <a:ea typeface="黑体" panose="02010609060101010101" pitchFamily="49" charset="-122"/>
                <a:cs typeface="Arial" panose="020B0604020202020204" pitchFamily="34" charset="0"/>
              </a:rPr>
              <a:t>m</a:t>
            </a:r>
            <a:r>
              <a:rPr kumimoji="0" lang="en-US" altLang="zh-CN" sz="2400" baseline="-25000" dirty="0">
                <a:latin typeface="黑体" panose="02010609060101010101" pitchFamily="49" charset="-122"/>
                <a:ea typeface="黑体" panose="02010609060101010101" pitchFamily="49" charset="-122"/>
                <a:cs typeface="Arial" panose="020B0604020202020204" pitchFamily="34" charset="0"/>
              </a:rPr>
              <a:t>/e</a:t>
            </a:r>
            <a:r>
              <a:rPr kumimoji="0" lang="zh-CN" altLang="en-US" sz="2400" dirty="0">
                <a:latin typeface="黑体" panose="02010609060101010101" pitchFamily="49" charset="-122"/>
                <a:ea typeface="黑体" panose="02010609060101010101" pitchFamily="49" charset="-122"/>
                <a:cs typeface="Arial" panose="020B0604020202020204" pitchFamily="34" charset="0"/>
              </a:rPr>
              <a:t>、</a:t>
            </a:r>
            <a:r>
              <a:rPr kumimoji="0" lang="en-US" altLang="zh-CN" sz="2400" dirty="0" err="1">
                <a:latin typeface="黑体" panose="02010609060101010101" pitchFamily="49" charset="-122"/>
                <a:ea typeface="黑体" panose="02010609060101010101" pitchFamily="49" charset="-122"/>
                <a:cs typeface="Arial" panose="020B0604020202020204" pitchFamily="34" charset="0"/>
              </a:rPr>
              <a:t>R</a:t>
            </a:r>
            <a:r>
              <a:rPr kumimoji="0" lang="en-US" altLang="zh-CN" sz="2400" baseline="-25000" dirty="0" err="1">
                <a:latin typeface="Symbol" panose="05050102010706020507" pitchFamily="18" charset="2"/>
                <a:ea typeface="黑体" panose="02010609060101010101" pitchFamily="49" charset="-122"/>
                <a:cs typeface="Arial" panose="020B0604020202020204" pitchFamily="34" charset="0"/>
              </a:rPr>
              <a:t>t</a:t>
            </a:r>
            <a:r>
              <a:rPr kumimoji="0" lang="en-US" altLang="zh-CN" sz="2400" baseline="-25000" dirty="0">
                <a:latin typeface="黑体" panose="02010609060101010101" pitchFamily="49" charset="-122"/>
                <a:ea typeface="黑体" panose="02010609060101010101" pitchFamily="49" charset="-122"/>
                <a:cs typeface="Arial" panose="020B0604020202020204" pitchFamily="34" charset="0"/>
              </a:rPr>
              <a:t>/</a:t>
            </a:r>
            <a:r>
              <a:rPr kumimoji="0" lang="en-US" altLang="zh-CN" sz="2400" baseline="-25000" dirty="0">
                <a:latin typeface="Symbol" panose="05050102010706020507" pitchFamily="18" charset="2"/>
                <a:ea typeface="黑体" panose="02010609060101010101" pitchFamily="49" charset="-122"/>
                <a:cs typeface="Arial" panose="020B0604020202020204" pitchFamily="34" charset="0"/>
              </a:rPr>
              <a:t>m</a:t>
            </a:r>
            <a:endParaRPr kumimoji="0" lang="en-US" altLang="zh-CN" sz="2400" dirty="0">
              <a:latin typeface="黑体" panose="02010609060101010101" pitchFamily="49" charset="-122"/>
              <a:ea typeface="黑体" panose="02010609060101010101" pitchFamily="49" charset="-122"/>
              <a:cs typeface="Arial" panose="020B0604020202020204" pitchFamily="34" charset="0"/>
            </a:endParaRPr>
          </a:p>
        </p:txBody>
      </p:sp>
      <p:pic>
        <p:nvPicPr>
          <p:cNvPr id="133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556085"/>
            <a:ext cx="3678912" cy="64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9232" y="3699651"/>
            <a:ext cx="3352800" cy="488950"/>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3322" name="Text Box 36"/>
          <p:cNvSpPr txBox="1">
            <a:spLocks noChangeArrowheads="1"/>
          </p:cNvSpPr>
          <p:nvPr/>
        </p:nvSpPr>
        <p:spPr bwMode="auto">
          <a:xfrm>
            <a:off x="0" y="0"/>
            <a:ext cx="9144000" cy="584775"/>
          </a:xfrm>
          <a:prstGeom prst="rect">
            <a:avLst/>
          </a:prstGeom>
          <a:noFill/>
          <a:ln>
            <a:no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buFontTx/>
              <a:buNone/>
            </a:pPr>
            <a:r>
              <a:rPr kumimoji="0" lang="en-US" altLang="zh-CN" b="1" dirty="0">
                <a:solidFill>
                  <a:srgbClr val="0000CC"/>
                </a:solidFill>
                <a:latin typeface="黑体" panose="02010609060101010101" pitchFamily="49" charset="-122"/>
                <a:ea typeface="黑体" panose="02010609060101010101" pitchFamily="49" charset="-122"/>
                <a:cs typeface="Times New Roman" panose="02020603050405020304" pitchFamily="18" charset="0"/>
              </a:rPr>
              <a:t>D</a:t>
            </a:r>
            <a:r>
              <a:rPr kumimoji="0" lang="zh-CN" altLang="en-US" b="1" dirty="0">
                <a:solidFill>
                  <a:srgbClr val="0000CC"/>
                </a:solidFill>
                <a:latin typeface="黑体" panose="02010609060101010101" pitchFamily="49" charset="-122"/>
                <a:ea typeface="黑体" panose="02010609060101010101" pitchFamily="49" charset="-122"/>
                <a:cs typeface="Times New Roman" panose="02020603050405020304" pitchFamily="18" charset="0"/>
              </a:rPr>
              <a:t>介子的纯轻、半轻衰变</a:t>
            </a:r>
            <a:endParaRPr kumimoji="0" lang="el-GR" altLang="zh-CN" b="1" baseline="-25000" dirty="0">
              <a:solidFill>
                <a:srgbClr val="0000CC"/>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383696" y="928223"/>
            <a:ext cx="8168992" cy="461665"/>
          </a:xfrm>
          <a:prstGeom prst="rect">
            <a:avLst/>
          </a:prstGeom>
        </p:spPr>
        <p:txBody>
          <a:bodyPr wrap="square">
            <a:spAutoFit/>
          </a:bodyPr>
          <a:lstStyle/>
          <a:p>
            <a:pPr algn="ctr"/>
            <a:r>
              <a:rPr lang="zh-CN" altLang="en-US" sz="2400" dirty="0">
                <a:latin typeface="黑体" panose="02010609060101010101" pitchFamily="49" charset="-122"/>
                <a:ea typeface="黑体" panose="02010609060101010101" pitchFamily="49" charset="-122"/>
                <a:cs typeface="Times New Roman" panose="02020603050405020304" pitchFamily="18" charset="0"/>
              </a:rPr>
              <a:t>联系夸克和轻子的理想桥梁，检验标准模型的理想探针之一</a:t>
            </a:r>
            <a:endParaRPr lang="en-US" altLang="zh-CN" sz="2400" dirty="0">
              <a:latin typeface="黑体" panose="02010609060101010101" pitchFamily="49" charset="-122"/>
              <a:ea typeface="黑体" panose="02010609060101010101" pitchFamily="49" charset="-122"/>
            </a:endParaRPr>
          </a:p>
        </p:txBody>
      </p:sp>
      <p:sp>
        <p:nvSpPr>
          <p:cNvPr id="14" name="Text Box 7"/>
          <p:cNvSpPr txBox="1">
            <a:spLocks noChangeArrowheads="1"/>
          </p:cNvSpPr>
          <p:nvPr/>
        </p:nvSpPr>
        <p:spPr bwMode="auto">
          <a:xfrm>
            <a:off x="4429027" y="4777972"/>
            <a:ext cx="3581400" cy="136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lnSpc>
                <a:spcPts val="3000"/>
              </a:lnSpc>
              <a:buClr>
                <a:srgbClr val="FF0000"/>
              </a:buClr>
              <a:buSzPct val="65000"/>
              <a:buNone/>
            </a:pPr>
            <a:r>
              <a:rPr kumimoji="0" lang="en-US" altLang="zh-CN" sz="2400" dirty="0">
                <a:latin typeface="黑体" panose="02010609060101010101" pitchFamily="49" charset="-122"/>
                <a:ea typeface="黑体" panose="02010609060101010101" pitchFamily="49" charset="-122"/>
                <a:cs typeface="Arial" panose="020B0604020202020204" pitchFamily="34" charset="0"/>
                <a:sym typeface="Wingdings" panose="05000000000000000000" pitchFamily="2" charset="2"/>
              </a:rPr>
              <a:t> </a:t>
            </a:r>
            <a:r>
              <a:rPr kumimoji="0" lang="zh-CN" altLang="en-US" sz="2400" dirty="0">
                <a:latin typeface="黑体" panose="02010609060101010101" pitchFamily="49" charset="-122"/>
                <a:ea typeface="黑体" panose="02010609060101010101" pitchFamily="49" charset="-122"/>
                <a:cs typeface="Arial" panose="020B0604020202020204" pitchFamily="34" charset="0"/>
                <a:sym typeface="Wingdings" panose="05000000000000000000" pitchFamily="2" charset="2"/>
              </a:rPr>
              <a:t>刻度格点</a:t>
            </a:r>
            <a:r>
              <a:rPr kumimoji="0" lang="en-US" altLang="zh-CN" sz="2400" dirty="0">
                <a:latin typeface="黑体" panose="02010609060101010101" pitchFamily="49" charset="-122"/>
                <a:ea typeface="黑体" panose="02010609060101010101" pitchFamily="49" charset="-122"/>
                <a:cs typeface="Arial" panose="020B0604020202020204" pitchFamily="34" charset="0"/>
              </a:rPr>
              <a:t>QCD</a:t>
            </a:r>
            <a:r>
              <a:rPr kumimoji="0" lang="zh-CN" altLang="en-US" sz="2400" dirty="0">
                <a:latin typeface="黑体" panose="02010609060101010101" pitchFamily="49" charset="-122"/>
                <a:ea typeface="黑体" panose="02010609060101010101" pitchFamily="49" charset="-122"/>
                <a:cs typeface="Arial" panose="020B0604020202020204" pitchFamily="34" charset="0"/>
              </a:rPr>
              <a:t>等计算</a:t>
            </a:r>
            <a:endParaRPr kumimoji="0" lang="en-US" altLang="zh-CN" sz="2400" dirty="0">
              <a:latin typeface="黑体" panose="02010609060101010101" pitchFamily="49" charset="-122"/>
              <a:ea typeface="黑体" panose="02010609060101010101" pitchFamily="49" charset="-122"/>
              <a:cs typeface="Arial" panose="020B0604020202020204" pitchFamily="34" charset="0"/>
            </a:endParaRPr>
          </a:p>
          <a:p>
            <a:pPr eaLnBrk="1" hangingPunct="1">
              <a:lnSpc>
                <a:spcPts val="3000"/>
              </a:lnSpc>
              <a:buClr>
                <a:srgbClr val="FF0000"/>
              </a:buClr>
              <a:buSzPct val="65000"/>
              <a:buNone/>
            </a:pPr>
            <a:r>
              <a:rPr kumimoji="0" lang="en-US" altLang="zh-CN" sz="2400" dirty="0">
                <a:latin typeface="黑体" panose="02010609060101010101" pitchFamily="49" charset="-122"/>
                <a:ea typeface="黑体" panose="02010609060101010101" pitchFamily="49" charset="-122"/>
                <a:cs typeface="Arial" panose="020B0604020202020204" pitchFamily="34" charset="0"/>
                <a:sym typeface="Wingdings" panose="05000000000000000000" pitchFamily="2" charset="2"/>
              </a:rPr>
              <a:t> </a:t>
            </a:r>
            <a:r>
              <a:rPr kumimoji="0" lang="zh-CN" altLang="en-US" sz="2400" dirty="0">
                <a:latin typeface="黑体" panose="02010609060101010101" pitchFamily="49" charset="-122"/>
                <a:ea typeface="黑体" panose="02010609060101010101" pitchFamily="49" charset="-122"/>
                <a:cs typeface="Arial" panose="020B0604020202020204" pitchFamily="34" charset="0"/>
                <a:sym typeface="Wingdings" panose="05000000000000000000" pitchFamily="2" charset="2"/>
              </a:rPr>
              <a:t>约束</a:t>
            </a:r>
            <a:r>
              <a:rPr lang="en-US" altLang="zh-CN" sz="2400" dirty="0">
                <a:latin typeface="黑体" panose="02010609060101010101" pitchFamily="49" charset="-122"/>
                <a:ea typeface="黑体" panose="02010609060101010101" pitchFamily="49" charset="-122"/>
                <a:cs typeface="Times New Roman" panose="02020603050405020304" pitchFamily="18" charset="0"/>
              </a:rPr>
              <a:t>CKM</a:t>
            </a:r>
            <a:r>
              <a:rPr lang="zh-CN" altLang="en-US" sz="2400" dirty="0">
                <a:latin typeface="黑体" panose="02010609060101010101" pitchFamily="49" charset="-122"/>
                <a:ea typeface="黑体" panose="02010609060101010101" pitchFamily="49" charset="-122"/>
                <a:cs typeface="Times New Roman" panose="02020603050405020304" pitchFamily="18" charset="0"/>
              </a:rPr>
              <a:t>矩阵的</a:t>
            </a:r>
            <a:r>
              <a:rPr lang="zh-CN" altLang="en-US" sz="2400" dirty="0">
                <a:latin typeface="黑体" panose="02010609060101010101" pitchFamily="49" charset="-122"/>
                <a:ea typeface="黑体" panose="02010609060101010101" pitchFamily="49" charset="-122"/>
              </a:rPr>
              <a:t>幺正性</a:t>
            </a:r>
            <a:endParaRPr lang="en-US" altLang="zh-CN" sz="2400" dirty="0">
              <a:latin typeface="黑体" panose="02010609060101010101" pitchFamily="49" charset="-122"/>
              <a:ea typeface="黑体" panose="02010609060101010101" pitchFamily="49" charset="-122"/>
            </a:endParaRPr>
          </a:p>
          <a:p>
            <a:pPr eaLnBrk="1" hangingPunct="1">
              <a:lnSpc>
                <a:spcPts val="3000"/>
              </a:lnSpc>
              <a:buClr>
                <a:srgbClr val="FF0000"/>
              </a:buClr>
              <a:buSzPct val="65000"/>
              <a:buNone/>
            </a:pPr>
            <a:r>
              <a:rPr kumimoji="0" lang="en-US" altLang="zh-CN" sz="2400" dirty="0">
                <a:latin typeface="黑体" panose="02010609060101010101" pitchFamily="49" charset="-122"/>
                <a:ea typeface="黑体" panose="02010609060101010101" pitchFamily="49" charset="-122"/>
                <a:cs typeface="Arial" panose="020B0604020202020204" pitchFamily="34" charset="0"/>
                <a:sym typeface="Wingdings" panose="05000000000000000000" pitchFamily="2" charset="2"/>
              </a:rPr>
              <a:t> </a:t>
            </a:r>
            <a:r>
              <a:rPr kumimoji="0" lang="zh-CN" altLang="en-US" sz="2400" dirty="0">
                <a:latin typeface="黑体" panose="02010609060101010101" pitchFamily="49" charset="-122"/>
                <a:ea typeface="黑体" panose="02010609060101010101" pitchFamily="49" charset="-122"/>
                <a:cs typeface="Arial" panose="020B0604020202020204" pitchFamily="34" charset="0"/>
              </a:rPr>
              <a:t>检验轻子普适性</a:t>
            </a:r>
            <a:endParaRPr kumimoji="0" lang="en-US" altLang="zh-CN" sz="2400" dirty="0">
              <a:latin typeface="黑体" panose="02010609060101010101" pitchFamily="49" charset="-122"/>
              <a:ea typeface="黑体" panose="02010609060101010101" pitchFamily="49" charset="-122"/>
              <a:cs typeface="Arial" panose="020B0604020202020204" pitchFamily="34" charset="0"/>
            </a:endParaRPr>
          </a:p>
        </p:txBody>
      </p:sp>
      <p:pic>
        <p:nvPicPr>
          <p:cNvPr id="3" name="图片 2">
            <a:extLst>
              <a:ext uri="{FF2B5EF4-FFF2-40B4-BE49-F238E27FC236}">
                <a16:creationId xmlns:a16="http://schemas.microsoft.com/office/drawing/2014/main" id="{712051BE-02AB-4E42-A899-27C786FCB3B6}"/>
              </a:ext>
            </a:extLst>
          </p:cNvPr>
          <p:cNvPicPr>
            <a:picLocks noChangeAspect="1"/>
          </p:cNvPicPr>
          <p:nvPr/>
        </p:nvPicPr>
        <p:blipFill>
          <a:blip r:embed="rId4"/>
          <a:stretch>
            <a:fillRect/>
          </a:stretch>
        </p:blipFill>
        <p:spPr>
          <a:xfrm>
            <a:off x="209550" y="1432560"/>
            <a:ext cx="8724900" cy="1981200"/>
          </a:xfrm>
          <a:prstGeom prst="rect">
            <a:avLst/>
          </a:prstGeom>
        </p:spPr>
      </p:pic>
    </p:spTree>
    <p:extLst>
      <p:ext uri="{BB962C8B-B14F-4D97-AF65-F5344CB8AC3E}">
        <p14:creationId xmlns:p14="http://schemas.microsoft.com/office/powerpoint/2010/main" val="7479063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spcBef>
                <a:spcPct val="0"/>
              </a:spcBef>
              <a:buFontTx/>
              <a:buNone/>
            </a:pPr>
            <a:fld id="{A7A26272-EE8F-4D88-8497-AB3CBEE70757}" type="slidenum">
              <a:rPr kumimoji="0" lang="en-US" altLang="zh-CN" sz="1200">
                <a:solidFill>
                  <a:srgbClr val="898989"/>
                </a:solidFill>
                <a:latin typeface="Arial" panose="020B0604020202020204" pitchFamily="34" charset="0"/>
              </a:rPr>
              <a:pPr>
                <a:spcBef>
                  <a:spcPct val="0"/>
                </a:spcBef>
                <a:buFontTx/>
                <a:buNone/>
              </a:pPr>
              <a:t>73</a:t>
            </a:fld>
            <a:endParaRPr kumimoji="0" lang="en-US" altLang="zh-CN" sz="1200" dirty="0">
              <a:solidFill>
                <a:srgbClr val="898989"/>
              </a:solidFill>
              <a:latin typeface="Arial" panose="020B0604020202020204" pitchFamily="34" charset="0"/>
            </a:endParaRPr>
          </a:p>
        </p:txBody>
      </p:sp>
      <p:sp>
        <p:nvSpPr>
          <p:cNvPr id="27" name="Text Box 36"/>
          <p:cNvSpPr txBox="1">
            <a:spLocks noChangeArrowheads="1"/>
          </p:cNvSpPr>
          <p:nvPr/>
        </p:nvSpPr>
        <p:spPr bwMode="auto">
          <a:xfrm>
            <a:off x="0" y="0"/>
            <a:ext cx="9144000" cy="584775"/>
          </a:xfrm>
          <a:prstGeom prst="rect">
            <a:avLst/>
          </a:prstGeom>
          <a:noFill/>
          <a:ln>
            <a:no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lgn="ctr">
              <a:spcBef>
                <a:spcPct val="50000"/>
              </a:spcBef>
              <a:buNone/>
            </a:pPr>
            <a:r>
              <a:rPr kumimoji="0" lang="en-US" altLang="zh-CN" b="1" dirty="0">
                <a:solidFill>
                  <a:srgbClr val="0000CC"/>
                </a:solidFill>
                <a:latin typeface="黑体" panose="02010609060101010101" pitchFamily="49" charset="-122"/>
                <a:ea typeface="黑体" panose="02010609060101010101" pitchFamily="49" charset="-122"/>
                <a:cs typeface="Times New Roman" panose="02020603050405020304" pitchFamily="18" charset="0"/>
              </a:rPr>
              <a:t>D</a:t>
            </a:r>
            <a:r>
              <a:rPr kumimoji="0" lang="zh-CN" altLang="en-US" b="1" dirty="0">
                <a:solidFill>
                  <a:srgbClr val="0000CC"/>
                </a:solidFill>
                <a:latin typeface="黑体" panose="02010609060101010101" pitchFamily="49" charset="-122"/>
                <a:ea typeface="黑体" panose="02010609060101010101" pitchFamily="49" charset="-122"/>
                <a:cs typeface="Times New Roman" panose="02020603050405020304" pitchFamily="18" charset="0"/>
              </a:rPr>
              <a:t>介子的纯轻、半轻衰变</a:t>
            </a:r>
            <a:endParaRPr kumimoji="0" lang="el-GR" altLang="zh-CN" b="1" baseline="-25000" dirty="0">
              <a:solidFill>
                <a:srgbClr val="0000CC"/>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矩形 6">
            <a:extLst>
              <a:ext uri="{FF2B5EF4-FFF2-40B4-BE49-F238E27FC236}">
                <a16:creationId xmlns:a16="http://schemas.microsoft.com/office/drawing/2014/main" id="{5F511928-9C0D-4C79-9D43-8F165CACE22E}"/>
              </a:ext>
            </a:extLst>
          </p:cNvPr>
          <p:cNvSpPr/>
          <p:nvPr/>
        </p:nvSpPr>
        <p:spPr>
          <a:xfrm>
            <a:off x="849448" y="3388344"/>
            <a:ext cx="2579552" cy="400110"/>
          </a:xfrm>
          <a:prstGeom prst="rect">
            <a:avLst/>
          </a:prstGeom>
        </p:spPr>
        <p:txBody>
          <a:bodyPr wrap="none">
            <a:spAutoFit/>
          </a:bodyPr>
          <a:lstStyle/>
          <a:p>
            <a:pPr algn="ctr" eaLnBrk="1" hangingPunct="1">
              <a:spcBef>
                <a:spcPct val="50000"/>
              </a:spcBef>
            </a:pP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f</a:t>
            </a:r>
            <a:r>
              <a:rPr lang="en-US" altLang="zh-CN" sz="2000" baseline="-25000" dirty="0">
                <a:latin typeface="Times New Roman" panose="02020603050405020304" pitchFamily="18" charset="0"/>
                <a:ea typeface="黑体" panose="02010609060101010101" pitchFamily="49" charset="-122"/>
                <a:cs typeface="Times New Roman" panose="02020603050405020304" pitchFamily="18" charset="0"/>
              </a:rPr>
              <a:t>Ds</a:t>
            </a: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~2.0%</a:t>
            </a:r>
            <a:r>
              <a:rPr lang="zh-CN" altLang="en-US" sz="20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dirty="0" err="1">
                <a:latin typeface="Times New Roman" panose="02020603050405020304" pitchFamily="18" charset="0"/>
                <a:ea typeface="黑体" panose="02010609060101010101" pitchFamily="49" charset="-122"/>
                <a:cs typeface="Times New Roman" panose="02020603050405020304" pitchFamily="18" charset="0"/>
              </a:rPr>
              <a:t>V</a:t>
            </a:r>
            <a:r>
              <a:rPr lang="en-US" altLang="zh-CN" sz="2000" baseline="-25000" dirty="0" err="1">
                <a:latin typeface="Times New Roman" panose="02020603050405020304" pitchFamily="18" charset="0"/>
                <a:ea typeface="黑体" panose="02010609060101010101" pitchFamily="49" charset="-122"/>
                <a:cs typeface="Times New Roman" panose="02020603050405020304" pitchFamily="18" charset="0"/>
              </a:rPr>
              <a:t>cs</a:t>
            </a:r>
            <a:r>
              <a:rPr lang="en-US" altLang="zh-CN" sz="2000" dirty="0">
                <a:latin typeface="Times New Roman" panose="02020603050405020304" pitchFamily="18" charset="0"/>
                <a:ea typeface="黑体" panose="02010609060101010101" pitchFamily="49" charset="-122"/>
                <a:cs typeface="Times New Roman" panose="02020603050405020304" pitchFamily="18" charset="0"/>
              </a:rPr>
              <a:t>|~2.0%</a:t>
            </a:r>
            <a:endParaRPr lang="el-GR" altLang="zh-CN" sz="2000" baseline="-250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8" name="图片 7">
            <a:extLst>
              <a:ext uri="{FF2B5EF4-FFF2-40B4-BE49-F238E27FC236}">
                <a16:creationId xmlns:a16="http://schemas.microsoft.com/office/drawing/2014/main" id="{5BF43452-04DC-4473-AF63-CA720FB5D3E1}"/>
              </a:ext>
            </a:extLst>
          </p:cNvPr>
          <p:cNvPicPr>
            <a:picLocks noChangeAspect="1"/>
          </p:cNvPicPr>
          <p:nvPr/>
        </p:nvPicPr>
        <p:blipFill>
          <a:blip r:embed="rId3"/>
          <a:stretch>
            <a:fillRect/>
          </a:stretch>
        </p:blipFill>
        <p:spPr>
          <a:xfrm>
            <a:off x="581224" y="1352746"/>
            <a:ext cx="3152576" cy="2041323"/>
          </a:xfrm>
          <a:prstGeom prst="rect">
            <a:avLst/>
          </a:prstGeom>
        </p:spPr>
      </p:pic>
      <p:sp>
        <p:nvSpPr>
          <p:cNvPr id="9" name="文本框 8">
            <a:extLst>
              <a:ext uri="{FF2B5EF4-FFF2-40B4-BE49-F238E27FC236}">
                <a16:creationId xmlns:a16="http://schemas.microsoft.com/office/drawing/2014/main" id="{BBAD52ED-0EF5-4C73-B951-53577DCC6387}"/>
              </a:ext>
            </a:extLst>
          </p:cNvPr>
          <p:cNvSpPr txBox="1"/>
          <p:nvPr/>
        </p:nvSpPr>
        <p:spPr>
          <a:xfrm>
            <a:off x="1371600" y="619019"/>
            <a:ext cx="1905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Calibri" panose="020F0502020204030204"/>
                <a:ea typeface="等线" panose="02010600030101010101" pitchFamily="2" charset="-122"/>
                <a:cs typeface="+mn-cs"/>
              </a:rPr>
              <a:t>PRL122,</a:t>
            </a:r>
            <a:r>
              <a:rPr kumimoji="0" lang="en-US" altLang="zh-CN" sz="2000" b="1" i="0" u="none" strike="noStrike" kern="1200" cap="none" spc="0" normalizeH="0" noProof="0" dirty="0">
                <a:ln>
                  <a:noFill/>
                </a:ln>
                <a:solidFill>
                  <a:srgbClr val="FF0000"/>
                </a:solidFill>
                <a:effectLst/>
                <a:uLnTx/>
                <a:uFillTx/>
                <a:latin typeface="Calibri" panose="020F0502020204030204"/>
                <a:ea typeface="等线" panose="02010600030101010101" pitchFamily="2" charset="-122"/>
                <a:cs typeface="+mn-cs"/>
              </a:rPr>
              <a:t> </a:t>
            </a:r>
            <a:r>
              <a:rPr kumimoji="0" lang="en-US" altLang="zh-CN" sz="2000" b="1" i="0" u="none" strike="noStrike" kern="1200" cap="none" spc="0" normalizeH="0" baseline="0" noProof="0" dirty="0">
                <a:ln>
                  <a:noFill/>
                </a:ln>
                <a:solidFill>
                  <a:srgbClr val="FF0000"/>
                </a:solidFill>
                <a:effectLst/>
                <a:uLnTx/>
                <a:uFillTx/>
                <a:latin typeface="Calibri" panose="020F0502020204030204"/>
                <a:ea typeface="等线" panose="02010600030101010101" pitchFamily="2" charset="-122"/>
                <a:cs typeface="+mn-cs"/>
              </a:rPr>
              <a:t>071802</a:t>
            </a:r>
            <a:endParaRPr kumimoji="0" lang="en-US" sz="2000" b="1" i="0" u="none" strike="noStrike" kern="1200" cap="none" spc="0" normalizeH="0" baseline="0" noProof="0" dirty="0">
              <a:ln>
                <a:noFill/>
              </a:ln>
              <a:solidFill>
                <a:srgbClr val="FF0000"/>
              </a:solidFill>
              <a:effectLst/>
              <a:uLnTx/>
              <a:uFillTx/>
              <a:latin typeface="Calibri" panose="020F0502020204030204"/>
              <a:cs typeface="+mn-cs"/>
            </a:endParaRPr>
          </a:p>
        </p:txBody>
      </p:sp>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2E01557-4521-40E2-854F-46A17770A6F3}"/>
                  </a:ext>
                </a:extLst>
              </p:cNvPr>
              <p:cNvSpPr/>
              <p:nvPr/>
            </p:nvSpPr>
            <p:spPr>
              <a:xfrm>
                <a:off x="1048739" y="962709"/>
                <a:ext cx="2603927" cy="369332"/>
              </a:xfrm>
              <a:prstGeom prst="rect">
                <a:avLst/>
              </a:prstGeom>
            </p:spPr>
            <p:txBody>
              <a:bodyPr wrap="square">
                <a:spAutoFit/>
              </a:bodyPr>
              <a:lstStyle/>
              <a:p>
                <a:pPr algn="ctr"/>
                <a14:m>
                  <m:oMath xmlns:m="http://schemas.openxmlformats.org/officeDocument/2006/math">
                    <m:sSubSup>
                      <m:sSubSupPr>
                        <m:ctrlPr>
                          <a:rPr lang="en-US" altLang="zh-CN" b="1" i="1" smtClean="0">
                            <a:solidFill>
                              <a:srgbClr val="3333FF"/>
                            </a:solidFill>
                            <a:latin typeface="Cambria Math" panose="02040503050406030204" pitchFamily="18" charset="0"/>
                          </a:rPr>
                        </m:ctrlPr>
                      </m:sSubSupPr>
                      <m:e>
                        <m:r>
                          <a:rPr lang="en-US" altLang="zh-CN" b="1" i="1">
                            <a:solidFill>
                              <a:srgbClr val="3333FF"/>
                            </a:solidFill>
                            <a:latin typeface="Cambria Math" panose="02040503050406030204" pitchFamily="18" charset="0"/>
                          </a:rPr>
                          <m:t>𝑫</m:t>
                        </m:r>
                      </m:e>
                      <m:sub>
                        <m:r>
                          <a:rPr lang="en-US" altLang="zh-CN" b="1" i="1">
                            <a:solidFill>
                              <a:srgbClr val="3333FF"/>
                            </a:solidFill>
                            <a:latin typeface="Cambria Math" panose="02040503050406030204" pitchFamily="18" charset="0"/>
                          </a:rPr>
                          <m:t>𝒔</m:t>
                        </m:r>
                      </m:sub>
                      <m:sup>
                        <m:r>
                          <a:rPr lang="en-US" altLang="zh-CN" b="1" i="1">
                            <a:solidFill>
                              <a:srgbClr val="3333FF"/>
                            </a:solidFill>
                            <a:latin typeface="Cambria Math" panose="02040503050406030204" pitchFamily="18" charset="0"/>
                          </a:rPr>
                          <m:t>+</m:t>
                        </m:r>
                      </m:sup>
                    </m:sSubSup>
                    <m:r>
                      <a:rPr lang="en-US" altLang="zh-CN" b="1" i="1">
                        <a:solidFill>
                          <a:srgbClr val="3333FF"/>
                        </a:solidFill>
                        <a:latin typeface="Cambria Math" panose="02040503050406030204" pitchFamily="18" charset="0"/>
                      </a:rPr>
                      <m:t>→</m:t>
                    </m:r>
                    <m:sSup>
                      <m:sSupPr>
                        <m:ctrlPr>
                          <a:rPr lang="en-US" altLang="zh-CN" b="1" i="1">
                            <a:solidFill>
                              <a:srgbClr val="3333FF"/>
                            </a:solidFill>
                            <a:latin typeface="Cambria Math" panose="02040503050406030204" pitchFamily="18" charset="0"/>
                          </a:rPr>
                        </m:ctrlPr>
                      </m:sSupPr>
                      <m:e>
                        <m:r>
                          <a:rPr lang="en-US" altLang="zh-CN" b="1" i="1">
                            <a:solidFill>
                              <a:srgbClr val="3333FF"/>
                            </a:solidFill>
                            <a:latin typeface="Cambria Math" panose="02040503050406030204" pitchFamily="18" charset="0"/>
                          </a:rPr>
                          <m:t>𝝁</m:t>
                        </m:r>
                      </m:e>
                      <m:sup>
                        <m:r>
                          <a:rPr lang="en-US" altLang="zh-CN" b="1" i="1">
                            <a:solidFill>
                              <a:srgbClr val="3333FF"/>
                            </a:solidFill>
                            <a:latin typeface="Cambria Math" panose="02040503050406030204" pitchFamily="18" charset="0"/>
                          </a:rPr>
                          <m:t>+</m:t>
                        </m:r>
                      </m:sup>
                    </m:sSup>
                    <m:r>
                      <a:rPr lang="en-US" altLang="zh-CN" b="1" i="1">
                        <a:solidFill>
                          <a:srgbClr val="3333FF"/>
                        </a:solidFill>
                        <a:latin typeface="Cambria Math" panose="02040503050406030204" pitchFamily="18" charset="0"/>
                      </a:rPr>
                      <m:t>𝝂</m:t>
                    </m:r>
                  </m:oMath>
                </a14:m>
                <a:r>
                  <a:rPr lang="zh-CN" altLang="en-US" dirty="0">
                    <a:solidFill>
                      <a:srgbClr val="3333FF"/>
                    </a:solidFill>
                  </a:rPr>
                  <a:t>精密测量</a:t>
                </a:r>
              </a:p>
            </p:txBody>
          </p:sp>
        </mc:Choice>
        <mc:Fallback xmlns="">
          <p:sp>
            <p:nvSpPr>
              <p:cNvPr id="10" name="矩形 9">
                <a:extLst>
                  <a:ext uri="{FF2B5EF4-FFF2-40B4-BE49-F238E27FC236}">
                    <a16:creationId xmlns:a16="http://schemas.microsoft.com/office/drawing/2014/main" id="{D2E01557-4521-40E2-854F-46A17770A6F3}"/>
                  </a:ext>
                </a:extLst>
              </p:cNvPr>
              <p:cNvSpPr>
                <a:spLocks noRot="1" noChangeAspect="1" noMove="1" noResize="1" noEditPoints="1" noAdjustHandles="1" noChangeArrowheads="1" noChangeShapeType="1" noTextEdit="1"/>
              </p:cNvSpPr>
              <p:nvPr/>
            </p:nvSpPr>
            <p:spPr>
              <a:xfrm>
                <a:off x="1048739" y="962709"/>
                <a:ext cx="2603927" cy="369332"/>
              </a:xfrm>
              <a:prstGeom prst="rect">
                <a:avLst/>
              </a:prstGeom>
              <a:blipFill>
                <a:blip r:embed="rId4"/>
                <a:stretch>
                  <a:fillRect t="-13115" b="-21311"/>
                </a:stretch>
              </a:blipFill>
            </p:spPr>
            <p:txBody>
              <a:bodyPr/>
              <a:lstStyle/>
              <a:p>
                <a:r>
                  <a:rPr lang="zh-CN" altLang="en-US">
                    <a:noFill/>
                  </a:rPr>
                  <a:t> </a:t>
                </a:r>
              </a:p>
            </p:txBody>
          </p:sp>
        </mc:Fallback>
      </mc:AlternateContent>
      <p:pic>
        <p:nvPicPr>
          <p:cNvPr id="11" name="图片 10">
            <a:extLst>
              <a:ext uri="{FF2B5EF4-FFF2-40B4-BE49-F238E27FC236}">
                <a16:creationId xmlns:a16="http://schemas.microsoft.com/office/drawing/2014/main" id="{41A0A1E4-C37E-4F87-A43E-42E7C3EA8197}"/>
              </a:ext>
            </a:extLst>
          </p:cNvPr>
          <p:cNvPicPr>
            <a:picLocks noChangeAspect="1"/>
          </p:cNvPicPr>
          <p:nvPr/>
        </p:nvPicPr>
        <p:blipFill>
          <a:blip r:embed="rId5"/>
          <a:stretch>
            <a:fillRect/>
          </a:stretch>
        </p:blipFill>
        <p:spPr>
          <a:xfrm>
            <a:off x="4732068" y="1322547"/>
            <a:ext cx="3200400" cy="2068810"/>
          </a:xfrm>
          <a:prstGeom prst="rect">
            <a:avLst/>
          </a:prstGeom>
        </p:spPr>
      </p:pic>
      <p:sp>
        <p:nvSpPr>
          <p:cNvPr id="12" name="文本框 11">
            <a:extLst>
              <a:ext uri="{FF2B5EF4-FFF2-40B4-BE49-F238E27FC236}">
                <a16:creationId xmlns:a16="http://schemas.microsoft.com/office/drawing/2014/main" id="{B8A03221-1680-46AA-B20C-1293894088A2}"/>
              </a:ext>
            </a:extLst>
          </p:cNvPr>
          <p:cNvSpPr txBox="1"/>
          <p:nvPr/>
        </p:nvSpPr>
        <p:spPr>
          <a:xfrm>
            <a:off x="5562600" y="590746"/>
            <a:ext cx="1961025"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Calibri" panose="020F0502020204030204"/>
                <a:ea typeface="等线" panose="02010600030101010101" pitchFamily="2" charset="-122"/>
              </a:rPr>
              <a:t>PRL122,</a:t>
            </a:r>
            <a:r>
              <a:rPr kumimoji="0" lang="en-US" altLang="zh-CN" sz="2000" b="1" i="0" u="none" strike="noStrike" kern="1200" cap="none" spc="0" normalizeH="0" noProof="0" dirty="0">
                <a:ln>
                  <a:noFill/>
                </a:ln>
                <a:solidFill>
                  <a:srgbClr val="FF0000"/>
                </a:solidFill>
                <a:effectLst/>
                <a:uLnTx/>
                <a:uFillTx/>
                <a:latin typeface="Calibri" panose="020F0502020204030204"/>
                <a:ea typeface="等线" panose="02010600030101010101" pitchFamily="2" charset="-122"/>
              </a:rPr>
              <a:t> </a:t>
            </a:r>
            <a:r>
              <a:rPr lang="en-US" altLang="zh-CN" sz="2000" b="1" dirty="0">
                <a:solidFill>
                  <a:srgbClr val="FF0000"/>
                </a:solidFill>
                <a:latin typeface="Calibri" panose="020F0502020204030204"/>
                <a:ea typeface="等线" panose="02010600030101010101" pitchFamily="2" charset="-122"/>
              </a:rPr>
              <a:t>01</a:t>
            </a:r>
            <a:r>
              <a:rPr kumimoji="0" lang="en-US" altLang="zh-CN" sz="2000" b="1" i="0" u="none" strike="noStrike" kern="1200" cap="none" spc="0" normalizeH="0" baseline="0" noProof="0" dirty="0">
                <a:ln>
                  <a:noFill/>
                </a:ln>
                <a:solidFill>
                  <a:srgbClr val="FF0000"/>
                </a:solidFill>
                <a:effectLst/>
                <a:uLnTx/>
                <a:uFillTx/>
                <a:latin typeface="Calibri" panose="020F0502020204030204"/>
                <a:ea typeface="等线" panose="02010600030101010101" pitchFamily="2" charset="-122"/>
              </a:rPr>
              <a:t>1804</a:t>
            </a:r>
            <a:endParaRPr kumimoji="0" lang="en-US" sz="2000" b="1" i="0" u="none" strike="noStrike" kern="1200" cap="none" spc="0" normalizeH="0" baseline="0" noProof="0" dirty="0">
              <a:ln>
                <a:noFill/>
              </a:ln>
              <a:solidFill>
                <a:srgbClr val="FF0000"/>
              </a:solidFill>
              <a:effectLst/>
              <a:uLnTx/>
              <a:uFillTx/>
              <a:latin typeface="Calibri" panose="020F0502020204030204"/>
            </a:endParaRPr>
          </a:p>
        </p:txBody>
      </p:sp>
      <p:sp>
        <p:nvSpPr>
          <p:cNvPr id="13" name="矩形 12">
            <a:extLst>
              <a:ext uri="{FF2B5EF4-FFF2-40B4-BE49-F238E27FC236}">
                <a16:creationId xmlns:a16="http://schemas.microsoft.com/office/drawing/2014/main" id="{66087E4E-9E76-4A52-8942-9D0C84C4C4D8}"/>
              </a:ext>
            </a:extLst>
          </p:cNvPr>
          <p:cNvSpPr/>
          <p:nvPr/>
        </p:nvSpPr>
        <p:spPr>
          <a:xfrm>
            <a:off x="5202965" y="3309390"/>
            <a:ext cx="2784737" cy="482889"/>
          </a:xfrm>
          <a:prstGeom prst="rect">
            <a:avLst/>
          </a:prstGeom>
        </p:spPr>
        <p:txBody>
          <a:bodyPr wrap="none">
            <a:spAutoFit/>
          </a:bodyPr>
          <a:lstStyle/>
          <a:p>
            <a:pPr algn="ctr">
              <a:lnSpc>
                <a:spcPts val="3500"/>
              </a:lnSpc>
            </a:pPr>
            <a:r>
              <a:rPr lang="en-US" altLang="zh-CN" dirty="0">
                <a:latin typeface="微软雅黑" panose="020B0503020204020204" pitchFamily="34" charset="-122"/>
                <a:ea typeface="微软雅黑" panose="020B0503020204020204" pitchFamily="34" charset="-122"/>
              </a:rPr>
              <a:t>R</a:t>
            </a:r>
            <a:r>
              <a:rPr lang="en-US" altLang="zh-CN" baseline="-25000" dirty="0">
                <a:latin typeface="微软雅黑" panose="020B0503020204020204" pitchFamily="34" charset="-122"/>
                <a:ea typeface="微软雅黑" panose="020B0503020204020204" pitchFamily="34" charset="-122"/>
                <a:sym typeface="Symbol" panose="05050102010706020507" pitchFamily="18" charset="2"/>
              </a:rPr>
              <a:t>/e</a:t>
            </a:r>
            <a:r>
              <a:rPr lang="en-US" altLang="zh-CN" dirty="0">
                <a:latin typeface="微软雅黑" panose="020B0503020204020204" pitchFamily="34" charset="-122"/>
                <a:ea typeface="微软雅黑" panose="020B0503020204020204" pitchFamily="34" charset="-122"/>
                <a:sym typeface="Symbol" panose="05050102010706020507" pitchFamily="18" charset="2"/>
              </a:rPr>
              <a:t>=0.9740.0070.012</a:t>
            </a:r>
          </a:p>
        </p:txBody>
      </p:sp>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37E705F2-07EC-4999-9DD5-3D829B2E6A52}"/>
                  </a:ext>
                </a:extLst>
              </p:cNvPr>
              <p:cNvSpPr/>
              <p:nvPr/>
            </p:nvSpPr>
            <p:spPr>
              <a:xfrm>
                <a:off x="5029200" y="929874"/>
                <a:ext cx="3200400" cy="405945"/>
              </a:xfrm>
              <a:prstGeom prst="rect">
                <a:avLst/>
              </a:prstGeom>
              <a:solidFill>
                <a:schemeClr val="bg1"/>
              </a:solidFill>
            </p:spPr>
            <p:txBody>
              <a:bodyPr wrap="square">
                <a:spAutoFit/>
              </a:bodyPr>
              <a:lstStyle/>
              <a:p>
                <a14:m>
                  <m:oMath xmlns:m="http://schemas.openxmlformats.org/officeDocument/2006/math">
                    <m:sSubSup>
                      <m:sSubSupPr>
                        <m:ctrlPr>
                          <a:rPr lang="en-US" altLang="zh-CN" b="1" i="1" smtClean="0">
                            <a:solidFill>
                              <a:srgbClr val="3333FF"/>
                            </a:solidFill>
                            <a:latin typeface="Cambria Math" panose="02040503050406030204" pitchFamily="18" charset="0"/>
                          </a:rPr>
                        </m:ctrlPr>
                      </m:sSubSupPr>
                      <m:e>
                        <m:r>
                          <a:rPr lang="en-US" altLang="zh-CN" b="1" i="1">
                            <a:solidFill>
                              <a:srgbClr val="3333FF"/>
                            </a:solidFill>
                            <a:latin typeface="Cambria Math" panose="02040503050406030204" pitchFamily="18" charset="0"/>
                          </a:rPr>
                          <m:t>𝑫</m:t>
                        </m:r>
                      </m:e>
                      <m:sub/>
                      <m:sup>
                        <m:r>
                          <a:rPr lang="en-US" altLang="zh-CN" b="1" i="1" smtClean="0">
                            <a:solidFill>
                              <a:srgbClr val="3333FF"/>
                            </a:solidFill>
                            <a:latin typeface="Cambria Math" panose="02040503050406030204" pitchFamily="18" charset="0"/>
                          </a:rPr>
                          <m:t>𝟎</m:t>
                        </m:r>
                      </m:sup>
                    </m:sSubSup>
                    <m:r>
                      <a:rPr lang="en-US" altLang="zh-CN" b="1" i="1">
                        <a:solidFill>
                          <a:srgbClr val="3333FF"/>
                        </a:solidFill>
                        <a:latin typeface="Cambria Math" panose="02040503050406030204" pitchFamily="18" charset="0"/>
                      </a:rPr>
                      <m:t>→</m:t>
                    </m:r>
                    <m:sSup>
                      <m:sSupPr>
                        <m:ctrlPr>
                          <a:rPr lang="en-US" altLang="zh-CN" b="1" i="1">
                            <a:solidFill>
                              <a:srgbClr val="3333FF"/>
                            </a:solidFill>
                            <a:latin typeface="Cambria Math" panose="02040503050406030204" pitchFamily="18" charset="0"/>
                          </a:rPr>
                        </m:ctrlPr>
                      </m:sSupPr>
                      <m:e>
                        <m:r>
                          <a:rPr lang="en-US" altLang="zh-CN" b="1" i="1" smtClean="0">
                            <a:solidFill>
                              <a:srgbClr val="3333FF"/>
                            </a:solidFill>
                            <a:latin typeface="Cambria Math" panose="02040503050406030204" pitchFamily="18" charset="0"/>
                          </a:rPr>
                          <m:t>𝑲</m:t>
                        </m:r>
                      </m:e>
                      <m:sup>
                        <m:r>
                          <a:rPr lang="en-US" altLang="zh-CN" b="1" i="1" smtClean="0">
                            <a:solidFill>
                              <a:srgbClr val="3333FF"/>
                            </a:solidFill>
                            <a:latin typeface="Cambria Math" panose="02040503050406030204" pitchFamily="18" charset="0"/>
                          </a:rPr>
                          <m:t>−</m:t>
                        </m:r>
                      </m:sup>
                    </m:sSup>
                    <m:sSup>
                      <m:sSupPr>
                        <m:ctrlPr>
                          <a:rPr lang="en-US" altLang="zh-CN" b="1" i="1">
                            <a:solidFill>
                              <a:srgbClr val="3333FF"/>
                            </a:solidFill>
                            <a:latin typeface="Cambria Math" panose="02040503050406030204" pitchFamily="18" charset="0"/>
                          </a:rPr>
                        </m:ctrlPr>
                      </m:sSupPr>
                      <m:e>
                        <m:r>
                          <a:rPr lang="en-US" altLang="zh-CN" b="1" i="1">
                            <a:solidFill>
                              <a:srgbClr val="3333FF"/>
                            </a:solidFill>
                            <a:latin typeface="Cambria Math" panose="02040503050406030204" pitchFamily="18" charset="0"/>
                          </a:rPr>
                          <m:t>𝝁</m:t>
                        </m:r>
                      </m:e>
                      <m:sup>
                        <m:r>
                          <a:rPr lang="en-US" altLang="zh-CN" b="1" i="1">
                            <a:solidFill>
                              <a:srgbClr val="3333FF"/>
                            </a:solidFill>
                            <a:latin typeface="Cambria Math" panose="02040503050406030204" pitchFamily="18" charset="0"/>
                          </a:rPr>
                          <m:t>+</m:t>
                        </m:r>
                      </m:sup>
                    </m:sSup>
                    <m:r>
                      <a:rPr lang="en-US" altLang="zh-CN" b="1" i="1">
                        <a:solidFill>
                          <a:srgbClr val="3333FF"/>
                        </a:solidFill>
                        <a:latin typeface="Cambria Math" panose="02040503050406030204" pitchFamily="18" charset="0"/>
                      </a:rPr>
                      <m:t>𝝂</m:t>
                    </m:r>
                    <m:r>
                      <a:rPr lang="en-US" altLang="zh-CN" b="1" i="1">
                        <a:solidFill>
                          <a:srgbClr val="3333FF"/>
                        </a:solidFill>
                        <a:latin typeface="Cambria Math" panose="02040503050406030204" pitchFamily="18" charset="0"/>
                      </a:rPr>
                      <m:t> </m:t>
                    </m:r>
                  </m:oMath>
                </a14:m>
                <a:r>
                  <a:rPr lang="zh-CN" altLang="en-US" dirty="0">
                    <a:solidFill>
                      <a:srgbClr val="3333FF"/>
                    </a:solidFill>
                  </a:rPr>
                  <a:t>轻子普适性检验</a:t>
                </a:r>
              </a:p>
            </p:txBody>
          </p:sp>
        </mc:Choice>
        <mc:Fallback xmlns="">
          <p:sp>
            <p:nvSpPr>
              <p:cNvPr id="19" name="矩形 18">
                <a:extLst>
                  <a:ext uri="{FF2B5EF4-FFF2-40B4-BE49-F238E27FC236}">
                    <a16:creationId xmlns:a16="http://schemas.microsoft.com/office/drawing/2014/main" id="{37E705F2-07EC-4999-9DD5-3D829B2E6A52}"/>
                  </a:ext>
                </a:extLst>
              </p:cNvPr>
              <p:cNvSpPr>
                <a:spLocks noRot="1" noChangeAspect="1" noMove="1" noResize="1" noEditPoints="1" noAdjustHandles="1" noChangeArrowheads="1" noChangeShapeType="1" noTextEdit="1"/>
              </p:cNvSpPr>
              <p:nvPr/>
            </p:nvSpPr>
            <p:spPr>
              <a:xfrm>
                <a:off x="5029200" y="929874"/>
                <a:ext cx="3200400" cy="405945"/>
              </a:xfrm>
              <a:prstGeom prst="rect">
                <a:avLst/>
              </a:prstGeom>
              <a:blipFill>
                <a:blip r:embed="rId7"/>
                <a:stretch>
                  <a:fillRect t="-7576" r="-1524" b="-16667"/>
                </a:stretch>
              </a:blipFill>
            </p:spPr>
            <p:txBody>
              <a:bodyPr/>
              <a:lstStyle/>
              <a:p>
                <a:r>
                  <a:rPr lang="zh-CN" altLang="en-US">
                    <a:noFill/>
                  </a:rPr>
                  <a:t> </a:t>
                </a:r>
              </a:p>
            </p:txBody>
          </p:sp>
        </mc:Fallback>
      </mc:AlternateContent>
      <p:pic>
        <p:nvPicPr>
          <p:cNvPr id="20" name="图片 19">
            <a:extLst>
              <a:ext uri="{FF2B5EF4-FFF2-40B4-BE49-F238E27FC236}">
                <a16:creationId xmlns:a16="http://schemas.microsoft.com/office/drawing/2014/main" id="{44EB99AD-1379-4399-95C8-1C4AF44D5869}"/>
              </a:ext>
            </a:extLst>
          </p:cNvPr>
          <p:cNvPicPr>
            <a:picLocks noChangeAspect="1"/>
          </p:cNvPicPr>
          <p:nvPr/>
        </p:nvPicPr>
        <p:blipFill>
          <a:blip r:embed="rId8"/>
          <a:stretch>
            <a:fillRect/>
          </a:stretch>
        </p:blipFill>
        <p:spPr>
          <a:xfrm>
            <a:off x="7412041" y="1447800"/>
            <a:ext cx="236240" cy="190517"/>
          </a:xfrm>
          <a:prstGeom prst="rect">
            <a:avLst/>
          </a:prstGeom>
        </p:spPr>
      </p:pic>
      <p:pic>
        <p:nvPicPr>
          <p:cNvPr id="17" name="图片 16">
            <a:extLst>
              <a:ext uri="{FF2B5EF4-FFF2-40B4-BE49-F238E27FC236}">
                <a16:creationId xmlns:a16="http://schemas.microsoft.com/office/drawing/2014/main" id="{A96C3C05-0B45-5447-8E86-1E5B554DC310}"/>
              </a:ext>
            </a:extLst>
          </p:cNvPr>
          <p:cNvPicPr>
            <a:picLocks noChangeAspect="1"/>
          </p:cNvPicPr>
          <p:nvPr/>
        </p:nvPicPr>
        <p:blipFill>
          <a:blip r:embed="rId9"/>
          <a:stretch>
            <a:fillRect/>
          </a:stretch>
        </p:blipFill>
        <p:spPr>
          <a:xfrm>
            <a:off x="679629" y="4300137"/>
            <a:ext cx="3450388" cy="1393285"/>
          </a:xfrm>
          <a:prstGeom prst="rect">
            <a:avLst/>
          </a:prstGeom>
          <a:ln>
            <a:solidFill>
              <a:schemeClr val="accent1"/>
            </a:solidFill>
          </a:ln>
        </p:spPr>
      </p:pic>
      <p:pic>
        <p:nvPicPr>
          <p:cNvPr id="22" name="图片 21">
            <a:extLst>
              <a:ext uri="{FF2B5EF4-FFF2-40B4-BE49-F238E27FC236}">
                <a16:creationId xmlns:a16="http://schemas.microsoft.com/office/drawing/2014/main" id="{A3ADA9D8-6EA3-C641-9DDA-C33488054250}"/>
              </a:ext>
            </a:extLst>
          </p:cNvPr>
          <p:cNvPicPr>
            <a:picLocks noChangeAspect="1"/>
          </p:cNvPicPr>
          <p:nvPr/>
        </p:nvPicPr>
        <p:blipFill>
          <a:blip r:embed="rId10"/>
          <a:stretch>
            <a:fillRect/>
          </a:stretch>
        </p:blipFill>
        <p:spPr>
          <a:xfrm>
            <a:off x="2079728" y="5949950"/>
            <a:ext cx="1524000" cy="406400"/>
          </a:xfrm>
          <a:prstGeom prst="rect">
            <a:avLst/>
          </a:prstGeom>
        </p:spPr>
      </p:pic>
      <p:sp>
        <p:nvSpPr>
          <p:cNvPr id="2" name="文本框 1">
            <a:extLst>
              <a:ext uri="{FF2B5EF4-FFF2-40B4-BE49-F238E27FC236}">
                <a16:creationId xmlns:a16="http://schemas.microsoft.com/office/drawing/2014/main" id="{1C1F9B99-B4BA-0D42-8970-AC2C4BC9E408}"/>
              </a:ext>
            </a:extLst>
          </p:cNvPr>
          <p:cNvSpPr txBox="1"/>
          <p:nvPr/>
        </p:nvSpPr>
        <p:spPr>
          <a:xfrm>
            <a:off x="148492" y="5987018"/>
            <a:ext cx="1800493" cy="369332"/>
          </a:xfrm>
          <a:prstGeom prst="rect">
            <a:avLst/>
          </a:prstGeom>
          <a:noFill/>
        </p:spPr>
        <p:txBody>
          <a:bodyPr wrap="none" rtlCol="0">
            <a:spAutoFit/>
          </a:bodyPr>
          <a:lstStyle/>
          <a:p>
            <a:r>
              <a:rPr kumimoji="1" lang="zh-CN" altLang="en-US" dirty="0"/>
              <a:t>标准模型的预言</a:t>
            </a:r>
          </a:p>
        </p:txBody>
      </p:sp>
      <p:sp>
        <p:nvSpPr>
          <p:cNvPr id="3" name="文本框 2">
            <a:extLst>
              <a:ext uri="{FF2B5EF4-FFF2-40B4-BE49-F238E27FC236}">
                <a16:creationId xmlns:a16="http://schemas.microsoft.com/office/drawing/2014/main" id="{9DDCCFC7-CE91-B64C-A684-48F66978087A}"/>
              </a:ext>
            </a:extLst>
          </p:cNvPr>
          <p:cNvSpPr txBox="1"/>
          <p:nvPr/>
        </p:nvSpPr>
        <p:spPr>
          <a:xfrm>
            <a:off x="4690407" y="5041762"/>
            <a:ext cx="3877985" cy="646331"/>
          </a:xfrm>
          <a:prstGeom prst="rect">
            <a:avLst/>
          </a:prstGeom>
          <a:noFill/>
        </p:spPr>
        <p:txBody>
          <a:bodyPr wrap="none" rtlCol="0">
            <a:spAutoFit/>
          </a:bodyPr>
          <a:lstStyle/>
          <a:p>
            <a:r>
              <a:rPr kumimoji="1" lang="zh-CN" altLang="en-US" b="1" dirty="0">
                <a:solidFill>
                  <a:srgbClr val="FF0000"/>
                </a:solidFill>
              </a:rPr>
              <a:t>精确检验轻子的普适性，来寻找超出</a:t>
            </a:r>
            <a:endParaRPr kumimoji="1" lang="en-US" altLang="zh-CN" b="1" dirty="0">
              <a:solidFill>
                <a:srgbClr val="FF0000"/>
              </a:solidFill>
            </a:endParaRPr>
          </a:p>
          <a:p>
            <a:r>
              <a:rPr kumimoji="1" lang="zh-CN" altLang="en-US" b="1" dirty="0">
                <a:solidFill>
                  <a:srgbClr val="FF0000"/>
                </a:solidFill>
              </a:rPr>
              <a:t>标准模型的新物理。</a:t>
            </a:r>
          </a:p>
        </p:txBody>
      </p:sp>
    </p:spTree>
    <p:extLst>
      <p:ext uri="{BB962C8B-B14F-4D97-AF65-F5344CB8AC3E}">
        <p14:creationId xmlns:p14="http://schemas.microsoft.com/office/powerpoint/2010/main" val="3636417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灯片编号占位符 1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ea typeface="宋体" charset="0"/>
                <a:cs typeface="宋体" charset="0"/>
              </a:defRPr>
            </a:lvl1pPr>
            <a:lvl2pPr>
              <a:defRPr sz="2800">
                <a:solidFill>
                  <a:schemeClr val="tx1"/>
                </a:solidFill>
                <a:latin typeface="Arial" charset="0"/>
                <a:ea typeface="宋体" charset="0"/>
              </a:defRPr>
            </a:lvl2pPr>
            <a:lvl3pPr>
              <a:defRPr sz="2400">
                <a:solidFill>
                  <a:schemeClr val="tx1"/>
                </a:solidFill>
                <a:latin typeface="Arial" charset="0"/>
                <a:ea typeface="宋体" charset="0"/>
              </a:defRPr>
            </a:lvl3pPr>
            <a:lvl4pPr>
              <a:defRPr sz="2000">
                <a:solidFill>
                  <a:schemeClr val="tx1"/>
                </a:solidFill>
                <a:latin typeface="Arial" charset="0"/>
                <a:ea typeface="宋体" charset="0"/>
              </a:defRPr>
            </a:lvl4pPr>
            <a:lvl5pPr>
              <a:defRPr sz="2000">
                <a:solidFill>
                  <a:schemeClr val="tx1"/>
                </a:solidFill>
                <a:latin typeface="Arial" charset="0"/>
                <a:ea typeface="宋体" charset="0"/>
              </a:defRPr>
            </a:lvl5pPr>
            <a:lvl6pPr eaLnBrk="0" fontAlgn="base" hangingPunct="0">
              <a:spcBef>
                <a:spcPct val="20000"/>
              </a:spcBef>
              <a:spcAft>
                <a:spcPct val="0"/>
              </a:spcAft>
              <a:buChar char="»"/>
              <a:defRPr sz="2000">
                <a:solidFill>
                  <a:schemeClr val="tx1"/>
                </a:solidFill>
                <a:latin typeface="Arial" charset="0"/>
                <a:ea typeface="宋体" charset="0"/>
              </a:defRPr>
            </a:lvl6pPr>
            <a:lvl7pPr eaLnBrk="0" fontAlgn="base" hangingPunct="0">
              <a:spcBef>
                <a:spcPct val="20000"/>
              </a:spcBef>
              <a:spcAft>
                <a:spcPct val="0"/>
              </a:spcAft>
              <a:buChar char="»"/>
              <a:defRPr sz="2000">
                <a:solidFill>
                  <a:schemeClr val="tx1"/>
                </a:solidFill>
                <a:latin typeface="Arial" charset="0"/>
                <a:ea typeface="宋体" charset="0"/>
              </a:defRPr>
            </a:lvl7pPr>
            <a:lvl8pPr eaLnBrk="0" fontAlgn="base" hangingPunct="0">
              <a:spcBef>
                <a:spcPct val="20000"/>
              </a:spcBef>
              <a:spcAft>
                <a:spcPct val="0"/>
              </a:spcAft>
              <a:buChar char="»"/>
              <a:defRPr sz="2000">
                <a:solidFill>
                  <a:schemeClr val="tx1"/>
                </a:solidFill>
                <a:latin typeface="Arial" charset="0"/>
                <a:ea typeface="宋体" charset="0"/>
              </a:defRPr>
            </a:lvl8pPr>
            <a:lvl9pPr eaLnBrk="0" fontAlgn="base" hangingPunct="0">
              <a:spcBef>
                <a:spcPct val="20000"/>
              </a:spcBef>
              <a:spcAft>
                <a:spcPct val="0"/>
              </a:spcAft>
              <a:buChar char="»"/>
              <a:defRPr sz="2000">
                <a:solidFill>
                  <a:schemeClr val="tx1"/>
                </a:solidFill>
                <a:latin typeface="Arial" charset="0"/>
                <a:ea typeface="宋体" charset="0"/>
              </a:defRPr>
            </a:lvl9pPr>
          </a:lstStyle>
          <a:p>
            <a:fld id="{63581E30-230E-B446-A78A-920CFC0BE0E7}" type="slidenum">
              <a:rPr lang="zh-CN" altLang="en-US" sz="1200">
                <a:solidFill>
                  <a:srgbClr val="898989"/>
                </a:solidFill>
              </a:rPr>
              <a:pPr/>
              <a:t>74</a:t>
            </a:fld>
            <a:endParaRPr lang="zh-CN" altLang="en-US" sz="1200">
              <a:solidFill>
                <a:srgbClr val="898989"/>
              </a:solidFill>
            </a:endParaRPr>
          </a:p>
        </p:txBody>
      </p:sp>
      <p:pic>
        <p:nvPicPr>
          <p:cNvPr id="5428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28032" y="1226378"/>
            <a:ext cx="4487936" cy="4518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282" name="TextBox 29"/>
          <p:cNvSpPr txBox="1">
            <a:spLocks noChangeArrowheads="1"/>
          </p:cNvSpPr>
          <p:nvPr/>
        </p:nvSpPr>
        <p:spPr bwMode="auto">
          <a:xfrm>
            <a:off x="840945" y="888241"/>
            <a:ext cx="273685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Arial" charset="0"/>
                <a:ea typeface="宋体" charset="0"/>
                <a:cs typeface="宋体" charset="0"/>
              </a:defRPr>
            </a:lvl1pPr>
            <a:lvl2pPr>
              <a:defRPr sz="2800">
                <a:solidFill>
                  <a:schemeClr val="tx1"/>
                </a:solidFill>
                <a:latin typeface="Arial" charset="0"/>
                <a:ea typeface="宋体" charset="0"/>
              </a:defRPr>
            </a:lvl2pPr>
            <a:lvl3pPr>
              <a:defRPr sz="2400">
                <a:solidFill>
                  <a:schemeClr val="tx1"/>
                </a:solidFill>
                <a:latin typeface="Arial" charset="0"/>
                <a:ea typeface="宋体" charset="0"/>
              </a:defRPr>
            </a:lvl3pPr>
            <a:lvl4pPr>
              <a:defRPr sz="2000">
                <a:solidFill>
                  <a:schemeClr val="tx1"/>
                </a:solidFill>
                <a:latin typeface="Arial" charset="0"/>
                <a:ea typeface="宋体" charset="0"/>
              </a:defRPr>
            </a:lvl4pPr>
            <a:lvl5pPr>
              <a:defRPr sz="2000">
                <a:solidFill>
                  <a:schemeClr val="tx1"/>
                </a:solidFill>
                <a:latin typeface="Arial" charset="0"/>
                <a:ea typeface="宋体" charset="0"/>
              </a:defRPr>
            </a:lvl5pPr>
            <a:lvl6pPr eaLnBrk="0" fontAlgn="base" hangingPunct="0">
              <a:spcBef>
                <a:spcPct val="20000"/>
              </a:spcBef>
              <a:spcAft>
                <a:spcPct val="0"/>
              </a:spcAft>
              <a:buChar char="»"/>
              <a:defRPr sz="2000">
                <a:solidFill>
                  <a:schemeClr val="tx1"/>
                </a:solidFill>
                <a:latin typeface="Arial" charset="0"/>
                <a:ea typeface="宋体" charset="0"/>
              </a:defRPr>
            </a:lvl6pPr>
            <a:lvl7pPr eaLnBrk="0" fontAlgn="base" hangingPunct="0">
              <a:spcBef>
                <a:spcPct val="20000"/>
              </a:spcBef>
              <a:spcAft>
                <a:spcPct val="0"/>
              </a:spcAft>
              <a:buChar char="»"/>
              <a:defRPr sz="2000">
                <a:solidFill>
                  <a:schemeClr val="tx1"/>
                </a:solidFill>
                <a:latin typeface="Arial" charset="0"/>
                <a:ea typeface="宋体" charset="0"/>
              </a:defRPr>
            </a:lvl7pPr>
            <a:lvl8pPr eaLnBrk="0" fontAlgn="base" hangingPunct="0">
              <a:spcBef>
                <a:spcPct val="20000"/>
              </a:spcBef>
              <a:spcAft>
                <a:spcPct val="0"/>
              </a:spcAft>
              <a:buChar char="»"/>
              <a:defRPr sz="2000">
                <a:solidFill>
                  <a:schemeClr val="tx1"/>
                </a:solidFill>
                <a:latin typeface="Arial" charset="0"/>
                <a:ea typeface="宋体" charset="0"/>
              </a:defRPr>
            </a:lvl8pPr>
            <a:lvl9pPr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r>
              <a:rPr lang="en-US" altLang="zh-CN" sz="1600" b="1" dirty="0" err="1">
                <a:solidFill>
                  <a:srgbClr val="FF0000"/>
                </a:solidFill>
                <a:sym typeface="Symbol" charset="0"/>
              </a:rPr>
              <a:t>f</a:t>
            </a:r>
            <a:r>
              <a:rPr lang="en-US" altLang="zh-CN" sz="1600" b="1" baseline="-25000" dirty="0" err="1">
                <a:solidFill>
                  <a:srgbClr val="FF0000"/>
                </a:solidFill>
                <a:sym typeface="Symbol" charset="0"/>
              </a:rPr>
              <a:t>Ds</a:t>
            </a:r>
            <a:r>
              <a:rPr lang="en-US" altLang="zh-CN" sz="1600" b="1" dirty="0" err="1">
                <a:solidFill>
                  <a:srgbClr val="FF0000"/>
                </a:solidFill>
                <a:sym typeface="Symbol" charset="0"/>
              </a:rPr>
              <a:t>|V</a:t>
            </a:r>
            <a:r>
              <a:rPr lang="en-US" altLang="zh-CN" sz="1600" b="1" baseline="-25000" dirty="0" err="1">
                <a:solidFill>
                  <a:srgbClr val="FF0000"/>
                </a:solidFill>
                <a:sym typeface="Symbol" charset="0"/>
              </a:rPr>
              <a:t>cs</a:t>
            </a:r>
            <a:r>
              <a:rPr lang="en-US" altLang="zh-CN" sz="1600" b="1" dirty="0">
                <a:solidFill>
                  <a:srgbClr val="FF0000"/>
                </a:solidFill>
                <a:sym typeface="Symbol" charset="0"/>
              </a:rPr>
              <a:t>|</a:t>
            </a:r>
            <a:r>
              <a:rPr lang="en-US" altLang="zh-CN" sz="1600" b="1" dirty="0">
                <a:solidFill>
                  <a:srgbClr val="FF0000"/>
                </a:solidFill>
                <a:sym typeface="Wingdings" charset="0"/>
              </a:rPr>
              <a:t>=242.5</a:t>
            </a:r>
            <a:r>
              <a:rPr lang="en-US" altLang="zh-CN" sz="1600" b="1" dirty="0">
                <a:solidFill>
                  <a:srgbClr val="FF0000"/>
                </a:solidFill>
                <a:sym typeface="Symbol" charset="0"/>
              </a:rPr>
              <a:t>3.53.7 MeV</a:t>
            </a:r>
            <a:endParaRPr lang="en-US" altLang="zh-CN" sz="1600" b="1" baseline="30000" dirty="0">
              <a:solidFill>
                <a:srgbClr val="FF0000"/>
              </a:solidFill>
            </a:endParaRPr>
          </a:p>
        </p:txBody>
      </p:sp>
      <p:sp>
        <p:nvSpPr>
          <p:cNvPr id="54285" name="矩形 13"/>
          <p:cNvSpPr>
            <a:spLocks noChangeArrowheads="1"/>
          </p:cNvSpPr>
          <p:nvPr/>
        </p:nvSpPr>
        <p:spPr bwMode="auto">
          <a:xfrm>
            <a:off x="2791720" y="5914591"/>
            <a:ext cx="3865294" cy="769441"/>
          </a:xfrm>
          <a:prstGeom prst="rect">
            <a:avLst/>
          </a:prstGeom>
          <a:solidFill>
            <a:srgbClr val="FFFF00"/>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r>
              <a:rPr lang="en-US" altLang="zh-CN" sz="2200" b="1" dirty="0">
                <a:solidFill>
                  <a:srgbClr val="FF0000"/>
                </a:solidFill>
                <a:ea typeface="黑体"/>
                <a:cs typeface="黑体"/>
              </a:rPr>
              <a:t>BESIII </a:t>
            </a:r>
            <a:r>
              <a:rPr lang="en-US" altLang="zh-CN" sz="2200" b="1" dirty="0" err="1">
                <a:solidFill>
                  <a:srgbClr val="FF0000"/>
                </a:solidFill>
                <a:ea typeface="黑体"/>
                <a:cs typeface="黑体"/>
              </a:rPr>
              <a:t>f</a:t>
            </a:r>
            <a:r>
              <a:rPr lang="en-US" altLang="zh-CN" sz="2200" b="1" baseline="-25000" dirty="0" err="1">
                <a:solidFill>
                  <a:srgbClr val="FF0000"/>
                </a:solidFill>
                <a:ea typeface="黑体"/>
                <a:cs typeface="黑体"/>
              </a:rPr>
              <a:t>Ds</a:t>
            </a:r>
            <a:r>
              <a:rPr lang="en-US" altLang="zh-CN" sz="2200" b="1" baseline="-25000" dirty="0">
                <a:solidFill>
                  <a:srgbClr val="FF0000"/>
                </a:solidFill>
                <a:ea typeface="黑体"/>
                <a:cs typeface="黑体"/>
              </a:rPr>
              <a:t>+</a:t>
            </a:r>
            <a:r>
              <a:rPr lang="zh-CN" altLang="en-US" sz="2200" b="1" dirty="0">
                <a:solidFill>
                  <a:srgbClr val="FF0000"/>
                </a:solidFill>
                <a:latin typeface="Heiti SC Medium" charset="-122"/>
                <a:ea typeface="Heiti SC Medium" charset="-122"/>
                <a:cs typeface="Heiti SC Medium" charset="-122"/>
              </a:rPr>
              <a:t>精度达</a:t>
            </a:r>
            <a:r>
              <a:rPr lang="en-US" altLang="zh-CN" sz="2200" b="1" dirty="0">
                <a:solidFill>
                  <a:srgbClr val="FF0000"/>
                </a:solidFill>
                <a:ea typeface="黑体"/>
                <a:cs typeface="黑体"/>
              </a:rPr>
              <a:t>2%</a:t>
            </a:r>
            <a:r>
              <a:rPr lang="zh-CN" altLang="en-US" sz="2200" b="1" dirty="0">
                <a:solidFill>
                  <a:srgbClr val="FF0000"/>
                </a:solidFill>
                <a:latin typeface="黑体"/>
                <a:ea typeface="黑体"/>
                <a:cs typeface="黑体"/>
              </a:rPr>
              <a:t>，</a:t>
            </a:r>
            <a:r>
              <a:rPr lang="zh-CN" altLang="en-US" sz="2200" b="1" dirty="0">
                <a:solidFill>
                  <a:srgbClr val="FF0000"/>
                </a:solidFill>
                <a:latin typeface="Heiti SC Light" charset="-122"/>
                <a:ea typeface="Heiti SC Light" charset="-122"/>
                <a:cs typeface="Heiti SC Light" charset="-122"/>
              </a:rPr>
              <a:t>联合</a:t>
            </a:r>
            <a:r>
              <a:rPr lang="en-US" altLang="zh-CN" sz="2200" b="1" dirty="0" err="1">
                <a:solidFill>
                  <a:srgbClr val="FF0000"/>
                </a:solidFill>
                <a:ea typeface="黑体"/>
                <a:cs typeface="黑体"/>
              </a:rPr>
              <a:t>τ</a:t>
            </a:r>
            <a:r>
              <a:rPr lang="en-US" altLang="zh-CN" sz="2200" b="1" baseline="30000" dirty="0" err="1">
                <a:solidFill>
                  <a:srgbClr val="FF0000"/>
                </a:solidFill>
                <a:ea typeface="黑体"/>
                <a:cs typeface="黑体"/>
              </a:rPr>
              <a:t>+</a:t>
            </a:r>
            <a:r>
              <a:rPr lang="en-US" altLang="zh-CN" sz="2200" b="1" dirty="0" err="1">
                <a:solidFill>
                  <a:srgbClr val="FF0000"/>
                </a:solidFill>
                <a:ea typeface="黑体"/>
                <a:cs typeface="黑体"/>
              </a:rPr>
              <a:t>v</a:t>
            </a:r>
            <a:r>
              <a:rPr lang="zh-CN" altLang="en-US" sz="2200" b="1" dirty="0">
                <a:solidFill>
                  <a:srgbClr val="FF0000"/>
                </a:solidFill>
                <a:latin typeface="Heiti SC Medium" charset="-122"/>
                <a:ea typeface="Heiti SC Medium" charset="-122"/>
                <a:cs typeface="Heiti SC Medium" charset="-122"/>
              </a:rPr>
              <a:t>研究，能够降至</a:t>
            </a:r>
            <a:r>
              <a:rPr lang="en-US" altLang="zh-CN" sz="2200" b="1" dirty="0">
                <a:solidFill>
                  <a:srgbClr val="FF0000"/>
                </a:solidFill>
                <a:latin typeface="Heiti SC Medium" charset="-122"/>
                <a:ea typeface="Heiti SC Medium" charset="-122"/>
                <a:cs typeface="Heiti SC Medium" charset="-122"/>
              </a:rPr>
              <a:t>1.5%</a:t>
            </a:r>
            <a:r>
              <a:rPr lang="zh-CN" altLang="en-US" sz="2200" b="1" dirty="0">
                <a:solidFill>
                  <a:srgbClr val="FF0000"/>
                </a:solidFill>
                <a:latin typeface="Heiti SC Medium" charset="-122"/>
                <a:ea typeface="Heiti SC Medium" charset="-122"/>
                <a:cs typeface="Heiti SC Medium" charset="-122"/>
              </a:rPr>
              <a:t>水平</a:t>
            </a:r>
            <a:endParaRPr lang="en-US" altLang="zh-CN" sz="2200" b="1" baseline="30000" dirty="0">
              <a:solidFill>
                <a:srgbClr val="FF0000"/>
              </a:solidFill>
              <a:latin typeface="Heiti SC Medium" charset="-122"/>
              <a:ea typeface="Heiti SC Medium" charset="-122"/>
              <a:cs typeface="Heiti SC Medium" charset="-122"/>
            </a:endParaRPr>
          </a:p>
        </p:txBody>
      </p:sp>
      <mc:AlternateContent xmlns:mc="http://schemas.openxmlformats.org/markup-compatibility/2006" xmlns:a14="http://schemas.microsoft.com/office/drawing/2010/main">
        <mc:Choice Requires="a14">
          <p:sp>
            <p:nvSpPr>
              <p:cNvPr id="22" name="Text Box 36"/>
              <p:cNvSpPr txBox="1">
                <a:spLocks noChangeArrowheads="1"/>
              </p:cNvSpPr>
              <p:nvPr/>
            </p:nvSpPr>
            <p:spPr bwMode="auto">
              <a:xfrm>
                <a:off x="0" y="0"/>
                <a:ext cx="9144000" cy="658898"/>
              </a:xfrm>
              <a:prstGeom prst="rect">
                <a:avLst/>
              </a:prstGeom>
              <a:gradFill rotWithShape="1">
                <a:gsLst>
                  <a:gs pos="0">
                    <a:srgbClr val="0066FF"/>
                  </a:gs>
                  <a:gs pos="100000">
                    <a:srgbClr val="002F76"/>
                  </a:gs>
                </a:gsLst>
                <a:lin ang="5400000" scaled="1"/>
              </a:gradFill>
              <a:ln>
                <a:noFill/>
              </a:ln>
              <a:extLst>
                <a:ext uri="{91240B29-F687-4f45-9708-019B960494DF}">
                  <a14:hiddenLine xmlns="" w="9525">
                    <a:solidFill>
                      <a:srgbClr val="000000"/>
                    </a:solidFill>
                    <a:miter lim="800000"/>
                    <a:headEnd/>
                    <a:tailEnd/>
                  </a14:hiddenLine>
                </a:ext>
              </a:extLst>
            </p:spPr>
            <p:txBody>
              <a:bodyPr>
                <a:spAutoFit/>
              </a:bodyPr>
              <a:lstStyle>
                <a:lvl1pPr>
                  <a:defRPr sz="3200">
                    <a:solidFill>
                      <a:schemeClr val="tx1"/>
                    </a:solidFill>
                    <a:latin typeface="Arial" charset="0"/>
                    <a:ea typeface="宋体" charset="0"/>
                    <a:cs typeface="宋体" charset="0"/>
                  </a:defRPr>
                </a:lvl1pPr>
                <a:lvl2pPr>
                  <a:defRPr sz="2800">
                    <a:solidFill>
                      <a:schemeClr val="tx1"/>
                    </a:solidFill>
                    <a:latin typeface="Arial" charset="0"/>
                    <a:ea typeface="宋体" charset="0"/>
                  </a:defRPr>
                </a:lvl2pPr>
                <a:lvl3pPr>
                  <a:defRPr sz="2400">
                    <a:solidFill>
                      <a:schemeClr val="tx1"/>
                    </a:solidFill>
                    <a:latin typeface="Arial" charset="0"/>
                    <a:ea typeface="宋体" charset="0"/>
                  </a:defRPr>
                </a:lvl3pPr>
                <a:lvl4pPr>
                  <a:defRPr sz="2000">
                    <a:solidFill>
                      <a:schemeClr val="tx1"/>
                    </a:solidFill>
                    <a:latin typeface="Arial" charset="0"/>
                    <a:ea typeface="宋体" charset="0"/>
                  </a:defRPr>
                </a:lvl4pPr>
                <a:lvl5pPr>
                  <a:defRPr sz="2000">
                    <a:solidFill>
                      <a:schemeClr val="tx1"/>
                    </a:solidFill>
                    <a:latin typeface="Arial" charset="0"/>
                    <a:ea typeface="宋体" charset="0"/>
                  </a:defRPr>
                </a:lvl5pPr>
                <a:lvl6pPr eaLnBrk="0" fontAlgn="base" hangingPunct="0">
                  <a:spcBef>
                    <a:spcPct val="20000"/>
                  </a:spcBef>
                  <a:spcAft>
                    <a:spcPct val="0"/>
                  </a:spcAft>
                  <a:buChar char="»"/>
                  <a:defRPr sz="2000">
                    <a:solidFill>
                      <a:schemeClr val="tx1"/>
                    </a:solidFill>
                    <a:latin typeface="Arial" charset="0"/>
                    <a:ea typeface="宋体" charset="0"/>
                  </a:defRPr>
                </a:lvl6pPr>
                <a:lvl7pPr eaLnBrk="0" fontAlgn="base" hangingPunct="0">
                  <a:spcBef>
                    <a:spcPct val="20000"/>
                  </a:spcBef>
                  <a:spcAft>
                    <a:spcPct val="0"/>
                  </a:spcAft>
                  <a:buChar char="»"/>
                  <a:defRPr sz="2000">
                    <a:solidFill>
                      <a:schemeClr val="tx1"/>
                    </a:solidFill>
                    <a:latin typeface="Arial" charset="0"/>
                    <a:ea typeface="宋体" charset="0"/>
                  </a:defRPr>
                </a:lvl7pPr>
                <a:lvl8pPr eaLnBrk="0" fontAlgn="base" hangingPunct="0">
                  <a:spcBef>
                    <a:spcPct val="20000"/>
                  </a:spcBef>
                  <a:spcAft>
                    <a:spcPct val="0"/>
                  </a:spcAft>
                  <a:buChar char="»"/>
                  <a:defRPr sz="2000">
                    <a:solidFill>
                      <a:schemeClr val="tx1"/>
                    </a:solidFill>
                    <a:latin typeface="Arial" charset="0"/>
                    <a:ea typeface="宋体" charset="0"/>
                  </a:defRPr>
                </a:lvl8pPr>
                <a:lvl9pPr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spcBef>
                    <a:spcPct val="50000"/>
                  </a:spcBef>
                </a:pPr>
                <a14:m>
                  <m:oMath xmlns:m="http://schemas.openxmlformats.org/officeDocument/2006/math">
                    <m:sSubSup>
                      <m:sSubSupPr>
                        <m:ctrlPr>
                          <a:rPr lang="en-US" altLang="zh-CN" sz="3600" b="1" i="1" smtClean="0">
                            <a:solidFill>
                              <a:schemeClr val="bg1"/>
                            </a:solidFill>
                            <a:effectLst>
                              <a:outerShdw blurRad="38100" dist="38100" dir="2700000" algn="tl">
                                <a:srgbClr val="000000"/>
                              </a:outerShdw>
                            </a:effectLst>
                            <a:latin typeface="Cambria Math" panose="02040503050406030204" pitchFamily="18" charset="0"/>
                            <a:ea typeface="微软雅黑" charset="0"/>
                            <a:cs typeface="微软雅黑" charset="0"/>
                          </a:rPr>
                        </m:ctrlPr>
                      </m:sSubSupPr>
                      <m:e>
                        <m:r>
                          <a:rPr lang="en-US" altLang="zh-CN" sz="3600" b="1" i="1" smtClean="0">
                            <a:solidFill>
                              <a:schemeClr val="bg1"/>
                            </a:solidFill>
                            <a:effectLst>
                              <a:outerShdw blurRad="38100" dist="38100" dir="2700000" algn="tl">
                                <a:srgbClr val="000000"/>
                              </a:outerShdw>
                            </a:effectLst>
                            <a:latin typeface="Cambria Math" charset="0"/>
                            <a:ea typeface="微软雅黑" charset="0"/>
                            <a:cs typeface="微软雅黑" charset="0"/>
                          </a:rPr>
                          <m:t>𝑫</m:t>
                        </m:r>
                      </m:e>
                      <m:sub>
                        <m:r>
                          <a:rPr lang="en-US" altLang="zh-CN" sz="3600" b="1" i="1" smtClean="0">
                            <a:solidFill>
                              <a:schemeClr val="bg1"/>
                            </a:solidFill>
                            <a:effectLst>
                              <a:outerShdw blurRad="38100" dist="38100" dir="2700000" algn="tl">
                                <a:srgbClr val="000000"/>
                              </a:outerShdw>
                            </a:effectLst>
                            <a:latin typeface="Cambria Math" charset="0"/>
                            <a:ea typeface="微软雅黑" charset="0"/>
                            <a:cs typeface="微软雅黑" charset="0"/>
                          </a:rPr>
                          <m:t>𝒔</m:t>
                        </m:r>
                      </m:sub>
                      <m:sup>
                        <m:r>
                          <a:rPr lang="en-US" altLang="zh-CN" sz="3600" b="1" i="1" smtClean="0">
                            <a:solidFill>
                              <a:schemeClr val="bg1"/>
                            </a:solidFill>
                            <a:effectLst>
                              <a:outerShdw blurRad="38100" dist="38100" dir="2700000" algn="tl">
                                <a:srgbClr val="000000"/>
                              </a:outerShdw>
                            </a:effectLst>
                            <a:latin typeface="Cambria Math" charset="0"/>
                            <a:ea typeface="微软雅黑" charset="0"/>
                            <a:cs typeface="微软雅黑" charset="0"/>
                          </a:rPr>
                          <m:t>+</m:t>
                        </m:r>
                      </m:sup>
                    </m:sSubSup>
                    <m:r>
                      <a:rPr lang="en-US" altLang="zh-CN" sz="3600" b="1" i="1" smtClean="0">
                        <a:solidFill>
                          <a:schemeClr val="bg1"/>
                        </a:solidFill>
                        <a:effectLst>
                          <a:outerShdw blurRad="38100" dist="38100" dir="2700000" algn="tl">
                            <a:srgbClr val="000000"/>
                          </a:outerShdw>
                        </a:effectLst>
                        <a:latin typeface="Cambria Math" charset="0"/>
                        <a:ea typeface="微软雅黑" charset="0"/>
                        <a:cs typeface="微软雅黑" charset="0"/>
                      </a:rPr>
                      <m:t>→</m:t>
                    </m:r>
                    <m:r>
                      <a:rPr lang="en-US" altLang="zh-CN" sz="3600" b="1" i="1" dirty="0" smtClean="0">
                        <a:solidFill>
                          <a:schemeClr val="bg1"/>
                        </a:solidFill>
                        <a:effectLst>
                          <a:outerShdw blurRad="38100" dist="38100" dir="2700000" algn="tl">
                            <a:srgbClr val="000000"/>
                          </a:outerShdw>
                        </a:effectLst>
                        <a:latin typeface="Cambria Math" charset="0"/>
                        <a:ea typeface="微软雅黑" charset="0"/>
                        <a:cs typeface="微软雅黑" charset="0"/>
                      </a:rPr>
                      <m:t>𝒍</m:t>
                    </m:r>
                    <m:r>
                      <a:rPr lang="en-US" altLang="zh-CN" sz="3600" b="1" i="1" baseline="30000" dirty="0" smtClean="0">
                        <a:solidFill>
                          <a:schemeClr val="bg1"/>
                        </a:solidFill>
                        <a:effectLst>
                          <a:outerShdw blurRad="38100" dist="38100" dir="2700000" algn="tl">
                            <a:srgbClr val="000000"/>
                          </a:outerShdw>
                        </a:effectLst>
                        <a:latin typeface="Cambria Math" charset="0"/>
                        <a:ea typeface="微软雅黑" charset="0"/>
                        <a:cs typeface="微软雅黑" charset="0"/>
                      </a:rPr>
                      <m:t>+</m:t>
                    </m:r>
                    <m:r>
                      <a:rPr lang="en-US" altLang="zh-CN" sz="3600" b="1" i="1" dirty="0" smtClean="0">
                        <a:solidFill>
                          <a:schemeClr val="bg1"/>
                        </a:solidFill>
                        <a:effectLst>
                          <a:outerShdw blurRad="38100" dist="38100" dir="2700000" algn="tl">
                            <a:srgbClr val="000000"/>
                          </a:outerShdw>
                        </a:effectLst>
                        <a:latin typeface="Cambria Math" charset="0"/>
                        <a:ea typeface="Cambria Math" charset="0"/>
                        <a:cs typeface="Cambria Math" charset="0"/>
                      </a:rPr>
                      <m:t>𝝂</m:t>
                    </m:r>
                  </m:oMath>
                </a14:m>
                <a:r>
                  <a:rPr lang="en-US" altLang="zh-CN" sz="3600" b="1" dirty="0">
                    <a:solidFill>
                      <a:schemeClr val="bg1"/>
                    </a:solidFill>
                    <a:effectLst>
                      <a:outerShdw blurRad="38100" dist="38100" dir="2700000" algn="tl">
                        <a:srgbClr val="000000"/>
                      </a:outerShdw>
                    </a:effectLst>
                    <a:latin typeface="微软雅黑" charset="0"/>
                    <a:ea typeface="微软雅黑" charset="0"/>
                    <a:cs typeface="微软雅黑" charset="0"/>
                  </a:rPr>
                  <a:t> </a:t>
                </a:r>
                <a:r>
                  <a:rPr lang="zh-CN" altLang="en-US" sz="3600" b="1" dirty="0">
                    <a:solidFill>
                      <a:schemeClr val="bg1"/>
                    </a:solidFill>
                    <a:effectLst>
                      <a:outerShdw blurRad="38100" dist="38100" dir="2700000" algn="tl">
                        <a:srgbClr val="000000"/>
                      </a:outerShdw>
                    </a:effectLst>
                    <a:latin typeface="微软雅黑" charset="0"/>
                    <a:ea typeface="微软雅黑" charset="0"/>
                    <a:cs typeface="微软雅黑" charset="0"/>
                    <a:sym typeface="Wingdings" charset="0"/>
                  </a:rPr>
                  <a:t>研究进展</a:t>
                </a:r>
                <a:endParaRPr lang="el-GR" altLang="zh-CN" sz="3600" b="1" baseline="-25000" dirty="0">
                  <a:solidFill>
                    <a:schemeClr val="bg1"/>
                  </a:solidFill>
                  <a:latin typeface="微软雅黑" charset="0"/>
                  <a:ea typeface="微软雅黑" charset="0"/>
                  <a:cs typeface="Times New Roman" charset="0"/>
                </a:endParaRPr>
              </a:p>
            </p:txBody>
          </p:sp>
        </mc:Choice>
        <mc:Fallback xmlns="">
          <p:sp>
            <p:nvSpPr>
              <p:cNvPr id="22" name="Text Box 36"/>
              <p:cNvSpPr txBox="1">
                <a:spLocks noRot="1" noChangeAspect="1" noMove="1" noResize="1" noEditPoints="1" noAdjustHandles="1" noChangeArrowheads="1" noChangeShapeType="1" noTextEdit="1"/>
              </p:cNvSpPr>
              <p:nvPr/>
            </p:nvSpPr>
            <p:spPr bwMode="auto">
              <a:xfrm>
                <a:off x="0" y="0"/>
                <a:ext cx="9144000" cy="658898"/>
              </a:xfrm>
              <a:prstGeom prst="rect">
                <a:avLst/>
              </a:prstGeom>
              <a:blipFill rotWithShape="0">
                <a:blip r:embed="rId4"/>
                <a:stretch>
                  <a:fillRect t="-15741" b="-38889"/>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54288" name="矩形 13"/>
          <p:cNvSpPr>
            <a:spLocks noChangeArrowheads="1"/>
          </p:cNvSpPr>
          <p:nvPr/>
        </p:nvSpPr>
        <p:spPr bwMode="auto">
          <a:xfrm>
            <a:off x="3644539" y="672032"/>
            <a:ext cx="24479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1600" b="1" dirty="0">
                <a:solidFill>
                  <a:srgbClr val="FF0000"/>
                </a:solidFill>
                <a:cs typeface="Arial" charset="0"/>
              </a:rPr>
              <a:t>BESIII</a:t>
            </a:r>
            <a:r>
              <a:rPr lang="zh-CN" altLang="en-US" sz="1600" b="1" dirty="0">
                <a:solidFill>
                  <a:srgbClr val="FF0000"/>
                </a:solidFill>
                <a:cs typeface="Arial" charset="0"/>
              </a:rPr>
              <a:t>获得世界上单次测量精度最高的</a:t>
            </a:r>
            <a:r>
              <a:rPr lang="en-US" altLang="zh-CN" sz="1600" b="1" dirty="0" err="1">
                <a:solidFill>
                  <a:srgbClr val="FF0000"/>
                </a:solidFill>
                <a:cs typeface="Arial" charset="0"/>
              </a:rPr>
              <a:t>f</a:t>
            </a:r>
            <a:r>
              <a:rPr lang="en-US" altLang="zh-CN" sz="1600" b="1" baseline="-25000" dirty="0" err="1">
                <a:solidFill>
                  <a:srgbClr val="FF0000"/>
                </a:solidFill>
                <a:cs typeface="Arial" charset="0"/>
              </a:rPr>
              <a:t>Ds</a:t>
            </a:r>
            <a:r>
              <a:rPr lang="en-US" altLang="zh-CN" sz="1600" b="1" baseline="-25000" dirty="0">
                <a:solidFill>
                  <a:srgbClr val="FF0000"/>
                </a:solidFill>
                <a:cs typeface="Arial" charset="0"/>
              </a:rPr>
              <a:t>+</a:t>
            </a:r>
            <a:r>
              <a:rPr lang="zh-CN" altLang="en-US" sz="1600" b="1" dirty="0">
                <a:solidFill>
                  <a:srgbClr val="FF0000"/>
                </a:solidFill>
                <a:cs typeface="Arial" charset="0"/>
              </a:rPr>
              <a:t>和</a:t>
            </a:r>
            <a:r>
              <a:rPr lang="en-US" altLang="zh-CN" sz="1600" b="1" dirty="0">
                <a:solidFill>
                  <a:srgbClr val="FF0000"/>
                </a:solidFill>
                <a:cs typeface="Arial" charset="0"/>
              </a:rPr>
              <a:t>|</a:t>
            </a:r>
            <a:r>
              <a:rPr lang="en-US" altLang="zh-CN" sz="1600" b="1" dirty="0" err="1">
                <a:solidFill>
                  <a:srgbClr val="FF0000"/>
                </a:solidFill>
                <a:cs typeface="Arial" charset="0"/>
              </a:rPr>
              <a:t>V</a:t>
            </a:r>
            <a:r>
              <a:rPr lang="en-US" altLang="zh-CN" sz="1600" b="1" baseline="-25000" dirty="0" err="1">
                <a:solidFill>
                  <a:srgbClr val="FF0000"/>
                </a:solidFill>
                <a:cs typeface="Arial" charset="0"/>
              </a:rPr>
              <a:t>cs</a:t>
            </a:r>
            <a:r>
              <a:rPr lang="en-US" altLang="zh-CN" sz="1600" b="1" dirty="0">
                <a:solidFill>
                  <a:srgbClr val="FF0000"/>
                </a:solidFill>
                <a:cs typeface="Arial" charset="0"/>
              </a:rPr>
              <a:t>|</a:t>
            </a:r>
            <a:endParaRPr lang="en-US" altLang="zh-CN" sz="1600" b="1" baseline="30000" dirty="0">
              <a:solidFill>
                <a:srgbClr val="FF0000"/>
              </a:solidFill>
              <a:cs typeface="Arial" charset="0"/>
            </a:endParaRPr>
          </a:p>
        </p:txBody>
      </p:sp>
    </p:spTree>
    <p:extLst>
      <p:ext uri="{BB962C8B-B14F-4D97-AF65-F5344CB8AC3E}">
        <p14:creationId xmlns:p14="http://schemas.microsoft.com/office/powerpoint/2010/main" val="14391271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Number Placeholder 3"/>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ea typeface="宋体" charset="0"/>
                <a:cs typeface="宋体" charset="0"/>
              </a:defRPr>
            </a:lvl1pPr>
            <a:lvl2pPr>
              <a:defRPr sz="2800">
                <a:solidFill>
                  <a:schemeClr val="tx1"/>
                </a:solidFill>
                <a:latin typeface="Arial" charset="0"/>
                <a:ea typeface="宋体" charset="0"/>
              </a:defRPr>
            </a:lvl2pPr>
            <a:lvl3pPr>
              <a:defRPr sz="2400">
                <a:solidFill>
                  <a:schemeClr val="tx1"/>
                </a:solidFill>
                <a:latin typeface="Arial" charset="0"/>
                <a:ea typeface="宋体" charset="0"/>
              </a:defRPr>
            </a:lvl3pPr>
            <a:lvl4pPr>
              <a:defRPr sz="2000">
                <a:solidFill>
                  <a:schemeClr val="tx1"/>
                </a:solidFill>
                <a:latin typeface="Arial" charset="0"/>
                <a:ea typeface="宋体" charset="0"/>
              </a:defRPr>
            </a:lvl4pPr>
            <a:lvl5pPr>
              <a:defRPr sz="2000">
                <a:solidFill>
                  <a:schemeClr val="tx1"/>
                </a:solidFill>
                <a:latin typeface="Arial" charset="0"/>
                <a:ea typeface="宋体" charset="0"/>
              </a:defRPr>
            </a:lvl5pPr>
            <a:lvl6pPr eaLnBrk="0" fontAlgn="base" hangingPunct="0">
              <a:spcBef>
                <a:spcPct val="20000"/>
              </a:spcBef>
              <a:spcAft>
                <a:spcPct val="0"/>
              </a:spcAft>
              <a:buChar char="»"/>
              <a:defRPr sz="2000">
                <a:solidFill>
                  <a:schemeClr val="tx1"/>
                </a:solidFill>
                <a:latin typeface="Arial" charset="0"/>
                <a:ea typeface="宋体" charset="0"/>
              </a:defRPr>
            </a:lvl6pPr>
            <a:lvl7pPr eaLnBrk="0" fontAlgn="base" hangingPunct="0">
              <a:spcBef>
                <a:spcPct val="20000"/>
              </a:spcBef>
              <a:spcAft>
                <a:spcPct val="0"/>
              </a:spcAft>
              <a:buChar char="»"/>
              <a:defRPr sz="2000">
                <a:solidFill>
                  <a:schemeClr val="tx1"/>
                </a:solidFill>
                <a:latin typeface="Arial" charset="0"/>
                <a:ea typeface="宋体" charset="0"/>
              </a:defRPr>
            </a:lvl7pPr>
            <a:lvl8pPr eaLnBrk="0" fontAlgn="base" hangingPunct="0">
              <a:spcBef>
                <a:spcPct val="20000"/>
              </a:spcBef>
              <a:spcAft>
                <a:spcPct val="0"/>
              </a:spcAft>
              <a:buChar char="»"/>
              <a:defRPr sz="2000">
                <a:solidFill>
                  <a:schemeClr val="tx1"/>
                </a:solidFill>
                <a:latin typeface="Arial" charset="0"/>
                <a:ea typeface="宋体" charset="0"/>
              </a:defRPr>
            </a:lvl8pPr>
            <a:lvl9pPr eaLnBrk="0" fontAlgn="base" hangingPunct="0">
              <a:spcBef>
                <a:spcPct val="20000"/>
              </a:spcBef>
              <a:spcAft>
                <a:spcPct val="0"/>
              </a:spcAft>
              <a:buChar char="»"/>
              <a:defRPr sz="2000">
                <a:solidFill>
                  <a:schemeClr val="tx1"/>
                </a:solidFill>
                <a:latin typeface="Arial" charset="0"/>
                <a:ea typeface="宋体" charset="0"/>
              </a:defRPr>
            </a:lvl9pPr>
          </a:lstStyle>
          <a:p>
            <a:fld id="{80AF3B88-D193-7448-AE88-8A47F58BAF4B}" type="slidenum">
              <a:rPr lang="zh-CN" altLang="en-US" sz="1400"/>
              <a:pPr/>
              <a:t>75</a:t>
            </a:fld>
            <a:endParaRPr lang="zh-CN" altLang="en-US" sz="1400"/>
          </a:p>
        </p:txBody>
      </p:sp>
      <p:pic>
        <p:nvPicPr>
          <p:cNvPr id="68611"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219200"/>
            <a:ext cx="3663950" cy="5099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8612"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295400"/>
            <a:ext cx="3419475" cy="5060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613" name="内容占位符 2"/>
          <p:cNvSpPr txBox="1">
            <a:spLocks/>
          </p:cNvSpPr>
          <p:nvPr/>
        </p:nvSpPr>
        <p:spPr bwMode="auto">
          <a:xfrm>
            <a:off x="695325" y="1773238"/>
            <a:ext cx="1581150" cy="207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lstStyle>
            <a:lvl1pPr>
              <a:defRPr sz="3200">
                <a:solidFill>
                  <a:schemeClr val="tx1"/>
                </a:solidFill>
                <a:latin typeface="Arial" charset="0"/>
                <a:ea typeface="宋体" charset="0"/>
                <a:cs typeface="宋体" charset="0"/>
              </a:defRPr>
            </a:lvl1pPr>
            <a:lvl2pPr marL="685800" indent="-228600">
              <a:defRPr sz="2800">
                <a:solidFill>
                  <a:schemeClr val="tx1"/>
                </a:solidFill>
                <a:latin typeface="Arial" charset="0"/>
                <a:ea typeface="宋体" charset="0"/>
              </a:defRPr>
            </a:lvl2pPr>
            <a:lvl3pPr>
              <a:defRPr sz="2400">
                <a:solidFill>
                  <a:schemeClr val="tx1"/>
                </a:solidFill>
                <a:latin typeface="Arial" charset="0"/>
                <a:ea typeface="宋体" charset="0"/>
              </a:defRPr>
            </a:lvl3pPr>
            <a:lvl4pPr>
              <a:defRPr sz="2000">
                <a:solidFill>
                  <a:schemeClr val="tx1"/>
                </a:solidFill>
                <a:latin typeface="Arial" charset="0"/>
                <a:ea typeface="宋体" charset="0"/>
              </a:defRPr>
            </a:lvl4pPr>
            <a:lvl5pPr>
              <a:defRPr sz="2000">
                <a:solidFill>
                  <a:schemeClr val="tx1"/>
                </a:solidFill>
                <a:latin typeface="Arial" charset="0"/>
                <a:ea typeface="宋体" charset="0"/>
              </a:defRPr>
            </a:lvl5pPr>
            <a:lvl6pPr eaLnBrk="0" fontAlgn="base" hangingPunct="0">
              <a:spcBef>
                <a:spcPct val="20000"/>
              </a:spcBef>
              <a:spcAft>
                <a:spcPct val="0"/>
              </a:spcAft>
              <a:buChar char="»"/>
              <a:defRPr sz="2000">
                <a:solidFill>
                  <a:schemeClr val="tx1"/>
                </a:solidFill>
                <a:latin typeface="Arial" charset="0"/>
                <a:ea typeface="宋体" charset="0"/>
              </a:defRPr>
            </a:lvl6pPr>
            <a:lvl7pPr eaLnBrk="0" fontAlgn="base" hangingPunct="0">
              <a:spcBef>
                <a:spcPct val="20000"/>
              </a:spcBef>
              <a:spcAft>
                <a:spcPct val="0"/>
              </a:spcAft>
              <a:buChar char="»"/>
              <a:defRPr sz="2000">
                <a:solidFill>
                  <a:schemeClr val="tx1"/>
                </a:solidFill>
                <a:latin typeface="Arial" charset="0"/>
                <a:ea typeface="宋体" charset="0"/>
              </a:defRPr>
            </a:lvl7pPr>
            <a:lvl8pPr eaLnBrk="0" fontAlgn="base" hangingPunct="0">
              <a:spcBef>
                <a:spcPct val="20000"/>
              </a:spcBef>
              <a:spcAft>
                <a:spcPct val="0"/>
              </a:spcAft>
              <a:buChar char="»"/>
              <a:defRPr sz="2000">
                <a:solidFill>
                  <a:schemeClr val="tx1"/>
                </a:solidFill>
                <a:latin typeface="Arial" charset="0"/>
                <a:ea typeface="宋体" charset="0"/>
              </a:defRPr>
            </a:lvl8pPr>
            <a:lvl9pPr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lnSpc>
                <a:spcPct val="90000"/>
              </a:lnSpc>
              <a:spcBef>
                <a:spcPts val="1000"/>
              </a:spcBef>
            </a:pPr>
            <a:r>
              <a:rPr lang="en-US" altLang="zh-CN" sz="1300"/>
              <a:t>PRD84(2011)114505</a:t>
            </a:r>
          </a:p>
        </p:txBody>
      </p:sp>
      <p:sp>
        <p:nvSpPr>
          <p:cNvPr id="7" name="Text Box 36"/>
          <p:cNvSpPr txBox="1">
            <a:spLocks noChangeArrowheads="1"/>
          </p:cNvSpPr>
          <p:nvPr/>
        </p:nvSpPr>
        <p:spPr bwMode="auto">
          <a:xfrm>
            <a:off x="0" y="0"/>
            <a:ext cx="9144000" cy="646113"/>
          </a:xfrm>
          <a:prstGeom prst="rect">
            <a:avLst/>
          </a:prstGeom>
          <a:gradFill rotWithShape="1">
            <a:gsLst>
              <a:gs pos="0">
                <a:srgbClr val="0066FF"/>
              </a:gs>
              <a:gs pos="100000">
                <a:srgbClr val="002F7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Arial" charset="0"/>
                <a:ea typeface="宋体" charset="0"/>
                <a:cs typeface="宋体" charset="0"/>
              </a:defRPr>
            </a:lvl1pPr>
            <a:lvl2pPr>
              <a:defRPr sz="2800">
                <a:solidFill>
                  <a:schemeClr val="tx1"/>
                </a:solidFill>
                <a:latin typeface="Arial" charset="0"/>
                <a:ea typeface="宋体" charset="0"/>
              </a:defRPr>
            </a:lvl2pPr>
            <a:lvl3pPr>
              <a:defRPr sz="2400">
                <a:solidFill>
                  <a:schemeClr val="tx1"/>
                </a:solidFill>
                <a:latin typeface="Arial" charset="0"/>
                <a:ea typeface="宋体" charset="0"/>
              </a:defRPr>
            </a:lvl3pPr>
            <a:lvl4pPr>
              <a:defRPr sz="2000">
                <a:solidFill>
                  <a:schemeClr val="tx1"/>
                </a:solidFill>
                <a:latin typeface="Arial" charset="0"/>
                <a:ea typeface="宋体" charset="0"/>
              </a:defRPr>
            </a:lvl4pPr>
            <a:lvl5pPr>
              <a:defRPr sz="2000">
                <a:solidFill>
                  <a:schemeClr val="tx1"/>
                </a:solidFill>
                <a:latin typeface="Arial" charset="0"/>
                <a:ea typeface="宋体" charset="0"/>
              </a:defRPr>
            </a:lvl5pPr>
            <a:lvl6pPr eaLnBrk="0" fontAlgn="base" hangingPunct="0">
              <a:spcBef>
                <a:spcPct val="20000"/>
              </a:spcBef>
              <a:spcAft>
                <a:spcPct val="0"/>
              </a:spcAft>
              <a:buChar char="»"/>
              <a:defRPr sz="2000">
                <a:solidFill>
                  <a:schemeClr val="tx1"/>
                </a:solidFill>
                <a:latin typeface="Arial" charset="0"/>
                <a:ea typeface="宋体" charset="0"/>
              </a:defRPr>
            </a:lvl6pPr>
            <a:lvl7pPr eaLnBrk="0" fontAlgn="base" hangingPunct="0">
              <a:spcBef>
                <a:spcPct val="20000"/>
              </a:spcBef>
              <a:spcAft>
                <a:spcPct val="0"/>
              </a:spcAft>
              <a:buChar char="»"/>
              <a:defRPr sz="2000">
                <a:solidFill>
                  <a:schemeClr val="tx1"/>
                </a:solidFill>
                <a:latin typeface="Arial" charset="0"/>
                <a:ea typeface="宋体" charset="0"/>
              </a:defRPr>
            </a:lvl7pPr>
            <a:lvl8pPr eaLnBrk="0" fontAlgn="base" hangingPunct="0">
              <a:spcBef>
                <a:spcPct val="20000"/>
              </a:spcBef>
              <a:spcAft>
                <a:spcPct val="0"/>
              </a:spcAft>
              <a:buChar char="»"/>
              <a:defRPr sz="2000">
                <a:solidFill>
                  <a:schemeClr val="tx1"/>
                </a:solidFill>
                <a:latin typeface="Arial" charset="0"/>
                <a:ea typeface="宋体" charset="0"/>
              </a:defRPr>
            </a:lvl8pPr>
            <a:lvl9pPr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spcBef>
                <a:spcPct val="20000"/>
              </a:spcBef>
            </a:pPr>
            <a:r>
              <a:rPr lang="zh-CN" altLang="en-US" sz="3600" b="1" dirty="0">
                <a:solidFill>
                  <a:schemeClr val="bg1"/>
                </a:solidFill>
                <a:effectLst>
                  <a:outerShdw blurRad="38100" dist="38100" dir="2700000" algn="tl">
                    <a:srgbClr val="000000"/>
                  </a:outerShdw>
                </a:effectLst>
                <a:latin typeface="微软雅黑" charset="0"/>
                <a:ea typeface="微软雅黑" charset="0"/>
                <a:cs typeface="微软雅黑" charset="0"/>
              </a:rPr>
              <a:t>形状因子</a:t>
            </a:r>
            <a:r>
              <a:rPr lang="en-US" altLang="zh-CN" sz="3600" b="1" dirty="0" err="1">
                <a:solidFill>
                  <a:schemeClr val="bg1"/>
                </a:solidFill>
                <a:effectLst>
                  <a:outerShdw blurRad="38100" dist="38100" dir="2700000" algn="tl">
                    <a:srgbClr val="000000"/>
                  </a:outerShdw>
                </a:effectLst>
                <a:latin typeface="Times New Roman" charset="0"/>
              </a:rPr>
              <a:t>f</a:t>
            </a:r>
            <a:r>
              <a:rPr lang="en-US" altLang="zh-CN" sz="3600" b="1" baseline="-25000" dirty="0" err="1">
                <a:solidFill>
                  <a:schemeClr val="bg1"/>
                </a:solidFill>
                <a:effectLst>
                  <a:outerShdw blurRad="38100" dist="38100" dir="2700000" algn="tl">
                    <a:srgbClr val="000000"/>
                  </a:outerShdw>
                </a:effectLst>
                <a:latin typeface="Times New Roman" charset="0"/>
              </a:rPr>
              <a:t>+</a:t>
            </a:r>
            <a:r>
              <a:rPr lang="en-US" altLang="zh-CN" sz="3600" b="1" baseline="30000" dirty="0" err="1">
                <a:solidFill>
                  <a:schemeClr val="bg1"/>
                </a:solidFill>
                <a:effectLst>
                  <a:outerShdw blurRad="38100" dist="38100" dir="2700000" algn="tl">
                    <a:srgbClr val="000000"/>
                  </a:outerShdw>
                </a:effectLst>
                <a:latin typeface="Times New Roman" charset="0"/>
                <a:sym typeface="Wingdings" charset="0"/>
              </a:rPr>
              <a:t>K</a:t>
            </a:r>
            <a:r>
              <a:rPr lang="en-US" altLang="zh-CN" sz="3600" b="1" baseline="30000" dirty="0">
                <a:solidFill>
                  <a:schemeClr val="bg1"/>
                </a:solidFill>
                <a:effectLst>
                  <a:outerShdw blurRad="38100" dist="38100" dir="2700000" algn="tl">
                    <a:srgbClr val="000000"/>
                  </a:outerShdw>
                </a:effectLst>
                <a:latin typeface="Times New Roman" charset="0"/>
                <a:sym typeface="Wingdings" charset="0"/>
              </a:rPr>
              <a:t>(</a:t>
            </a:r>
            <a:r>
              <a:rPr lang="en-US" altLang="zh-CN" sz="3600" b="1" baseline="30000" dirty="0">
                <a:solidFill>
                  <a:schemeClr val="bg1"/>
                </a:solidFill>
                <a:effectLst>
                  <a:outerShdw blurRad="38100" dist="38100" dir="2700000" algn="tl">
                    <a:srgbClr val="000000"/>
                  </a:outerShdw>
                </a:effectLst>
                <a:latin typeface="Symbol" charset="0"/>
                <a:sym typeface="Wingdings" charset="0"/>
              </a:rPr>
              <a:t>p</a:t>
            </a:r>
            <a:r>
              <a:rPr lang="en-US" altLang="zh-CN" sz="3600" b="1" baseline="30000" dirty="0">
                <a:solidFill>
                  <a:schemeClr val="bg1"/>
                </a:solidFill>
                <a:effectLst>
                  <a:outerShdw blurRad="38100" dist="38100" dir="2700000" algn="tl">
                    <a:srgbClr val="000000"/>
                  </a:outerShdw>
                </a:effectLst>
                <a:latin typeface="Times New Roman" charset="0"/>
                <a:sym typeface="Wingdings" charset="0"/>
              </a:rPr>
              <a:t>)</a:t>
            </a:r>
            <a:r>
              <a:rPr lang="en-US" altLang="zh-CN" sz="3600" b="1" dirty="0">
                <a:solidFill>
                  <a:schemeClr val="bg1"/>
                </a:solidFill>
                <a:effectLst>
                  <a:outerShdw blurRad="38100" dist="38100" dir="2700000" algn="tl">
                    <a:srgbClr val="000000"/>
                  </a:outerShdw>
                </a:effectLst>
                <a:latin typeface="Times New Roman" charset="0"/>
                <a:sym typeface="Wingdings" charset="0"/>
              </a:rPr>
              <a:t>(0)</a:t>
            </a:r>
            <a:r>
              <a:rPr lang="zh-CN" altLang="en-US" sz="3600" b="1" dirty="0">
                <a:solidFill>
                  <a:schemeClr val="bg1"/>
                </a:solidFill>
                <a:effectLst>
                  <a:outerShdw blurRad="38100" dist="38100" dir="2700000" algn="tl">
                    <a:srgbClr val="000000"/>
                  </a:outerShdw>
                </a:effectLst>
                <a:latin typeface="微软雅黑" charset="0"/>
                <a:ea typeface="微软雅黑" charset="0"/>
                <a:cs typeface="微软雅黑" charset="0"/>
                <a:sym typeface="Wingdings" charset="0"/>
              </a:rPr>
              <a:t>的实验与</a:t>
            </a:r>
            <a:r>
              <a:rPr lang="en-US" altLang="zh-CN" sz="3600" b="1" dirty="0">
                <a:solidFill>
                  <a:schemeClr val="bg1"/>
                </a:solidFill>
                <a:effectLst>
                  <a:outerShdw blurRad="38100" dist="38100" dir="2700000" algn="tl">
                    <a:srgbClr val="000000"/>
                  </a:outerShdw>
                </a:effectLst>
                <a:latin typeface="微软雅黑" charset="0"/>
                <a:ea typeface="微软雅黑" charset="0"/>
                <a:cs typeface="微软雅黑" charset="0"/>
                <a:sym typeface="Wingdings" charset="0"/>
              </a:rPr>
              <a:t>LQCD</a:t>
            </a:r>
            <a:r>
              <a:rPr lang="zh-CN" altLang="en-US" sz="3600" b="1" dirty="0">
                <a:solidFill>
                  <a:schemeClr val="bg1"/>
                </a:solidFill>
                <a:effectLst>
                  <a:outerShdw blurRad="38100" dist="38100" dir="2700000" algn="tl">
                    <a:srgbClr val="000000"/>
                  </a:outerShdw>
                </a:effectLst>
                <a:latin typeface="微软雅黑" charset="0"/>
                <a:ea typeface="微软雅黑" charset="0"/>
                <a:cs typeface="微软雅黑" charset="0"/>
                <a:sym typeface="Wingdings" charset="0"/>
              </a:rPr>
              <a:t>比较</a:t>
            </a:r>
            <a:endParaRPr lang="en-US" altLang="zh-CN" sz="3600" b="1" dirty="0">
              <a:solidFill>
                <a:schemeClr val="bg1"/>
              </a:solidFill>
              <a:effectLst>
                <a:outerShdw blurRad="38100" dist="38100" dir="2700000" algn="tl">
                  <a:srgbClr val="000000"/>
                </a:outerShdw>
              </a:effectLst>
              <a:latin typeface="微软雅黑" charset="0"/>
              <a:ea typeface="微软雅黑" charset="0"/>
              <a:cs typeface="微软雅黑" charset="0"/>
            </a:endParaRPr>
          </a:p>
        </p:txBody>
      </p:sp>
    </p:spTree>
    <p:extLst>
      <p:ext uri="{BB962C8B-B14F-4D97-AF65-F5344CB8AC3E}">
        <p14:creationId xmlns:p14="http://schemas.microsoft.com/office/powerpoint/2010/main" val="22582650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spcBef>
                <a:spcPct val="0"/>
              </a:spcBef>
              <a:buFontTx/>
              <a:buNone/>
            </a:pPr>
            <a:fld id="{A7A26272-EE8F-4D88-8497-AB3CBEE70757}" type="slidenum">
              <a:rPr kumimoji="0" lang="en-US" altLang="zh-CN" sz="1200">
                <a:solidFill>
                  <a:srgbClr val="898989"/>
                </a:solidFill>
                <a:latin typeface="Arial" panose="020B0604020202020204" pitchFamily="34" charset="0"/>
              </a:rPr>
              <a:pPr>
                <a:spcBef>
                  <a:spcPct val="0"/>
                </a:spcBef>
                <a:buFontTx/>
                <a:buNone/>
              </a:pPr>
              <a:t>76</a:t>
            </a:fld>
            <a:endParaRPr kumimoji="0" lang="en-US" altLang="zh-CN" sz="1200" dirty="0">
              <a:solidFill>
                <a:srgbClr val="898989"/>
              </a:solidFill>
              <a:latin typeface="Arial" panose="020B0604020202020204" pitchFamily="34" charset="0"/>
            </a:endParaRPr>
          </a:p>
        </p:txBody>
      </p:sp>
      <mc:AlternateContent xmlns:mc="http://schemas.openxmlformats.org/markup-compatibility/2006" xmlns:a14="http://schemas.microsoft.com/office/drawing/2010/main">
        <mc:Choice Requires="a14">
          <p:sp>
            <p:nvSpPr>
              <p:cNvPr id="16" name="Text Box 7"/>
              <p:cNvSpPr txBox="1">
                <a:spLocks noChangeArrowheads="1"/>
              </p:cNvSpPr>
              <p:nvPr/>
            </p:nvSpPr>
            <p:spPr bwMode="auto">
              <a:xfrm>
                <a:off x="381000" y="1297061"/>
                <a:ext cx="4267200" cy="533152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smtClean="0">
                            <a:latin typeface="Cambria Math" panose="02040503050406030204" pitchFamily="18" charset="0"/>
                          </a:rPr>
                        </m:ctrlPr>
                      </m:sSupPr>
                      <m:e>
                        <m:r>
                          <a:rPr lang="en-US" altLang="zh-CN" sz="1800" i="1">
                            <a:latin typeface="Cambria Math" panose="02040503050406030204" pitchFamily="18" charset="0"/>
                          </a:rPr>
                          <m:t>𝐷</m:t>
                        </m:r>
                      </m:e>
                      <m:sup>
                        <m:r>
                          <a:rPr lang="en-US" altLang="zh-CN" sz="1800" i="1">
                            <a:latin typeface="Cambria Math" panose="02040503050406030204" pitchFamily="18" charset="0"/>
                          </a:rPr>
                          <m:t>0(+)</m:t>
                        </m:r>
                      </m:sup>
                    </m:sSup>
                    <m:r>
                      <a:rPr lang="zh-CN" altLang="zh-CN" sz="1800" i="1">
                        <a:latin typeface="Cambria Math" panose="02040503050406030204" pitchFamily="18" charset="0"/>
                      </a:rPr>
                      <m:t>→</m:t>
                    </m:r>
                    <m:sSup>
                      <m:sSupPr>
                        <m:ctrlPr>
                          <a:rPr lang="zh-CN" altLang="zh-CN" sz="1800" i="1">
                            <a:latin typeface="Cambria Math" panose="02040503050406030204" pitchFamily="18" charset="0"/>
                          </a:rPr>
                        </m:ctrlPr>
                      </m:sSupPr>
                      <m:e>
                        <m:r>
                          <a:rPr lang="zh-CN" altLang="en-US" sz="1800" i="1">
                            <a:latin typeface="Cambria Math" panose="02040503050406030204" pitchFamily="18" charset="0"/>
                            <a:sym typeface="Symbol" panose="05050102010706020507" pitchFamily="18" charset="2"/>
                          </a:rPr>
                          <m:t></m:t>
                        </m:r>
                        <m:r>
                          <a:rPr lang="en-US" altLang="zh-CN" sz="1800" i="1">
                            <a:latin typeface="Cambria Math" panose="02040503050406030204" pitchFamily="18" charset="0"/>
                          </a:rPr>
                          <m:t>𝜋</m:t>
                        </m:r>
                      </m:e>
                      <m:sup>
                        <m:r>
                          <a:rPr lang="en-US" altLang="zh-CN" sz="1800" b="0" i="1" smtClean="0">
                            <a:latin typeface="Cambria Math" panose="02040503050406030204" pitchFamily="18" charset="0"/>
                          </a:rPr>
                          <m:t>0</m:t>
                        </m:r>
                        <m:r>
                          <a:rPr lang="en-US" altLang="zh-CN" sz="1800" i="1">
                            <a:latin typeface="Cambria Math" panose="02040503050406030204" pitchFamily="18" charset="0"/>
                          </a:rPr>
                          <m:t>(</m:t>
                        </m:r>
                        <m:r>
                          <a:rPr lang="en-US" altLang="zh-CN" sz="1800" b="0" i="1" smtClean="0">
                            <a:latin typeface="Cambria Math" panose="02040503050406030204" pitchFamily="18" charset="0"/>
                          </a:rPr>
                          <m:t>+</m:t>
                        </m:r>
                        <m:r>
                          <a:rPr lang="en-US" altLang="zh-CN" sz="1800" i="1">
                            <a:latin typeface="Cambria Math" panose="02040503050406030204" pitchFamily="18" charset="0"/>
                          </a:rPr>
                          <m:t>)</m:t>
                        </m:r>
                      </m:sup>
                    </m:sSup>
                  </m:oMath>
                </a14:m>
                <a:r>
                  <a:rPr lang="zh-CN" altLang="en-US" sz="1800" dirty="0">
                    <a:latin typeface="Cambria Math" panose="02040503050406030204" pitchFamily="18" charset="0"/>
                  </a:rPr>
                  <a:t>首次测量</a:t>
                </a:r>
                <a:endParaRPr lang="en-US" altLang="zh-CN" sz="1800" dirty="0">
                  <a:latin typeface="Cambria Math" panose="02040503050406030204" pitchFamily="18" charset="0"/>
                  <a:ea typeface="+mn-ea"/>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rPr>
                          <m:t>𝐷</m:t>
                        </m:r>
                      </m:e>
                      <m:sup>
                        <m:r>
                          <a:rPr lang="en-US" altLang="zh-CN" sz="1800" b="0" i="1">
                            <a:latin typeface="Cambria Math" panose="02040503050406030204" pitchFamily="18" charset="0"/>
                            <a:ea typeface="+mn-ea"/>
                          </a:rPr>
                          <m:t>0(+)</m:t>
                        </m:r>
                      </m:sup>
                    </m:sSup>
                    <m:r>
                      <a:rPr lang="zh-CN" altLang="zh-CN" sz="1800" b="0" i="1">
                        <a:latin typeface="Cambria Math" panose="02040503050406030204" pitchFamily="18" charset="0"/>
                        <a:ea typeface="+mn-ea"/>
                      </a:rPr>
                      <m:t>→</m:t>
                    </m:r>
                    <m:sSubSup>
                      <m:sSubSupPr>
                        <m:ctrlPr>
                          <a:rPr lang="zh-CN" altLang="zh-CN" sz="1800" i="1">
                            <a:latin typeface="Cambria Math" panose="02040503050406030204" pitchFamily="18" charset="0"/>
                            <a:ea typeface="+mn-ea"/>
                          </a:rPr>
                        </m:ctrlPr>
                      </m:sSubSupPr>
                      <m:e>
                        <m:r>
                          <a:rPr lang="en-US" altLang="zh-CN" sz="1800" b="0" i="1">
                            <a:latin typeface="Cambria Math" panose="02040503050406030204" pitchFamily="18" charset="0"/>
                            <a:ea typeface="+mn-ea"/>
                          </a:rPr>
                          <m:t>𝑎</m:t>
                        </m:r>
                      </m:e>
                      <m:sub>
                        <m:r>
                          <a:rPr lang="en-US" altLang="zh-CN" sz="1800" b="0" i="1">
                            <a:latin typeface="Cambria Math" panose="02040503050406030204" pitchFamily="18" charset="0"/>
                            <a:ea typeface="+mn-ea"/>
                          </a:rPr>
                          <m:t>0</m:t>
                        </m:r>
                      </m:sub>
                      <m:sup>
                        <m:r>
                          <a:rPr lang="en-US" altLang="zh-CN" sz="1800" b="0" i="1" smtClean="0">
                            <a:latin typeface="Cambria Math" panose="02040503050406030204" pitchFamily="18" charset="0"/>
                            <a:ea typeface="+mn-ea"/>
                          </a:rPr>
                          <m:t>−(0)</m:t>
                        </m:r>
                      </m:sup>
                    </m:sSubSup>
                    <m:r>
                      <a:rPr lang="en-US" altLang="zh-CN" sz="1800" b="0" i="1">
                        <a:latin typeface="Cambria Math" panose="02040503050406030204" pitchFamily="18" charset="0"/>
                        <a:ea typeface="+mn-ea"/>
                      </a:rPr>
                      <m:t>(980)</m:t>
                    </m:r>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rPr>
                          <m:t>𝑒</m:t>
                        </m:r>
                      </m:e>
                      <m:sup>
                        <m:r>
                          <a:rPr lang="en-US" altLang="zh-CN" sz="1800" b="0" i="1">
                            <a:latin typeface="Cambria Math" panose="02040503050406030204" pitchFamily="18" charset="0"/>
                            <a:ea typeface="+mn-ea"/>
                          </a:rPr>
                          <m:t>+</m:t>
                        </m:r>
                      </m:sup>
                    </m:sSup>
                    <m:sSub>
                      <m:sSubPr>
                        <m:ctrlPr>
                          <a:rPr lang="zh-CN" altLang="zh-CN" sz="1800" i="1">
                            <a:latin typeface="Cambria Math" panose="02040503050406030204" pitchFamily="18" charset="0"/>
                            <a:ea typeface="+mn-ea"/>
                          </a:rPr>
                        </m:ctrlPr>
                      </m:sSubPr>
                      <m:e>
                        <m:r>
                          <a:rPr lang="en-US" altLang="zh-CN" sz="1800" b="0" i="1">
                            <a:latin typeface="Cambria Math" panose="02040503050406030204" pitchFamily="18" charset="0"/>
                            <a:ea typeface="+mn-ea"/>
                          </a:rPr>
                          <m:t>𝜈</m:t>
                        </m:r>
                      </m:e>
                      <m:sub>
                        <m:r>
                          <a:rPr lang="en-US" altLang="zh-CN" sz="1800" b="0" i="1">
                            <a:latin typeface="Cambria Math" panose="02040503050406030204" pitchFamily="18" charset="0"/>
                            <a:ea typeface="+mn-ea"/>
                          </a:rPr>
                          <m:t>𝑒</m:t>
                        </m:r>
                      </m:sub>
                    </m:sSub>
                  </m:oMath>
                </a14:m>
                <a:r>
                  <a:rPr kumimoji="0" lang="zh-CN" altLang="en-US" sz="1800" dirty="0">
                    <a:latin typeface="+mn-ea"/>
                    <a:ea typeface="+mn-ea"/>
                    <a:cs typeface="Arial" panose="020B0604020202020204" pitchFamily="34" charset="0"/>
                    <a:sym typeface="Wingdings" panose="05000000000000000000" pitchFamily="2" charset="2"/>
                  </a:rPr>
                  <a:t>的发现</a:t>
                </a:r>
                <a:endParaRPr kumimoji="0" lang="en-US" altLang="zh-CN" sz="1800" dirty="0">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smtClean="0">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𝐷</m:t>
                        </m:r>
                      </m:e>
                      <m:sup>
                        <m:r>
                          <a:rPr lang="en-US" altLang="zh-CN" sz="1800" b="0" i="1" smtClean="0">
                            <a:solidFill>
                              <a:srgbClr val="0000CC"/>
                            </a:solidFill>
                            <a:latin typeface="Cambria Math" panose="02040503050406030204" pitchFamily="18" charset="0"/>
                            <a:ea typeface="+mn-ea"/>
                          </a:rPr>
                          <m:t>0(+)</m:t>
                        </m:r>
                      </m:sup>
                    </m:sSup>
                    <m:r>
                      <a:rPr lang="zh-CN" altLang="zh-CN" sz="1800" b="0" i="1">
                        <a:solidFill>
                          <a:srgbClr val="0000CC"/>
                        </a:solidFill>
                        <a:latin typeface="Cambria Math" panose="02040503050406030204" pitchFamily="18" charset="0"/>
                        <a:ea typeface="+mn-ea"/>
                      </a:rPr>
                      <m:t>→</m:t>
                    </m:r>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sym typeface="Symbol" panose="05050102010706020507" pitchFamily="18" charset="2"/>
                          </a:rPr>
                          <m:t></m:t>
                        </m:r>
                      </m:e>
                      <m:sup>
                        <m:r>
                          <a:rPr lang="en-US" altLang="zh-CN" sz="1800" b="0" i="1" smtClean="0">
                            <a:solidFill>
                              <a:srgbClr val="0000CC"/>
                            </a:solidFill>
                            <a:latin typeface="Cambria Math" panose="02040503050406030204" pitchFamily="18" charset="0"/>
                            <a:ea typeface="+mn-ea"/>
                          </a:rPr>
                          <m:t>−(0)</m:t>
                        </m:r>
                      </m:sup>
                    </m:sSup>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𝜇</m:t>
                        </m:r>
                      </m:e>
                      <m:sup>
                        <m:r>
                          <a:rPr lang="en-US" altLang="zh-CN" sz="1800" b="0" i="1">
                            <a:solidFill>
                              <a:srgbClr val="0000CC"/>
                            </a:solidFill>
                            <a:latin typeface="Cambria Math" panose="02040503050406030204" pitchFamily="18" charset="0"/>
                            <a:ea typeface="+mn-ea"/>
                          </a:rPr>
                          <m:t>+</m:t>
                        </m:r>
                      </m:sup>
                    </m:sSup>
                    <m:sSub>
                      <m:sSubPr>
                        <m:ctrlPr>
                          <a:rPr lang="zh-CN" altLang="zh-CN" sz="1800" i="1">
                            <a:solidFill>
                              <a:srgbClr val="0000CC"/>
                            </a:solidFill>
                            <a:latin typeface="Cambria Math" panose="02040503050406030204" pitchFamily="18" charset="0"/>
                            <a:ea typeface="+mn-ea"/>
                          </a:rPr>
                        </m:ctrlPr>
                      </m:sSubPr>
                      <m:e>
                        <m:r>
                          <a:rPr lang="en-US" altLang="zh-CN" sz="1800" b="0" i="1">
                            <a:solidFill>
                              <a:srgbClr val="0000CC"/>
                            </a:solidFill>
                            <a:latin typeface="Cambria Math" panose="02040503050406030204" pitchFamily="18" charset="0"/>
                            <a:ea typeface="+mn-ea"/>
                          </a:rPr>
                          <m:t>𝜈</m:t>
                        </m:r>
                      </m:e>
                      <m:sub>
                        <m:r>
                          <a:rPr lang="en-US" altLang="zh-CN" sz="1800" b="0" i="1">
                            <a:solidFill>
                              <a:srgbClr val="0000CC"/>
                            </a:solidFill>
                            <a:latin typeface="Cambria Math" panose="02040503050406030204" pitchFamily="18" charset="0"/>
                            <a:ea typeface="+mn-ea"/>
                          </a:rPr>
                          <m:t>𝜇</m:t>
                        </m:r>
                      </m:sub>
                    </m:sSub>
                  </m:oMath>
                </a14:m>
                <a:r>
                  <a:rPr kumimoji="0" lang="zh-CN" altLang="en-US" sz="1800" dirty="0">
                    <a:solidFill>
                      <a:srgbClr val="0000CC"/>
                    </a:solidFill>
                    <a:latin typeface="+mn-ea"/>
                    <a:ea typeface="+mn-ea"/>
                    <a:cs typeface="Arial" panose="020B0604020202020204" pitchFamily="34" charset="0"/>
                    <a:sym typeface="Wingdings" panose="05000000000000000000" pitchFamily="2" charset="2"/>
                  </a:rPr>
                  <a:t>轻子普适性检验</a:t>
                </a:r>
                <a:endParaRPr kumimoji="0" lang="en-US" altLang="zh-CN" sz="1800" dirty="0">
                  <a:solidFill>
                    <a:srgbClr val="0000CC"/>
                  </a:solidFill>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𝐷</m:t>
                        </m:r>
                      </m:e>
                      <m:sup>
                        <m:r>
                          <a:rPr lang="en-US" altLang="zh-CN" sz="1800" b="0" i="1">
                            <a:solidFill>
                              <a:srgbClr val="0000CC"/>
                            </a:solidFill>
                            <a:latin typeface="Cambria Math" panose="02040503050406030204" pitchFamily="18" charset="0"/>
                            <a:ea typeface="+mn-ea"/>
                          </a:rPr>
                          <m:t>0</m:t>
                        </m:r>
                      </m:sup>
                    </m:sSup>
                    <m:r>
                      <a:rPr lang="zh-CN" altLang="zh-CN" sz="1800" b="0" i="1">
                        <a:solidFill>
                          <a:srgbClr val="0000CC"/>
                        </a:solidFill>
                        <a:latin typeface="Cambria Math" panose="02040503050406030204" pitchFamily="18" charset="0"/>
                        <a:ea typeface="+mn-ea"/>
                      </a:rPr>
                      <m:t>→</m:t>
                    </m:r>
                    <m:sSup>
                      <m:sSupPr>
                        <m:ctrlPr>
                          <a:rPr lang="zh-CN" altLang="zh-CN" sz="1800" i="1">
                            <a:solidFill>
                              <a:srgbClr val="0000CC"/>
                            </a:solidFill>
                            <a:latin typeface="Cambria Math" panose="02040503050406030204" pitchFamily="18" charset="0"/>
                            <a:ea typeface="+mn-ea"/>
                          </a:rPr>
                        </m:ctrlPr>
                      </m:sSupPr>
                      <m:e>
                        <m:r>
                          <a:rPr lang="en-US" altLang="zh-CN" sz="1800" b="0" i="1" smtClean="0">
                            <a:solidFill>
                              <a:srgbClr val="0000CC"/>
                            </a:solidFill>
                            <a:latin typeface="Cambria Math" panose="02040503050406030204" pitchFamily="18" charset="0"/>
                            <a:ea typeface="+mn-ea"/>
                          </a:rPr>
                          <m:t>𝐾</m:t>
                        </m:r>
                      </m:e>
                      <m:sup>
                        <m:r>
                          <a:rPr lang="en-US" altLang="zh-CN" sz="1800" b="0" i="1">
                            <a:solidFill>
                              <a:srgbClr val="0000CC"/>
                            </a:solidFill>
                            <a:latin typeface="Cambria Math" panose="02040503050406030204" pitchFamily="18" charset="0"/>
                            <a:ea typeface="+mn-ea"/>
                          </a:rPr>
                          <m:t>−</m:t>
                        </m:r>
                      </m:sup>
                    </m:sSup>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𝜇</m:t>
                        </m:r>
                      </m:e>
                      <m:sup>
                        <m:r>
                          <a:rPr lang="en-US" altLang="zh-CN" sz="1800" b="0" i="1">
                            <a:solidFill>
                              <a:srgbClr val="0000CC"/>
                            </a:solidFill>
                            <a:latin typeface="Cambria Math" panose="02040503050406030204" pitchFamily="18" charset="0"/>
                            <a:ea typeface="+mn-ea"/>
                          </a:rPr>
                          <m:t>+</m:t>
                        </m:r>
                      </m:sup>
                    </m:sSup>
                    <m:sSub>
                      <m:sSubPr>
                        <m:ctrlPr>
                          <a:rPr lang="zh-CN" altLang="zh-CN" sz="1800" i="1">
                            <a:solidFill>
                              <a:srgbClr val="0000CC"/>
                            </a:solidFill>
                            <a:latin typeface="Cambria Math" panose="02040503050406030204" pitchFamily="18" charset="0"/>
                            <a:ea typeface="+mn-ea"/>
                          </a:rPr>
                        </m:ctrlPr>
                      </m:sSubPr>
                      <m:e>
                        <m:r>
                          <a:rPr lang="en-US" altLang="zh-CN" sz="1800" b="0" i="1">
                            <a:solidFill>
                              <a:srgbClr val="0000CC"/>
                            </a:solidFill>
                            <a:latin typeface="Cambria Math" panose="02040503050406030204" pitchFamily="18" charset="0"/>
                            <a:ea typeface="+mn-ea"/>
                          </a:rPr>
                          <m:t>𝜈</m:t>
                        </m:r>
                      </m:e>
                      <m:sub>
                        <m:r>
                          <a:rPr lang="en-US" altLang="zh-CN" sz="1800" b="0" i="1">
                            <a:solidFill>
                              <a:srgbClr val="0000CC"/>
                            </a:solidFill>
                            <a:latin typeface="Cambria Math" panose="02040503050406030204" pitchFamily="18" charset="0"/>
                            <a:ea typeface="+mn-ea"/>
                          </a:rPr>
                          <m:t>𝜇</m:t>
                        </m:r>
                      </m:sub>
                    </m:sSub>
                  </m:oMath>
                </a14:m>
                <a:r>
                  <a:rPr kumimoji="0" lang="zh-CN" altLang="en-US" sz="1800" dirty="0">
                    <a:solidFill>
                      <a:srgbClr val="0000CC"/>
                    </a:solidFill>
                    <a:latin typeface="+mn-ea"/>
                    <a:ea typeface="+mn-ea"/>
                    <a:cs typeface="Arial" panose="020B0604020202020204" pitchFamily="34" charset="0"/>
                    <a:sym typeface="Wingdings" panose="05000000000000000000" pitchFamily="2" charset="2"/>
                  </a:rPr>
                  <a:t>动力学和轻子普适性检验</a:t>
                </a:r>
                <a:endParaRPr kumimoji="0" lang="en-US" altLang="zh-CN" sz="1800" dirty="0">
                  <a:solidFill>
                    <a:srgbClr val="0000CC"/>
                  </a:solidFill>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bSup>
                      <m:sSubSupPr>
                        <m:ctrlPr>
                          <a:rPr lang="zh-CN" altLang="zh-CN" sz="1800" i="1">
                            <a:solidFill>
                              <a:srgbClr val="0000CC"/>
                            </a:solidFill>
                            <a:latin typeface="Cambria Math" panose="02040503050406030204" pitchFamily="18" charset="0"/>
                            <a:ea typeface="+mn-ea"/>
                          </a:rPr>
                        </m:ctrlPr>
                      </m:sSubSupPr>
                      <m:e>
                        <m:r>
                          <a:rPr lang="en-US" altLang="zh-CN" sz="1800" b="0" i="1">
                            <a:solidFill>
                              <a:srgbClr val="0000CC"/>
                            </a:solidFill>
                            <a:latin typeface="Cambria Math" panose="02040503050406030204" pitchFamily="18" charset="0"/>
                            <a:ea typeface="+mn-ea"/>
                          </a:rPr>
                          <m:t>𝐷</m:t>
                        </m:r>
                      </m:e>
                      <m:sub>
                        <m:r>
                          <a:rPr lang="en-US" altLang="zh-CN" sz="1800" b="0" i="1">
                            <a:solidFill>
                              <a:srgbClr val="0000CC"/>
                            </a:solidFill>
                            <a:latin typeface="Cambria Math" panose="02040503050406030204" pitchFamily="18" charset="0"/>
                            <a:ea typeface="+mn-ea"/>
                          </a:rPr>
                          <m:t>𝑠</m:t>
                        </m:r>
                      </m:sub>
                      <m:sup>
                        <m:r>
                          <a:rPr lang="en-US" altLang="zh-CN" sz="1800" b="0" i="1">
                            <a:solidFill>
                              <a:srgbClr val="0000CC"/>
                            </a:solidFill>
                            <a:latin typeface="Cambria Math" panose="02040503050406030204" pitchFamily="18" charset="0"/>
                            <a:ea typeface="+mn-ea"/>
                          </a:rPr>
                          <m:t>+</m:t>
                        </m:r>
                      </m:sup>
                    </m:sSubSup>
                    <m:r>
                      <a:rPr lang="zh-CN" altLang="zh-CN" sz="1800" b="0" i="1">
                        <a:solidFill>
                          <a:srgbClr val="0000CC"/>
                        </a:solidFill>
                        <a:latin typeface="Cambria Math" panose="02040503050406030204" pitchFamily="18" charset="0"/>
                        <a:ea typeface="+mn-ea"/>
                      </a:rPr>
                      <m:t>→</m:t>
                    </m:r>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𝜇</m:t>
                        </m:r>
                      </m:e>
                      <m:sup>
                        <m:r>
                          <a:rPr lang="en-US" altLang="zh-CN" sz="1800" b="0" i="1">
                            <a:solidFill>
                              <a:srgbClr val="0000CC"/>
                            </a:solidFill>
                            <a:latin typeface="Cambria Math" panose="02040503050406030204" pitchFamily="18" charset="0"/>
                            <a:ea typeface="+mn-ea"/>
                          </a:rPr>
                          <m:t>+</m:t>
                        </m:r>
                      </m:sup>
                    </m:sSup>
                    <m:sSub>
                      <m:sSubPr>
                        <m:ctrlPr>
                          <a:rPr lang="zh-CN" altLang="zh-CN" sz="1800" i="1">
                            <a:solidFill>
                              <a:srgbClr val="0000CC"/>
                            </a:solidFill>
                            <a:latin typeface="Cambria Math" panose="02040503050406030204" pitchFamily="18" charset="0"/>
                            <a:ea typeface="+mn-ea"/>
                          </a:rPr>
                        </m:ctrlPr>
                      </m:sSubPr>
                      <m:e>
                        <m:r>
                          <a:rPr lang="en-US" altLang="zh-CN" sz="1800" b="0" i="1">
                            <a:solidFill>
                              <a:srgbClr val="0000CC"/>
                            </a:solidFill>
                            <a:latin typeface="Cambria Math" panose="02040503050406030204" pitchFamily="18" charset="0"/>
                            <a:ea typeface="+mn-ea"/>
                          </a:rPr>
                          <m:t>𝜈</m:t>
                        </m:r>
                      </m:e>
                      <m:sub>
                        <m:r>
                          <a:rPr lang="en-US" altLang="zh-CN" sz="1800" b="0" i="1">
                            <a:solidFill>
                              <a:srgbClr val="0000CC"/>
                            </a:solidFill>
                            <a:latin typeface="Cambria Math" panose="02040503050406030204" pitchFamily="18" charset="0"/>
                            <a:ea typeface="+mn-ea"/>
                          </a:rPr>
                          <m:t>𝜇</m:t>
                        </m:r>
                      </m:sub>
                    </m:sSub>
                  </m:oMath>
                </a14:m>
                <a:r>
                  <a:rPr kumimoji="0" lang="zh-CN" altLang="en-US" sz="1800" dirty="0">
                    <a:solidFill>
                      <a:srgbClr val="3333FF"/>
                    </a:solidFill>
                    <a:latin typeface="+mn-ea"/>
                    <a:ea typeface="+mn-ea"/>
                    <a:cs typeface="Arial" panose="020B0604020202020204" pitchFamily="34" charset="0"/>
                    <a:sym typeface="Wingdings" panose="05000000000000000000" pitchFamily="2" charset="2"/>
                  </a:rPr>
                  <a:t>精密测量</a:t>
                </a:r>
                <a:endParaRPr kumimoji="0" lang="en-US" altLang="zh-CN" sz="1800" dirty="0">
                  <a:solidFill>
                    <a:srgbClr val="3333FF"/>
                  </a:solidFill>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rPr>
                          <m:t>𝐷</m:t>
                        </m:r>
                      </m:e>
                      <m:sup>
                        <m:r>
                          <a:rPr lang="en-US" altLang="zh-CN" sz="1800" b="0" i="1">
                            <a:latin typeface="Cambria Math" panose="02040503050406030204" pitchFamily="18" charset="0"/>
                            <a:ea typeface="+mn-ea"/>
                          </a:rPr>
                          <m:t>0(+)</m:t>
                        </m:r>
                      </m:sup>
                    </m:sSup>
                    <m:r>
                      <a:rPr lang="zh-CN" altLang="zh-CN" sz="1800" b="0" i="1">
                        <a:latin typeface="Cambria Math" panose="02040503050406030204" pitchFamily="18" charset="0"/>
                        <a:ea typeface="+mn-ea"/>
                      </a:rPr>
                      <m:t>→</m:t>
                    </m:r>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sym typeface="Symbol" panose="05050102010706020507" pitchFamily="18" charset="2"/>
                          </a:rPr>
                          <m:t></m:t>
                        </m:r>
                      </m:e>
                      <m:sup>
                        <m:r>
                          <a:rPr lang="en-US" altLang="zh-CN" sz="1800" b="0" i="1" smtClean="0">
                            <a:latin typeface="Cambria Math" panose="02040503050406030204" pitchFamily="18" charset="0"/>
                            <a:ea typeface="+mn-ea"/>
                          </a:rPr>
                          <m:t>−</m:t>
                        </m:r>
                      </m:sup>
                    </m:sSup>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sym typeface="Symbol" panose="05050102010706020507" pitchFamily="18" charset="2"/>
                          </a:rPr>
                          <m:t></m:t>
                        </m:r>
                      </m:e>
                      <m:sup>
                        <m:r>
                          <a:rPr lang="en-US" altLang="zh-CN" sz="1800" b="0" i="1" smtClean="0">
                            <a:latin typeface="Cambria Math" panose="02040503050406030204" pitchFamily="18" charset="0"/>
                            <a:ea typeface="+mn-ea"/>
                            <a:sym typeface="Symbol" panose="05050102010706020507" pitchFamily="18" charset="2"/>
                          </a:rPr>
                          <m:t>0(</m:t>
                        </m:r>
                        <m:r>
                          <a:rPr lang="en-US" altLang="zh-CN" sz="1800" b="0" i="1" smtClean="0">
                            <a:latin typeface="Cambria Math" panose="02040503050406030204" pitchFamily="18" charset="0"/>
                            <a:ea typeface="+mn-ea"/>
                          </a:rPr>
                          <m:t>+)</m:t>
                        </m:r>
                      </m:sup>
                    </m:sSup>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rPr>
                          <m:t>𝑒</m:t>
                        </m:r>
                      </m:e>
                      <m:sup>
                        <m:r>
                          <a:rPr lang="en-US" altLang="zh-CN" sz="1800" b="0" i="1">
                            <a:latin typeface="Cambria Math" panose="02040503050406030204" pitchFamily="18" charset="0"/>
                            <a:ea typeface="+mn-ea"/>
                          </a:rPr>
                          <m:t>+</m:t>
                        </m:r>
                      </m:sup>
                    </m:sSup>
                    <m:sSub>
                      <m:sSubPr>
                        <m:ctrlPr>
                          <a:rPr lang="zh-CN" altLang="zh-CN" sz="1800" i="1">
                            <a:latin typeface="Cambria Math" panose="02040503050406030204" pitchFamily="18" charset="0"/>
                            <a:ea typeface="+mn-ea"/>
                          </a:rPr>
                        </m:ctrlPr>
                      </m:sSubPr>
                      <m:e>
                        <m:r>
                          <a:rPr lang="en-US" altLang="zh-CN" sz="1800" b="0" i="1">
                            <a:latin typeface="Cambria Math" panose="02040503050406030204" pitchFamily="18" charset="0"/>
                            <a:ea typeface="+mn-ea"/>
                          </a:rPr>
                          <m:t>𝜈</m:t>
                        </m:r>
                      </m:e>
                      <m:sub>
                        <m:r>
                          <a:rPr lang="en-US" altLang="zh-CN" sz="1800" b="0" i="1">
                            <a:latin typeface="Cambria Math" panose="02040503050406030204" pitchFamily="18" charset="0"/>
                            <a:ea typeface="+mn-ea"/>
                          </a:rPr>
                          <m:t>𝑒</m:t>
                        </m:r>
                      </m:sub>
                    </m:sSub>
                  </m:oMath>
                </a14:m>
                <a:r>
                  <a:rPr kumimoji="0" lang="zh-CN" altLang="en-US" sz="1800" dirty="0">
                    <a:latin typeface="+mn-ea"/>
                    <a:cs typeface="Arial" panose="020B0604020202020204" pitchFamily="34" charset="0"/>
                    <a:sym typeface="Wingdings" panose="05000000000000000000" pitchFamily="2" charset="2"/>
                  </a:rPr>
                  <a:t>动力学研究</a:t>
                </a:r>
                <a:endParaRPr kumimoji="0" lang="en-US" altLang="zh-CN" sz="1800" i="1" dirty="0">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bSup>
                      <m:sSubSupPr>
                        <m:ctrlPr>
                          <a:rPr lang="zh-CN" altLang="zh-CN" sz="1800" i="1">
                            <a:latin typeface="Cambria Math" panose="02040503050406030204" pitchFamily="18" charset="0"/>
                            <a:ea typeface="+mn-ea"/>
                          </a:rPr>
                        </m:ctrlPr>
                      </m:sSubSupPr>
                      <m:e>
                        <m:r>
                          <a:rPr lang="en-US" altLang="zh-CN" sz="1800" b="0" i="1">
                            <a:latin typeface="Cambria Math" panose="02040503050406030204" pitchFamily="18" charset="0"/>
                            <a:ea typeface="+mn-ea"/>
                          </a:rPr>
                          <m:t>𝐷</m:t>
                        </m:r>
                      </m:e>
                      <m:sub>
                        <m:r>
                          <a:rPr lang="en-US" altLang="zh-CN" sz="1800" b="0" i="1">
                            <a:latin typeface="Cambria Math" panose="02040503050406030204" pitchFamily="18" charset="0"/>
                            <a:ea typeface="+mn-ea"/>
                          </a:rPr>
                          <m:t>𝑠</m:t>
                        </m:r>
                      </m:sub>
                      <m:sup>
                        <m:r>
                          <a:rPr lang="en-US" altLang="zh-CN" sz="1800" b="0" i="1">
                            <a:latin typeface="Cambria Math" panose="02040503050406030204" pitchFamily="18" charset="0"/>
                            <a:ea typeface="+mn-ea"/>
                          </a:rPr>
                          <m:t>+</m:t>
                        </m:r>
                      </m:sup>
                    </m:sSubSup>
                    <m:r>
                      <a:rPr lang="zh-CN" altLang="zh-CN" sz="1800" b="0" i="1">
                        <a:latin typeface="Cambria Math" panose="02040503050406030204" pitchFamily="18" charset="0"/>
                        <a:ea typeface="+mn-ea"/>
                      </a:rPr>
                      <m:t>→</m:t>
                    </m:r>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rPr>
                          <m:t>𝐾</m:t>
                        </m:r>
                      </m:e>
                      <m:sup>
                        <m:d>
                          <m:dPr>
                            <m:ctrlPr>
                              <a:rPr lang="en-US" altLang="zh-CN" sz="1800" i="1" smtClean="0">
                                <a:latin typeface="Cambria Math" panose="02040503050406030204" pitchFamily="18" charset="0"/>
                                <a:ea typeface="+mn-ea"/>
                              </a:rPr>
                            </m:ctrlPr>
                          </m:dPr>
                          <m:e>
                            <m:r>
                              <a:rPr lang="en-US" altLang="zh-CN" sz="1800" b="0" i="1" smtClean="0">
                                <a:latin typeface="Cambria Math" panose="02040503050406030204" pitchFamily="18" charset="0"/>
                                <a:ea typeface="+mn-ea"/>
                              </a:rPr>
                              <m:t>∗</m:t>
                            </m:r>
                          </m:e>
                        </m:d>
                        <m:r>
                          <a:rPr lang="en-US" altLang="zh-CN" sz="1800" b="0" i="1" smtClean="0">
                            <a:latin typeface="Cambria Math" panose="02040503050406030204" pitchFamily="18" charset="0"/>
                            <a:ea typeface="+mn-ea"/>
                          </a:rPr>
                          <m:t>0</m:t>
                        </m:r>
                      </m:sup>
                    </m:sSup>
                    <m:sSup>
                      <m:sSupPr>
                        <m:ctrlPr>
                          <a:rPr lang="zh-CN" altLang="zh-CN" sz="1800" i="1">
                            <a:latin typeface="Cambria Math" panose="02040503050406030204" pitchFamily="18" charset="0"/>
                            <a:ea typeface="+mn-ea"/>
                          </a:rPr>
                        </m:ctrlPr>
                      </m:sSupPr>
                      <m:e>
                        <m:r>
                          <a:rPr lang="en-US" altLang="zh-CN" sz="1800" b="0" i="1" smtClean="0">
                            <a:latin typeface="Cambria Math" panose="02040503050406030204" pitchFamily="18" charset="0"/>
                            <a:ea typeface="+mn-ea"/>
                          </a:rPr>
                          <m:t>𝑒</m:t>
                        </m:r>
                      </m:e>
                      <m:sup>
                        <m:r>
                          <a:rPr lang="en-US" altLang="zh-CN" sz="1800" b="0" i="1">
                            <a:latin typeface="Cambria Math" panose="02040503050406030204" pitchFamily="18" charset="0"/>
                            <a:ea typeface="+mn-ea"/>
                          </a:rPr>
                          <m:t>+</m:t>
                        </m:r>
                      </m:sup>
                    </m:sSup>
                    <m:sSub>
                      <m:sSubPr>
                        <m:ctrlPr>
                          <a:rPr lang="zh-CN" altLang="zh-CN" sz="1800" i="1">
                            <a:latin typeface="Cambria Math" panose="02040503050406030204" pitchFamily="18" charset="0"/>
                            <a:ea typeface="+mn-ea"/>
                          </a:rPr>
                        </m:ctrlPr>
                      </m:sSubPr>
                      <m:e>
                        <m:r>
                          <a:rPr lang="en-US" altLang="zh-CN" sz="1800" b="0" i="1">
                            <a:latin typeface="Cambria Math" panose="02040503050406030204" pitchFamily="18" charset="0"/>
                            <a:ea typeface="+mn-ea"/>
                          </a:rPr>
                          <m:t>𝜈</m:t>
                        </m:r>
                      </m:e>
                      <m:sub>
                        <m:r>
                          <a:rPr lang="en-US" altLang="zh-CN" sz="1800" b="0" i="1" smtClean="0">
                            <a:latin typeface="Cambria Math" panose="02040503050406030204" pitchFamily="18" charset="0"/>
                            <a:ea typeface="+mn-ea"/>
                          </a:rPr>
                          <m:t>𝑒</m:t>
                        </m:r>
                      </m:sub>
                    </m:sSub>
                  </m:oMath>
                </a14:m>
                <a:r>
                  <a:rPr kumimoji="0" lang="zh-CN" altLang="en-US" sz="1800" dirty="0">
                    <a:latin typeface="+mn-ea"/>
                    <a:cs typeface="Arial" panose="020B0604020202020204" pitchFamily="34" charset="0"/>
                    <a:sym typeface="Wingdings" panose="05000000000000000000" pitchFamily="2" charset="2"/>
                  </a:rPr>
                  <a:t>动力学研究</a:t>
                </a:r>
                <a:endParaRPr kumimoji="0" lang="en-US" altLang="zh-CN" sz="1800" i="1" dirty="0">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bSup>
                      <m:sSubSupPr>
                        <m:ctrlPr>
                          <a:rPr lang="zh-CN" altLang="zh-CN" sz="1800" i="1" smtClean="0">
                            <a:solidFill>
                              <a:srgbClr val="0000CC"/>
                            </a:solidFill>
                            <a:latin typeface="Cambria Math" panose="02040503050406030204" pitchFamily="18" charset="0"/>
                            <a:ea typeface="+mn-ea"/>
                          </a:rPr>
                        </m:ctrlPr>
                      </m:sSubSupPr>
                      <m:e>
                        <m:r>
                          <a:rPr lang="en-US" altLang="zh-CN" sz="1800" b="0" i="1">
                            <a:solidFill>
                              <a:srgbClr val="0000CC"/>
                            </a:solidFill>
                            <a:latin typeface="Cambria Math" panose="02040503050406030204" pitchFamily="18" charset="0"/>
                            <a:ea typeface="+mn-ea"/>
                          </a:rPr>
                          <m:t>𝐷</m:t>
                        </m:r>
                      </m:e>
                      <m:sub>
                        <m:r>
                          <a:rPr lang="en-US" altLang="zh-CN" sz="1800" b="0" i="1">
                            <a:solidFill>
                              <a:srgbClr val="0000CC"/>
                            </a:solidFill>
                            <a:latin typeface="Cambria Math" panose="02040503050406030204" pitchFamily="18" charset="0"/>
                            <a:ea typeface="+mn-ea"/>
                          </a:rPr>
                          <m:t>𝑠</m:t>
                        </m:r>
                      </m:sub>
                      <m:sup>
                        <m:r>
                          <a:rPr lang="en-US" altLang="zh-CN" sz="1800" b="0" i="1">
                            <a:solidFill>
                              <a:srgbClr val="0000CC"/>
                            </a:solidFill>
                            <a:latin typeface="Cambria Math" panose="02040503050406030204" pitchFamily="18" charset="0"/>
                            <a:ea typeface="+mn-ea"/>
                          </a:rPr>
                          <m:t>+</m:t>
                        </m:r>
                      </m:sup>
                    </m:sSubSup>
                    <m:r>
                      <a:rPr lang="zh-CN" altLang="zh-CN" sz="1800" b="0" i="1">
                        <a:solidFill>
                          <a:srgbClr val="0000CC"/>
                        </a:solidFill>
                        <a:latin typeface="Cambria Math" panose="02040503050406030204" pitchFamily="18" charset="0"/>
                        <a:ea typeface="+mn-ea"/>
                      </a:rPr>
                      <m:t>→</m:t>
                    </m:r>
                    <m:sSup>
                      <m:sSupPr>
                        <m:ctrlPr>
                          <a:rPr lang="zh-CN" altLang="zh-CN" sz="1800" i="1">
                            <a:solidFill>
                              <a:srgbClr val="0000CC"/>
                            </a:solidFill>
                            <a:latin typeface="Cambria Math" panose="02040503050406030204" pitchFamily="18" charset="0"/>
                            <a:ea typeface="+mn-ea"/>
                          </a:rPr>
                        </m:ctrlPr>
                      </m:sSupPr>
                      <m:e>
                        <m:r>
                          <a:rPr lang="en-US" altLang="zh-CN" sz="1800" b="0" i="1" smtClean="0">
                            <a:solidFill>
                              <a:srgbClr val="0000CC"/>
                            </a:solidFill>
                            <a:latin typeface="Cambria Math" panose="02040503050406030204" pitchFamily="18" charset="0"/>
                            <a:ea typeface="+mn-ea"/>
                            <a:sym typeface="Symbol" panose="05050102010706020507" pitchFamily="18" charset="2"/>
                          </a:rPr>
                          <m:t></m:t>
                        </m:r>
                      </m:e>
                      <m:sup>
                        <m:d>
                          <m:dPr>
                            <m:ctrlPr>
                              <a:rPr lang="en-US" altLang="zh-CN" sz="1800" i="1">
                                <a:solidFill>
                                  <a:srgbClr val="0000CC"/>
                                </a:solidFill>
                                <a:latin typeface="Cambria Math" panose="02040503050406030204" pitchFamily="18" charset="0"/>
                                <a:ea typeface="+mn-ea"/>
                              </a:rPr>
                            </m:ctrlPr>
                          </m:dPr>
                          <m:e>
                            <m:r>
                              <a:rPr lang="en-US" altLang="zh-CN" sz="1800" b="0" i="1" smtClean="0">
                                <a:solidFill>
                                  <a:srgbClr val="0000CC"/>
                                </a:solidFill>
                                <a:latin typeface="Cambria Math" panose="02040503050406030204" pitchFamily="18" charset="0"/>
                                <a:ea typeface="+mn-ea"/>
                              </a:rPr>
                              <m:t>′</m:t>
                            </m:r>
                          </m:e>
                        </m:d>
                      </m:sup>
                    </m:sSup>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𝑒</m:t>
                        </m:r>
                      </m:e>
                      <m:sup>
                        <m:r>
                          <a:rPr lang="en-US" altLang="zh-CN" sz="1800" b="0" i="1">
                            <a:solidFill>
                              <a:srgbClr val="0000CC"/>
                            </a:solidFill>
                            <a:latin typeface="Cambria Math" panose="02040503050406030204" pitchFamily="18" charset="0"/>
                            <a:ea typeface="+mn-ea"/>
                          </a:rPr>
                          <m:t>+</m:t>
                        </m:r>
                      </m:sup>
                    </m:sSup>
                    <m:sSub>
                      <m:sSubPr>
                        <m:ctrlPr>
                          <a:rPr lang="zh-CN" altLang="zh-CN" sz="1800" i="1">
                            <a:solidFill>
                              <a:srgbClr val="0000CC"/>
                            </a:solidFill>
                            <a:latin typeface="Cambria Math" panose="02040503050406030204" pitchFamily="18" charset="0"/>
                            <a:ea typeface="+mn-ea"/>
                          </a:rPr>
                        </m:ctrlPr>
                      </m:sSubPr>
                      <m:e>
                        <m:r>
                          <a:rPr lang="en-US" altLang="zh-CN" sz="1800" b="0" i="1">
                            <a:solidFill>
                              <a:srgbClr val="0000CC"/>
                            </a:solidFill>
                            <a:latin typeface="Cambria Math" panose="02040503050406030204" pitchFamily="18" charset="0"/>
                            <a:ea typeface="+mn-ea"/>
                          </a:rPr>
                          <m:t>𝜈</m:t>
                        </m:r>
                      </m:e>
                      <m:sub>
                        <m:r>
                          <a:rPr lang="en-US" altLang="zh-CN" sz="1800" b="0" i="1">
                            <a:solidFill>
                              <a:srgbClr val="0000CC"/>
                            </a:solidFill>
                            <a:latin typeface="Cambria Math" panose="02040503050406030204" pitchFamily="18" charset="0"/>
                            <a:ea typeface="+mn-ea"/>
                          </a:rPr>
                          <m:t>𝑒</m:t>
                        </m:r>
                      </m:sub>
                    </m:sSub>
                  </m:oMath>
                </a14:m>
                <a:r>
                  <a:rPr kumimoji="0" lang="zh-CN" altLang="en-US" sz="1800" dirty="0">
                    <a:solidFill>
                      <a:srgbClr val="0000CC"/>
                    </a:solidFill>
                    <a:latin typeface="+mn-ea"/>
                    <a:ea typeface="+mn-ea"/>
                    <a:cs typeface="Arial" panose="020B0604020202020204" pitchFamily="34" charset="0"/>
                    <a:sym typeface="Wingdings" panose="05000000000000000000" pitchFamily="2" charset="2"/>
                  </a:rPr>
                  <a:t>动力学研究</a:t>
                </a:r>
                <a:endParaRPr kumimoji="0" lang="en-US" altLang="zh-CN" sz="1800" dirty="0">
                  <a:solidFill>
                    <a:srgbClr val="0000CC"/>
                  </a:solidFill>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𝐷</m:t>
                        </m:r>
                      </m:e>
                      <m:sub>
                        <m:r>
                          <a:rPr lang="en-US" altLang="zh-CN" sz="1800" i="1">
                            <a:latin typeface="Cambria Math" panose="02040503050406030204" pitchFamily="18" charset="0"/>
                          </a:rPr>
                          <m:t>𝑠</m:t>
                        </m:r>
                      </m:sub>
                      <m:sup>
                        <m:r>
                          <a:rPr lang="en-US" altLang="zh-CN" sz="1800" i="1">
                            <a:latin typeface="Cambria Math" panose="02040503050406030204" pitchFamily="18" charset="0"/>
                          </a:rPr>
                          <m:t>+</m:t>
                        </m:r>
                      </m:sup>
                    </m:sSubSup>
                    <m:r>
                      <a:rPr lang="zh-CN" altLang="zh-CN" sz="1800" i="1">
                        <a:latin typeface="Cambria Math" panose="02040503050406030204" pitchFamily="18" charset="0"/>
                      </a:rPr>
                      <m:t>→</m:t>
                    </m:r>
                    <m:r>
                      <a:rPr lang="en-US" altLang="zh-CN" sz="1800" i="1">
                        <a:latin typeface="Cambria Math" panose="02040503050406030204" pitchFamily="18" charset="0"/>
                        <a:sym typeface="Symbol" panose="05050102010706020507" pitchFamily="18" charset="2"/>
                      </a:rPr>
                      <m:t></m:t>
                    </m:r>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𝜋</m:t>
                        </m:r>
                      </m:e>
                      <m:sup>
                        <m:r>
                          <a:rPr lang="en-US" altLang="zh-CN" sz="1800" i="1">
                            <a:latin typeface="Cambria Math" panose="02040503050406030204" pitchFamily="18" charset="0"/>
                          </a:rPr>
                          <m:t>+</m:t>
                        </m:r>
                      </m:sup>
                    </m:sSup>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𝜋</m:t>
                        </m:r>
                      </m:e>
                      <m:sup>
                        <m:r>
                          <a:rPr lang="en-US" altLang="zh-CN" sz="1800" i="1">
                            <a:latin typeface="Cambria Math" panose="02040503050406030204" pitchFamily="18" charset="0"/>
                          </a:rPr>
                          <m:t>0</m:t>
                        </m:r>
                      </m:sup>
                    </m:sSup>
                  </m:oMath>
                </a14:m>
                <a:r>
                  <a:rPr lang="zh-CN" altLang="en-US" sz="1800" dirty="0">
                    <a:latin typeface="+mn-ea"/>
                  </a:rPr>
                  <a:t>振幅分析</a:t>
                </a:r>
                <a:endParaRPr lang="en-US" altLang="zh-CN" sz="1800" i="1" dirty="0">
                  <a:latin typeface="Cambria Math" panose="02040503050406030204" pitchFamily="18" charset="0"/>
                  <a:ea typeface="+mn-ea"/>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rPr>
                          <m:t>𝐷</m:t>
                        </m:r>
                      </m:e>
                      <m:sup>
                        <m:r>
                          <a:rPr lang="en-US" altLang="zh-CN" sz="1800" b="0" i="1">
                            <a:latin typeface="Cambria Math" panose="02040503050406030204" pitchFamily="18" charset="0"/>
                            <a:ea typeface="+mn-ea"/>
                          </a:rPr>
                          <m:t>+</m:t>
                        </m:r>
                      </m:sup>
                    </m:sSup>
                    <m:r>
                      <a:rPr lang="zh-CN" altLang="zh-CN" sz="1800" b="0" i="1">
                        <a:latin typeface="Cambria Math" panose="02040503050406030204" pitchFamily="18" charset="0"/>
                        <a:ea typeface="+mn-ea"/>
                      </a:rPr>
                      <m:t>→</m:t>
                    </m:r>
                    <m:sSup>
                      <m:sSupPr>
                        <m:ctrlPr>
                          <a:rPr lang="zh-CN" altLang="zh-CN" sz="1800" i="1">
                            <a:latin typeface="Cambria Math" panose="02040503050406030204" pitchFamily="18" charset="0"/>
                            <a:ea typeface="+mn-ea"/>
                          </a:rPr>
                        </m:ctrlPr>
                      </m:sSupPr>
                      <m:e>
                        <m:r>
                          <a:rPr lang="en-US" altLang="zh-CN" sz="1800" b="0" i="1">
                            <a:latin typeface="Cambria Math" panose="02040503050406030204" pitchFamily="18" charset="0"/>
                            <a:ea typeface="+mn-ea"/>
                          </a:rPr>
                          <m:t>𝜏</m:t>
                        </m:r>
                      </m:e>
                      <m:sup>
                        <m:r>
                          <a:rPr lang="en-US" altLang="zh-CN" sz="1800" b="0" i="1">
                            <a:latin typeface="Cambria Math" panose="02040503050406030204" pitchFamily="18" charset="0"/>
                            <a:ea typeface="+mn-ea"/>
                          </a:rPr>
                          <m:t>+</m:t>
                        </m:r>
                      </m:sup>
                    </m:sSup>
                    <m:sSub>
                      <m:sSubPr>
                        <m:ctrlPr>
                          <a:rPr lang="zh-CN" altLang="zh-CN" sz="1800" i="1">
                            <a:latin typeface="Cambria Math" panose="02040503050406030204" pitchFamily="18" charset="0"/>
                            <a:ea typeface="+mn-ea"/>
                          </a:rPr>
                        </m:ctrlPr>
                      </m:sSubPr>
                      <m:e>
                        <m:r>
                          <a:rPr lang="en-US" altLang="zh-CN" sz="1800" b="0" i="1">
                            <a:latin typeface="Cambria Math" panose="02040503050406030204" pitchFamily="18" charset="0"/>
                            <a:ea typeface="+mn-ea"/>
                          </a:rPr>
                          <m:t>𝜈</m:t>
                        </m:r>
                      </m:e>
                      <m:sub>
                        <m:r>
                          <a:rPr lang="en-US" altLang="zh-CN" sz="1800" b="0" i="1">
                            <a:latin typeface="Cambria Math" panose="02040503050406030204" pitchFamily="18" charset="0"/>
                            <a:ea typeface="+mn-ea"/>
                          </a:rPr>
                          <m:t>𝜏</m:t>
                        </m:r>
                      </m:sub>
                    </m:sSub>
                  </m:oMath>
                </a14:m>
                <a:r>
                  <a:rPr kumimoji="0" lang="zh-CN" altLang="en-US" sz="1800" dirty="0">
                    <a:latin typeface="+mn-ea"/>
                    <a:ea typeface="+mn-ea"/>
                    <a:cs typeface="Arial" panose="020B0604020202020204" pitchFamily="34" charset="0"/>
                    <a:sym typeface="Wingdings" panose="05000000000000000000" pitchFamily="2" charset="2"/>
                  </a:rPr>
                  <a:t>的发现</a:t>
                </a:r>
                <a:endParaRPr kumimoji="0" lang="en-US" altLang="zh-CN" sz="1800" dirty="0">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smtClean="0">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𝐷</m:t>
                        </m:r>
                      </m:e>
                      <m:sup>
                        <m:r>
                          <a:rPr lang="en-US" altLang="zh-CN" sz="1800" b="0" i="1">
                            <a:solidFill>
                              <a:srgbClr val="0000CC"/>
                            </a:solidFill>
                            <a:latin typeface="Cambria Math" panose="02040503050406030204" pitchFamily="18" charset="0"/>
                            <a:ea typeface="+mn-ea"/>
                          </a:rPr>
                          <m:t>+</m:t>
                        </m:r>
                      </m:sup>
                    </m:sSup>
                    <m:r>
                      <a:rPr lang="zh-CN" altLang="zh-CN" sz="1800" b="0" i="1">
                        <a:solidFill>
                          <a:srgbClr val="0000CC"/>
                        </a:solidFill>
                        <a:latin typeface="Cambria Math" panose="02040503050406030204" pitchFamily="18" charset="0"/>
                        <a:ea typeface="+mn-ea"/>
                      </a:rPr>
                      <m:t>→</m:t>
                    </m:r>
                    <m:sSubSup>
                      <m:sSubSupPr>
                        <m:ctrlPr>
                          <a:rPr lang="en-US" altLang="zh-CN" sz="1800" b="0" i="1" smtClean="0">
                            <a:solidFill>
                              <a:srgbClr val="0000CC"/>
                            </a:solidFill>
                            <a:latin typeface="Cambria Math" panose="02040503050406030204" pitchFamily="18" charset="0"/>
                            <a:ea typeface="+mn-ea"/>
                          </a:rPr>
                        </m:ctrlPr>
                      </m:sSubSupPr>
                      <m:e>
                        <m:acc>
                          <m:accPr>
                            <m:chr m:val="̅"/>
                            <m:ctrlPr>
                              <a:rPr lang="en-US" altLang="zh-CN" sz="1800" b="0" i="1" smtClean="0">
                                <a:solidFill>
                                  <a:srgbClr val="0000CC"/>
                                </a:solidFill>
                                <a:latin typeface="Cambria Math" panose="02040503050406030204" pitchFamily="18" charset="0"/>
                                <a:ea typeface="+mn-ea"/>
                              </a:rPr>
                            </m:ctrlPr>
                          </m:accPr>
                          <m:e>
                            <m:r>
                              <a:rPr lang="en-US" altLang="zh-CN" sz="1800" i="1">
                                <a:solidFill>
                                  <a:srgbClr val="0000CC"/>
                                </a:solidFill>
                                <a:latin typeface="Cambria Math" panose="02040503050406030204" pitchFamily="18" charset="0"/>
                              </a:rPr>
                              <m:t>𝐾</m:t>
                            </m:r>
                          </m:e>
                        </m:acc>
                      </m:e>
                      <m:sub>
                        <m:r>
                          <a:rPr lang="en-US" altLang="zh-CN" sz="1800" b="0" i="1" smtClean="0">
                            <a:solidFill>
                              <a:srgbClr val="0000CC"/>
                            </a:solidFill>
                            <a:latin typeface="Cambria Math" panose="02040503050406030204" pitchFamily="18" charset="0"/>
                            <a:ea typeface="+mn-ea"/>
                          </a:rPr>
                          <m:t>1</m:t>
                        </m:r>
                      </m:sub>
                      <m:sup>
                        <m:r>
                          <a:rPr lang="en-US" altLang="zh-CN" sz="1800" b="0" i="1" smtClean="0">
                            <a:solidFill>
                              <a:srgbClr val="0000CC"/>
                            </a:solidFill>
                            <a:latin typeface="Cambria Math" panose="02040503050406030204" pitchFamily="18" charset="0"/>
                            <a:ea typeface="+mn-ea"/>
                          </a:rPr>
                          <m:t>0</m:t>
                        </m:r>
                      </m:sup>
                    </m:sSubSup>
                    <m:r>
                      <a:rPr lang="en-US" altLang="zh-CN" sz="1800" i="1">
                        <a:solidFill>
                          <a:srgbClr val="0000CC"/>
                        </a:solidFill>
                        <a:latin typeface="Cambria Math" panose="02040503050406030204" pitchFamily="18" charset="0"/>
                      </a:rPr>
                      <m:t>(1270)</m:t>
                    </m:r>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𝑒</m:t>
                        </m:r>
                      </m:e>
                      <m:sup>
                        <m:r>
                          <a:rPr lang="en-US" altLang="zh-CN" sz="1800" b="0" i="1">
                            <a:solidFill>
                              <a:srgbClr val="0000CC"/>
                            </a:solidFill>
                            <a:latin typeface="Cambria Math" panose="02040503050406030204" pitchFamily="18" charset="0"/>
                            <a:ea typeface="+mn-ea"/>
                          </a:rPr>
                          <m:t>+</m:t>
                        </m:r>
                      </m:sup>
                    </m:sSup>
                    <m:sSub>
                      <m:sSubPr>
                        <m:ctrlPr>
                          <a:rPr lang="zh-CN" altLang="zh-CN" sz="1800" i="1">
                            <a:solidFill>
                              <a:srgbClr val="0000CC"/>
                            </a:solidFill>
                            <a:latin typeface="Cambria Math" panose="02040503050406030204" pitchFamily="18" charset="0"/>
                            <a:ea typeface="+mn-ea"/>
                          </a:rPr>
                        </m:ctrlPr>
                      </m:sSubPr>
                      <m:e>
                        <m:r>
                          <a:rPr lang="en-US" altLang="zh-CN" sz="1800" b="0" i="1">
                            <a:solidFill>
                              <a:srgbClr val="0000CC"/>
                            </a:solidFill>
                            <a:latin typeface="Cambria Math" panose="02040503050406030204" pitchFamily="18" charset="0"/>
                            <a:ea typeface="+mn-ea"/>
                          </a:rPr>
                          <m:t>𝜈</m:t>
                        </m:r>
                      </m:e>
                      <m:sub>
                        <m:r>
                          <a:rPr lang="en-US" altLang="zh-CN" sz="1800" b="0" i="1">
                            <a:solidFill>
                              <a:srgbClr val="0000CC"/>
                            </a:solidFill>
                            <a:latin typeface="Cambria Math" panose="02040503050406030204" pitchFamily="18" charset="0"/>
                            <a:ea typeface="+mn-ea"/>
                          </a:rPr>
                          <m:t>𝑒</m:t>
                        </m:r>
                      </m:sub>
                    </m:sSub>
                  </m:oMath>
                </a14:m>
                <a:r>
                  <a:rPr kumimoji="0" lang="zh-CN" altLang="en-US" sz="1800" dirty="0">
                    <a:solidFill>
                      <a:srgbClr val="0000CC"/>
                    </a:solidFill>
                    <a:latin typeface="+mn-ea"/>
                    <a:ea typeface="+mn-ea"/>
                    <a:cs typeface="Arial" panose="020B0604020202020204" pitchFamily="34" charset="0"/>
                    <a:sym typeface="Wingdings" panose="05000000000000000000" pitchFamily="2" charset="2"/>
                  </a:rPr>
                  <a:t>的发现</a:t>
                </a:r>
                <a:endParaRPr kumimoji="0" lang="en-US" altLang="zh-CN" sz="1800" dirty="0">
                  <a:solidFill>
                    <a:srgbClr val="0000CC"/>
                  </a:solidFill>
                  <a:latin typeface="+mn-ea"/>
                  <a:ea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𝐷</m:t>
                        </m:r>
                      </m:e>
                      <m:sup>
                        <m:r>
                          <a:rPr lang="en-US" altLang="zh-CN" sz="1800" b="0" i="1" smtClean="0">
                            <a:solidFill>
                              <a:srgbClr val="0000CC"/>
                            </a:solidFill>
                            <a:latin typeface="Cambria Math" panose="02040503050406030204" pitchFamily="18" charset="0"/>
                            <a:ea typeface="+mn-ea"/>
                          </a:rPr>
                          <m:t>+</m:t>
                        </m:r>
                      </m:sup>
                    </m:sSup>
                    <m:r>
                      <a:rPr lang="zh-CN" altLang="zh-CN" sz="1800" b="0" i="1">
                        <a:solidFill>
                          <a:srgbClr val="0000CC"/>
                        </a:solidFill>
                        <a:latin typeface="Cambria Math" panose="02040503050406030204" pitchFamily="18" charset="0"/>
                        <a:ea typeface="+mn-ea"/>
                      </a:rPr>
                      <m:t>→</m:t>
                    </m:r>
                    <m:r>
                      <a:rPr lang="en-US" altLang="zh-CN" sz="1800" b="0" i="1">
                        <a:solidFill>
                          <a:srgbClr val="0000CC"/>
                        </a:solidFill>
                        <a:latin typeface="Cambria Math" panose="02040503050406030204" pitchFamily="18" charset="0"/>
                        <a:ea typeface="+mn-ea"/>
                        <a:sym typeface="Symbol" panose="05050102010706020507" pitchFamily="18" charset="2"/>
                      </a:rPr>
                      <m:t></m:t>
                    </m:r>
                    <m:sSup>
                      <m:sSupPr>
                        <m:ctrlPr>
                          <a:rPr lang="zh-CN" altLang="zh-CN" sz="1800" i="1">
                            <a:solidFill>
                              <a:srgbClr val="0000CC"/>
                            </a:solidFill>
                            <a:latin typeface="Cambria Math" panose="02040503050406030204" pitchFamily="18" charset="0"/>
                            <a:ea typeface="+mn-ea"/>
                          </a:rPr>
                        </m:ctrlPr>
                      </m:sSupPr>
                      <m:e>
                        <m:r>
                          <a:rPr lang="en-US" altLang="zh-CN" sz="1800" b="0" i="1">
                            <a:solidFill>
                              <a:srgbClr val="0000CC"/>
                            </a:solidFill>
                            <a:latin typeface="Cambria Math" panose="02040503050406030204" pitchFamily="18" charset="0"/>
                            <a:ea typeface="+mn-ea"/>
                          </a:rPr>
                          <m:t>𝜇</m:t>
                        </m:r>
                      </m:e>
                      <m:sup>
                        <m:r>
                          <a:rPr lang="en-US" altLang="zh-CN" sz="1800" b="0" i="1">
                            <a:solidFill>
                              <a:srgbClr val="0000CC"/>
                            </a:solidFill>
                            <a:latin typeface="Cambria Math" panose="02040503050406030204" pitchFamily="18" charset="0"/>
                            <a:ea typeface="+mn-ea"/>
                          </a:rPr>
                          <m:t>+</m:t>
                        </m:r>
                      </m:sup>
                    </m:sSup>
                    <m:sSub>
                      <m:sSubPr>
                        <m:ctrlPr>
                          <a:rPr lang="zh-CN" altLang="zh-CN" sz="1800" i="1">
                            <a:solidFill>
                              <a:srgbClr val="0000CC"/>
                            </a:solidFill>
                            <a:latin typeface="Cambria Math" panose="02040503050406030204" pitchFamily="18" charset="0"/>
                            <a:ea typeface="+mn-ea"/>
                          </a:rPr>
                        </m:ctrlPr>
                      </m:sSubPr>
                      <m:e>
                        <m:r>
                          <a:rPr lang="en-US" altLang="zh-CN" sz="1800" b="0" i="1">
                            <a:solidFill>
                              <a:srgbClr val="0000CC"/>
                            </a:solidFill>
                            <a:latin typeface="Cambria Math" panose="02040503050406030204" pitchFamily="18" charset="0"/>
                            <a:ea typeface="+mn-ea"/>
                          </a:rPr>
                          <m:t>𝜈</m:t>
                        </m:r>
                      </m:e>
                      <m:sub>
                        <m:r>
                          <a:rPr lang="en-US" altLang="zh-CN" sz="1800" b="0" i="1">
                            <a:solidFill>
                              <a:srgbClr val="0000CC"/>
                            </a:solidFill>
                            <a:latin typeface="Cambria Math" panose="02040503050406030204" pitchFamily="18" charset="0"/>
                            <a:ea typeface="+mn-ea"/>
                          </a:rPr>
                          <m:t>𝜇</m:t>
                        </m:r>
                      </m:sub>
                    </m:sSub>
                  </m:oMath>
                </a14:m>
                <a:r>
                  <a:rPr kumimoji="0" lang="zh-CN" altLang="en-US" sz="1800" dirty="0">
                    <a:solidFill>
                      <a:srgbClr val="0000CC"/>
                    </a:solidFill>
                    <a:latin typeface="+mn-ea"/>
                    <a:cs typeface="Arial" panose="020B0604020202020204" pitchFamily="34" charset="0"/>
                    <a:sym typeface="Wingdings" panose="05000000000000000000" pitchFamily="2" charset="2"/>
                  </a:rPr>
                  <a:t>的发现和动力学研究</a:t>
                </a:r>
                <a:endParaRPr kumimoji="0" lang="en-US" altLang="zh-CN" sz="1800" dirty="0">
                  <a:solidFill>
                    <a:srgbClr val="0000CC"/>
                  </a:solidFill>
                  <a:latin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𝐷</m:t>
                        </m:r>
                        <m:r>
                          <a:rPr lang="en-US" altLang="zh-CN" sz="1800">
                            <a:latin typeface="Cambria Math" panose="02040503050406030204" pitchFamily="18" charset="0"/>
                          </a:rPr>
                          <m:t>→</m:t>
                        </m:r>
                        <m:r>
                          <a:rPr lang="en-US" altLang="zh-CN" sz="1800" i="1">
                            <a:latin typeface="Cambria Math" panose="02040503050406030204" pitchFamily="18" charset="0"/>
                          </a:rPr>
                          <m:t>𝐾</m:t>
                        </m:r>
                      </m:e>
                      <m:sub>
                        <m:r>
                          <a:rPr lang="en-US" altLang="zh-CN" sz="1800" i="1">
                            <a:latin typeface="Cambria Math" panose="02040503050406030204" pitchFamily="18" charset="0"/>
                          </a:rPr>
                          <m:t>𝑆</m:t>
                        </m:r>
                      </m:sub>
                      <m:sup>
                        <m:r>
                          <a:rPr lang="en-US" altLang="zh-CN" sz="1800" i="1">
                            <a:latin typeface="Cambria Math" panose="02040503050406030204" pitchFamily="18" charset="0"/>
                          </a:rPr>
                          <m:t>0</m:t>
                        </m:r>
                      </m:sup>
                    </m:sSubSup>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𝜋</m:t>
                        </m:r>
                      </m:e>
                      <m:sup>
                        <m:r>
                          <a:rPr lang="en-US" altLang="zh-CN" sz="1800" i="1">
                            <a:latin typeface="Cambria Math" panose="02040503050406030204" pitchFamily="18" charset="0"/>
                          </a:rPr>
                          <m:t>+</m:t>
                        </m:r>
                      </m:sup>
                    </m:sSup>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𝜋</m:t>
                        </m:r>
                      </m:e>
                      <m:sup>
                        <m:r>
                          <a:rPr lang="en-US" altLang="zh-CN" sz="1800" i="1">
                            <a:latin typeface="Cambria Math" panose="02040503050406030204" pitchFamily="18" charset="0"/>
                          </a:rPr>
                          <m:t>−</m:t>
                        </m:r>
                      </m:sup>
                    </m:sSup>
                  </m:oMath>
                </a14:m>
                <a:r>
                  <a:rPr kumimoji="0" lang="zh-CN" altLang="en-US" sz="1800" dirty="0">
                    <a:latin typeface="+mn-ea"/>
                    <a:cs typeface="Arial" panose="020B0604020202020204" pitchFamily="34" charset="0"/>
                    <a:sym typeface="Wingdings" panose="05000000000000000000" pitchFamily="2" charset="2"/>
                  </a:rPr>
                  <a:t>强相差</a:t>
                </a:r>
                <a:endParaRPr kumimoji="0" lang="en-US" altLang="zh-CN" sz="1800" dirty="0">
                  <a:latin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14:m>
                  <m:oMath xmlns:m="http://schemas.openxmlformats.org/officeDocument/2006/math">
                    <m:sSup>
                      <m:sSupPr>
                        <m:ctrlPr>
                          <a:rPr lang="zh-CN" altLang="zh-CN" sz="1800" i="1" smtClean="0">
                            <a:solidFill>
                              <a:srgbClr val="0000CC"/>
                            </a:solidFill>
                            <a:latin typeface="Cambria Math" panose="02040503050406030204" pitchFamily="18" charset="0"/>
                          </a:rPr>
                        </m:ctrlPr>
                      </m:sSupPr>
                      <m:e>
                        <m:r>
                          <a:rPr lang="en-US" altLang="zh-CN" sz="1800" i="1">
                            <a:solidFill>
                              <a:srgbClr val="0000CC"/>
                            </a:solidFill>
                            <a:latin typeface="Cambria Math" panose="02040503050406030204" pitchFamily="18" charset="0"/>
                          </a:rPr>
                          <m:t>𝐷</m:t>
                        </m:r>
                      </m:e>
                      <m:sup>
                        <m:r>
                          <a:rPr lang="en-US" altLang="zh-CN" sz="1800" i="1">
                            <a:solidFill>
                              <a:srgbClr val="0000CC"/>
                            </a:solidFill>
                            <a:latin typeface="Cambria Math" panose="02040503050406030204" pitchFamily="18" charset="0"/>
                          </a:rPr>
                          <m:t>0(+)</m:t>
                        </m:r>
                      </m:sup>
                    </m:sSup>
                  </m:oMath>
                </a14:m>
                <a:r>
                  <a:rPr kumimoji="0" lang="zh-CN" altLang="en-US" sz="1800" dirty="0">
                    <a:solidFill>
                      <a:srgbClr val="0000CC"/>
                    </a:solidFill>
                    <a:latin typeface="+mn-ea"/>
                    <a:cs typeface="Arial" panose="020B0604020202020204" pitchFamily="34" charset="0"/>
                    <a:sym typeface="Wingdings" panose="05000000000000000000" pitchFamily="2" charset="2"/>
                  </a:rPr>
                  <a:t>介子遍举</a:t>
                </a:r>
                <a14:m>
                  <m:oMath xmlns:m="http://schemas.openxmlformats.org/officeDocument/2006/math">
                    <m:r>
                      <a:rPr lang="en-US" altLang="zh-CN" sz="1800" i="1">
                        <a:solidFill>
                          <a:srgbClr val="0000CC"/>
                        </a:solidFill>
                        <a:latin typeface="Cambria Math" panose="02040503050406030204" pitchFamily="18" charset="0"/>
                        <a:sym typeface="Symbol" panose="05050102010706020507" pitchFamily="18" charset="2"/>
                      </a:rPr>
                      <m:t></m:t>
                    </m:r>
                  </m:oMath>
                </a14:m>
                <a:r>
                  <a:rPr kumimoji="0" lang="zh-CN" altLang="en-US" sz="1800" dirty="0">
                    <a:solidFill>
                      <a:srgbClr val="0000CC"/>
                    </a:solidFill>
                    <a:latin typeface="+mn-ea"/>
                    <a:cs typeface="Arial" panose="020B0604020202020204" pitchFamily="34" charset="0"/>
                    <a:sym typeface="Wingdings" panose="05000000000000000000" pitchFamily="2" charset="2"/>
                  </a:rPr>
                  <a:t>衰变绝对分支比</a:t>
                </a:r>
                <a:endParaRPr kumimoji="0" lang="en-US" altLang="zh-CN" sz="1800" dirty="0">
                  <a:solidFill>
                    <a:srgbClr val="0000CC"/>
                  </a:solidFill>
                  <a:latin typeface="+mn-ea"/>
                  <a:cs typeface="Arial" panose="020B0604020202020204" pitchFamily="34" charset="0"/>
                  <a:sym typeface="Wingdings" panose="05000000000000000000" pitchFamily="2" charset="2"/>
                </a:endParaRPr>
              </a:p>
              <a:p>
                <a:pPr eaLnBrk="1" hangingPunct="1">
                  <a:lnSpc>
                    <a:spcPts val="2300"/>
                  </a:lnSpc>
                  <a:buClr>
                    <a:srgbClr val="FF0000"/>
                  </a:buClr>
                  <a:buSzPct val="65000"/>
                  <a:buFont typeface="Wingdings" panose="05000000000000000000" pitchFamily="2" charset="2"/>
                  <a:buChar char="n"/>
                </a:pPr>
                <a:r>
                  <a:rPr kumimoji="0" lang="zh-CN" altLang="en-US" sz="1800" dirty="0">
                    <a:solidFill>
                      <a:srgbClr val="0000CC"/>
                    </a:solidFill>
                    <a:latin typeface="+mn-ea"/>
                    <a:cs typeface="Arial" panose="020B0604020202020204" pitchFamily="34" charset="0"/>
                  </a:rPr>
                  <a:t>发现</a:t>
                </a:r>
                <a:r>
                  <a:rPr kumimoji="0" lang="zh-CN" altLang="en-US" sz="1800" dirty="0">
                    <a:solidFill>
                      <a:srgbClr val="0000CC"/>
                    </a:solidFill>
                    <a:latin typeface="+mn-ea"/>
                    <a:cs typeface="Arial" panose="020B0604020202020204" pitchFamily="34" charset="0"/>
                    <a:sym typeface="Wingdings" panose="05000000000000000000" pitchFamily="2" charset="2"/>
                  </a:rPr>
                  <a:t>双卡比玻衰变</a:t>
                </a:r>
                <a14:m>
                  <m:oMath xmlns:m="http://schemas.openxmlformats.org/officeDocument/2006/math">
                    <m:sSup>
                      <m:sSupPr>
                        <m:ctrlPr>
                          <a:rPr lang="zh-CN" altLang="zh-CN" sz="1800" i="1">
                            <a:solidFill>
                              <a:srgbClr val="0000CC"/>
                            </a:solidFill>
                            <a:latin typeface="Cambria Math" panose="02040503050406030204" pitchFamily="18" charset="0"/>
                          </a:rPr>
                        </m:ctrlPr>
                      </m:sSupPr>
                      <m:e>
                        <m:r>
                          <a:rPr lang="en-US" altLang="zh-CN" sz="1800" i="1">
                            <a:solidFill>
                              <a:srgbClr val="0000CC"/>
                            </a:solidFill>
                            <a:latin typeface="Cambria Math" panose="02040503050406030204" pitchFamily="18" charset="0"/>
                          </a:rPr>
                          <m:t>𝐷</m:t>
                        </m:r>
                      </m:e>
                      <m:sup>
                        <m:r>
                          <a:rPr lang="en-US" altLang="zh-CN" sz="1800" i="1">
                            <a:solidFill>
                              <a:srgbClr val="0000CC"/>
                            </a:solidFill>
                            <a:latin typeface="Cambria Math" panose="02040503050406030204" pitchFamily="18" charset="0"/>
                          </a:rPr>
                          <m:t>+</m:t>
                        </m:r>
                      </m:sup>
                    </m:sSup>
                    <m:r>
                      <a:rPr lang="zh-CN" altLang="zh-CN" sz="1800" i="1">
                        <a:solidFill>
                          <a:srgbClr val="0000CC"/>
                        </a:solidFill>
                        <a:latin typeface="Cambria Math" panose="02040503050406030204" pitchFamily="18" charset="0"/>
                      </a:rPr>
                      <m:t>→</m:t>
                    </m:r>
                    <m:sSup>
                      <m:sSupPr>
                        <m:ctrlPr>
                          <a:rPr lang="zh-CN" altLang="zh-CN" sz="1800" i="1">
                            <a:solidFill>
                              <a:srgbClr val="0000CC"/>
                            </a:solidFill>
                            <a:latin typeface="Cambria Math" panose="02040503050406030204" pitchFamily="18" charset="0"/>
                          </a:rPr>
                        </m:ctrlPr>
                      </m:sSupPr>
                      <m:e>
                        <m:r>
                          <a:rPr lang="en-US" altLang="zh-CN" sz="1800" i="1">
                            <a:solidFill>
                              <a:srgbClr val="0000CC"/>
                            </a:solidFill>
                            <a:latin typeface="Cambria Math" panose="02040503050406030204" pitchFamily="18" charset="0"/>
                          </a:rPr>
                          <m:t>𝐾</m:t>
                        </m:r>
                      </m:e>
                      <m:sup>
                        <m:r>
                          <a:rPr lang="en-US" altLang="zh-CN" sz="1800" i="1">
                            <a:solidFill>
                              <a:srgbClr val="0000CC"/>
                            </a:solidFill>
                            <a:latin typeface="Cambria Math" panose="02040503050406030204" pitchFamily="18" charset="0"/>
                          </a:rPr>
                          <m:t>+</m:t>
                        </m:r>
                      </m:sup>
                    </m:sSup>
                    <m:sSup>
                      <m:sSupPr>
                        <m:ctrlPr>
                          <a:rPr lang="zh-CN" altLang="zh-CN" sz="1800" i="1">
                            <a:solidFill>
                              <a:srgbClr val="0000CC"/>
                            </a:solidFill>
                            <a:latin typeface="Cambria Math" panose="02040503050406030204" pitchFamily="18" charset="0"/>
                          </a:rPr>
                        </m:ctrlPr>
                      </m:sSupPr>
                      <m:e>
                        <m:r>
                          <a:rPr lang="en-US" altLang="zh-CN" sz="1800" i="1">
                            <a:solidFill>
                              <a:srgbClr val="0000CC"/>
                            </a:solidFill>
                            <a:latin typeface="Cambria Math" panose="02040503050406030204" pitchFamily="18" charset="0"/>
                          </a:rPr>
                          <m:t>𝜋</m:t>
                        </m:r>
                      </m:e>
                      <m:sup>
                        <m:r>
                          <a:rPr lang="en-US" altLang="zh-CN" sz="1800">
                            <a:solidFill>
                              <a:srgbClr val="0000CC"/>
                            </a:solidFill>
                            <a:latin typeface="Cambria Math" panose="02040503050406030204" pitchFamily="18" charset="0"/>
                          </a:rPr>
                          <m:t>+</m:t>
                        </m:r>
                      </m:sup>
                    </m:sSup>
                    <m:sSup>
                      <m:sSupPr>
                        <m:ctrlPr>
                          <a:rPr lang="zh-CN" altLang="zh-CN" sz="1800" i="1">
                            <a:solidFill>
                              <a:srgbClr val="0000CC"/>
                            </a:solidFill>
                            <a:latin typeface="Cambria Math" panose="02040503050406030204" pitchFamily="18" charset="0"/>
                          </a:rPr>
                        </m:ctrlPr>
                      </m:sSupPr>
                      <m:e>
                        <m:r>
                          <a:rPr lang="en-US" altLang="zh-CN" sz="1800" i="1">
                            <a:solidFill>
                              <a:srgbClr val="0000CC"/>
                            </a:solidFill>
                            <a:latin typeface="Cambria Math" panose="02040503050406030204" pitchFamily="18" charset="0"/>
                          </a:rPr>
                          <m:t>𝜋</m:t>
                        </m:r>
                      </m:e>
                      <m:sup>
                        <m:r>
                          <a:rPr lang="en-US" altLang="zh-CN" sz="1800" i="1">
                            <a:solidFill>
                              <a:srgbClr val="0000CC"/>
                            </a:solidFill>
                            <a:latin typeface="Cambria Math" panose="02040503050406030204" pitchFamily="18" charset="0"/>
                          </a:rPr>
                          <m:t>−</m:t>
                        </m:r>
                      </m:sup>
                    </m:sSup>
                    <m:sSup>
                      <m:sSupPr>
                        <m:ctrlPr>
                          <a:rPr lang="zh-CN" altLang="zh-CN" sz="1800" i="1">
                            <a:solidFill>
                              <a:srgbClr val="0000CC"/>
                            </a:solidFill>
                            <a:latin typeface="Cambria Math" panose="02040503050406030204" pitchFamily="18" charset="0"/>
                          </a:rPr>
                        </m:ctrlPr>
                      </m:sSupPr>
                      <m:e>
                        <m:r>
                          <a:rPr lang="en-US" altLang="zh-CN" sz="1800" i="1">
                            <a:solidFill>
                              <a:srgbClr val="0000CC"/>
                            </a:solidFill>
                            <a:latin typeface="Cambria Math" panose="02040503050406030204" pitchFamily="18" charset="0"/>
                          </a:rPr>
                          <m:t>𝜋</m:t>
                        </m:r>
                      </m:e>
                      <m:sup>
                        <m:r>
                          <a:rPr lang="en-US" altLang="zh-CN" sz="1800">
                            <a:solidFill>
                              <a:srgbClr val="0000CC"/>
                            </a:solidFill>
                            <a:latin typeface="Cambria Math" panose="02040503050406030204" pitchFamily="18" charset="0"/>
                          </a:rPr>
                          <m:t>0</m:t>
                        </m:r>
                      </m:sup>
                    </m:sSup>
                  </m:oMath>
                </a14:m>
                <a:endParaRPr kumimoji="0" lang="zh-CN" altLang="en-US" sz="1800" dirty="0">
                  <a:solidFill>
                    <a:srgbClr val="FF0000"/>
                  </a:solidFill>
                  <a:latin typeface="+mn-ea"/>
                  <a:cs typeface="Arial" panose="020B0604020202020204" pitchFamily="34" charset="0"/>
                </a:endParaRPr>
              </a:p>
            </p:txBody>
          </p:sp>
        </mc:Choice>
        <mc:Fallback xmlns="">
          <p:sp>
            <p:nvSpPr>
              <p:cNvPr id="16" name="Text Box 7"/>
              <p:cNvSpPr txBox="1">
                <a:spLocks noRot="1" noChangeAspect="1" noMove="1" noResize="1" noEditPoints="1" noAdjustHandles="1" noChangeArrowheads="1" noChangeShapeType="1" noTextEdit="1"/>
              </p:cNvSpPr>
              <p:nvPr/>
            </p:nvSpPr>
            <p:spPr bwMode="auto">
              <a:xfrm>
                <a:off x="381000" y="1297061"/>
                <a:ext cx="4267200" cy="5331524"/>
              </a:xfrm>
              <a:prstGeom prst="rect">
                <a:avLst/>
              </a:prstGeom>
              <a:blipFill>
                <a:blip r:embed="rId3"/>
                <a:stretch>
                  <a:fillRect t="-1030" b="-45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3" name="Text Box 7"/>
          <p:cNvSpPr txBox="1">
            <a:spLocks noChangeArrowheads="1"/>
          </p:cNvSpPr>
          <p:nvPr/>
        </p:nvSpPr>
        <p:spPr bwMode="auto">
          <a:xfrm>
            <a:off x="5187696" y="1315349"/>
            <a:ext cx="3505200" cy="529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lnSpc>
                <a:spcPts val="2300"/>
              </a:lnSpc>
              <a:buClr>
                <a:srgbClr val="FF0000"/>
              </a:buClr>
              <a:buSzPct val="65000"/>
              <a:buNone/>
            </a:pPr>
            <a:r>
              <a:rPr kumimoji="0" lang="en-US" altLang="zh-CN" sz="1800" dirty="0">
                <a:latin typeface="+mn-ea"/>
                <a:cs typeface="Arial" panose="020B0604020202020204" pitchFamily="34" charset="0"/>
                <a:sym typeface="Wingdings" panose="05000000000000000000" pitchFamily="2" charset="2"/>
              </a:rPr>
              <a:t>PRL116,082001(2016)</a:t>
            </a:r>
          </a:p>
          <a:p>
            <a:pPr eaLnBrk="1" hangingPunct="1">
              <a:lnSpc>
                <a:spcPts val="2300"/>
              </a:lnSpc>
              <a:buClr>
                <a:srgbClr val="FF0000"/>
              </a:buClr>
              <a:buSzPct val="65000"/>
              <a:buNone/>
            </a:pPr>
            <a:r>
              <a:rPr kumimoji="0" lang="en-US" altLang="zh-CN" sz="1800" dirty="0">
                <a:latin typeface="+mn-ea"/>
                <a:ea typeface="+mn-ea"/>
                <a:cs typeface="Arial" panose="020B0604020202020204" pitchFamily="34" charset="0"/>
                <a:sym typeface="Wingdings" panose="05000000000000000000" pitchFamily="2" charset="2"/>
              </a:rPr>
              <a:t>PRL121,081802(2018)</a:t>
            </a:r>
          </a:p>
          <a:p>
            <a:pPr eaLnBrk="1" hangingPunct="1">
              <a:lnSpc>
                <a:spcPts val="2300"/>
              </a:lnSpc>
              <a:buClr>
                <a:srgbClr val="FF0000"/>
              </a:buClr>
              <a:buSzPct val="65000"/>
              <a:buNone/>
            </a:pPr>
            <a:r>
              <a:rPr kumimoji="0" lang="en-US" altLang="zh-CN" sz="1800" dirty="0">
                <a:solidFill>
                  <a:srgbClr val="0000CC"/>
                </a:solidFill>
                <a:latin typeface="+mn-ea"/>
                <a:ea typeface="+mn-ea"/>
                <a:cs typeface="Arial" panose="020B0604020202020204" pitchFamily="34" charset="0"/>
                <a:sym typeface="Wingdings" panose="05000000000000000000" pitchFamily="2" charset="2"/>
              </a:rPr>
              <a:t>PRL121,171803(2018)</a:t>
            </a:r>
          </a:p>
          <a:p>
            <a:pPr eaLnBrk="1" hangingPunct="1">
              <a:lnSpc>
                <a:spcPts val="2300"/>
              </a:lnSpc>
              <a:buClr>
                <a:srgbClr val="FF0000"/>
              </a:buClr>
              <a:buSzPct val="65000"/>
              <a:buNone/>
            </a:pPr>
            <a:r>
              <a:rPr kumimoji="0" lang="en-US" altLang="zh-CN" sz="1800" dirty="0">
                <a:solidFill>
                  <a:srgbClr val="0000CC"/>
                </a:solidFill>
                <a:latin typeface="+mn-ea"/>
                <a:ea typeface="+mn-ea"/>
                <a:cs typeface="Arial" panose="020B0604020202020204" pitchFamily="34" charset="0"/>
                <a:sym typeface="Wingdings" panose="05000000000000000000" pitchFamily="2" charset="2"/>
              </a:rPr>
              <a:t>PRL122,011804(2019)</a:t>
            </a:r>
          </a:p>
          <a:p>
            <a:pPr eaLnBrk="1" hangingPunct="1">
              <a:lnSpc>
                <a:spcPts val="2300"/>
              </a:lnSpc>
              <a:buClr>
                <a:srgbClr val="FF0000"/>
              </a:buClr>
              <a:buSzPct val="65000"/>
              <a:buNone/>
            </a:pPr>
            <a:r>
              <a:rPr kumimoji="0" lang="en-US" altLang="zh-CN" sz="1800" dirty="0">
                <a:solidFill>
                  <a:srgbClr val="0000CC"/>
                </a:solidFill>
                <a:latin typeface="+mn-ea"/>
                <a:ea typeface="+mn-ea"/>
                <a:cs typeface="Arial" panose="020B0604020202020204" pitchFamily="34" charset="0"/>
                <a:sym typeface="Wingdings" panose="05000000000000000000" pitchFamily="2" charset="2"/>
              </a:rPr>
              <a:t>PRL122,071802(2019)</a:t>
            </a:r>
          </a:p>
          <a:p>
            <a:pPr eaLnBrk="1" hangingPunct="1">
              <a:lnSpc>
                <a:spcPts val="2300"/>
              </a:lnSpc>
              <a:buClr>
                <a:srgbClr val="FF0000"/>
              </a:buClr>
              <a:buSzPct val="65000"/>
              <a:buNone/>
            </a:pPr>
            <a:r>
              <a:rPr kumimoji="0" lang="en-US" altLang="zh-CN" sz="1800" dirty="0">
                <a:latin typeface="+mn-ea"/>
                <a:ea typeface="+mn-ea"/>
                <a:cs typeface="Arial" panose="020B0604020202020204" pitchFamily="34" charset="0"/>
                <a:sym typeface="Wingdings" panose="05000000000000000000" pitchFamily="2" charset="2"/>
              </a:rPr>
              <a:t>PRL122,062001(2019)</a:t>
            </a:r>
          </a:p>
          <a:p>
            <a:pPr eaLnBrk="1" hangingPunct="1">
              <a:lnSpc>
                <a:spcPts val="2300"/>
              </a:lnSpc>
              <a:buClr>
                <a:srgbClr val="FF0000"/>
              </a:buClr>
              <a:buSzPct val="65000"/>
              <a:buNone/>
            </a:pPr>
            <a:r>
              <a:rPr kumimoji="0" lang="en-US" altLang="zh-CN" sz="1800" dirty="0">
                <a:latin typeface="+mn-ea"/>
                <a:ea typeface="+mn-ea"/>
                <a:cs typeface="Arial" panose="020B0604020202020204" pitchFamily="34" charset="0"/>
                <a:sym typeface="Wingdings" panose="05000000000000000000" pitchFamily="2" charset="2"/>
              </a:rPr>
              <a:t>PRL122,061801(2019)</a:t>
            </a:r>
          </a:p>
          <a:p>
            <a:pPr eaLnBrk="1" hangingPunct="1">
              <a:lnSpc>
                <a:spcPts val="2300"/>
              </a:lnSpc>
              <a:buClr>
                <a:srgbClr val="FF0000"/>
              </a:buClr>
              <a:buSzPct val="65000"/>
              <a:buNone/>
            </a:pPr>
            <a:r>
              <a:rPr kumimoji="0" lang="en-US" altLang="zh-CN" sz="1800" dirty="0">
                <a:solidFill>
                  <a:srgbClr val="0000CC"/>
                </a:solidFill>
                <a:latin typeface="+mn-ea"/>
                <a:ea typeface="+mn-ea"/>
                <a:cs typeface="Arial" panose="020B0604020202020204" pitchFamily="34" charset="0"/>
                <a:sym typeface="Wingdings" panose="05000000000000000000" pitchFamily="2" charset="2"/>
              </a:rPr>
              <a:t>PRL122,121801(2019)</a:t>
            </a:r>
          </a:p>
          <a:p>
            <a:pPr eaLnBrk="1" hangingPunct="1">
              <a:lnSpc>
                <a:spcPts val="2300"/>
              </a:lnSpc>
              <a:buClr>
                <a:srgbClr val="FF0000"/>
              </a:buClr>
              <a:buSzPct val="65000"/>
              <a:buNone/>
            </a:pPr>
            <a:r>
              <a:rPr kumimoji="0" lang="en-US" altLang="zh-CN" sz="1800" dirty="0">
                <a:latin typeface="+mn-ea"/>
                <a:cs typeface="Arial" panose="020B0604020202020204" pitchFamily="34" charset="0"/>
                <a:sym typeface="Wingdings" panose="05000000000000000000" pitchFamily="2" charset="2"/>
              </a:rPr>
              <a:t>PRL123,112001(2019)</a:t>
            </a:r>
          </a:p>
          <a:p>
            <a:pPr eaLnBrk="1" hangingPunct="1">
              <a:lnSpc>
                <a:spcPts val="2300"/>
              </a:lnSpc>
              <a:buClr>
                <a:srgbClr val="FF0000"/>
              </a:buClr>
              <a:buSzPct val="65000"/>
              <a:buNone/>
            </a:pPr>
            <a:r>
              <a:rPr kumimoji="0" lang="en-US" altLang="zh-CN" sz="1800" dirty="0">
                <a:latin typeface="+mn-ea"/>
                <a:ea typeface="+mn-ea"/>
                <a:cs typeface="Arial" panose="020B0604020202020204" pitchFamily="34" charset="0"/>
                <a:sym typeface="Wingdings" panose="05000000000000000000" pitchFamily="2" charset="2"/>
              </a:rPr>
              <a:t>PRL123,211802(2019)</a:t>
            </a:r>
          </a:p>
          <a:p>
            <a:pPr eaLnBrk="1" hangingPunct="1">
              <a:lnSpc>
                <a:spcPts val="2300"/>
              </a:lnSpc>
              <a:buClr>
                <a:srgbClr val="FF0000"/>
              </a:buClr>
              <a:buSzPct val="65000"/>
              <a:buNone/>
            </a:pPr>
            <a:r>
              <a:rPr kumimoji="0" lang="en-US" altLang="zh-CN" sz="1800" dirty="0">
                <a:solidFill>
                  <a:srgbClr val="0000CC"/>
                </a:solidFill>
                <a:latin typeface="+mn-ea"/>
                <a:ea typeface="+mn-ea"/>
                <a:cs typeface="Arial" panose="020B0604020202020204" pitchFamily="34" charset="0"/>
                <a:sym typeface="Wingdings" panose="05000000000000000000" pitchFamily="2" charset="2"/>
              </a:rPr>
              <a:t>PRL123,231801(2019)</a:t>
            </a:r>
          </a:p>
          <a:p>
            <a:pPr eaLnBrk="1" hangingPunct="1">
              <a:lnSpc>
                <a:spcPts val="2300"/>
              </a:lnSpc>
              <a:buClr>
                <a:srgbClr val="FF0000"/>
              </a:buClr>
              <a:buSzPct val="65000"/>
              <a:buNone/>
            </a:pPr>
            <a:r>
              <a:rPr kumimoji="0" lang="en-US" altLang="zh-CN" sz="1800" dirty="0">
                <a:solidFill>
                  <a:srgbClr val="0000CC"/>
                </a:solidFill>
                <a:latin typeface="+mn-ea"/>
                <a:ea typeface="+mn-ea"/>
                <a:cs typeface="Arial" panose="020B0604020202020204" pitchFamily="34" charset="0"/>
                <a:sym typeface="Wingdings" panose="05000000000000000000" pitchFamily="2" charset="2"/>
              </a:rPr>
              <a:t>PRL124,231801(2020)</a:t>
            </a:r>
          </a:p>
          <a:p>
            <a:pPr eaLnBrk="1" hangingPunct="1">
              <a:lnSpc>
                <a:spcPts val="2300"/>
              </a:lnSpc>
              <a:buClr>
                <a:srgbClr val="FF0000"/>
              </a:buClr>
              <a:buSzPct val="65000"/>
              <a:buNone/>
            </a:pPr>
            <a:r>
              <a:rPr kumimoji="0" lang="en-US" altLang="zh-CN" sz="1800" dirty="0">
                <a:latin typeface="+mn-ea"/>
                <a:cs typeface="Arial" panose="020B0604020202020204" pitchFamily="34" charset="0"/>
                <a:sym typeface="Wingdings" panose="05000000000000000000" pitchFamily="2" charset="2"/>
              </a:rPr>
              <a:t>PRL124,241802(2020)</a:t>
            </a:r>
          </a:p>
          <a:p>
            <a:pPr eaLnBrk="1" hangingPunct="1">
              <a:lnSpc>
                <a:spcPts val="2300"/>
              </a:lnSpc>
              <a:buClr>
                <a:srgbClr val="FF0000"/>
              </a:buClr>
              <a:buSzPct val="65000"/>
              <a:buNone/>
            </a:pPr>
            <a:r>
              <a:rPr kumimoji="0" lang="en-US" altLang="zh-CN" sz="1800" dirty="0">
                <a:solidFill>
                  <a:srgbClr val="0000CC"/>
                </a:solidFill>
                <a:latin typeface="+mn-ea"/>
                <a:cs typeface="Arial" panose="020B0604020202020204" pitchFamily="34" charset="0"/>
                <a:sym typeface="Wingdings" panose="05000000000000000000" pitchFamily="2" charset="2"/>
              </a:rPr>
              <a:t>PRL124,241803(2020)</a:t>
            </a:r>
          </a:p>
          <a:p>
            <a:pPr eaLnBrk="1" hangingPunct="1">
              <a:lnSpc>
                <a:spcPts val="2300"/>
              </a:lnSpc>
              <a:buClr>
                <a:srgbClr val="FF0000"/>
              </a:buClr>
              <a:buSzPct val="65000"/>
              <a:buNone/>
            </a:pPr>
            <a:r>
              <a:rPr kumimoji="0" lang="en-US" altLang="zh-CN" sz="1800" dirty="0">
                <a:solidFill>
                  <a:srgbClr val="0000CC"/>
                </a:solidFill>
                <a:latin typeface="+mn-ea"/>
                <a:cs typeface="Arial" panose="020B0604020202020204" pitchFamily="34" charset="0"/>
                <a:sym typeface="Wingdings" panose="05000000000000000000" pitchFamily="2" charset="2"/>
              </a:rPr>
              <a:t>PRL125,141802(2020)</a:t>
            </a:r>
            <a:endParaRPr kumimoji="0" lang="en-US" altLang="zh-CN" sz="1800" dirty="0">
              <a:solidFill>
                <a:srgbClr val="0000CC"/>
              </a:solidFill>
              <a:latin typeface="+mn-ea"/>
              <a:cs typeface="Arial" panose="020B0604020202020204" pitchFamily="34" charset="0"/>
            </a:endParaRPr>
          </a:p>
        </p:txBody>
      </p:sp>
      <p:sp>
        <p:nvSpPr>
          <p:cNvPr id="6" name="矩形 5"/>
          <p:cNvSpPr/>
          <p:nvPr/>
        </p:nvSpPr>
        <p:spPr>
          <a:xfrm>
            <a:off x="1943100" y="685800"/>
            <a:ext cx="5372100" cy="461665"/>
          </a:xfrm>
          <a:prstGeom prst="rect">
            <a:avLst/>
          </a:prstGeom>
        </p:spPr>
        <p:txBody>
          <a:bodyPr wrap="square">
            <a:spAutoFit/>
          </a:bodyPr>
          <a:lstStyle/>
          <a:p>
            <a:r>
              <a:rPr lang="zh-CN" altLang="en-US" sz="2400" dirty="0">
                <a:latin typeface="黑体" panose="02010609060101010101" pitchFamily="49" charset="-122"/>
                <a:ea typeface="黑体" panose="02010609060101010101" pitchFamily="49" charset="-122"/>
              </a:rPr>
              <a:t>近</a:t>
            </a:r>
            <a:r>
              <a:rPr lang="en-US" altLang="zh-CN" sz="2400" dirty="0">
                <a:latin typeface="黑体" panose="02010609060101010101" pitchFamily="49" charset="-122"/>
                <a:ea typeface="黑体" panose="02010609060101010101" pitchFamily="49" charset="-122"/>
              </a:rPr>
              <a:t>5</a:t>
            </a:r>
            <a:r>
              <a:rPr lang="zh-CN" altLang="en-US" sz="2400" dirty="0">
                <a:latin typeface="黑体" panose="02010609060101010101" pitchFamily="49" charset="-122"/>
                <a:ea typeface="黑体" panose="02010609060101010101" pitchFamily="49" charset="-122"/>
              </a:rPr>
              <a:t>年，发表论文</a:t>
            </a:r>
            <a:r>
              <a:rPr lang="en-US" altLang="zh-CN" sz="2400" dirty="0">
                <a:latin typeface="黑体" panose="02010609060101010101" pitchFamily="49" charset="-122"/>
                <a:ea typeface="黑体" panose="02010609060101010101" pitchFamily="49" charset="-122"/>
              </a:rPr>
              <a:t>60</a:t>
            </a:r>
            <a:r>
              <a:rPr lang="zh-CN" altLang="en-US" sz="2400" dirty="0">
                <a:latin typeface="黑体" panose="02010609060101010101" pitchFamily="49" charset="-122"/>
                <a:ea typeface="黑体" panose="02010609060101010101" pitchFamily="49" charset="-122"/>
              </a:rPr>
              <a:t>多篇，包括</a:t>
            </a:r>
            <a:r>
              <a:rPr lang="en-US" altLang="zh-CN" sz="2400" dirty="0">
                <a:latin typeface="黑体" panose="02010609060101010101" pitchFamily="49" charset="-122"/>
                <a:ea typeface="黑体" panose="02010609060101010101" pitchFamily="49" charset="-122"/>
              </a:rPr>
              <a:t>15</a:t>
            </a:r>
            <a:r>
              <a:rPr lang="zh-CN" altLang="en-US" sz="2400" dirty="0">
                <a:latin typeface="黑体" panose="02010609060101010101" pitchFamily="49" charset="-122"/>
                <a:ea typeface="黑体" panose="02010609060101010101" pitchFamily="49" charset="-122"/>
              </a:rPr>
              <a:t>篇</a:t>
            </a:r>
            <a:r>
              <a:rPr lang="en-US" altLang="zh-CN" sz="2400" dirty="0">
                <a:latin typeface="黑体" panose="02010609060101010101" pitchFamily="49" charset="-122"/>
                <a:ea typeface="黑体" panose="02010609060101010101" pitchFamily="49" charset="-122"/>
              </a:rPr>
              <a:t>PRL</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646144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723052" y="122608"/>
            <a:ext cx="7405687" cy="714375"/>
          </a:xfrm>
        </p:spPr>
        <p:txBody>
          <a:bodyPr>
            <a:normAutofit fontScale="90000"/>
          </a:bodyPr>
          <a:lstStyle/>
          <a:p>
            <a:r>
              <a:rPr lang="zh-CN" altLang="en-US" b="1" dirty="0">
                <a:solidFill>
                  <a:srgbClr val="0000FF"/>
                </a:solidFill>
                <a:sym typeface="Symbol" panose="05050102010706020507" pitchFamily="18" charset="2"/>
              </a:rPr>
              <a:t>粲重子：</a:t>
            </a:r>
            <a:r>
              <a:rPr lang="en-US" altLang="zh-CN" b="1" baseline="-25000" dirty="0">
                <a:solidFill>
                  <a:srgbClr val="0000FF"/>
                </a:solidFill>
                <a:sym typeface="Symbol" panose="05050102010706020507" pitchFamily="18" charset="2"/>
              </a:rPr>
              <a:t>c</a:t>
            </a:r>
            <a:endParaRPr lang="zh-CN" altLang="en-US" b="1" dirty="0">
              <a:solidFill>
                <a:srgbClr val="0000FF"/>
              </a:solidFill>
            </a:endParaRPr>
          </a:p>
        </p:txBody>
      </p:sp>
      <p:grpSp>
        <p:nvGrpSpPr>
          <p:cNvPr id="44" name="组 80"/>
          <p:cNvGrpSpPr/>
          <p:nvPr/>
        </p:nvGrpSpPr>
        <p:grpSpPr>
          <a:xfrm>
            <a:off x="493347" y="1163897"/>
            <a:ext cx="8254328" cy="2589850"/>
            <a:chOff x="597743" y="2638584"/>
            <a:chExt cx="12140729" cy="3826397"/>
          </a:xfrm>
        </p:grpSpPr>
        <p:grpSp>
          <p:nvGrpSpPr>
            <p:cNvPr id="45" name="グループ化 6"/>
            <p:cNvGrpSpPr/>
            <p:nvPr/>
          </p:nvGrpSpPr>
          <p:grpSpPr>
            <a:xfrm>
              <a:off x="8833286" y="2638584"/>
              <a:ext cx="3131937" cy="2751323"/>
              <a:chOff x="1116085" y="3718299"/>
              <a:chExt cx="2482214" cy="2203794"/>
            </a:xfrm>
          </p:grpSpPr>
          <p:grpSp>
            <p:nvGrpSpPr>
              <p:cNvPr id="70" name="グループ化 88"/>
              <p:cNvGrpSpPr/>
              <p:nvPr/>
            </p:nvGrpSpPr>
            <p:grpSpPr>
              <a:xfrm rot="1019466">
                <a:off x="1116085" y="3718299"/>
                <a:ext cx="2376299" cy="2203794"/>
                <a:chOff x="1116434" y="3718106"/>
                <a:chExt cx="2376299" cy="2203794"/>
              </a:xfrm>
            </p:grpSpPr>
            <p:sp>
              <p:nvSpPr>
                <p:cNvPr id="74" name="円/楕円 42"/>
                <p:cNvSpPr>
                  <a:spLocks noChangeAspect="1"/>
                </p:cNvSpPr>
                <p:nvPr/>
              </p:nvSpPr>
              <p:spPr bwMode="auto">
                <a:xfrm>
                  <a:off x="1116434" y="3718106"/>
                  <a:ext cx="2376299" cy="2203794"/>
                </a:xfrm>
                <a:prstGeom prst="ellipse">
                  <a:avLst/>
                </a:prstGeom>
                <a:solidFill>
                  <a:srgbClr val="C0504D">
                    <a:lumMod val="40000"/>
                    <a:lumOff val="60000"/>
                  </a:srgbClr>
                </a:solidFill>
                <a:ln w="25400" cap="flat" cmpd="sng" algn="ctr">
                  <a:solidFill>
                    <a:srgbClr val="385D8A"/>
                  </a:solidFill>
                  <a:prstDash val="solid"/>
                </a:ln>
                <a:effectLst>
                  <a:softEdge rad="317500"/>
                </a:effectLst>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1800" dirty="0">
                    <a:solidFill>
                      <a:prstClr val="black"/>
                    </a:solidFill>
                    <a:latin typeface="Times New Roman"/>
                    <a:ea typeface="华文楷体"/>
                  </a:endParaRPr>
                </a:p>
              </p:txBody>
            </p:sp>
            <p:sp>
              <p:nvSpPr>
                <p:cNvPr id="75" name="円/楕円 43"/>
                <p:cNvSpPr>
                  <a:spLocks noChangeAspect="1"/>
                </p:cNvSpPr>
                <p:nvPr/>
              </p:nvSpPr>
              <p:spPr bwMode="auto">
                <a:xfrm>
                  <a:off x="1799311" y="3902060"/>
                  <a:ext cx="1116505" cy="776590"/>
                </a:xfrm>
                <a:prstGeom prst="ellipse">
                  <a:avLst/>
                </a:prstGeom>
                <a:solidFill>
                  <a:srgbClr val="FFFF00"/>
                </a:solidFill>
                <a:ln w="25400" cap="flat" cmpd="sng" algn="ctr">
                  <a:solidFill>
                    <a:srgbClr val="385D8A"/>
                  </a:solidFill>
                  <a:prstDash val="solid"/>
                </a:ln>
                <a:effectLst>
                  <a:softEdge rad="127000"/>
                </a:effectLst>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1800" dirty="0">
                    <a:solidFill>
                      <a:prstClr val="black"/>
                    </a:solidFill>
                    <a:latin typeface="Times New Roman"/>
                    <a:ea typeface="华文楷体"/>
                  </a:endParaRPr>
                </a:p>
              </p:txBody>
            </p:sp>
            <p:sp>
              <p:nvSpPr>
                <p:cNvPr id="76" name="円/楕円 44"/>
                <p:cNvSpPr/>
                <p:nvPr/>
              </p:nvSpPr>
              <p:spPr bwMode="auto">
                <a:xfrm>
                  <a:off x="1938823" y="4164081"/>
                  <a:ext cx="285749" cy="277943"/>
                </a:xfrm>
                <a:prstGeom prst="ellipse">
                  <a:avLst/>
                </a:prstGeom>
                <a:solidFill>
                  <a:srgbClr val="00B050"/>
                </a:solidFill>
                <a:ln w="25400" cap="flat" cmpd="sng" algn="ctr">
                  <a:noFill/>
                  <a:prstDash val="solid"/>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2800" dirty="0">
                    <a:solidFill>
                      <a:prstClr val="black"/>
                    </a:solidFill>
                    <a:latin typeface="Times New Roman"/>
                    <a:ea typeface="华文楷体"/>
                  </a:endParaRPr>
                </a:p>
              </p:txBody>
            </p:sp>
            <p:sp>
              <p:nvSpPr>
                <p:cNvPr id="77" name="円/楕円 45"/>
                <p:cNvSpPr>
                  <a:spLocks noChangeAspect="1"/>
                </p:cNvSpPr>
                <p:nvPr/>
              </p:nvSpPr>
              <p:spPr bwMode="auto">
                <a:xfrm>
                  <a:off x="2056313" y="4807666"/>
                  <a:ext cx="571505" cy="579952"/>
                </a:xfrm>
                <a:prstGeom prst="ellipse">
                  <a:avLst/>
                </a:prstGeom>
                <a:solidFill>
                  <a:srgbClr val="0000FF"/>
                </a:solidFill>
                <a:ln w="25400" cap="flat" cmpd="sng" algn="ctr">
                  <a:noFill/>
                  <a:prstDash val="solid"/>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2800" dirty="0">
                    <a:solidFill>
                      <a:prstClr val="black"/>
                    </a:solidFill>
                    <a:latin typeface="Times New Roman"/>
                    <a:ea typeface="华文楷体"/>
                  </a:endParaRPr>
                </a:p>
              </p:txBody>
            </p:sp>
            <p:sp>
              <p:nvSpPr>
                <p:cNvPr id="78" name="円/楕円 56"/>
                <p:cNvSpPr/>
                <p:nvPr/>
              </p:nvSpPr>
              <p:spPr bwMode="auto">
                <a:xfrm>
                  <a:off x="2461090" y="4166591"/>
                  <a:ext cx="281940" cy="285522"/>
                </a:xfrm>
                <a:prstGeom prst="ellipse">
                  <a:avLst/>
                </a:prstGeom>
                <a:solidFill>
                  <a:srgbClr val="FF0000"/>
                </a:solidFill>
                <a:ln w="25400" cap="flat" cmpd="sng" algn="ctr">
                  <a:noFill/>
                  <a:prstDash val="solid"/>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2800" dirty="0">
                    <a:solidFill>
                      <a:prstClr val="black"/>
                    </a:solidFill>
                    <a:latin typeface="Times New Roman"/>
                    <a:ea typeface="华文楷体"/>
                  </a:endParaRPr>
                </a:p>
              </p:txBody>
            </p:sp>
            <p:cxnSp>
              <p:nvCxnSpPr>
                <p:cNvPr id="79" name="直線コネクタ 47"/>
                <p:cNvCxnSpPr/>
                <p:nvPr/>
              </p:nvCxnSpPr>
              <p:spPr>
                <a:xfrm>
                  <a:off x="2339786" y="4325495"/>
                  <a:ext cx="0" cy="633671"/>
                </a:xfrm>
                <a:prstGeom prst="line">
                  <a:avLst/>
                </a:prstGeom>
                <a:noFill/>
                <a:ln w="9525" cap="flat" cmpd="sng" algn="ctr">
                  <a:solidFill>
                    <a:srgbClr val="FF0000"/>
                  </a:solidFill>
                  <a:prstDash val="solid"/>
                </a:ln>
                <a:effectLst>
                  <a:glow rad="139700">
                    <a:srgbClr val="9BBB59">
                      <a:satMod val="175000"/>
                      <a:alpha val="40000"/>
                    </a:srgbClr>
                  </a:glow>
                </a:effectLst>
              </p:spPr>
            </p:cxnSp>
            <p:cxnSp>
              <p:nvCxnSpPr>
                <p:cNvPr id="80" name="直線コネクタ 48"/>
                <p:cNvCxnSpPr/>
                <p:nvPr/>
              </p:nvCxnSpPr>
              <p:spPr>
                <a:xfrm flipH="1">
                  <a:off x="2102653" y="4293096"/>
                  <a:ext cx="467558" cy="0"/>
                </a:xfrm>
                <a:prstGeom prst="line">
                  <a:avLst/>
                </a:prstGeom>
                <a:noFill/>
                <a:ln w="38100" cap="flat" cmpd="sng" algn="ctr">
                  <a:solidFill>
                    <a:srgbClr val="0000CC"/>
                  </a:solidFill>
                  <a:prstDash val="solid"/>
                </a:ln>
                <a:effectLst>
                  <a:glow rad="228600">
                    <a:srgbClr val="4F81BD">
                      <a:satMod val="175000"/>
                      <a:alpha val="40000"/>
                    </a:srgbClr>
                  </a:glow>
                </a:effectLst>
              </p:spPr>
            </p:cxnSp>
          </p:grpSp>
          <p:grpSp>
            <p:nvGrpSpPr>
              <p:cNvPr id="71" name="グループ化 93"/>
              <p:cNvGrpSpPr/>
              <p:nvPr/>
            </p:nvGrpSpPr>
            <p:grpSpPr>
              <a:xfrm>
                <a:off x="1768613" y="3887500"/>
                <a:ext cx="1829686" cy="1807333"/>
                <a:chOff x="1768613" y="3887500"/>
                <a:chExt cx="1829686" cy="1807333"/>
              </a:xfrm>
            </p:grpSpPr>
            <p:sp>
              <p:nvSpPr>
                <p:cNvPr id="72" name="テキスト ボックス 28"/>
                <p:cNvSpPr txBox="1"/>
                <p:nvPr/>
              </p:nvSpPr>
              <p:spPr>
                <a:xfrm>
                  <a:off x="1786650" y="5148481"/>
                  <a:ext cx="374101" cy="546352"/>
                </a:xfrm>
                <a:prstGeom prst="rect">
                  <a:avLst/>
                </a:prstGeom>
                <a:noFill/>
              </p:spPr>
              <p:txBody>
                <a:bodyPr wrap="none"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algn="l" defTabSz="914400">
                    <a:defRPr/>
                  </a:pPr>
                  <a:r>
                    <a:rPr lang="en-US" altLang="zh-CN" sz="2400" dirty="0">
                      <a:solidFill>
                        <a:prstClr val="black"/>
                      </a:solidFill>
                      <a:latin typeface="Times New Roman"/>
                      <a:ea typeface="华文楷体"/>
                    </a:rPr>
                    <a:t>c</a:t>
                  </a:r>
                  <a:endParaRPr lang="ja-JP" altLang="en-US" sz="2400" dirty="0">
                    <a:solidFill>
                      <a:prstClr val="black"/>
                    </a:solidFill>
                    <a:latin typeface="Times New Roman"/>
                    <a:ea typeface="华文楷体"/>
                  </a:endParaRPr>
                </a:p>
              </p:txBody>
            </p:sp>
            <p:sp>
              <p:nvSpPr>
                <p:cNvPr id="73" name="テキスト ボックス 40"/>
                <p:cNvSpPr txBox="1"/>
                <p:nvPr/>
              </p:nvSpPr>
              <p:spPr>
                <a:xfrm rot="1061392">
                  <a:off x="1768613" y="3887500"/>
                  <a:ext cx="1829686" cy="692044"/>
                </a:xfrm>
                <a:prstGeom prst="rect">
                  <a:avLst/>
                </a:prstGeom>
                <a:noFill/>
              </p:spPr>
              <p:txBody>
                <a:bodyPr wrap="square"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algn="l" defTabSz="914400">
                    <a:defRPr/>
                  </a:pPr>
                  <a:r>
                    <a:rPr lang="en-US" altLang="zh-CN" sz="2400" dirty="0">
                      <a:solidFill>
                        <a:prstClr val="black"/>
                      </a:solidFill>
                      <a:latin typeface="Times New Roman"/>
                      <a:ea typeface="华文楷体"/>
                    </a:rPr>
                    <a:t>u</a:t>
                  </a:r>
                  <a:r>
                    <a:rPr lang="en-US" altLang="zh-CN" sz="3200" dirty="0">
                      <a:solidFill>
                        <a:prstClr val="black"/>
                      </a:solidFill>
                      <a:latin typeface="Times New Roman"/>
                      <a:ea typeface="华文楷体"/>
                    </a:rPr>
                    <a:t>     </a:t>
                  </a:r>
                  <a:r>
                    <a:rPr lang="en-US" altLang="ja-JP" sz="3200" dirty="0">
                      <a:solidFill>
                        <a:prstClr val="black"/>
                      </a:solidFill>
                      <a:latin typeface="Times New Roman"/>
                      <a:ea typeface="华文楷体"/>
                    </a:rPr>
                    <a:t> </a:t>
                  </a:r>
                  <a:r>
                    <a:rPr lang="zh-CN" altLang="en-US" sz="3200" dirty="0">
                      <a:solidFill>
                        <a:prstClr val="black"/>
                      </a:solidFill>
                      <a:latin typeface="Times New Roman"/>
                      <a:ea typeface="华文楷体"/>
                    </a:rPr>
                    <a:t> </a:t>
                  </a:r>
                  <a:r>
                    <a:rPr lang="en-US" altLang="ja-JP" sz="3200" dirty="0">
                      <a:solidFill>
                        <a:prstClr val="black"/>
                      </a:solidFill>
                      <a:latin typeface="Times New Roman"/>
                      <a:ea typeface="华文楷体"/>
                    </a:rPr>
                    <a:t> </a:t>
                  </a:r>
                  <a:r>
                    <a:rPr lang="en-US" altLang="zh-CN" sz="2400" dirty="0">
                      <a:solidFill>
                        <a:prstClr val="black"/>
                      </a:solidFill>
                      <a:latin typeface="Times New Roman"/>
                      <a:ea typeface="华文楷体"/>
                    </a:rPr>
                    <a:t>d</a:t>
                  </a:r>
                  <a:endParaRPr lang="ja-JP" altLang="en-US" sz="2400" dirty="0">
                    <a:solidFill>
                      <a:prstClr val="black"/>
                    </a:solidFill>
                    <a:latin typeface="Times New Roman"/>
                    <a:ea typeface="华文楷体"/>
                  </a:endParaRPr>
                </a:p>
              </p:txBody>
            </p:sp>
          </p:grpSp>
        </p:grpSp>
        <p:grpSp>
          <p:nvGrpSpPr>
            <p:cNvPr id="46" name="グループ化 9"/>
            <p:cNvGrpSpPr/>
            <p:nvPr/>
          </p:nvGrpSpPr>
          <p:grpSpPr>
            <a:xfrm>
              <a:off x="5020081" y="2754439"/>
              <a:ext cx="2893323" cy="2727808"/>
              <a:chOff x="323528" y="1124984"/>
              <a:chExt cx="2160000" cy="2160000"/>
            </a:xfrm>
          </p:grpSpPr>
          <p:grpSp>
            <p:nvGrpSpPr>
              <p:cNvPr id="59" name="グループ化 34"/>
              <p:cNvGrpSpPr/>
              <p:nvPr/>
            </p:nvGrpSpPr>
            <p:grpSpPr>
              <a:xfrm>
                <a:off x="323528" y="1124984"/>
                <a:ext cx="2160000" cy="2160000"/>
                <a:chOff x="1068963" y="2255575"/>
                <a:chExt cx="2700001" cy="2700001"/>
              </a:xfrm>
            </p:grpSpPr>
            <p:grpSp>
              <p:nvGrpSpPr>
                <p:cNvPr id="63" name="グループ化 96"/>
                <p:cNvGrpSpPr>
                  <a:grpSpLocks noChangeAspect="1"/>
                </p:cNvGrpSpPr>
                <p:nvPr/>
              </p:nvGrpSpPr>
              <p:grpSpPr bwMode="auto">
                <a:xfrm>
                  <a:off x="1068963" y="2255575"/>
                  <a:ext cx="2700001" cy="2700001"/>
                  <a:chOff x="5596917" y="406769"/>
                  <a:chExt cx="2700019" cy="2699040"/>
                </a:xfrm>
              </p:grpSpPr>
              <p:sp>
                <p:nvSpPr>
                  <p:cNvPr id="66" name="円/楕円 31"/>
                  <p:cNvSpPr>
                    <a:spLocks/>
                  </p:cNvSpPr>
                  <p:nvPr/>
                </p:nvSpPr>
                <p:spPr>
                  <a:xfrm>
                    <a:off x="5596917" y="406769"/>
                    <a:ext cx="2700019" cy="2699040"/>
                  </a:xfrm>
                  <a:prstGeom prst="ellipse">
                    <a:avLst/>
                  </a:prstGeom>
                  <a:solidFill>
                    <a:srgbClr val="ED7D31">
                      <a:lumMod val="40000"/>
                      <a:lumOff val="60000"/>
                    </a:srgbClr>
                  </a:solidFill>
                  <a:ln w="12700" cap="flat" cmpd="sng" algn="ctr">
                    <a:solidFill>
                      <a:srgbClr val="7030A0"/>
                    </a:solidFill>
                    <a:prstDash val="solid"/>
                    <a:miter lim="800000"/>
                  </a:ln>
                  <a:effectLst>
                    <a:softEdge rad="317500"/>
                  </a:effectLst>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fontAlgn="base">
                      <a:spcBef>
                        <a:spcPct val="0"/>
                      </a:spcBef>
                      <a:spcAft>
                        <a:spcPct val="0"/>
                      </a:spcAft>
                      <a:defRPr/>
                    </a:pPr>
                    <a:endParaRPr lang="ja-JP" altLang="en-US" dirty="0">
                      <a:solidFill>
                        <a:prstClr val="black"/>
                      </a:solidFill>
                    </a:endParaRPr>
                  </a:p>
                </p:txBody>
              </p:sp>
              <p:sp>
                <p:nvSpPr>
                  <p:cNvPr id="67" name="円/楕円 32"/>
                  <p:cNvSpPr/>
                  <p:nvPr/>
                </p:nvSpPr>
                <p:spPr>
                  <a:xfrm>
                    <a:off x="6510526" y="1147883"/>
                    <a:ext cx="357189" cy="347305"/>
                  </a:xfrm>
                  <a:prstGeom prst="ellipse">
                    <a:avLst/>
                  </a:prstGeom>
                  <a:solidFill>
                    <a:srgbClr val="00B050"/>
                  </a:solidFill>
                  <a:ln w="12700" cap="flat" cmpd="sng" algn="ctr">
                    <a:noFill/>
                    <a:prstDash val="solid"/>
                    <a:miter lim="800000"/>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fontAlgn="base">
                      <a:spcBef>
                        <a:spcPct val="0"/>
                      </a:spcBef>
                      <a:spcAft>
                        <a:spcPct val="0"/>
                      </a:spcAft>
                      <a:defRPr/>
                    </a:pPr>
                    <a:endParaRPr lang="ja-JP" altLang="en-US" sz="2800" dirty="0">
                      <a:solidFill>
                        <a:prstClr val="black"/>
                      </a:solidFill>
                    </a:endParaRPr>
                  </a:p>
                </p:txBody>
              </p:sp>
              <p:sp>
                <p:nvSpPr>
                  <p:cNvPr id="68" name="円/楕円 10"/>
                  <p:cNvSpPr/>
                  <p:nvPr/>
                </p:nvSpPr>
                <p:spPr>
                  <a:xfrm>
                    <a:off x="6651690" y="2011672"/>
                    <a:ext cx="357192" cy="362341"/>
                  </a:xfrm>
                  <a:prstGeom prst="ellipse">
                    <a:avLst/>
                  </a:prstGeom>
                  <a:solidFill>
                    <a:srgbClr val="0000FF"/>
                  </a:solidFill>
                  <a:ln w="12700" cap="flat" cmpd="sng" algn="ctr">
                    <a:noFill/>
                    <a:prstDash val="solid"/>
                    <a:miter lim="800000"/>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fontAlgn="base">
                      <a:spcBef>
                        <a:spcPct val="0"/>
                      </a:spcBef>
                      <a:spcAft>
                        <a:spcPct val="0"/>
                      </a:spcAft>
                      <a:defRPr/>
                    </a:pPr>
                    <a:endParaRPr lang="ja-JP" altLang="en-US" sz="2800" dirty="0">
                      <a:solidFill>
                        <a:prstClr val="black"/>
                      </a:solidFill>
                    </a:endParaRPr>
                  </a:p>
                </p:txBody>
              </p:sp>
              <p:sp>
                <p:nvSpPr>
                  <p:cNvPr id="69" name="円/楕円 34"/>
                  <p:cNvSpPr/>
                  <p:nvPr/>
                </p:nvSpPr>
                <p:spPr>
                  <a:xfrm>
                    <a:off x="7371775" y="1435813"/>
                    <a:ext cx="352427" cy="356775"/>
                  </a:xfrm>
                  <a:prstGeom prst="ellipse">
                    <a:avLst/>
                  </a:prstGeom>
                  <a:solidFill>
                    <a:srgbClr val="FF0000"/>
                  </a:solidFill>
                  <a:ln w="12700" cap="flat" cmpd="sng" algn="ctr">
                    <a:noFill/>
                    <a:prstDash val="solid"/>
                    <a:miter lim="800000"/>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fontAlgn="base">
                      <a:spcBef>
                        <a:spcPct val="0"/>
                      </a:spcBef>
                      <a:spcAft>
                        <a:spcPct val="0"/>
                      </a:spcAft>
                      <a:defRPr/>
                    </a:pPr>
                    <a:endParaRPr lang="ja-JP" altLang="en-US" sz="2800" dirty="0">
                      <a:solidFill>
                        <a:prstClr val="black"/>
                      </a:solidFill>
                    </a:endParaRPr>
                  </a:p>
                </p:txBody>
              </p:sp>
            </p:grpSp>
            <p:cxnSp>
              <p:nvCxnSpPr>
                <p:cNvPr id="64" name="直線コネクタ 29"/>
                <p:cNvCxnSpPr/>
                <p:nvPr/>
              </p:nvCxnSpPr>
              <p:spPr>
                <a:xfrm flipH="1">
                  <a:off x="2276128" y="3284984"/>
                  <a:ext cx="279648" cy="720080"/>
                </a:xfrm>
                <a:prstGeom prst="line">
                  <a:avLst/>
                </a:prstGeom>
                <a:noFill/>
                <a:ln w="12700" cap="flat" cmpd="sng" algn="ctr">
                  <a:solidFill>
                    <a:srgbClr val="FFFF00"/>
                  </a:solidFill>
                  <a:prstDash val="solid"/>
                  <a:miter lim="800000"/>
                </a:ln>
                <a:effectLst>
                  <a:glow rad="139700">
                    <a:srgbClr val="A5A5A5">
                      <a:satMod val="175000"/>
                      <a:alpha val="40000"/>
                    </a:srgbClr>
                  </a:glow>
                </a:effectLst>
              </p:spPr>
            </p:cxnSp>
            <p:cxnSp>
              <p:nvCxnSpPr>
                <p:cNvPr id="65" name="直線コネクタ 30"/>
                <p:cNvCxnSpPr/>
                <p:nvPr/>
              </p:nvCxnSpPr>
              <p:spPr>
                <a:xfrm flipH="1" flipV="1">
                  <a:off x="2123728" y="3140968"/>
                  <a:ext cx="864096" cy="288032"/>
                </a:xfrm>
                <a:prstGeom prst="line">
                  <a:avLst/>
                </a:prstGeom>
                <a:noFill/>
                <a:ln w="19050" cap="flat" cmpd="sng" algn="ctr">
                  <a:solidFill>
                    <a:srgbClr val="FFFF00"/>
                  </a:solidFill>
                  <a:prstDash val="solid"/>
                  <a:miter lim="800000"/>
                </a:ln>
                <a:effectLst>
                  <a:glow rad="228600">
                    <a:srgbClr val="5B9BD5">
                      <a:satMod val="175000"/>
                      <a:alpha val="40000"/>
                    </a:srgbClr>
                  </a:glow>
                </a:effectLst>
              </p:spPr>
            </p:cxnSp>
          </p:grpSp>
          <p:sp>
            <p:nvSpPr>
              <p:cNvPr id="60" name="テキスト ボックス 25"/>
              <p:cNvSpPr txBox="1"/>
              <p:nvPr/>
            </p:nvSpPr>
            <p:spPr>
              <a:xfrm>
                <a:off x="727063" y="1340045"/>
                <a:ext cx="380549" cy="540111"/>
              </a:xfrm>
              <a:prstGeom prst="rect">
                <a:avLst/>
              </a:prstGeom>
              <a:noFill/>
            </p:spPr>
            <p:txBody>
              <a:bodyPr wrap="none"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a:defRPr/>
                </a:pPr>
                <a:r>
                  <a:rPr lang="en-US" altLang="zh-CN" sz="2400" dirty="0">
                    <a:solidFill>
                      <a:prstClr val="black"/>
                    </a:solidFill>
                  </a:rPr>
                  <a:t>u</a:t>
                </a:r>
                <a:endParaRPr lang="ja-JP" altLang="en-US" sz="2400" dirty="0">
                  <a:solidFill>
                    <a:prstClr val="black"/>
                  </a:solidFill>
                </a:endParaRPr>
              </a:p>
            </p:txBody>
          </p:sp>
          <p:sp>
            <p:nvSpPr>
              <p:cNvPr id="61" name="テキスト ボックス 26"/>
              <p:cNvSpPr txBox="1"/>
              <p:nvPr/>
            </p:nvSpPr>
            <p:spPr>
              <a:xfrm>
                <a:off x="2061981" y="1772816"/>
                <a:ext cx="380549" cy="540111"/>
              </a:xfrm>
              <a:prstGeom prst="rect">
                <a:avLst/>
              </a:prstGeom>
              <a:noFill/>
            </p:spPr>
            <p:txBody>
              <a:bodyPr wrap="none"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a:defRPr/>
                </a:pPr>
                <a:r>
                  <a:rPr lang="en-US" altLang="zh-CN" sz="2400" dirty="0">
                    <a:solidFill>
                      <a:prstClr val="black"/>
                    </a:solidFill>
                  </a:rPr>
                  <a:t>d</a:t>
                </a:r>
                <a:endParaRPr lang="ja-JP" altLang="en-US" sz="2400" dirty="0">
                  <a:solidFill>
                    <a:prstClr val="black"/>
                  </a:solidFill>
                </a:endParaRPr>
              </a:p>
            </p:txBody>
          </p:sp>
          <p:sp>
            <p:nvSpPr>
              <p:cNvPr id="62" name="テキスト ボックス 27"/>
              <p:cNvSpPr txBox="1"/>
              <p:nvPr/>
            </p:nvSpPr>
            <p:spPr>
              <a:xfrm>
                <a:off x="1006528" y="2556192"/>
                <a:ext cx="334784" cy="540111"/>
              </a:xfrm>
              <a:prstGeom prst="rect">
                <a:avLst/>
              </a:prstGeom>
              <a:noFill/>
            </p:spPr>
            <p:txBody>
              <a:bodyPr wrap="none"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a:defRPr/>
                </a:pPr>
                <a:r>
                  <a:rPr lang="en-US" altLang="zh-CN" sz="2400" dirty="0">
                    <a:solidFill>
                      <a:prstClr val="black"/>
                    </a:solidFill>
                  </a:rPr>
                  <a:t>s</a:t>
                </a:r>
                <a:endParaRPr lang="ja-JP" altLang="en-US" sz="2400" dirty="0">
                  <a:solidFill>
                    <a:prstClr val="black"/>
                  </a:solidFill>
                </a:endParaRPr>
              </a:p>
            </p:txBody>
          </p:sp>
        </p:grpSp>
        <p:grpSp>
          <p:nvGrpSpPr>
            <p:cNvPr id="47" name="グループ化 6"/>
            <p:cNvGrpSpPr/>
            <p:nvPr/>
          </p:nvGrpSpPr>
          <p:grpSpPr>
            <a:xfrm>
              <a:off x="1021297" y="2811524"/>
              <a:ext cx="2998298" cy="2751323"/>
              <a:chOff x="1115616" y="3717032"/>
              <a:chExt cx="2376298" cy="2203794"/>
            </a:xfrm>
          </p:grpSpPr>
          <p:grpSp>
            <p:nvGrpSpPr>
              <p:cNvPr id="51" name="グループ化 88"/>
              <p:cNvGrpSpPr/>
              <p:nvPr/>
            </p:nvGrpSpPr>
            <p:grpSpPr>
              <a:xfrm rot="1019466">
                <a:off x="1115616" y="3717032"/>
                <a:ext cx="2376298" cy="2203794"/>
                <a:chOff x="1115616" y="3717032"/>
                <a:chExt cx="2376298" cy="2203794"/>
              </a:xfrm>
            </p:grpSpPr>
            <p:sp>
              <p:nvSpPr>
                <p:cNvPr id="55" name="円/楕円 42"/>
                <p:cNvSpPr>
                  <a:spLocks noChangeAspect="1"/>
                </p:cNvSpPr>
                <p:nvPr/>
              </p:nvSpPr>
              <p:spPr bwMode="auto">
                <a:xfrm>
                  <a:off x="1115616" y="3717032"/>
                  <a:ext cx="2376298" cy="2203794"/>
                </a:xfrm>
                <a:prstGeom prst="ellipse">
                  <a:avLst/>
                </a:prstGeom>
                <a:solidFill>
                  <a:srgbClr val="C0504D">
                    <a:lumMod val="40000"/>
                    <a:lumOff val="60000"/>
                  </a:srgbClr>
                </a:solidFill>
                <a:ln w="25400" cap="flat" cmpd="sng" algn="ctr">
                  <a:solidFill>
                    <a:srgbClr val="385D8A"/>
                  </a:solidFill>
                  <a:prstDash val="solid"/>
                </a:ln>
                <a:effectLst>
                  <a:softEdge rad="317500"/>
                </a:effectLst>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1800" dirty="0">
                    <a:solidFill>
                      <a:prstClr val="black"/>
                    </a:solidFill>
                    <a:latin typeface="Times New Roman"/>
                    <a:ea typeface="华文楷体"/>
                  </a:endParaRPr>
                </a:p>
              </p:txBody>
            </p:sp>
            <p:sp>
              <p:nvSpPr>
                <p:cNvPr id="56" name="円/楕円 45"/>
                <p:cNvSpPr>
                  <a:spLocks noChangeAspect="1"/>
                </p:cNvSpPr>
                <p:nvPr/>
              </p:nvSpPr>
              <p:spPr bwMode="auto">
                <a:xfrm>
                  <a:off x="1937013" y="4874529"/>
                  <a:ext cx="571505" cy="579952"/>
                </a:xfrm>
                <a:prstGeom prst="ellipse">
                  <a:avLst/>
                </a:prstGeom>
                <a:solidFill>
                  <a:srgbClr val="0000FF"/>
                </a:solidFill>
                <a:ln w="25400" cap="flat" cmpd="sng" algn="ctr">
                  <a:noFill/>
                  <a:prstDash val="solid"/>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2800" dirty="0">
                    <a:solidFill>
                      <a:prstClr val="black"/>
                    </a:solidFill>
                    <a:latin typeface="Times New Roman"/>
                    <a:ea typeface="华文楷体"/>
                  </a:endParaRPr>
                </a:p>
              </p:txBody>
            </p:sp>
            <p:sp>
              <p:nvSpPr>
                <p:cNvPr id="57" name="円/楕円 56"/>
                <p:cNvSpPr/>
                <p:nvPr/>
              </p:nvSpPr>
              <p:spPr bwMode="auto">
                <a:xfrm>
                  <a:off x="2316630" y="4380941"/>
                  <a:ext cx="281940" cy="252256"/>
                </a:xfrm>
                <a:prstGeom prst="ellipse">
                  <a:avLst/>
                </a:prstGeom>
                <a:solidFill>
                  <a:srgbClr val="FF0000"/>
                </a:solidFill>
                <a:ln w="25400" cap="flat" cmpd="sng" algn="ctr">
                  <a:noFill/>
                  <a:prstDash val="solid"/>
                </a:ln>
                <a:effectLst/>
                <a:scene3d>
                  <a:camera prst="orthographicFront"/>
                  <a:lightRig rig="threePt" dir="t">
                    <a:rot lat="0" lon="0" rev="0"/>
                  </a:lightRig>
                </a:scene3d>
                <a:sp3d prstMaterial="matte"/>
              </p:spPr>
              <p:txBody>
                <a:bodyPr anchor="ct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fontAlgn="base">
                    <a:spcBef>
                      <a:spcPct val="0"/>
                    </a:spcBef>
                    <a:spcAft>
                      <a:spcPct val="0"/>
                    </a:spcAft>
                    <a:defRPr/>
                  </a:pPr>
                  <a:endParaRPr lang="ja-JP" altLang="en-US" sz="2800" dirty="0">
                    <a:solidFill>
                      <a:prstClr val="black"/>
                    </a:solidFill>
                    <a:latin typeface="Times New Roman"/>
                    <a:ea typeface="华文楷体"/>
                  </a:endParaRPr>
                </a:p>
              </p:txBody>
            </p:sp>
            <p:cxnSp>
              <p:nvCxnSpPr>
                <p:cNvPr id="58" name="直線コネクタ 47"/>
                <p:cNvCxnSpPr/>
                <p:nvPr/>
              </p:nvCxnSpPr>
              <p:spPr>
                <a:xfrm rot="20580534" flipH="1">
                  <a:off x="2183682" y="4570074"/>
                  <a:ext cx="319265" cy="455380"/>
                </a:xfrm>
                <a:prstGeom prst="line">
                  <a:avLst/>
                </a:prstGeom>
                <a:noFill/>
                <a:ln w="9525" cap="flat" cmpd="sng" algn="ctr">
                  <a:solidFill>
                    <a:srgbClr val="FF0000"/>
                  </a:solidFill>
                  <a:prstDash val="solid"/>
                </a:ln>
                <a:effectLst>
                  <a:glow rad="139700">
                    <a:srgbClr val="9BBB59">
                      <a:satMod val="175000"/>
                      <a:alpha val="40000"/>
                    </a:srgbClr>
                  </a:glow>
                </a:effectLst>
              </p:spPr>
            </p:cxnSp>
          </p:grpSp>
          <p:grpSp>
            <p:nvGrpSpPr>
              <p:cNvPr id="52" name="グループ化 93"/>
              <p:cNvGrpSpPr/>
              <p:nvPr/>
            </p:nvGrpSpPr>
            <p:grpSpPr>
              <a:xfrm>
                <a:off x="1707764" y="3979151"/>
                <a:ext cx="1305568" cy="1785078"/>
                <a:chOff x="1707764" y="3979151"/>
                <a:chExt cx="1305568" cy="1785078"/>
              </a:xfrm>
            </p:grpSpPr>
            <p:sp>
              <p:nvSpPr>
                <p:cNvPr id="53" name="テキスト ボックス 28"/>
                <p:cNvSpPr txBox="1"/>
                <p:nvPr/>
              </p:nvSpPr>
              <p:spPr>
                <a:xfrm>
                  <a:off x="1707764" y="5217878"/>
                  <a:ext cx="374101" cy="546351"/>
                </a:xfrm>
                <a:prstGeom prst="rect">
                  <a:avLst/>
                </a:prstGeom>
                <a:noFill/>
              </p:spPr>
              <p:txBody>
                <a:bodyPr wrap="none"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algn="l" defTabSz="914400">
                    <a:defRPr/>
                  </a:pPr>
                  <a:r>
                    <a:rPr lang="en-US" altLang="zh-CN" sz="2400" dirty="0">
                      <a:solidFill>
                        <a:prstClr val="black"/>
                      </a:solidFill>
                      <a:latin typeface="Times New Roman"/>
                      <a:ea typeface="华文楷体"/>
                    </a:rPr>
                    <a:t>c</a:t>
                  </a:r>
                  <a:endParaRPr lang="ja-JP" altLang="en-US" sz="2400" dirty="0">
                    <a:solidFill>
                      <a:prstClr val="black"/>
                    </a:solidFill>
                    <a:latin typeface="Times New Roman"/>
                    <a:ea typeface="华文楷体"/>
                  </a:endParaRPr>
                </a:p>
              </p:txBody>
            </p:sp>
            <mc:AlternateContent xmlns:mc="http://schemas.openxmlformats.org/markup-compatibility/2006" xmlns:a14="http://schemas.microsoft.com/office/drawing/2010/main">
              <mc:Choice Requires="a14">
                <p:sp>
                  <p:nvSpPr>
                    <p:cNvPr id="54" name="テキスト ボックス 40"/>
                    <p:cNvSpPr txBox="1"/>
                    <p:nvPr/>
                  </p:nvSpPr>
                  <p:spPr>
                    <a:xfrm rot="1061392">
                      <a:off x="2508427" y="3979151"/>
                      <a:ext cx="504905" cy="556141"/>
                    </a:xfrm>
                    <a:prstGeom prst="rect">
                      <a:avLst/>
                    </a:prstGeom>
                    <a:noFill/>
                  </p:spPr>
                  <p:txBody>
                    <a:bodyPr wrap="none"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algn="l" defTabSz="914400">
                        <a:defRPr/>
                      </a:pPr>
                      <a14:m>
                        <m:oMathPara xmlns:m="http://schemas.openxmlformats.org/officeDocument/2006/math">
                          <m:oMathParaPr>
                            <m:jc m:val="centerGroup"/>
                          </m:oMathParaPr>
                          <m:oMath xmlns:m="http://schemas.openxmlformats.org/officeDocument/2006/math">
                            <m:acc>
                              <m:accPr>
                                <m:chr m:val="̅"/>
                                <m:ctrlPr>
                                  <a:rPr lang="en-US" altLang="zh-CN" sz="2400" i="1" smtClean="0">
                                    <a:solidFill>
                                      <a:prstClr val="black"/>
                                    </a:solidFill>
                                    <a:latin typeface="Cambria Math" panose="02040503050406030204" pitchFamily="18" charset="0"/>
                                    <a:ea typeface="华文楷体"/>
                                  </a:rPr>
                                </m:ctrlPr>
                              </m:accPr>
                              <m:e>
                                <m:r>
                                  <m:rPr>
                                    <m:sty m:val="p"/>
                                  </m:rPr>
                                  <a:rPr lang="en-US" altLang="zh-CN" sz="2400" i="1" smtClean="0">
                                    <a:solidFill>
                                      <a:prstClr val="black"/>
                                    </a:solidFill>
                                    <a:latin typeface="Cambria Math" panose="02040503050406030204" pitchFamily="18" charset="0"/>
                                    <a:ea typeface="华文楷体"/>
                                  </a:rPr>
                                  <m:t>d</m:t>
                                </m:r>
                              </m:e>
                            </m:acc>
                          </m:oMath>
                        </m:oMathPara>
                      </a14:m>
                      <a:endParaRPr lang="ja-JP" altLang="en-US" sz="2400" dirty="0">
                        <a:solidFill>
                          <a:prstClr val="black"/>
                        </a:solidFill>
                        <a:latin typeface="Times New Roman"/>
                        <a:ea typeface="华文楷体"/>
                      </a:endParaRPr>
                    </a:p>
                  </p:txBody>
                </p:sp>
              </mc:Choice>
              <mc:Fallback xmlns="">
                <p:sp>
                  <p:nvSpPr>
                    <p:cNvPr id="54" name="テキスト ボックス 40"/>
                    <p:cNvSpPr txBox="1">
                      <a:spLocks noRot="1" noChangeAspect="1" noMove="1" noResize="1" noEditPoints="1" noAdjustHandles="1" noChangeArrowheads="1" noChangeShapeType="1" noTextEdit="1"/>
                    </p:cNvSpPr>
                    <p:nvPr/>
                  </p:nvSpPr>
                  <p:spPr>
                    <a:xfrm rot="1061392">
                      <a:off x="2508427" y="3979151"/>
                      <a:ext cx="504905" cy="556141"/>
                    </a:xfrm>
                    <a:prstGeom prst="rect">
                      <a:avLst/>
                    </a:prstGeom>
                    <a:blipFill rotWithShape="0">
                      <a:blip r:embed="rId3" cstate="print"/>
                      <a:stretch>
                        <a:fillRect/>
                      </a:stretch>
                    </a:blipFill>
                  </p:spPr>
                  <p:txBody>
                    <a:bodyPr/>
                    <a:lstStyle/>
                    <a:p>
                      <a:r>
                        <a:rPr lang="zh-CN" altLang="en-US">
                          <a:noFill/>
                        </a:rPr>
                        <a:t> </a:t>
                      </a:r>
                    </a:p>
                  </p:txBody>
                </p:sp>
              </mc:Fallback>
            </mc:AlternateContent>
          </p:grpSp>
        </p:grpSp>
        <p:sp>
          <p:nvSpPr>
            <p:cNvPr id="48" name="正方形/長方形 1"/>
            <p:cNvSpPr/>
            <p:nvPr/>
          </p:nvSpPr>
          <p:spPr>
            <a:xfrm>
              <a:off x="4895500" y="5322099"/>
              <a:ext cx="3493638" cy="773036"/>
            </a:xfrm>
            <a:prstGeom prst="rect">
              <a:avLst/>
            </a:prstGeom>
          </p:spPr>
          <p:txBody>
            <a:bodyPr wrap="square">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a:defRPr/>
              </a:pPr>
              <a:r>
                <a:rPr lang="en-US" altLang="ja-JP" sz="1400" b="1" u="sng" dirty="0">
                  <a:solidFill>
                    <a:prstClr val="black"/>
                  </a:solidFill>
                  <a:ea typeface="华文楷体"/>
                </a:rPr>
                <a:t>Strange baryons</a:t>
              </a:r>
              <a:r>
                <a:rPr lang="en-US" altLang="ja-JP" sz="1400" b="1" dirty="0">
                  <a:solidFill>
                    <a:prstClr val="black"/>
                  </a:solidFill>
                  <a:ea typeface="华文楷体"/>
                </a:rPr>
                <a:t>  (</a:t>
              </a:r>
              <a:r>
                <a:rPr lang="el-GR" altLang="ja-JP" sz="1400" b="1" dirty="0">
                  <a:solidFill>
                    <a:prstClr val="black"/>
                  </a:solidFill>
                  <a:ea typeface="华文楷体"/>
                </a:rPr>
                <a:t>Λ</a:t>
              </a:r>
              <a:r>
                <a:rPr lang="en-US" altLang="ja-JP" sz="1400" b="1" dirty="0">
                  <a:solidFill>
                    <a:prstClr val="black"/>
                  </a:solidFill>
                  <a:ea typeface="华文楷体"/>
                </a:rPr>
                <a:t>[</a:t>
              </a:r>
              <a:r>
                <a:rPr lang="en-US" altLang="ja-JP" sz="1400" b="1" dirty="0" err="1">
                  <a:solidFill>
                    <a:prstClr val="black"/>
                  </a:solidFill>
                  <a:ea typeface="华文楷体"/>
                </a:rPr>
                <a:t>ud</a:t>
              </a:r>
              <a:r>
                <a:rPr lang="en-US" altLang="ja-JP" sz="1400" b="1" dirty="0" err="1">
                  <a:solidFill>
                    <a:srgbClr val="0066FF"/>
                  </a:solidFill>
                  <a:ea typeface="华文楷体"/>
                </a:rPr>
                <a:t>s</a:t>
              </a:r>
              <a:r>
                <a:rPr lang="en-US" altLang="ja-JP" sz="1400" b="1" dirty="0">
                  <a:solidFill>
                    <a:prstClr val="black"/>
                  </a:solidFill>
                  <a:ea typeface="华文楷体"/>
                </a:rPr>
                <a:t>])</a:t>
              </a:r>
            </a:p>
            <a:p>
              <a:pPr defTabSz="914400">
                <a:defRPr/>
              </a:pPr>
              <a:r>
                <a:rPr lang="en-US" altLang="ja-JP" sz="1400" dirty="0">
                  <a:solidFill>
                    <a:prstClr val="black"/>
                  </a:solidFill>
                  <a:ea typeface="华文楷体"/>
                </a:rPr>
                <a:t>m</a:t>
              </a:r>
              <a:r>
                <a:rPr lang="en-US" altLang="ja-JP" sz="1400" baseline="-25000" dirty="0">
                  <a:solidFill>
                    <a:prstClr val="black"/>
                  </a:solidFill>
                  <a:ea typeface="华文楷体"/>
                </a:rPr>
                <a:t>u</a:t>
              </a:r>
              <a:r>
                <a:rPr lang="en-US" altLang="ja-JP" sz="1400" dirty="0">
                  <a:solidFill>
                    <a:prstClr val="black"/>
                  </a:solidFill>
                  <a:ea typeface="华文楷体"/>
                </a:rPr>
                <a:t>, m</a:t>
              </a:r>
              <a:r>
                <a:rPr lang="en-US" altLang="ja-JP" sz="1400" baseline="-25000" dirty="0">
                  <a:solidFill>
                    <a:prstClr val="black"/>
                  </a:solidFill>
                  <a:ea typeface="华文楷体"/>
                </a:rPr>
                <a:t>d</a:t>
              </a:r>
              <a:r>
                <a:rPr lang="en-US" altLang="ja-JP" sz="1400" dirty="0">
                  <a:solidFill>
                    <a:prstClr val="black"/>
                  </a:solidFill>
                  <a:ea typeface="华文楷体"/>
                </a:rPr>
                <a:t> ≈ m</a:t>
              </a:r>
              <a:r>
                <a:rPr lang="en-US" altLang="ja-JP" sz="1400" baseline="-25000" dirty="0">
                  <a:solidFill>
                    <a:prstClr val="black"/>
                  </a:solidFill>
                  <a:ea typeface="华文楷体"/>
                </a:rPr>
                <a:t>s</a:t>
              </a:r>
              <a:r>
                <a:rPr lang="en-US" altLang="ja-JP" sz="1400" dirty="0">
                  <a:solidFill>
                    <a:prstClr val="black"/>
                  </a:solidFill>
                  <a:ea typeface="华文楷体"/>
                </a:rPr>
                <a:t> </a:t>
              </a:r>
              <a:r>
                <a:rPr lang="en-US" altLang="ja-JP" sz="1400" dirty="0">
                  <a:solidFill>
                    <a:prstClr val="black"/>
                  </a:solidFill>
                  <a:ea typeface="华文楷体"/>
                  <a:sym typeface="Wingdings" panose="05000000000000000000" pitchFamily="2" charset="2"/>
                </a:rPr>
                <a:t></a:t>
              </a:r>
              <a:r>
                <a:rPr lang="en-US" altLang="ja-JP" sz="1400" dirty="0">
                  <a:solidFill>
                    <a:prstClr val="black"/>
                  </a:solidFill>
                  <a:ea typeface="华文楷体"/>
                </a:rPr>
                <a:t> </a:t>
              </a:r>
              <a:r>
                <a:rPr lang="en-US" altLang="ja-JP" sz="1400" b="1" dirty="0">
                  <a:solidFill>
                    <a:srgbClr val="0066FF"/>
                  </a:solidFill>
                  <a:ea typeface="华文楷体"/>
                </a:rPr>
                <a:t>(qqq)  </a:t>
              </a:r>
              <a:r>
                <a:rPr lang="en-US" altLang="ja-JP" sz="1400" dirty="0">
                  <a:solidFill>
                    <a:prstClr val="black"/>
                  </a:solidFill>
                  <a:ea typeface="华文楷体"/>
                </a:rPr>
                <a:t>uniform</a:t>
              </a:r>
            </a:p>
          </p:txBody>
        </p:sp>
        <p:sp>
          <p:nvSpPr>
            <p:cNvPr id="49" name="矩形 48"/>
            <p:cNvSpPr/>
            <p:nvPr/>
          </p:nvSpPr>
          <p:spPr>
            <a:xfrm>
              <a:off x="8757274" y="5220508"/>
              <a:ext cx="3981198" cy="1155007"/>
            </a:xfrm>
            <a:prstGeom prst="rect">
              <a:avLst/>
            </a:prstGeom>
          </p:spPr>
          <p:txBody>
            <a:bodyPr wrap="square">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eaLnBrk="0" fontAlgn="base" hangingPunct="0">
                <a:spcBef>
                  <a:spcPct val="20000"/>
                </a:spcBef>
                <a:spcAft>
                  <a:spcPct val="0"/>
                </a:spcAft>
                <a:defRPr/>
              </a:pPr>
              <a:r>
                <a:rPr kumimoji="1" lang="en-US" altLang="ja-JP" sz="1400" b="1" u="sng" dirty="0">
                  <a:solidFill>
                    <a:prstClr val="black"/>
                  </a:solidFill>
                  <a:ea typeface="华文楷体"/>
                  <a:cs typeface="Calibri" panose="020F0502020204030204" pitchFamily="34" charset="0"/>
                </a:rPr>
                <a:t>Charmed baryon </a:t>
              </a:r>
              <a:r>
                <a:rPr kumimoji="1" lang="en-US" altLang="ja-JP" sz="1400" b="1" dirty="0">
                  <a:solidFill>
                    <a:prstClr val="black"/>
                  </a:solidFill>
                  <a:ea typeface="华文楷体"/>
                  <a:cs typeface="Calibri" panose="020F0502020204030204" pitchFamily="34" charset="0"/>
                </a:rPr>
                <a:t>  (</a:t>
              </a:r>
              <a:r>
                <a:rPr kumimoji="1" lang="el-GR" altLang="ja-JP" sz="1400" b="1" dirty="0">
                  <a:solidFill>
                    <a:prstClr val="black"/>
                  </a:solidFill>
                  <a:ea typeface="华文楷体"/>
                  <a:cs typeface="Calibri" panose="020F0502020204030204" pitchFamily="34" charset="0"/>
                </a:rPr>
                <a:t>Λ</a:t>
              </a:r>
              <a:r>
                <a:rPr kumimoji="1" lang="en-US" altLang="ja-JP" sz="1400" b="1" baseline="-25000" dirty="0">
                  <a:solidFill>
                    <a:prstClr val="black"/>
                  </a:solidFill>
                  <a:ea typeface="华文楷体"/>
                  <a:cs typeface="Calibri" panose="020F0502020204030204" pitchFamily="34" charset="0"/>
                </a:rPr>
                <a:t>c</a:t>
              </a:r>
              <a:r>
                <a:rPr kumimoji="1" lang="en-US" altLang="ja-JP" sz="1400" b="1" dirty="0">
                  <a:solidFill>
                    <a:prstClr val="black"/>
                  </a:solidFill>
                  <a:ea typeface="华文楷体"/>
                  <a:cs typeface="Calibri" panose="020F0502020204030204" pitchFamily="34" charset="0"/>
                </a:rPr>
                <a:t>[</a:t>
              </a:r>
              <a:r>
                <a:rPr kumimoji="1" lang="en-US" altLang="ja-JP" sz="1400" b="1" dirty="0" err="1">
                  <a:solidFill>
                    <a:prstClr val="black"/>
                  </a:solidFill>
                  <a:ea typeface="华文楷体"/>
                  <a:cs typeface="Calibri" panose="020F0502020204030204" pitchFamily="34" charset="0"/>
                </a:rPr>
                <a:t>ud</a:t>
              </a:r>
              <a:r>
                <a:rPr kumimoji="1" lang="en-US" altLang="ja-JP" sz="1400" b="1" dirty="0" err="1">
                  <a:solidFill>
                    <a:srgbClr val="0066FF"/>
                  </a:solidFill>
                  <a:ea typeface="华文楷体"/>
                  <a:cs typeface="Calibri" panose="020F0502020204030204" pitchFamily="34" charset="0"/>
                </a:rPr>
                <a:t>c</a:t>
              </a:r>
              <a:r>
                <a:rPr kumimoji="1" lang="en-US" altLang="ja-JP" sz="1400" b="1" dirty="0">
                  <a:solidFill>
                    <a:prstClr val="black"/>
                  </a:solidFill>
                  <a:ea typeface="华文楷体"/>
                  <a:cs typeface="Calibri" panose="020F0502020204030204" pitchFamily="34" charset="0"/>
                </a:rPr>
                <a:t>])</a:t>
              </a:r>
              <a:endParaRPr kumimoji="1" lang="en-US" altLang="ja-JP" sz="1400" b="1" dirty="0">
                <a:solidFill>
                  <a:srgbClr val="00B050"/>
                </a:solidFill>
                <a:ea typeface="华文楷体"/>
                <a:cs typeface="Calibri" panose="020F0502020204030204" pitchFamily="34" charset="0"/>
              </a:endParaRPr>
            </a:p>
            <a:p>
              <a:pPr marL="342900" indent="-342900" defTabSz="914400" eaLnBrk="0" fontAlgn="base" hangingPunct="0">
                <a:spcBef>
                  <a:spcPct val="20000"/>
                </a:spcBef>
                <a:spcAft>
                  <a:spcPct val="0"/>
                </a:spcAft>
                <a:defRPr/>
              </a:pPr>
              <a:r>
                <a:rPr kumimoji="1" lang="en-US" altLang="ja-JP" sz="1400" dirty="0">
                  <a:solidFill>
                    <a:prstClr val="black"/>
                  </a:solidFill>
                  <a:ea typeface="华文楷体"/>
                  <a:cs typeface="Calibri" panose="020F0502020204030204" pitchFamily="34" charset="0"/>
                </a:rPr>
                <a:t>m</a:t>
              </a:r>
              <a:r>
                <a:rPr kumimoji="1" lang="en-US" altLang="ja-JP" sz="1400" baseline="-25000" dirty="0">
                  <a:solidFill>
                    <a:prstClr val="black"/>
                  </a:solidFill>
                  <a:ea typeface="华文楷体"/>
                  <a:cs typeface="Calibri" panose="020F0502020204030204" pitchFamily="34" charset="0"/>
                </a:rPr>
                <a:t>u</a:t>
              </a:r>
              <a:r>
                <a:rPr kumimoji="1" lang="en-US" altLang="ja-JP" sz="1400" dirty="0">
                  <a:solidFill>
                    <a:prstClr val="black"/>
                  </a:solidFill>
                  <a:ea typeface="华文楷体"/>
                  <a:cs typeface="Calibri" panose="020F0502020204030204" pitchFamily="34" charset="0"/>
                </a:rPr>
                <a:t>, m</a:t>
              </a:r>
              <a:r>
                <a:rPr kumimoji="1" lang="en-US" altLang="ja-JP" sz="1400" baseline="-25000" dirty="0">
                  <a:solidFill>
                    <a:prstClr val="black"/>
                  </a:solidFill>
                  <a:ea typeface="华文楷体"/>
                  <a:cs typeface="Calibri" panose="020F0502020204030204" pitchFamily="34" charset="0"/>
                </a:rPr>
                <a:t>d</a:t>
              </a:r>
              <a:r>
                <a:rPr kumimoji="1" lang="en-US" altLang="ja-JP" sz="1400" dirty="0">
                  <a:solidFill>
                    <a:prstClr val="black"/>
                  </a:solidFill>
                  <a:ea typeface="华文楷体"/>
                  <a:cs typeface="Calibri" panose="020F0502020204030204" pitchFamily="34" charset="0"/>
                </a:rPr>
                <a:t> &lt;&lt; m</a:t>
              </a:r>
              <a:r>
                <a:rPr kumimoji="1" lang="en-US" altLang="ja-JP" sz="1400" baseline="-25000" dirty="0">
                  <a:solidFill>
                    <a:prstClr val="black"/>
                  </a:solidFill>
                  <a:ea typeface="华文楷体"/>
                  <a:cs typeface="Calibri" panose="020F0502020204030204" pitchFamily="34" charset="0"/>
                </a:rPr>
                <a:t>c</a:t>
              </a:r>
              <a:r>
                <a:rPr kumimoji="1" lang="en-US" altLang="ja-JP" sz="1400" dirty="0">
                  <a:solidFill>
                    <a:prstClr val="black"/>
                  </a:solidFill>
                  <a:ea typeface="华文楷体"/>
                  <a:cs typeface="Calibri" panose="020F0502020204030204" pitchFamily="34" charset="0"/>
                </a:rPr>
                <a:t> </a:t>
              </a:r>
              <a:r>
                <a:rPr kumimoji="1" lang="en-US" altLang="ja-JP" sz="1400" dirty="0">
                  <a:solidFill>
                    <a:prstClr val="black"/>
                  </a:solidFill>
                  <a:ea typeface="华文楷体"/>
                  <a:cs typeface="Calibri" panose="020F0502020204030204" pitchFamily="34" charset="0"/>
                  <a:sym typeface="Wingdings" panose="05000000000000000000" pitchFamily="2" charset="2"/>
                </a:rPr>
                <a:t> </a:t>
              </a:r>
              <a:r>
                <a:rPr kumimoji="1" lang="en-US" altLang="ja-JP" sz="1400" b="1" dirty="0" err="1">
                  <a:solidFill>
                    <a:srgbClr val="0066FF"/>
                  </a:solidFill>
                  <a:ea typeface="华文楷体"/>
                  <a:cs typeface="Calibri" panose="020F0502020204030204" pitchFamily="34" charset="0"/>
                </a:rPr>
                <a:t>diquark</a:t>
              </a:r>
              <a:r>
                <a:rPr kumimoji="1" lang="en-US" altLang="ja-JP" sz="1400" b="1" dirty="0">
                  <a:solidFill>
                    <a:srgbClr val="0066FF"/>
                  </a:solidFill>
                  <a:ea typeface="华文楷体"/>
                  <a:cs typeface="Calibri" panose="020F0502020204030204" pitchFamily="34" charset="0"/>
                </a:rPr>
                <a:t> + quark</a:t>
              </a:r>
            </a:p>
            <a:p>
              <a:pPr defTabSz="914400">
                <a:defRPr/>
              </a:pPr>
              <a:r>
                <a:rPr kumimoji="1" lang="en-US" altLang="ja-JP" sz="1400" b="1" dirty="0">
                  <a:solidFill>
                    <a:srgbClr val="0066FF"/>
                  </a:solidFill>
                  <a:ea typeface="华文楷体"/>
                  <a:cs typeface="Calibri" panose="020F0502020204030204" pitchFamily="34" charset="0"/>
                </a:rPr>
                <a:t>                                (</a:t>
              </a:r>
              <a:r>
                <a:rPr kumimoji="1" lang="en-US" altLang="ja-JP" sz="1400" b="1" dirty="0" err="1">
                  <a:solidFill>
                    <a:srgbClr val="0066FF"/>
                  </a:solidFill>
                  <a:ea typeface="华文楷体"/>
                  <a:cs typeface="Calibri" panose="020F0502020204030204" pitchFamily="34" charset="0"/>
                </a:rPr>
                <a:t>qq</a:t>
              </a:r>
              <a:r>
                <a:rPr kumimoji="1" lang="en-US" altLang="ja-JP" sz="1400" b="1" dirty="0">
                  <a:solidFill>
                    <a:srgbClr val="0066FF"/>
                  </a:solidFill>
                  <a:ea typeface="华文楷体"/>
                  <a:cs typeface="Calibri" panose="020F0502020204030204" pitchFamily="34" charset="0"/>
                </a:rPr>
                <a:t>)          (Q)</a:t>
              </a:r>
            </a:p>
          </p:txBody>
        </p:sp>
        <mc:AlternateContent xmlns:mc="http://schemas.openxmlformats.org/markup-compatibility/2006" xmlns:a14="http://schemas.microsoft.com/office/drawing/2010/main">
          <mc:Choice Requires="a14">
            <p:sp>
              <p:nvSpPr>
                <p:cNvPr id="50" name="矩形 49"/>
                <p:cNvSpPr/>
                <p:nvPr/>
              </p:nvSpPr>
              <p:spPr>
                <a:xfrm>
                  <a:off x="597743" y="5302867"/>
                  <a:ext cx="4090391" cy="1162114"/>
                </a:xfrm>
                <a:prstGeom prst="rect">
                  <a:avLst/>
                </a:prstGeom>
              </p:spPr>
              <p:txBody>
                <a:bodyPr wrap="square">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pPr defTabSz="914400" eaLnBrk="0" fontAlgn="base" hangingPunct="0">
                    <a:spcBef>
                      <a:spcPct val="20000"/>
                    </a:spcBef>
                    <a:spcAft>
                      <a:spcPct val="0"/>
                    </a:spcAft>
                    <a:defRPr/>
                  </a:pPr>
                  <a:r>
                    <a:rPr kumimoji="1" lang="en-US" altLang="ja-JP" sz="1400" b="1" u="sng" dirty="0">
                      <a:solidFill>
                        <a:prstClr val="black"/>
                      </a:solidFill>
                      <a:ea typeface="华文楷体"/>
                    </a:rPr>
                    <a:t>Charmed </a:t>
                  </a:r>
                  <a:r>
                    <a:rPr kumimoji="1" lang="en-US" altLang="zh-CN" sz="1400" b="1" u="sng" dirty="0">
                      <a:solidFill>
                        <a:prstClr val="black"/>
                      </a:solidFill>
                      <a:ea typeface="华文楷体"/>
                    </a:rPr>
                    <a:t>meson</a:t>
                  </a:r>
                  <a:r>
                    <a:rPr kumimoji="1" lang="en-US" altLang="ja-JP" sz="1400" b="1" u="sng" dirty="0">
                      <a:solidFill>
                        <a:prstClr val="black"/>
                      </a:solidFill>
                      <a:ea typeface="华文楷体"/>
                    </a:rPr>
                    <a:t> </a:t>
                  </a:r>
                  <a:r>
                    <a:rPr kumimoji="1" lang="en-US" altLang="ja-JP" sz="1400" b="1" dirty="0">
                      <a:solidFill>
                        <a:prstClr val="black"/>
                      </a:solidFill>
                      <a:ea typeface="华文楷体"/>
                    </a:rPr>
                    <a:t>  (D</a:t>
                  </a:r>
                  <a:r>
                    <a:rPr kumimoji="1" lang="en-US" altLang="zh-CN" sz="1400" b="1" baseline="30000" dirty="0">
                      <a:solidFill>
                        <a:prstClr val="black"/>
                      </a:solidFill>
                      <a:ea typeface="华文楷体"/>
                    </a:rPr>
                    <a:t>+</a:t>
                  </a:r>
                  <a:r>
                    <a:rPr kumimoji="1" lang="en-US" altLang="ja-JP" sz="1400" b="1" dirty="0">
                      <a:solidFill>
                        <a:prstClr val="black"/>
                      </a:solidFill>
                      <a:ea typeface="华文楷体"/>
                    </a:rPr>
                    <a:t>[</a:t>
                  </a:r>
                  <a:r>
                    <a:rPr kumimoji="1" lang="en-US" altLang="zh-CN" sz="1400" b="1" dirty="0">
                      <a:solidFill>
                        <a:prstClr val="black"/>
                      </a:solidFill>
                      <a:ea typeface="华文楷体"/>
                    </a:rPr>
                    <a:t>c</a:t>
                  </a:r>
                  <a14:m>
                    <m:oMath xmlns:m="http://schemas.openxmlformats.org/officeDocument/2006/math">
                      <m:acc>
                        <m:accPr>
                          <m:chr m:val="̅"/>
                          <m:ctrlPr>
                            <a:rPr lang="en-US" altLang="zh-CN" sz="1400" b="1" i="1">
                              <a:solidFill>
                                <a:prstClr val="black"/>
                              </a:solidFill>
                              <a:latin typeface="Cambria Math" panose="02040503050406030204" pitchFamily="18" charset="0"/>
                              <a:ea typeface="华文楷体"/>
                            </a:rPr>
                          </m:ctrlPr>
                        </m:accPr>
                        <m:e>
                          <m:r>
                            <a:rPr lang="en-US" altLang="zh-CN" sz="1400" b="1" i="1">
                              <a:solidFill>
                                <a:prstClr val="black"/>
                              </a:solidFill>
                              <a:latin typeface="Cambria Math" panose="02040503050406030204" pitchFamily="18" charset="0"/>
                              <a:ea typeface="华文楷体"/>
                            </a:rPr>
                            <m:t>𝒅</m:t>
                          </m:r>
                        </m:e>
                      </m:acc>
                    </m:oMath>
                  </a14:m>
                  <a:r>
                    <a:rPr kumimoji="1" lang="en-US" altLang="ja-JP" sz="1400" b="1" dirty="0">
                      <a:solidFill>
                        <a:prstClr val="black"/>
                      </a:solidFill>
                      <a:ea typeface="华文楷体"/>
                    </a:rPr>
                    <a:t>])</a:t>
                  </a:r>
                  <a:endParaRPr kumimoji="1" lang="en-US" altLang="ja-JP" sz="1400" b="1" dirty="0">
                    <a:solidFill>
                      <a:srgbClr val="00B050"/>
                    </a:solidFill>
                    <a:ea typeface="华文楷体"/>
                  </a:endParaRPr>
                </a:p>
                <a:p>
                  <a:pPr defTabSz="914400" eaLnBrk="0" fontAlgn="base" hangingPunct="0">
                    <a:spcBef>
                      <a:spcPct val="20000"/>
                    </a:spcBef>
                    <a:spcAft>
                      <a:spcPct val="0"/>
                    </a:spcAft>
                    <a:defRPr/>
                  </a:pPr>
                  <a:r>
                    <a:rPr kumimoji="1" lang="en-US" altLang="ja-JP" sz="1400" dirty="0">
                      <a:solidFill>
                        <a:prstClr val="black"/>
                      </a:solidFill>
                      <a:ea typeface="华文楷体"/>
                    </a:rPr>
                    <a:t>m</a:t>
                  </a:r>
                  <a:r>
                    <a:rPr kumimoji="1" lang="en-US" altLang="ja-JP" sz="1400" baseline="-25000" dirty="0">
                      <a:solidFill>
                        <a:prstClr val="black"/>
                      </a:solidFill>
                      <a:ea typeface="华文楷体"/>
                    </a:rPr>
                    <a:t>d</a:t>
                  </a:r>
                  <a:r>
                    <a:rPr kumimoji="1" lang="en-US" altLang="ja-JP" sz="1400" dirty="0">
                      <a:solidFill>
                        <a:prstClr val="black"/>
                      </a:solidFill>
                      <a:ea typeface="华文楷体"/>
                    </a:rPr>
                    <a:t> &lt;&lt; m</a:t>
                  </a:r>
                  <a:r>
                    <a:rPr kumimoji="1" lang="en-US" altLang="ja-JP" sz="1400" baseline="-25000" dirty="0">
                      <a:solidFill>
                        <a:prstClr val="black"/>
                      </a:solidFill>
                      <a:ea typeface="华文楷体"/>
                    </a:rPr>
                    <a:t>c</a:t>
                  </a:r>
                  <a:r>
                    <a:rPr kumimoji="1" lang="en-US" altLang="ja-JP" sz="1400" dirty="0">
                      <a:solidFill>
                        <a:prstClr val="black"/>
                      </a:solidFill>
                      <a:ea typeface="华文楷体"/>
                    </a:rPr>
                    <a:t> </a:t>
                  </a:r>
                  <a:r>
                    <a:rPr kumimoji="1" lang="en-US" altLang="ja-JP" sz="1400" dirty="0">
                      <a:solidFill>
                        <a:prstClr val="black"/>
                      </a:solidFill>
                      <a:ea typeface="华文楷体"/>
                      <a:sym typeface="Wingdings" panose="05000000000000000000" pitchFamily="2" charset="2"/>
                    </a:rPr>
                    <a:t> </a:t>
                  </a:r>
                  <a:r>
                    <a:rPr kumimoji="1" lang="en-US" altLang="ja-JP" sz="1400" b="1" dirty="0">
                      <a:solidFill>
                        <a:srgbClr val="0066FF"/>
                      </a:solidFill>
                      <a:ea typeface="华文楷体"/>
                    </a:rPr>
                    <a:t>quark + </a:t>
                  </a:r>
                  <a:r>
                    <a:rPr kumimoji="1" lang="en-US" altLang="zh-CN" sz="1400" b="1" dirty="0">
                      <a:solidFill>
                        <a:srgbClr val="0066FF"/>
                      </a:solidFill>
                      <a:ea typeface="华文楷体"/>
                    </a:rPr>
                    <a:t>heavy </a:t>
                  </a:r>
                  <a:r>
                    <a:rPr kumimoji="1" lang="en-US" altLang="ja-JP" sz="1400" b="1" dirty="0">
                      <a:solidFill>
                        <a:srgbClr val="0066FF"/>
                      </a:solidFill>
                      <a:ea typeface="华文楷体"/>
                    </a:rPr>
                    <a:t>quark</a:t>
                  </a:r>
                </a:p>
                <a:p>
                  <a:pPr defTabSz="914400">
                    <a:defRPr/>
                  </a:pPr>
                  <a:r>
                    <a:rPr kumimoji="1" lang="en-US" altLang="ja-JP" sz="1400" b="1" dirty="0">
                      <a:solidFill>
                        <a:srgbClr val="0066FF"/>
                      </a:solidFill>
                      <a:ea typeface="华文楷体"/>
                    </a:rPr>
                    <a:t>                (q)               (Q)</a:t>
                  </a:r>
                </a:p>
              </p:txBody>
            </p:sp>
          </mc:Choice>
          <mc:Fallback xmlns="">
            <p:sp>
              <p:nvSpPr>
                <p:cNvPr id="50" name="矩形 49"/>
                <p:cNvSpPr>
                  <a:spLocks noRot="1" noChangeAspect="1" noMove="1" noResize="1" noEditPoints="1" noAdjustHandles="1" noChangeArrowheads="1" noChangeShapeType="1" noTextEdit="1"/>
                </p:cNvSpPr>
                <p:nvPr/>
              </p:nvSpPr>
              <p:spPr>
                <a:xfrm>
                  <a:off x="597743" y="5302867"/>
                  <a:ext cx="4090391" cy="1162114"/>
                </a:xfrm>
                <a:prstGeom prst="rect">
                  <a:avLst/>
                </a:prstGeom>
                <a:blipFill rotWithShape="0">
                  <a:blip r:embed="rId4" cstate="print"/>
                  <a:stretch>
                    <a:fillRect t="-775" b="-6977"/>
                  </a:stretch>
                </a:blipFill>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81" name="TextBox 7"/>
              <p:cNvSpPr txBox="1"/>
              <p:nvPr/>
            </p:nvSpPr>
            <p:spPr>
              <a:xfrm>
                <a:off x="553717" y="903559"/>
                <a:ext cx="8166973" cy="477559"/>
              </a:xfrm>
              <a:prstGeom prst="rect">
                <a:avLst/>
              </a:prstGeom>
              <a:solidFill>
                <a:srgbClr val="FFFF00"/>
              </a:solidFill>
            </p:spPr>
            <p:txBody>
              <a:bodyPr wrap="square" lIns="91430" tIns="45716" rIns="91430" bIns="45716">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14:m>
                  <m:oMath xmlns:m="http://schemas.openxmlformats.org/officeDocument/2006/math">
                    <m:sSubSup>
                      <m:sSubSupPr>
                        <m:ctrlPr>
                          <a:rPr lang="en-US" altLang="zh-CN" sz="2400" b="1" i="1">
                            <a:solidFill>
                              <a:srgbClr val="FF0000"/>
                            </a:solidFill>
                            <a:effectLst>
                              <a:outerShdw blurRad="38100" dist="38100" dir="2700000" algn="tl">
                                <a:srgbClr val="000000">
                                  <a:alpha val="43137"/>
                                </a:srgbClr>
                              </a:outerShdw>
                            </a:effectLst>
                            <a:latin typeface="Cambria Math" panose="02040503050406030204" pitchFamily="18" charset="0"/>
                          </a:rPr>
                        </m:ctrlPr>
                      </m:sSubSupPr>
                      <m:e>
                        <m:r>
                          <a:rPr lang="zh-CN" altLang="en-US" sz="2400" b="1" i="1">
                            <a:solidFill>
                              <a:srgbClr val="FF0000"/>
                            </a:solidFill>
                            <a:effectLst>
                              <a:outerShdw blurRad="38100" dist="38100" dir="2700000" algn="tl">
                                <a:srgbClr val="000000">
                                  <a:alpha val="43137"/>
                                </a:srgbClr>
                              </a:outerShdw>
                            </a:effectLst>
                            <a:latin typeface="Cambria Math" panose="02040503050406030204" pitchFamily="18" charset="0"/>
                          </a:rPr>
                          <m:t>𝜦</m:t>
                        </m:r>
                      </m:e>
                      <m:sub>
                        <m:r>
                          <a:rPr lang="en-US" altLang="zh-CN" sz="2400" b="1" i="1">
                            <a:solidFill>
                              <a:srgbClr val="FF0000"/>
                            </a:solidFill>
                            <a:effectLst>
                              <a:outerShdw blurRad="38100" dist="38100" dir="2700000" algn="tl">
                                <a:srgbClr val="000000">
                                  <a:alpha val="43137"/>
                                </a:srgbClr>
                              </a:outerShdw>
                            </a:effectLst>
                            <a:latin typeface="Cambria Math" panose="02040503050406030204" pitchFamily="18" charset="0"/>
                          </a:rPr>
                          <m:t>𝒄</m:t>
                        </m:r>
                      </m:sub>
                      <m:sup>
                        <m:r>
                          <a:rPr lang="en-US" altLang="zh-CN" sz="2400" b="1" i="1">
                            <a:solidFill>
                              <a:srgbClr val="FF0000"/>
                            </a:solidFill>
                            <a:effectLst>
                              <a:outerShdw blurRad="38100" dist="38100" dir="2700000" algn="tl">
                                <a:srgbClr val="000000">
                                  <a:alpha val="43137"/>
                                </a:srgbClr>
                              </a:outerShdw>
                            </a:effectLst>
                            <a:latin typeface="Cambria Math" panose="02040503050406030204" pitchFamily="18" charset="0"/>
                          </a:rPr>
                          <m:t>+</m:t>
                        </m:r>
                      </m:sup>
                    </m:sSubSup>
                  </m:oMath>
                </a14:m>
                <a:r>
                  <a:rPr lang="en-US" altLang="zh-CN" sz="2400" b="1" i="1" dirty="0">
                    <a:solidFill>
                      <a:srgbClr val="FF0000"/>
                    </a:solidFill>
                    <a:latin typeface="Calibri"/>
                    <a:cs typeface="Calibri" panose="020F0502020204030204" pitchFamily="34" charset="0"/>
                  </a:rPr>
                  <a:t>: a heavy quark (c) with a unexcited spin-zero diquark (u-d)</a:t>
                </a:r>
              </a:p>
            </p:txBody>
          </p:sp>
        </mc:Choice>
        <mc:Fallback xmlns="">
          <p:sp>
            <p:nvSpPr>
              <p:cNvPr id="81" name="TextBox 7"/>
              <p:cNvSpPr txBox="1">
                <a:spLocks noRot="1" noChangeAspect="1" noMove="1" noResize="1" noEditPoints="1" noAdjustHandles="1" noChangeArrowheads="1" noChangeShapeType="1" noTextEdit="1"/>
              </p:cNvSpPr>
              <p:nvPr/>
            </p:nvSpPr>
            <p:spPr>
              <a:xfrm>
                <a:off x="553717" y="903559"/>
                <a:ext cx="8166973" cy="477559"/>
              </a:xfrm>
              <a:prstGeom prst="rect">
                <a:avLst/>
              </a:prstGeom>
              <a:blipFill rotWithShape="0">
                <a:blip r:embed="rId5" cstate="print"/>
                <a:stretch>
                  <a:fillRect t="-10127" b="-2405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3" name="TextBox 1"/>
              <p:cNvSpPr txBox="1"/>
              <p:nvPr/>
            </p:nvSpPr>
            <p:spPr>
              <a:xfrm>
                <a:off x="239229" y="3718505"/>
                <a:ext cx="8688107" cy="869974"/>
              </a:xfrm>
              <a:prstGeom prst="rect">
                <a:avLst/>
              </a:prstGeom>
              <a:noFill/>
            </p:spPr>
            <p:txBody>
              <a:bodyPr wrap="square" lIns="130039" tIns="65020" rIns="130039" bIns="65020" rtlCol="0">
                <a:spAutoFit/>
              </a:bodyPr>
              <a:lstStyle>
                <a:lvl1pPr algn="ctr" defTabSz="584140">
                  <a:defRPr sz="3600">
                    <a:latin typeface="+mn-lt"/>
                    <a:ea typeface="+mn-ea"/>
                    <a:cs typeface="+mn-cs"/>
                    <a:sym typeface="Helvetica Light"/>
                  </a:defRPr>
                </a:lvl1pPr>
                <a:lvl2pPr indent="228577" algn="ctr" defTabSz="584140">
                  <a:defRPr sz="3600">
                    <a:latin typeface="+mn-lt"/>
                    <a:ea typeface="+mn-ea"/>
                    <a:cs typeface="+mn-cs"/>
                    <a:sym typeface="Helvetica Light"/>
                  </a:defRPr>
                </a:lvl2pPr>
                <a:lvl3pPr indent="457152" algn="ctr" defTabSz="584140">
                  <a:defRPr sz="3600">
                    <a:latin typeface="+mn-lt"/>
                    <a:ea typeface="+mn-ea"/>
                    <a:cs typeface="+mn-cs"/>
                    <a:sym typeface="Helvetica Light"/>
                  </a:defRPr>
                </a:lvl3pPr>
                <a:lvl4pPr indent="685729" algn="ctr" defTabSz="584140">
                  <a:defRPr sz="3600">
                    <a:latin typeface="+mn-lt"/>
                    <a:ea typeface="+mn-ea"/>
                    <a:cs typeface="+mn-cs"/>
                    <a:sym typeface="Helvetica Light"/>
                  </a:defRPr>
                </a:lvl4pPr>
                <a:lvl5pPr indent="914307" algn="ctr" defTabSz="584140">
                  <a:defRPr sz="3600">
                    <a:latin typeface="+mn-lt"/>
                    <a:ea typeface="+mn-ea"/>
                    <a:cs typeface="+mn-cs"/>
                    <a:sym typeface="Helvetica Light"/>
                  </a:defRPr>
                </a:lvl5pPr>
                <a:lvl6pPr indent="1142883" algn="ctr" defTabSz="584140">
                  <a:defRPr sz="3600">
                    <a:latin typeface="+mn-lt"/>
                    <a:ea typeface="+mn-ea"/>
                    <a:cs typeface="+mn-cs"/>
                    <a:sym typeface="Helvetica Light"/>
                  </a:defRPr>
                </a:lvl6pPr>
                <a:lvl7pPr indent="1371460" algn="ctr" defTabSz="584140">
                  <a:defRPr sz="3600">
                    <a:latin typeface="+mn-lt"/>
                    <a:ea typeface="+mn-ea"/>
                    <a:cs typeface="+mn-cs"/>
                    <a:sym typeface="Helvetica Light"/>
                  </a:defRPr>
                </a:lvl7pPr>
                <a:lvl8pPr indent="1600038" algn="ctr" defTabSz="584140">
                  <a:defRPr sz="3600">
                    <a:latin typeface="+mn-lt"/>
                    <a:ea typeface="+mn-ea"/>
                    <a:cs typeface="+mn-cs"/>
                    <a:sym typeface="Helvetica Light"/>
                  </a:defRPr>
                </a:lvl8pPr>
                <a:lvl9pPr indent="1828612" algn="ctr" defTabSz="584140">
                  <a:defRPr sz="3600">
                    <a:latin typeface="+mn-lt"/>
                    <a:ea typeface="+mn-ea"/>
                    <a:cs typeface="+mn-cs"/>
                    <a:sym typeface="Helvetica Light"/>
                  </a:defRPr>
                </a:lvl9pPr>
              </a:lstStyle>
              <a:p>
                <a14:m>
                  <m:oMath xmlns:m="http://schemas.openxmlformats.org/officeDocument/2006/math">
                    <m:sSubSup>
                      <m:sSubSupPr>
                        <m:ctrlPr>
                          <a:rPr lang="en-US" altLang="zh-CN" sz="2400" b="1" i="1" smtClean="0">
                            <a:solidFill>
                              <a:srgbClr val="FF0000"/>
                            </a:solidFill>
                            <a:effectLst>
                              <a:outerShdw blurRad="38100" dist="38100" dir="2700000" algn="tl">
                                <a:srgbClr val="000000">
                                  <a:alpha val="43137"/>
                                </a:srgbClr>
                              </a:outerShdw>
                            </a:effectLst>
                            <a:latin typeface="Cambria Math" panose="02040503050406030204" pitchFamily="18" charset="0"/>
                          </a:rPr>
                        </m:ctrlPr>
                      </m:sSubSupPr>
                      <m:e>
                        <m:r>
                          <a:rPr lang="zh-CN" altLang="en-US" sz="2400" b="1" i="1">
                            <a:solidFill>
                              <a:srgbClr val="FF0000"/>
                            </a:solidFill>
                            <a:effectLst>
                              <a:outerShdw blurRad="38100" dist="38100" dir="2700000" algn="tl">
                                <a:srgbClr val="000000">
                                  <a:alpha val="43137"/>
                                </a:srgbClr>
                              </a:outerShdw>
                            </a:effectLst>
                            <a:latin typeface="Cambria Math"/>
                          </a:rPr>
                          <m:t>𝜦</m:t>
                        </m:r>
                      </m:e>
                      <m:sub>
                        <m:r>
                          <a:rPr lang="en-US" altLang="zh-CN" sz="2400" b="1" i="1" smtClean="0">
                            <a:solidFill>
                              <a:srgbClr val="FF0000"/>
                            </a:solidFill>
                            <a:effectLst>
                              <a:outerShdw blurRad="38100" dist="38100" dir="2700000" algn="tl">
                                <a:srgbClr val="000000">
                                  <a:alpha val="43137"/>
                                </a:srgbClr>
                              </a:outerShdw>
                            </a:effectLst>
                            <a:latin typeface="Cambria Math" charset="0"/>
                          </a:rPr>
                          <m:t>𝒄</m:t>
                        </m:r>
                      </m:sub>
                      <m:sup>
                        <m:r>
                          <a:rPr lang="en-US" altLang="zh-CN" sz="2400" b="1" i="1">
                            <a:solidFill>
                              <a:srgbClr val="FF0000"/>
                            </a:solidFill>
                            <a:effectLst>
                              <a:outerShdw blurRad="38100" dist="38100" dir="2700000" algn="tl">
                                <a:srgbClr val="000000">
                                  <a:alpha val="43137"/>
                                </a:srgbClr>
                              </a:outerShdw>
                            </a:effectLst>
                            <a:latin typeface="Cambria Math"/>
                          </a:rPr>
                          <m:t>+</m:t>
                        </m:r>
                      </m:sup>
                    </m:sSubSup>
                  </m:oMath>
                </a14:m>
                <a:r>
                  <a:rPr lang="en-US" altLang="zh-CN" sz="2400" b="1" i="1" dirty="0">
                    <a:solidFill>
                      <a:srgbClr val="FF0000"/>
                    </a:solidFill>
                    <a:cs typeface="Calibri" panose="020F0502020204030204" pitchFamily="34" charset="0"/>
                  </a:rPr>
                  <a:t> may provide complementary</a:t>
                </a:r>
                <a:r>
                  <a:rPr lang="zh-CN" altLang="en-US" sz="2400" b="1" i="1" dirty="0">
                    <a:solidFill>
                      <a:srgbClr val="FF0000"/>
                    </a:solidFill>
                    <a:cs typeface="Calibri" panose="020F0502020204030204" pitchFamily="34" charset="0"/>
                  </a:rPr>
                  <a:t> </a:t>
                </a:r>
                <a:r>
                  <a:rPr lang="en-US" altLang="zh-CN" sz="2400" b="1" i="1" dirty="0">
                    <a:solidFill>
                      <a:srgbClr val="FF0000"/>
                    </a:solidFill>
                    <a:cs typeface="Calibri" panose="020F0502020204030204" pitchFamily="34" charset="0"/>
                  </a:rPr>
                  <a:t>powerful test</a:t>
                </a:r>
                <a:r>
                  <a:rPr lang="zh-CN" altLang="en-US" sz="2400" b="1" i="1" dirty="0">
                    <a:solidFill>
                      <a:srgbClr val="FF0000"/>
                    </a:solidFill>
                    <a:cs typeface="Calibri" panose="020F0502020204030204" pitchFamily="34" charset="0"/>
                  </a:rPr>
                  <a:t> </a:t>
                </a:r>
                <a:r>
                  <a:rPr lang="en-US" altLang="zh-CN" sz="2400" b="1" i="1" dirty="0">
                    <a:solidFill>
                      <a:srgbClr val="FF0000"/>
                    </a:solidFill>
                    <a:cs typeface="Calibri" panose="020F0502020204030204" pitchFamily="34" charset="0"/>
                  </a:rPr>
                  <a:t>on</a:t>
                </a:r>
                <a:r>
                  <a:rPr lang="zh-CN" altLang="en-US" sz="2400" b="1" i="1" dirty="0">
                    <a:solidFill>
                      <a:srgbClr val="FF0000"/>
                    </a:solidFill>
                    <a:cs typeface="Calibri" panose="020F0502020204030204" pitchFamily="34" charset="0"/>
                  </a:rPr>
                  <a:t> </a:t>
                </a:r>
                <a:r>
                  <a:rPr lang="en-US" altLang="zh-CN" sz="2400" b="1" i="1" dirty="0">
                    <a:solidFill>
                      <a:srgbClr val="FF0000"/>
                    </a:solidFill>
                    <a:cs typeface="Calibri" panose="020F0502020204030204" pitchFamily="34" charset="0"/>
                  </a:rPr>
                  <a:t>internal</a:t>
                </a:r>
                <a:r>
                  <a:rPr lang="zh-CN" altLang="en-US" sz="2400" b="1" i="1" dirty="0">
                    <a:solidFill>
                      <a:srgbClr val="FF0000"/>
                    </a:solidFill>
                    <a:cs typeface="Calibri" panose="020F0502020204030204" pitchFamily="34" charset="0"/>
                  </a:rPr>
                  <a:t> </a:t>
                </a:r>
                <a:r>
                  <a:rPr lang="en-US" altLang="zh-CN" sz="2400" b="1" i="1" dirty="0">
                    <a:solidFill>
                      <a:srgbClr val="FF0000"/>
                    </a:solidFill>
                    <a:cs typeface="Calibri" panose="020F0502020204030204" pitchFamily="34" charset="0"/>
                  </a:rPr>
                  <a:t>dynamics to</a:t>
                </a:r>
                <a:r>
                  <a:rPr lang="zh-CN" altLang="en-US" sz="2400" b="1" i="1" dirty="0">
                    <a:solidFill>
                      <a:srgbClr val="FF0000"/>
                    </a:solidFill>
                    <a:cs typeface="Calibri" panose="020F0502020204030204" pitchFamily="34" charset="0"/>
                  </a:rPr>
                  <a:t> </a:t>
                </a:r>
                <a:r>
                  <a:rPr lang="en-US" altLang="zh-CN" sz="2400" b="1" i="1" dirty="0">
                    <a:solidFill>
                      <a:srgbClr val="FF0000"/>
                    </a:solidFill>
                    <a:cs typeface="Calibri" panose="020F0502020204030204" pitchFamily="34" charset="0"/>
                  </a:rPr>
                  <a:t>charmed meson. </a:t>
                </a:r>
                <a:endParaRPr lang="zh-CN" altLang="en-US" sz="2400" b="1" i="1" dirty="0">
                  <a:solidFill>
                    <a:srgbClr val="FF0000"/>
                  </a:solidFill>
                  <a:cs typeface="Calibri" panose="020F0502020204030204" pitchFamily="34" charset="0"/>
                </a:endParaRPr>
              </a:p>
            </p:txBody>
          </p:sp>
        </mc:Choice>
        <mc:Fallback xmlns="">
          <p:sp>
            <p:nvSpPr>
              <p:cNvPr id="83" name="TextBox 1"/>
              <p:cNvSpPr txBox="1">
                <a:spLocks noRot="1" noChangeAspect="1" noMove="1" noResize="1" noEditPoints="1" noAdjustHandles="1" noChangeArrowheads="1" noChangeShapeType="1" noTextEdit="1"/>
              </p:cNvSpPr>
              <p:nvPr/>
            </p:nvSpPr>
            <p:spPr>
              <a:xfrm>
                <a:off x="239229" y="3718505"/>
                <a:ext cx="8688107" cy="869974"/>
              </a:xfrm>
              <a:prstGeom prst="rect">
                <a:avLst/>
              </a:prstGeom>
              <a:blipFill rotWithShape="0">
                <a:blip r:embed="rId6" cstate="print"/>
                <a:stretch>
                  <a:fillRect t="-3497" b="-12587"/>
                </a:stretch>
              </a:blipFill>
            </p:spPr>
            <p:txBody>
              <a:bodyPr/>
              <a:lstStyle/>
              <a:p>
                <a:r>
                  <a:rPr lang="zh-CN" altLang="en-US">
                    <a:noFill/>
                  </a:rPr>
                  <a:t> </a:t>
                </a:r>
              </a:p>
            </p:txBody>
          </p:sp>
        </mc:Fallback>
      </mc:AlternateContent>
      <p:sp>
        <p:nvSpPr>
          <p:cNvPr id="4" name="幻灯片编号占位符 3"/>
          <p:cNvSpPr>
            <a:spLocks noGrp="1"/>
          </p:cNvSpPr>
          <p:nvPr>
            <p:ph type="sldNum" sz="quarter" idx="12"/>
          </p:nvPr>
        </p:nvSpPr>
        <p:spPr/>
        <p:txBody>
          <a:bodyPr/>
          <a:lstStyle/>
          <a:p>
            <a:fld id="{71FAD6B1-37E8-4CFE-833B-8E41AAEF0E57}" type="slidenum">
              <a:rPr lang="zh-CN" altLang="en-US" smtClean="0">
                <a:solidFill>
                  <a:prstClr val="black">
                    <a:tint val="75000"/>
                  </a:prstClr>
                </a:solidFill>
              </a:rPr>
              <a:pPr/>
              <a:t>77</a:t>
            </a:fld>
            <a:endParaRPr lang="zh-CN" altLang="en-US">
              <a:solidFill>
                <a:prstClr val="black">
                  <a:tint val="75000"/>
                </a:prstClr>
              </a:solidFill>
            </a:endParaRPr>
          </a:p>
        </p:txBody>
      </p:sp>
    </p:spTree>
    <p:extLst>
      <p:ext uri="{BB962C8B-B14F-4D97-AF65-F5344CB8AC3E}">
        <p14:creationId xmlns:p14="http://schemas.microsoft.com/office/powerpoint/2010/main" val="5589951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1230F-DFCA-0443-8FBE-38810B732CF3}"/>
              </a:ext>
            </a:extLst>
          </p:cNvPr>
          <p:cNvSpPr>
            <a:spLocks noGrp="1"/>
          </p:cNvSpPr>
          <p:nvPr>
            <p:ph type="title"/>
          </p:nvPr>
        </p:nvSpPr>
        <p:spPr>
          <a:xfrm>
            <a:off x="117590" y="135983"/>
            <a:ext cx="8305800" cy="650107"/>
          </a:xfrm>
        </p:spPr>
        <p:txBody>
          <a:bodyPr>
            <a:noAutofit/>
          </a:bodyPr>
          <a:lstStyle/>
          <a:p>
            <a:r>
              <a:rPr lang="zh-CN" altLang="en-US" sz="3600" dirty="0"/>
              <a:t>粲重子</a:t>
            </a:r>
            <a:r>
              <a:rPr lang="en-US" altLang="zh-CN" sz="3600" dirty="0">
                <a:latin typeface="Symbol" panose="05050102010706020507" pitchFamily="18" charset="2"/>
              </a:rPr>
              <a:t>L</a:t>
            </a:r>
            <a:r>
              <a:rPr lang="en-US" altLang="zh-CN" sz="3600" baseline="-25000" dirty="0"/>
              <a:t>c</a:t>
            </a:r>
            <a:r>
              <a:rPr lang="en-US" altLang="zh-CN" sz="3600" dirty="0"/>
              <a:t> </a:t>
            </a:r>
            <a:r>
              <a:rPr lang="zh-CN" altLang="en-US" sz="3600" dirty="0"/>
              <a:t>衰变绝对分支比的测量</a:t>
            </a:r>
            <a:endParaRPr lang="en-CN" sz="3600" dirty="0"/>
          </a:p>
        </p:txBody>
      </p:sp>
      <p:sp>
        <p:nvSpPr>
          <p:cNvPr id="7" name="TextBox 4">
            <a:extLst>
              <a:ext uri="{FF2B5EF4-FFF2-40B4-BE49-F238E27FC236}">
                <a16:creationId xmlns:a16="http://schemas.microsoft.com/office/drawing/2014/main" id="{CDF17B43-4AD7-C44F-984B-6ACEEC8D21B4}"/>
              </a:ext>
            </a:extLst>
          </p:cNvPr>
          <p:cNvSpPr txBox="1"/>
          <p:nvPr/>
        </p:nvSpPr>
        <p:spPr>
          <a:xfrm>
            <a:off x="308090" y="1120751"/>
            <a:ext cx="7924800" cy="1886286"/>
          </a:xfrm>
          <a:prstGeom prst="rect">
            <a:avLst/>
          </a:prstGeom>
          <a:noFill/>
        </p:spPr>
        <p:txBody>
          <a:bodyPr wrap="square" rtlCol="0">
            <a:spAutoFit/>
          </a:bodyPr>
          <a:lstStyle/>
          <a:p>
            <a:pPr marL="230188" indent="-230188">
              <a:lnSpc>
                <a:spcPct val="150000"/>
              </a:lnSpc>
              <a:buFont typeface="Arial" pitchFamily="34" charset="0"/>
              <a:buChar char="•"/>
            </a:pPr>
            <a:r>
              <a:rPr lang="en-US" altLang="zh-CN" sz="2000" dirty="0"/>
              <a:t>2014</a:t>
            </a:r>
            <a:r>
              <a:rPr lang="zh-CN" altLang="en-US" sz="2000" dirty="0"/>
              <a:t>年</a:t>
            </a:r>
            <a:r>
              <a:rPr lang="en-US" altLang="zh-CN" sz="2000" dirty="0"/>
              <a:t>BESIII</a:t>
            </a:r>
            <a:r>
              <a:rPr lang="zh-CN" altLang="en-US" sz="2000" dirty="0"/>
              <a:t>实验在</a:t>
            </a:r>
            <a:r>
              <a:rPr lang="en-US" altLang="zh-CN" sz="2000" dirty="0"/>
              <a:t>4.6</a:t>
            </a:r>
            <a:r>
              <a:rPr lang="zh-CN" altLang="en-US" sz="2000" dirty="0"/>
              <a:t> </a:t>
            </a:r>
            <a:r>
              <a:rPr lang="en-US" altLang="zh-CN" sz="2000" dirty="0"/>
              <a:t>GeV</a:t>
            </a:r>
            <a:r>
              <a:rPr lang="zh-CN" altLang="en-US" sz="2000" dirty="0"/>
              <a:t>获取了</a:t>
            </a:r>
            <a:r>
              <a:rPr lang="en-US" altLang="zh-CN" sz="2000" b="1" dirty="0">
                <a:solidFill>
                  <a:srgbClr val="FF0000"/>
                </a:solidFill>
              </a:rPr>
              <a:t>35</a:t>
            </a:r>
            <a:r>
              <a:rPr lang="zh-CN" altLang="en-US" sz="2000" b="1" dirty="0">
                <a:solidFill>
                  <a:srgbClr val="FF0000"/>
                </a:solidFill>
              </a:rPr>
              <a:t>天</a:t>
            </a:r>
            <a:r>
              <a:rPr lang="en-US" altLang="zh-CN" sz="2000" dirty="0"/>
              <a:t>567</a:t>
            </a:r>
            <a:r>
              <a:rPr lang="zh-CN" altLang="en-US" sz="2000" dirty="0"/>
              <a:t> </a:t>
            </a:r>
            <a:r>
              <a:rPr lang="en-US" altLang="zh-CN" sz="2000" dirty="0"/>
              <a:t>pb</a:t>
            </a:r>
            <a:r>
              <a:rPr lang="en-US" altLang="zh-CN" sz="2000" baseline="30000" dirty="0"/>
              <a:t>-1 </a:t>
            </a:r>
            <a:r>
              <a:rPr lang="el-GR" altLang="zh-CN" sz="2000" dirty="0">
                <a:sym typeface="Symbol"/>
              </a:rPr>
              <a:t>Λ</a:t>
            </a:r>
            <a:r>
              <a:rPr lang="en-US" altLang="zh-CN" sz="2000" baseline="-5999" dirty="0"/>
              <a:t>c</a:t>
            </a:r>
            <a:r>
              <a:rPr lang="zh-CN" altLang="en-US" sz="2000" dirty="0"/>
              <a:t>数据，发表了</a:t>
            </a:r>
            <a:r>
              <a:rPr lang="en-US" altLang="zh-CN" sz="2000" dirty="0"/>
              <a:t>17</a:t>
            </a:r>
            <a:r>
              <a:rPr lang="zh-CN" altLang="en-US" sz="2000" dirty="0"/>
              <a:t>篇文章 </a:t>
            </a:r>
            <a:r>
              <a:rPr lang="en-US" altLang="zh-CN" sz="2000" dirty="0"/>
              <a:t>(</a:t>
            </a:r>
            <a:r>
              <a:rPr lang="zh-CN" altLang="en-US" sz="2000" dirty="0"/>
              <a:t>其中</a:t>
            </a:r>
            <a:r>
              <a:rPr lang="en-US" altLang="zh-CN" sz="2000" dirty="0"/>
              <a:t>PRL</a:t>
            </a:r>
            <a:r>
              <a:rPr lang="zh-CN" altLang="en-US" sz="2000" dirty="0"/>
              <a:t>文章</a:t>
            </a:r>
            <a:r>
              <a:rPr lang="en-US" altLang="zh-CN" sz="2000" dirty="0"/>
              <a:t>7</a:t>
            </a:r>
            <a:r>
              <a:rPr lang="zh-CN" altLang="en-US" sz="2000" dirty="0"/>
              <a:t>篇</a:t>
            </a:r>
            <a:r>
              <a:rPr lang="en-US" altLang="zh-CN" sz="2000" dirty="0"/>
              <a:t>) </a:t>
            </a:r>
            <a:r>
              <a:rPr lang="zh-CN" altLang="en-US" sz="2000" dirty="0"/>
              <a:t>。</a:t>
            </a:r>
            <a:endParaRPr lang="en-US" altLang="zh-CN" sz="2000" dirty="0"/>
          </a:p>
          <a:p>
            <a:pPr marL="230188" indent="-230188">
              <a:lnSpc>
                <a:spcPct val="150000"/>
              </a:lnSpc>
              <a:buFont typeface="Arial" pitchFamily="34" charset="0"/>
              <a:buChar char="•"/>
            </a:pPr>
            <a:r>
              <a:rPr lang="zh-CN" altLang="en-US" sz="2000" dirty="0"/>
              <a:t>国际上首次在阈值处实现</a:t>
            </a:r>
            <a:r>
              <a:rPr lang="el-GR" altLang="zh-CN" sz="2000" dirty="0">
                <a:sym typeface="Symbol"/>
              </a:rPr>
              <a:t>Λ</a:t>
            </a:r>
            <a:r>
              <a:rPr lang="en-US" altLang="zh-CN" sz="2000" baseline="-5999" dirty="0"/>
              <a:t>c</a:t>
            </a:r>
            <a:r>
              <a:rPr lang="zh-CN" altLang="en-US" sz="2000" dirty="0"/>
              <a:t>性质的系统研究，发表了一系列重要工作，</a:t>
            </a:r>
            <a:r>
              <a:rPr lang="zh-CN" altLang="en-US" sz="2000" dirty="0">
                <a:solidFill>
                  <a:srgbClr val="0000FF"/>
                </a:solidFill>
              </a:rPr>
              <a:t>开启</a:t>
            </a:r>
            <a:r>
              <a:rPr lang="en-US" altLang="zh-CN" sz="2000" dirty="0">
                <a:solidFill>
                  <a:srgbClr val="0000FF"/>
                </a:solidFill>
              </a:rPr>
              <a:t>BESIII</a:t>
            </a:r>
            <a:r>
              <a:rPr lang="zh-CN" altLang="en-US" sz="2000" dirty="0">
                <a:solidFill>
                  <a:srgbClr val="0000FF"/>
                </a:solidFill>
              </a:rPr>
              <a:t>物理研究的一个新领域。</a:t>
            </a:r>
            <a:endParaRPr lang="en-US" altLang="zh-CN" sz="2000" dirty="0">
              <a:solidFill>
                <a:srgbClr val="0000FF"/>
              </a:solidFill>
            </a:endParaRPr>
          </a:p>
        </p:txBody>
      </p:sp>
      <p:pic>
        <p:nvPicPr>
          <p:cNvPr id="13" name="Picture 12">
            <a:extLst>
              <a:ext uri="{FF2B5EF4-FFF2-40B4-BE49-F238E27FC236}">
                <a16:creationId xmlns:a16="http://schemas.microsoft.com/office/drawing/2014/main" id="{15D992F2-BE08-4B46-B14C-E43BA4D108C9}"/>
              </a:ext>
            </a:extLst>
          </p:cNvPr>
          <p:cNvPicPr>
            <a:picLocks noChangeAspect="1"/>
          </p:cNvPicPr>
          <p:nvPr/>
        </p:nvPicPr>
        <p:blipFill>
          <a:blip r:embed="rId3"/>
          <a:stretch>
            <a:fillRect/>
          </a:stretch>
        </p:blipFill>
        <p:spPr>
          <a:xfrm>
            <a:off x="228599" y="3436322"/>
            <a:ext cx="3014840" cy="2710875"/>
          </a:xfrm>
          <a:prstGeom prst="rect">
            <a:avLst/>
          </a:prstGeom>
        </p:spPr>
      </p:pic>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3ECA1C06-777E-E447-8BBA-8D6D56AB52BC}"/>
                  </a:ext>
                </a:extLst>
              </p:cNvPr>
              <p:cNvSpPr/>
              <p:nvPr/>
            </p:nvSpPr>
            <p:spPr>
              <a:xfrm>
                <a:off x="759555" y="6147197"/>
                <a:ext cx="1952927" cy="276999"/>
              </a:xfrm>
              <a:prstGeom prst="rect">
                <a:avLst/>
              </a:prstGeom>
              <a:solidFill>
                <a:srgbClr val="FFFF00"/>
              </a:solidFill>
            </p:spPr>
            <p:txBody>
              <a:bodyPr wrap="square">
                <a:spAutoFit/>
              </a:bodyPr>
              <a:lstStyle/>
              <a:p>
                <a:pPr algn="ctr"/>
                <a14:m>
                  <m:oMath xmlns:m="http://schemas.openxmlformats.org/officeDocument/2006/math">
                    <m:r>
                      <a:rPr lang="zh-CN" altLang="en-US" sz="1200" b="0" i="1" dirty="0" smtClean="0">
                        <a:solidFill>
                          <a:srgbClr val="3333FF"/>
                        </a:solidFill>
                        <a:latin typeface="Cambria Math" charset="0"/>
                        <a:ea typeface="STKaiti" charset="-122"/>
                        <a:cs typeface="STKaiti" charset="-122"/>
                        <a:sym typeface="Symbol"/>
                      </a:rPr>
                      <m:t>干净</m:t>
                    </m:r>
                    <m:r>
                      <m:rPr>
                        <m:nor/>
                      </m:rPr>
                      <a:rPr lang="zh-CN" altLang="en-US" sz="1200" dirty="0">
                        <a:solidFill>
                          <a:srgbClr val="3333FF"/>
                        </a:solidFill>
                        <a:latin typeface="STKaiti" charset="-122"/>
                        <a:ea typeface="STKaiti" charset="-122"/>
                        <a:cs typeface="STKaiti" charset="-122"/>
                        <a:sym typeface="Symbol"/>
                      </a:rPr>
                      <m:t>清晰</m:t>
                    </m:r>
                    <m:r>
                      <a:rPr lang="zh-CN" altLang="en-US" sz="1200" b="0" i="1" dirty="0" smtClean="0">
                        <a:solidFill>
                          <a:srgbClr val="3333FF"/>
                        </a:solidFill>
                        <a:latin typeface="Cambria Math" charset="0"/>
                        <a:ea typeface="STKaiti" charset="-122"/>
                        <a:cs typeface="STKaiti" charset="-122"/>
                        <a:sym typeface="Symbol"/>
                      </a:rPr>
                      <m:t>的</m:t>
                    </m:r>
                    <m:sSubSup>
                      <m:sSubSupPr>
                        <m:ctrlPr>
                          <a:rPr lang="en-US" altLang="zh-CN" sz="1200" i="1">
                            <a:solidFill>
                              <a:srgbClr val="3333FF"/>
                            </a:solidFill>
                            <a:latin typeface="Cambria Math" panose="02040503050406030204" pitchFamily="18" charset="0"/>
                            <a:ea typeface="STKaiti" charset="-122"/>
                            <a:cs typeface="STKaiti" charset="-122"/>
                            <a:sym typeface="Symbol"/>
                          </a:rPr>
                        </m:ctrlPr>
                      </m:sSubSupPr>
                      <m:e>
                        <m:r>
                          <a:rPr lang="en-US" altLang="zh-CN" sz="1200" b="0" i="1">
                            <a:solidFill>
                              <a:srgbClr val="3333FF"/>
                            </a:solidFill>
                            <a:latin typeface="Cambria Math" charset="0"/>
                            <a:ea typeface="STKaiti" charset="-122"/>
                            <a:cs typeface="STKaiti" charset="-122"/>
                            <a:sym typeface="Symbol"/>
                          </a:rPr>
                          <m:t>𝛬</m:t>
                        </m:r>
                      </m:e>
                      <m:sub>
                        <m:r>
                          <a:rPr lang="en-US" altLang="zh-CN" sz="1200" b="0" i="1">
                            <a:solidFill>
                              <a:srgbClr val="3333FF"/>
                            </a:solidFill>
                            <a:latin typeface="Cambria Math" charset="0"/>
                            <a:ea typeface="STKaiti" charset="-122"/>
                            <a:cs typeface="STKaiti" charset="-122"/>
                            <a:sym typeface="Symbol"/>
                          </a:rPr>
                          <m:t>𝑐</m:t>
                        </m:r>
                      </m:sub>
                      <m:sup>
                        <m:r>
                          <a:rPr lang="en-US" altLang="zh-CN" sz="1200" b="0" i="1">
                            <a:solidFill>
                              <a:srgbClr val="3333FF"/>
                            </a:solidFill>
                            <a:latin typeface="Cambria Math" charset="0"/>
                            <a:ea typeface="STKaiti" charset="-122"/>
                            <a:cs typeface="STKaiti" charset="-122"/>
                            <a:sym typeface="Symbol"/>
                          </a:rPr>
                          <m:t>+</m:t>
                        </m:r>
                      </m:sup>
                    </m:sSubSup>
                  </m:oMath>
                </a14:m>
                <a:r>
                  <a:rPr lang="zh-CN" altLang="en-US" sz="1200" dirty="0">
                    <a:solidFill>
                      <a:srgbClr val="3333FF"/>
                    </a:solidFill>
                    <a:latin typeface="STKaiti" charset="-122"/>
                    <a:ea typeface="STKaiti" charset="-122"/>
                    <a:cs typeface="STKaiti" charset="-122"/>
                  </a:rPr>
                  <a:t>信号峰！</a:t>
                </a:r>
                <a:endParaRPr lang="en-US" sz="1200" dirty="0">
                  <a:solidFill>
                    <a:srgbClr val="3333FF"/>
                  </a:solidFill>
                  <a:latin typeface="STKaiti" charset="-122"/>
                  <a:ea typeface="STKaiti" charset="-122"/>
                  <a:cs typeface="STKaiti" charset="-122"/>
                </a:endParaRPr>
              </a:p>
            </p:txBody>
          </p:sp>
        </mc:Choice>
        <mc:Fallback xmlns="">
          <p:sp>
            <p:nvSpPr>
              <p:cNvPr id="14" name="Rectangle 13">
                <a:extLst>
                  <a:ext uri="{FF2B5EF4-FFF2-40B4-BE49-F238E27FC236}">
                    <a16:creationId xmlns:a16="http://schemas.microsoft.com/office/drawing/2014/main" id="{3ECA1C06-777E-E447-8BBA-8D6D56AB52BC}"/>
                  </a:ext>
                </a:extLst>
              </p:cNvPr>
              <p:cNvSpPr>
                <a:spLocks noRot="1" noChangeAspect="1" noMove="1" noResize="1" noEditPoints="1" noAdjustHandles="1" noChangeArrowheads="1" noChangeShapeType="1" noTextEdit="1"/>
              </p:cNvSpPr>
              <p:nvPr/>
            </p:nvSpPr>
            <p:spPr>
              <a:xfrm>
                <a:off x="759555" y="6147197"/>
                <a:ext cx="1952927" cy="276999"/>
              </a:xfrm>
              <a:prstGeom prst="rect">
                <a:avLst/>
              </a:prstGeom>
              <a:blipFill>
                <a:blip r:embed="rId5"/>
                <a:stretch>
                  <a:fillRect b="-13043"/>
                </a:stretch>
              </a:blipFill>
            </p:spPr>
            <p:txBody>
              <a:bodyPr/>
              <a:lstStyle/>
              <a:p>
                <a:r>
                  <a:rPr lang="zh-CN" altLang="en-US">
                    <a:noFill/>
                  </a:rPr>
                  <a:t> </a:t>
                </a:r>
              </a:p>
            </p:txBody>
          </p:sp>
        </mc:Fallback>
      </mc:AlternateContent>
      <p:pic>
        <p:nvPicPr>
          <p:cNvPr id="17" name="图片 8">
            <a:extLst>
              <a:ext uri="{FF2B5EF4-FFF2-40B4-BE49-F238E27FC236}">
                <a16:creationId xmlns:a16="http://schemas.microsoft.com/office/drawing/2014/main" id="{2E0A360E-6AB1-774F-A6D4-45DF6B34F0A9}"/>
              </a:ext>
            </a:extLst>
          </p:cNvPr>
          <p:cNvPicPr>
            <a:picLocks noChangeAspect="1"/>
          </p:cNvPicPr>
          <p:nvPr/>
        </p:nvPicPr>
        <p:blipFill>
          <a:blip r:embed="rId6"/>
          <a:stretch>
            <a:fillRect/>
          </a:stretch>
        </p:blipFill>
        <p:spPr>
          <a:xfrm>
            <a:off x="3247103" y="3574331"/>
            <a:ext cx="2327988" cy="2258679"/>
          </a:xfrm>
          <a:prstGeom prst="rect">
            <a:avLst/>
          </a:prstGeom>
        </p:spPr>
      </p:pic>
      <p:sp>
        <p:nvSpPr>
          <p:cNvPr id="19" name="Slide Number Placeholder 18">
            <a:extLst>
              <a:ext uri="{FF2B5EF4-FFF2-40B4-BE49-F238E27FC236}">
                <a16:creationId xmlns:a16="http://schemas.microsoft.com/office/drawing/2014/main" id="{7A1E78A5-4F09-8F46-9AF5-205BB923FE7F}"/>
              </a:ext>
            </a:extLst>
          </p:cNvPr>
          <p:cNvSpPr>
            <a:spLocks noGrp="1"/>
          </p:cNvSpPr>
          <p:nvPr>
            <p:ph type="sldNum" sz="quarter" idx="4"/>
          </p:nvPr>
        </p:nvSpPr>
        <p:spPr>
          <a:xfrm>
            <a:off x="7931381" y="6512586"/>
            <a:ext cx="984019" cy="288000"/>
          </a:xfrm>
          <a:prstGeom prst="rect">
            <a:avLst/>
          </a:prstGeom>
        </p:spPr>
        <p:txBody>
          <a:bodyPr vert="horz" lIns="91440" tIns="45720" rIns="91440" bIns="45720" rtlCol="0" anchor="ctr"/>
          <a:lstStyle>
            <a:defPPr>
              <a:defRPr lang="zh-CN"/>
            </a:defPPr>
            <a:lvl1pPr algn="r" rtl="0" eaLnBrk="0" fontAlgn="base" hangingPunct="0">
              <a:spcBef>
                <a:spcPct val="0"/>
              </a:spcBef>
              <a:spcAft>
                <a:spcPct val="0"/>
              </a:spcAft>
              <a:defRPr sz="1600" kern="1200">
                <a:solidFill>
                  <a:srgbClr val="0000FF"/>
                </a:solidFill>
                <a:latin typeface="黑体" pitchFamily="2" charset="-122"/>
                <a:ea typeface="黑体" pitchFamily="2" charset="-122"/>
                <a:cs typeface="+mn-cs"/>
              </a:defRPr>
            </a:lvl1pPr>
            <a:lvl2pPr marL="4572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5pPr>
            <a:lvl6pPr marL="2286000" algn="l" defTabSz="914400" rtl="0" eaLnBrk="1" latinLnBrk="0" hangingPunct="1">
              <a:defRPr kern="1200">
                <a:solidFill>
                  <a:schemeClr val="tx1"/>
                </a:solidFill>
                <a:latin typeface="Garamond" pitchFamily="18" charset="0"/>
                <a:ea typeface="宋体" pitchFamily="2" charset="-122"/>
                <a:cs typeface="+mn-cs"/>
              </a:defRPr>
            </a:lvl6pPr>
            <a:lvl7pPr marL="2743200" algn="l" defTabSz="914400" rtl="0" eaLnBrk="1" latinLnBrk="0" hangingPunct="1">
              <a:defRPr kern="1200">
                <a:solidFill>
                  <a:schemeClr val="tx1"/>
                </a:solidFill>
                <a:latin typeface="Garamond" pitchFamily="18" charset="0"/>
                <a:ea typeface="宋体" pitchFamily="2" charset="-122"/>
                <a:cs typeface="+mn-cs"/>
              </a:defRPr>
            </a:lvl7pPr>
            <a:lvl8pPr marL="3200400" algn="l" defTabSz="914400" rtl="0" eaLnBrk="1" latinLnBrk="0" hangingPunct="1">
              <a:defRPr kern="1200">
                <a:solidFill>
                  <a:schemeClr val="tx1"/>
                </a:solidFill>
                <a:latin typeface="Garamond" pitchFamily="18" charset="0"/>
                <a:ea typeface="宋体" pitchFamily="2" charset="-122"/>
                <a:cs typeface="+mn-cs"/>
              </a:defRPr>
            </a:lvl8pPr>
            <a:lvl9pPr marL="3657600" algn="l" defTabSz="914400" rtl="0" eaLnBrk="1" latinLnBrk="0" hangingPunct="1">
              <a:defRPr kern="1200">
                <a:solidFill>
                  <a:schemeClr val="tx1"/>
                </a:solidFill>
                <a:latin typeface="Garamond" pitchFamily="18" charset="0"/>
                <a:ea typeface="宋体" pitchFamily="2" charset="-122"/>
                <a:cs typeface="+mn-cs"/>
              </a:defRPr>
            </a:lvl9pPr>
          </a:lstStyle>
          <a:p>
            <a:pPr>
              <a:defRPr/>
            </a:pPr>
            <a:fld id="{B4690805-D7D2-4AB9-A191-0BC729846278}" type="slidenum">
              <a:rPr kumimoji="1" lang="zh-CN" altLang="en-US" b="1" smtClean="0">
                <a:sym typeface="Symbol" panose="05050102010706020507" pitchFamily="18" charset="2"/>
              </a:rPr>
              <a:pPr>
                <a:defRPr/>
              </a:pPr>
              <a:t>78</a:t>
            </a:fld>
            <a:endParaRPr kumimoji="1" lang="en-US" altLang="zh-CN" b="1" dirty="0">
              <a:sym typeface="Symbol" panose="05050102010706020507" pitchFamily="18" charset="2"/>
            </a:endParaRPr>
          </a:p>
        </p:txBody>
      </p:sp>
      <p:pic>
        <p:nvPicPr>
          <p:cNvPr id="20" name="Picture 13">
            <a:extLst>
              <a:ext uri="{FF2B5EF4-FFF2-40B4-BE49-F238E27FC236}">
                <a16:creationId xmlns:a16="http://schemas.microsoft.com/office/drawing/2014/main" id="{79FD1282-2D43-7049-AD15-D47FD36935B4}"/>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638800" y="3680734"/>
            <a:ext cx="3346071" cy="2552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7">
            <a:extLst>
              <a:ext uri="{FF2B5EF4-FFF2-40B4-BE49-F238E27FC236}">
                <a16:creationId xmlns:a16="http://schemas.microsoft.com/office/drawing/2014/main" id="{DFFC9557-8B6F-2949-BEBE-7FC9CA13C19D}"/>
              </a:ext>
            </a:extLst>
          </p:cNvPr>
          <p:cNvSpPr txBox="1">
            <a:spLocks noChangeArrowheads="1"/>
          </p:cNvSpPr>
          <p:nvPr/>
        </p:nvSpPr>
        <p:spPr bwMode="auto">
          <a:xfrm>
            <a:off x="6773637" y="3336629"/>
            <a:ext cx="1649753" cy="276999"/>
          </a:xfrm>
          <a:prstGeom prst="rect">
            <a:avLst/>
          </a:prstGeom>
          <a:solidFill>
            <a:schemeClr val="accent1">
              <a:lumMod val="40000"/>
              <a:lumOff val="6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ct val="20000"/>
              </a:spcBef>
              <a:spcAft>
                <a:spcPts val="0"/>
              </a:spcAft>
              <a:buClr>
                <a:srgbClr val="FF0000"/>
              </a:buClr>
              <a:buSzPct val="65000"/>
            </a:pPr>
            <a:r>
              <a:rPr lang="en-US" altLang="zh-CN" sz="1200" b="1" dirty="0">
                <a:latin typeface="Times New Roman" panose="02020603050405020304" pitchFamily="18" charset="0"/>
                <a:cs typeface="Times New Roman" panose="02020603050405020304" pitchFamily="18" charset="0"/>
              </a:rPr>
              <a:t>PRL115.221805(2015)</a:t>
            </a:r>
          </a:p>
        </p:txBody>
      </p:sp>
      <p:sp>
        <p:nvSpPr>
          <p:cNvPr id="15" name="Text Box 7">
            <a:extLst>
              <a:ext uri="{FF2B5EF4-FFF2-40B4-BE49-F238E27FC236}">
                <a16:creationId xmlns:a16="http://schemas.microsoft.com/office/drawing/2014/main" id="{3B832FBB-0471-7C46-A89D-6E53E06B61D4}"/>
              </a:ext>
            </a:extLst>
          </p:cNvPr>
          <p:cNvSpPr txBox="1">
            <a:spLocks noChangeArrowheads="1"/>
          </p:cNvSpPr>
          <p:nvPr/>
        </p:nvSpPr>
        <p:spPr bwMode="auto">
          <a:xfrm>
            <a:off x="1003301" y="3187300"/>
            <a:ext cx="1649753" cy="276999"/>
          </a:xfrm>
          <a:prstGeom prst="rect">
            <a:avLst/>
          </a:prstGeom>
          <a:solidFill>
            <a:schemeClr val="accent1">
              <a:lumMod val="40000"/>
              <a:lumOff val="6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ct val="20000"/>
              </a:spcBef>
              <a:spcAft>
                <a:spcPts val="0"/>
              </a:spcAft>
              <a:buClr>
                <a:srgbClr val="FF0000"/>
              </a:buClr>
              <a:buSzPct val="65000"/>
            </a:pPr>
            <a:r>
              <a:rPr lang="en-US" altLang="zh-CN" sz="1200" b="1" dirty="0">
                <a:latin typeface="Times New Roman" panose="02020603050405020304" pitchFamily="18" charset="0"/>
                <a:cs typeface="Times New Roman" panose="02020603050405020304" pitchFamily="18" charset="0"/>
              </a:rPr>
              <a:t>PRL116.052001(2016)</a:t>
            </a:r>
          </a:p>
        </p:txBody>
      </p:sp>
    </p:spTree>
    <p:extLst>
      <p:ext uri="{BB962C8B-B14F-4D97-AF65-F5344CB8AC3E}">
        <p14:creationId xmlns:p14="http://schemas.microsoft.com/office/powerpoint/2010/main" val="801294825"/>
      </p:ext>
    </p:extLst>
  </p:cSld>
  <p:clrMapOvr>
    <a:masterClrMapping/>
  </p:clrMapOvr>
  <mc:AlternateContent xmlns:mc="http://schemas.openxmlformats.org/markup-compatibility/2006" xmlns:p14="http://schemas.microsoft.com/office/powerpoint/2010/main">
    <mc:Choice Requires="p14">
      <p:transition spd="slow" p14:dur="2000" advTm="52689"/>
    </mc:Choice>
    <mc:Fallback xmlns="">
      <p:transition spd="slow" advTm="52689"/>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0DA6A4-A617-3244-A58D-190D2E8221A5}"/>
              </a:ext>
            </a:extLst>
          </p:cNvPr>
          <p:cNvSpPr>
            <a:spLocks noGrp="1"/>
          </p:cNvSpPr>
          <p:nvPr>
            <p:ph type="title"/>
          </p:nvPr>
        </p:nvSpPr>
        <p:spPr>
          <a:xfrm>
            <a:off x="457200" y="-64203"/>
            <a:ext cx="8229600" cy="837934"/>
          </a:xfrm>
        </p:spPr>
        <p:txBody>
          <a:bodyPr>
            <a:normAutofit/>
          </a:bodyPr>
          <a:lstStyle/>
          <a:p>
            <a:r>
              <a:rPr kumimoji="1" lang="zh-CN" altLang="en-US" dirty="0"/>
              <a:t>粲重子衰变重要的物理成果</a:t>
            </a:r>
          </a:p>
        </p:txBody>
      </p:sp>
      <mc:AlternateContent xmlns:mc="http://schemas.openxmlformats.org/markup-compatibility/2006" xmlns:a14="http://schemas.microsoft.com/office/drawing/2010/main">
        <mc:Choice Requires="a14">
          <p:sp>
            <p:nvSpPr>
              <p:cNvPr id="6" name="内容占位符 5">
                <a:extLst>
                  <a:ext uri="{FF2B5EF4-FFF2-40B4-BE49-F238E27FC236}">
                    <a16:creationId xmlns:a16="http://schemas.microsoft.com/office/drawing/2014/main" id="{78C82E37-CB4D-C640-9BDA-D1E072EF3592}"/>
                  </a:ext>
                </a:extLst>
              </p:cNvPr>
              <p:cNvSpPr>
                <a:spLocks noGrp="1"/>
              </p:cNvSpPr>
              <p:nvPr>
                <p:ph idx="1"/>
              </p:nvPr>
            </p:nvSpPr>
            <p:spPr>
              <a:xfrm>
                <a:off x="228600" y="773731"/>
                <a:ext cx="4770408" cy="5398469"/>
              </a:xfrm>
            </p:spPr>
            <p:txBody>
              <a:bodyPr>
                <a:noAutofit/>
              </a:bodyPr>
              <a:lstStyle/>
              <a:p>
                <a:pPr lvl="2">
                  <a:lnSpc>
                    <a:spcPct val="170000"/>
                  </a:lnSpc>
                  <a:buClr>
                    <a:schemeClr val="tx1"/>
                  </a:buClr>
                  <a:buSzPct val="99000"/>
                  <a:buFont typeface="Wingdings" pitchFamily="2" charset="2"/>
                  <a:buChar char="n"/>
                </a:pP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rgbClr val="FF0000"/>
                    </a:solidFill>
                    <a:latin typeface="Cambria Math" panose="02040503050406030204" pitchFamily="18" charset="0"/>
                    <a:ea typeface="Times New Roman" charset="0"/>
                    <a:cs typeface="Times New Roman" charset="0"/>
                  </a:rPr>
                  <a:t>→</a:t>
                </a:r>
                <a:r>
                  <a:rPr kumimoji="1" lang="en-US" altLang="zh-CN" sz="1200" dirty="0" err="1">
                    <a:solidFill>
                      <a:srgbClr val="FF0000"/>
                    </a:solidFill>
                    <a:latin typeface="Cambria Math" panose="02040503050406030204" pitchFamily="18" charset="0"/>
                    <a:ea typeface="Cambria Math" panose="02040503050406030204" pitchFamily="18" charset="0"/>
                    <a:cs typeface="Times New Roman" charset="0"/>
                  </a:rPr>
                  <a:t>pK</a:t>
                </a:r>
                <a:r>
                  <a:rPr kumimoji="1" lang="en-US" altLang="zh-CN" sz="1200" baseline="30000" dirty="0">
                    <a:solidFill>
                      <a:srgbClr val="FF0000"/>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π</a:t>
                </a:r>
                <a:r>
                  <a:rPr kumimoji="1" lang="en-US" altLang="zh-CN" sz="1200" baseline="30000" dirty="0">
                    <a:solidFill>
                      <a:srgbClr val="FF0000"/>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a:t>
                </a:r>
                <a:r>
                  <a:rPr kumimoji="1" lang="zh-CN" altLang="en-US" sz="1200" dirty="0">
                    <a:solidFill>
                      <a:srgbClr val="FF0000"/>
                    </a:solidFill>
                    <a:latin typeface="Cambria Math" panose="02040503050406030204" pitchFamily="18" charset="0"/>
                    <a:ea typeface="Times New Roman" charset="0"/>
                    <a:cs typeface="Times New Roman" charset="0"/>
                  </a:rPr>
                  <a:t> </a:t>
                </a:r>
                <a:r>
                  <a:rPr kumimoji="1" lang="zh-CN" altLang="en-US" sz="1200" dirty="0">
                    <a:solidFill>
                      <a:srgbClr val="FF0000"/>
                    </a:solidFill>
                    <a:latin typeface="Cambria Math" panose="02040503050406030204" pitchFamily="18" charset="0"/>
                    <a:ea typeface="Cambria Math" panose="02040503050406030204" pitchFamily="18" charset="0"/>
                    <a:cs typeface="Times New Roman" charset="0"/>
                  </a:rPr>
                  <a:t>等 </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12 </a:t>
                </a:r>
                <a:r>
                  <a:rPr kumimoji="1" lang="zh-CN" altLang="en-US" sz="1200" dirty="0">
                    <a:solidFill>
                      <a:srgbClr val="FF0000"/>
                    </a:solidFill>
                    <a:latin typeface="Cambria Math" panose="02040503050406030204" pitchFamily="18" charset="0"/>
                    <a:ea typeface="Cambria Math" panose="02040503050406030204" pitchFamily="18" charset="0"/>
                    <a:cs typeface="Times New Roman" charset="0"/>
                  </a:rPr>
                  <a:t>个道</a:t>
                </a:r>
                <a:r>
                  <a:rPr kumimoji="1" lang="zh-CN" altLang="en-US" sz="1200" dirty="0">
                    <a:solidFill>
                      <a:srgbClr val="FF0000"/>
                    </a:solidFill>
                    <a:latin typeface="Cambria Math" panose="02040503050406030204" pitchFamily="18" charset="0"/>
                    <a:ea typeface="Times New Roman" charset="0"/>
                    <a:cs typeface="Times New Roman" charset="0"/>
                  </a:rPr>
                  <a:t> </a:t>
                </a:r>
                <a:endPar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endParaRPr>
              </a:p>
              <a:p>
                <a:pPr lvl="2">
                  <a:lnSpc>
                    <a:spcPct val="170000"/>
                  </a:lnSpc>
                  <a:buClr>
                    <a:schemeClr val="tx1"/>
                  </a:buClr>
                  <a:buSzPct val="99000"/>
                  <a:buFont typeface="Wingdings" pitchFamily="2" charset="2"/>
                  <a:buChar char="n"/>
                </a:pP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rgbClr val="FF0000"/>
                    </a:solidFill>
                    <a:latin typeface="Cambria Math" panose="02040503050406030204" pitchFamily="18" charset="0"/>
                    <a:ea typeface="Times New Roman" charset="0"/>
                    <a:cs typeface="Times New Roman" charset="0"/>
                  </a:rPr>
                  <a:t>→</a:t>
                </a:r>
                <a:r>
                  <a:rPr kumimoji="1" lang="en-US" altLang="zh-CN" sz="1200" dirty="0" err="1">
                    <a:solidFill>
                      <a:srgbClr val="FF0000"/>
                    </a:solidFill>
                    <a:latin typeface="Cambria Math" panose="02040503050406030204" pitchFamily="18" charset="0"/>
                    <a:ea typeface="Cambria Math" panose="02040503050406030204" pitchFamily="18" charset="0"/>
                    <a:cs typeface="Times New Roman" charset="0"/>
                  </a:rPr>
                  <a:t>pK</a:t>
                </a:r>
                <a:r>
                  <a:rPr kumimoji="1" lang="en-US" altLang="zh-CN" sz="1200" baseline="30000" dirty="0" err="1">
                    <a:solidFill>
                      <a:srgbClr val="FF0000"/>
                    </a:solidFill>
                    <a:latin typeface="Cambria Math" panose="02040503050406030204" pitchFamily="18" charset="0"/>
                    <a:ea typeface="Cambria Math" panose="02040503050406030204" pitchFamily="18" charset="0"/>
                    <a:cs typeface="Times New Roman" charset="0"/>
                  </a:rPr>
                  <a:t>+</a:t>
                </a:r>
                <a:r>
                  <a:rPr kumimoji="1" lang="en-US" altLang="zh-CN" sz="1200" dirty="0" err="1">
                    <a:solidFill>
                      <a:srgbClr val="FF0000"/>
                    </a:solidFill>
                    <a:latin typeface="Cambria Math" panose="02040503050406030204" pitchFamily="18" charset="0"/>
                    <a:ea typeface="Cambria Math" panose="02040503050406030204" pitchFamily="18" charset="0"/>
                    <a:cs typeface="Times New Roman" charset="0"/>
                  </a:rPr>
                  <a:t>K</a:t>
                </a:r>
                <a:r>
                  <a:rPr kumimoji="1" lang="en-US" altLang="zh-CN" sz="1200" baseline="30000" dirty="0">
                    <a:solidFill>
                      <a:srgbClr val="FF0000"/>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 pπ</a:t>
                </a:r>
                <a:r>
                  <a:rPr kumimoji="1" lang="en-US" altLang="zh-CN" sz="1200" baseline="30000" dirty="0">
                    <a:solidFill>
                      <a:srgbClr val="FF0000"/>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π</a:t>
                </a:r>
                <a:r>
                  <a:rPr kumimoji="1" lang="en-US" altLang="zh-CN" sz="1200" baseline="30000" dirty="0">
                    <a:solidFill>
                      <a:srgbClr val="FF0000"/>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a:t>
                </a:r>
              </a:p>
              <a:p>
                <a:pPr lvl="2">
                  <a:lnSpc>
                    <a:spcPct val="170000"/>
                  </a:lnSpc>
                  <a:buClr>
                    <a:schemeClr val="tx1"/>
                  </a:buClr>
                  <a:buSzPct val="99000"/>
                  <a:buFont typeface="Wingdings" pitchFamily="2" charset="2"/>
                  <a:buChar char="n"/>
                </a:pP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rgbClr val="FF0000"/>
                    </a:solidFill>
                    <a:latin typeface="Cambria Math" panose="02040503050406030204" pitchFamily="18" charset="0"/>
                    <a:ea typeface="Times New Roman" charset="0"/>
                    <a:cs typeface="Times New Roman" charset="0"/>
                  </a:rPr>
                  <a:t>→</a:t>
                </a:r>
                <a:r>
                  <a:rPr kumimoji="1" lang="en-US" altLang="zh-CN" sz="1200" dirty="0" err="1">
                    <a:solidFill>
                      <a:srgbClr val="FF0000"/>
                    </a:solidFill>
                    <a:latin typeface="Cambria Math" panose="02040503050406030204" pitchFamily="18" charset="0"/>
                    <a:ea typeface="Cambria Math" panose="02040503050406030204" pitchFamily="18" charset="0"/>
                    <a:cs typeface="Times New Roman" charset="0"/>
                  </a:rPr>
                  <a:t>nK</a:t>
                </a:r>
                <a:r>
                  <a:rPr kumimoji="1" lang="en-US" altLang="zh-CN" sz="1200" baseline="-25000" dirty="0" err="1">
                    <a:solidFill>
                      <a:srgbClr val="FF0000"/>
                    </a:solidFill>
                    <a:latin typeface="Cambria Math" panose="02040503050406030204" pitchFamily="18" charset="0"/>
                    <a:ea typeface="Cambria Math" panose="02040503050406030204" pitchFamily="18" charset="0"/>
                    <a:cs typeface="Times New Roman" charset="0"/>
                  </a:rPr>
                  <a:t>s</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π</a:t>
                </a:r>
                <a:r>
                  <a:rPr kumimoji="1" lang="en-US" altLang="zh-CN" sz="1200" baseline="30000" dirty="0">
                    <a:solidFill>
                      <a:srgbClr val="FF0000"/>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a:t>
                </a:r>
              </a:p>
              <a:p>
                <a:pPr lvl="2">
                  <a:lnSpc>
                    <a:spcPct val="170000"/>
                  </a:lnSpc>
                  <a:buClr>
                    <a:schemeClr val="tx1"/>
                  </a:buClr>
                  <a:buSzPct val="99000"/>
                  <a:buFont typeface="Wingdings" pitchFamily="2" charset="2"/>
                  <a:buChar char="n"/>
                </a:pP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chemeClr val="tx1"/>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chemeClr val="tx1"/>
                    </a:solidFill>
                    <a:latin typeface="Cambria Math" panose="02040503050406030204" pitchFamily="18" charset="0"/>
                    <a:ea typeface="Times New Roman" charset="0"/>
                    <a:cs typeface="Times New Roman" charset="0"/>
                  </a:rPr>
                  <a:t>→</a:t>
                </a:r>
                <a:r>
                  <a:rPr kumimoji="1" lang="en-US" altLang="zh-CN" sz="1200" dirty="0" err="1">
                    <a:solidFill>
                      <a:schemeClr val="tx1"/>
                    </a:solidFill>
                    <a:latin typeface="Cambria Math" panose="02040503050406030204" pitchFamily="18" charset="0"/>
                    <a:ea typeface="Cambria Math" panose="02040503050406030204" pitchFamily="18" charset="0"/>
                    <a:cs typeface="Times New Roman" charset="0"/>
                  </a:rPr>
                  <a:t>pη</a:t>
                </a: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a:t>
                </a:r>
                <a:r>
                  <a:rPr kumimoji="1" lang="zh-CN" altLang="en-US" sz="1200" dirty="0">
                    <a:solidFill>
                      <a:schemeClr val="tx1"/>
                    </a:solidFill>
                    <a:latin typeface="Cambria Math" panose="02040503050406030204" pitchFamily="18" charset="0"/>
                    <a:ea typeface="Times New Roman" charset="0"/>
                    <a:cs typeface="Times New Roman" charset="0"/>
                  </a:rPr>
                  <a:t> </a:t>
                </a: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pπ</a:t>
                </a:r>
                <a:r>
                  <a:rPr kumimoji="1" lang="en-US" altLang="zh-CN" sz="1200" baseline="30000" dirty="0">
                    <a:solidFill>
                      <a:schemeClr val="tx1"/>
                    </a:solidFill>
                    <a:latin typeface="Cambria Math" panose="02040503050406030204" pitchFamily="18" charset="0"/>
                    <a:ea typeface="Cambria Math" panose="02040503050406030204" pitchFamily="18" charset="0"/>
                    <a:cs typeface="Times New Roman" charset="0"/>
                  </a:rPr>
                  <a:t>0</a:t>
                </a: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a:t>
                </a:r>
              </a:p>
              <a:p>
                <a:pPr lvl="2">
                  <a:lnSpc>
                    <a:spcPct val="170000"/>
                  </a:lnSpc>
                  <a:buClr>
                    <a:schemeClr val="tx1"/>
                  </a:buClr>
                  <a:buSzPct val="99000"/>
                  <a:buFont typeface="Wingdings" pitchFamily="2" charset="2"/>
                  <a:buChar char="n"/>
                </a:pP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chemeClr val="tx1"/>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chemeClr val="tx1"/>
                    </a:solidFill>
                    <a:latin typeface="Cambria Math" panose="02040503050406030204" pitchFamily="18" charset="0"/>
                    <a:ea typeface="Times New Roman" charset="0"/>
                    <a:cs typeface="Times New Roman" charset="0"/>
                  </a:rPr>
                  <a:t>→</a:t>
                </a:r>
                <a:r>
                  <a:rPr lang="en-US" altLang="zh-CN" sz="1200"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a:t> </a:t>
                </a:r>
                <a14:m>
                  <m:oMath xmlns:m="http://schemas.openxmlformats.org/officeDocument/2006/math">
                    <m:sSup>
                      <m:sSupPr>
                        <m:ctrlPr>
                          <a:rPr lang="en-US" altLang="zh-CN" sz="120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pPr>
                      <m:e>
                        <m:r>
                          <a:rPr lang="en-US" altLang="zh-CN" sz="1200" b="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𝛴</m:t>
                        </m:r>
                      </m:e>
                      <m:sup>
                        <m:r>
                          <a:rPr lang="en-US" altLang="zh-CN" sz="1200" b="0"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p>
                  </m:oMath>
                </a14:m>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π</a:t>
                </a:r>
                <a:r>
                  <a:rPr kumimoji="1" lang="en-US" altLang="zh-CN" sz="1200" baseline="30000" dirty="0">
                    <a:solidFill>
                      <a:schemeClr val="tx1"/>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π</a:t>
                </a:r>
                <a:r>
                  <a:rPr kumimoji="1" lang="en-US" altLang="zh-CN" sz="1200" baseline="30000" dirty="0">
                    <a:solidFill>
                      <a:schemeClr val="tx1"/>
                    </a:solidFill>
                    <a:latin typeface="Cambria Math" panose="02040503050406030204" pitchFamily="18" charset="0"/>
                    <a:ea typeface="Cambria Math" panose="02040503050406030204" pitchFamily="18" charset="0"/>
                    <a:cs typeface="Times New Roman" charset="0"/>
                  </a:rPr>
                  <a:t>+</a:t>
                </a: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π</a:t>
                </a:r>
                <a:r>
                  <a:rPr kumimoji="1" lang="en-US" altLang="zh-CN" sz="1200" baseline="30000" dirty="0">
                    <a:solidFill>
                      <a:schemeClr val="tx1"/>
                    </a:solidFill>
                    <a:latin typeface="Cambria Math" panose="02040503050406030204" pitchFamily="18" charset="0"/>
                    <a:ea typeface="Cambria Math" panose="02040503050406030204" pitchFamily="18" charset="0"/>
                    <a:cs typeface="Times New Roman" charset="0"/>
                  </a:rPr>
                  <a:t>0</a:t>
                </a: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a:t>
                </a:r>
                <a:endParaRPr lang="is-IS" altLang="zh-CN" sz="1200" dirty="0">
                  <a:solidFill>
                    <a:schemeClr val="tx1"/>
                  </a:solidFill>
                  <a:latin typeface="Cambria Math" panose="02040503050406030204" pitchFamily="18" charset="0"/>
                  <a:ea typeface="Cambria Math" panose="02040503050406030204" pitchFamily="18" charset="0"/>
                  <a:cs typeface="Times New Roman" charset="0"/>
                </a:endParaRPr>
              </a:p>
              <a:p>
                <a:pPr lvl="2">
                  <a:lnSpc>
                    <a:spcPct val="170000"/>
                  </a:lnSpc>
                  <a:buClr>
                    <a:schemeClr val="tx1"/>
                  </a:buClr>
                  <a:buSzPct val="99000"/>
                  <a:buFont typeface="Wingdings" pitchFamily="2" charset="2"/>
                  <a:buChar char="n"/>
                </a:pP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rPr>
                        </m:ctrlPr>
                      </m:sSubSupPr>
                      <m:e>
                        <m:r>
                          <a:rPr lang="el-GR" altLang="zh-CN" sz="1200" b="0" i="1">
                            <a:solidFill>
                              <a:schemeClr val="tx1"/>
                            </a:solidFill>
                            <a:latin typeface="Cambria Math" panose="02040503050406030204" pitchFamily="18" charset="0"/>
                            <a:ea typeface="Cambria Math" panose="02040503050406030204" pitchFamily="18" charset="0"/>
                            <a:cs typeface="Times New Roman" charset="0"/>
                          </a:rPr>
                          <m:t>𝛬</m:t>
                        </m:r>
                      </m:e>
                      <m:sub>
                        <m:r>
                          <a:rPr lang="en-US" altLang="zh-CN" sz="1200" b="0" i="1">
                            <a:solidFill>
                              <a:schemeClr val="tx1"/>
                            </a:solidFill>
                            <a:latin typeface="Cambria Math" panose="02040503050406030204" pitchFamily="18" charset="0"/>
                            <a:ea typeface="Cambria Math" panose="02040503050406030204" pitchFamily="18" charset="0"/>
                            <a:cs typeface="Times New Roman" charset="0"/>
                          </a:rPr>
                          <m:t>𝑐</m:t>
                        </m:r>
                      </m:sub>
                      <m:sup>
                        <m:r>
                          <a:rPr lang="en-US" altLang="zh-CN" sz="1200" b="0">
                            <a:solidFill>
                              <a:schemeClr val="tx1"/>
                            </a:solidFill>
                            <a:latin typeface="Cambria Math" panose="02040503050406030204" pitchFamily="18" charset="0"/>
                            <a:ea typeface="Cambria Math" panose="02040503050406030204" pitchFamily="18" charset="0"/>
                            <a:cs typeface="Times New Roman" charset="0"/>
                          </a:rPr>
                          <m:t>+</m:t>
                        </m:r>
                      </m:sup>
                    </m:sSubSup>
                    <m:r>
                      <a:rPr lang="en-US" altLang="zh-CN" sz="1200" b="0">
                        <a:solidFill>
                          <a:schemeClr val="tx1"/>
                        </a:solidFill>
                        <a:latin typeface="Cambria Math" panose="02040503050406030204" pitchFamily="18" charset="0"/>
                        <a:ea typeface="Cambria Math" panose="02040503050406030204" pitchFamily="18" charset="0"/>
                        <a:cs typeface="Times New Roman" charset="0"/>
                      </a:rPr>
                      <m:t>→</m:t>
                    </m:r>
                    <m:sSup>
                      <m:s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rPr>
                        </m:ctrlPr>
                      </m:sSupPr>
                      <m:e>
                        <m:r>
                          <a:rPr lang="el-GR" altLang="zh-CN" sz="1200" b="0" i="1">
                            <a:solidFill>
                              <a:schemeClr val="tx1"/>
                            </a:solidFill>
                            <a:latin typeface="Cambria Math" panose="02040503050406030204" pitchFamily="18" charset="0"/>
                            <a:ea typeface="Cambria Math" panose="02040503050406030204" pitchFamily="18" charset="0"/>
                            <a:cs typeface="Times New Roman" charset="0"/>
                          </a:rPr>
                          <m:t>𝛯</m:t>
                        </m:r>
                      </m:e>
                      <m:sup>
                        <m:r>
                          <a:rPr lang="en-US" altLang="zh-CN" sz="1200" b="0" i="1">
                            <a:solidFill>
                              <a:schemeClr val="tx1"/>
                            </a:solidFill>
                            <a:latin typeface="Cambria Math" panose="02040503050406030204" pitchFamily="18" charset="0"/>
                            <a:ea typeface="Cambria Math" panose="02040503050406030204" pitchFamily="18" charset="0"/>
                            <a:cs typeface="Times New Roman" charset="0"/>
                          </a:rPr>
                          <m:t> (∗)0</m:t>
                        </m:r>
                      </m:sup>
                    </m:sSup>
                    <m:sSup>
                      <m:s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rPr>
                        </m:ctrlPr>
                      </m:sSupPr>
                      <m:e>
                        <m:r>
                          <a:rPr lang="en-US" altLang="zh-CN" sz="1200" b="0" i="1">
                            <a:solidFill>
                              <a:schemeClr val="tx1"/>
                            </a:solidFill>
                            <a:latin typeface="Cambria Math" panose="02040503050406030204" pitchFamily="18" charset="0"/>
                            <a:ea typeface="Cambria Math" panose="02040503050406030204" pitchFamily="18" charset="0"/>
                            <a:cs typeface="Times New Roman" charset="0"/>
                          </a:rPr>
                          <m:t>𝐾</m:t>
                        </m:r>
                      </m:e>
                      <m:sup>
                        <m:r>
                          <a:rPr lang="en-US" altLang="zh-CN" sz="1200" b="0">
                            <a:solidFill>
                              <a:schemeClr val="tx1"/>
                            </a:solidFill>
                            <a:latin typeface="Cambria Math" panose="02040503050406030204" pitchFamily="18" charset="0"/>
                            <a:ea typeface="Cambria Math" panose="02040503050406030204" pitchFamily="18" charset="0"/>
                            <a:cs typeface="Times New Roman" charset="0"/>
                          </a:rPr>
                          <m:t>+</m:t>
                        </m:r>
                      </m:sup>
                    </m:sSup>
                  </m:oMath>
                </a14:m>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a:t>
                </a:r>
                <a:endParaRPr lang="en-US" altLang="zh-CN" sz="1200" dirty="0">
                  <a:solidFill>
                    <a:schemeClr val="tx1"/>
                  </a:solidFill>
                  <a:latin typeface="Cambria Math" panose="02040503050406030204" pitchFamily="18" charset="0"/>
                  <a:ea typeface="Cambria Math" panose="02040503050406030204" pitchFamily="18" charset="0"/>
                  <a:cs typeface="Times New Roman" charset="0"/>
                </a:endParaRPr>
              </a:p>
              <a:p>
                <a:pPr lvl="2">
                  <a:lnSpc>
                    <a:spcPct val="170000"/>
                  </a:lnSpc>
                  <a:buClr>
                    <a:schemeClr val="tx1"/>
                  </a:buClr>
                  <a:buSzPct val="99000"/>
                  <a:buFont typeface="Wingdings" pitchFamily="2" charset="2"/>
                  <a:buChar char="n"/>
                </a:pP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rPr>
                        </m:ctrlPr>
                      </m:sSubSupPr>
                      <m:e>
                        <m:r>
                          <a:rPr lang="el-GR" altLang="zh-CN" sz="1200" b="0" i="1">
                            <a:solidFill>
                              <a:schemeClr val="tx1"/>
                            </a:solidFill>
                            <a:latin typeface="Cambria Math" panose="02040503050406030204" pitchFamily="18" charset="0"/>
                            <a:ea typeface="Cambria Math" panose="02040503050406030204" pitchFamily="18" charset="0"/>
                            <a:cs typeface="Times New Roman" charset="0"/>
                          </a:rPr>
                          <m:t>𝛬</m:t>
                        </m:r>
                      </m:e>
                      <m:sub>
                        <m:r>
                          <a:rPr lang="en-US" altLang="zh-CN" sz="1200" b="0" i="1">
                            <a:solidFill>
                              <a:schemeClr val="tx1"/>
                            </a:solidFill>
                            <a:latin typeface="Cambria Math" panose="02040503050406030204" pitchFamily="18" charset="0"/>
                            <a:ea typeface="Cambria Math" panose="02040503050406030204" pitchFamily="18" charset="0"/>
                            <a:cs typeface="Times New Roman" charset="0"/>
                          </a:rPr>
                          <m:t>𝑐</m:t>
                        </m:r>
                      </m:sub>
                      <m:sup>
                        <m:r>
                          <a:rPr lang="en-US" altLang="zh-CN" sz="1200" b="0">
                            <a:solidFill>
                              <a:schemeClr val="tx1"/>
                            </a:solidFill>
                            <a:latin typeface="Cambria Math" panose="02040503050406030204" pitchFamily="18" charset="0"/>
                            <a:ea typeface="Cambria Math" panose="02040503050406030204" pitchFamily="18" charset="0"/>
                            <a:cs typeface="Times New Roman" charset="0"/>
                          </a:rPr>
                          <m:t>+</m:t>
                        </m:r>
                      </m:sup>
                    </m:sSubSup>
                    <m:r>
                      <a:rPr lang="en-US" altLang="zh-CN" sz="1200" b="0">
                        <a:solidFill>
                          <a:schemeClr val="tx1"/>
                        </a:solidFill>
                        <a:latin typeface="Cambria Math" panose="02040503050406030204" pitchFamily="18" charset="0"/>
                        <a:ea typeface="Cambria Math" panose="02040503050406030204" pitchFamily="18" charset="0"/>
                        <a:cs typeface="Times New Roman" charset="0"/>
                      </a:rPr>
                      <m:t>→</m:t>
                    </m:r>
                    <m:sSup>
                      <m:sSupPr>
                        <m:ctrlPr>
                          <a:rPr lang="en-US" altLang="zh-CN" sz="120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pPr>
                      <m:e>
                        <m:r>
                          <a:rPr lang="en-US" altLang="zh-CN" sz="1200" b="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𝛴</m:t>
                        </m:r>
                      </m:e>
                      <m:sup>
                        <m:r>
                          <a:rPr lang="en-US" altLang="zh-CN" sz="1200" b="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p>
                    <m:r>
                      <a:rPr lang="zh-CN" altLang="en-US" sz="1200" b="0" i="1" dirty="0">
                        <a:solidFill>
                          <a:schemeClr val="tx1"/>
                        </a:solidFill>
                        <a:latin typeface="Cambria Math" panose="02040503050406030204" pitchFamily="18" charset="0"/>
                        <a:ea typeface="Times New Roman" charset="0"/>
                        <a:cs typeface="Times New Roman" charset="0"/>
                        <a:sym typeface="Calibri" panose="020F0502020204030204" pitchFamily="34" charset="0"/>
                      </a:rPr>
                      <m:t>𝜂</m:t>
                    </m:r>
                    <m:r>
                      <a:rPr lang="zh-CN" altLang="en-US" sz="1200" b="0" i="1" dirty="0">
                        <a:solidFill>
                          <a:schemeClr val="tx1"/>
                        </a:solidFill>
                        <a:latin typeface="Cambria Math" panose="02040503050406030204" pitchFamily="18" charset="0"/>
                        <a:ea typeface="Times New Roman" charset="0"/>
                        <a:cs typeface="Times New Roman" charset="0"/>
                        <a:sym typeface="Calibri" panose="020F0502020204030204" pitchFamily="34" charset="0"/>
                      </a:rPr>
                      <m:t> </m:t>
                    </m:r>
                    <m:r>
                      <a:rPr lang="en-US" altLang="zh-CN" sz="1200" b="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r>
                      <a:rPr lang="zh-CN" altLang="en-US" sz="1200" b="0" i="1" dirty="0">
                        <a:solidFill>
                          <a:schemeClr val="tx1"/>
                        </a:solidFill>
                        <a:latin typeface="Cambria Math" panose="02040503050406030204" pitchFamily="18" charset="0"/>
                        <a:ea typeface="Times New Roman" charset="0"/>
                        <a:cs typeface="Times New Roman" charset="0"/>
                        <a:sym typeface="Calibri" panose="020F0502020204030204" pitchFamily="34" charset="0"/>
                      </a:rPr>
                      <m:t> </m:t>
                    </m:r>
                    <m:sSup>
                      <m:s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rPr>
                        </m:ctrlPr>
                      </m:sSupPr>
                      <m:e>
                        <m:sSup>
                          <m:sSupPr>
                            <m:ctrlPr>
                              <a:rPr lang="en-US" altLang="zh-CN" sz="120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pPr>
                          <m:e>
                            <m:r>
                              <a:rPr lang="en-US" altLang="zh-CN" sz="1200" b="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𝛴</m:t>
                            </m:r>
                          </m:e>
                          <m:sup>
                            <m:r>
                              <a:rPr lang="en-US" altLang="zh-CN" sz="1200" b="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p>
                        <m:r>
                          <a:rPr lang="zh-CN" altLang="en-US" sz="1200" b="0" i="1">
                            <a:solidFill>
                              <a:schemeClr val="tx1"/>
                            </a:solidFill>
                            <a:latin typeface="Cambria Math" panose="02040503050406030204" pitchFamily="18" charset="0"/>
                            <a:ea typeface="Times New Roman" charset="0"/>
                            <a:cs typeface="Times New Roman" charset="0"/>
                          </a:rPr>
                          <m:t>𝜂</m:t>
                        </m:r>
                      </m:e>
                      <m:sup>
                        <m:r>
                          <a:rPr lang="en-US" altLang="zh-CN" sz="1200" b="0">
                            <a:solidFill>
                              <a:schemeClr val="tx1"/>
                            </a:solidFill>
                            <a:latin typeface="Cambria Math" panose="02040503050406030204" pitchFamily="18" charset="0"/>
                            <a:ea typeface="Cambria Math" panose="02040503050406030204" pitchFamily="18" charset="0"/>
                            <a:cs typeface="Times New Roman" charset="0"/>
                          </a:rPr>
                          <m:t>′</m:t>
                        </m:r>
                      </m:sup>
                    </m:sSup>
                  </m:oMath>
                </a14:m>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a:t>
                </a:r>
                <a:endParaRPr lang="en-US" altLang="zh-CN" sz="1200" dirty="0">
                  <a:solidFill>
                    <a:schemeClr val="tx1"/>
                  </a:solidFill>
                  <a:latin typeface="Cambria Math" panose="02040503050406030204" pitchFamily="18" charset="0"/>
                  <a:ea typeface="Cambria Math" panose="02040503050406030204" pitchFamily="18" charset="0"/>
                  <a:cs typeface="Times New Roman" charset="0"/>
                </a:endParaRPr>
              </a:p>
              <a:p>
                <a:pPr lvl="2">
                  <a:lnSpc>
                    <a:spcPct val="170000"/>
                  </a:lnSpc>
                  <a:buClr>
                    <a:schemeClr val="tx1"/>
                  </a:buClr>
                  <a:buSzPct val="99000"/>
                  <a:buFont typeface="Wingdings" pitchFamily="2" charset="2"/>
                  <a:buChar char="n"/>
                </a:pP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rgbClr val="FF0000"/>
                    </a:solidFill>
                    <a:latin typeface="Cambria Math" panose="02040503050406030204" pitchFamily="18" charset="0"/>
                    <a:ea typeface="Times New Roman" charset="0"/>
                    <a:cs typeface="Times New Roman" charset="0"/>
                  </a:rPr>
                  <a:t>→</a:t>
                </a:r>
                <a14:m>
                  <m:oMath xmlns:m="http://schemas.openxmlformats.org/officeDocument/2006/math">
                    <m:r>
                      <a:rPr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𝛬</m:t>
                    </m:r>
                  </m:oMath>
                </a14:m>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e</a:t>
                </a:r>
                <a:r>
                  <a:rPr kumimoji="1" lang="en-US" altLang="zh-CN" sz="1200" baseline="30000" dirty="0">
                    <a:solidFill>
                      <a:srgbClr val="FF0000"/>
                    </a:solidFill>
                    <a:latin typeface="Cambria Math" panose="02040503050406030204" pitchFamily="18" charset="0"/>
                    <a:ea typeface="Cambria Math" panose="02040503050406030204" pitchFamily="18" charset="0"/>
                    <a:cs typeface="Times New Roman" charset="0"/>
                  </a:rPr>
                  <a:t>+</a:t>
                </a:r>
                <a14:m>
                  <m:oMath xmlns:m="http://schemas.openxmlformats.org/officeDocument/2006/math">
                    <m:sSub>
                      <m:sSubPr>
                        <m:ctrlPr>
                          <a:rPr kumimoji="1" lang="en-US" altLang="zh-CN" sz="1200" i="1">
                            <a:solidFill>
                              <a:srgbClr val="FF0000"/>
                            </a:solidFill>
                            <a:latin typeface="Cambria Math" panose="02040503050406030204" pitchFamily="18" charset="0"/>
                            <a:ea typeface="Cambria Math" panose="02040503050406030204" pitchFamily="18" charset="0"/>
                            <a:cs typeface="Times New Roman" charset="0"/>
                          </a:rPr>
                        </m:ctrlPr>
                      </m:sSubPr>
                      <m:e>
                        <m:r>
                          <a:rPr kumimoji="1" lang="zh-CN" altLang="en-US" sz="1200" b="0" i="1">
                            <a:solidFill>
                              <a:srgbClr val="FF0000"/>
                            </a:solidFill>
                            <a:latin typeface="Cambria Math" panose="02040503050406030204" pitchFamily="18" charset="0"/>
                            <a:ea typeface="Times New Roman" charset="0"/>
                            <a:cs typeface="Times New Roman" charset="0"/>
                          </a:rPr>
                          <m:t>𝜈</m:t>
                        </m:r>
                      </m:e>
                      <m:sub>
                        <m:r>
                          <a:rPr kumimoji="1" lang="en-US" altLang="zh-CN" sz="1200" b="0" i="1">
                            <a:solidFill>
                              <a:srgbClr val="FF0000"/>
                            </a:solidFill>
                            <a:latin typeface="Cambria Math" panose="02040503050406030204" pitchFamily="18" charset="0"/>
                            <a:ea typeface="Cambria Math" panose="02040503050406030204" pitchFamily="18" charset="0"/>
                            <a:cs typeface="Times New Roman" charset="0"/>
                          </a:rPr>
                          <m:t>𝑒</m:t>
                        </m:r>
                      </m:sub>
                    </m:sSub>
                  </m:oMath>
                </a14:m>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a:t>
                </a:r>
              </a:p>
              <a:p>
                <a:pPr lvl="2">
                  <a:lnSpc>
                    <a:spcPct val="170000"/>
                  </a:lnSpc>
                  <a:buClr>
                    <a:schemeClr val="tx1"/>
                  </a:buClr>
                  <a:buSzPct val="99000"/>
                  <a:buFont typeface="Wingdings" pitchFamily="2" charset="2"/>
                  <a:buChar char="n"/>
                </a:pP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chemeClr val="tx1"/>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chemeClr val="tx1"/>
                    </a:solidFill>
                    <a:latin typeface="Cambria Math" panose="02040503050406030204" pitchFamily="18" charset="0"/>
                    <a:ea typeface="Times New Roman" charset="0"/>
                    <a:cs typeface="Times New Roman" charset="0"/>
                  </a:rPr>
                  <a:t>→</a:t>
                </a:r>
                <a14:m>
                  <m:oMath xmlns:m="http://schemas.openxmlformats.org/officeDocument/2006/math">
                    <m:r>
                      <a:rPr lang="zh-CN" altLang="en-US" sz="1200" b="0" i="1">
                        <a:solidFill>
                          <a:schemeClr val="tx1"/>
                        </a:solidFill>
                        <a:latin typeface="Cambria Math" panose="02040503050406030204" pitchFamily="18" charset="0"/>
                        <a:ea typeface="Times New Roman" charset="0"/>
                        <a:cs typeface="Times New Roman" charset="0"/>
                        <a:sym typeface="Calibri" panose="020F0502020204030204" pitchFamily="34" charset="0"/>
                      </a:rPr>
                      <m:t>𝛬</m:t>
                    </m:r>
                  </m:oMath>
                </a14:m>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μ</a:t>
                </a:r>
                <a:r>
                  <a:rPr kumimoji="1" lang="en-US" altLang="zh-CN" sz="1200" baseline="30000" dirty="0">
                    <a:solidFill>
                      <a:schemeClr val="tx1"/>
                    </a:solidFill>
                    <a:latin typeface="Cambria Math" panose="02040503050406030204" pitchFamily="18" charset="0"/>
                    <a:ea typeface="Cambria Math" panose="02040503050406030204" pitchFamily="18" charset="0"/>
                    <a:cs typeface="Times New Roman" charset="0"/>
                  </a:rPr>
                  <a:t>+</a:t>
                </a:r>
                <a14:m>
                  <m:oMath xmlns:m="http://schemas.openxmlformats.org/officeDocument/2006/math">
                    <m:sSub>
                      <m:sSubPr>
                        <m:ctrlPr>
                          <a:rPr kumimoji="1" lang="en-US" altLang="zh-CN" sz="1200" i="1">
                            <a:solidFill>
                              <a:schemeClr val="tx1"/>
                            </a:solidFill>
                            <a:latin typeface="Cambria Math" panose="02040503050406030204" pitchFamily="18" charset="0"/>
                            <a:ea typeface="Cambria Math" panose="02040503050406030204" pitchFamily="18" charset="0"/>
                            <a:cs typeface="Times New Roman" charset="0"/>
                          </a:rPr>
                        </m:ctrlPr>
                      </m:sSubPr>
                      <m:e>
                        <m:r>
                          <a:rPr kumimoji="1" lang="zh-CN" altLang="en-US" sz="1200" b="0" i="1">
                            <a:solidFill>
                              <a:schemeClr val="tx1"/>
                            </a:solidFill>
                            <a:latin typeface="Cambria Math" panose="02040503050406030204" pitchFamily="18" charset="0"/>
                            <a:ea typeface="Times New Roman" charset="0"/>
                            <a:cs typeface="Times New Roman" charset="0"/>
                          </a:rPr>
                          <m:t>𝜈</m:t>
                        </m:r>
                      </m:e>
                      <m:sub>
                        <m:r>
                          <a:rPr kumimoji="1" lang="en-US" altLang="zh-CN" sz="1200" b="0" i="1">
                            <a:solidFill>
                              <a:schemeClr val="tx1"/>
                            </a:solidFill>
                            <a:latin typeface="Cambria Math" panose="02040503050406030204" pitchFamily="18" charset="0"/>
                            <a:ea typeface="Cambria Math" panose="02040503050406030204" pitchFamily="18" charset="0"/>
                            <a:cs typeface="Times New Roman" charset="0"/>
                          </a:rPr>
                          <m:t>𝜇</m:t>
                        </m:r>
                      </m:sub>
                    </m:sSub>
                  </m:oMath>
                </a14:m>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a:t>
                </a:r>
                <a:endParaRPr lang="en-US" altLang="zh-CN" sz="1200" dirty="0">
                  <a:solidFill>
                    <a:schemeClr val="tx1"/>
                  </a:solidFill>
                  <a:latin typeface="Cambria Math" panose="02040503050406030204" pitchFamily="18" charset="0"/>
                  <a:ea typeface="Cambria Math" panose="02040503050406030204" pitchFamily="18" charset="0"/>
                  <a:cs typeface="Times New Roman" charset="0"/>
                </a:endParaRPr>
              </a:p>
              <a:p>
                <a:pPr lvl="2" fontAlgn="base">
                  <a:lnSpc>
                    <a:spcPct val="170000"/>
                  </a:lnSpc>
                  <a:spcBef>
                    <a:spcPct val="20000"/>
                  </a:spcBef>
                  <a:spcAft>
                    <a:spcPct val="0"/>
                  </a:spcAft>
                  <a:buClr>
                    <a:schemeClr val="tx1"/>
                  </a:buClr>
                  <a:buSzPct val="99000"/>
                  <a:buFont typeface="Wingdings" pitchFamily="2" charset="2"/>
                  <a:buChar char="n"/>
                </a:pP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kumimoji="1"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m:rPr>
                            <m:sty m:val="p"/>
                          </m:rPr>
                          <a:rPr kumimoji="1"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Λ</m:t>
                        </m:r>
                      </m:e>
                      <m:sub>
                        <m:r>
                          <m:rPr>
                            <m:sty m:val="p"/>
                          </m:rPr>
                          <a:rPr kumimoji="1"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c</m:t>
                        </m:r>
                      </m:sub>
                      <m:sup>
                        <m:r>
                          <a:rPr kumimoji="1"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rgbClr val="FF0000"/>
                    </a:solidFill>
                    <a:latin typeface="Cambria Math" panose="02040503050406030204" pitchFamily="18" charset="0"/>
                    <a:ea typeface="Times New Roman" charset="0"/>
                    <a:cs typeface="Times New Roman" charset="0"/>
                  </a:rPr>
                  <a:t>→</a:t>
                </a:r>
                <a14:m>
                  <m:oMath xmlns:m="http://schemas.openxmlformats.org/officeDocument/2006/math">
                    <m:r>
                      <m:rPr>
                        <m:sty m:val="p"/>
                      </m:rPr>
                      <a:rPr kumimoji="1"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Λ</m:t>
                    </m:r>
                  </m:oMath>
                </a14:m>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X)</a:t>
                </a:r>
              </a:p>
              <a:p>
                <a:pPr lvl="2" fontAlgn="base">
                  <a:lnSpc>
                    <a:spcPct val="170000"/>
                  </a:lnSpc>
                  <a:spcBef>
                    <a:spcPct val="20000"/>
                  </a:spcBef>
                  <a:spcAft>
                    <a:spcPct val="0"/>
                  </a:spcAft>
                  <a:buClr>
                    <a:schemeClr val="tx1"/>
                  </a:buClr>
                  <a:buSzPct val="99000"/>
                  <a:buFont typeface="Wingdings" pitchFamily="2" charset="2"/>
                  <a:buChar char="n"/>
                </a:pPr>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kumimoji="1"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m:rPr>
                            <m:sty m:val="p"/>
                          </m:rPr>
                          <a:rPr kumimoji="1"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Λ</m:t>
                        </m:r>
                      </m:e>
                      <m:sub>
                        <m:r>
                          <m:rPr>
                            <m:sty m:val="p"/>
                          </m:rPr>
                          <a:rPr kumimoji="1"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c</m:t>
                        </m:r>
                      </m:sub>
                      <m:sup>
                        <m:r>
                          <a:rPr kumimoji="1"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rgbClr val="FF0000"/>
                    </a:solidFill>
                    <a:latin typeface="Cambria Math" panose="02040503050406030204" pitchFamily="18" charset="0"/>
                    <a:ea typeface="Times New Roman" charset="0"/>
                    <a:cs typeface="Times New Roman" charset="0"/>
                  </a:rPr>
                  <a:t>→</a:t>
                </a:r>
                <a14:m>
                  <m:oMath xmlns:m="http://schemas.openxmlformats.org/officeDocument/2006/math">
                    <m:r>
                      <a:rPr kumimoji="1" lang="en-US" altLang="zh-CN" sz="1200" b="0" i="1" dirty="0">
                        <a:solidFill>
                          <a:srgbClr val="FF0000"/>
                        </a:solidFill>
                        <a:latin typeface="Cambria Math" panose="02040503050406030204" pitchFamily="18" charset="0"/>
                        <a:ea typeface="Cambria Math" panose="02040503050406030204" pitchFamily="18" charset="0"/>
                        <a:cs typeface="Times New Roman" charset="0"/>
                      </a:rPr>
                      <m:t>𝑒</m:t>
                    </m:r>
                  </m:oMath>
                </a14:m>
                <a:r>
                  <a:rPr kumimoji="1" lang="en-US" altLang="zh-CN" sz="1200" dirty="0">
                    <a:solidFill>
                      <a:srgbClr val="FF0000"/>
                    </a:solidFill>
                    <a:latin typeface="Cambria Math" panose="02040503050406030204" pitchFamily="18" charset="0"/>
                    <a:ea typeface="Cambria Math" panose="02040503050406030204" pitchFamily="18" charset="0"/>
                    <a:cs typeface="Times New Roman" charset="0"/>
                  </a:rPr>
                  <a:t>X) </a:t>
                </a:r>
                <a:r>
                  <a:rPr kumimoji="1" lang="zh-CN" altLang="en-US" sz="1200" dirty="0">
                    <a:solidFill>
                      <a:srgbClr val="FF0000"/>
                    </a:solidFill>
                    <a:latin typeface="Cambria Math" panose="02040503050406030204" pitchFamily="18" charset="0"/>
                    <a:ea typeface="Times New Roman" charset="0"/>
                    <a:cs typeface="Times New Roman" charset="0"/>
                  </a:rPr>
                  <a:t>                  </a:t>
                </a:r>
                <a:endParaRPr kumimoji="1" lang="is-IS" altLang="zh-CN" sz="1200" dirty="0">
                  <a:solidFill>
                    <a:srgbClr val="FF0000"/>
                  </a:solidFill>
                  <a:latin typeface="Cambria Math" panose="02040503050406030204" pitchFamily="18" charset="0"/>
                  <a:ea typeface="Cambria Math" panose="02040503050406030204" pitchFamily="18" charset="0"/>
                  <a:cs typeface="Times New Roman" charset="0"/>
                </a:endParaRPr>
              </a:p>
              <a:p>
                <a:pPr lvl="2" fontAlgn="base">
                  <a:lnSpc>
                    <a:spcPct val="170000"/>
                  </a:lnSpc>
                  <a:spcBef>
                    <a:spcPct val="20000"/>
                  </a:spcBef>
                  <a:spcAft>
                    <a:spcPct val="0"/>
                  </a:spcAft>
                  <a:buClr>
                    <a:schemeClr val="tx1"/>
                  </a:buClr>
                  <a:buSzPct val="99000"/>
                  <a:buFont typeface="Wingdings" pitchFamily="2" charset="2"/>
                  <a:buChar char="n"/>
                </a:pPr>
                <a14:m>
                  <m:oMath xmlns:m="http://schemas.openxmlformats.org/officeDocument/2006/math">
                    <m:sSubSup>
                      <m:sSubSupPr>
                        <m:ctrlPr>
                          <a:rPr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sSubSup>
                      <m:sSubSupPr>
                        <m:ctrlPr>
                          <a:rPr lang="en-US" altLang="zh-CN" sz="120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a:rPr lang="zh-CN" altLang="en-US" sz="1200" b="0" i="1">
                            <a:solidFill>
                              <a:srgbClr val="FF0000"/>
                            </a:solidFill>
                            <a:latin typeface="Cambria Math" panose="02040503050406030204" pitchFamily="18" charset="0"/>
                            <a:ea typeface="Times New Roman" charset="0"/>
                            <a:cs typeface="Times New Roman" charset="0"/>
                            <a:sym typeface="Calibri" panose="020F0502020204030204" pitchFamily="34" charset="0"/>
                          </a:rPr>
                          <m:t>𝛬</m:t>
                        </m:r>
                      </m:e>
                      <m:sub>
                        <m:r>
                          <a:rPr lang="en-US" altLang="zh-CN" sz="1200" b="0" i="1">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𝑐</m:t>
                        </m:r>
                      </m:sub>
                      <m:sup>
                        <m:r>
                          <a:rPr lang="en-US" altLang="zh-CN" sz="1200" b="0">
                            <a:solidFill>
                              <a:srgbClr val="FF0000"/>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lang="zh-CN" altLang="en-US" sz="1200" dirty="0">
                    <a:solidFill>
                      <a:srgbClr val="FF0000"/>
                    </a:solidFill>
                    <a:latin typeface="Cambria Math" panose="02040503050406030204" pitchFamily="18" charset="0"/>
                    <a:ea typeface="Times New Roman" charset="0"/>
                    <a:cs typeface="Times New Roman" charset="0"/>
                  </a:rPr>
                  <a:t> </a:t>
                </a:r>
                <a:r>
                  <a:rPr lang="en-US" altLang="zh-CN" sz="1200" dirty="0">
                    <a:solidFill>
                      <a:srgbClr val="FF0000"/>
                    </a:solidFill>
                    <a:latin typeface="Cambria Math" panose="02040503050406030204" pitchFamily="18" charset="0"/>
                    <a:ea typeface="Cambria Math" panose="02040503050406030204" pitchFamily="18" charset="0"/>
                    <a:cs typeface="Times New Roman" charset="0"/>
                  </a:rPr>
                  <a:t>pair</a:t>
                </a:r>
                <a:r>
                  <a:rPr lang="zh-CN" altLang="en-US" sz="1200" dirty="0">
                    <a:solidFill>
                      <a:srgbClr val="FF0000"/>
                    </a:solidFill>
                    <a:latin typeface="Cambria Math" panose="02040503050406030204" pitchFamily="18" charset="0"/>
                    <a:ea typeface="Times New Roman" charset="0"/>
                    <a:cs typeface="Times New Roman" charset="0"/>
                  </a:rPr>
                  <a:t> </a:t>
                </a:r>
                <a:r>
                  <a:rPr lang="en-US" altLang="zh-CN" sz="1200" dirty="0">
                    <a:solidFill>
                      <a:srgbClr val="FF0000"/>
                    </a:solidFill>
                    <a:latin typeface="Cambria Math" panose="02040503050406030204" pitchFamily="18" charset="0"/>
                    <a:ea typeface="Cambria Math" panose="02040503050406030204" pitchFamily="18" charset="0"/>
                    <a:cs typeface="Times New Roman" charset="0"/>
                  </a:rPr>
                  <a:t>cross</a:t>
                </a:r>
                <a:r>
                  <a:rPr lang="zh-CN" altLang="en-US" sz="1200" dirty="0">
                    <a:solidFill>
                      <a:srgbClr val="FF0000"/>
                    </a:solidFill>
                    <a:latin typeface="Cambria Math" panose="02040503050406030204" pitchFamily="18" charset="0"/>
                    <a:ea typeface="Times New Roman" charset="0"/>
                    <a:cs typeface="Times New Roman" charset="0"/>
                  </a:rPr>
                  <a:t> </a:t>
                </a:r>
                <a:r>
                  <a:rPr lang="en-US" altLang="zh-CN" sz="1200" dirty="0">
                    <a:solidFill>
                      <a:srgbClr val="FF0000"/>
                    </a:solidFill>
                    <a:latin typeface="Cambria Math" panose="02040503050406030204" pitchFamily="18" charset="0"/>
                    <a:ea typeface="Cambria Math" panose="02040503050406030204" pitchFamily="18" charset="0"/>
                    <a:cs typeface="Times New Roman" charset="0"/>
                  </a:rPr>
                  <a:t>section</a:t>
                </a:r>
              </a:p>
              <a:p>
                <a:pPr lvl="2" fontAlgn="base">
                  <a:lnSpc>
                    <a:spcPct val="170000"/>
                  </a:lnSpc>
                  <a:spcBef>
                    <a:spcPct val="20000"/>
                  </a:spcBef>
                  <a:spcAft>
                    <a:spcPct val="0"/>
                  </a:spcAft>
                  <a:buClr>
                    <a:schemeClr val="tx1"/>
                  </a:buClr>
                  <a:buSzPct val="99000"/>
                  <a:buFont typeface="Wingdings" pitchFamily="2" charset="2"/>
                  <a:buChar char="n"/>
                </a:pPr>
                <a:r>
                  <a:rPr lang="en-US" altLang="zh-CN" sz="1200" dirty="0">
                    <a:solidFill>
                      <a:schemeClr val="tx1"/>
                    </a:solidFill>
                    <a:latin typeface="Cambria Math" panose="02040503050406030204" pitchFamily="18" charset="0"/>
                    <a:ea typeface="Cambria Math" panose="02040503050406030204" pitchFamily="18" charset="0"/>
                  </a:rPr>
                  <a:t>BF(</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rPr>
                        </m:ctrlPr>
                      </m:sSubSupPr>
                      <m:e>
                        <m:r>
                          <a:rPr lang="el-GR" altLang="zh-CN" sz="1200" b="0" i="1">
                            <a:solidFill>
                              <a:schemeClr val="tx1"/>
                            </a:solidFill>
                            <a:latin typeface="Cambria Math" panose="02040503050406030204" pitchFamily="18" charset="0"/>
                            <a:ea typeface="Cambria Math" panose="02040503050406030204" pitchFamily="18" charset="0"/>
                          </a:rPr>
                          <m:t>𝛬</m:t>
                        </m:r>
                      </m:e>
                      <m:sub>
                        <m:r>
                          <a:rPr lang="en-US" altLang="zh-CN" sz="1200" b="0" i="1">
                            <a:solidFill>
                              <a:schemeClr val="tx1"/>
                            </a:solidFill>
                            <a:latin typeface="Cambria Math" panose="02040503050406030204" pitchFamily="18" charset="0"/>
                            <a:ea typeface="Cambria Math" panose="02040503050406030204" pitchFamily="18" charset="0"/>
                          </a:rPr>
                          <m:t>𝑐</m:t>
                        </m:r>
                      </m:sub>
                      <m:sup>
                        <m:r>
                          <a:rPr lang="en-US" altLang="zh-CN" sz="1200" b="0" i="1">
                            <a:solidFill>
                              <a:schemeClr val="tx1"/>
                            </a:solidFill>
                            <a:latin typeface="Cambria Math" panose="02040503050406030204" pitchFamily="18" charset="0"/>
                            <a:ea typeface="Cambria Math" panose="02040503050406030204" pitchFamily="18" charset="0"/>
                          </a:rPr>
                          <m:t>+</m:t>
                        </m:r>
                      </m:sup>
                    </m:sSubSup>
                    <m:r>
                      <a:rPr lang="en-US" altLang="zh-CN" sz="1200" b="0" i="1">
                        <a:solidFill>
                          <a:schemeClr val="tx1"/>
                        </a:solidFill>
                        <a:latin typeface="Cambria Math" panose="02040503050406030204" pitchFamily="18" charset="0"/>
                        <a:ea typeface="Cambria Math" panose="02040503050406030204" pitchFamily="18" charset="0"/>
                      </a:rPr>
                      <m:t>→</m:t>
                    </m:r>
                    <m:r>
                      <a:rPr lang="el-GR" altLang="zh-CN" sz="1200" b="0" i="1">
                        <a:solidFill>
                          <a:schemeClr val="tx1"/>
                        </a:solidFill>
                        <a:latin typeface="Cambria Math" panose="02040503050406030204" pitchFamily="18" charset="0"/>
                        <a:ea typeface="Cambria Math" panose="02040503050406030204" pitchFamily="18" charset="0"/>
                      </a:rPr>
                      <m:t>𝛬</m:t>
                    </m:r>
                    <m:sSup>
                      <m:sSupPr>
                        <m:ctrlPr>
                          <a:rPr lang="el-GR" altLang="zh-CN" sz="1200" i="1">
                            <a:solidFill>
                              <a:schemeClr val="tx1"/>
                            </a:solidFill>
                            <a:latin typeface="Cambria Math" panose="02040503050406030204" pitchFamily="18" charset="0"/>
                            <a:ea typeface="Cambria Math" panose="02040503050406030204" pitchFamily="18" charset="0"/>
                          </a:rPr>
                        </m:ctrlPr>
                      </m:sSupPr>
                      <m:e>
                        <m:r>
                          <a:rPr lang="el-GR" altLang="zh-CN" sz="1200" b="0" i="1">
                            <a:solidFill>
                              <a:schemeClr val="tx1"/>
                            </a:solidFill>
                            <a:latin typeface="Cambria Math" panose="02040503050406030204" pitchFamily="18" charset="0"/>
                            <a:ea typeface="Cambria Math" panose="02040503050406030204" pitchFamily="18" charset="0"/>
                          </a:rPr>
                          <m:t>𝜋</m:t>
                        </m:r>
                      </m:e>
                      <m:sup>
                        <m:r>
                          <a:rPr lang="en-US" altLang="zh-CN" sz="1200" b="0" i="1">
                            <a:solidFill>
                              <a:schemeClr val="tx1"/>
                            </a:solidFill>
                            <a:latin typeface="Cambria Math" panose="02040503050406030204" pitchFamily="18" charset="0"/>
                            <a:ea typeface="Cambria Math" panose="02040503050406030204" pitchFamily="18" charset="0"/>
                          </a:rPr>
                          <m:t>+</m:t>
                        </m:r>
                      </m:sup>
                    </m:sSup>
                    <m:r>
                      <a:rPr lang="zh-CN" altLang="en-US" sz="1200" b="0" i="1" dirty="0">
                        <a:solidFill>
                          <a:schemeClr val="tx1"/>
                        </a:solidFill>
                        <a:latin typeface="Cambria Math" panose="02040503050406030204" pitchFamily="18" charset="0"/>
                        <a:ea typeface="Times New Roman" charset="0"/>
                        <a:cs typeface="Times New Roman" charset="0"/>
                        <a:sym typeface="Calibri" panose="020F0502020204030204" pitchFamily="34" charset="0"/>
                      </a:rPr>
                      <m:t>𝜂</m:t>
                    </m:r>
                    <m:r>
                      <a:rPr lang="en-US" altLang="zh-CN" sz="1200" b="0" i="1" dirty="0" smtClean="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oMath>
                </a14:m>
                <a:endParaRPr lang="en-US" altLang="zh-CN" sz="1200" dirty="0">
                  <a:solidFill>
                    <a:schemeClr val="tx1"/>
                  </a:solidFill>
                  <a:latin typeface="Cambria Math" panose="02040503050406030204" pitchFamily="18" charset="0"/>
                  <a:ea typeface="Cambria Math" panose="02040503050406030204" pitchFamily="18" charset="0"/>
                  <a:cs typeface="Times New Roman" charset="0"/>
                </a:endParaRPr>
              </a:p>
              <a:p>
                <a:pPr lvl="2" fontAlgn="base">
                  <a:lnSpc>
                    <a:spcPct val="170000"/>
                  </a:lnSpc>
                  <a:spcBef>
                    <a:spcPct val="20000"/>
                  </a:spcBef>
                  <a:spcAft>
                    <a:spcPct val="0"/>
                  </a:spcAft>
                  <a:buClr>
                    <a:schemeClr val="tx1"/>
                  </a:buClr>
                  <a:buSzPct val="99000"/>
                  <a:buFont typeface="Wingdings" pitchFamily="2" charset="2"/>
                  <a:buChar char="n"/>
                </a:pPr>
                <a14:m>
                  <m:oMath xmlns:m="http://schemas.openxmlformats.org/officeDocument/2006/math">
                    <m:sSubSup>
                      <m:sSubSupPr>
                        <m:ctrlPr>
                          <a:rPr lang="en-US" altLang="zh-CN" sz="1200" i="1" smtClean="0">
                            <a:solidFill>
                              <a:schemeClr val="tx1"/>
                            </a:solidFill>
                            <a:latin typeface="Cambria Math" panose="02040503050406030204" pitchFamily="18" charset="0"/>
                            <a:ea typeface="Cambria Math" panose="02040503050406030204" pitchFamily="18" charset="0"/>
                          </a:rPr>
                        </m:ctrlPr>
                      </m:sSubSupPr>
                      <m:e>
                        <m:r>
                          <a:rPr lang="el-GR" altLang="zh-CN" sz="1200" b="0" i="1">
                            <a:solidFill>
                              <a:schemeClr val="tx1"/>
                            </a:solidFill>
                            <a:latin typeface="Cambria Math" panose="02040503050406030204" pitchFamily="18" charset="0"/>
                            <a:ea typeface="Cambria Math" panose="02040503050406030204" pitchFamily="18" charset="0"/>
                          </a:rPr>
                          <m:t>𝛬</m:t>
                        </m:r>
                      </m:e>
                      <m:sub>
                        <m:r>
                          <a:rPr lang="en-US" altLang="zh-CN" sz="1200" b="0" i="1">
                            <a:solidFill>
                              <a:schemeClr val="tx1"/>
                            </a:solidFill>
                            <a:latin typeface="Cambria Math" panose="02040503050406030204" pitchFamily="18" charset="0"/>
                            <a:ea typeface="Cambria Math" panose="02040503050406030204" pitchFamily="18" charset="0"/>
                          </a:rPr>
                          <m:t>𝑐</m:t>
                        </m:r>
                      </m:sub>
                      <m:sup>
                        <m:r>
                          <a:rPr lang="en-US" altLang="zh-CN" sz="1200" b="0" i="1">
                            <a:solidFill>
                              <a:schemeClr val="tx1"/>
                            </a:solidFill>
                            <a:latin typeface="Cambria Math" panose="02040503050406030204" pitchFamily="18" charset="0"/>
                            <a:ea typeface="Cambria Math" panose="02040503050406030204" pitchFamily="18" charset="0"/>
                          </a:rPr>
                          <m:t>+</m:t>
                        </m:r>
                      </m:sup>
                    </m:sSubSup>
                    <m:r>
                      <a:rPr lang="en-US" altLang="zh-CN" sz="1200" b="0" i="1">
                        <a:solidFill>
                          <a:schemeClr val="tx1"/>
                        </a:solidFill>
                        <a:latin typeface="Cambria Math" panose="02040503050406030204" pitchFamily="18" charset="0"/>
                        <a:ea typeface="Cambria Math" panose="02040503050406030204" pitchFamily="18" charset="0"/>
                      </a:rPr>
                      <m:t>→</m:t>
                    </m:r>
                    <m:r>
                      <a:rPr lang="en-US" altLang="zh-CN" sz="1200" b="0" i="1">
                        <a:solidFill>
                          <a:schemeClr val="tx1"/>
                        </a:solidFill>
                        <a:latin typeface="Cambria Math" panose="02040503050406030204" pitchFamily="18" charset="0"/>
                        <a:ea typeface="Cambria Math" panose="02040503050406030204" pitchFamily="18" charset="0"/>
                      </a:rPr>
                      <m:t>𝑝</m:t>
                    </m:r>
                    <m:sSubSup>
                      <m:sSubSupPr>
                        <m:ctrlPr>
                          <a:rPr lang="en-US" altLang="zh-CN" sz="1200" i="1">
                            <a:solidFill>
                              <a:schemeClr val="tx1"/>
                            </a:solidFill>
                            <a:latin typeface="Cambria Math" panose="02040503050406030204" pitchFamily="18" charset="0"/>
                            <a:ea typeface="Cambria Math" panose="02040503050406030204" pitchFamily="18" charset="0"/>
                          </a:rPr>
                        </m:ctrlPr>
                      </m:sSubSupPr>
                      <m:e>
                        <m:r>
                          <a:rPr lang="en-US" altLang="zh-CN" sz="1200" b="0" i="1">
                            <a:solidFill>
                              <a:schemeClr val="tx1"/>
                            </a:solidFill>
                            <a:latin typeface="Cambria Math" panose="02040503050406030204" pitchFamily="18" charset="0"/>
                            <a:ea typeface="Cambria Math" panose="02040503050406030204" pitchFamily="18" charset="0"/>
                          </a:rPr>
                          <m:t>𝐾</m:t>
                        </m:r>
                      </m:e>
                      <m:sub>
                        <m:r>
                          <a:rPr lang="en-US" altLang="zh-CN" sz="1200" b="0" i="1">
                            <a:solidFill>
                              <a:schemeClr val="tx1"/>
                            </a:solidFill>
                            <a:latin typeface="Cambria Math" panose="02040503050406030204" pitchFamily="18" charset="0"/>
                            <a:ea typeface="Cambria Math" panose="02040503050406030204" pitchFamily="18" charset="0"/>
                          </a:rPr>
                          <m:t>𝑆</m:t>
                        </m:r>
                      </m:sub>
                      <m:sup>
                        <m:r>
                          <a:rPr lang="en-US" altLang="zh-CN" sz="1200" b="0" i="1">
                            <a:solidFill>
                              <a:schemeClr val="tx1"/>
                            </a:solidFill>
                            <a:latin typeface="Cambria Math" panose="02040503050406030204" pitchFamily="18" charset="0"/>
                            <a:ea typeface="Cambria Math" panose="02040503050406030204" pitchFamily="18" charset="0"/>
                          </a:rPr>
                          <m:t>0</m:t>
                        </m:r>
                      </m:sup>
                    </m:sSubSup>
                    <m:r>
                      <a:rPr lang="zh-CN" altLang="en-US" sz="1200" b="0" i="1">
                        <a:solidFill>
                          <a:schemeClr val="tx1"/>
                        </a:solidFill>
                        <a:latin typeface="Cambria Math" panose="02040503050406030204" pitchFamily="18" charset="0"/>
                      </a:rPr>
                      <m:t>、</m:t>
                    </m:r>
                    <m:r>
                      <a:rPr lang="el-GR" altLang="zh-CN" sz="1200" b="0" i="1">
                        <a:solidFill>
                          <a:schemeClr val="tx1"/>
                        </a:solidFill>
                        <a:latin typeface="Cambria Math" panose="02040503050406030204" pitchFamily="18" charset="0"/>
                        <a:ea typeface="Cambria Math" panose="02040503050406030204" pitchFamily="18" charset="0"/>
                      </a:rPr>
                      <m:t>𝛬</m:t>
                    </m:r>
                    <m:sSup>
                      <m:sSupPr>
                        <m:ctrlPr>
                          <a:rPr lang="el-GR" altLang="zh-CN" sz="1200" i="1">
                            <a:solidFill>
                              <a:schemeClr val="tx1"/>
                            </a:solidFill>
                            <a:latin typeface="Cambria Math" panose="02040503050406030204" pitchFamily="18" charset="0"/>
                            <a:ea typeface="Cambria Math" panose="02040503050406030204" pitchFamily="18" charset="0"/>
                          </a:rPr>
                        </m:ctrlPr>
                      </m:sSupPr>
                      <m:e>
                        <m:r>
                          <a:rPr lang="el-GR" altLang="zh-CN" sz="1200" b="0" i="1">
                            <a:solidFill>
                              <a:schemeClr val="tx1"/>
                            </a:solidFill>
                            <a:latin typeface="Cambria Math" panose="02040503050406030204" pitchFamily="18" charset="0"/>
                            <a:ea typeface="Cambria Math" panose="02040503050406030204" pitchFamily="18" charset="0"/>
                          </a:rPr>
                          <m:t>𝜋</m:t>
                        </m:r>
                      </m:e>
                      <m:sup>
                        <m:r>
                          <a:rPr lang="en-US" altLang="zh-CN" sz="1200" b="0" i="1">
                            <a:solidFill>
                              <a:schemeClr val="tx1"/>
                            </a:solidFill>
                            <a:latin typeface="Cambria Math" panose="02040503050406030204" pitchFamily="18" charset="0"/>
                            <a:ea typeface="Cambria Math" panose="02040503050406030204" pitchFamily="18" charset="0"/>
                          </a:rPr>
                          <m:t>+</m:t>
                        </m:r>
                      </m:sup>
                    </m:sSup>
                    <m:r>
                      <a:rPr lang="zh-CN" altLang="en-US" sz="1200" b="0" i="1">
                        <a:solidFill>
                          <a:schemeClr val="tx1"/>
                        </a:solidFill>
                        <a:latin typeface="Cambria Math" panose="02040503050406030204" pitchFamily="18" charset="0"/>
                      </a:rPr>
                      <m:t>、</m:t>
                    </m:r>
                    <m:sSup>
                      <m:sSupPr>
                        <m:ctrlPr>
                          <a:rPr lang="el-GR" altLang="zh-CN" sz="1200" i="1">
                            <a:solidFill>
                              <a:schemeClr val="tx1"/>
                            </a:solidFill>
                            <a:latin typeface="Cambria Math" panose="02040503050406030204" pitchFamily="18" charset="0"/>
                            <a:ea typeface="Cambria Math" panose="02040503050406030204" pitchFamily="18" charset="0"/>
                          </a:rPr>
                        </m:ctrlPr>
                      </m:sSupPr>
                      <m:e>
                        <m:sSup>
                          <m:sSupPr>
                            <m:ctrlPr>
                              <a:rPr lang="el-GR" altLang="zh-CN" sz="1200" i="1">
                                <a:solidFill>
                                  <a:schemeClr val="tx1"/>
                                </a:solidFill>
                                <a:latin typeface="Cambria Math" panose="02040503050406030204" pitchFamily="18" charset="0"/>
                                <a:ea typeface="Cambria Math" panose="02040503050406030204" pitchFamily="18" charset="0"/>
                              </a:rPr>
                            </m:ctrlPr>
                          </m:sSupPr>
                          <m:e>
                            <m:r>
                              <a:rPr lang="el-GR" altLang="zh-CN" sz="1200" b="0" i="1">
                                <a:solidFill>
                                  <a:schemeClr val="tx1"/>
                                </a:solidFill>
                                <a:latin typeface="Cambria Math" panose="02040503050406030204" pitchFamily="18" charset="0"/>
                                <a:ea typeface="Cambria Math" panose="02040503050406030204" pitchFamily="18" charset="0"/>
                              </a:rPr>
                              <m:t>𝛴</m:t>
                            </m:r>
                          </m:e>
                          <m:sup>
                            <m:r>
                              <a:rPr lang="en-US" altLang="zh-CN" sz="1200" b="0" i="1">
                                <a:solidFill>
                                  <a:schemeClr val="tx1"/>
                                </a:solidFill>
                                <a:latin typeface="Cambria Math" panose="02040503050406030204" pitchFamily="18" charset="0"/>
                                <a:ea typeface="Cambria Math" panose="02040503050406030204" pitchFamily="18" charset="0"/>
                              </a:rPr>
                              <m:t>+</m:t>
                            </m:r>
                          </m:sup>
                        </m:sSup>
                        <m:r>
                          <a:rPr lang="en-US" altLang="zh-CN" sz="1200" b="0" i="1">
                            <a:solidFill>
                              <a:schemeClr val="tx1"/>
                            </a:solidFill>
                            <a:latin typeface="Cambria Math" panose="02040503050406030204" pitchFamily="18" charset="0"/>
                            <a:ea typeface="Cambria Math" panose="02040503050406030204" pitchFamily="18" charset="0"/>
                          </a:rPr>
                          <m:t>𝜋</m:t>
                        </m:r>
                      </m:e>
                      <m:sup>
                        <m:r>
                          <a:rPr lang="en-US" altLang="zh-CN" sz="1200" b="0" i="1">
                            <a:solidFill>
                              <a:schemeClr val="tx1"/>
                            </a:solidFill>
                            <a:latin typeface="Cambria Math" panose="02040503050406030204" pitchFamily="18" charset="0"/>
                            <a:ea typeface="Cambria Math" panose="02040503050406030204" pitchFamily="18" charset="0"/>
                          </a:rPr>
                          <m:t>0</m:t>
                        </m:r>
                      </m:sup>
                    </m:sSup>
                    <m:r>
                      <a:rPr lang="zh-CN" altLang="en-US" sz="1200" b="0" i="1">
                        <a:solidFill>
                          <a:schemeClr val="tx1"/>
                        </a:solidFill>
                        <a:latin typeface="Cambria Math" panose="02040503050406030204" pitchFamily="18" charset="0"/>
                      </a:rPr>
                      <m:t>、</m:t>
                    </m:r>
                    <m:sSup>
                      <m:sSupPr>
                        <m:ctrlPr>
                          <a:rPr lang="el-GR" altLang="zh-CN" sz="1200" i="1">
                            <a:solidFill>
                              <a:schemeClr val="tx1"/>
                            </a:solidFill>
                            <a:latin typeface="Cambria Math" panose="02040503050406030204" pitchFamily="18" charset="0"/>
                            <a:ea typeface="Cambria Math" panose="02040503050406030204" pitchFamily="18" charset="0"/>
                          </a:rPr>
                        </m:ctrlPr>
                      </m:sSupPr>
                      <m:e>
                        <m:sSup>
                          <m:sSupPr>
                            <m:ctrlPr>
                              <a:rPr lang="el-GR" altLang="zh-CN" sz="1200" i="1">
                                <a:solidFill>
                                  <a:schemeClr val="tx1"/>
                                </a:solidFill>
                                <a:latin typeface="Cambria Math" panose="02040503050406030204" pitchFamily="18" charset="0"/>
                                <a:ea typeface="Cambria Math" panose="02040503050406030204" pitchFamily="18" charset="0"/>
                              </a:rPr>
                            </m:ctrlPr>
                          </m:sSupPr>
                          <m:e>
                            <m:r>
                              <a:rPr lang="el-GR" altLang="zh-CN" sz="1200" b="0" i="1">
                                <a:solidFill>
                                  <a:schemeClr val="tx1"/>
                                </a:solidFill>
                                <a:latin typeface="Cambria Math" panose="02040503050406030204" pitchFamily="18" charset="0"/>
                                <a:ea typeface="Cambria Math" panose="02040503050406030204" pitchFamily="18" charset="0"/>
                              </a:rPr>
                              <m:t>𝛴</m:t>
                            </m:r>
                          </m:e>
                          <m:sup>
                            <m:r>
                              <a:rPr lang="en-US" altLang="zh-CN" sz="1200" b="0" i="1">
                                <a:solidFill>
                                  <a:schemeClr val="tx1"/>
                                </a:solidFill>
                                <a:latin typeface="Cambria Math" panose="02040503050406030204" pitchFamily="18" charset="0"/>
                                <a:ea typeface="Cambria Math" panose="02040503050406030204" pitchFamily="18" charset="0"/>
                              </a:rPr>
                              <m:t>0</m:t>
                            </m:r>
                          </m:sup>
                        </m:sSup>
                        <m:r>
                          <a:rPr lang="en-US" altLang="zh-CN" sz="1200" b="0" i="1">
                            <a:solidFill>
                              <a:schemeClr val="tx1"/>
                            </a:solidFill>
                            <a:latin typeface="Cambria Math" panose="02040503050406030204" pitchFamily="18" charset="0"/>
                            <a:ea typeface="Cambria Math" panose="02040503050406030204" pitchFamily="18" charset="0"/>
                          </a:rPr>
                          <m:t>𝜋</m:t>
                        </m:r>
                      </m:e>
                      <m:sup>
                        <m:r>
                          <a:rPr lang="en-US" altLang="zh-CN" sz="1200" b="0" i="1">
                            <a:solidFill>
                              <a:schemeClr val="tx1"/>
                            </a:solidFill>
                            <a:latin typeface="Cambria Math" panose="02040503050406030204" pitchFamily="18" charset="0"/>
                            <a:ea typeface="Cambria Math" panose="02040503050406030204" pitchFamily="18" charset="0"/>
                          </a:rPr>
                          <m:t>+</m:t>
                        </m:r>
                      </m:sup>
                    </m:sSup>
                  </m:oMath>
                </a14:m>
                <a:r>
                  <a:rPr lang="zh-CN" altLang="en-US" sz="1200" dirty="0">
                    <a:solidFill>
                      <a:schemeClr val="tx1"/>
                    </a:solidFill>
                    <a:latin typeface="Cambria Math" panose="02040503050406030204" pitchFamily="18" charset="0"/>
                  </a:rPr>
                  <a:t>不对称参数</a:t>
                </a:r>
                <a:endParaRPr lang="en-US" altLang="zh-CN" sz="1200" dirty="0">
                  <a:solidFill>
                    <a:schemeClr val="tx1"/>
                  </a:solidFill>
                  <a:latin typeface="Cambria Math" panose="02040503050406030204" pitchFamily="18" charset="0"/>
                  <a:ea typeface="Cambria Math" panose="02040503050406030204" pitchFamily="18" charset="0"/>
                </a:endParaRPr>
              </a:p>
              <a:p>
                <a:pPr lvl="2" fontAlgn="base">
                  <a:lnSpc>
                    <a:spcPct val="170000"/>
                  </a:lnSpc>
                  <a:spcBef>
                    <a:spcPct val="20000"/>
                  </a:spcBef>
                  <a:spcAft>
                    <a:spcPct val="0"/>
                  </a:spcAft>
                  <a:buClr>
                    <a:schemeClr val="tx1"/>
                  </a:buClr>
                  <a:buSzPct val="99000"/>
                  <a:buFont typeface="Wingdings" pitchFamily="2" charset="2"/>
                  <a:buChar char="n"/>
                </a:pPr>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BF(</a:t>
                </a:r>
                <a14:m>
                  <m:oMath xmlns:m="http://schemas.openxmlformats.org/officeDocument/2006/math">
                    <m:sSubSup>
                      <m:sSubSupPr>
                        <m:ctrlPr>
                          <a:rPr kumimoji="1" lang="en-US" altLang="zh-CN" sz="120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ctrlPr>
                      </m:sSubSupPr>
                      <m:e>
                        <m:r>
                          <m:rPr>
                            <m:sty m:val="p"/>
                          </m:rPr>
                          <a:rPr kumimoji="1" lang="zh-CN" altLang="en-US" sz="1200" b="0" i="1">
                            <a:solidFill>
                              <a:schemeClr val="tx1"/>
                            </a:solidFill>
                            <a:latin typeface="Cambria Math" panose="02040503050406030204" pitchFamily="18" charset="0"/>
                            <a:ea typeface="Times New Roman" charset="0"/>
                            <a:cs typeface="Times New Roman" charset="0"/>
                            <a:sym typeface="Calibri" panose="020F0502020204030204" pitchFamily="34" charset="0"/>
                          </a:rPr>
                          <m:t>Λ</m:t>
                        </m:r>
                      </m:e>
                      <m:sub>
                        <m:r>
                          <m:rPr>
                            <m:sty m:val="p"/>
                          </m:rPr>
                          <a:rPr kumimoji="1" lang="en-US" altLang="zh-CN" sz="1200" b="0" i="1">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c</m:t>
                        </m:r>
                      </m:sub>
                      <m:sup>
                        <m:r>
                          <a:rPr kumimoji="1" lang="en-US" altLang="zh-CN" sz="1200" b="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sup>
                    </m:sSubSup>
                  </m:oMath>
                </a14:m>
                <a:r>
                  <a:rPr kumimoji="1" lang="zh-CN" altLang="en-US" sz="1200" dirty="0">
                    <a:solidFill>
                      <a:schemeClr val="tx1"/>
                    </a:solidFill>
                    <a:latin typeface="Cambria Math" panose="02040503050406030204" pitchFamily="18" charset="0"/>
                    <a:ea typeface="Times New Roman" charset="0"/>
                    <a:cs typeface="Times New Roman" charset="0"/>
                  </a:rPr>
                  <a:t>→</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rPr>
                        </m:ctrlPr>
                      </m:sSubSupPr>
                      <m:e>
                        <m:r>
                          <a:rPr lang="en-US" altLang="zh-CN" sz="1200" b="0" i="1">
                            <a:solidFill>
                              <a:schemeClr val="tx1"/>
                            </a:solidFill>
                            <a:latin typeface="Cambria Math" panose="02040503050406030204" pitchFamily="18" charset="0"/>
                            <a:ea typeface="Cambria Math" panose="02040503050406030204" pitchFamily="18" charset="0"/>
                          </a:rPr>
                          <m:t>𝐾</m:t>
                        </m:r>
                      </m:e>
                      <m:sub>
                        <m:r>
                          <a:rPr lang="en-US" altLang="zh-CN" sz="1200" b="0" i="1">
                            <a:solidFill>
                              <a:schemeClr val="tx1"/>
                            </a:solidFill>
                            <a:latin typeface="Cambria Math" panose="02040503050406030204" pitchFamily="18" charset="0"/>
                            <a:ea typeface="Cambria Math" panose="02040503050406030204" pitchFamily="18" charset="0"/>
                          </a:rPr>
                          <m:t>𝑆</m:t>
                        </m:r>
                      </m:sub>
                      <m:sup>
                        <m:r>
                          <a:rPr lang="en-US" altLang="zh-CN" sz="1200" b="0" i="1">
                            <a:solidFill>
                              <a:schemeClr val="tx1"/>
                            </a:solidFill>
                            <a:latin typeface="Cambria Math" panose="02040503050406030204" pitchFamily="18" charset="0"/>
                            <a:ea typeface="Cambria Math" panose="02040503050406030204" pitchFamily="18" charset="0"/>
                          </a:rPr>
                          <m:t>0</m:t>
                        </m:r>
                      </m:sup>
                    </m:sSubSup>
                  </m:oMath>
                </a14:m>
                <a:r>
                  <a:rPr kumimoji="1" lang="en-US" altLang="zh-CN" sz="1200" dirty="0">
                    <a:solidFill>
                      <a:schemeClr val="tx1"/>
                    </a:solidFill>
                    <a:latin typeface="Cambria Math" panose="02040503050406030204" pitchFamily="18" charset="0"/>
                    <a:ea typeface="Cambria Math" panose="02040503050406030204" pitchFamily="18" charset="0"/>
                    <a:cs typeface="Times New Roman" charset="0"/>
                  </a:rPr>
                  <a:t>X)</a:t>
                </a:r>
              </a:p>
              <a:p>
                <a:pPr lvl="2" fontAlgn="base">
                  <a:lnSpc>
                    <a:spcPct val="170000"/>
                  </a:lnSpc>
                  <a:spcBef>
                    <a:spcPct val="20000"/>
                  </a:spcBef>
                  <a:spcAft>
                    <a:spcPct val="0"/>
                  </a:spcAft>
                  <a:buClr>
                    <a:schemeClr val="tx1"/>
                  </a:buClr>
                  <a:buSzPct val="99000"/>
                  <a:buFont typeface="Wingdings" pitchFamily="2" charset="2"/>
                  <a:buChar char="n"/>
                </a:pPr>
                <a:r>
                  <a:rPr lang="en-US" altLang="zh-CN" sz="1200" dirty="0">
                    <a:solidFill>
                      <a:schemeClr val="tx1"/>
                    </a:solidFill>
                    <a:latin typeface="Cambria Math" panose="02040503050406030204" pitchFamily="18" charset="0"/>
                    <a:ea typeface="Cambria Math" panose="02040503050406030204" pitchFamily="18" charset="0"/>
                  </a:rPr>
                  <a:t>BF(</a:t>
                </a: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rPr>
                        </m:ctrlPr>
                      </m:sSubSupPr>
                      <m:e>
                        <m:r>
                          <a:rPr lang="el-GR" altLang="zh-CN" sz="1200" b="0" i="1">
                            <a:solidFill>
                              <a:schemeClr val="tx1"/>
                            </a:solidFill>
                            <a:latin typeface="Cambria Math" panose="02040503050406030204" pitchFamily="18" charset="0"/>
                            <a:ea typeface="Cambria Math" panose="02040503050406030204" pitchFamily="18" charset="0"/>
                          </a:rPr>
                          <m:t>𝛬</m:t>
                        </m:r>
                      </m:e>
                      <m:sub>
                        <m:r>
                          <a:rPr lang="en-US" altLang="zh-CN" sz="1200" b="0" i="1">
                            <a:solidFill>
                              <a:schemeClr val="tx1"/>
                            </a:solidFill>
                            <a:latin typeface="Cambria Math" panose="02040503050406030204" pitchFamily="18" charset="0"/>
                            <a:ea typeface="Cambria Math" panose="02040503050406030204" pitchFamily="18" charset="0"/>
                          </a:rPr>
                          <m:t>𝑐</m:t>
                        </m:r>
                      </m:sub>
                      <m:sup>
                        <m:r>
                          <a:rPr lang="en-US" altLang="zh-CN" sz="1200" b="0" i="1">
                            <a:solidFill>
                              <a:schemeClr val="tx1"/>
                            </a:solidFill>
                            <a:latin typeface="Cambria Math" panose="02040503050406030204" pitchFamily="18" charset="0"/>
                            <a:ea typeface="Cambria Math" panose="02040503050406030204" pitchFamily="18" charset="0"/>
                          </a:rPr>
                          <m:t>+</m:t>
                        </m:r>
                      </m:sup>
                    </m:sSubSup>
                    <m:r>
                      <a:rPr lang="en-US" altLang="zh-CN" sz="1200" b="0" i="1">
                        <a:solidFill>
                          <a:schemeClr val="tx1"/>
                        </a:solidFill>
                        <a:latin typeface="Cambria Math" panose="02040503050406030204" pitchFamily="18" charset="0"/>
                        <a:ea typeface="Cambria Math" panose="02040503050406030204" pitchFamily="18" charset="0"/>
                      </a:rPr>
                      <m:t>→</m:t>
                    </m:r>
                    <m:r>
                      <a:rPr lang="en-US" altLang="zh-CN" sz="1200" b="0" i="1">
                        <a:solidFill>
                          <a:schemeClr val="tx1"/>
                        </a:solidFill>
                        <a:latin typeface="Cambria Math" panose="02040503050406030204" pitchFamily="18" charset="0"/>
                        <a:ea typeface="Cambria Math" panose="02040503050406030204" pitchFamily="18" charset="0"/>
                      </a:rPr>
                      <m:t>𝑝</m:t>
                    </m:r>
                    <m:sSubSup>
                      <m:sSubSupPr>
                        <m:ctrlPr>
                          <a:rPr lang="en-US" altLang="zh-CN" sz="1200" i="1">
                            <a:solidFill>
                              <a:schemeClr val="tx1"/>
                            </a:solidFill>
                            <a:latin typeface="Cambria Math" panose="02040503050406030204" pitchFamily="18" charset="0"/>
                            <a:ea typeface="Cambria Math" panose="02040503050406030204" pitchFamily="18" charset="0"/>
                          </a:rPr>
                        </m:ctrlPr>
                      </m:sSubSupPr>
                      <m:e>
                        <m:r>
                          <a:rPr lang="en-US" altLang="zh-CN" sz="1200" b="0" i="1">
                            <a:solidFill>
                              <a:schemeClr val="tx1"/>
                            </a:solidFill>
                            <a:latin typeface="Cambria Math" panose="02040503050406030204" pitchFamily="18" charset="0"/>
                            <a:ea typeface="Cambria Math" panose="02040503050406030204" pitchFamily="18" charset="0"/>
                          </a:rPr>
                          <m:t>𝐾</m:t>
                        </m:r>
                      </m:e>
                      <m:sub>
                        <m:r>
                          <a:rPr lang="en-US" altLang="zh-CN" sz="1200" b="0" i="1">
                            <a:solidFill>
                              <a:schemeClr val="tx1"/>
                            </a:solidFill>
                            <a:latin typeface="Cambria Math" panose="02040503050406030204" pitchFamily="18" charset="0"/>
                            <a:ea typeface="Cambria Math" panose="02040503050406030204" pitchFamily="18" charset="0"/>
                          </a:rPr>
                          <m:t>𝑆</m:t>
                        </m:r>
                      </m:sub>
                      <m:sup>
                        <m:r>
                          <a:rPr lang="en-US" altLang="zh-CN" sz="1200" b="0" i="1">
                            <a:solidFill>
                              <a:schemeClr val="tx1"/>
                            </a:solidFill>
                            <a:latin typeface="Cambria Math" panose="02040503050406030204" pitchFamily="18" charset="0"/>
                            <a:ea typeface="Cambria Math" panose="02040503050406030204" pitchFamily="18" charset="0"/>
                          </a:rPr>
                          <m:t>0</m:t>
                        </m:r>
                      </m:sup>
                    </m:sSubSup>
                    <m:r>
                      <a:rPr lang="zh-CN" altLang="en-US" sz="1200" b="0" i="1" dirty="0">
                        <a:solidFill>
                          <a:schemeClr val="tx1"/>
                        </a:solidFill>
                        <a:latin typeface="Cambria Math" panose="02040503050406030204" pitchFamily="18" charset="0"/>
                        <a:ea typeface="Times New Roman" charset="0"/>
                        <a:cs typeface="Times New Roman" charset="0"/>
                        <a:sym typeface="Calibri" panose="020F0502020204030204" pitchFamily="34" charset="0"/>
                      </a:rPr>
                      <m:t>𝜂</m:t>
                    </m:r>
                    <m:r>
                      <a:rPr lang="en-US" altLang="zh-CN" sz="1200" b="0" i="1" dirty="0">
                        <a:solidFill>
                          <a:schemeClr val="tx1"/>
                        </a:solidFill>
                        <a:latin typeface="Cambria Math" panose="02040503050406030204" pitchFamily="18" charset="0"/>
                        <a:ea typeface="Cambria Math" panose="02040503050406030204" pitchFamily="18" charset="0"/>
                        <a:cs typeface="Times New Roman" charset="0"/>
                        <a:sym typeface="Calibri" panose="020F0502020204030204" pitchFamily="34" charset="0"/>
                      </a:rPr>
                      <m:t>)</m:t>
                    </m:r>
                  </m:oMath>
                </a14:m>
                <a:endParaRPr lang="en-US" altLang="zh-CN" sz="1200" dirty="0">
                  <a:solidFill>
                    <a:schemeClr val="tx1"/>
                  </a:solidFill>
                  <a:latin typeface="Cambria Math" panose="02040503050406030204" pitchFamily="18" charset="0"/>
                  <a:ea typeface="Cambria Math" panose="02040503050406030204" pitchFamily="18" charset="0"/>
                </a:endParaRPr>
              </a:p>
              <a:p>
                <a:pPr lvl="2" fontAlgn="base">
                  <a:lnSpc>
                    <a:spcPct val="170000"/>
                  </a:lnSpc>
                  <a:spcBef>
                    <a:spcPct val="20000"/>
                  </a:spcBef>
                  <a:spcAft>
                    <a:spcPct val="0"/>
                  </a:spcAft>
                  <a:buClr>
                    <a:schemeClr val="tx1"/>
                  </a:buClr>
                  <a:buSzPct val="99000"/>
                  <a:buFont typeface="Wingdings" pitchFamily="2" charset="2"/>
                  <a:buChar char="n"/>
                </a:pPr>
                <a14:m>
                  <m:oMath xmlns:m="http://schemas.openxmlformats.org/officeDocument/2006/math">
                    <m:sSubSup>
                      <m:sSubSupPr>
                        <m:ctrlPr>
                          <a:rPr lang="en-US" altLang="zh-CN" sz="1200" i="1">
                            <a:solidFill>
                              <a:schemeClr val="tx1"/>
                            </a:solidFill>
                            <a:latin typeface="Cambria Math" panose="02040503050406030204" pitchFamily="18" charset="0"/>
                            <a:ea typeface="Cambria Math" panose="02040503050406030204" pitchFamily="18" charset="0"/>
                          </a:rPr>
                        </m:ctrlPr>
                      </m:sSubSupPr>
                      <m:e>
                        <m:r>
                          <a:rPr lang="el-GR" altLang="zh-CN" sz="1200" b="0" i="1">
                            <a:solidFill>
                              <a:schemeClr val="tx1"/>
                            </a:solidFill>
                            <a:latin typeface="Cambria Math" panose="02040503050406030204" pitchFamily="18" charset="0"/>
                            <a:ea typeface="Cambria Math" panose="02040503050406030204" pitchFamily="18" charset="0"/>
                          </a:rPr>
                          <m:t>𝛬</m:t>
                        </m:r>
                      </m:e>
                      <m:sub>
                        <m:r>
                          <a:rPr lang="en-US" altLang="zh-CN" sz="1200" b="0" i="1">
                            <a:solidFill>
                              <a:schemeClr val="tx1"/>
                            </a:solidFill>
                            <a:latin typeface="Cambria Math" panose="02040503050406030204" pitchFamily="18" charset="0"/>
                            <a:ea typeface="Cambria Math" panose="02040503050406030204" pitchFamily="18" charset="0"/>
                          </a:rPr>
                          <m:t>𝑐</m:t>
                        </m:r>
                      </m:sub>
                      <m:sup>
                        <m:r>
                          <a:rPr lang="en-US" altLang="zh-CN" sz="1200" b="0" i="1">
                            <a:solidFill>
                              <a:schemeClr val="tx1"/>
                            </a:solidFill>
                            <a:latin typeface="Cambria Math" panose="02040503050406030204" pitchFamily="18" charset="0"/>
                            <a:ea typeface="Cambria Math" panose="02040503050406030204" pitchFamily="18" charset="0"/>
                          </a:rPr>
                          <m:t>+</m:t>
                        </m:r>
                      </m:sup>
                    </m:sSubSup>
                  </m:oMath>
                </a14:m>
                <a:r>
                  <a:rPr lang="zh-CN" altLang="en-US" sz="1200" dirty="0">
                    <a:solidFill>
                      <a:schemeClr val="tx1"/>
                    </a:solidFill>
                    <a:latin typeface="Cambria Math" panose="02040503050406030204" pitchFamily="18" charset="0"/>
                  </a:rPr>
                  <a:t> 自旋</a:t>
                </a:r>
                <a:endParaRPr lang="en-US" altLang="zh-CN" sz="1200" dirty="0">
                  <a:solidFill>
                    <a:schemeClr val="tx1"/>
                  </a:solidFill>
                  <a:latin typeface="Cambria Math" panose="02040503050406030204" pitchFamily="18" charset="0"/>
                  <a:ea typeface="Cambria Math" panose="02040503050406030204" pitchFamily="18" charset="0"/>
                </a:endParaRPr>
              </a:p>
              <a:p>
                <a:pPr lvl="2" fontAlgn="base">
                  <a:lnSpc>
                    <a:spcPct val="170000"/>
                  </a:lnSpc>
                  <a:spcBef>
                    <a:spcPct val="20000"/>
                  </a:spcBef>
                  <a:spcAft>
                    <a:spcPct val="0"/>
                  </a:spcAft>
                  <a:buClr>
                    <a:schemeClr val="tx1"/>
                  </a:buClr>
                  <a:buSzPct val="99000"/>
                  <a:buFont typeface="Wingdings" pitchFamily="2" charset="2"/>
                  <a:buChar char="n"/>
                </a:pPr>
                <a:endParaRPr lang="zh-CN" altLang="en-US" sz="1100" dirty="0">
                  <a:latin typeface="Cambria Math" panose="02040503050406030204" pitchFamily="18" charset="0"/>
                </a:endParaRPr>
              </a:p>
            </p:txBody>
          </p:sp>
        </mc:Choice>
        <mc:Fallback xmlns="">
          <p:sp>
            <p:nvSpPr>
              <p:cNvPr id="6" name="内容占位符 5">
                <a:extLst>
                  <a:ext uri="{FF2B5EF4-FFF2-40B4-BE49-F238E27FC236}">
                    <a16:creationId xmlns:a16="http://schemas.microsoft.com/office/drawing/2014/main" id="{78C82E37-CB4D-C640-9BDA-D1E072EF3592}"/>
                  </a:ext>
                </a:extLst>
              </p:cNvPr>
              <p:cNvSpPr>
                <a:spLocks noGrp="1" noRot="1" noChangeAspect="1" noMove="1" noResize="1" noEditPoints="1" noAdjustHandles="1" noChangeArrowheads="1" noChangeShapeType="1" noTextEdit="1"/>
              </p:cNvSpPr>
              <p:nvPr>
                <p:ph idx="1"/>
              </p:nvPr>
            </p:nvSpPr>
            <p:spPr>
              <a:xfrm>
                <a:off x="228600" y="773731"/>
                <a:ext cx="4770408" cy="5398469"/>
              </a:xfrm>
              <a:blipFill>
                <a:blip r:embed="rId2"/>
                <a:stretch>
                  <a:fillRect b="-6323"/>
                </a:stretch>
              </a:blipFill>
            </p:spPr>
            <p:txBody>
              <a:bodyPr/>
              <a:lstStyle/>
              <a:p>
                <a:r>
                  <a:rPr lang="zh-CN" altLang="en-US">
                    <a:noFill/>
                  </a:rPr>
                  <a:t> </a:t>
                </a:r>
              </a:p>
            </p:txBody>
          </p:sp>
        </mc:Fallback>
      </mc:AlternateContent>
      <p:sp>
        <p:nvSpPr>
          <p:cNvPr id="5" name="灯片编号占位符 4">
            <a:extLst>
              <a:ext uri="{FF2B5EF4-FFF2-40B4-BE49-F238E27FC236}">
                <a16:creationId xmlns:a16="http://schemas.microsoft.com/office/drawing/2014/main" id="{F3019745-8B55-9741-A020-CE15D8AF75D3}"/>
              </a:ext>
            </a:extLst>
          </p:cNvPr>
          <p:cNvSpPr>
            <a:spLocks noGrp="1"/>
          </p:cNvSpPr>
          <p:nvPr>
            <p:ph type="sldNum" sz="quarter" idx="4"/>
          </p:nvPr>
        </p:nvSpPr>
        <p:spPr>
          <a:xfrm>
            <a:off x="7931381" y="6512586"/>
            <a:ext cx="984019" cy="288000"/>
          </a:xfrm>
          <a:prstGeom prst="rect">
            <a:avLst/>
          </a:prstGeom>
        </p:spPr>
        <p:txBody>
          <a:bodyPr vert="horz" lIns="91440" tIns="45720" rIns="91440" bIns="45720" rtlCol="0" anchor="ctr"/>
          <a:lstStyle>
            <a:defPPr>
              <a:defRPr lang="zh-CN"/>
            </a:defPPr>
            <a:lvl1pPr algn="r" rtl="0" eaLnBrk="0" fontAlgn="base" hangingPunct="0">
              <a:spcBef>
                <a:spcPct val="0"/>
              </a:spcBef>
              <a:spcAft>
                <a:spcPct val="0"/>
              </a:spcAft>
              <a:defRPr sz="1600" kern="1200">
                <a:solidFill>
                  <a:srgbClr val="0000FF"/>
                </a:solidFill>
                <a:latin typeface="黑体" pitchFamily="2" charset="-122"/>
                <a:ea typeface="黑体" pitchFamily="2" charset="-122"/>
                <a:cs typeface="+mn-cs"/>
              </a:defRPr>
            </a:lvl1pPr>
            <a:lvl2pPr marL="4572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Garamond" pitchFamily="18" charset="0"/>
                <a:ea typeface="宋体" pitchFamily="2" charset="-122"/>
                <a:cs typeface="+mn-cs"/>
              </a:defRPr>
            </a:lvl5pPr>
            <a:lvl6pPr marL="2286000" algn="l" defTabSz="914400" rtl="0" eaLnBrk="1" latinLnBrk="0" hangingPunct="1">
              <a:defRPr kern="1200">
                <a:solidFill>
                  <a:schemeClr val="tx1"/>
                </a:solidFill>
                <a:latin typeface="Garamond" pitchFamily="18" charset="0"/>
                <a:ea typeface="宋体" pitchFamily="2" charset="-122"/>
                <a:cs typeface="+mn-cs"/>
              </a:defRPr>
            </a:lvl6pPr>
            <a:lvl7pPr marL="2743200" algn="l" defTabSz="914400" rtl="0" eaLnBrk="1" latinLnBrk="0" hangingPunct="1">
              <a:defRPr kern="1200">
                <a:solidFill>
                  <a:schemeClr val="tx1"/>
                </a:solidFill>
                <a:latin typeface="Garamond" pitchFamily="18" charset="0"/>
                <a:ea typeface="宋体" pitchFamily="2" charset="-122"/>
                <a:cs typeface="+mn-cs"/>
              </a:defRPr>
            </a:lvl7pPr>
            <a:lvl8pPr marL="3200400" algn="l" defTabSz="914400" rtl="0" eaLnBrk="1" latinLnBrk="0" hangingPunct="1">
              <a:defRPr kern="1200">
                <a:solidFill>
                  <a:schemeClr val="tx1"/>
                </a:solidFill>
                <a:latin typeface="Garamond" pitchFamily="18" charset="0"/>
                <a:ea typeface="宋体" pitchFamily="2" charset="-122"/>
                <a:cs typeface="+mn-cs"/>
              </a:defRPr>
            </a:lvl8pPr>
            <a:lvl9pPr marL="3657600" algn="l" defTabSz="914400" rtl="0" eaLnBrk="1" latinLnBrk="0" hangingPunct="1">
              <a:defRPr kern="1200">
                <a:solidFill>
                  <a:schemeClr val="tx1"/>
                </a:solidFill>
                <a:latin typeface="Garamond" pitchFamily="18" charset="0"/>
                <a:ea typeface="宋体" pitchFamily="2" charset="-122"/>
                <a:cs typeface="+mn-cs"/>
              </a:defRPr>
            </a:lvl9pPr>
          </a:lstStyle>
          <a:p>
            <a:pPr>
              <a:defRPr/>
            </a:pPr>
            <a:fld id="{B4690805-D7D2-4AB9-A191-0BC729846278}" type="slidenum">
              <a:rPr kumimoji="1" lang="zh-CN" altLang="en-US" b="1" smtClean="0">
                <a:sym typeface="Symbol" panose="05050102010706020507" pitchFamily="18" charset="2"/>
              </a:rPr>
              <a:pPr>
                <a:defRPr/>
              </a:pPr>
              <a:t>79</a:t>
            </a:fld>
            <a:endParaRPr kumimoji="1" lang="en-US" altLang="zh-CN" b="1" dirty="0">
              <a:sym typeface="Symbol" panose="05050102010706020507" pitchFamily="18" charset="2"/>
            </a:endParaRPr>
          </a:p>
        </p:txBody>
      </p:sp>
      <p:sp>
        <p:nvSpPr>
          <p:cNvPr id="7" name="内容占位符 5">
            <a:extLst>
              <a:ext uri="{FF2B5EF4-FFF2-40B4-BE49-F238E27FC236}">
                <a16:creationId xmlns:a16="http://schemas.microsoft.com/office/drawing/2014/main" id="{CAD6E2F4-0587-FF48-A2E5-9D241AA21DF0}"/>
              </a:ext>
            </a:extLst>
          </p:cNvPr>
          <p:cNvSpPr txBox="1">
            <a:spLocks/>
          </p:cNvSpPr>
          <p:nvPr/>
        </p:nvSpPr>
        <p:spPr>
          <a:xfrm>
            <a:off x="4572000" y="865882"/>
            <a:ext cx="4650005" cy="5668270"/>
          </a:xfrm>
          <a:prstGeom prst="rect">
            <a:avLst/>
          </a:prstGeom>
        </p:spPr>
        <p:txBody>
          <a:bodyPr vert="horz" lIns="0" tIns="45720" rIns="0" bIns="45720" rtlCol="0">
            <a:noAutofit/>
          </a:bodyPr>
          <a:lstStyle>
            <a:lvl1pPr marL="269875" indent="-254000" algn="l" defTabSz="914400" rtl="0" eaLnBrk="1" latinLnBrk="0" hangingPunct="1">
              <a:lnSpc>
                <a:spcPct val="100000"/>
              </a:lnSpc>
              <a:spcBef>
                <a:spcPts val="0"/>
              </a:spcBef>
              <a:spcAft>
                <a:spcPts val="0"/>
              </a:spcAft>
              <a:buClr>
                <a:schemeClr val="accent1"/>
              </a:buClr>
              <a:buSzPct val="120000"/>
              <a:buFont typeface="Arial" charset="0"/>
              <a:buChar char="•"/>
              <a:tabLst/>
              <a:defRPr sz="3600" kern="1200">
                <a:solidFill>
                  <a:schemeClr val="tx1">
                    <a:lumMod val="75000"/>
                    <a:lumOff val="25000"/>
                  </a:schemeClr>
                </a:solidFill>
                <a:latin typeface="STKaiti" charset="-122"/>
                <a:ea typeface="STKaiti" charset="-122"/>
                <a:cs typeface="STKaiti" charset="-122"/>
              </a:defRPr>
            </a:lvl1pPr>
            <a:lvl2pPr marL="492125" indent="-254000" algn="l" defTabSz="914400" rtl="0" eaLnBrk="1" latinLnBrk="0" hangingPunct="1">
              <a:lnSpc>
                <a:spcPct val="100000"/>
              </a:lnSpc>
              <a:spcBef>
                <a:spcPts val="0"/>
              </a:spcBef>
              <a:spcAft>
                <a:spcPts val="0"/>
              </a:spcAft>
              <a:buClr>
                <a:schemeClr val="accent1"/>
              </a:buClr>
              <a:buSzPct val="100000"/>
              <a:buFont typeface="Courier New" charset="0"/>
              <a:buChar char="o"/>
              <a:tabLst/>
              <a:defRPr sz="3200" kern="1200">
                <a:solidFill>
                  <a:schemeClr val="tx1">
                    <a:lumMod val="75000"/>
                    <a:lumOff val="25000"/>
                  </a:schemeClr>
                </a:solidFill>
                <a:latin typeface="STKaiti" charset="-122"/>
                <a:ea typeface="STKaiti" charset="-122"/>
                <a:cs typeface="STKaiti" charset="-122"/>
              </a:defRPr>
            </a:lvl2pPr>
            <a:lvl3pPr marL="857250" indent="-365125" algn="l" defTabSz="914400" rtl="0" eaLnBrk="1" latinLnBrk="0" hangingPunct="1">
              <a:lnSpc>
                <a:spcPct val="100000"/>
              </a:lnSpc>
              <a:spcBef>
                <a:spcPts val="0"/>
              </a:spcBef>
              <a:spcAft>
                <a:spcPts val="0"/>
              </a:spcAft>
              <a:buClr>
                <a:schemeClr val="accent1"/>
              </a:buClr>
              <a:buSzPct val="60000"/>
              <a:buFont typeface="Wingdings" charset="2"/>
              <a:buChar char="v"/>
              <a:tabLst/>
              <a:defRPr sz="2800" kern="1200">
                <a:solidFill>
                  <a:schemeClr val="tx1">
                    <a:lumMod val="75000"/>
                    <a:lumOff val="25000"/>
                  </a:schemeClr>
                </a:solidFill>
                <a:latin typeface="STKaiti" charset="-122"/>
                <a:ea typeface="STKaiti" charset="-122"/>
                <a:cs typeface="STKaiti" charset="-122"/>
              </a:defRPr>
            </a:lvl3pPr>
            <a:lvl4pPr marL="1127125" indent="-317500" algn="l" defTabSz="914400" rtl="0" eaLnBrk="1" latinLnBrk="0" hangingPunct="1">
              <a:lnSpc>
                <a:spcPct val="100000"/>
              </a:lnSpc>
              <a:spcBef>
                <a:spcPts val="0"/>
              </a:spcBef>
              <a:spcAft>
                <a:spcPts val="0"/>
              </a:spcAft>
              <a:buClr>
                <a:schemeClr val="accent1"/>
              </a:buClr>
              <a:buSzPct val="80000"/>
              <a:buFont typeface="Wingdings" charset="2"/>
              <a:buChar char="q"/>
              <a:tabLst/>
              <a:defRPr sz="2400" kern="1200">
                <a:solidFill>
                  <a:schemeClr val="tx1">
                    <a:lumMod val="75000"/>
                    <a:lumOff val="25000"/>
                  </a:schemeClr>
                </a:solidFill>
                <a:latin typeface="STKaiti" charset="-122"/>
                <a:ea typeface="STKaiti" charset="-122"/>
                <a:cs typeface="STKaiti" charset="-122"/>
              </a:defRPr>
            </a:lvl4pPr>
            <a:lvl5pPr marL="1476375" indent="-317500" algn="l" defTabSz="914400" rtl="0" eaLnBrk="1" latinLnBrk="0" hangingPunct="1">
              <a:lnSpc>
                <a:spcPct val="100000"/>
              </a:lnSpc>
              <a:spcBef>
                <a:spcPts val="0"/>
              </a:spcBef>
              <a:spcAft>
                <a:spcPts val="0"/>
              </a:spcAft>
              <a:buClr>
                <a:schemeClr val="accent1"/>
              </a:buClr>
              <a:buFont typeface="Wingdings" charset="2"/>
              <a:buChar char="ü"/>
              <a:tabLst/>
              <a:defRPr sz="2000" kern="1200">
                <a:solidFill>
                  <a:schemeClr val="tx1">
                    <a:lumMod val="75000"/>
                    <a:lumOff val="25000"/>
                  </a:schemeClr>
                </a:solidFill>
                <a:latin typeface="STKaiti" charset="-122"/>
                <a:ea typeface="STKaiti" charset="-122"/>
                <a:cs typeface="STKaiti" charset="-122"/>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lvl="2" fontAlgn="auto">
              <a:lnSpc>
                <a:spcPct val="150000"/>
              </a:lnSpc>
              <a:buClr>
                <a:schemeClr val="tx1"/>
              </a:buClr>
              <a:buSzPct val="99000"/>
              <a:buFont typeface="Wingdings" pitchFamily="2" charset="2"/>
              <a:buChar char="n"/>
            </a:pP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PRL</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116,</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052001</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(2016)</a:t>
            </a:r>
          </a:p>
          <a:p>
            <a:pPr lvl="2" fontAlgn="auto">
              <a:lnSpc>
                <a:spcPct val="150000"/>
              </a:lnSpc>
              <a:buClr>
                <a:schemeClr val="tx1"/>
              </a:buClr>
              <a:buSzPct val="99000"/>
              <a:buFont typeface="Wingdings" pitchFamily="2" charset="2"/>
              <a:buChar char="n"/>
            </a:pP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PRL</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117,</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232002</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(2016)</a:t>
            </a:r>
          </a:p>
          <a:p>
            <a:pPr lvl="2" fontAlgn="auto">
              <a:lnSpc>
                <a:spcPct val="150000"/>
              </a:lnSpc>
              <a:buClr>
                <a:schemeClr val="tx1"/>
              </a:buClr>
              <a:buSzPct val="99000"/>
              <a:buFont typeface="Wingdings" pitchFamily="2" charset="2"/>
              <a:buChar char="n"/>
            </a:pP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PRL</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118,</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12001</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(2017)</a:t>
            </a:r>
          </a:p>
          <a:p>
            <a:pPr lvl="2" fontAlgn="auto">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PRD</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95,</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111102(R)</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(2017)</a:t>
            </a:r>
          </a:p>
          <a:p>
            <a:pPr lvl="2" fontAlgn="auto">
              <a:lnSpc>
                <a:spcPct val="150000"/>
              </a:lnSpc>
              <a:buClr>
                <a:schemeClr val="tx1"/>
              </a:buClr>
              <a:buSzPct val="99000"/>
              <a:buFont typeface="Wingdings" pitchFamily="2" charset="2"/>
              <a:buChar char="n"/>
            </a:pPr>
            <a:r>
              <a:rPr kumimoji="1" lang="is-IS" altLang="zh-CN" sz="1400" dirty="0">
                <a:solidFill>
                  <a:schemeClr val="tx1"/>
                </a:solidFill>
                <a:latin typeface="Cambria Math" panose="02040503050406030204" pitchFamily="18" charset="0"/>
                <a:ea typeface="Cambria Math" panose="02040503050406030204" pitchFamily="18" charset="0"/>
                <a:cs typeface="Times New Roman" charset="0"/>
              </a:rPr>
              <a:t>PLB</a:t>
            </a:r>
            <a:r>
              <a:rPr kumimoji="1" lang="zh-CN" altLang="en-US" sz="1400" dirty="0">
                <a:solidFill>
                  <a:schemeClr val="tx1"/>
                </a:solidFill>
                <a:latin typeface="Cambria Math" panose="02040503050406030204" pitchFamily="18" charset="0"/>
                <a:cs typeface="Times New Roman" charset="0"/>
              </a:rPr>
              <a:t> </a:t>
            </a:r>
            <a:r>
              <a:rPr kumimoji="1" lang="is-IS" altLang="zh-CN" sz="1400" dirty="0">
                <a:solidFill>
                  <a:schemeClr val="tx1"/>
                </a:solidFill>
                <a:latin typeface="Cambria Math" panose="02040503050406030204" pitchFamily="18" charset="0"/>
                <a:ea typeface="Cambria Math" panose="02040503050406030204" pitchFamily="18" charset="0"/>
                <a:cs typeface="Times New Roman" charset="0"/>
              </a:rPr>
              <a:t>772</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a:t>
            </a:r>
            <a:r>
              <a:rPr kumimoji="1" lang="is-IS" altLang="zh-CN" sz="1400" dirty="0">
                <a:solidFill>
                  <a:schemeClr val="tx1"/>
                </a:solidFill>
                <a:latin typeface="Cambria Math" panose="02040503050406030204" pitchFamily="18" charset="0"/>
                <a:ea typeface="Cambria Math" panose="02040503050406030204" pitchFamily="18" charset="0"/>
                <a:cs typeface="Times New Roman" charset="0"/>
              </a:rPr>
              <a:t> 388 (2017) </a:t>
            </a:r>
          </a:p>
          <a:p>
            <a:pPr lvl="2" fontAlgn="auto">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PLB</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783,200</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(2018)</a:t>
            </a:r>
          </a:p>
          <a:p>
            <a:pPr lvl="2" fontAlgn="auto">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CPC</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43,</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083002(2019)</a:t>
            </a:r>
          </a:p>
          <a:p>
            <a:pPr lvl="2" fontAlgn="auto">
              <a:lnSpc>
                <a:spcPct val="150000"/>
              </a:lnSpc>
              <a:buClr>
                <a:schemeClr val="tx1"/>
              </a:buClr>
              <a:buSzPct val="99000"/>
              <a:buFont typeface="Wingdings" pitchFamily="2" charset="2"/>
              <a:buChar char="n"/>
            </a:pP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PRL</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115,</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221805(2015)</a:t>
            </a:r>
          </a:p>
          <a:p>
            <a:pPr lvl="2" fontAlgn="auto">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PLB</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767,</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42</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(2017)</a:t>
            </a:r>
          </a:p>
          <a:p>
            <a:pPr lvl="2" fontAlgn="base">
              <a:lnSpc>
                <a:spcPct val="150000"/>
              </a:lnSpc>
              <a:buClr>
                <a:schemeClr val="tx1"/>
              </a:buClr>
              <a:buSzPct val="99000"/>
              <a:buFont typeface="Wingdings" pitchFamily="2" charset="2"/>
              <a:buChar char="n"/>
            </a:pP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PRL</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121,</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062003(2018)</a:t>
            </a:r>
          </a:p>
          <a:p>
            <a:pPr lvl="2" fontAlgn="base">
              <a:lnSpc>
                <a:spcPct val="150000"/>
              </a:lnSpc>
              <a:buClr>
                <a:schemeClr val="tx1"/>
              </a:buClr>
              <a:buSzPct val="99000"/>
              <a:buFont typeface="Wingdings" pitchFamily="2" charset="2"/>
              <a:buChar char="n"/>
            </a:pP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PRL</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121,251801(2018)</a:t>
            </a:r>
            <a:endParaRPr kumimoji="1" lang="is-IS" altLang="zh-CN" sz="1400" dirty="0">
              <a:solidFill>
                <a:srgbClr val="FF0000"/>
              </a:solidFill>
              <a:latin typeface="Cambria Math" panose="02040503050406030204" pitchFamily="18" charset="0"/>
              <a:ea typeface="Cambria Math" panose="02040503050406030204" pitchFamily="18" charset="0"/>
              <a:cs typeface="Times New Roman" charset="0"/>
            </a:endParaRPr>
          </a:p>
          <a:p>
            <a:pPr lvl="2" fontAlgn="base">
              <a:lnSpc>
                <a:spcPct val="150000"/>
              </a:lnSpc>
              <a:buClr>
                <a:schemeClr val="tx1"/>
              </a:buClr>
              <a:buSzPct val="99000"/>
              <a:buFont typeface="Wingdings" pitchFamily="2" charset="2"/>
              <a:buChar char="n"/>
            </a:pP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PRL</a:t>
            </a:r>
            <a:r>
              <a:rPr kumimoji="1" lang="zh-CN" altLang="en-US" sz="1400" dirty="0">
                <a:solidFill>
                  <a:srgbClr val="FF0000"/>
                </a:solidFill>
                <a:latin typeface="Cambria Math" panose="02040503050406030204" pitchFamily="18" charset="0"/>
                <a:cs typeface="Times New Roman" charset="0"/>
              </a:rPr>
              <a:t> </a:t>
            </a:r>
            <a:r>
              <a:rPr kumimoji="1" lang="en-US" altLang="zh-CN" sz="1400" dirty="0">
                <a:solidFill>
                  <a:srgbClr val="FF0000"/>
                </a:solidFill>
                <a:latin typeface="Cambria Math" panose="02040503050406030204" pitchFamily="18" charset="0"/>
                <a:ea typeface="Cambria Math" panose="02040503050406030204" pitchFamily="18" charset="0"/>
                <a:cs typeface="Times New Roman" charset="0"/>
              </a:rPr>
              <a:t>120,132001(2018).</a:t>
            </a:r>
          </a:p>
          <a:p>
            <a:pPr lvl="2" fontAlgn="base">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PRD</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99.032010(2019)</a:t>
            </a:r>
          </a:p>
          <a:p>
            <a:pPr lvl="2">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PRD</a:t>
            </a:r>
            <a:r>
              <a:rPr kumimoji="1" lang="zh-CN" altLang="en-US" sz="1400" dirty="0">
                <a:solidFill>
                  <a:schemeClr val="tx1"/>
                </a:solidFill>
                <a:latin typeface="Cambria Math" panose="02040503050406030204" pitchFamily="18" charset="0"/>
                <a:cs typeface="Times New Roman" charset="0"/>
              </a:rPr>
              <a:t> </a:t>
            </a: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100.072004(2019)</a:t>
            </a:r>
          </a:p>
          <a:p>
            <a:pPr lvl="2">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EPJC80.935(2020)</a:t>
            </a:r>
          </a:p>
          <a:p>
            <a:pPr lvl="2">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arXiv:2012,11106</a:t>
            </a:r>
          </a:p>
          <a:p>
            <a:pPr lvl="2">
              <a:lnSpc>
                <a:spcPct val="150000"/>
              </a:lnSpc>
              <a:buClr>
                <a:schemeClr val="tx1"/>
              </a:buClr>
              <a:buSzPct val="99000"/>
              <a:buFont typeface="Wingdings" pitchFamily="2" charset="2"/>
              <a:buChar char="n"/>
            </a:pPr>
            <a:r>
              <a:rPr kumimoji="1" lang="en-US" altLang="zh-CN" sz="1400" dirty="0">
                <a:solidFill>
                  <a:schemeClr val="tx1"/>
                </a:solidFill>
                <a:latin typeface="Cambria Math" panose="02040503050406030204" pitchFamily="18" charset="0"/>
                <a:ea typeface="Cambria Math" panose="02040503050406030204" pitchFamily="18" charset="0"/>
                <a:cs typeface="Times New Roman" charset="0"/>
              </a:rPr>
              <a:t>arXiv:2011.00396</a:t>
            </a:r>
          </a:p>
          <a:p>
            <a:pPr fontAlgn="auto">
              <a:lnSpc>
                <a:spcPct val="150000"/>
              </a:lnSpc>
              <a:buSzPct val="99000"/>
              <a:buFont typeface="Wingdings" pitchFamily="2" charset="2"/>
              <a:buChar char="n"/>
            </a:pPr>
            <a:endParaRPr lang="zh-CN" altLang="en-US" sz="1400" dirty="0">
              <a:latin typeface="Cambria Math" panose="02040503050406030204" pitchFamily="18" charset="0"/>
            </a:endParaRPr>
          </a:p>
        </p:txBody>
      </p:sp>
    </p:spTree>
    <p:extLst>
      <p:ext uri="{BB962C8B-B14F-4D97-AF65-F5344CB8AC3E}">
        <p14:creationId xmlns:p14="http://schemas.microsoft.com/office/powerpoint/2010/main" val="638115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5"/>
          <p:cNvSpPr>
            <a:spLocks noGrp="1" noChangeArrowheads="1"/>
          </p:cNvSpPr>
          <p:nvPr>
            <p:ph type="title"/>
          </p:nvPr>
        </p:nvSpPr>
        <p:spPr>
          <a:xfrm>
            <a:off x="3886200" y="2228850"/>
            <a:ext cx="4495800" cy="857250"/>
          </a:xfrm>
        </p:spPr>
        <p:txBody>
          <a:bodyPr>
            <a:normAutofit fontScale="90000"/>
          </a:bodyPr>
          <a:lstStyle/>
          <a:p>
            <a:r>
              <a:rPr lang="en-US" altLang="zh-CN" sz="3000"/>
              <a:t>Chao’s Classmate</a:t>
            </a:r>
            <a:br>
              <a:rPr lang="en-US" altLang="zh-CN" sz="3000"/>
            </a:br>
            <a:r>
              <a:rPr lang="en-US" altLang="zh-CN" sz="3000"/>
              <a:t>at Cal Tech</a:t>
            </a:r>
          </a:p>
        </p:txBody>
      </p:sp>
      <p:pic>
        <p:nvPicPr>
          <p:cNvPr id="22534" name="Picture 6" descr="Nobel Prize® medal - registered trademark of the Nobel Foundation"/>
          <p:cNvPicPr>
            <a:picLocks noChangeAspect="1" noChangeArrowheads="1"/>
          </p:cNvPicPr>
          <p:nvPr/>
        </p:nvPicPr>
        <p:blipFill>
          <a:blip r:embed="rId2"/>
          <a:srcRect/>
          <a:stretch>
            <a:fillRect/>
          </a:stretch>
        </p:blipFill>
        <p:spPr bwMode="auto">
          <a:xfrm>
            <a:off x="457200" y="1143000"/>
            <a:ext cx="571500" cy="428625"/>
          </a:xfrm>
          <a:prstGeom prst="rect">
            <a:avLst/>
          </a:prstGeom>
          <a:noFill/>
        </p:spPr>
      </p:pic>
      <p:sp>
        <p:nvSpPr>
          <p:cNvPr id="22535" name="Rectangle 7"/>
          <p:cNvSpPr>
            <a:spLocks noChangeArrowheads="1"/>
          </p:cNvSpPr>
          <p:nvPr/>
        </p:nvSpPr>
        <p:spPr bwMode="auto">
          <a:xfrm>
            <a:off x="1066801" y="1070208"/>
            <a:ext cx="2549288" cy="969496"/>
          </a:xfrm>
          <a:prstGeom prst="rect">
            <a:avLst/>
          </a:prstGeom>
          <a:noFill/>
          <a:ln w="9525">
            <a:noFill/>
            <a:miter lim="800000"/>
            <a:headEnd/>
            <a:tailEnd/>
          </a:ln>
          <a:effectLst/>
        </p:spPr>
        <p:txBody>
          <a:bodyPr wrap="none" anchor="ctr">
            <a:prstTxWarp prst="textNoShape">
              <a:avLst/>
            </a:prstTxWarp>
            <a:spAutoFit/>
          </a:bodyPr>
          <a:lstStyle/>
          <a:p>
            <a:r>
              <a:rPr lang="en-US" altLang="zh-CN" sz="975"/>
              <a:t>The Nobel Prize in Physics 1936</a:t>
            </a:r>
          </a:p>
          <a:p>
            <a:pPr eaLnBrk="0" hangingPunct="0"/>
            <a:r>
              <a:rPr lang="en-US" altLang="zh-CN" sz="675"/>
              <a:t>"for his discovery of cosmic radiation"</a:t>
            </a:r>
            <a:endParaRPr lang="en-US" altLang="zh-CN" sz="1350"/>
          </a:p>
          <a:p>
            <a:pPr eaLnBrk="0" hangingPunct="0"/>
            <a:r>
              <a:rPr lang="en-US" altLang="zh-CN" sz="1350"/>
              <a:t>"for his discovery of the positron“</a:t>
            </a:r>
          </a:p>
          <a:p>
            <a:pPr eaLnBrk="0" hangingPunct="0"/>
            <a:r>
              <a:rPr lang="en-US" altLang="zh-CN" sz="1350"/>
              <a:t>(in 1933)</a:t>
            </a:r>
          </a:p>
          <a:p>
            <a:pPr eaLnBrk="0" hangingPunct="0"/>
            <a:endParaRPr lang="en-US" altLang="zh-CN" sz="1350"/>
          </a:p>
        </p:txBody>
      </p:sp>
      <p:graphicFrame>
        <p:nvGraphicFramePr>
          <p:cNvPr id="22573" name="Group 45"/>
          <p:cNvGraphicFramePr>
            <a:graphicFrameLocks noGrp="1"/>
          </p:cNvGraphicFramePr>
          <p:nvPr/>
        </p:nvGraphicFramePr>
        <p:xfrm>
          <a:off x="1136651" y="1987154"/>
          <a:ext cx="6896417" cy="3879771"/>
        </p:xfrm>
        <a:graphic>
          <a:graphicData uri="http://schemas.openxmlformats.org/drawingml/2006/table">
            <a:tbl>
              <a:tblPr/>
              <a:tblGrid>
                <a:gridCol w="208280">
                  <a:extLst>
                    <a:ext uri="{9D8B030D-6E8A-4147-A177-3AD203B41FA5}">
                      <a16:colId xmlns:a16="http://schemas.microsoft.com/office/drawing/2014/main" val="20000"/>
                    </a:ext>
                  </a:extLst>
                </a:gridCol>
                <a:gridCol w="6688137">
                  <a:extLst>
                    <a:ext uri="{9D8B030D-6E8A-4147-A177-3AD203B41FA5}">
                      <a16:colId xmlns:a16="http://schemas.microsoft.com/office/drawing/2014/main" val="20001"/>
                    </a:ext>
                  </a:extLst>
                </a:gridCol>
              </a:tblGrid>
              <a:tr h="1829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SimSun" pitchFamily="2" charset="-122"/>
                        <a:cs typeface="SimSun" pitchFamily="2" charset="-122"/>
                      </a:endParaRPr>
                    </a:p>
                  </a:txBody>
                  <a:tcPr marT="34290" marB="34290" anchor="ct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Arial" charset="0"/>
                        <a:ea typeface="SimSun" pitchFamily="2" charset="-122"/>
                        <a:cs typeface="SimSun" pitchFamily="2" charset="-122"/>
                      </a:endParaRPr>
                    </a:p>
                  </a:txBody>
                  <a:tcPr marT="34290" marB="34290" anchor="ct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27503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a typeface="SimSun" pitchFamily="2" charset="-122"/>
                        <a:cs typeface="SimSun" pitchFamily="2" charset="-122"/>
                      </a:endParaRPr>
                    </a:p>
                  </a:txBody>
                  <a:tcPr marT="34290" marB="34290"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tx1"/>
                          </a:solidFill>
                          <a:effectLst/>
                          <a:latin typeface="Arial" charset="0"/>
                          <a:ea typeface="SimSun" pitchFamily="2" charset="-122"/>
                          <a:cs typeface="SimSun" pitchFamily="2" charset="-122"/>
                        </a:rPr>
                        <a:t>Carl David Anderson</a:t>
                      </a:r>
                      <a:endParaRPr kumimoji="0" lang="en-US" altLang="zh-CN" sz="1400" b="0" i="0" u="none" strike="noStrike" cap="none" normalizeH="0" baseline="0" dirty="0">
                        <a:ln>
                          <a:noFill/>
                        </a:ln>
                        <a:solidFill>
                          <a:schemeClr val="tx1"/>
                        </a:solidFill>
                        <a:effectLst/>
                        <a:latin typeface="Arial" charset="0"/>
                        <a:ea typeface="SimSun" pitchFamily="2" charset="-122"/>
                        <a:cs typeface="SimSun" pitchFamily="2" charset="-122"/>
                      </a:endParaRPr>
                    </a:p>
                  </a:txBody>
                  <a:tcPr marT="34290" marB="34290" anchor="ct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27503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SimSun" pitchFamily="2" charset="-122"/>
                        <a:cs typeface="SimSun" pitchFamily="2" charset="-122"/>
                      </a:endParaRPr>
                    </a:p>
                  </a:txBody>
                  <a:tcPr marT="34290" marB="34290"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SimSun" pitchFamily="2" charset="-122"/>
                          <a:cs typeface="SimSun" pitchFamily="2" charset="-122"/>
                        </a:rPr>
                        <a:t>  </a:t>
                      </a:r>
                      <a:r>
                        <a:rPr kumimoji="0" lang="en-US" altLang="zh-CN" sz="500" b="0" i="0" u="none" strike="noStrike" cap="none" normalizeH="0" baseline="0">
                          <a:ln>
                            <a:noFill/>
                          </a:ln>
                          <a:solidFill>
                            <a:schemeClr val="tx1"/>
                          </a:solidFill>
                          <a:effectLst/>
                          <a:latin typeface="Arial" charset="0"/>
                          <a:ea typeface="SimSun" pitchFamily="2" charset="-122"/>
                          <a:cs typeface="SimSun" pitchFamily="2" charset="-122"/>
                        </a:rPr>
                        <a:t> </a:t>
                      </a:r>
                      <a:r>
                        <a:rPr kumimoji="0" lang="en-US" altLang="zh-CN" sz="1400" b="0" i="0" u="none" strike="noStrike" cap="none" normalizeH="0" baseline="0">
                          <a:ln>
                            <a:noFill/>
                          </a:ln>
                          <a:solidFill>
                            <a:schemeClr val="tx1"/>
                          </a:solidFill>
                          <a:effectLst/>
                          <a:latin typeface="Arial" charset="0"/>
                          <a:ea typeface="SimSun" pitchFamily="2" charset="-122"/>
                          <a:cs typeface="SimSun" pitchFamily="2" charset="-122"/>
                        </a:rPr>
                        <a:t> 1/2 of the prize</a:t>
                      </a:r>
                    </a:p>
                  </a:txBody>
                  <a:tcPr marT="34290" marB="34290" anchor="ct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27503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SimSun" pitchFamily="2" charset="-122"/>
                        <a:cs typeface="SimSun" pitchFamily="2" charset="-122"/>
                      </a:endParaRPr>
                    </a:p>
                  </a:txBody>
                  <a:tcPr marT="34290" marB="34290"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SimSun" pitchFamily="2" charset="-122"/>
                          <a:cs typeface="SimSun" pitchFamily="2" charset="-122"/>
                        </a:rPr>
                        <a:t>USA</a:t>
                      </a:r>
                    </a:p>
                  </a:txBody>
                  <a:tcPr marT="34290" marB="34290" anchor="ct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685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SimSun" pitchFamily="2" charset="-122"/>
                        <a:cs typeface="SimSun" pitchFamily="2" charset="-122"/>
                      </a:endParaRPr>
                    </a:p>
                  </a:txBody>
                  <a:tcPr marT="34290" marB="34290"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SimSun" pitchFamily="2" charset="-122"/>
                          <a:cs typeface="SimSun" pitchFamily="2" charset="-122"/>
                        </a:rPr>
                        <a:t>California Institute of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SimSun" pitchFamily="2" charset="-122"/>
                          <a:cs typeface="SimSun" pitchFamily="2" charset="-122"/>
                        </a:rPr>
                        <a:t>Technology (Caltech) </a:t>
                      </a:r>
                      <a:br>
                        <a:rPr kumimoji="0" lang="en-US" altLang="zh-CN" sz="1400" b="0" i="0" u="none" strike="noStrike" cap="none" normalizeH="0" baseline="0">
                          <a:ln>
                            <a:noFill/>
                          </a:ln>
                          <a:solidFill>
                            <a:schemeClr val="tx1"/>
                          </a:solidFill>
                          <a:effectLst/>
                          <a:latin typeface="Arial" charset="0"/>
                          <a:ea typeface="SimSun" pitchFamily="2" charset="-122"/>
                          <a:cs typeface="SimSun" pitchFamily="2" charset="-122"/>
                        </a:rPr>
                      </a:br>
                      <a:r>
                        <a:rPr kumimoji="0" lang="en-US" altLang="zh-CN" sz="1400" b="0" i="0" u="none" strike="noStrike" cap="none" normalizeH="0" baseline="0">
                          <a:ln>
                            <a:noFill/>
                          </a:ln>
                          <a:solidFill>
                            <a:schemeClr val="tx1"/>
                          </a:solidFill>
                          <a:effectLst/>
                          <a:latin typeface="Arial" charset="0"/>
                          <a:ea typeface="SimSun" pitchFamily="2" charset="-122"/>
                          <a:cs typeface="SimSun" pitchFamily="2" charset="-122"/>
                        </a:rPr>
                        <a:t>Pasadena, CA, USA</a:t>
                      </a:r>
                    </a:p>
                  </a:txBody>
                  <a:tcPr marT="34290" marB="34290" anchor="ct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481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SimSun" pitchFamily="2" charset="-122"/>
                        <a:cs typeface="SimSun" pitchFamily="2" charset="-122"/>
                      </a:endParaRPr>
                    </a:p>
                  </a:txBody>
                  <a:tcPr marT="34290" marB="34290" anchor="ct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SimSun" pitchFamily="2" charset="-122"/>
                          <a:cs typeface="SimSun" pitchFamily="2" charset="-122"/>
                        </a:rPr>
                        <a:t>b. 1905</a:t>
                      </a:r>
                      <a:br>
                        <a:rPr kumimoji="0" lang="en-US" altLang="zh-CN" sz="1400" b="0" i="0" u="none" strike="noStrike" cap="none" normalizeH="0" baseline="0" dirty="0">
                          <a:ln>
                            <a:noFill/>
                          </a:ln>
                          <a:solidFill>
                            <a:schemeClr val="tx1"/>
                          </a:solidFill>
                          <a:effectLst/>
                          <a:latin typeface="Arial" charset="0"/>
                          <a:ea typeface="SimSun" pitchFamily="2" charset="-122"/>
                          <a:cs typeface="SimSun" pitchFamily="2" charset="-122"/>
                        </a:rPr>
                      </a:br>
                      <a:r>
                        <a:rPr kumimoji="0" lang="en-US" altLang="zh-CN" sz="1400" b="0" i="0" u="none" strike="noStrike" cap="none" normalizeH="0" baseline="0" dirty="0">
                          <a:ln>
                            <a:noFill/>
                          </a:ln>
                          <a:solidFill>
                            <a:schemeClr val="tx1"/>
                          </a:solidFill>
                          <a:effectLst/>
                          <a:latin typeface="Arial" charset="0"/>
                          <a:ea typeface="SimSun" pitchFamily="2" charset="-122"/>
                          <a:cs typeface="SimSun" pitchFamily="2" charset="-122"/>
                        </a:rPr>
                        <a:t>d. 1991</a:t>
                      </a:r>
                    </a:p>
                  </a:txBody>
                  <a:tcPr marT="34290" marB="34290" anchor="ct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5"/>
                  </a:ext>
                </a:extLst>
              </a:tr>
            </a:tbl>
          </a:graphicData>
        </a:graphic>
      </p:graphicFrame>
      <p:pic>
        <p:nvPicPr>
          <p:cNvPr id="22539" name="Picture 11" descr="Carl David Anderson"/>
          <p:cNvPicPr>
            <a:picLocks noChangeAspect="1" noChangeArrowheads="1"/>
          </p:cNvPicPr>
          <p:nvPr/>
        </p:nvPicPr>
        <p:blipFill>
          <a:blip r:embed="rId3"/>
          <a:srcRect/>
          <a:stretch>
            <a:fillRect/>
          </a:stretch>
        </p:blipFill>
        <p:spPr bwMode="auto">
          <a:xfrm>
            <a:off x="1371600" y="2114551"/>
            <a:ext cx="1543050" cy="1621631"/>
          </a:xfrm>
          <a:prstGeom prst="rect">
            <a:avLst/>
          </a:prstGeom>
          <a:noFill/>
        </p:spPr>
      </p:pic>
      <p:pic>
        <p:nvPicPr>
          <p:cNvPr id="22543" name="Picture 15" descr="half"/>
          <p:cNvPicPr>
            <a:picLocks noChangeAspect="1" noChangeArrowheads="1"/>
          </p:cNvPicPr>
          <p:nvPr/>
        </p:nvPicPr>
        <p:blipFill>
          <a:blip r:embed="rId4"/>
          <a:srcRect/>
          <a:stretch>
            <a:fillRect/>
          </a:stretch>
        </p:blipFill>
        <p:spPr bwMode="auto">
          <a:xfrm>
            <a:off x="1292225" y="4126706"/>
            <a:ext cx="95250" cy="71438"/>
          </a:xfrm>
          <a:prstGeom prst="rect">
            <a:avLst/>
          </a:prstGeom>
          <a:noFill/>
        </p:spPr>
      </p:pic>
      <p:pic>
        <p:nvPicPr>
          <p:cNvPr id="22545" name="Picture 17" descr="half"/>
          <p:cNvPicPr>
            <a:picLocks noChangeAspect="1" noChangeArrowheads="1"/>
          </p:cNvPicPr>
          <p:nvPr/>
        </p:nvPicPr>
        <p:blipFill>
          <a:blip r:embed="rId4"/>
          <a:srcRect/>
          <a:stretch>
            <a:fillRect/>
          </a:stretch>
        </p:blipFill>
        <p:spPr bwMode="auto">
          <a:xfrm>
            <a:off x="3597275" y="4126706"/>
            <a:ext cx="95250" cy="71438"/>
          </a:xfrm>
          <a:prstGeom prst="rect">
            <a:avLst/>
          </a:prstGeom>
          <a:noFill/>
        </p:spPr>
      </p:pic>
      <p:pic>
        <p:nvPicPr>
          <p:cNvPr id="22572" name="Picture 44"/>
          <p:cNvPicPr>
            <a:picLocks noChangeAspect="1" noChangeArrowheads="1"/>
          </p:cNvPicPr>
          <p:nvPr/>
        </p:nvPicPr>
        <p:blipFill>
          <a:blip r:embed="rId5"/>
          <a:srcRect/>
          <a:stretch>
            <a:fillRect/>
          </a:stretch>
        </p:blipFill>
        <p:spPr bwMode="auto">
          <a:xfrm>
            <a:off x="4800600" y="3314700"/>
            <a:ext cx="3505200" cy="2628900"/>
          </a:xfrm>
          <a:prstGeom prst="rect">
            <a:avLst/>
          </a:prstGeom>
          <a:noFill/>
          <a:ln w="9525">
            <a:noFill/>
            <a:miter lim="800000"/>
            <a:headEnd/>
            <a:tailEnd/>
          </a:ln>
          <a:effectLst/>
        </p:spPr>
      </p:pic>
      <p:pic>
        <p:nvPicPr>
          <p:cNvPr id="11" name="Picture 6" descr="zhao_zhong_yao"/>
          <p:cNvPicPr>
            <a:picLocks noChangeAspect="1" noChangeArrowheads="1"/>
          </p:cNvPicPr>
          <p:nvPr/>
        </p:nvPicPr>
        <p:blipFill>
          <a:blip r:embed="rId6"/>
          <a:srcRect/>
          <a:stretch>
            <a:fillRect/>
          </a:stretch>
        </p:blipFill>
        <p:spPr bwMode="auto">
          <a:xfrm>
            <a:off x="7416055" y="953909"/>
            <a:ext cx="1727945" cy="2324590"/>
          </a:xfrm>
          <a:prstGeom prst="rect">
            <a:avLst/>
          </a:prstGeom>
          <a:noFill/>
        </p:spPr>
      </p:pic>
      <p:sp>
        <p:nvSpPr>
          <p:cNvPr id="12" name="Text Box 3"/>
          <p:cNvSpPr txBox="1">
            <a:spLocks noChangeArrowheads="1"/>
          </p:cNvSpPr>
          <p:nvPr/>
        </p:nvSpPr>
        <p:spPr bwMode="auto">
          <a:xfrm>
            <a:off x="5412715" y="1334847"/>
            <a:ext cx="2106216" cy="946413"/>
          </a:xfrm>
          <a:prstGeom prst="rect">
            <a:avLst/>
          </a:prstGeom>
          <a:noFill/>
          <a:ln w="9525">
            <a:solidFill>
              <a:srgbClr val="A50021"/>
            </a:solidFill>
            <a:miter lim="800000"/>
            <a:headEnd/>
            <a:tailEnd/>
          </a:ln>
          <a:effectLst/>
        </p:spPr>
        <p:txBody>
          <a:bodyPr>
            <a:prstTxWarp prst="textNoShape">
              <a:avLst/>
            </a:prstTxWarp>
            <a:spAutoFit/>
          </a:bodyPr>
          <a:lstStyle/>
          <a:p>
            <a:pPr algn="ctr"/>
            <a:r>
              <a:rPr lang="zh-CN" altLang="en-US" sz="4500">
                <a:latin typeface="Comic Sans MS" charset="0"/>
                <a:ea typeface="Batang" pitchFamily="18" charset="-127"/>
                <a:cs typeface="Batang" pitchFamily="18" charset="-127"/>
              </a:rPr>
              <a:t>赵忠尧</a:t>
            </a:r>
            <a:endParaRPr lang="en-US" altLang="zh-CN" sz="3000">
              <a:latin typeface="Comic Sans MS" charset="0"/>
            </a:endParaRPr>
          </a:p>
          <a:p>
            <a:pPr algn="ctr"/>
            <a:r>
              <a:rPr lang="en-US" altLang="zh-CN" sz="1050">
                <a:latin typeface="Comic Sans MS" charset="0"/>
              </a:rPr>
              <a:t>1902-1998 </a:t>
            </a:r>
          </a:p>
        </p:txBody>
      </p:sp>
      <p:sp>
        <p:nvSpPr>
          <p:cNvPr id="3" name="幻灯片编号占位符 2"/>
          <p:cNvSpPr>
            <a:spLocks noGrp="1"/>
          </p:cNvSpPr>
          <p:nvPr>
            <p:ph type="sldNum" sz="quarter" idx="12"/>
          </p:nvPr>
        </p:nvSpPr>
        <p:spPr/>
        <p:txBody>
          <a:bodyPr/>
          <a:lstStyle/>
          <a:p>
            <a:fld id="{6BF9AE1C-0B77-4E49-8930-14745354D407}" type="slidenum">
              <a:rPr lang="zh-CN" altLang="en-US" smtClean="0"/>
              <a:t>8</a:t>
            </a:fld>
            <a:endParaRPr lang="zh-CN" altLang="en-US"/>
          </a:p>
        </p:txBody>
      </p:sp>
      <p:sp>
        <p:nvSpPr>
          <p:cNvPr id="2" name="文本框 1">
            <a:extLst>
              <a:ext uri="{FF2B5EF4-FFF2-40B4-BE49-F238E27FC236}">
                <a16:creationId xmlns:a16="http://schemas.microsoft.com/office/drawing/2014/main" id="{9C9FCC80-B777-7145-B2FD-5676266C8BA3}"/>
              </a:ext>
            </a:extLst>
          </p:cNvPr>
          <p:cNvSpPr txBox="1"/>
          <p:nvPr/>
        </p:nvSpPr>
        <p:spPr>
          <a:xfrm>
            <a:off x="2101780" y="248134"/>
            <a:ext cx="5314275" cy="584775"/>
          </a:xfrm>
          <a:prstGeom prst="rect">
            <a:avLst/>
          </a:prstGeom>
          <a:noFill/>
        </p:spPr>
        <p:txBody>
          <a:bodyPr wrap="none" rtlCol="0">
            <a:spAutoFit/>
          </a:bodyPr>
          <a:lstStyle/>
          <a:p>
            <a:r>
              <a:rPr kumimoji="1" lang="zh-CN" altLang="en-US" sz="3200" dirty="0">
                <a:latin typeface="+mn-ea"/>
              </a:rPr>
              <a:t>电子的反粒子</a:t>
            </a:r>
            <a:r>
              <a:rPr kumimoji="1" lang="en-US" altLang="zh-CN" sz="3200" dirty="0">
                <a:latin typeface="+mn-ea"/>
              </a:rPr>
              <a:t>-</a:t>
            </a:r>
            <a:r>
              <a:rPr kumimoji="1" lang="zh-CN" altLang="en-US" sz="3200" dirty="0">
                <a:latin typeface="+mn-ea"/>
              </a:rPr>
              <a:t>正电子的发现</a:t>
            </a:r>
          </a:p>
        </p:txBody>
      </p:sp>
    </p:spTree>
    <p:extLst>
      <p:ext uri="{BB962C8B-B14F-4D97-AF65-F5344CB8AC3E}">
        <p14:creationId xmlns:p14="http://schemas.microsoft.com/office/powerpoint/2010/main" val="305753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43F6F61E-94C1-C146-8959-97ECA7F1D200}"/>
              </a:ext>
            </a:extLst>
          </p:cNvPr>
          <p:cNvSpPr>
            <a:spLocks noGrp="1"/>
          </p:cNvSpPr>
          <p:nvPr>
            <p:ph type="sldNum" sz="quarter" idx="12"/>
          </p:nvPr>
        </p:nvSpPr>
        <p:spPr/>
        <p:txBody>
          <a:bodyPr/>
          <a:lstStyle/>
          <a:p>
            <a:fld id="{71FAD6B1-37E8-4CFE-833B-8E41AAEF0E57}" type="slidenum">
              <a:rPr lang="zh-CN" altLang="en-US" smtClean="0">
                <a:solidFill>
                  <a:prstClr val="black">
                    <a:tint val="75000"/>
                  </a:prstClr>
                </a:solidFill>
              </a:rPr>
              <a:pPr/>
              <a:t>80</a:t>
            </a:fld>
            <a:endParaRPr lang="zh-CN" altLang="en-US">
              <a:solidFill>
                <a:prstClr val="black">
                  <a:tint val="75000"/>
                </a:prstClr>
              </a:solidFill>
            </a:endParaRPr>
          </a:p>
        </p:txBody>
      </p:sp>
      <p:graphicFrame>
        <p:nvGraphicFramePr>
          <p:cNvPr id="5" name="图表 4">
            <a:extLst>
              <a:ext uri="{FF2B5EF4-FFF2-40B4-BE49-F238E27FC236}">
                <a16:creationId xmlns:a16="http://schemas.microsoft.com/office/drawing/2014/main" id="{10EC8DA1-A775-C04F-93DD-BEF969CE0615}"/>
              </a:ext>
            </a:extLst>
          </p:cNvPr>
          <p:cNvGraphicFramePr/>
          <p:nvPr>
            <p:extLst>
              <p:ext uri="{D42A27DB-BD31-4B8C-83A1-F6EECF244321}">
                <p14:modId xmlns:p14="http://schemas.microsoft.com/office/powerpoint/2010/main" val="115986338"/>
              </p:ext>
            </p:extLst>
          </p:nvPr>
        </p:nvGraphicFramePr>
        <p:xfrm>
          <a:off x="457200" y="1609319"/>
          <a:ext cx="3717058" cy="29300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a:extLst>
              <a:ext uri="{FF2B5EF4-FFF2-40B4-BE49-F238E27FC236}">
                <a16:creationId xmlns:a16="http://schemas.microsoft.com/office/drawing/2014/main" id="{6F10F25F-F9C4-5B4D-8317-A3203E0A06AD}"/>
              </a:ext>
            </a:extLst>
          </p:cNvPr>
          <p:cNvGraphicFramePr/>
          <p:nvPr>
            <p:extLst>
              <p:ext uri="{D42A27DB-BD31-4B8C-83A1-F6EECF244321}">
                <p14:modId xmlns:p14="http://schemas.microsoft.com/office/powerpoint/2010/main" val="2780259889"/>
              </p:ext>
            </p:extLst>
          </p:nvPr>
        </p:nvGraphicFramePr>
        <p:xfrm>
          <a:off x="4595949" y="1951155"/>
          <a:ext cx="3940462" cy="2496772"/>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660D3F37-06F7-4C4E-ACC3-7B02D7610B10}"/>
              </a:ext>
            </a:extLst>
          </p:cNvPr>
          <p:cNvSpPr txBox="1"/>
          <p:nvPr/>
        </p:nvSpPr>
        <p:spPr>
          <a:xfrm>
            <a:off x="2962553" y="408441"/>
            <a:ext cx="3057247" cy="584775"/>
          </a:xfrm>
          <a:prstGeom prst="rect">
            <a:avLst/>
          </a:prstGeom>
          <a:noFill/>
        </p:spPr>
        <p:txBody>
          <a:bodyPr wrap="none" rtlCol="0">
            <a:spAutoFit/>
          </a:bodyPr>
          <a:lstStyle/>
          <a:p>
            <a:r>
              <a:rPr kumimoji="1" lang="en-US" altLang="zh-CN" sz="3200" dirty="0">
                <a:solidFill>
                  <a:srgbClr val="FF0000"/>
                </a:solidFill>
                <a:latin typeface="+mn-ea"/>
              </a:rPr>
              <a:t>BESIII</a:t>
            </a:r>
            <a:r>
              <a:rPr kumimoji="1" lang="zh-CN" altLang="en-US" sz="3200" dirty="0">
                <a:solidFill>
                  <a:srgbClr val="FF0000"/>
                </a:solidFill>
                <a:latin typeface="+mn-ea"/>
              </a:rPr>
              <a:t>文章发表</a:t>
            </a:r>
          </a:p>
        </p:txBody>
      </p:sp>
      <p:sp>
        <p:nvSpPr>
          <p:cNvPr id="9" name="文本框 8">
            <a:extLst>
              <a:ext uri="{FF2B5EF4-FFF2-40B4-BE49-F238E27FC236}">
                <a16:creationId xmlns:a16="http://schemas.microsoft.com/office/drawing/2014/main" id="{9F80157E-9B9C-0748-8A90-655131054D92}"/>
              </a:ext>
            </a:extLst>
          </p:cNvPr>
          <p:cNvSpPr txBox="1"/>
          <p:nvPr/>
        </p:nvSpPr>
        <p:spPr>
          <a:xfrm>
            <a:off x="1643204" y="4879349"/>
            <a:ext cx="5364225" cy="369332"/>
          </a:xfrm>
          <a:prstGeom prst="rect">
            <a:avLst/>
          </a:prstGeom>
          <a:noFill/>
        </p:spPr>
        <p:txBody>
          <a:bodyPr wrap="none" rtlCol="0">
            <a:spAutoFit/>
          </a:bodyPr>
          <a:lstStyle/>
          <a:p>
            <a:r>
              <a:rPr kumimoji="1" lang="zh-CN" altLang="en-US" dirty="0">
                <a:solidFill>
                  <a:srgbClr val="FF0000"/>
                </a:solidFill>
              </a:rPr>
              <a:t>其中</a:t>
            </a:r>
            <a:r>
              <a:rPr kumimoji="1" lang="en-US" altLang="zh-CN" dirty="0">
                <a:solidFill>
                  <a:srgbClr val="FF0000"/>
                </a:solidFill>
              </a:rPr>
              <a:t>67</a:t>
            </a:r>
            <a:r>
              <a:rPr kumimoji="1" lang="zh-CN" altLang="en-US" dirty="0">
                <a:solidFill>
                  <a:srgbClr val="FF0000"/>
                </a:solidFill>
              </a:rPr>
              <a:t>篇</a:t>
            </a:r>
            <a:r>
              <a:rPr kumimoji="1" lang="en-US" altLang="zh-CN" dirty="0">
                <a:solidFill>
                  <a:srgbClr val="FF0000"/>
                </a:solidFill>
              </a:rPr>
              <a:t>PRL</a:t>
            </a:r>
            <a:r>
              <a:rPr kumimoji="1" lang="zh-CN" altLang="en-US" dirty="0">
                <a:solidFill>
                  <a:srgbClr val="FF0000"/>
                </a:solidFill>
              </a:rPr>
              <a:t>， </a:t>
            </a:r>
            <a:r>
              <a:rPr kumimoji="1" lang="en-US" altLang="zh-CN" dirty="0">
                <a:solidFill>
                  <a:srgbClr val="FF0000"/>
                </a:solidFill>
              </a:rPr>
              <a:t>2</a:t>
            </a:r>
            <a:r>
              <a:rPr kumimoji="1" lang="zh-CN" altLang="en-US" dirty="0">
                <a:solidFill>
                  <a:srgbClr val="FF0000"/>
                </a:solidFill>
              </a:rPr>
              <a:t>篇 </a:t>
            </a:r>
            <a:r>
              <a:rPr kumimoji="1" lang="en-US" altLang="zh-CN" dirty="0">
                <a:solidFill>
                  <a:srgbClr val="FF0000"/>
                </a:solidFill>
              </a:rPr>
              <a:t>Nature Physics, 1</a:t>
            </a:r>
            <a:r>
              <a:rPr kumimoji="1" lang="zh-CN" altLang="en-US" dirty="0">
                <a:solidFill>
                  <a:srgbClr val="FF0000"/>
                </a:solidFill>
              </a:rPr>
              <a:t>篇待投稿</a:t>
            </a:r>
            <a:r>
              <a:rPr kumimoji="1" lang="en-US" altLang="zh-CN" dirty="0">
                <a:solidFill>
                  <a:srgbClr val="FF0000"/>
                </a:solidFill>
              </a:rPr>
              <a:t>Nature.</a:t>
            </a:r>
            <a:endParaRPr kumimoji="1" lang="zh-CN" altLang="en-US" dirty="0">
              <a:solidFill>
                <a:srgbClr val="FF0000"/>
              </a:solidFill>
            </a:endParaRPr>
          </a:p>
        </p:txBody>
      </p:sp>
    </p:spTree>
    <p:extLst>
      <p:ext uri="{BB962C8B-B14F-4D97-AF65-F5344CB8AC3E}">
        <p14:creationId xmlns:p14="http://schemas.microsoft.com/office/powerpoint/2010/main" val="18938585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12"/>
          </p:nvPr>
        </p:nvSpPr>
        <p:spPr/>
        <p:txBody>
          <a:bodyPr/>
          <a:lstStyle/>
          <a:p>
            <a:fld id="{71FAD6B1-37E8-4CFE-833B-8E41AAEF0E57}" type="slidenum">
              <a:rPr lang="zh-CN" altLang="en-US" smtClean="0">
                <a:solidFill>
                  <a:prstClr val="black">
                    <a:tint val="75000"/>
                  </a:prstClr>
                </a:solidFill>
              </a:rPr>
              <a:pPr/>
              <a:t>81</a:t>
            </a:fld>
            <a:endParaRPr lang="zh-CN" altLang="en-US">
              <a:solidFill>
                <a:prstClr val="black">
                  <a:tint val="75000"/>
                </a:prstClr>
              </a:solidFill>
            </a:endParaRPr>
          </a:p>
        </p:txBody>
      </p:sp>
      <p:sp>
        <p:nvSpPr>
          <p:cNvPr id="6" name="文本框 5"/>
          <p:cNvSpPr txBox="1"/>
          <p:nvPr/>
        </p:nvSpPr>
        <p:spPr>
          <a:xfrm>
            <a:off x="4968818" y="1309108"/>
            <a:ext cx="4515980" cy="2062103"/>
          </a:xfrm>
          <a:prstGeom prst="rect">
            <a:avLst/>
          </a:prstGeom>
          <a:noFill/>
        </p:spPr>
        <p:txBody>
          <a:bodyPr wrap="none" rtlCol="0">
            <a:spAutoFit/>
          </a:bodyPr>
          <a:lstStyle/>
          <a:p>
            <a:r>
              <a:rPr kumimoji="1" lang="en-US" altLang="zh-CN" sz="3200" b="1" dirty="0">
                <a:solidFill>
                  <a:srgbClr val="FF0000"/>
                </a:solidFill>
                <a:latin typeface="+mn-ea"/>
                <a:cs typeface="Heiti SC Light" charset="-122"/>
              </a:rPr>
              <a:t>BESIII</a:t>
            </a:r>
            <a:r>
              <a:rPr kumimoji="1" lang="zh-CN" altLang="en-US" sz="3200" b="1" dirty="0">
                <a:solidFill>
                  <a:srgbClr val="FF0000"/>
                </a:solidFill>
                <a:latin typeface="+mn-ea"/>
                <a:cs typeface="Heiti SC Light" charset="-122"/>
              </a:rPr>
              <a:t>实验未来计划： </a:t>
            </a:r>
            <a:endParaRPr kumimoji="1" lang="en-US" altLang="zh-CN" sz="3200" b="1" dirty="0">
              <a:solidFill>
                <a:srgbClr val="FF0000"/>
              </a:solidFill>
              <a:latin typeface="+mn-ea"/>
              <a:cs typeface="Heiti SC Light" charset="-122"/>
            </a:endParaRPr>
          </a:p>
          <a:p>
            <a:r>
              <a:rPr kumimoji="1" lang="zh-CN" altLang="en-US" sz="3200" b="1" dirty="0">
                <a:solidFill>
                  <a:srgbClr val="FF0000"/>
                </a:solidFill>
                <a:latin typeface="+mn-ea"/>
                <a:cs typeface="Heiti SC Light" charset="-122"/>
              </a:rPr>
              <a:t>物理白皮书</a:t>
            </a:r>
            <a:r>
              <a:rPr kumimoji="1" lang="en-US" altLang="zh-CN" sz="3200" b="1" dirty="0">
                <a:solidFill>
                  <a:srgbClr val="FF0000"/>
                </a:solidFill>
                <a:latin typeface="+mn-ea"/>
                <a:cs typeface="Heiti SC Light" charset="-122"/>
              </a:rPr>
              <a:t>100</a:t>
            </a:r>
            <a:r>
              <a:rPr kumimoji="1" lang="zh-CN" altLang="en-US" sz="3200" b="1" dirty="0">
                <a:solidFill>
                  <a:srgbClr val="FF0000"/>
                </a:solidFill>
                <a:latin typeface="+mn-ea"/>
                <a:cs typeface="Heiti SC Light" charset="-122"/>
              </a:rPr>
              <a:t>页，</a:t>
            </a:r>
            <a:endParaRPr kumimoji="1" lang="en-US" altLang="zh-CN" sz="3200" b="1" dirty="0">
              <a:solidFill>
                <a:srgbClr val="FF0000"/>
              </a:solidFill>
              <a:latin typeface="+mn-ea"/>
              <a:cs typeface="Heiti SC Light" charset="-122"/>
            </a:endParaRPr>
          </a:p>
          <a:p>
            <a:r>
              <a:rPr kumimoji="1" lang="zh-CN" altLang="en-US" sz="3200" b="1" dirty="0">
                <a:solidFill>
                  <a:srgbClr val="FF0000"/>
                </a:solidFill>
                <a:latin typeface="+mn-ea"/>
                <a:cs typeface="Heiti SC Light" charset="-122"/>
              </a:rPr>
              <a:t>已经于</a:t>
            </a:r>
            <a:r>
              <a:rPr kumimoji="1" lang="en-US" altLang="zh-CN" sz="3200" b="1" dirty="0">
                <a:solidFill>
                  <a:srgbClr val="FF0000"/>
                </a:solidFill>
                <a:latin typeface="+mn-ea"/>
                <a:cs typeface="Heiti SC Light" charset="-122"/>
              </a:rPr>
              <a:t>2020</a:t>
            </a:r>
            <a:r>
              <a:rPr kumimoji="1" lang="zh-CN" altLang="en-US" sz="3200" b="1" dirty="0">
                <a:solidFill>
                  <a:srgbClr val="FF0000"/>
                </a:solidFill>
                <a:latin typeface="+mn-ea"/>
                <a:cs typeface="Heiti SC Light" charset="-122"/>
              </a:rPr>
              <a:t>年</a:t>
            </a:r>
            <a:r>
              <a:rPr kumimoji="1" lang="en-US" altLang="zh-CN" sz="3200" b="1" dirty="0">
                <a:solidFill>
                  <a:srgbClr val="FF0000"/>
                </a:solidFill>
                <a:latin typeface="+mn-ea"/>
                <a:cs typeface="Heiti SC Light" charset="-122"/>
              </a:rPr>
              <a:t>4</a:t>
            </a:r>
            <a:r>
              <a:rPr kumimoji="1" lang="zh-CN" altLang="en-US" sz="3200" b="1" dirty="0">
                <a:solidFill>
                  <a:srgbClr val="FF0000"/>
                </a:solidFill>
                <a:latin typeface="+mn-ea"/>
                <a:cs typeface="Heiti SC Light" charset="-122"/>
              </a:rPr>
              <a:t>月份</a:t>
            </a:r>
            <a:endParaRPr kumimoji="1" lang="en-US" altLang="zh-CN" sz="3200" b="1" dirty="0">
              <a:solidFill>
                <a:srgbClr val="FF0000"/>
              </a:solidFill>
              <a:latin typeface="+mn-ea"/>
              <a:cs typeface="Heiti SC Light" charset="-122"/>
            </a:endParaRPr>
          </a:p>
          <a:p>
            <a:r>
              <a:rPr kumimoji="1" lang="zh-CN" altLang="en-US" sz="3200" b="1" dirty="0">
                <a:solidFill>
                  <a:srgbClr val="FF0000"/>
                </a:solidFill>
                <a:latin typeface="+mn-ea"/>
                <a:cs typeface="Heiti SC Light" charset="-122"/>
              </a:rPr>
              <a:t>发表。</a:t>
            </a:r>
          </a:p>
        </p:txBody>
      </p:sp>
      <p:pic>
        <p:nvPicPr>
          <p:cNvPr id="7" name="图片 6">
            <a:extLst>
              <a:ext uri="{FF2B5EF4-FFF2-40B4-BE49-F238E27FC236}">
                <a16:creationId xmlns:a16="http://schemas.microsoft.com/office/drawing/2014/main" id="{6A939F68-881B-FF4F-AD4E-7E0C70EDA13C}"/>
              </a:ext>
            </a:extLst>
          </p:cNvPr>
          <p:cNvPicPr>
            <a:picLocks noChangeAspect="1"/>
          </p:cNvPicPr>
          <p:nvPr/>
        </p:nvPicPr>
        <p:blipFill>
          <a:blip r:embed="rId3"/>
          <a:stretch>
            <a:fillRect/>
          </a:stretch>
        </p:blipFill>
        <p:spPr>
          <a:xfrm>
            <a:off x="212781" y="258309"/>
            <a:ext cx="4756037" cy="6341382"/>
          </a:xfrm>
          <a:prstGeom prst="rect">
            <a:avLst/>
          </a:prstGeom>
        </p:spPr>
      </p:pic>
      <p:sp>
        <p:nvSpPr>
          <p:cNvPr id="2" name="文本框 1">
            <a:extLst>
              <a:ext uri="{FF2B5EF4-FFF2-40B4-BE49-F238E27FC236}">
                <a16:creationId xmlns:a16="http://schemas.microsoft.com/office/drawing/2014/main" id="{FCB0123C-01C8-2541-8376-FA523A0CF3BD}"/>
              </a:ext>
            </a:extLst>
          </p:cNvPr>
          <p:cNvSpPr txBox="1"/>
          <p:nvPr/>
        </p:nvSpPr>
        <p:spPr>
          <a:xfrm>
            <a:off x="4968818" y="229711"/>
            <a:ext cx="4031873" cy="553998"/>
          </a:xfrm>
          <a:prstGeom prst="rect">
            <a:avLst/>
          </a:prstGeom>
          <a:noFill/>
        </p:spPr>
        <p:txBody>
          <a:bodyPr wrap="none" rtlCol="0">
            <a:spAutoFit/>
          </a:bodyPr>
          <a:lstStyle/>
          <a:p>
            <a:r>
              <a:rPr kumimoji="1" lang="zh-CN" altLang="en-US" sz="3000" b="1" dirty="0">
                <a:solidFill>
                  <a:srgbClr val="FF0000"/>
                </a:solidFill>
              </a:rPr>
              <a:t>北京谱仪实验的明天？</a:t>
            </a:r>
          </a:p>
        </p:txBody>
      </p:sp>
    </p:spTree>
    <p:extLst>
      <p:ext uri="{BB962C8B-B14F-4D97-AF65-F5344CB8AC3E}">
        <p14:creationId xmlns:p14="http://schemas.microsoft.com/office/powerpoint/2010/main" val="113513893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090" name="Picture 2">
            <a:extLst>
              <a:ext uri="{FF2B5EF4-FFF2-40B4-BE49-F238E27FC236}">
                <a16:creationId xmlns:a16="http://schemas.microsoft.com/office/drawing/2014/main" id="{355A8E70-54B1-B244-85B5-4B9B27C9F6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9075"/>
            <a:ext cx="4724400" cy="648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5091" name="Picture 3">
            <a:extLst>
              <a:ext uri="{FF2B5EF4-FFF2-40B4-BE49-F238E27FC236}">
                <a16:creationId xmlns:a16="http://schemas.microsoft.com/office/drawing/2014/main" id="{E455B974-6D40-2A4F-93C2-3D299657F6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0"/>
            <a:ext cx="49466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5092" name="Picture 4">
            <a:extLst>
              <a:ext uri="{FF2B5EF4-FFF2-40B4-BE49-F238E27FC236}">
                <a16:creationId xmlns:a16="http://schemas.microsoft.com/office/drawing/2014/main" id="{6A0DA661-D0DE-7B4A-9448-CFCE82FC3C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 y="219075"/>
            <a:ext cx="45593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5093" name="AutoShape 5">
            <a:extLst>
              <a:ext uri="{FF2B5EF4-FFF2-40B4-BE49-F238E27FC236}">
                <a16:creationId xmlns:a16="http://schemas.microsoft.com/office/drawing/2014/main" id="{CDC0B691-7916-6746-BE5D-303B8B101FB1}"/>
              </a:ext>
            </a:extLst>
          </p:cNvPr>
          <p:cNvSpPr>
            <a:spLocks noChangeArrowheads="1"/>
          </p:cNvSpPr>
          <p:nvPr/>
        </p:nvSpPr>
        <p:spPr bwMode="auto">
          <a:xfrm>
            <a:off x="3733800" y="76200"/>
            <a:ext cx="1447800" cy="1524000"/>
          </a:xfrm>
          <a:prstGeom prst="upArrow">
            <a:avLst>
              <a:gd name="adj1" fmla="val 50000"/>
              <a:gd name="adj2" fmla="val 26316"/>
            </a:avLst>
          </a:prstGeom>
          <a:solidFill>
            <a:srgbClr val="FFFF66"/>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zh-CN">
                <a:ea typeface="宋体" panose="02010600030101010101" pitchFamily="2" charset="-122"/>
              </a:rPr>
              <a:t>Next</a:t>
            </a:r>
          </a:p>
          <a:p>
            <a:pPr algn="ctr"/>
            <a:r>
              <a:rPr lang="en-GB" altLang="zh-CN">
                <a:ea typeface="宋体" panose="02010600030101010101" pitchFamily="2" charset="-122"/>
              </a:rPr>
              <a:t>….</a:t>
            </a:r>
          </a:p>
        </p:txBody>
      </p:sp>
      <p:sp>
        <p:nvSpPr>
          <p:cNvPr id="3" name="灯片编号占位符 2">
            <a:extLst>
              <a:ext uri="{FF2B5EF4-FFF2-40B4-BE49-F238E27FC236}">
                <a16:creationId xmlns:a16="http://schemas.microsoft.com/office/drawing/2014/main" id="{250500A4-AAF9-5541-BA29-AF0033EEE77E}"/>
              </a:ext>
            </a:extLst>
          </p:cNvPr>
          <p:cNvSpPr>
            <a:spLocks noGrp="1"/>
          </p:cNvSpPr>
          <p:nvPr>
            <p:ph type="sldNum" sz="quarter" idx="12"/>
          </p:nvPr>
        </p:nvSpPr>
        <p:spPr/>
        <p:txBody>
          <a:bodyPr/>
          <a:lstStyle/>
          <a:p>
            <a:fld id="{E7947E03-E5B2-6C42-BA98-8F7B442AD48C}" type="slidenum">
              <a:rPr kumimoji="1" lang="zh-CN" altLang="en-US" smtClean="0"/>
              <a:t>82</a:t>
            </a:fld>
            <a:endParaRPr kumimoji="1" lang="zh-CN" altLang="en-US"/>
          </a:p>
        </p:txBody>
      </p:sp>
    </p:spTree>
    <p:extLst>
      <p:ext uri="{BB962C8B-B14F-4D97-AF65-F5344CB8AC3E}">
        <p14:creationId xmlns:p14="http://schemas.microsoft.com/office/powerpoint/2010/main" val="33175511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3225"/>
            <a:ext cx="7886700" cy="694010"/>
          </a:xfrm>
        </p:spPr>
        <p:txBody>
          <a:bodyPr>
            <a:noAutofit/>
          </a:bodyPr>
          <a:lstStyle/>
          <a:p>
            <a:r>
              <a:rPr kumimoji="1" lang="zh-CN" altLang="en-US" b="1" dirty="0">
                <a:solidFill>
                  <a:srgbClr val="FF0000"/>
                </a:solidFill>
                <a:latin typeface="Heiti SC Medium" charset="-122"/>
                <a:ea typeface="Heiti SC Medium" charset="-122"/>
                <a:cs typeface="Heiti SC Medium" charset="-122"/>
              </a:rPr>
              <a:t>总结</a:t>
            </a:r>
          </a:p>
        </p:txBody>
      </p:sp>
      <p:sp>
        <p:nvSpPr>
          <p:cNvPr id="3" name="内容占位符 2"/>
          <p:cNvSpPr>
            <a:spLocks noGrp="1"/>
          </p:cNvSpPr>
          <p:nvPr>
            <p:ph idx="1"/>
          </p:nvPr>
        </p:nvSpPr>
        <p:spPr>
          <a:xfrm>
            <a:off x="210899" y="1376446"/>
            <a:ext cx="8898182" cy="2550661"/>
          </a:xfrm>
          <a:noFill/>
        </p:spPr>
        <p:txBody>
          <a:bodyPr>
            <a:normAutofit fontScale="85000" lnSpcReduction="20000"/>
          </a:bodyPr>
          <a:lstStyle/>
          <a:p>
            <a:pPr>
              <a:lnSpc>
                <a:spcPct val="170000"/>
              </a:lnSpc>
            </a:pPr>
            <a:r>
              <a:rPr kumimoji="1" lang="en-US" altLang="zh-CN" sz="2200" b="1" dirty="0">
                <a:solidFill>
                  <a:srgbClr val="FF0000"/>
                </a:solidFill>
                <a:latin typeface="Heiti SC Medium" charset="-122"/>
                <a:ea typeface="Heiti SC Medium" charset="-122"/>
                <a:cs typeface="Heiti SC Medium" charset="-122"/>
                <a:sym typeface="Symbol" panose="05050102010706020507" pitchFamily="18" charset="2"/>
              </a:rPr>
              <a:t>BESIII</a:t>
            </a:r>
            <a:r>
              <a:rPr kumimoji="1" lang="zh-CN" altLang="en-US" sz="2200" b="1" dirty="0">
                <a:solidFill>
                  <a:srgbClr val="FF0000"/>
                </a:solidFill>
                <a:latin typeface="Heiti SC Medium" charset="-122"/>
                <a:ea typeface="Heiti SC Medium" charset="-122"/>
                <a:cs typeface="Heiti SC Medium" charset="-122"/>
                <a:sym typeface="Symbol" panose="05050102010706020507" pitchFamily="18" charset="2"/>
              </a:rPr>
              <a:t>可以精细测量粲偶素谱、类粲偶素谱和轻强子铺学；</a:t>
            </a:r>
            <a:endParaRPr kumimoji="1" lang="en-US" altLang="zh-CN" sz="2200" b="1" dirty="0">
              <a:solidFill>
                <a:srgbClr val="FF0000"/>
              </a:solidFill>
              <a:latin typeface="Heiti SC Medium" charset="-122"/>
              <a:ea typeface="Heiti SC Medium" charset="-122"/>
              <a:cs typeface="Heiti SC Medium" charset="-122"/>
              <a:sym typeface="Symbol" panose="05050102010706020507" pitchFamily="18" charset="2"/>
            </a:endParaRPr>
          </a:p>
          <a:p>
            <a:pPr>
              <a:lnSpc>
                <a:spcPct val="170000"/>
              </a:lnSpc>
            </a:pPr>
            <a:r>
              <a:rPr kumimoji="1" lang="zh-CN" altLang="en-US" sz="2200" b="1" dirty="0">
                <a:solidFill>
                  <a:srgbClr val="FF0000"/>
                </a:solidFill>
                <a:latin typeface="Heiti SC Medium" charset="-122"/>
                <a:ea typeface="Heiti SC Medium" charset="-122"/>
                <a:cs typeface="Heiti SC Medium" charset="-122"/>
              </a:rPr>
              <a:t>发现新型强子结构</a:t>
            </a:r>
            <a:endParaRPr kumimoji="1" lang="en-US" altLang="zh-CN" sz="2200" b="1" dirty="0">
              <a:solidFill>
                <a:srgbClr val="FF0000"/>
              </a:solidFill>
              <a:latin typeface="Heiti SC Medium" charset="-122"/>
              <a:ea typeface="Heiti SC Medium" charset="-122"/>
              <a:cs typeface="Heiti SC Medium" charset="-122"/>
              <a:sym typeface="Wingdings" panose="05000000000000000000" pitchFamily="2" charset="2"/>
            </a:endParaRPr>
          </a:p>
          <a:p>
            <a:pPr>
              <a:lnSpc>
                <a:spcPct val="170000"/>
              </a:lnSpc>
            </a:pPr>
            <a:r>
              <a:rPr kumimoji="1" lang="zh-CN" altLang="en-US" sz="2200" b="1" dirty="0">
                <a:solidFill>
                  <a:srgbClr val="FF0000"/>
                </a:solidFill>
                <a:latin typeface="Heiti SC Medium" charset="-122"/>
                <a:ea typeface="Heiti SC Medium" charset="-122"/>
                <a:cs typeface="Heiti SC Medium" charset="-122"/>
              </a:rPr>
              <a:t>粲介子对和粲重子对的产生和衰变性质的研究 ：</a:t>
            </a:r>
            <a:r>
              <a:rPr kumimoji="1" lang="en-US" altLang="zh-CN" sz="2200" b="1" dirty="0">
                <a:solidFill>
                  <a:srgbClr val="FF0000"/>
                </a:solidFill>
                <a:latin typeface="Heiti SC Medium" charset="-122"/>
                <a:ea typeface="Heiti SC Medium" charset="-122"/>
                <a:cs typeface="Heiti SC Medium" charset="-122"/>
                <a:sym typeface="Wingdings" panose="05000000000000000000" pitchFamily="2" charset="2"/>
              </a:rPr>
              <a:t>CKM/</a:t>
            </a:r>
            <a:r>
              <a:rPr kumimoji="1" lang="en-US" altLang="zh-CN" sz="2200" b="1" dirty="0">
                <a:solidFill>
                  <a:srgbClr val="FF0000"/>
                </a:solidFill>
                <a:latin typeface="Heiti SC Medium" charset="-122"/>
                <a:ea typeface="Heiti SC Medium" charset="-122"/>
                <a:cs typeface="Heiti SC Medium" charset="-122"/>
              </a:rPr>
              <a:t>SU(3)</a:t>
            </a:r>
            <a:r>
              <a:rPr kumimoji="1" lang="zh-CN" altLang="en-US" sz="2200" b="1" dirty="0">
                <a:solidFill>
                  <a:srgbClr val="FF0000"/>
                </a:solidFill>
                <a:latin typeface="Heiti SC Medium" charset="-122"/>
                <a:ea typeface="Heiti SC Medium" charset="-122"/>
                <a:cs typeface="Heiti SC Medium" charset="-122"/>
              </a:rPr>
              <a:t>对称</a:t>
            </a:r>
            <a:r>
              <a:rPr kumimoji="1" lang="en-US" altLang="zh-CN" sz="2200" b="1" dirty="0">
                <a:solidFill>
                  <a:srgbClr val="FF0000"/>
                </a:solidFill>
                <a:latin typeface="Heiti SC Medium" charset="-122"/>
                <a:ea typeface="Heiti SC Medium" charset="-122"/>
                <a:cs typeface="Heiti SC Medium" charset="-122"/>
              </a:rPr>
              <a:t>/CP</a:t>
            </a:r>
            <a:r>
              <a:rPr kumimoji="1" lang="zh-CN" altLang="en-US" sz="2200" b="1" dirty="0">
                <a:solidFill>
                  <a:srgbClr val="FF0000"/>
                </a:solidFill>
                <a:latin typeface="Heiti SC Medium" charset="-122"/>
                <a:ea typeface="Heiti SC Medium" charset="-122"/>
                <a:cs typeface="Heiti SC Medium" charset="-122"/>
              </a:rPr>
              <a:t>破坏</a:t>
            </a:r>
            <a:endParaRPr kumimoji="1" lang="en-US" altLang="zh-CN" sz="2200" b="1" dirty="0">
              <a:solidFill>
                <a:srgbClr val="FF0000"/>
              </a:solidFill>
              <a:latin typeface="Heiti SC Medium" charset="-122"/>
              <a:ea typeface="Heiti SC Medium" charset="-122"/>
              <a:cs typeface="Heiti SC Medium" charset="-122"/>
            </a:endParaRPr>
          </a:p>
          <a:p>
            <a:pPr>
              <a:lnSpc>
                <a:spcPct val="170000"/>
              </a:lnSpc>
            </a:pPr>
            <a:r>
              <a:rPr kumimoji="1" lang="zh-CN" altLang="en-US" sz="2200" b="1" dirty="0">
                <a:solidFill>
                  <a:srgbClr val="FF0000"/>
                </a:solidFill>
                <a:latin typeface="Heiti SC Medium" charset="-122"/>
                <a:ea typeface="Heiti SC Medium" charset="-122"/>
                <a:cs typeface="Heiti SC Medium" charset="-122"/>
              </a:rPr>
              <a:t>超子衰变中的</a:t>
            </a:r>
            <a:r>
              <a:rPr kumimoji="1" lang="en-US" altLang="zh-CN" sz="2200" b="1" dirty="0">
                <a:solidFill>
                  <a:srgbClr val="FF0000"/>
                </a:solidFill>
                <a:latin typeface="Heiti SC Medium" charset="-122"/>
                <a:ea typeface="Heiti SC Medium" charset="-122"/>
                <a:cs typeface="Heiti SC Medium" charset="-122"/>
              </a:rPr>
              <a:t>CP</a:t>
            </a:r>
            <a:r>
              <a:rPr kumimoji="1" lang="zh-CN" altLang="en-US" sz="2200" b="1" dirty="0">
                <a:solidFill>
                  <a:srgbClr val="FF0000"/>
                </a:solidFill>
                <a:latin typeface="Heiti SC Medium" charset="-122"/>
                <a:ea typeface="Heiti SC Medium" charset="-122"/>
                <a:cs typeface="Heiti SC Medium" charset="-122"/>
              </a:rPr>
              <a:t>破坏的寻找</a:t>
            </a:r>
            <a:endParaRPr kumimoji="1" lang="en-US" altLang="zh-CN" sz="2200" b="1" dirty="0">
              <a:solidFill>
                <a:srgbClr val="FF0000"/>
              </a:solidFill>
              <a:latin typeface="Heiti SC Medium" charset="-122"/>
              <a:ea typeface="Heiti SC Medium" charset="-122"/>
              <a:cs typeface="Heiti SC Medium" charset="-122"/>
            </a:endParaRPr>
          </a:p>
          <a:p>
            <a:pPr>
              <a:lnSpc>
                <a:spcPct val="170000"/>
              </a:lnSpc>
            </a:pPr>
            <a:r>
              <a:rPr kumimoji="1" lang="zh-CN" altLang="en-US" sz="2200" b="1" dirty="0">
                <a:solidFill>
                  <a:srgbClr val="FF0000"/>
                </a:solidFill>
                <a:latin typeface="Heiti SC Medium" charset="-122"/>
                <a:ea typeface="Heiti SC Medium" charset="-122"/>
                <a:cs typeface="Heiti SC Medium" charset="-122"/>
                <a:sym typeface="Wingdings" panose="05000000000000000000" pitchFamily="2" charset="2"/>
              </a:rPr>
              <a:t>对称性的精确测量： 电磁和强作用</a:t>
            </a:r>
            <a:r>
              <a:rPr kumimoji="1" lang="en-US" altLang="zh-CN" sz="2200" b="1" dirty="0">
                <a:solidFill>
                  <a:srgbClr val="FF0000"/>
                </a:solidFill>
                <a:latin typeface="Heiti SC Medium" charset="-122"/>
                <a:ea typeface="Heiti SC Medium" charset="-122"/>
                <a:cs typeface="Heiti SC Medium" charset="-122"/>
                <a:sym typeface="Wingdings" panose="05000000000000000000" pitchFamily="2" charset="2"/>
              </a:rPr>
              <a:t>C</a:t>
            </a:r>
            <a:r>
              <a:rPr kumimoji="1" lang="zh-CN" altLang="en-US" sz="2200" b="1" dirty="0">
                <a:solidFill>
                  <a:srgbClr val="FF0000"/>
                </a:solidFill>
                <a:latin typeface="Heiti SC Medium" charset="-122"/>
                <a:ea typeface="Heiti SC Medium" charset="-122"/>
                <a:cs typeface="Heiti SC Medium" charset="-122"/>
                <a:sym typeface="Wingdings" panose="05000000000000000000" pitchFamily="2" charset="2"/>
              </a:rPr>
              <a:t>或者</a:t>
            </a:r>
            <a:r>
              <a:rPr kumimoji="1" lang="en-US" altLang="zh-CN" sz="2200" b="1" dirty="0">
                <a:solidFill>
                  <a:srgbClr val="FF0000"/>
                </a:solidFill>
                <a:latin typeface="Heiti SC Medium" charset="-122"/>
                <a:ea typeface="Heiti SC Medium" charset="-122"/>
                <a:cs typeface="Heiti SC Medium" charset="-122"/>
                <a:sym typeface="Wingdings" panose="05000000000000000000" pitchFamily="2" charset="2"/>
              </a:rPr>
              <a:t>P</a:t>
            </a:r>
            <a:r>
              <a:rPr kumimoji="1" lang="zh-CN" altLang="en-US" sz="2200" b="1" dirty="0">
                <a:solidFill>
                  <a:srgbClr val="FF0000"/>
                </a:solidFill>
                <a:latin typeface="Heiti SC Medium" charset="-122"/>
                <a:ea typeface="Heiti SC Medium" charset="-122"/>
                <a:cs typeface="Heiti SC Medium" charset="-122"/>
                <a:sym typeface="Wingdings" panose="05000000000000000000" pitchFamily="2" charset="2"/>
              </a:rPr>
              <a:t>破坏；轻子数破坏；重子数破坏</a:t>
            </a:r>
          </a:p>
          <a:p>
            <a:endParaRPr kumimoji="1" lang="en-US" altLang="zh-CN" sz="1800" b="1" dirty="0">
              <a:solidFill>
                <a:srgbClr val="002060"/>
              </a:solidFill>
              <a:latin typeface="STFangsong" charset="-122"/>
              <a:ea typeface="STFangsong" charset="-122"/>
              <a:cs typeface="STFangsong" charset="-122"/>
            </a:endParaRPr>
          </a:p>
        </p:txBody>
      </p:sp>
      <p:sp>
        <p:nvSpPr>
          <p:cNvPr id="4" name="文本框 3"/>
          <p:cNvSpPr txBox="1"/>
          <p:nvPr/>
        </p:nvSpPr>
        <p:spPr>
          <a:xfrm>
            <a:off x="357620" y="889043"/>
            <a:ext cx="8604743" cy="418641"/>
          </a:xfrm>
          <a:prstGeom prst="rect">
            <a:avLst/>
          </a:prstGeom>
          <a:noFill/>
        </p:spPr>
        <p:txBody>
          <a:bodyPr wrap="square" rtlCol="0">
            <a:spAutoFit/>
          </a:bodyPr>
          <a:lstStyle/>
          <a:p>
            <a:pPr>
              <a:lnSpc>
                <a:spcPts val="2925"/>
              </a:lnSpc>
            </a:pPr>
            <a:r>
              <a:rPr kumimoji="1" lang="en-US" altLang="zh-CN" sz="2200" b="1" dirty="0">
                <a:solidFill>
                  <a:srgbClr val="0000FF"/>
                </a:solidFill>
                <a:latin typeface="Heiti SC Medium" charset="-122"/>
                <a:ea typeface="Heiti SC Medium" charset="-122"/>
                <a:cs typeface="Heiti SC Medium" charset="-122"/>
              </a:rPr>
              <a:t>BESIII</a:t>
            </a:r>
            <a:r>
              <a:rPr kumimoji="1" lang="zh-CN" altLang="en-US" sz="2200" b="1" dirty="0">
                <a:solidFill>
                  <a:srgbClr val="0000FF"/>
                </a:solidFill>
                <a:latin typeface="Heiti SC Medium" charset="-122"/>
                <a:ea typeface="Heiti SC Medium" charset="-122"/>
                <a:cs typeface="Heiti SC Medium" charset="-122"/>
              </a:rPr>
              <a:t>实验在过去</a:t>
            </a:r>
            <a:r>
              <a:rPr kumimoji="1" lang="en-US" altLang="zh-CN" sz="2200" b="1" dirty="0">
                <a:solidFill>
                  <a:srgbClr val="0000FF"/>
                </a:solidFill>
                <a:latin typeface="Heiti SC Medium" charset="-122"/>
                <a:ea typeface="Heiti SC Medium" charset="-122"/>
                <a:cs typeface="Heiti SC Medium" charset="-122"/>
              </a:rPr>
              <a:t>12</a:t>
            </a:r>
            <a:r>
              <a:rPr kumimoji="1" lang="zh-CN" altLang="en-US" sz="2200" b="1" dirty="0">
                <a:solidFill>
                  <a:srgbClr val="0000FF"/>
                </a:solidFill>
                <a:latin typeface="Heiti SC Medium" charset="-122"/>
                <a:ea typeface="Heiti SC Medium" charset="-122"/>
                <a:cs typeface="Heiti SC Medium" charset="-122"/>
              </a:rPr>
              <a:t>年的运行中，</a:t>
            </a:r>
            <a:r>
              <a:rPr lang="zh-CN" altLang="en-US" sz="2200" b="1" dirty="0">
                <a:solidFill>
                  <a:srgbClr val="0000FF"/>
                </a:solidFill>
                <a:latin typeface="Heiti SC Medium" charset="-122"/>
                <a:ea typeface="Heiti SC Medium" charset="-122"/>
                <a:cs typeface="Heiti SC Medium" charset="-122"/>
                <a:sym typeface="Symbol" pitchFamily="18" charset="2"/>
              </a:rPr>
              <a:t>取得了系列重要的物理成果</a:t>
            </a:r>
            <a:r>
              <a:rPr lang="en-US" altLang="zh-CN" sz="2200" b="1" dirty="0">
                <a:solidFill>
                  <a:srgbClr val="0000FF"/>
                </a:solidFill>
                <a:latin typeface="Heiti SC Medium" charset="-122"/>
                <a:ea typeface="Heiti SC Medium" charset="-122"/>
                <a:cs typeface="Heiti SC Medium" charset="-122"/>
                <a:sym typeface="Symbol" pitchFamily="18" charset="2"/>
              </a:rPr>
              <a:t>: </a:t>
            </a:r>
            <a:endParaRPr kumimoji="1" lang="en-US" altLang="zh-CN" sz="2200" b="1" dirty="0">
              <a:solidFill>
                <a:srgbClr val="0000FF"/>
              </a:solidFill>
              <a:latin typeface="Heiti SC Medium" charset="-122"/>
              <a:ea typeface="Heiti SC Medium" charset="-122"/>
              <a:cs typeface="Heiti SC Medium" charset="-122"/>
            </a:endParaRPr>
          </a:p>
        </p:txBody>
      </p:sp>
      <p:sp>
        <p:nvSpPr>
          <p:cNvPr id="5" name="文本框 4"/>
          <p:cNvSpPr txBox="1"/>
          <p:nvPr/>
        </p:nvSpPr>
        <p:spPr>
          <a:xfrm>
            <a:off x="318431" y="4202841"/>
            <a:ext cx="8708410" cy="1006429"/>
          </a:xfrm>
          <a:prstGeom prst="rect">
            <a:avLst/>
          </a:prstGeom>
          <a:solidFill>
            <a:srgbClr val="FFFF00"/>
          </a:solidFill>
        </p:spPr>
        <p:txBody>
          <a:bodyPr wrap="none" rtlCol="0">
            <a:spAutoFit/>
          </a:bodyPr>
          <a:lstStyle/>
          <a:p>
            <a:pPr>
              <a:lnSpc>
                <a:spcPct val="150000"/>
              </a:lnSpc>
            </a:pPr>
            <a:r>
              <a:rPr kumimoji="1" lang="en-US" altLang="zh-CN" sz="2100" b="1" dirty="0">
                <a:solidFill>
                  <a:srgbClr val="0000FF"/>
                </a:solidFill>
                <a:latin typeface="Heiti SC Medium" charset="-122"/>
                <a:ea typeface="Heiti SC Medium" charset="-122"/>
                <a:cs typeface="Heiti SC Medium" charset="-122"/>
              </a:rPr>
              <a:t>BEPCII </a:t>
            </a:r>
            <a:r>
              <a:rPr kumimoji="1" lang="zh-CN" altLang="en-US" sz="2100" b="1" dirty="0">
                <a:solidFill>
                  <a:srgbClr val="0000FF"/>
                </a:solidFill>
                <a:latin typeface="Heiti SC Medium" charset="-122"/>
                <a:ea typeface="Heiti SC Medium" charset="-122"/>
                <a:cs typeface="Heiti SC Medium" charset="-122"/>
              </a:rPr>
              <a:t>将对能量进行升级</a:t>
            </a:r>
            <a:r>
              <a:rPr kumimoji="1" lang="zh-CN" altLang="en-US" sz="2100" b="1" dirty="0">
                <a:solidFill>
                  <a:srgbClr val="0000FF"/>
                </a:solidFill>
                <a:ea typeface="Heiti SC Medium" charset="-122"/>
                <a:cs typeface="Heiti SC Medium" charset="-122"/>
              </a:rPr>
              <a:t>（</a:t>
            </a:r>
            <a:r>
              <a:rPr kumimoji="1" lang="en-US" altLang="zh-CN" sz="2100" b="1" dirty="0">
                <a:solidFill>
                  <a:srgbClr val="0000FF"/>
                </a:solidFill>
                <a:ea typeface="Heiti SC Medium" charset="-122"/>
                <a:cs typeface="Heiti SC Medium" charset="-122"/>
              </a:rPr>
              <a:t>4.6 </a:t>
            </a:r>
            <a:r>
              <a:rPr kumimoji="1" lang="en-US" altLang="zh-CN" sz="2100" b="1" dirty="0">
                <a:solidFill>
                  <a:srgbClr val="0000FF"/>
                </a:solidFill>
                <a:ea typeface="Heiti SC Medium" charset="-122"/>
                <a:cs typeface="Heiti SC Medium" charset="-122"/>
                <a:sym typeface="Wingdings" panose="05000000000000000000" pitchFamily="2" charset="2"/>
              </a:rPr>
              <a:t> 5.6 GeV</a:t>
            </a:r>
            <a:r>
              <a:rPr kumimoji="1" lang="zh-CN" altLang="en-US" sz="2100" b="1" dirty="0">
                <a:solidFill>
                  <a:srgbClr val="0000FF"/>
                </a:solidFill>
                <a:ea typeface="Heiti SC Medium" charset="-122"/>
                <a:cs typeface="Heiti SC Medium" charset="-122"/>
                <a:sym typeface="Wingdings" panose="05000000000000000000" pitchFamily="2" charset="2"/>
              </a:rPr>
              <a:t>）</a:t>
            </a:r>
            <a:endParaRPr kumimoji="1" lang="zh-CN" altLang="en-US" sz="2100" b="1" dirty="0">
              <a:solidFill>
                <a:srgbClr val="0000FF"/>
              </a:solidFill>
              <a:latin typeface="Heiti SC Medium" charset="-122"/>
              <a:ea typeface="Heiti SC Medium" charset="-122"/>
              <a:cs typeface="Heiti SC Medium" charset="-122"/>
              <a:sym typeface="Wingdings" panose="05000000000000000000" pitchFamily="2" charset="2"/>
            </a:endParaRPr>
          </a:p>
          <a:p>
            <a:pPr>
              <a:lnSpc>
                <a:spcPct val="150000"/>
              </a:lnSpc>
            </a:pPr>
            <a:r>
              <a:rPr kumimoji="1" lang="zh-CN" altLang="en-US" sz="2100" b="1" dirty="0">
                <a:solidFill>
                  <a:srgbClr val="FF0000"/>
                </a:solidFill>
                <a:latin typeface="Heiti SC Medium" charset="-122"/>
                <a:ea typeface="Heiti SC Medium" charset="-122"/>
                <a:cs typeface="Heiti SC Medium" charset="-122"/>
              </a:rPr>
              <a:t>今年是</a:t>
            </a:r>
            <a:r>
              <a:rPr kumimoji="1" lang="en-US" altLang="zh-CN" sz="2100" b="1" dirty="0">
                <a:solidFill>
                  <a:srgbClr val="FF0000"/>
                </a:solidFill>
                <a:ea typeface="Heiti SC Medium" charset="-122"/>
                <a:cs typeface="Heiti SC Medium" charset="-122"/>
              </a:rPr>
              <a:t>BEPC</a:t>
            </a:r>
            <a:r>
              <a:rPr kumimoji="1" lang="zh-CN" altLang="en-US" sz="2100" b="1" dirty="0">
                <a:solidFill>
                  <a:srgbClr val="FF0000"/>
                </a:solidFill>
                <a:latin typeface="Heiti SC Medium" charset="-122"/>
                <a:ea typeface="Heiti SC Medium" charset="-122"/>
                <a:cs typeface="Heiti SC Medium" charset="-122"/>
              </a:rPr>
              <a:t>建成对撞</a:t>
            </a:r>
            <a:r>
              <a:rPr kumimoji="1" lang="en-US" altLang="zh-CN" sz="2100" b="1" dirty="0">
                <a:solidFill>
                  <a:srgbClr val="FF0000"/>
                </a:solidFill>
                <a:ea typeface="Heiti SC Medium" charset="-122"/>
                <a:cs typeface="Heiti SC Medium" charset="-122"/>
              </a:rPr>
              <a:t>30</a:t>
            </a:r>
            <a:r>
              <a:rPr kumimoji="1" lang="zh-CN" altLang="en-US" sz="2100" b="1" dirty="0">
                <a:solidFill>
                  <a:srgbClr val="FF0000"/>
                </a:solidFill>
                <a:latin typeface="Heiti SC Medium" charset="-122"/>
                <a:ea typeface="Heiti SC Medium" charset="-122"/>
                <a:cs typeface="Heiti SC Medium" charset="-122"/>
              </a:rPr>
              <a:t>周年，自</a:t>
            </a:r>
            <a:r>
              <a:rPr kumimoji="1" lang="en-US" altLang="zh-CN" sz="2100" b="1" dirty="0">
                <a:solidFill>
                  <a:srgbClr val="FF0000"/>
                </a:solidFill>
                <a:ea typeface="Heiti SC Medium" charset="-122"/>
                <a:cs typeface="Heiti SC Medium" charset="-122"/>
              </a:rPr>
              <a:t>1988</a:t>
            </a:r>
            <a:r>
              <a:rPr kumimoji="1" lang="zh-CN" altLang="en-US" sz="2100" b="1" dirty="0">
                <a:solidFill>
                  <a:srgbClr val="FF0000"/>
                </a:solidFill>
                <a:latin typeface="Heiti SC Medium" charset="-122"/>
                <a:ea typeface="Heiti SC Medium" charset="-122"/>
                <a:cs typeface="Heiti SC Medium" charset="-122"/>
              </a:rPr>
              <a:t>年以来，</a:t>
            </a:r>
            <a:r>
              <a:rPr kumimoji="1" lang="en-US" altLang="zh-CN" sz="2100" b="1" dirty="0">
                <a:solidFill>
                  <a:srgbClr val="FF0000"/>
                </a:solidFill>
                <a:ea typeface="Heiti SC Medium" charset="-122"/>
                <a:cs typeface="Heiti SC Medium" charset="-122"/>
              </a:rPr>
              <a:t>BES</a:t>
            </a:r>
            <a:r>
              <a:rPr kumimoji="1" lang="zh-CN" altLang="en-US" sz="2100" b="1" dirty="0">
                <a:solidFill>
                  <a:srgbClr val="FF0000"/>
                </a:solidFill>
                <a:latin typeface="Heiti SC Medium" charset="-122"/>
                <a:ea typeface="Heiti SC Medium" charset="-122"/>
                <a:cs typeface="Heiti SC Medium" charset="-122"/>
              </a:rPr>
              <a:t>培养了几百名博士生。</a:t>
            </a:r>
          </a:p>
        </p:txBody>
      </p:sp>
      <p:sp>
        <p:nvSpPr>
          <p:cNvPr id="8" name="幻灯片编号占位符 7"/>
          <p:cNvSpPr>
            <a:spLocks noGrp="1"/>
          </p:cNvSpPr>
          <p:nvPr>
            <p:ph type="sldNum" sz="quarter" idx="12"/>
          </p:nvPr>
        </p:nvSpPr>
        <p:spPr/>
        <p:txBody>
          <a:bodyPr/>
          <a:lstStyle/>
          <a:p>
            <a:fld id="{62B2ED6B-8891-1243-8941-2957EF0908FC}" type="slidenum">
              <a:rPr kumimoji="1" lang="zh-CN" altLang="en-US" smtClean="0"/>
              <a:t>83</a:t>
            </a:fld>
            <a:endParaRPr kumimoji="1" lang="zh-CN" altLang="en-US"/>
          </a:p>
        </p:txBody>
      </p:sp>
      <p:sp>
        <p:nvSpPr>
          <p:cNvPr id="9" name="文本框 8"/>
          <p:cNvSpPr txBox="1"/>
          <p:nvPr/>
        </p:nvSpPr>
        <p:spPr>
          <a:xfrm>
            <a:off x="288986" y="5324632"/>
            <a:ext cx="8742009" cy="962956"/>
          </a:xfrm>
          <a:prstGeom prst="rect">
            <a:avLst/>
          </a:prstGeom>
          <a:noFill/>
        </p:spPr>
        <p:txBody>
          <a:bodyPr wrap="none" rtlCol="0">
            <a:spAutoFit/>
          </a:bodyPr>
          <a:lstStyle/>
          <a:p>
            <a:pPr>
              <a:lnSpc>
                <a:spcPct val="150000"/>
              </a:lnSpc>
            </a:pPr>
            <a:r>
              <a:rPr lang="en-US" altLang="zh-CN" sz="2000" b="1" dirty="0">
                <a:solidFill>
                  <a:srgbClr val="FF0000"/>
                </a:solidFill>
                <a:ea typeface="+mj-ea"/>
                <a:cs typeface="黑体"/>
              </a:rPr>
              <a:t>BESI</a:t>
            </a:r>
            <a:r>
              <a:rPr lang="zh-CN" altLang="en-US" sz="2000" b="1" dirty="0">
                <a:solidFill>
                  <a:srgbClr val="FF0000"/>
                </a:solidFill>
                <a:latin typeface="黑体"/>
                <a:ea typeface="黑体"/>
                <a:cs typeface="黑体"/>
              </a:rPr>
              <a:t>：</a:t>
            </a:r>
            <a:r>
              <a:rPr lang="en-US" altLang="zh-CN" sz="2000" b="1" dirty="0">
                <a:solidFill>
                  <a:srgbClr val="FF0000"/>
                </a:solidFill>
                <a:ea typeface="黑体"/>
                <a:cs typeface="黑体"/>
              </a:rPr>
              <a:t>30</a:t>
            </a:r>
            <a:r>
              <a:rPr lang="zh-CN" altLang="en-US" sz="2000" b="1" dirty="0">
                <a:solidFill>
                  <a:srgbClr val="FF0000"/>
                </a:solidFill>
                <a:latin typeface="黑体"/>
                <a:ea typeface="黑体"/>
                <a:cs typeface="黑体"/>
              </a:rPr>
              <a:t>篇，</a:t>
            </a:r>
            <a:r>
              <a:rPr lang="en-US" altLang="zh-CN" sz="2000" b="1" dirty="0">
                <a:solidFill>
                  <a:srgbClr val="FF0000"/>
                </a:solidFill>
                <a:latin typeface="黑体"/>
                <a:ea typeface="黑体"/>
                <a:cs typeface="黑体"/>
              </a:rPr>
              <a:t> </a:t>
            </a:r>
            <a:r>
              <a:rPr lang="en-US" altLang="zh-CN" sz="2000" b="1" dirty="0">
                <a:solidFill>
                  <a:srgbClr val="FF0000"/>
                </a:solidFill>
                <a:ea typeface="黑体"/>
                <a:cs typeface="黑体"/>
              </a:rPr>
              <a:t>BESII</a:t>
            </a:r>
            <a:r>
              <a:rPr lang="zh-CN" altLang="en-US" sz="2000" b="1" dirty="0">
                <a:solidFill>
                  <a:srgbClr val="FF0000"/>
                </a:solidFill>
                <a:latin typeface="黑体"/>
                <a:ea typeface="黑体"/>
                <a:cs typeface="黑体"/>
              </a:rPr>
              <a:t>：</a:t>
            </a:r>
            <a:r>
              <a:rPr lang="en-US" altLang="zh-CN" sz="2000" b="1" dirty="0">
                <a:solidFill>
                  <a:srgbClr val="FF0000"/>
                </a:solidFill>
                <a:ea typeface="黑体"/>
                <a:cs typeface="黑体"/>
              </a:rPr>
              <a:t>126</a:t>
            </a:r>
            <a:r>
              <a:rPr lang="zh-CN" altLang="en-US" sz="2000" b="1" dirty="0">
                <a:solidFill>
                  <a:srgbClr val="FF0000"/>
                </a:solidFill>
                <a:latin typeface="黑体"/>
                <a:ea typeface="黑体"/>
                <a:cs typeface="黑体"/>
              </a:rPr>
              <a:t>篇；到目前为止</a:t>
            </a:r>
            <a:r>
              <a:rPr lang="en-US" altLang="zh-CN" sz="2000" b="1" dirty="0">
                <a:solidFill>
                  <a:srgbClr val="FF0000"/>
                </a:solidFill>
                <a:ea typeface="黑体"/>
                <a:cs typeface="黑体"/>
              </a:rPr>
              <a:t>BESIII</a:t>
            </a:r>
            <a:r>
              <a:rPr lang="zh-CN" altLang="en-US" sz="2000" b="1" dirty="0">
                <a:solidFill>
                  <a:srgbClr val="FF0000"/>
                </a:solidFill>
                <a:latin typeface="黑体"/>
                <a:ea typeface="黑体"/>
                <a:cs typeface="黑体"/>
              </a:rPr>
              <a:t>发表论文</a:t>
            </a:r>
            <a:r>
              <a:rPr lang="en-US" altLang="zh-CN" sz="2000" b="1" dirty="0">
                <a:solidFill>
                  <a:srgbClr val="C00000"/>
                </a:solidFill>
                <a:latin typeface="黑体"/>
                <a:ea typeface="黑体"/>
                <a:cs typeface="黑体"/>
              </a:rPr>
              <a:t>340</a:t>
            </a:r>
            <a:r>
              <a:rPr lang="zh-CN" altLang="en-US" sz="2000" b="1" dirty="0">
                <a:solidFill>
                  <a:srgbClr val="FF0000"/>
                </a:solidFill>
                <a:latin typeface="黑体"/>
                <a:ea typeface="黑体"/>
                <a:cs typeface="黑体"/>
              </a:rPr>
              <a:t>余篇，其中</a:t>
            </a:r>
            <a:r>
              <a:rPr lang="en-US" altLang="zh-CN" sz="2000" b="1" dirty="0">
                <a:solidFill>
                  <a:srgbClr val="FF0000"/>
                </a:solidFill>
                <a:latin typeface="黑体"/>
                <a:ea typeface="黑体"/>
                <a:cs typeface="黑体"/>
              </a:rPr>
              <a:t>20%</a:t>
            </a:r>
            <a:r>
              <a:rPr lang="zh-CN" altLang="en-US" sz="2000" b="1" dirty="0">
                <a:solidFill>
                  <a:srgbClr val="FF0000"/>
                </a:solidFill>
                <a:latin typeface="黑体"/>
                <a:ea typeface="黑体"/>
                <a:cs typeface="黑体"/>
              </a:rPr>
              <a:t>发</a:t>
            </a:r>
          </a:p>
          <a:p>
            <a:pPr>
              <a:lnSpc>
                <a:spcPct val="150000"/>
              </a:lnSpc>
            </a:pPr>
            <a:r>
              <a:rPr lang="zh-CN" altLang="en-US" sz="2000" b="1" dirty="0">
                <a:solidFill>
                  <a:srgbClr val="FF0000"/>
                </a:solidFill>
                <a:latin typeface="黑体"/>
                <a:ea typeface="黑体"/>
                <a:cs typeface="黑体"/>
              </a:rPr>
              <a:t>表在</a:t>
            </a:r>
            <a:r>
              <a:rPr lang="en-US" altLang="zh-CN" sz="2000" b="1" dirty="0">
                <a:solidFill>
                  <a:srgbClr val="FF0000"/>
                </a:solidFill>
                <a:latin typeface="黑体"/>
                <a:ea typeface="黑体"/>
                <a:cs typeface="黑体"/>
              </a:rPr>
              <a:t>Physics Review Letters</a:t>
            </a:r>
            <a:r>
              <a:rPr lang="zh-CN" altLang="en-US" sz="2000" b="1" dirty="0">
                <a:solidFill>
                  <a:srgbClr val="FF0000"/>
                </a:solidFill>
                <a:latin typeface="黑体"/>
                <a:ea typeface="黑体"/>
                <a:cs typeface="黑体"/>
              </a:rPr>
              <a:t>，两篇</a:t>
            </a:r>
            <a:r>
              <a:rPr lang="en-US" altLang="zh-CN" sz="2000" b="1" dirty="0">
                <a:solidFill>
                  <a:srgbClr val="FF0000"/>
                </a:solidFill>
                <a:latin typeface="黑体"/>
                <a:ea typeface="黑体"/>
                <a:cs typeface="黑体"/>
              </a:rPr>
              <a:t>Nature Physics, </a:t>
            </a:r>
            <a:r>
              <a:rPr lang="zh-CN" altLang="en-US" sz="2000" b="1" dirty="0">
                <a:solidFill>
                  <a:srgbClr val="FF0000"/>
                </a:solidFill>
                <a:latin typeface="黑体"/>
                <a:ea typeface="黑体"/>
                <a:cs typeface="黑体"/>
              </a:rPr>
              <a:t>一篇待投稿</a:t>
            </a:r>
            <a:r>
              <a:rPr lang="en-US" altLang="zh-CN" sz="2000" b="1" dirty="0">
                <a:solidFill>
                  <a:srgbClr val="FF0000"/>
                </a:solidFill>
                <a:latin typeface="黑体"/>
                <a:ea typeface="黑体"/>
                <a:cs typeface="黑体"/>
              </a:rPr>
              <a:t>Nature. </a:t>
            </a:r>
            <a:endParaRPr kumimoji="1" lang="zh-CN" altLang="en-US" sz="2000" dirty="0">
              <a:solidFill>
                <a:srgbClr val="FF0000"/>
              </a:solidFill>
            </a:endParaRPr>
          </a:p>
        </p:txBody>
      </p:sp>
    </p:spTree>
    <p:extLst>
      <p:ext uri="{BB962C8B-B14F-4D97-AF65-F5344CB8AC3E}">
        <p14:creationId xmlns:p14="http://schemas.microsoft.com/office/powerpoint/2010/main" val="4606922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618247"/>
            <a:ext cx="8229600" cy="1143000"/>
          </a:xfrm>
        </p:spPr>
        <p:txBody>
          <a:bodyPr>
            <a:normAutofit fontScale="90000"/>
          </a:bodyPr>
          <a:lstStyle/>
          <a:p>
            <a:r>
              <a:rPr kumimoji="1" lang="zh-CN" altLang="en-US" sz="4800" dirty="0">
                <a:solidFill>
                  <a:srgbClr val="FF0000"/>
                </a:solidFill>
                <a:latin typeface="Heiti SC Light" charset="-122"/>
                <a:ea typeface="Heiti SC Light" charset="-122"/>
                <a:cs typeface="Heiti SC Light" charset="-122"/>
              </a:rPr>
              <a:t>谢谢大家！</a:t>
            </a:r>
            <a:br>
              <a:rPr kumimoji="1" lang="zh-CN" altLang="en-US" sz="4800" dirty="0">
                <a:solidFill>
                  <a:srgbClr val="FF0000"/>
                </a:solidFill>
                <a:latin typeface="Heiti SC Light" charset="-122"/>
                <a:ea typeface="Heiti SC Light" charset="-122"/>
                <a:cs typeface="Heiti SC Light" charset="-122"/>
              </a:rPr>
            </a:br>
            <a:br>
              <a:rPr kumimoji="1" lang="zh-CN" altLang="en-US" sz="4800" dirty="0">
                <a:solidFill>
                  <a:srgbClr val="FF0000"/>
                </a:solidFill>
                <a:latin typeface="Heiti SC Light" charset="-122"/>
                <a:ea typeface="Heiti SC Light" charset="-122"/>
                <a:cs typeface="Heiti SC Light" charset="-122"/>
              </a:rPr>
            </a:br>
            <a:br>
              <a:rPr kumimoji="1" lang="zh-CN" altLang="en-US" sz="4800" dirty="0">
                <a:solidFill>
                  <a:srgbClr val="FF0000"/>
                </a:solidFill>
                <a:latin typeface="Heiti SC Light" charset="-122"/>
                <a:ea typeface="Heiti SC Light" charset="-122"/>
                <a:cs typeface="Heiti SC Light" charset="-122"/>
              </a:rPr>
            </a:br>
            <a:r>
              <a:rPr kumimoji="1" lang="zh-CN" altLang="en-US" sz="3300" dirty="0">
                <a:solidFill>
                  <a:srgbClr val="FF0000"/>
                </a:solidFill>
                <a:latin typeface="Heiti SC Light" charset="-122"/>
                <a:ea typeface="Heiti SC Light" charset="-122"/>
                <a:cs typeface="Heiti SC Light" charset="-122"/>
              </a:rPr>
              <a:t>感谢</a:t>
            </a:r>
            <a:br>
              <a:rPr kumimoji="1" lang="zh-CN" altLang="en-US" sz="3300" dirty="0">
                <a:solidFill>
                  <a:srgbClr val="FF0000"/>
                </a:solidFill>
                <a:latin typeface="Heiti SC Light" charset="-122"/>
                <a:ea typeface="Heiti SC Light" charset="-122"/>
                <a:cs typeface="Heiti SC Light" charset="-122"/>
              </a:rPr>
            </a:br>
            <a:r>
              <a:rPr kumimoji="1" lang="zh-CN" altLang="en-US" sz="3300" dirty="0">
                <a:solidFill>
                  <a:srgbClr val="FF0000"/>
                </a:solidFill>
                <a:latin typeface="Heiti SC Light" charset="-122"/>
                <a:ea typeface="Heiti SC Light" charset="-122"/>
                <a:cs typeface="Heiti SC Light" charset="-122"/>
              </a:rPr>
              <a:t>高能所党政办</a:t>
            </a:r>
            <a:br>
              <a:rPr kumimoji="1" lang="zh-CN" altLang="en-US" sz="3300" dirty="0">
                <a:solidFill>
                  <a:srgbClr val="FF0000"/>
                </a:solidFill>
                <a:latin typeface="Heiti SC Light" charset="-122"/>
                <a:ea typeface="Heiti SC Light" charset="-122"/>
                <a:cs typeface="Heiti SC Light" charset="-122"/>
              </a:rPr>
            </a:br>
            <a:r>
              <a:rPr kumimoji="1" lang="zh-CN" altLang="en-US" sz="3300" dirty="0">
                <a:solidFill>
                  <a:srgbClr val="FF0000"/>
                </a:solidFill>
                <a:latin typeface="Heiti SC Light" charset="-122"/>
                <a:ea typeface="Heiti SC Light" charset="-122"/>
                <a:cs typeface="Heiti SC Light" charset="-122"/>
              </a:rPr>
              <a:t>高能所档案室</a:t>
            </a:r>
            <a:br>
              <a:rPr kumimoji="1" lang="zh-CN" altLang="en-US" sz="3300" dirty="0">
                <a:solidFill>
                  <a:srgbClr val="FF0000"/>
                </a:solidFill>
                <a:latin typeface="Heiti SC Light" charset="-122"/>
                <a:ea typeface="Heiti SC Light" charset="-122"/>
                <a:cs typeface="Heiti SC Light" charset="-122"/>
              </a:rPr>
            </a:br>
            <a:r>
              <a:rPr kumimoji="1" lang="zh-CN" altLang="en-US" sz="3300" dirty="0">
                <a:solidFill>
                  <a:srgbClr val="FF0000"/>
                </a:solidFill>
                <a:latin typeface="Heiti SC Light" charset="-122"/>
                <a:ea typeface="Heiti SC Light" charset="-122"/>
                <a:cs typeface="Heiti SC Light" charset="-122"/>
              </a:rPr>
              <a:t>高能所文献信息部</a:t>
            </a:r>
          </a:p>
        </p:txBody>
      </p:sp>
      <p:sp>
        <p:nvSpPr>
          <p:cNvPr id="4" name="幻灯片编号占位符 3"/>
          <p:cNvSpPr>
            <a:spLocks noGrp="1"/>
          </p:cNvSpPr>
          <p:nvPr>
            <p:ph type="sldNum" sz="quarter" idx="12"/>
          </p:nvPr>
        </p:nvSpPr>
        <p:spPr/>
        <p:txBody>
          <a:bodyPr/>
          <a:lstStyle/>
          <a:p>
            <a:fld id="{E7947E03-E5B2-6C42-BA98-8F7B442AD48C}" type="slidenum">
              <a:rPr kumimoji="1" lang="zh-CN" altLang="en-US" smtClean="0"/>
              <a:t>84</a:t>
            </a:fld>
            <a:endParaRPr kumimoji="1" lang="zh-CN" altLang="en-US"/>
          </a:p>
        </p:txBody>
      </p:sp>
      <p:sp>
        <p:nvSpPr>
          <p:cNvPr id="3" name="文本框 2"/>
          <p:cNvSpPr txBox="1"/>
          <p:nvPr/>
        </p:nvSpPr>
        <p:spPr>
          <a:xfrm>
            <a:off x="457200" y="4702628"/>
            <a:ext cx="8753935" cy="830997"/>
          </a:xfrm>
          <a:prstGeom prst="rect">
            <a:avLst/>
          </a:prstGeom>
          <a:noFill/>
        </p:spPr>
        <p:txBody>
          <a:bodyPr wrap="none" rtlCol="0">
            <a:spAutoFit/>
          </a:bodyPr>
          <a:lstStyle/>
          <a:p>
            <a:r>
              <a:rPr kumimoji="1" lang="zh-CN" altLang="en-US" sz="2400" dirty="0">
                <a:solidFill>
                  <a:srgbClr val="FF0000"/>
                </a:solidFill>
              </a:rPr>
              <a:t>欢迎投稿：  </a:t>
            </a:r>
            <a:r>
              <a:rPr kumimoji="1" lang="en-US" altLang="zh-CN" sz="2400" dirty="0">
                <a:solidFill>
                  <a:srgbClr val="FF0000"/>
                </a:solidFill>
              </a:rPr>
              <a:t>Chinese Physics C  (2020</a:t>
            </a:r>
            <a:r>
              <a:rPr kumimoji="1" lang="zh-CN" altLang="en-US" sz="2400" dirty="0">
                <a:solidFill>
                  <a:srgbClr val="FF0000"/>
                </a:solidFill>
              </a:rPr>
              <a:t>年影响因子 </a:t>
            </a:r>
            <a:r>
              <a:rPr kumimoji="1" lang="en-US" altLang="zh-CN" sz="2400" dirty="0">
                <a:solidFill>
                  <a:srgbClr val="FF0000"/>
                </a:solidFill>
              </a:rPr>
              <a:t>2.2</a:t>
            </a:r>
            <a:r>
              <a:rPr kumimoji="1" lang="zh-CN" altLang="en-US" sz="2400" dirty="0">
                <a:solidFill>
                  <a:srgbClr val="FF0000"/>
                </a:solidFill>
              </a:rPr>
              <a:t>） </a:t>
            </a:r>
          </a:p>
          <a:p>
            <a:r>
              <a:rPr kumimoji="1" lang="zh-CN" altLang="en-US" sz="2400" dirty="0">
                <a:solidFill>
                  <a:srgbClr val="FF0000"/>
                </a:solidFill>
              </a:rPr>
              <a:t>欢迎投稿： </a:t>
            </a:r>
            <a:r>
              <a:rPr kumimoji="1" lang="en-US" altLang="zh-CN" sz="2400" dirty="0">
                <a:solidFill>
                  <a:srgbClr val="FF0000"/>
                </a:solidFill>
              </a:rPr>
              <a:t>Frontiers of Physics  (Beijing) (2020</a:t>
            </a:r>
            <a:r>
              <a:rPr kumimoji="1" lang="zh-CN" altLang="en-US" sz="2400" dirty="0">
                <a:solidFill>
                  <a:srgbClr val="FF0000"/>
                </a:solidFill>
              </a:rPr>
              <a:t>年影响因子： </a:t>
            </a:r>
            <a:r>
              <a:rPr kumimoji="1" lang="en-US" altLang="zh-CN" sz="2400" dirty="0">
                <a:solidFill>
                  <a:srgbClr val="FF0000"/>
                </a:solidFill>
              </a:rPr>
              <a:t>2.3</a:t>
            </a:r>
            <a:r>
              <a:rPr kumimoji="1" lang="zh-CN" altLang="en-US" sz="2400" dirty="0">
                <a:solidFill>
                  <a:srgbClr val="FF0000"/>
                </a:solidFill>
              </a:rPr>
              <a:t>）</a:t>
            </a:r>
          </a:p>
        </p:txBody>
      </p:sp>
    </p:spTree>
    <p:extLst>
      <p:ext uri="{BB962C8B-B14F-4D97-AF65-F5344CB8AC3E}">
        <p14:creationId xmlns:p14="http://schemas.microsoft.com/office/powerpoint/2010/main" val="2808387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57778"/>
            <a:ext cx="8229600" cy="579033"/>
          </a:xfrm>
        </p:spPr>
        <p:txBody>
          <a:bodyPr>
            <a:normAutofit fontScale="90000"/>
          </a:bodyPr>
          <a:lstStyle/>
          <a:p>
            <a:r>
              <a:rPr kumimoji="1" lang="zh-CN" altLang="en-US" dirty="0">
                <a:latin typeface="华文楷体"/>
                <a:ea typeface="华文楷体"/>
                <a:cs typeface="华文楷体"/>
              </a:rPr>
              <a:t>基本相互作用简介</a:t>
            </a:r>
          </a:p>
        </p:txBody>
      </p:sp>
      <p:pic>
        <p:nvPicPr>
          <p:cNvPr id="4" name="图片 3" descr="4force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6090" y="969523"/>
            <a:ext cx="6525494" cy="3017899"/>
          </a:xfrm>
          <a:prstGeom prst="rect">
            <a:avLst/>
          </a:prstGeom>
        </p:spPr>
      </p:pic>
      <p:sp>
        <p:nvSpPr>
          <p:cNvPr id="5" name="文本框 4"/>
          <p:cNvSpPr txBox="1"/>
          <p:nvPr/>
        </p:nvSpPr>
        <p:spPr>
          <a:xfrm>
            <a:off x="-457981" y="3581255"/>
            <a:ext cx="184666" cy="369332"/>
          </a:xfrm>
          <a:prstGeom prst="rect">
            <a:avLst/>
          </a:prstGeom>
          <a:noFill/>
        </p:spPr>
        <p:txBody>
          <a:bodyPr wrap="none" rtlCol="0">
            <a:spAutoFit/>
          </a:bodyPr>
          <a:lstStyle/>
          <a:p>
            <a:endParaRPr kumimoji="1" lang="zh-CN" altLang="en-US" dirty="0"/>
          </a:p>
        </p:txBody>
      </p:sp>
      <p:sp>
        <p:nvSpPr>
          <p:cNvPr id="6" name="文本框 5"/>
          <p:cNvSpPr txBox="1"/>
          <p:nvPr/>
        </p:nvSpPr>
        <p:spPr>
          <a:xfrm>
            <a:off x="770240" y="4079168"/>
            <a:ext cx="8158003" cy="2308324"/>
          </a:xfrm>
          <a:prstGeom prst="rect">
            <a:avLst/>
          </a:prstGeom>
          <a:noFill/>
        </p:spPr>
        <p:txBody>
          <a:bodyPr wrap="none" rtlCol="0">
            <a:spAutoFit/>
          </a:bodyPr>
          <a:lstStyle/>
          <a:p>
            <a:r>
              <a:rPr kumimoji="1" lang="zh-CN" altLang="en-US" sz="2400" dirty="0">
                <a:latin typeface="华文楷体"/>
                <a:ea typeface="华文楷体"/>
                <a:cs typeface="华文楷体"/>
              </a:rPr>
              <a:t>强相互作用：</a:t>
            </a:r>
            <a:r>
              <a:rPr kumimoji="1" lang="en-US" altLang="zh-CN" sz="2400" dirty="0">
                <a:latin typeface="华文楷体"/>
                <a:ea typeface="华文楷体"/>
                <a:cs typeface="华文楷体"/>
              </a:rPr>
              <a:t> </a:t>
            </a:r>
          </a:p>
          <a:p>
            <a:r>
              <a:rPr kumimoji="1" lang="en-US" altLang="zh-CN" sz="2400" dirty="0">
                <a:latin typeface="华文楷体"/>
                <a:ea typeface="华文楷体"/>
                <a:cs typeface="华文楷体"/>
              </a:rPr>
              <a:t>      </a:t>
            </a:r>
            <a:r>
              <a:rPr kumimoji="1" lang="en-US" altLang="zh-CN" sz="2400" dirty="0" err="1">
                <a:latin typeface="华文楷体"/>
                <a:ea typeface="华文楷体"/>
                <a:cs typeface="华文楷体"/>
              </a:rPr>
              <a:t>ρ</a:t>
            </a:r>
            <a:r>
              <a:rPr kumimoji="1" lang="en-US" altLang="zh-CN" sz="2400" dirty="0">
                <a:latin typeface="华文楷体"/>
                <a:ea typeface="华文楷体"/>
                <a:cs typeface="华文楷体"/>
                <a:sym typeface="Wingdings"/>
              </a:rPr>
              <a:t>ππ, </a:t>
            </a:r>
            <a:r>
              <a:rPr kumimoji="1" lang="zh-CN" altLang="en-US" sz="2400" dirty="0">
                <a:latin typeface="华文楷体"/>
                <a:ea typeface="华文楷体"/>
                <a:cs typeface="华文楷体"/>
                <a:sym typeface="Wingdings"/>
              </a:rPr>
              <a:t> </a:t>
            </a:r>
            <a:r>
              <a:rPr kumimoji="1" lang="en-US" altLang="zh-CN" sz="2400" dirty="0" err="1">
                <a:latin typeface="华文楷体"/>
                <a:ea typeface="华文楷体"/>
                <a:cs typeface="华文楷体"/>
                <a:sym typeface="Wingdings"/>
              </a:rPr>
              <a:t>ρ</a:t>
            </a:r>
            <a:r>
              <a:rPr kumimoji="1" lang="zh-CN" altLang="en-US" sz="2400" dirty="0">
                <a:latin typeface="华文楷体"/>
                <a:ea typeface="华文楷体"/>
                <a:cs typeface="华文楷体"/>
                <a:sym typeface="Wingdings"/>
              </a:rPr>
              <a:t>的宽度为</a:t>
            </a:r>
            <a:r>
              <a:rPr kumimoji="1" lang="en-US" altLang="zh-CN" sz="2400" dirty="0">
                <a:latin typeface="华文楷体"/>
                <a:ea typeface="华文楷体"/>
                <a:cs typeface="华文楷体"/>
                <a:sym typeface="Wingdings"/>
              </a:rPr>
              <a:t>149.1±0.8 MeV1.2×10</a:t>
            </a:r>
            <a:r>
              <a:rPr kumimoji="1" lang="en-US" altLang="zh-CN" sz="2400" baseline="30000" dirty="0">
                <a:latin typeface="华文楷体"/>
                <a:ea typeface="华文楷体"/>
                <a:cs typeface="华文楷体"/>
                <a:sym typeface="Wingdings"/>
              </a:rPr>
              <a:t>-24 </a:t>
            </a:r>
            <a:r>
              <a:rPr kumimoji="1" lang="en-US" altLang="zh-CN" sz="2400" dirty="0">
                <a:latin typeface="华文楷体"/>
                <a:ea typeface="华文楷体"/>
                <a:cs typeface="华文楷体"/>
                <a:sym typeface="Wingdings"/>
              </a:rPr>
              <a:t>s, 0.36 </a:t>
            </a:r>
            <a:r>
              <a:rPr kumimoji="1" lang="en-US" altLang="zh-CN" sz="2400" dirty="0" err="1">
                <a:latin typeface="华文楷体"/>
                <a:ea typeface="华文楷体"/>
                <a:cs typeface="华文楷体"/>
                <a:sym typeface="Wingdings"/>
              </a:rPr>
              <a:t>fm</a:t>
            </a:r>
            <a:endParaRPr kumimoji="1" lang="en-US" altLang="zh-CN" sz="2400" dirty="0">
              <a:latin typeface="华文楷体"/>
              <a:ea typeface="华文楷体"/>
              <a:cs typeface="华文楷体"/>
              <a:sym typeface="Wingdings"/>
            </a:endParaRPr>
          </a:p>
          <a:p>
            <a:r>
              <a:rPr kumimoji="1" lang="zh-CN" altLang="en-US" sz="2400" dirty="0">
                <a:latin typeface="华文楷体"/>
                <a:ea typeface="华文楷体"/>
                <a:cs typeface="华文楷体"/>
                <a:sym typeface="Wingdings"/>
              </a:rPr>
              <a:t>电磁相互作用：</a:t>
            </a:r>
            <a:r>
              <a:rPr kumimoji="1" lang="en-US" altLang="zh-CN" sz="2400" dirty="0">
                <a:latin typeface="华文楷体"/>
                <a:ea typeface="华文楷体"/>
                <a:cs typeface="华文楷体"/>
                <a:sym typeface="Wingdings"/>
              </a:rPr>
              <a:t> </a:t>
            </a:r>
          </a:p>
          <a:p>
            <a:r>
              <a:rPr kumimoji="1" lang="en-US" altLang="zh-CN" sz="2400" dirty="0">
                <a:latin typeface="华文楷体"/>
                <a:ea typeface="华文楷体"/>
                <a:cs typeface="华文楷体"/>
                <a:sym typeface="Wingdings"/>
              </a:rPr>
              <a:t>       π</a:t>
            </a:r>
            <a:r>
              <a:rPr kumimoji="1" lang="en-US" altLang="zh-CN" sz="2400" baseline="30000" dirty="0">
                <a:latin typeface="华文楷体"/>
                <a:ea typeface="华文楷体"/>
                <a:cs typeface="华文楷体"/>
                <a:sym typeface="Wingdings"/>
              </a:rPr>
              <a:t>0</a:t>
            </a:r>
            <a:r>
              <a:rPr kumimoji="1" lang="en-US" altLang="zh-CN" sz="2400" dirty="0">
                <a:latin typeface="华文楷体"/>
                <a:ea typeface="华文楷体"/>
                <a:cs typeface="华文楷体"/>
                <a:sym typeface="Wingdings"/>
              </a:rPr>
              <a:t>γγ, </a:t>
            </a:r>
            <a:r>
              <a:rPr kumimoji="1" lang="zh-CN" altLang="en-US" sz="2400" dirty="0">
                <a:latin typeface="华文楷体"/>
                <a:ea typeface="华文楷体"/>
                <a:cs typeface="华文楷体"/>
                <a:sym typeface="Wingdings"/>
              </a:rPr>
              <a:t> 寿命</a:t>
            </a:r>
            <a:r>
              <a:rPr kumimoji="1" lang="en-US" altLang="zh-CN" sz="2400" dirty="0">
                <a:latin typeface="华文楷体"/>
                <a:ea typeface="华文楷体"/>
                <a:cs typeface="华文楷体"/>
                <a:sym typeface="Wingdings"/>
              </a:rPr>
              <a:t>8.52×10</a:t>
            </a:r>
            <a:r>
              <a:rPr kumimoji="1" lang="en-US" altLang="zh-CN" sz="2400" baseline="30000" dirty="0">
                <a:latin typeface="华文楷体"/>
                <a:ea typeface="华文楷体"/>
                <a:cs typeface="华文楷体"/>
                <a:sym typeface="Wingdings"/>
              </a:rPr>
              <a:t>-17 </a:t>
            </a:r>
            <a:r>
              <a:rPr kumimoji="1" lang="en-US" altLang="zh-CN" sz="2400" dirty="0">
                <a:latin typeface="华文楷体"/>
                <a:ea typeface="华文楷体"/>
                <a:cs typeface="华文楷体"/>
                <a:sym typeface="Wingdings"/>
              </a:rPr>
              <a:t>s  </a:t>
            </a:r>
          </a:p>
          <a:p>
            <a:r>
              <a:rPr kumimoji="1" lang="zh-CN" altLang="en-US" sz="2400" dirty="0">
                <a:latin typeface="华文楷体"/>
                <a:ea typeface="华文楷体"/>
                <a:cs typeface="华文楷体"/>
                <a:sym typeface="Wingdings"/>
              </a:rPr>
              <a:t>弱相互作用：</a:t>
            </a:r>
            <a:r>
              <a:rPr kumimoji="1" lang="en-US" altLang="zh-CN" sz="2400" dirty="0">
                <a:latin typeface="华文楷体"/>
                <a:ea typeface="华文楷体"/>
                <a:cs typeface="华文楷体"/>
                <a:sym typeface="Wingdings"/>
              </a:rPr>
              <a:t> </a:t>
            </a:r>
          </a:p>
          <a:p>
            <a:r>
              <a:rPr kumimoji="1" lang="en-US" altLang="zh-CN" sz="2400" dirty="0">
                <a:latin typeface="华文楷体"/>
                <a:ea typeface="华文楷体"/>
                <a:cs typeface="华文楷体"/>
                <a:sym typeface="Wingdings"/>
              </a:rPr>
              <a:t>       π</a:t>
            </a:r>
            <a:r>
              <a:rPr kumimoji="1" lang="zh-CN" altLang="en-US" sz="2400" baseline="30000" dirty="0">
                <a:latin typeface="华文楷体"/>
                <a:ea typeface="华文楷体"/>
                <a:cs typeface="华文楷体"/>
                <a:sym typeface="Wingdings"/>
              </a:rPr>
              <a:t>＋</a:t>
            </a:r>
            <a:r>
              <a:rPr kumimoji="1" lang="en-US" altLang="zh-CN" sz="2400" dirty="0">
                <a:latin typeface="华文楷体"/>
                <a:ea typeface="华文楷体"/>
                <a:cs typeface="华文楷体"/>
                <a:sym typeface="Wingdings"/>
              </a:rPr>
              <a:t> </a:t>
            </a:r>
            <a:r>
              <a:rPr kumimoji="1" lang="en-US" altLang="zh-CN" sz="2400" dirty="0" err="1">
                <a:latin typeface="华文楷体"/>
                <a:ea typeface="华文楷体"/>
                <a:cs typeface="华文楷体"/>
                <a:sym typeface="Wingdings"/>
              </a:rPr>
              <a:t>μν</a:t>
            </a:r>
            <a:r>
              <a:rPr kumimoji="1" lang="en-US" altLang="zh-CN" sz="2400" dirty="0">
                <a:latin typeface="华文楷体"/>
                <a:ea typeface="华文楷体"/>
                <a:cs typeface="华文楷体"/>
                <a:sym typeface="Wingdings"/>
              </a:rPr>
              <a:t>, 2.6×10</a:t>
            </a:r>
            <a:r>
              <a:rPr kumimoji="1" lang="en-US" altLang="zh-CN" sz="2400" baseline="30000" dirty="0">
                <a:latin typeface="华文楷体"/>
                <a:ea typeface="华文楷体"/>
                <a:cs typeface="华文楷体"/>
                <a:sym typeface="Wingdings"/>
              </a:rPr>
              <a:t>-8</a:t>
            </a:r>
            <a:r>
              <a:rPr kumimoji="1" lang="en-US" altLang="zh-CN" sz="2400" dirty="0">
                <a:latin typeface="华文楷体"/>
                <a:ea typeface="华文楷体"/>
                <a:cs typeface="华文楷体"/>
                <a:sym typeface="Wingdings"/>
              </a:rPr>
              <a:t> s,   W/Z  90 </a:t>
            </a:r>
            <a:r>
              <a:rPr kumimoji="1" lang="en-US" altLang="zh-CN" sz="2400" dirty="0" err="1">
                <a:latin typeface="华文楷体"/>
                <a:ea typeface="华文楷体"/>
                <a:cs typeface="华文楷体"/>
                <a:sym typeface="Wingdings"/>
              </a:rPr>
              <a:t>GeV</a:t>
            </a:r>
            <a:r>
              <a:rPr kumimoji="1" lang="en-US" altLang="zh-CN" sz="2400" dirty="0">
                <a:latin typeface="华文楷体"/>
                <a:ea typeface="华文楷体"/>
                <a:cs typeface="华文楷体"/>
                <a:sym typeface="Wingdings"/>
              </a:rPr>
              <a:t>  h/(mc)= 1/400 </a:t>
            </a:r>
            <a:r>
              <a:rPr kumimoji="1" lang="en-US" altLang="zh-CN" sz="2400" dirty="0" err="1">
                <a:latin typeface="华文楷体"/>
                <a:ea typeface="华文楷体"/>
                <a:cs typeface="华文楷体"/>
                <a:sym typeface="Wingdings"/>
              </a:rPr>
              <a:t>fm</a:t>
            </a:r>
            <a:r>
              <a:rPr kumimoji="1" lang="en-US" altLang="zh-CN" sz="2400" dirty="0">
                <a:latin typeface="华文楷体"/>
                <a:ea typeface="华文楷体"/>
                <a:cs typeface="华文楷体"/>
                <a:sym typeface="Wingdings"/>
              </a:rPr>
              <a:t>   </a:t>
            </a:r>
            <a:endParaRPr kumimoji="1" lang="zh-CN" altLang="en-US" sz="2400" dirty="0">
              <a:latin typeface="华文楷体"/>
              <a:ea typeface="华文楷体"/>
              <a:cs typeface="华文楷体"/>
            </a:endParaRPr>
          </a:p>
        </p:txBody>
      </p:sp>
      <p:sp>
        <p:nvSpPr>
          <p:cNvPr id="8" name="幻灯片编号占位符 7"/>
          <p:cNvSpPr>
            <a:spLocks noGrp="1"/>
          </p:cNvSpPr>
          <p:nvPr>
            <p:ph type="sldNum" sz="quarter" idx="12"/>
          </p:nvPr>
        </p:nvSpPr>
        <p:spPr/>
        <p:txBody>
          <a:bodyPr/>
          <a:lstStyle/>
          <a:p>
            <a:fld id="{6EEEC700-DEE0-0C48-AAF9-6209ABC513E0}" type="slidenum">
              <a:rPr kumimoji="1" lang="zh-CN" altLang="en-US" smtClean="0"/>
              <a:t>85</a:t>
            </a:fld>
            <a:endParaRPr kumimoji="1" lang="zh-CN" altLang="en-US"/>
          </a:p>
        </p:txBody>
      </p:sp>
    </p:spTree>
    <p:extLst>
      <p:ext uri="{BB962C8B-B14F-4D97-AF65-F5344CB8AC3E}">
        <p14:creationId xmlns:p14="http://schemas.microsoft.com/office/powerpoint/2010/main" val="116154319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766" y="857250"/>
            <a:ext cx="7886700" cy="526597"/>
          </a:xfrm>
        </p:spPr>
        <p:txBody>
          <a:bodyPr>
            <a:normAutofit fontScale="90000"/>
          </a:bodyPr>
          <a:lstStyle/>
          <a:p>
            <a:r>
              <a:rPr kumimoji="1" lang="en-US" altLang="zh-CN" b="1" dirty="0">
                <a:solidFill>
                  <a:srgbClr val="FF0000"/>
                </a:solidFill>
                <a:latin typeface="+mn-lt"/>
                <a:ea typeface="Times New Roman" charset="0"/>
                <a:cs typeface="Times New Roman" charset="0"/>
              </a:rPr>
              <a:t>12 years data taking</a:t>
            </a:r>
            <a:r>
              <a:rPr kumimoji="1" lang="zh-CN" altLang="en-US" b="1" dirty="0">
                <a:solidFill>
                  <a:srgbClr val="FF0000"/>
                </a:solidFill>
                <a:latin typeface="+mn-lt"/>
                <a:ea typeface="Times New Roman" charset="0"/>
                <a:cs typeface="Times New Roman" charset="0"/>
              </a:rPr>
              <a:t> </a:t>
            </a:r>
            <a:r>
              <a:rPr kumimoji="1" lang="en-US" altLang="zh-CN" b="1" dirty="0">
                <a:solidFill>
                  <a:srgbClr val="FF0000"/>
                </a:solidFill>
                <a:latin typeface="+mn-lt"/>
                <a:ea typeface="Times New Roman" charset="0"/>
                <a:cs typeface="Times New Roman" charset="0"/>
              </a:rPr>
              <a:t>at BESIII</a:t>
            </a:r>
            <a:endParaRPr kumimoji="1" lang="zh-CN" altLang="en-US" b="1" dirty="0">
              <a:solidFill>
                <a:srgbClr val="FF0000"/>
              </a:solidFill>
              <a:latin typeface="+mn-lt"/>
              <a:ea typeface="Times New Roman" charset="0"/>
              <a:cs typeface="Times New Roman" charset="0"/>
            </a:endParaRPr>
          </a:p>
        </p:txBody>
      </p:sp>
      <mc:AlternateContent xmlns:mc="http://schemas.openxmlformats.org/markup-compatibility/2006" xmlns:a14="http://schemas.microsoft.com/office/drawing/2010/main">
        <mc:Choice Requires="a14">
          <p:sp>
            <p:nvSpPr>
              <p:cNvPr id="4" name="文本框 3"/>
              <p:cNvSpPr txBox="1"/>
              <p:nvPr/>
            </p:nvSpPr>
            <p:spPr>
              <a:xfrm>
                <a:off x="236762" y="1383847"/>
                <a:ext cx="3900876" cy="2939459"/>
              </a:xfrm>
              <a:prstGeom prst="rect">
                <a:avLst/>
              </a:prstGeom>
              <a:noFill/>
            </p:spPr>
            <p:txBody>
              <a:bodyPr wrap="none" rtlCol="0">
                <a:spAutoFit/>
              </a:bodyPr>
              <a:lstStyle/>
              <a:p>
                <a:pPr>
                  <a:lnSpc>
                    <a:spcPct val="150000"/>
                  </a:lnSpc>
                </a:pPr>
                <a:r>
                  <a:rPr kumimoji="1" lang="en-US" altLang="zh-CN" sz="1500" dirty="0"/>
                  <a:t>Data sets collected so far include, </a:t>
                </a:r>
              </a:p>
              <a:p>
                <a:pPr marL="214313" indent="-214313">
                  <a:lnSpc>
                    <a:spcPct val="150000"/>
                  </a:lnSpc>
                  <a:buFont typeface="Wingdings" charset="2"/>
                  <a:buChar char="Ø"/>
                </a:pPr>
                <a14:m>
                  <m:oMath xmlns:m="http://schemas.openxmlformats.org/officeDocument/2006/math">
                    <m:r>
                      <a:rPr kumimoji="1" lang="en-US" altLang="zh-CN" sz="1500" b="1" i="1">
                        <a:solidFill>
                          <a:srgbClr val="FF0000"/>
                        </a:solidFill>
                        <a:latin typeface="Cambria Math" charset="0"/>
                      </a:rPr>
                      <m:t>𝟏𝟎</m:t>
                    </m:r>
                    <m:r>
                      <a:rPr kumimoji="1" lang="en-US" altLang="zh-CN" sz="1500" b="1" i="1">
                        <a:solidFill>
                          <a:srgbClr val="FF0000"/>
                        </a:solidFill>
                        <a:latin typeface="Cambria Math" charset="0"/>
                        <a:ea typeface="Cambria Math" charset="0"/>
                        <a:cs typeface="Cambria Math" charset="0"/>
                      </a:rPr>
                      <m:t>×</m:t>
                    </m:r>
                    <m:sSup>
                      <m:sSupPr>
                        <m:ctrlPr>
                          <a:rPr kumimoji="1" lang="en-US" altLang="zh-CN" sz="1500" b="1" i="1">
                            <a:solidFill>
                              <a:srgbClr val="FF0000"/>
                            </a:solidFill>
                            <a:latin typeface="Cambria Math" panose="02040503050406030204" pitchFamily="18" charset="0"/>
                            <a:ea typeface="Cambria Math" charset="0"/>
                            <a:cs typeface="Cambria Math" charset="0"/>
                          </a:rPr>
                        </m:ctrlPr>
                      </m:sSupPr>
                      <m:e>
                        <m:r>
                          <a:rPr kumimoji="1" lang="en-US" altLang="zh-CN" sz="1500" b="1" i="1">
                            <a:solidFill>
                              <a:srgbClr val="FF0000"/>
                            </a:solidFill>
                            <a:latin typeface="Cambria Math" charset="0"/>
                            <a:ea typeface="Cambria Math" charset="0"/>
                            <a:cs typeface="Cambria Math" charset="0"/>
                          </a:rPr>
                          <m:t>𝟏𝟎</m:t>
                        </m:r>
                      </m:e>
                      <m:sup>
                        <m:r>
                          <a:rPr kumimoji="1" lang="en-US" altLang="zh-CN" sz="1500" b="1" i="1">
                            <a:solidFill>
                              <a:srgbClr val="FF0000"/>
                            </a:solidFill>
                            <a:latin typeface="Cambria Math" charset="0"/>
                            <a:ea typeface="Cambria Math" charset="0"/>
                            <a:cs typeface="Cambria Math" charset="0"/>
                          </a:rPr>
                          <m:t>𝟗</m:t>
                        </m:r>
                      </m:sup>
                    </m:sSup>
                    <m:r>
                      <a:rPr kumimoji="1" lang="en-US" altLang="zh-CN" sz="1500" b="1" i="1">
                        <a:solidFill>
                          <a:srgbClr val="FF0000"/>
                        </a:solidFill>
                        <a:latin typeface="Cambria Math" charset="0"/>
                        <a:ea typeface="Cambria Math" charset="0"/>
                        <a:cs typeface="Cambria Math" charset="0"/>
                      </a:rPr>
                      <m:t>  </m:t>
                    </m:r>
                    <m:r>
                      <a:rPr kumimoji="1" lang="en-US" altLang="zh-CN" sz="1500" b="1" i="1">
                        <a:solidFill>
                          <a:srgbClr val="FF0000"/>
                        </a:solidFill>
                        <a:latin typeface="Cambria Math" charset="0"/>
                        <a:ea typeface="Cambria Math" charset="0"/>
                        <a:cs typeface="Cambria Math" charset="0"/>
                      </a:rPr>
                      <m:t>𝑱</m:t>
                    </m:r>
                    <m:r>
                      <a:rPr kumimoji="1" lang="en-US" altLang="zh-CN" sz="1500" b="1" i="1">
                        <a:solidFill>
                          <a:srgbClr val="FF0000"/>
                        </a:solidFill>
                        <a:latin typeface="Cambria Math" charset="0"/>
                        <a:ea typeface="Cambria Math" charset="0"/>
                        <a:cs typeface="Cambria Math" charset="0"/>
                      </a:rPr>
                      <m:t>/</m:t>
                    </m:r>
                    <m:r>
                      <a:rPr kumimoji="1" lang="en-US" altLang="zh-CN" sz="1500" b="1" i="1">
                        <a:solidFill>
                          <a:srgbClr val="FF0000"/>
                        </a:solidFill>
                        <a:latin typeface="Cambria Math" charset="0"/>
                        <a:ea typeface="Cambria Math" charset="0"/>
                        <a:cs typeface="Cambria Math" charset="0"/>
                      </a:rPr>
                      <m:t>𝝍</m:t>
                    </m:r>
                  </m:oMath>
                </a14:m>
                <a:r>
                  <a:rPr kumimoji="1" lang="en-US" altLang="zh-CN" sz="1500" b="1" dirty="0">
                    <a:solidFill>
                      <a:srgbClr val="FF0000"/>
                    </a:solidFill>
                  </a:rPr>
                  <a:t> events </a:t>
                </a:r>
              </a:p>
              <a:p>
                <a:pPr marL="214313" indent="-214313">
                  <a:lnSpc>
                    <a:spcPct val="150000"/>
                  </a:lnSpc>
                  <a:buFont typeface="Wingdings" charset="2"/>
                  <a:buChar char="Ø"/>
                </a:pPr>
                <a14:m>
                  <m:oMath xmlns:m="http://schemas.openxmlformats.org/officeDocument/2006/math">
                    <m:r>
                      <a:rPr kumimoji="1" lang="en-US" altLang="zh-CN" sz="1500" i="1">
                        <a:solidFill>
                          <a:srgbClr val="FF0000"/>
                        </a:solidFill>
                        <a:latin typeface="Cambria Math" charset="0"/>
                      </a:rPr>
                      <m:t>0.5</m:t>
                    </m:r>
                    <m:r>
                      <a:rPr kumimoji="1" lang="en-US" altLang="zh-CN" sz="1500" i="1">
                        <a:solidFill>
                          <a:srgbClr val="FF0000"/>
                        </a:solidFill>
                        <a:latin typeface="Cambria Math" charset="0"/>
                        <a:ea typeface="Cambria Math" charset="0"/>
                        <a:cs typeface="Cambria Math" charset="0"/>
                      </a:rPr>
                      <m:t>×</m:t>
                    </m:r>
                    <m:sSup>
                      <m:sSupPr>
                        <m:ctrlPr>
                          <a:rPr kumimoji="1" lang="en-US" altLang="zh-CN" sz="1500" i="1">
                            <a:solidFill>
                              <a:srgbClr val="FF0000"/>
                            </a:solidFill>
                            <a:latin typeface="Cambria Math" panose="02040503050406030204" pitchFamily="18" charset="0"/>
                            <a:ea typeface="Cambria Math" charset="0"/>
                            <a:cs typeface="Cambria Math" charset="0"/>
                          </a:rPr>
                        </m:ctrlPr>
                      </m:sSupPr>
                      <m:e>
                        <m:r>
                          <a:rPr kumimoji="1" lang="en-US" altLang="zh-CN" sz="1500" i="1">
                            <a:solidFill>
                              <a:srgbClr val="FF0000"/>
                            </a:solidFill>
                            <a:latin typeface="Cambria Math" charset="0"/>
                            <a:ea typeface="Cambria Math" charset="0"/>
                            <a:cs typeface="Cambria Math" charset="0"/>
                          </a:rPr>
                          <m:t>10</m:t>
                        </m:r>
                      </m:e>
                      <m:sup>
                        <m:r>
                          <a:rPr kumimoji="1" lang="en-US" altLang="zh-CN" sz="1500" i="1">
                            <a:solidFill>
                              <a:srgbClr val="FF0000"/>
                            </a:solidFill>
                            <a:latin typeface="Cambria Math" charset="0"/>
                            <a:ea typeface="Cambria Math" charset="0"/>
                            <a:cs typeface="Cambria Math" charset="0"/>
                          </a:rPr>
                          <m:t>9</m:t>
                        </m:r>
                      </m:sup>
                    </m:sSup>
                    <m:r>
                      <a:rPr kumimoji="1" lang="en-US" altLang="zh-CN" sz="1500" i="1">
                        <a:solidFill>
                          <a:srgbClr val="FF0000"/>
                        </a:solidFill>
                        <a:latin typeface="Cambria Math" charset="0"/>
                        <a:ea typeface="Cambria Math" charset="0"/>
                        <a:cs typeface="Cambria Math" charset="0"/>
                      </a:rPr>
                      <m:t> </m:t>
                    </m:r>
                    <m:sSup>
                      <m:sSupPr>
                        <m:ctrlPr>
                          <a:rPr kumimoji="1" lang="en-US" altLang="zh-CN" sz="1500" i="1">
                            <a:solidFill>
                              <a:srgbClr val="FF0000"/>
                            </a:solidFill>
                            <a:latin typeface="Cambria Math" panose="02040503050406030204" pitchFamily="18" charset="0"/>
                            <a:ea typeface="Cambria Math" charset="0"/>
                            <a:cs typeface="Cambria Math" charset="0"/>
                          </a:rPr>
                        </m:ctrlPr>
                      </m:sSupPr>
                      <m:e>
                        <m:r>
                          <a:rPr kumimoji="1" lang="en-US" altLang="zh-CN" sz="1500" i="1">
                            <a:solidFill>
                              <a:srgbClr val="FF0000"/>
                            </a:solidFill>
                            <a:latin typeface="Cambria Math" charset="0"/>
                            <a:ea typeface="Cambria Math" charset="0"/>
                            <a:cs typeface="Cambria Math" charset="0"/>
                          </a:rPr>
                          <m:t>𝜓</m:t>
                        </m:r>
                      </m:e>
                      <m:sup>
                        <m:r>
                          <a:rPr kumimoji="1" lang="en-US" altLang="zh-CN" sz="1500" i="1">
                            <a:solidFill>
                              <a:srgbClr val="FF0000"/>
                            </a:solidFill>
                            <a:latin typeface="Cambria Math" charset="0"/>
                            <a:ea typeface="Cambria Math" charset="0"/>
                            <a:cs typeface="Cambria Math" charset="0"/>
                          </a:rPr>
                          <m:t>′</m:t>
                        </m:r>
                      </m:sup>
                    </m:sSup>
                  </m:oMath>
                </a14:m>
                <a:r>
                  <a:rPr kumimoji="1" lang="en-US" altLang="zh-CN" sz="1500" dirty="0">
                    <a:solidFill>
                      <a:srgbClr val="FF0000"/>
                    </a:solidFill>
                  </a:rPr>
                  <a:t> events </a:t>
                </a:r>
                <a:endParaRPr kumimoji="1" lang="zh-CN" altLang="en-US" sz="1500" dirty="0">
                  <a:solidFill>
                    <a:srgbClr val="FF0000"/>
                  </a:solidFill>
                </a:endParaRPr>
              </a:p>
              <a:p>
                <a:pPr marL="214313" indent="-214313">
                  <a:lnSpc>
                    <a:spcPct val="150000"/>
                  </a:lnSpc>
                  <a:buFont typeface="Wingdings" charset="2"/>
                  <a:buChar char="Ø"/>
                </a:pPr>
                <a:r>
                  <a:rPr kumimoji="1" lang="en-US" altLang="zh-CN" sz="1500" dirty="0"/>
                  <a:t>Scan data [2.0, 3.08] </a:t>
                </a:r>
                <a:r>
                  <a:rPr kumimoji="1" lang="en-US" altLang="zh-CN" sz="1500" dirty="0" err="1"/>
                  <a:t>GeV</a:t>
                </a:r>
                <a:r>
                  <a:rPr kumimoji="1" lang="en-US" altLang="zh-CN" sz="1500" dirty="0"/>
                  <a:t>; [3.735, 4.600] </a:t>
                </a:r>
                <a:r>
                  <a:rPr kumimoji="1" lang="en-US" altLang="zh-CN" sz="1500" dirty="0" err="1"/>
                  <a:t>GeV</a:t>
                </a:r>
                <a:endParaRPr kumimoji="1" lang="en-US" altLang="zh-CN" sz="1500" dirty="0"/>
              </a:p>
              <a:p>
                <a:pPr>
                  <a:lnSpc>
                    <a:spcPct val="150000"/>
                  </a:lnSpc>
                </a:pPr>
                <a:r>
                  <a:rPr kumimoji="1" lang="en-US" altLang="zh-CN" sz="1500" dirty="0"/>
                  <a:t>      130 energy points,  about 2.0 fb</a:t>
                </a:r>
                <a:r>
                  <a:rPr kumimoji="1" lang="en-US" altLang="zh-CN" sz="1500" baseline="30000" dirty="0"/>
                  <a:t>-1</a:t>
                </a:r>
              </a:p>
              <a:p>
                <a:pPr marL="214313" indent="-214313">
                  <a:lnSpc>
                    <a:spcPct val="150000"/>
                  </a:lnSpc>
                  <a:buFont typeface="Wingdings" charset="2"/>
                  <a:buChar char="Ø"/>
                </a:pPr>
                <a:r>
                  <a:rPr kumimoji="1" lang="en-US" altLang="zh-CN" sz="1500" dirty="0">
                    <a:solidFill>
                      <a:srgbClr val="FF0000"/>
                    </a:solidFill>
                  </a:rPr>
                  <a:t>Large data sets for XYZ study above 4.0 </a:t>
                </a:r>
                <a:r>
                  <a:rPr kumimoji="1" lang="en-US" altLang="zh-CN" sz="1500" dirty="0" err="1">
                    <a:solidFill>
                      <a:srgbClr val="FF0000"/>
                    </a:solidFill>
                  </a:rPr>
                  <a:t>GeV</a:t>
                </a:r>
                <a:r>
                  <a:rPr kumimoji="1" lang="en-US" altLang="zh-CN" sz="1500" dirty="0">
                    <a:solidFill>
                      <a:srgbClr val="FF0000"/>
                    </a:solidFill>
                  </a:rPr>
                  <a:t> </a:t>
                </a:r>
              </a:p>
              <a:p>
                <a:pPr>
                  <a:lnSpc>
                    <a:spcPct val="150000"/>
                  </a:lnSpc>
                </a:pPr>
                <a:r>
                  <a:rPr kumimoji="1" lang="en-US" altLang="zh-CN" sz="1500" dirty="0">
                    <a:solidFill>
                      <a:srgbClr val="FF0000"/>
                    </a:solidFill>
                  </a:rPr>
                  <a:t>      about 25 fb</a:t>
                </a:r>
                <a:r>
                  <a:rPr kumimoji="1" lang="en-US" altLang="zh-CN" sz="1500" baseline="30000" dirty="0">
                    <a:solidFill>
                      <a:srgbClr val="FF0000"/>
                    </a:solidFill>
                  </a:rPr>
                  <a:t>-1</a:t>
                </a:r>
              </a:p>
              <a:p>
                <a:pPr>
                  <a:lnSpc>
                    <a:spcPct val="150000"/>
                  </a:lnSpc>
                </a:pPr>
                <a:endParaRPr kumimoji="1" lang="en-US" altLang="zh-CN" sz="1350" baseline="30000" dirty="0"/>
              </a:p>
              <a:p>
                <a:endParaRPr kumimoji="1" lang="zh-CN" altLang="en-US" sz="1350" dirty="0"/>
              </a:p>
            </p:txBody>
          </p:sp>
        </mc:Choice>
        <mc:Fallback xmlns="">
          <p:sp>
            <p:nvSpPr>
              <p:cNvPr id="4" name="文本框 3"/>
              <p:cNvSpPr txBox="1">
                <a:spLocks noRot="1" noChangeAspect="1" noMove="1" noResize="1" noEditPoints="1" noAdjustHandles="1" noChangeArrowheads="1" noChangeShapeType="1" noTextEdit="1"/>
              </p:cNvSpPr>
              <p:nvPr/>
            </p:nvSpPr>
            <p:spPr>
              <a:xfrm>
                <a:off x="236762" y="1383847"/>
                <a:ext cx="3900876" cy="2939459"/>
              </a:xfrm>
              <a:prstGeom prst="rect">
                <a:avLst/>
              </a:prstGeom>
              <a:blipFill>
                <a:blip r:embed="rId3"/>
                <a:stretch>
                  <a:fillRect l="-649"/>
                </a:stretch>
              </a:blipFill>
            </p:spPr>
            <p:txBody>
              <a:bodyPr/>
              <a:lstStyle/>
              <a:p>
                <a:r>
                  <a:rPr lang="zh-CN" altLang="en-US">
                    <a:noFill/>
                  </a:rPr>
                  <a:t> </a:t>
                </a:r>
              </a:p>
            </p:txBody>
          </p:sp>
        </mc:Fallback>
      </mc:AlternateContent>
      <p:pic>
        <p:nvPicPr>
          <p:cNvPr id="5" name="图片 4"/>
          <p:cNvPicPr>
            <a:picLocks noChangeAspect="1"/>
          </p:cNvPicPr>
          <p:nvPr/>
        </p:nvPicPr>
        <p:blipFill>
          <a:blip r:embed="rId4"/>
          <a:stretch>
            <a:fillRect/>
          </a:stretch>
        </p:blipFill>
        <p:spPr>
          <a:xfrm>
            <a:off x="4113028" y="1616529"/>
            <a:ext cx="5030972" cy="3936665"/>
          </a:xfrm>
          <a:prstGeom prst="rect">
            <a:avLst/>
          </a:prstGeom>
        </p:spPr>
      </p:pic>
      <p:sp>
        <p:nvSpPr>
          <p:cNvPr id="7" name="文本框 6"/>
          <p:cNvSpPr txBox="1"/>
          <p:nvPr/>
        </p:nvSpPr>
        <p:spPr>
          <a:xfrm>
            <a:off x="117059" y="4101357"/>
            <a:ext cx="3921971" cy="346249"/>
          </a:xfrm>
          <a:prstGeom prst="rect">
            <a:avLst/>
          </a:prstGeom>
          <a:noFill/>
        </p:spPr>
        <p:txBody>
          <a:bodyPr wrap="none" rtlCol="0">
            <a:spAutoFit/>
          </a:bodyPr>
          <a:lstStyle/>
          <a:p>
            <a:r>
              <a:rPr kumimoji="1" lang="en-US" altLang="zh-CN" sz="1650" dirty="0">
                <a:solidFill>
                  <a:srgbClr val="FF0000"/>
                </a:solidFill>
              </a:rPr>
              <a:t>Unique data sets at open charm thresholds </a:t>
            </a:r>
            <a:endParaRPr kumimoji="1" lang="zh-CN" altLang="en-US" sz="1650" dirty="0">
              <a:solidFill>
                <a:srgbClr val="FF0000"/>
              </a:solidFill>
            </a:endParaRPr>
          </a:p>
        </p:txBody>
      </p:sp>
      <p:sp>
        <p:nvSpPr>
          <p:cNvPr id="8" name="幻灯片编号占位符 7"/>
          <p:cNvSpPr>
            <a:spLocks noGrp="1"/>
          </p:cNvSpPr>
          <p:nvPr>
            <p:ph type="sldNum" sz="quarter" idx="12"/>
          </p:nvPr>
        </p:nvSpPr>
        <p:spPr/>
        <p:txBody>
          <a:bodyPr/>
          <a:lstStyle/>
          <a:p>
            <a:fld id="{20D5DF70-C7C4-B243-8DD8-3CD03F6BC299}" type="slidenum">
              <a:rPr kumimoji="1" lang="zh-CN" altLang="en-US" smtClean="0"/>
              <a:t>86</a:t>
            </a:fld>
            <a:endParaRPr kumimoji="1" lang="zh-CN" altLang="en-US"/>
          </a:p>
        </p:txBody>
      </p:sp>
      <p:sp>
        <p:nvSpPr>
          <p:cNvPr id="9" name="文本框 8"/>
          <p:cNvSpPr txBox="1"/>
          <p:nvPr/>
        </p:nvSpPr>
        <p:spPr>
          <a:xfrm>
            <a:off x="4818182" y="1305125"/>
            <a:ext cx="3345981" cy="323165"/>
          </a:xfrm>
          <a:prstGeom prst="rect">
            <a:avLst/>
          </a:prstGeom>
          <a:noFill/>
        </p:spPr>
        <p:txBody>
          <a:bodyPr wrap="none" rtlCol="0">
            <a:spAutoFit/>
          </a:bodyPr>
          <a:lstStyle/>
          <a:p>
            <a:r>
              <a:rPr kumimoji="1" lang="en-US" altLang="zh-CN" sz="1500" b="1" dirty="0">
                <a:solidFill>
                  <a:srgbClr val="FF0000"/>
                </a:solidFill>
              </a:rPr>
              <a:t>Totally about 30 fb</a:t>
            </a:r>
            <a:r>
              <a:rPr kumimoji="1" lang="en-US" altLang="zh-CN" sz="1500" b="1" baseline="30000" dirty="0">
                <a:solidFill>
                  <a:srgbClr val="FF0000"/>
                </a:solidFill>
              </a:rPr>
              <a:t>-1</a:t>
            </a:r>
            <a:r>
              <a:rPr kumimoji="1" lang="en-US" altLang="zh-CN" sz="1500" b="1" dirty="0">
                <a:solidFill>
                  <a:srgbClr val="FF0000"/>
                </a:solidFill>
              </a:rPr>
              <a:t>  in 12 year running </a:t>
            </a:r>
            <a:endParaRPr kumimoji="1" lang="zh-CN" altLang="en-US" sz="1500" b="1" dirty="0">
              <a:solidFill>
                <a:srgbClr val="FF0000"/>
              </a:solidFill>
            </a:endParaRPr>
          </a:p>
        </p:txBody>
      </p:sp>
      <p:pic>
        <p:nvPicPr>
          <p:cNvPr id="11" name="图片 10">
            <a:extLst>
              <a:ext uri="{FF2B5EF4-FFF2-40B4-BE49-F238E27FC236}">
                <a16:creationId xmlns:a16="http://schemas.microsoft.com/office/drawing/2014/main" id="{83C2D8F5-9DB6-8248-84F7-E025960D99A2}"/>
              </a:ext>
            </a:extLst>
          </p:cNvPr>
          <p:cNvPicPr>
            <a:picLocks noChangeAspect="1"/>
          </p:cNvPicPr>
          <p:nvPr/>
        </p:nvPicPr>
        <p:blipFill>
          <a:blip r:embed="rId5"/>
          <a:stretch>
            <a:fillRect/>
          </a:stretch>
        </p:blipFill>
        <p:spPr>
          <a:xfrm>
            <a:off x="457200" y="4502894"/>
            <a:ext cx="3177625" cy="1306357"/>
          </a:xfrm>
          <a:prstGeom prst="rect">
            <a:avLst/>
          </a:prstGeom>
        </p:spPr>
      </p:pic>
    </p:spTree>
    <p:extLst>
      <p:ext uri="{BB962C8B-B14F-4D97-AF65-F5344CB8AC3E}">
        <p14:creationId xmlns:p14="http://schemas.microsoft.com/office/powerpoint/2010/main" val="9806062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编号占位符 5"/>
          <p:cNvSpPr>
            <a:spLocks noGrp="1"/>
          </p:cNvSpPr>
          <p:nvPr>
            <p:ph type="sldNum" sz="quarter" idx="12"/>
          </p:nvPr>
        </p:nvSpPr>
        <p:spPr/>
        <p:txBody>
          <a:bodyPr/>
          <a:lstStyle/>
          <a:p>
            <a:fld id="{62B2ED6B-8891-1243-8941-2957EF0908FC}" type="slidenum">
              <a:rPr kumimoji="1" lang="zh-CN" altLang="en-US" smtClean="0"/>
              <a:t>87</a:t>
            </a:fld>
            <a:endParaRPr kumimoji="1" lang="zh-CN" altLang="en-US"/>
          </a:p>
        </p:txBody>
      </p:sp>
      <p:graphicFrame>
        <p:nvGraphicFramePr>
          <p:cNvPr id="7" name="表格 6"/>
          <p:cNvGraphicFramePr>
            <a:graphicFrameLocks noGrp="1"/>
          </p:cNvGraphicFramePr>
          <p:nvPr/>
        </p:nvGraphicFramePr>
        <p:xfrm>
          <a:off x="349897" y="745282"/>
          <a:ext cx="8444205" cy="5280660"/>
        </p:xfrm>
        <a:graphic>
          <a:graphicData uri="http://schemas.openxmlformats.org/drawingml/2006/table">
            <a:tbl>
              <a:tblPr firstRow="1" bandRow="1">
                <a:tableStyleId>{5C22544A-7EE6-4342-B048-85BDC9FD1C3A}</a:tableStyleId>
              </a:tblPr>
              <a:tblGrid>
                <a:gridCol w="1211351">
                  <a:extLst>
                    <a:ext uri="{9D8B030D-6E8A-4147-A177-3AD203B41FA5}">
                      <a16:colId xmlns:a16="http://schemas.microsoft.com/office/drawing/2014/main" val="20000"/>
                    </a:ext>
                  </a:extLst>
                </a:gridCol>
                <a:gridCol w="1991420">
                  <a:extLst>
                    <a:ext uri="{9D8B030D-6E8A-4147-A177-3AD203B41FA5}">
                      <a16:colId xmlns:a16="http://schemas.microsoft.com/office/drawing/2014/main" val="20001"/>
                    </a:ext>
                  </a:extLst>
                </a:gridCol>
                <a:gridCol w="1984714">
                  <a:extLst>
                    <a:ext uri="{9D8B030D-6E8A-4147-A177-3AD203B41FA5}">
                      <a16:colId xmlns:a16="http://schemas.microsoft.com/office/drawing/2014/main" val="20002"/>
                    </a:ext>
                  </a:extLst>
                </a:gridCol>
                <a:gridCol w="1745015">
                  <a:extLst>
                    <a:ext uri="{9D8B030D-6E8A-4147-A177-3AD203B41FA5}">
                      <a16:colId xmlns:a16="http://schemas.microsoft.com/office/drawing/2014/main" val="20003"/>
                    </a:ext>
                  </a:extLst>
                </a:gridCol>
                <a:gridCol w="1511705">
                  <a:extLst>
                    <a:ext uri="{9D8B030D-6E8A-4147-A177-3AD203B41FA5}">
                      <a16:colId xmlns:a16="http://schemas.microsoft.com/office/drawing/2014/main" val="20004"/>
                    </a:ext>
                  </a:extLst>
                </a:gridCol>
              </a:tblGrid>
              <a:tr h="274320">
                <a:tc>
                  <a:txBody>
                    <a:bodyPr/>
                    <a:lstStyle/>
                    <a:p>
                      <a:r>
                        <a:rPr lang="zh-CN" altLang="en-US" sz="1500" b="1" i="0" dirty="0">
                          <a:solidFill>
                            <a:schemeClr val="tx1"/>
                          </a:solidFill>
                          <a:latin typeface="Heiti SC Medium" charset="-122"/>
                          <a:ea typeface="Heiti SC Medium" charset="-122"/>
                          <a:cs typeface="Heiti SC Medium" charset="-122"/>
                        </a:rPr>
                        <a:t>物理分类</a:t>
                      </a:r>
                    </a:p>
                  </a:txBody>
                  <a:tcPr marL="68580" marR="68580" marT="34290" marB="34290">
                    <a:solidFill>
                      <a:srgbClr val="FFFF00"/>
                    </a:solidFill>
                  </a:tcPr>
                </a:tc>
                <a:tc>
                  <a:txBody>
                    <a:bodyPr/>
                    <a:lstStyle/>
                    <a:p>
                      <a:r>
                        <a:rPr lang="zh-CN" altLang="en-US" sz="1500" b="1" i="0" dirty="0">
                          <a:solidFill>
                            <a:schemeClr val="tx1"/>
                          </a:solidFill>
                          <a:latin typeface="Heiti SC Medium" charset="-122"/>
                          <a:ea typeface="Heiti SC Medium" charset="-122"/>
                          <a:cs typeface="Heiti SC Medium" charset="-122"/>
                        </a:rPr>
                        <a:t>重要的问题</a:t>
                      </a:r>
                    </a:p>
                  </a:txBody>
                  <a:tcPr marL="68580" marR="68580" marT="34290" marB="34290">
                    <a:solidFill>
                      <a:srgbClr val="FFFF00"/>
                    </a:solidFill>
                  </a:tcPr>
                </a:tc>
                <a:tc>
                  <a:txBody>
                    <a:bodyPr/>
                    <a:lstStyle/>
                    <a:p>
                      <a:r>
                        <a:rPr lang="zh-CN" altLang="en-US" sz="1500" b="1" i="0" dirty="0">
                          <a:solidFill>
                            <a:schemeClr val="tx1"/>
                          </a:solidFill>
                          <a:latin typeface="Heiti SC Medium" charset="-122"/>
                          <a:ea typeface="Heiti SC Medium" charset="-122"/>
                          <a:cs typeface="Heiti SC Medium" charset="-122"/>
                        </a:rPr>
                        <a:t>现有数据</a:t>
                      </a:r>
                    </a:p>
                  </a:txBody>
                  <a:tcPr marL="68580" marR="68580" marT="34290" marB="34290">
                    <a:solidFill>
                      <a:srgbClr val="FFFF00"/>
                    </a:solidFill>
                  </a:tcPr>
                </a:tc>
                <a:tc>
                  <a:txBody>
                    <a:bodyPr/>
                    <a:lstStyle/>
                    <a:p>
                      <a:r>
                        <a:rPr lang="zh-CN" altLang="en-US" sz="1500" b="1" i="0" dirty="0">
                          <a:solidFill>
                            <a:srgbClr val="FF0000"/>
                          </a:solidFill>
                          <a:latin typeface="Heiti SC Medium" charset="-122"/>
                          <a:ea typeface="Heiti SC Medium" charset="-122"/>
                          <a:cs typeface="Heiti SC Medium" charset="-122"/>
                        </a:rPr>
                        <a:t>最终数据样本</a:t>
                      </a:r>
                    </a:p>
                  </a:txBody>
                  <a:tcPr marL="68580" marR="68580" marT="34290" marB="34290">
                    <a:solidFill>
                      <a:srgbClr val="FFFF00"/>
                    </a:solidFill>
                  </a:tcPr>
                </a:tc>
                <a:tc>
                  <a:txBody>
                    <a:bodyPr/>
                    <a:lstStyle/>
                    <a:p>
                      <a:r>
                        <a:rPr lang="zh-CN" altLang="en-US" sz="1500" b="1" i="0" dirty="0">
                          <a:solidFill>
                            <a:srgbClr val="C00000"/>
                          </a:solidFill>
                          <a:latin typeface="Heiti SC Medium" charset="-122"/>
                          <a:ea typeface="Heiti SC Medium" charset="-122"/>
                          <a:cs typeface="Heiti SC Medium" charset="-122"/>
                        </a:rPr>
                        <a:t>国际竞争</a:t>
                      </a:r>
                    </a:p>
                  </a:txBody>
                  <a:tcPr marL="68580" marR="68580" marT="34290" marB="34290">
                    <a:solidFill>
                      <a:srgbClr val="FFFF00"/>
                    </a:solidFill>
                  </a:tcPr>
                </a:tc>
                <a:extLst>
                  <a:ext uri="{0D108BD9-81ED-4DB2-BD59-A6C34878D82A}">
                    <a16:rowId xmlns:a16="http://schemas.microsoft.com/office/drawing/2014/main" val="10000"/>
                  </a:ext>
                </a:extLst>
              </a:tr>
              <a:tr h="715031">
                <a:tc>
                  <a:txBody>
                    <a:bodyPr/>
                    <a:lstStyle/>
                    <a:p>
                      <a:r>
                        <a:rPr lang="zh-CN" altLang="en-US" sz="1500" b="1" i="0" dirty="0">
                          <a:latin typeface="Heiti SC Medium" charset="-122"/>
                          <a:ea typeface="Heiti SC Medium" charset="-122"/>
                          <a:cs typeface="Heiti SC Medium" charset="-122"/>
                        </a:rPr>
                        <a:t>轻强子谱学</a:t>
                      </a:r>
                    </a:p>
                  </a:txBody>
                  <a:tcPr marL="68580" marR="68580" marT="34290" marB="34290"/>
                </a:tc>
                <a:tc>
                  <a:txBody>
                    <a:bodyPr/>
                    <a:lstStyle/>
                    <a:p>
                      <a:r>
                        <a:rPr lang="zh-CN" altLang="en-US" sz="1500" b="1" i="0" dirty="0">
                          <a:latin typeface="Heiti SC Medium" charset="-122"/>
                          <a:ea typeface="Heiti SC Medium" charset="-122"/>
                          <a:cs typeface="Heiti SC Medium" charset="-122"/>
                        </a:rPr>
                        <a:t>胶子球、奇特态、</a:t>
                      </a:r>
                      <a:r>
                        <a:rPr lang="en-US" altLang="zh-CN" sz="1500" b="1" i="0" dirty="0">
                          <a:latin typeface="+mn-lt"/>
                          <a:ea typeface="Heiti SC Medium" charset="-122"/>
                          <a:cs typeface="Heiti SC Medium" charset="-122"/>
                        </a:rPr>
                        <a:t>X(pp)</a:t>
                      </a:r>
                      <a:r>
                        <a:rPr lang="zh-CN" altLang="en-US" sz="1500" b="1" i="0" dirty="0">
                          <a:latin typeface="Heiti SC Medium" charset="-122"/>
                          <a:ea typeface="Heiti SC Medium" charset="-122"/>
                          <a:cs typeface="Heiti SC Medium" charset="-122"/>
                        </a:rPr>
                        <a:t>、标量、张量态等，重子谱</a:t>
                      </a:r>
                    </a:p>
                  </a:txBody>
                  <a:tcPr marL="68580" marR="68580" marT="34290" marB="34290"/>
                </a:tc>
                <a:tc>
                  <a:txBody>
                    <a:bodyPr/>
                    <a:lstStyle/>
                    <a:p>
                      <a:r>
                        <a:rPr lang="en-US" altLang="zh-CN" sz="1500" b="1" i="0" dirty="0">
                          <a:solidFill>
                            <a:schemeClr val="tx1"/>
                          </a:solidFill>
                          <a:latin typeface="+mn-lt"/>
                          <a:ea typeface="Heiti SC Medium" charset="-122"/>
                          <a:cs typeface="Heiti SC Medium" charset="-122"/>
                        </a:rPr>
                        <a:t>5.5 billion </a:t>
                      </a:r>
                      <a:r>
                        <a:rPr kumimoji="1" lang="en-US" altLang="zh-CN" sz="1500" b="1" i="0" dirty="0">
                          <a:solidFill>
                            <a:schemeClr val="tx1"/>
                          </a:solidFill>
                          <a:latin typeface="+mn-lt"/>
                          <a:ea typeface="Heiti SC Medium" charset="-122"/>
                          <a:cs typeface="Heiti SC Medium" charset="-122"/>
                        </a:rPr>
                        <a:t>J/</a:t>
                      </a:r>
                      <a:r>
                        <a:rPr kumimoji="1" lang="en-US" altLang="zh-CN" sz="1500" b="1" i="0" dirty="0" err="1">
                          <a:solidFill>
                            <a:schemeClr val="tx1"/>
                          </a:solidFill>
                          <a:latin typeface="+mn-lt"/>
                          <a:ea typeface="Heiti SC Medium" charset="-122"/>
                          <a:cs typeface="Heiti SC Medium" charset="-122"/>
                        </a:rPr>
                        <a:t>ψ</a:t>
                      </a:r>
                      <a:r>
                        <a:rPr kumimoji="1" lang="en-US" altLang="zh-CN" sz="1500" b="1" i="0" dirty="0">
                          <a:solidFill>
                            <a:schemeClr val="tx1"/>
                          </a:solidFill>
                          <a:latin typeface="+mn-lt"/>
                          <a:ea typeface="Heiti SC Medium" charset="-122"/>
                          <a:cs typeface="Heiti SC Medium" charset="-122"/>
                        </a:rPr>
                        <a:t> </a:t>
                      </a:r>
                    </a:p>
                    <a:p>
                      <a:r>
                        <a:rPr kumimoji="1" lang="en-US" altLang="zh-CN" sz="1500" b="1" i="0" dirty="0">
                          <a:solidFill>
                            <a:schemeClr val="tx1"/>
                          </a:solidFill>
                          <a:latin typeface="+mn-lt"/>
                          <a:ea typeface="Heiti SC Medium" charset="-122"/>
                          <a:cs typeface="Heiti SC Medium" charset="-122"/>
                        </a:rPr>
                        <a:t>0.5 billion </a:t>
                      </a:r>
                      <a:r>
                        <a:rPr kumimoji="1" lang="en-US" altLang="zh-CN" sz="1500" b="1" i="0" dirty="0" err="1">
                          <a:solidFill>
                            <a:schemeClr val="tx1"/>
                          </a:solidFill>
                          <a:latin typeface="+mn-lt"/>
                          <a:ea typeface="Heiti SC Medium" charset="-122"/>
                          <a:cs typeface="Heiti SC Medium" charset="-122"/>
                        </a:rPr>
                        <a:t>ψ</a:t>
                      </a:r>
                      <a:r>
                        <a:rPr kumimoji="1" lang="en-US" altLang="zh-CN" sz="1500" b="1" i="0" dirty="0">
                          <a:solidFill>
                            <a:schemeClr val="tx1"/>
                          </a:solidFill>
                          <a:latin typeface="+mn-lt"/>
                          <a:ea typeface="Heiti SC Medium" charset="-122"/>
                          <a:cs typeface="Heiti SC Medium" charset="-122"/>
                        </a:rPr>
                        <a:t> (2S) </a:t>
                      </a:r>
                      <a:endParaRPr lang="zh-CN" altLang="en-US" sz="1500" b="1" i="0" dirty="0">
                        <a:solidFill>
                          <a:schemeClr val="tx1"/>
                        </a:solidFill>
                        <a:latin typeface="+mn-lt"/>
                        <a:ea typeface="Heiti SC Medium" charset="-122"/>
                        <a:cs typeface="Heiti SC Medium" charset="-122"/>
                      </a:endParaRPr>
                    </a:p>
                    <a:p>
                      <a:r>
                        <a:rPr lang="zh-CN" altLang="en-US" sz="1500" b="1" i="0" dirty="0">
                          <a:solidFill>
                            <a:schemeClr val="tx1"/>
                          </a:solidFill>
                          <a:latin typeface="Heiti SC Medium" charset="-122"/>
                          <a:ea typeface="Heiti SC Medium" charset="-122"/>
                          <a:cs typeface="Heiti SC Medium" charset="-122"/>
                        </a:rPr>
                        <a:t>其它能点数据</a:t>
                      </a:r>
                    </a:p>
                  </a:txBody>
                  <a:tcPr marL="68580" marR="68580" marT="34290" marB="34290"/>
                </a:tc>
                <a:tc>
                  <a:txBody>
                    <a:bodyPr/>
                    <a:lstStyle/>
                    <a:p>
                      <a:r>
                        <a:rPr lang="en-US" altLang="zh-CN" sz="1500" b="1" i="0" dirty="0">
                          <a:solidFill>
                            <a:srgbClr val="FF0000"/>
                          </a:solidFill>
                          <a:latin typeface="+mn-lt"/>
                          <a:ea typeface="Heiti SC Medium" charset="-122"/>
                          <a:cs typeface="Heiti SC Medium" charset="-122"/>
                        </a:rPr>
                        <a:t>10 billion </a:t>
                      </a:r>
                      <a:r>
                        <a:rPr kumimoji="1" lang="en-US" altLang="zh-CN" sz="1500" b="1" i="0" dirty="0">
                          <a:solidFill>
                            <a:srgbClr val="FF0000"/>
                          </a:solidFill>
                          <a:latin typeface="+mn-lt"/>
                          <a:ea typeface="Heiti SC Medium" charset="-122"/>
                          <a:cs typeface="Heiti SC Medium" charset="-122"/>
                        </a:rPr>
                        <a:t>J/</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a:t>
                      </a:r>
                    </a:p>
                    <a:p>
                      <a:r>
                        <a:rPr kumimoji="1" lang="en-US" altLang="zh-CN" sz="1500" b="1" i="0" dirty="0">
                          <a:solidFill>
                            <a:srgbClr val="FF0000"/>
                          </a:solidFill>
                          <a:latin typeface="+mn-lt"/>
                          <a:ea typeface="Heiti SC Medium" charset="-122"/>
                          <a:cs typeface="Heiti SC Medium" charset="-122"/>
                        </a:rPr>
                        <a:t>5 billion </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(2S) </a:t>
                      </a:r>
                      <a:endParaRPr kumimoji="1" lang="zh-CN" altLang="en-US" sz="1500" b="1" i="0" dirty="0">
                        <a:solidFill>
                          <a:srgbClr val="FF0000"/>
                        </a:solidFill>
                        <a:latin typeface="+mn-lt"/>
                        <a:ea typeface="Heiti SC Medium" charset="-122"/>
                        <a:cs typeface="Heiti SC Medium"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500" b="1" i="0" dirty="0">
                          <a:solidFill>
                            <a:srgbClr val="FF0000"/>
                          </a:solidFill>
                          <a:latin typeface="Heiti SC Medium" charset="-122"/>
                          <a:ea typeface="Heiti SC Medium" charset="-122"/>
                          <a:cs typeface="Heiti SC Medium" charset="-122"/>
                        </a:rPr>
                        <a:t>其它能点数据</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500" b="1" i="0" dirty="0">
                          <a:solidFill>
                            <a:srgbClr val="C00000"/>
                          </a:solidFill>
                          <a:latin typeface="Heiti SC Medium" charset="-122"/>
                          <a:ea typeface="Heiti SC Medium" charset="-122"/>
                          <a:cs typeface="Heiti SC Medium" charset="-122"/>
                        </a:rPr>
                        <a:t>独具特色</a:t>
                      </a:r>
                    </a:p>
                  </a:txBody>
                  <a:tcPr marL="68580" marR="68580" marT="34290" marB="34290"/>
                </a:tc>
                <a:extLst>
                  <a:ext uri="{0D108BD9-81ED-4DB2-BD59-A6C34878D82A}">
                    <a16:rowId xmlns:a16="http://schemas.microsoft.com/office/drawing/2014/main" val="10001"/>
                  </a:ext>
                </a:extLst>
              </a:tr>
              <a:tr h="891540">
                <a:tc>
                  <a:txBody>
                    <a:bodyPr/>
                    <a:lstStyle/>
                    <a:p>
                      <a:r>
                        <a:rPr lang="zh-CN" altLang="en-US" sz="1500" b="1" i="0" dirty="0">
                          <a:latin typeface="Heiti SC Medium" charset="-122"/>
                          <a:ea typeface="Heiti SC Medium" charset="-122"/>
                          <a:cs typeface="Heiti SC Medium" charset="-122"/>
                        </a:rPr>
                        <a:t>夸克偶素衰变</a:t>
                      </a:r>
                    </a:p>
                  </a:txBody>
                  <a:tcPr marL="68580" marR="68580" marT="34290" marB="34290"/>
                </a:tc>
                <a:tc>
                  <a:txBody>
                    <a:bodyPr/>
                    <a:lstStyle/>
                    <a:p>
                      <a:r>
                        <a:rPr lang="zh-CN" altLang="en-US" sz="1500" b="1" i="0" dirty="0">
                          <a:latin typeface="Heiti SC Medium" charset="-122"/>
                          <a:ea typeface="Heiti SC Medium" charset="-122"/>
                          <a:cs typeface="Heiti SC Medium" charset="-122"/>
                        </a:rPr>
                        <a:t>粲偶素的跃迁、</a:t>
                      </a:r>
                      <a:r>
                        <a:rPr lang="en-US" altLang="zh-CN" sz="1500" b="1" i="0" dirty="0">
                          <a:latin typeface="+mn-lt"/>
                          <a:ea typeface="Heiti SC Medium" charset="-122"/>
                          <a:cs typeface="Heiti SC Medium" charset="-122"/>
                        </a:rPr>
                        <a:t>OZI</a:t>
                      </a:r>
                      <a:r>
                        <a:rPr lang="zh-CN" altLang="en-US" sz="1500" b="1" i="0" dirty="0">
                          <a:latin typeface="Heiti SC Medium" charset="-122"/>
                          <a:ea typeface="Heiti SC Medium" charset="-122"/>
                          <a:cs typeface="Heiti SC Medium" charset="-122"/>
                        </a:rPr>
                        <a:t>压低衰变、与轻子的耦合、轻夸克偶素的衰变</a:t>
                      </a:r>
                    </a:p>
                  </a:txBody>
                  <a:tcPr marL="68580" marR="68580" marT="34290" marB="34290"/>
                </a:tc>
                <a:tc>
                  <a:txBody>
                    <a:bodyPr/>
                    <a:lstStyle/>
                    <a:p>
                      <a:r>
                        <a:rPr lang="en-US" altLang="zh-CN" sz="1500" b="1" i="0" dirty="0">
                          <a:solidFill>
                            <a:schemeClr val="tx1"/>
                          </a:solidFill>
                          <a:latin typeface="+mn-lt"/>
                          <a:ea typeface="Heiti SC Medium" charset="-122"/>
                          <a:cs typeface="Heiti SC Medium" charset="-122"/>
                        </a:rPr>
                        <a:t>5.5 billion </a:t>
                      </a:r>
                      <a:r>
                        <a:rPr kumimoji="1" lang="en-US" altLang="zh-CN" sz="1500" b="1" i="0" dirty="0">
                          <a:solidFill>
                            <a:schemeClr val="tx1"/>
                          </a:solidFill>
                          <a:latin typeface="+mn-lt"/>
                          <a:ea typeface="Heiti SC Medium" charset="-122"/>
                          <a:cs typeface="Heiti SC Medium" charset="-122"/>
                        </a:rPr>
                        <a:t>J/</a:t>
                      </a:r>
                      <a:r>
                        <a:rPr kumimoji="1" lang="en-US" altLang="zh-CN" sz="1500" b="1" i="0" dirty="0" err="1">
                          <a:solidFill>
                            <a:schemeClr val="tx1"/>
                          </a:solidFill>
                          <a:latin typeface="+mn-lt"/>
                          <a:ea typeface="Heiti SC Medium" charset="-122"/>
                          <a:cs typeface="Heiti SC Medium" charset="-122"/>
                        </a:rPr>
                        <a:t>ψ</a:t>
                      </a:r>
                      <a:r>
                        <a:rPr kumimoji="1" lang="en-US" altLang="zh-CN" sz="1500" b="1" i="0" dirty="0">
                          <a:solidFill>
                            <a:schemeClr val="tx1"/>
                          </a:solidFill>
                          <a:latin typeface="+mn-lt"/>
                          <a:ea typeface="Heiti SC Medium" charset="-122"/>
                          <a:cs typeface="Heiti SC Medium" charset="-122"/>
                        </a:rPr>
                        <a:t> </a:t>
                      </a:r>
                    </a:p>
                    <a:p>
                      <a:r>
                        <a:rPr kumimoji="1" lang="en-US" altLang="zh-CN" sz="1500" b="1" i="0" dirty="0">
                          <a:solidFill>
                            <a:schemeClr val="tx1"/>
                          </a:solidFill>
                          <a:latin typeface="+mn-lt"/>
                          <a:ea typeface="Heiti SC Medium" charset="-122"/>
                          <a:cs typeface="Heiti SC Medium" charset="-122"/>
                        </a:rPr>
                        <a:t>0.5 billion </a:t>
                      </a:r>
                      <a:r>
                        <a:rPr kumimoji="1" lang="en-US" altLang="zh-CN" sz="1500" b="1" i="0" dirty="0" err="1">
                          <a:solidFill>
                            <a:schemeClr val="tx1"/>
                          </a:solidFill>
                          <a:latin typeface="+mn-lt"/>
                          <a:ea typeface="Heiti SC Medium" charset="-122"/>
                          <a:cs typeface="Heiti SC Medium" charset="-122"/>
                        </a:rPr>
                        <a:t>ψ</a:t>
                      </a:r>
                      <a:r>
                        <a:rPr kumimoji="1" lang="en-US" altLang="zh-CN" sz="1500" b="1" i="0" dirty="0">
                          <a:solidFill>
                            <a:schemeClr val="tx1"/>
                          </a:solidFill>
                          <a:latin typeface="+mn-lt"/>
                          <a:ea typeface="Heiti SC Medium" charset="-122"/>
                          <a:cs typeface="Heiti SC Medium" charset="-122"/>
                        </a:rPr>
                        <a:t> (2S) </a:t>
                      </a:r>
                      <a:endParaRPr lang="zh-CN" altLang="en-US" sz="1500" b="1" i="0" dirty="0">
                        <a:solidFill>
                          <a:schemeClr val="tx1"/>
                        </a:solidFill>
                        <a:latin typeface="+mn-lt"/>
                        <a:ea typeface="Heiti SC Medium" charset="-122"/>
                        <a:cs typeface="Heiti SC Medium"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500" b="1" i="0" dirty="0">
                          <a:latin typeface="Heiti SC Medium" charset="-122"/>
                          <a:ea typeface="Heiti SC Medium" charset="-122"/>
                          <a:cs typeface="Heiti SC Medium" charset="-122"/>
                        </a:rPr>
                        <a:t>高激发态扫描</a:t>
                      </a:r>
                      <a:endParaRPr lang="zh-CN" altLang="en-US" sz="1500" b="1" i="0" dirty="0">
                        <a:solidFill>
                          <a:srgbClr val="002060"/>
                        </a:solidFill>
                        <a:latin typeface="Heiti SC Medium" charset="-122"/>
                        <a:ea typeface="Heiti SC Medium" charset="-122"/>
                        <a:cs typeface="Heiti SC Medium" charset="-122"/>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solidFill>
                            <a:srgbClr val="FF0000"/>
                          </a:solidFill>
                          <a:latin typeface="Heiti SC Medium" charset="-122"/>
                          <a:ea typeface="Heiti SC Medium" charset="-122"/>
                          <a:cs typeface="Heiti SC Medium" charset="-122"/>
                        </a:rPr>
                        <a:t>1</a:t>
                      </a:r>
                      <a:r>
                        <a:rPr lang="en-US" altLang="zh-CN" sz="1500" b="1" i="0" dirty="0">
                          <a:solidFill>
                            <a:srgbClr val="FF0000"/>
                          </a:solidFill>
                          <a:latin typeface="+mn-lt"/>
                          <a:ea typeface="Heiti SC Medium" charset="-122"/>
                          <a:cs typeface="Heiti SC Medium" charset="-122"/>
                        </a:rPr>
                        <a:t>0 billion </a:t>
                      </a:r>
                      <a:r>
                        <a:rPr kumimoji="1" lang="en-US" altLang="zh-CN" sz="1500" b="1" i="0" dirty="0">
                          <a:solidFill>
                            <a:srgbClr val="FF0000"/>
                          </a:solidFill>
                          <a:latin typeface="+mn-lt"/>
                          <a:ea typeface="Heiti SC Medium" charset="-122"/>
                          <a:cs typeface="Heiti SC Medium" charset="-122"/>
                        </a:rPr>
                        <a:t>J/</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a:t>
                      </a:r>
                      <a:endParaRPr kumimoji="1" lang="zh-CN" altLang="en-US" sz="1500" b="1" i="0" dirty="0">
                        <a:solidFill>
                          <a:srgbClr val="FF0000"/>
                        </a:solidFill>
                        <a:latin typeface="+mn-lt"/>
                        <a:ea typeface="Heiti SC Medium" charset="-122"/>
                        <a:cs typeface="Heiti SC Medium"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CN" sz="1500" b="1" i="0" dirty="0">
                          <a:solidFill>
                            <a:srgbClr val="FF0000"/>
                          </a:solidFill>
                          <a:latin typeface="+mn-lt"/>
                          <a:ea typeface="Heiti SC Medium" charset="-122"/>
                          <a:cs typeface="Heiti SC Medium" charset="-122"/>
                        </a:rPr>
                        <a:t>5 billion </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(2S) </a:t>
                      </a:r>
                      <a:endParaRPr lang="zh-CN" altLang="en-US" sz="1500" b="1" i="0" dirty="0">
                        <a:solidFill>
                          <a:srgbClr val="FF0000"/>
                        </a:solidFill>
                        <a:latin typeface="+mn-lt"/>
                        <a:ea typeface="Heiti SC Medium" charset="-122"/>
                        <a:cs typeface="Heiti SC Medium" charset="-122"/>
                      </a:endParaRPr>
                    </a:p>
                    <a:p>
                      <a:r>
                        <a:rPr lang="zh-CN" altLang="en-US" sz="1500" b="1" i="0" dirty="0">
                          <a:solidFill>
                            <a:srgbClr val="FF0000"/>
                          </a:solidFill>
                          <a:latin typeface="Heiti SC Medium" charset="-122"/>
                          <a:ea typeface="Heiti SC Medium" charset="-122"/>
                          <a:cs typeface="Heiti SC Medium" charset="-122"/>
                        </a:rPr>
                        <a:t>高激发态扫描数据</a:t>
                      </a:r>
                    </a:p>
                  </a:txBody>
                  <a:tcPr marL="68580" marR="68580" marT="34290" marB="34290"/>
                </a:tc>
                <a:tc>
                  <a:txBody>
                    <a:bodyPr/>
                    <a:lstStyle/>
                    <a:p>
                      <a:r>
                        <a:rPr lang="zh-CN" altLang="en-US" sz="1500" b="1" i="0" dirty="0">
                          <a:solidFill>
                            <a:srgbClr val="C00000"/>
                          </a:solidFill>
                          <a:latin typeface="Heiti SC Medium" charset="-122"/>
                          <a:ea typeface="Heiti SC Medium" charset="-122"/>
                          <a:cs typeface="Heiti SC Medium" charset="-122"/>
                        </a:rPr>
                        <a:t>独具特色</a:t>
                      </a:r>
                    </a:p>
                  </a:txBody>
                  <a:tcPr marL="68580" marR="68580" marT="34290" marB="34290"/>
                </a:tc>
                <a:extLst>
                  <a:ext uri="{0D108BD9-81ED-4DB2-BD59-A6C34878D82A}">
                    <a16:rowId xmlns:a16="http://schemas.microsoft.com/office/drawing/2014/main" val="10002"/>
                  </a:ext>
                </a:extLst>
              </a:tr>
              <a:tr h="715031">
                <a:tc>
                  <a:txBody>
                    <a:bodyPr/>
                    <a:lstStyle/>
                    <a:p>
                      <a:r>
                        <a:rPr lang="zh-CN" altLang="en-US" sz="1500" b="1" i="0" dirty="0">
                          <a:latin typeface="Heiti SC Medium" charset="-122"/>
                          <a:ea typeface="Heiti SC Medium" charset="-122"/>
                          <a:cs typeface="Heiti SC Medium" charset="-122"/>
                        </a:rPr>
                        <a:t>粲偶素谱学</a:t>
                      </a:r>
                    </a:p>
                  </a:txBody>
                  <a:tcPr marL="68580" marR="68580" marT="34290" marB="34290"/>
                </a:tc>
                <a:tc>
                  <a:txBody>
                    <a:bodyPr/>
                    <a:lstStyle/>
                    <a:p>
                      <a:r>
                        <a:rPr lang="zh-CN" altLang="en-US" sz="1500" b="1" i="0" dirty="0">
                          <a:latin typeface="Heiti SC Medium" charset="-122"/>
                          <a:ea typeface="Heiti SC Medium" charset="-122"/>
                          <a:cs typeface="Heiti SC Medium" charset="-122"/>
                        </a:rPr>
                        <a:t>高激发态谱学、类粲偶素谱</a:t>
                      </a:r>
                    </a:p>
                  </a:txBody>
                  <a:tcPr marL="68580" marR="68580" marT="34290" marB="34290"/>
                </a:tc>
                <a:tc>
                  <a:txBody>
                    <a:bodyPr/>
                    <a:lstStyle/>
                    <a:p>
                      <a:r>
                        <a:rPr lang="zh-CN" altLang="en-US" sz="1500" b="1" i="0" dirty="0">
                          <a:latin typeface="Heiti SC Medium" charset="-122"/>
                          <a:ea typeface="Heiti SC Medium" charset="-122"/>
                          <a:cs typeface="Heiti SC Medium" charset="-122"/>
                        </a:rPr>
                        <a:t>高激发态扫描</a:t>
                      </a:r>
                    </a:p>
                    <a:p>
                      <a:r>
                        <a:rPr lang="en-US" altLang="zh-CN" sz="1500" b="1" i="0" dirty="0">
                          <a:solidFill>
                            <a:schemeClr val="tx1"/>
                          </a:solidFill>
                          <a:latin typeface="+mn-lt"/>
                          <a:ea typeface="Heiti SC Medium" charset="-122"/>
                          <a:cs typeface="Heiti SC Medium" charset="-122"/>
                        </a:rPr>
                        <a:t>(12</a:t>
                      </a:r>
                      <a:r>
                        <a:rPr lang="en-US" altLang="zh-CN" sz="1500" b="1" i="0" baseline="0" dirty="0">
                          <a:solidFill>
                            <a:schemeClr val="tx1"/>
                          </a:solidFill>
                          <a:latin typeface="+mn-lt"/>
                          <a:ea typeface="Heiti SC Medium" charset="-122"/>
                          <a:cs typeface="Heiti SC Medium" charset="-122"/>
                        </a:rPr>
                        <a:t>/fb)</a:t>
                      </a:r>
                      <a:endParaRPr lang="zh-CN" altLang="en-US" sz="1500" b="1" i="0" dirty="0">
                        <a:solidFill>
                          <a:schemeClr val="tx1"/>
                        </a:solidFill>
                        <a:latin typeface="+mn-lt"/>
                        <a:ea typeface="Heiti SC Medium" charset="-122"/>
                        <a:cs typeface="Heiti SC Medium" charset="-122"/>
                      </a:endParaRPr>
                    </a:p>
                  </a:txBody>
                  <a:tcPr marL="68580" marR="68580" marT="34290" marB="34290"/>
                </a:tc>
                <a:tc>
                  <a:txBody>
                    <a:bodyPr/>
                    <a:lstStyle/>
                    <a:p>
                      <a:r>
                        <a:rPr lang="zh-CN" altLang="en-US" sz="1500" b="1" i="0" dirty="0">
                          <a:solidFill>
                            <a:srgbClr val="FF0000"/>
                          </a:solidFill>
                          <a:latin typeface="Heiti SC Medium" charset="-122"/>
                          <a:ea typeface="Heiti SC Medium" charset="-122"/>
                          <a:cs typeface="Heiti SC Medium" charset="-122"/>
                        </a:rPr>
                        <a:t>高激发态扫描数据</a:t>
                      </a:r>
                    </a:p>
                    <a:p>
                      <a:r>
                        <a:rPr lang="zh-CN" altLang="en-US" sz="1500" b="1" i="0" dirty="0">
                          <a:solidFill>
                            <a:srgbClr val="FF0000"/>
                          </a:solidFill>
                          <a:latin typeface="Heiti SC Medium" charset="-122"/>
                          <a:ea typeface="Heiti SC Medium" charset="-122"/>
                          <a:cs typeface="Heiti SC Medium" charset="-122"/>
                        </a:rPr>
                        <a:t>阈值附近高亮度</a:t>
                      </a:r>
                    </a:p>
                  </a:txBody>
                  <a:tcPr marL="68580" marR="68580" marT="34290" marB="34290"/>
                </a:tc>
                <a:tc>
                  <a:txBody>
                    <a:bodyPr/>
                    <a:lstStyle/>
                    <a:p>
                      <a:r>
                        <a:rPr lang="en-US" altLang="zh-CN" sz="1500" b="1" i="0" dirty="0">
                          <a:solidFill>
                            <a:srgbClr val="C00000"/>
                          </a:solidFill>
                          <a:latin typeface="+mn-lt"/>
                          <a:ea typeface="Heiti SC Medium" charset="-122"/>
                          <a:cs typeface="Heiti SC Medium" charset="-122"/>
                        </a:rPr>
                        <a:t>Belle-II(</a:t>
                      </a:r>
                      <a:r>
                        <a:rPr lang="zh-CN" altLang="en-US" sz="1500" b="1" i="0" dirty="0">
                          <a:solidFill>
                            <a:srgbClr val="C00000"/>
                          </a:solidFill>
                          <a:latin typeface="Heiti SC Medium" charset="-122"/>
                          <a:ea typeface="Heiti SC Medium" charset="-122"/>
                          <a:cs typeface="Heiti SC Medium" charset="-122"/>
                        </a:rPr>
                        <a:t>日本）</a:t>
                      </a:r>
                    </a:p>
                    <a:p>
                      <a:r>
                        <a:rPr lang="en-US" altLang="zh-CN" sz="1500" b="1" i="0" dirty="0" err="1">
                          <a:solidFill>
                            <a:srgbClr val="C00000"/>
                          </a:solidFill>
                          <a:latin typeface="+mn-lt"/>
                          <a:ea typeface="Heiti SC Medium" charset="-122"/>
                          <a:cs typeface="Heiti SC Medium" charset="-122"/>
                        </a:rPr>
                        <a:t>LHCb</a:t>
                      </a:r>
                      <a:r>
                        <a:rPr lang="zh-CN" altLang="en-US" sz="1500" b="1" i="0" dirty="0">
                          <a:solidFill>
                            <a:srgbClr val="C00000"/>
                          </a:solidFill>
                          <a:latin typeface="Heiti SC Medium" charset="-122"/>
                          <a:ea typeface="Heiti SC Medium" charset="-122"/>
                          <a:cs typeface="Heiti SC Medium" charset="-122"/>
                        </a:rPr>
                        <a:t> </a:t>
                      </a:r>
                      <a:r>
                        <a:rPr lang="en-US" altLang="zh-CN" sz="1500" b="1" i="0" dirty="0">
                          <a:solidFill>
                            <a:srgbClr val="C00000"/>
                          </a:solidFill>
                          <a:latin typeface="Heiti SC Medium" charset="-122"/>
                          <a:ea typeface="Heiti SC Medium" charset="-122"/>
                          <a:cs typeface="Heiti SC Medium" charset="-122"/>
                        </a:rPr>
                        <a:t>(CERN)</a:t>
                      </a:r>
                      <a:endParaRPr lang="zh-CN" altLang="en-US" sz="1500" b="1" i="0" dirty="0">
                        <a:solidFill>
                          <a:srgbClr val="C00000"/>
                        </a:solidFill>
                        <a:latin typeface="Heiti SC Medium" charset="-122"/>
                        <a:ea typeface="Heiti SC Medium" charset="-122"/>
                        <a:cs typeface="Heiti SC Medium" charset="-122"/>
                      </a:endParaRPr>
                    </a:p>
                    <a:p>
                      <a:r>
                        <a:rPr lang="en-US" altLang="zh-CN" sz="1500" b="1" i="0" dirty="0">
                          <a:solidFill>
                            <a:srgbClr val="C00000"/>
                          </a:solidFill>
                          <a:latin typeface="+mn-lt"/>
                          <a:ea typeface="Heiti SC Medium" charset="-122"/>
                          <a:cs typeface="Heiti SC Medium" charset="-122"/>
                        </a:rPr>
                        <a:t>PANDA</a:t>
                      </a:r>
                      <a:r>
                        <a:rPr lang="zh-CN" altLang="en-US" sz="1500" b="1" i="0" dirty="0">
                          <a:solidFill>
                            <a:srgbClr val="C00000"/>
                          </a:solidFill>
                          <a:latin typeface="Heiti SC Medium" charset="-122"/>
                          <a:ea typeface="Heiti SC Medium" charset="-122"/>
                          <a:cs typeface="Heiti SC Medium" charset="-122"/>
                        </a:rPr>
                        <a:t> </a:t>
                      </a:r>
                      <a:r>
                        <a:rPr lang="en-US" altLang="zh-CN" sz="1500" b="1" i="0" dirty="0">
                          <a:solidFill>
                            <a:srgbClr val="C00000"/>
                          </a:solidFill>
                          <a:latin typeface="Heiti SC Medium" charset="-122"/>
                          <a:ea typeface="Heiti SC Medium" charset="-122"/>
                          <a:cs typeface="Heiti SC Medium" charset="-122"/>
                        </a:rPr>
                        <a:t>(</a:t>
                      </a:r>
                      <a:r>
                        <a:rPr lang="zh-CN" altLang="en-US" sz="1500" b="1" i="0" dirty="0">
                          <a:solidFill>
                            <a:srgbClr val="C00000"/>
                          </a:solidFill>
                          <a:latin typeface="Heiti SC Medium" charset="-122"/>
                          <a:ea typeface="Heiti SC Medium" charset="-122"/>
                          <a:cs typeface="Heiti SC Medium" charset="-122"/>
                        </a:rPr>
                        <a:t>德国</a:t>
                      </a:r>
                      <a:r>
                        <a:rPr lang="en-US" altLang="zh-CN" sz="1500" b="1" i="0" dirty="0">
                          <a:solidFill>
                            <a:srgbClr val="C00000"/>
                          </a:solidFill>
                          <a:latin typeface="Heiti SC Medium" charset="-122"/>
                          <a:ea typeface="Heiti SC Medium" charset="-122"/>
                          <a:cs typeface="Heiti SC Medium" charset="-122"/>
                        </a:rPr>
                        <a:t>)</a:t>
                      </a:r>
                      <a:endParaRPr lang="zh-CN" altLang="en-US" sz="1500" b="1" i="0" dirty="0">
                        <a:solidFill>
                          <a:srgbClr val="C00000"/>
                        </a:solidFill>
                        <a:latin typeface="Heiti SC Medium" charset="-122"/>
                        <a:ea typeface="Heiti SC Medium" charset="-122"/>
                        <a:cs typeface="Heiti SC Medium" charset="-122"/>
                      </a:endParaRPr>
                    </a:p>
                  </a:txBody>
                  <a:tcPr marL="68580" marR="68580" marT="34290" marB="34290"/>
                </a:tc>
                <a:extLst>
                  <a:ext uri="{0D108BD9-81ED-4DB2-BD59-A6C34878D82A}">
                    <a16:rowId xmlns:a16="http://schemas.microsoft.com/office/drawing/2014/main" val="10003"/>
                  </a:ext>
                </a:extLst>
              </a:tr>
              <a:tr h="891540">
                <a:tc>
                  <a:txBody>
                    <a:bodyPr/>
                    <a:lstStyle/>
                    <a:p>
                      <a:r>
                        <a:rPr lang="zh-CN" altLang="en-US" sz="1500" b="1" i="0" dirty="0">
                          <a:latin typeface="Heiti SC Medium" charset="-122"/>
                          <a:ea typeface="Heiti SC Medium" charset="-122"/>
                          <a:cs typeface="Heiti SC Medium" charset="-122"/>
                        </a:rPr>
                        <a:t>粲介子</a:t>
                      </a:r>
                      <a:r>
                        <a:rPr lang="en-US" altLang="zh-CN" sz="1500" b="1" i="0" dirty="0">
                          <a:latin typeface="Heiti SC Medium" charset="-122"/>
                          <a:ea typeface="Heiti SC Medium" charset="-122"/>
                          <a:cs typeface="Heiti SC Medium" charset="-122"/>
                        </a:rPr>
                        <a:t>&amp;</a:t>
                      </a:r>
                      <a:r>
                        <a:rPr lang="zh-CN" altLang="en-US" sz="1500" b="1" i="0" dirty="0">
                          <a:latin typeface="Heiti SC Medium" charset="-122"/>
                          <a:ea typeface="Heiti SC Medium" charset="-122"/>
                          <a:cs typeface="Heiti SC Medium" charset="-122"/>
                        </a:rPr>
                        <a:t>粲重子衰变</a:t>
                      </a:r>
                    </a:p>
                  </a:txBody>
                  <a:tcPr marL="68580" marR="68580" marT="34290" marB="34290"/>
                </a:tc>
                <a:tc>
                  <a:txBody>
                    <a:bodyPr/>
                    <a:lstStyle/>
                    <a:p>
                      <a:r>
                        <a:rPr lang="zh-CN" altLang="en-US" sz="1500" b="1" i="0" dirty="0">
                          <a:latin typeface="Heiti SC Medium" charset="-122"/>
                          <a:ea typeface="Heiti SC Medium" charset="-122"/>
                          <a:cs typeface="Heiti SC Medium" charset="-122"/>
                        </a:rPr>
                        <a:t>量子关联－</a:t>
                      </a:r>
                      <a:r>
                        <a:rPr lang="en-US" altLang="zh-CN" sz="1500" b="1" i="0" dirty="0">
                          <a:latin typeface="Heiti SC Medium" charset="-122"/>
                          <a:ea typeface="Heiti SC Medium" charset="-122"/>
                          <a:cs typeface="Heiti SC Medium" charset="-122"/>
                        </a:rPr>
                        <a:t>D</a:t>
                      </a:r>
                      <a:r>
                        <a:rPr lang="zh-CN" altLang="en-US" sz="1500" b="1" i="0" dirty="0">
                          <a:latin typeface="Heiti SC Medium" charset="-122"/>
                          <a:ea typeface="Heiti SC Medium" charset="-122"/>
                          <a:cs typeface="Heiti SC Medium" charset="-122"/>
                        </a:rPr>
                        <a:t>介子关联因子、强相位、</a:t>
                      </a:r>
                      <a:r>
                        <a:rPr lang="en-US" altLang="zh-CN" sz="1500" b="1" i="0" dirty="0">
                          <a:latin typeface="Heiti SC Medium" charset="-122"/>
                          <a:ea typeface="Heiti SC Medium" charset="-122"/>
                          <a:cs typeface="Heiti SC Medium" charset="-122"/>
                        </a:rPr>
                        <a:t>CPV</a:t>
                      </a:r>
                      <a:r>
                        <a:rPr lang="zh-CN" altLang="en-US" sz="1500" b="1" i="0" dirty="0">
                          <a:latin typeface="Heiti SC Medium" charset="-122"/>
                          <a:ea typeface="Heiti SC Medium" charset="-122"/>
                          <a:cs typeface="Heiti SC Medium" charset="-122"/>
                        </a:rPr>
                        <a:t>、形状因子、衰变常数、</a:t>
                      </a:r>
                      <a:r>
                        <a:rPr lang="en-US" altLang="zh-CN" sz="1500" b="1" i="0" dirty="0">
                          <a:latin typeface="Heiti SC Medium" charset="-122"/>
                          <a:ea typeface="Heiti SC Medium" charset="-122"/>
                          <a:cs typeface="Heiti SC Medium" charset="-122"/>
                        </a:rPr>
                        <a:t>CKM</a:t>
                      </a:r>
                      <a:endParaRPr lang="zh-CN" altLang="en-US" sz="1500" b="1" i="0" dirty="0">
                        <a:latin typeface="Heiti SC Medium" charset="-122"/>
                        <a:ea typeface="Heiti SC Medium" charset="-122"/>
                        <a:cs typeface="Heiti SC Medium" charset="-122"/>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solidFill>
                            <a:schemeClr val="tx1"/>
                          </a:solidFill>
                          <a:latin typeface="+mn-lt"/>
                          <a:ea typeface="Heiti SC Medium" charset="-122"/>
                          <a:cs typeface="Heiti SC Medium" charset="-122"/>
                        </a:rPr>
                        <a:t>2.9/fb @</a:t>
                      </a:r>
                      <a:r>
                        <a:rPr kumimoji="1" lang="en-US" altLang="zh-CN" sz="1500" b="1" i="0" dirty="0" err="1">
                          <a:solidFill>
                            <a:schemeClr val="tx1"/>
                          </a:solidFill>
                          <a:latin typeface="+mn-lt"/>
                          <a:ea typeface="Heiti SC Medium" charset="-122"/>
                          <a:cs typeface="Heiti SC Medium" charset="-122"/>
                        </a:rPr>
                        <a:t>ψ</a:t>
                      </a:r>
                      <a:r>
                        <a:rPr kumimoji="1" lang="en-US" altLang="zh-CN" sz="1500" b="1" i="0" dirty="0">
                          <a:solidFill>
                            <a:schemeClr val="tx1"/>
                          </a:solidFill>
                          <a:latin typeface="+mn-lt"/>
                          <a:ea typeface="Heiti SC Medium" charset="-122"/>
                          <a:cs typeface="Heiti SC Medium" charset="-122"/>
                        </a:rPr>
                        <a:t> (3770) </a:t>
                      </a:r>
                    </a:p>
                    <a:p>
                      <a:r>
                        <a:rPr lang="en-US" altLang="zh-CN" sz="1500" b="1" i="0" dirty="0">
                          <a:solidFill>
                            <a:schemeClr val="tx1"/>
                          </a:solidFill>
                          <a:latin typeface="+mn-lt"/>
                          <a:ea typeface="Heiti SC Medium" charset="-122"/>
                          <a:cs typeface="Heiti SC Medium" charset="-122"/>
                        </a:rPr>
                        <a:t>0.56/fb</a:t>
                      </a:r>
                      <a:r>
                        <a:rPr lang="zh-CN" altLang="en-US" sz="1500" b="1" i="0" baseline="0" dirty="0">
                          <a:solidFill>
                            <a:schemeClr val="tx1"/>
                          </a:solidFill>
                          <a:latin typeface="+mn-lt"/>
                          <a:ea typeface="Heiti SC Medium" charset="-122"/>
                          <a:cs typeface="Heiti SC Medium" charset="-122"/>
                        </a:rPr>
                        <a:t> </a:t>
                      </a:r>
                      <a:r>
                        <a:rPr lang="en-US" altLang="zh-CN" sz="1500" b="1" i="0" baseline="0" dirty="0">
                          <a:solidFill>
                            <a:schemeClr val="tx1"/>
                          </a:solidFill>
                          <a:latin typeface="+mn-lt"/>
                          <a:ea typeface="Heiti SC Medium" charset="-122"/>
                          <a:cs typeface="Heiti SC Medium" charset="-122"/>
                        </a:rPr>
                        <a:t>@</a:t>
                      </a:r>
                      <a:r>
                        <a:rPr lang="zh-CN" altLang="en-US" sz="1500" b="1" i="0" baseline="0" dirty="0">
                          <a:solidFill>
                            <a:schemeClr val="tx1"/>
                          </a:solidFill>
                          <a:latin typeface="+mn-lt"/>
                          <a:ea typeface="Heiti SC Medium" charset="-122"/>
                          <a:cs typeface="Heiti SC Medium" charset="-122"/>
                        </a:rPr>
                        <a:t> </a:t>
                      </a:r>
                      <a:r>
                        <a:rPr lang="en-US" altLang="zh-CN" sz="1500" b="1" i="0" baseline="0" dirty="0">
                          <a:solidFill>
                            <a:schemeClr val="tx1"/>
                          </a:solidFill>
                          <a:latin typeface="+mn-lt"/>
                          <a:ea typeface="Heiti SC Medium" charset="-122"/>
                          <a:cs typeface="Heiti SC Medium" charset="-122"/>
                        </a:rPr>
                        <a:t>4.6</a:t>
                      </a:r>
                      <a:r>
                        <a:rPr lang="zh-CN" altLang="en-US" sz="1500" b="1" i="0" baseline="0" dirty="0">
                          <a:solidFill>
                            <a:schemeClr val="tx1"/>
                          </a:solidFill>
                          <a:latin typeface="+mn-lt"/>
                          <a:ea typeface="Heiti SC Medium" charset="-122"/>
                          <a:cs typeface="Heiti SC Medium" charset="-122"/>
                        </a:rPr>
                        <a:t> </a:t>
                      </a:r>
                      <a:r>
                        <a:rPr lang="en-US" altLang="zh-CN" sz="1500" b="1" i="0" baseline="0" dirty="0" err="1">
                          <a:solidFill>
                            <a:schemeClr val="tx1"/>
                          </a:solidFill>
                          <a:latin typeface="+mn-lt"/>
                          <a:ea typeface="Heiti SC Medium" charset="-122"/>
                          <a:cs typeface="Heiti SC Medium" charset="-122"/>
                        </a:rPr>
                        <a:t>GeV</a:t>
                      </a:r>
                      <a:endParaRPr lang="en-US" altLang="zh-CN" sz="1500" b="1" i="0" baseline="0" dirty="0">
                        <a:solidFill>
                          <a:schemeClr val="tx1"/>
                        </a:solidFill>
                        <a:latin typeface="+mn-lt"/>
                        <a:ea typeface="Heiti SC Medium" charset="-122"/>
                        <a:cs typeface="Heiti SC Medium" charset="-122"/>
                      </a:endParaRPr>
                    </a:p>
                    <a:p>
                      <a:r>
                        <a:rPr lang="en-US" altLang="zh-CN" sz="1500" b="1" i="0" baseline="0" dirty="0">
                          <a:solidFill>
                            <a:schemeClr val="tx1"/>
                          </a:solidFill>
                          <a:latin typeface="+mn-lt"/>
                          <a:ea typeface="Heiti SC Medium" charset="-122"/>
                          <a:cs typeface="Heiti SC Medium" charset="-122"/>
                        </a:rPr>
                        <a:t>3.1/fb@ 4.180 </a:t>
                      </a:r>
                      <a:r>
                        <a:rPr lang="en-US" altLang="zh-CN" sz="1500" b="1" i="0" baseline="0" dirty="0" err="1">
                          <a:solidFill>
                            <a:schemeClr val="tx1"/>
                          </a:solidFill>
                          <a:latin typeface="+mn-lt"/>
                          <a:ea typeface="Heiti SC Medium" charset="-122"/>
                          <a:cs typeface="Heiti SC Medium" charset="-122"/>
                        </a:rPr>
                        <a:t>GeV</a:t>
                      </a:r>
                      <a:r>
                        <a:rPr lang="en-US" altLang="zh-CN" sz="1500" b="1" i="0" baseline="0" dirty="0">
                          <a:solidFill>
                            <a:schemeClr val="tx1"/>
                          </a:solidFill>
                          <a:latin typeface="+mn-lt"/>
                          <a:ea typeface="Heiti SC Medium" charset="-122"/>
                          <a:cs typeface="Heiti SC Medium" charset="-122"/>
                        </a:rPr>
                        <a:t>  </a:t>
                      </a:r>
                      <a:endParaRPr lang="zh-CN" altLang="en-US" sz="1500" b="1" i="0" dirty="0">
                        <a:solidFill>
                          <a:schemeClr val="tx1"/>
                        </a:solidFill>
                        <a:latin typeface="+mn-lt"/>
                        <a:ea typeface="Heiti SC Medium" charset="-122"/>
                        <a:cs typeface="Heiti SC Medium" charset="-122"/>
                      </a:endParaRPr>
                    </a:p>
                    <a:p>
                      <a:endParaRPr lang="zh-CN" altLang="en-US" sz="1500" b="1" i="0" dirty="0">
                        <a:solidFill>
                          <a:schemeClr val="tx1"/>
                        </a:solidFill>
                        <a:latin typeface="+mn-lt"/>
                        <a:ea typeface="Heiti SC Medium" charset="-122"/>
                        <a:cs typeface="Heiti SC Medium" charset="-122"/>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solidFill>
                            <a:srgbClr val="FF0000"/>
                          </a:solidFill>
                          <a:latin typeface="+mn-lt"/>
                          <a:ea typeface="Heiti SC Medium" charset="-122"/>
                          <a:cs typeface="Heiti SC Medium" charset="-122"/>
                        </a:rPr>
                        <a:t>20/fb @</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(3770) </a:t>
                      </a:r>
                    </a:p>
                    <a:p>
                      <a:r>
                        <a:rPr lang="en-US" altLang="zh-CN" sz="1500" b="1" i="0" dirty="0">
                          <a:solidFill>
                            <a:srgbClr val="FF0000"/>
                          </a:solidFill>
                          <a:latin typeface="+mn-lt"/>
                          <a:ea typeface="Heiti SC Medium" charset="-122"/>
                          <a:cs typeface="Heiti SC Medium" charset="-122"/>
                        </a:rPr>
                        <a:t>5/fb</a:t>
                      </a:r>
                      <a:r>
                        <a:rPr lang="zh-CN" altLang="en-US" sz="1500" b="1" i="0" baseline="0" dirty="0">
                          <a:solidFill>
                            <a:srgbClr val="FF0000"/>
                          </a:solidFill>
                          <a:latin typeface="+mn-lt"/>
                          <a:ea typeface="Heiti SC Medium" charset="-122"/>
                          <a:cs typeface="Heiti SC Medium" charset="-122"/>
                        </a:rPr>
                        <a:t> </a:t>
                      </a:r>
                      <a:r>
                        <a:rPr lang="en-US" altLang="zh-CN" sz="1500" b="1" i="0" baseline="0" dirty="0">
                          <a:solidFill>
                            <a:srgbClr val="FF0000"/>
                          </a:solidFill>
                          <a:latin typeface="+mn-lt"/>
                          <a:ea typeface="Heiti SC Medium" charset="-122"/>
                          <a:cs typeface="Heiti SC Medium" charset="-122"/>
                        </a:rPr>
                        <a:t>@</a:t>
                      </a:r>
                      <a:r>
                        <a:rPr lang="zh-CN" altLang="en-US" sz="1500" b="1" i="0" baseline="0" dirty="0">
                          <a:solidFill>
                            <a:srgbClr val="FF0000"/>
                          </a:solidFill>
                          <a:latin typeface="+mn-lt"/>
                          <a:ea typeface="Heiti SC Medium" charset="-122"/>
                          <a:cs typeface="Heiti SC Medium" charset="-122"/>
                        </a:rPr>
                        <a:t> </a:t>
                      </a:r>
                      <a:r>
                        <a:rPr lang="en-US" altLang="zh-CN" sz="1500" b="1" i="0" baseline="0" dirty="0">
                          <a:solidFill>
                            <a:srgbClr val="FF0000"/>
                          </a:solidFill>
                          <a:latin typeface="+mn-lt"/>
                          <a:ea typeface="Heiti SC Medium" charset="-122"/>
                          <a:cs typeface="Heiti SC Medium" charset="-122"/>
                        </a:rPr>
                        <a:t>4.64</a:t>
                      </a:r>
                      <a:r>
                        <a:rPr lang="zh-CN" altLang="en-US" sz="1500" b="1" i="0" baseline="0" dirty="0">
                          <a:solidFill>
                            <a:srgbClr val="FF0000"/>
                          </a:solidFill>
                          <a:latin typeface="+mn-lt"/>
                          <a:ea typeface="Heiti SC Medium" charset="-122"/>
                          <a:cs typeface="Heiti SC Medium" charset="-122"/>
                        </a:rPr>
                        <a:t> </a:t>
                      </a:r>
                      <a:r>
                        <a:rPr lang="en-US" altLang="zh-CN" sz="1500" b="1" i="0" baseline="0" dirty="0" err="1">
                          <a:solidFill>
                            <a:srgbClr val="FF0000"/>
                          </a:solidFill>
                          <a:latin typeface="+mn-lt"/>
                          <a:ea typeface="Heiti SC Medium" charset="-122"/>
                          <a:cs typeface="Heiti SC Medium" charset="-122"/>
                        </a:rPr>
                        <a:t>GeV</a:t>
                      </a:r>
                      <a:endParaRPr lang="en-US" altLang="zh-CN" sz="1500" b="1" i="0" baseline="0" dirty="0">
                        <a:solidFill>
                          <a:srgbClr val="FF0000"/>
                        </a:solidFill>
                        <a:latin typeface="+mn-lt"/>
                        <a:ea typeface="Heiti SC Medium" charset="-122"/>
                        <a:cs typeface="Heiti SC Medium" charset="-122"/>
                      </a:endParaRPr>
                    </a:p>
                    <a:p>
                      <a:r>
                        <a:rPr lang="en-US" altLang="zh-CN" sz="1500" b="1" i="0" baseline="0" dirty="0">
                          <a:solidFill>
                            <a:srgbClr val="FF0000"/>
                          </a:solidFill>
                          <a:latin typeface="+mn-lt"/>
                          <a:ea typeface="Heiti SC Medium" charset="-122"/>
                          <a:cs typeface="Heiti SC Medium" charset="-122"/>
                        </a:rPr>
                        <a:t>5/fb@ 4.18 </a:t>
                      </a:r>
                      <a:r>
                        <a:rPr lang="en-US" altLang="zh-CN" sz="1500" b="1" i="0" baseline="0" dirty="0" err="1">
                          <a:solidFill>
                            <a:srgbClr val="FF0000"/>
                          </a:solidFill>
                          <a:latin typeface="+mn-lt"/>
                          <a:ea typeface="Heiti SC Medium" charset="-122"/>
                          <a:cs typeface="Heiti SC Medium" charset="-122"/>
                        </a:rPr>
                        <a:t>GeV</a:t>
                      </a:r>
                      <a:r>
                        <a:rPr lang="en-US" altLang="zh-CN" sz="1500" b="1" i="0" baseline="0" dirty="0">
                          <a:solidFill>
                            <a:srgbClr val="FF0000"/>
                          </a:solidFill>
                          <a:latin typeface="+mn-lt"/>
                          <a:ea typeface="Heiti SC Medium" charset="-122"/>
                          <a:cs typeface="Heiti SC Medium" charset="-122"/>
                        </a:rPr>
                        <a:t>  </a:t>
                      </a:r>
                    </a:p>
                    <a:p>
                      <a:r>
                        <a:rPr lang="en-US" altLang="zh-CN" sz="1500" b="1" i="0" baseline="0" dirty="0">
                          <a:solidFill>
                            <a:srgbClr val="FF0000"/>
                          </a:solidFill>
                          <a:latin typeface="+mn-lt"/>
                          <a:ea typeface="Heiti SC Medium" charset="-122"/>
                          <a:cs typeface="Heiti SC Medium" charset="-122"/>
                          <a:hlinkClick r:id="rId2"/>
                        </a:rPr>
                        <a:t>5/fb@4.96</a:t>
                      </a:r>
                      <a:r>
                        <a:rPr lang="en-US" altLang="zh-CN" sz="1500" b="1" i="0" baseline="0" dirty="0">
                          <a:solidFill>
                            <a:srgbClr val="FF0000"/>
                          </a:solidFill>
                          <a:latin typeface="+mn-lt"/>
                          <a:ea typeface="Heiti SC Medium" charset="-122"/>
                          <a:cs typeface="Heiti SC Medium" charset="-122"/>
                        </a:rPr>
                        <a:t> </a:t>
                      </a:r>
                      <a:r>
                        <a:rPr lang="en-US" altLang="zh-CN" sz="1500" b="1" i="0" baseline="0" dirty="0" err="1">
                          <a:solidFill>
                            <a:srgbClr val="FF0000"/>
                          </a:solidFill>
                          <a:latin typeface="+mn-lt"/>
                          <a:ea typeface="Heiti SC Medium" charset="-122"/>
                          <a:cs typeface="Heiti SC Medium" charset="-122"/>
                        </a:rPr>
                        <a:t>GeV</a:t>
                      </a:r>
                      <a:endParaRPr lang="zh-CN" altLang="en-US" sz="1500" b="1" i="0" dirty="0">
                        <a:solidFill>
                          <a:srgbClr val="FF0000"/>
                        </a:solidFill>
                        <a:latin typeface="+mn-lt"/>
                        <a:ea typeface="Heiti SC Medium" charset="-122"/>
                        <a:cs typeface="Heiti SC Medium" charset="-122"/>
                      </a:endParaRPr>
                    </a:p>
                  </a:txBody>
                  <a:tcPr marL="68580" marR="68580" marT="34290" marB="34290"/>
                </a:tc>
                <a:tc>
                  <a:txBody>
                    <a:bodyPr/>
                    <a:lstStyle/>
                    <a:p>
                      <a:r>
                        <a:rPr lang="en-US" altLang="zh-CN" sz="1500" b="1" i="0" dirty="0">
                          <a:solidFill>
                            <a:srgbClr val="C00000"/>
                          </a:solidFill>
                          <a:latin typeface="+mn-lt"/>
                          <a:ea typeface="Heiti SC Medium" charset="-122"/>
                          <a:cs typeface="Heiti SC Medium" charset="-122"/>
                        </a:rPr>
                        <a:t>Belle-II</a:t>
                      </a:r>
                      <a:r>
                        <a:rPr lang="en-US" altLang="zh-CN" sz="1500" b="1" i="0" dirty="0">
                          <a:solidFill>
                            <a:srgbClr val="C00000"/>
                          </a:solidFill>
                          <a:latin typeface="Heiti SC Medium" charset="-122"/>
                          <a:ea typeface="Heiti SC Medium" charset="-122"/>
                          <a:cs typeface="Heiti SC Medium" charset="-122"/>
                        </a:rPr>
                        <a:t>(</a:t>
                      </a:r>
                      <a:r>
                        <a:rPr lang="zh-CN" altLang="en-US" sz="1500" b="1" i="0" dirty="0">
                          <a:solidFill>
                            <a:srgbClr val="C00000"/>
                          </a:solidFill>
                          <a:latin typeface="Heiti SC Medium" charset="-122"/>
                          <a:ea typeface="Heiti SC Medium" charset="-122"/>
                          <a:cs typeface="Heiti SC Medium" charset="-122"/>
                        </a:rPr>
                        <a:t>日本）</a:t>
                      </a:r>
                    </a:p>
                    <a:p>
                      <a:r>
                        <a:rPr lang="en-US" altLang="zh-CN" sz="1500" b="1" i="0" dirty="0" err="1">
                          <a:solidFill>
                            <a:srgbClr val="C00000"/>
                          </a:solidFill>
                          <a:latin typeface="+mn-lt"/>
                          <a:ea typeface="Heiti SC Medium" charset="-122"/>
                          <a:cs typeface="Heiti SC Medium" charset="-122"/>
                        </a:rPr>
                        <a:t>LHCb</a:t>
                      </a:r>
                      <a:r>
                        <a:rPr lang="zh-CN" altLang="en-US" sz="1500" b="1" i="0" dirty="0">
                          <a:solidFill>
                            <a:srgbClr val="C00000"/>
                          </a:solidFill>
                          <a:latin typeface="Heiti SC Medium" charset="-122"/>
                          <a:ea typeface="Heiti SC Medium" charset="-122"/>
                          <a:cs typeface="Heiti SC Medium" charset="-122"/>
                        </a:rPr>
                        <a:t> </a:t>
                      </a:r>
                      <a:r>
                        <a:rPr lang="en-US" altLang="zh-CN" sz="1500" b="1" i="0" dirty="0">
                          <a:solidFill>
                            <a:srgbClr val="C00000"/>
                          </a:solidFill>
                          <a:latin typeface="Heiti SC Medium" charset="-122"/>
                          <a:ea typeface="Heiti SC Medium" charset="-122"/>
                          <a:cs typeface="Heiti SC Medium" charset="-122"/>
                        </a:rPr>
                        <a:t>(CERN)</a:t>
                      </a:r>
                      <a:endParaRPr lang="zh-CN" altLang="en-US" sz="1500" b="1" i="0" dirty="0">
                        <a:solidFill>
                          <a:srgbClr val="C00000"/>
                        </a:solidFill>
                        <a:latin typeface="Heiti SC Medium" charset="-122"/>
                        <a:ea typeface="Heiti SC Medium" charset="-122"/>
                        <a:cs typeface="Heiti SC Medium" charset="-122"/>
                      </a:endParaRPr>
                    </a:p>
                    <a:p>
                      <a:r>
                        <a:rPr lang="zh-CN" altLang="en-US" sz="1500" b="1" i="0" dirty="0">
                          <a:solidFill>
                            <a:srgbClr val="C00000"/>
                          </a:solidFill>
                          <a:latin typeface="Heiti SC Medium" charset="-122"/>
                          <a:ea typeface="Heiti SC Medium" charset="-122"/>
                          <a:cs typeface="Heiti SC Medium" charset="-122"/>
                        </a:rPr>
                        <a:t>互补关系</a:t>
                      </a:r>
                    </a:p>
                  </a:txBody>
                  <a:tcPr marL="68580" marR="68580" marT="34290" marB="34290"/>
                </a:tc>
                <a:extLst>
                  <a:ext uri="{0D108BD9-81ED-4DB2-BD59-A6C34878D82A}">
                    <a16:rowId xmlns:a16="http://schemas.microsoft.com/office/drawing/2014/main" val="10004"/>
                  </a:ext>
                </a:extLst>
              </a:tr>
              <a:tr h="651510">
                <a:tc>
                  <a:txBody>
                    <a:bodyPr/>
                    <a:lstStyle/>
                    <a:p>
                      <a:r>
                        <a:rPr lang="en-US" altLang="zh-CN" sz="1500" b="1" i="0" dirty="0">
                          <a:latin typeface="Heiti SC Medium" charset="-122"/>
                          <a:ea typeface="Heiti SC Medium" charset="-122"/>
                          <a:cs typeface="Heiti SC Medium" charset="-122"/>
                        </a:rPr>
                        <a:t>R</a:t>
                      </a:r>
                      <a:r>
                        <a:rPr lang="zh-CN" altLang="en-US" sz="1500" b="1" i="0" dirty="0">
                          <a:latin typeface="Heiti SC Medium" charset="-122"/>
                          <a:ea typeface="Heiti SC Medium" charset="-122"/>
                          <a:cs typeface="Heiti SC Medium" charset="-122"/>
                        </a:rPr>
                        <a:t>值</a:t>
                      </a:r>
                      <a:r>
                        <a:rPr lang="en-US" altLang="zh-CN" sz="1500" b="1" i="0" dirty="0">
                          <a:latin typeface="Heiti SC Medium" charset="-122"/>
                          <a:ea typeface="Heiti SC Medium" charset="-122"/>
                          <a:cs typeface="Heiti SC Medium" charset="-122"/>
                        </a:rPr>
                        <a:t>&amp;QCD</a:t>
                      </a:r>
                      <a:endParaRPr lang="zh-CN" altLang="en-US" sz="1500" b="1" i="0" dirty="0">
                        <a:latin typeface="Heiti SC Medium" charset="-122"/>
                        <a:ea typeface="Heiti SC Medium" charset="-122"/>
                        <a:cs typeface="Heiti SC Medium" charset="-122"/>
                      </a:endParaRPr>
                    </a:p>
                  </a:txBody>
                  <a:tcPr marL="68580" marR="68580" marT="34290" marB="34290"/>
                </a:tc>
                <a:tc>
                  <a:txBody>
                    <a:bodyPr/>
                    <a:lstStyle/>
                    <a:p>
                      <a:r>
                        <a:rPr lang="en-US" altLang="zh-CN" sz="1500" b="1" i="0" dirty="0">
                          <a:latin typeface="Heiti SC Medium" charset="-122"/>
                          <a:ea typeface="Heiti SC Medium" charset="-122"/>
                          <a:cs typeface="Heiti SC Medium" charset="-122"/>
                        </a:rPr>
                        <a:t>R</a:t>
                      </a:r>
                      <a:r>
                        <a:rPr lang="zh-CN" altLang="en-US" sz="1500" b="1" i="0" dirty="0">
                          <a:latin typeface="Heiti SC Medium" charset="-122"/>
                          <a:ea typeface="Heiti SC Medium" charset="-122"/>
                          <a:cs typeface="Heiti SC Medium" charset="-122"/>
                        </a:rPr>
                        <a:t>值、重子形状因子、遍举强子截面、</a:t>
                      </a:r>
                      <a:r>
                        <a:rPr lang="en-US" altLang="zh-CN" sz="1500" b="1" i="0" dirty="0">
                          <a:latin typeface="Heiti SC Medium" charset="-122"/>
                          <a:ea typeface="Heiti SC Medium" charset="-122"/>
                          <a:cs typeface="Heiti SC Medium" charset="-122"/>
                        </a:rPr>
                        <a:t>ISR</a:t>
                      </a:r>
                      <a:r>
                        <a:rPr lang="zh-CN" altLang="en-US" sz="1500" b="1" i="0" dirty="0">
                          <a:latin typeface="Heiti SC Medium" charset="-122"/>
                          <a:ea typeface="Heiti SC Medium" charset="-122"/>
                          <a:cs typeface="Heiti SC Medium" charset="-122"/>
                        </a:rPr>
                        <a:t>物理、谱学等</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latin typeface="Heiti SC Medium" charset="-122"/>
                          <a:ea typeface="Heiti SC Medium" charset="-122"/>
                          <a:cs typeface="Heiti SC Medium" charset="-122"/>
                        </a:rPr>
                        <a:t>130</a:t>
                      </a:r>
                      <a:r>
                        <a:rPr lang="zh-CN" altLang="en-US" sz="1500" b="1" i="0" dirty="0">
                          <a:latin typeface="Heiti SC Medium" charset="-122"/>
                          <a:ea typeface="Heiti SC Medium" charset="-122"/>
                          <a:cs typeface="Heiti SC Medium" charset="-122"/>
                        </a:rPr>
                        <a:t>能点数据</a:t>
                      </a:r>
                      <a:r>
                        <a:rPr lang="en-US" altLang="zh-CN" sz="1500" b="1" i="0" dirty="0">
                          <a:latin typeface="Heiti SC Medium" charset="-122"/>
                          <a:ea typeface="Heiti SC Medium" charset="-122"/>
                          <a:cs typeface="Heiti SC Medium" charset="-122"/>
                        </a:rPr>
                        <a:t>(</a:t>
                      </a:r>
                      <a:r>
                        <a:rPr lang="en-US" altLang="zh-CN" sz="1500" b="1" i="0" dirty="0">
                          <a:latin typeface="+mn-lt"/>
                          <a:ea typeface="Heiti SC Medium" charset="-122"/>
                          <a:cs typeface="Heiti SC Medium" charset="-122"/>
                        </a:rPr>
                        <a:t>2.0-4.6GeV)</a:t>
                      </a:r>
                      <a:endParaRPr lang="zh-CN" altLang="en-US" sz="1500" b="1" i="0" dirty="0">
                        <a:latin typeface="+mn-lt"/>
                        <a:ea typeface="Heiti SC Medium" charset="-122"/>
                        <a:cs typeface="Heiti SC Medium" charset="-122"/>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solidFill>
                            <a:srgbClr val="FF0000"/>
                          </a:solidFill>
                          <a:latin typeface="+mn-lt"/>
                          <a:ea typeface="Heiti SC Medium" charset="-122"/>
                          <a:cs typeface="Heiti SC Medium" charset="-122"/>
                        </a:rPr>
                        <a:t>20/fb @</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(3770) </a:t>
                      </a:r>
                    </a:p>
                    <a:p>
                      <a:r>
                        <a:rPr lang="zh-CN" altLang="en-US" sz="1500" b="1" i="0" dirty="0">
                          <a:solidFill>
                            <a:srgbClr val="FF0000"/>
                          </a:solidFill>
                          <a:latin typeface="Heiti SC Medium" charset="-122"/>
                          <a:ea typeface="Heiti SC Medium" charset="-122"/>
                          <a:cs typeface="Heiti SC Medium" charset="-122"/>
                        </a:rPr>
                        <a:t> </a:t>
                      </a:r>
                      <a:r>
                        <a:rPr lang="en-US" altLang="zh-CN" sz="1500" b="1" i="0" dirty="0">
                          <a:solidFill>
                            <a:srgbClr val="FF0000"/>
                          </a:solidFill>
                          <a:latin typeface="+mn-lt"/>
                          <a:ea typeface="Heiti SC Medium" charset="-122"/>
                          <a:cs typeface="Heiti SC Medium" charset="-122"/>
                        </a:rPr>
                        <a:t>ISR</a:t>
                      </a:r>
                      <a:r>
                        <a:rPr lang="zh-CN" altLang="en-US" sz="1500" b="1" i="0" dirty="0">
                          <a:solidFill>
                            <a:srgbClr val="FF0000"/>
                          </a:solidFill>
                          <a:latin typeface="Heiti SC Medium" charset="-122"/>
                          <a:ea typeface="Heiti SC Medium" charset="-122"/>
                          <a:cs typeface="Heiti SC Medium" charset="-122"/>
                        </a:rPr>
                        <a:t>物理 </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solidFill>
                            <a:srgbClr val="C00000"/>
                          </a:solidFill>
                          <a:latin typeface="+mn-lt"/>
                          <a:ea typeface="Heiti SC Medium" charset="-122"/>
                          <a:cs typeface="Heiti SC Medium" charset="-122"/>
                        </a:rPr>
                        <a:t>Belle-II</a:t>
                      </a:r>
                      <a:r>
                        <a:rPr lang="en-US" altLang="zh-CN" sz="1500" b="1" i="0" dirty="0">
                          <a:solidFill>
                            <a:srgbClr val="C00000"/>
                          </a:solidFill>
                          <a:latin typeface="Heiti SC Medium" charset="-122"/>
                          <a:ea typeface="Heiti SC Medium" charset="-122"/>
                          <a:cs typeface="Heiti SC Medium" charset="-122"/>
                        </a:rPr>
                        <a:t>(</a:t>
                      </a:r>
                      <a:r>
                        <a:rPr lang="zh-CN" altLang="en-US" sz="1500" b="1" i="0" dirty="0">
                          <a:solidFill>
                            <a:srgbClr val="C00000"/>
                          </a:solidFill>
                          <a:latin typeface="Heiti SC Medium" charset="-122"/>
                          <a:ea typeface="Heiti SC Medium" charset="-122"/>
                          <a:cs typeface="Heiti SC Medium" charset="-122"/>
                        </a:rPr>
                        <a:t>日本）</a:t>
                      </a:r>
                    </a:p>
                    <a:p>
                      <a:r>
                        <a:rPr lang="zh-CN" altLang="en-US" sz="1500" b="1" i="0" dirty="0">
                          <a:solidFill>
                            <a:srgbClr val="C00000"/>
                          </a:solidFill>
                          <a:latin typeface="Heiti SC Medium" charset="-122"/>
                          <a:ea typeface="Heiti SC Medium" charset="-122"/>
                          <a:cs typeface="Heiti SC Medium" charset="-122"/>
                        </a:rPr>
                        <a:t>俄罗斯</a:t>
                      </a:r>
                    </a:p>
                  </a:txBody>
                  <a:tcPr marL="68580" marR="68580" marT="34290" marB="34290"/>
                </a:tc>
                <a:extLst>
                  <a:ext uri="{0D108BD9-81ED-4DB2-BD59-A6C34878D82A}">
                    <a16:rowId xmlns:a16="http://schemas.microsoft.com/office/drawing/2014/main" val="10005"/>
                  </a:ext>
                </a:extLst>
              </a:tr>
              <a:tr h="685800">
                <a:tc>
                  <a:txBody>
                    <a:bodyPr/>
                    <a:lstStyle/>
                    <a:p>
                      <a:r>
                        <a:rPr lang="zh-CN" altLang="en-US" sz="1500" b="1" i="0" dirty="0">
                          <a:latin typeface="Heiti SC Medium" charset="-122"/>
                          <a:ea typeface="Heiti SC Medium" charset="-122"/>
                          <a:cs typeface="Heiti SC Medium" charset="-122"/>
                        </a:rPr>
                        <a:t>新物理</a:t>
                      </a:r>
                    </a:p>
                  </a:txBody>
                  <a:tcPr marL="68580" marR="68580" marT="34290" marB="34290"/>
                </a:tc>
                <a:tc>
                  <a:txBody>
                    <a:bodyPr/>
                    <a:lstStyle/>
                    <a:p>
                      <a:r>
                        <a:rPr lang="zh-CN" altLang="en-US" sz="1500" b="1" i="0" dirty="0">
                          <a:latin typeface="Heiti SC Medium" charset="-122"/>
                          <a:ea typeface="Heiti SC Medium" charset="-122"/>
                          <a:cs typeface="Heiti SC Medium" charset="-122"/>
                        </a:rPr>
                        <a:t>粲介子稀有、粲偶素稀有、禁闭衰变等</a:t>
                      </a:r>
                    </a:p>
                  </a:txBody>
                  <a:tcPr marL="68580" marR="68580" marT="34290" marB="34290"/>
                </a:tc>
                <a:tc>
                  <a:txBody>
                    <a:bodyPr/>
                    <a:lstStyle/>
                    <a:p>
                      <a:r>
                        <a:rPr lang="en-US" altLang="zh-CN" sz="1500" b="1" i="0" dirty="0">
                          <a:solidFill>
                            <a:schemeClr val="tx1"/>
                          </a:solidFill>
                          <a:latin typeface="+mn-lt"/>
                          <a:ea typeface="Heiti SC Medium" charset="-122"/>
                          <a:cs typeface="Heiti SC Medium" charset="-122"/>
                        </a:rPr>
                        <a:t>1.3 billion </a:t>
                      </a:r>
                      <a:r>
                        <a:rPr kumimoji="1" lang="en-US" altLang="zh-CN" sz="1500" b="1" i="0" dirty="0">
                          <a:solidFill>
                            <a:schemeClr val="tx1"/>
                          </a:solidFill>
                          <a:latin typeface="+mn-lt"/>
                          <a:ea typeface="Heiti SC Medium" charset="-122"/>
                          <a:cs typeface="Heiti SC Medium" charset="-122"/>
                        </a:rPr>
                        <a:t>J/</a:t>
                      </a:r>
                      <a:r>
                        <a:rPr kumimoji="1" lang="en-US" altLang="zh-CN" sz="1500" b="1" i="0" dirty="0" err="1">
                          <a:solidFill>
                            <a:schemeClr val="tx1"/>
                          </a:solidFill>
                          <a:latin typeface="+mn-lt"/>
                          <a:ea typeface="Heiti SC Medium" charset="-122"/>
                          <a:cs typeface="Heiti SC Medium" charset="-122"/>
                        </a:rPr>
                        <a:t>ψ</a:t>
                      </a:r>
                      <a:r>
                        <a:rPr kumimoji="1" lang="en-US" altLang="zh-CN" sz="1500" b="1" i="0" dirty="0">
                          <a:solidFill>
                            <a:schemeClr val="tx1"/>
                          </a:solidFill>
                          <a:latin typeface="+mn-lt"/>
                          <a:ea typeface="Heiti SC Medium" charset="-122"/>
                          <a:cs typeface="Heiti SC Medium" charset="-122"/>
                        </a:rPr>
                        <a:t> </a:t>
                      </a:r>
                    </a:p>
                    <a:p>
                      <a:r>
                        <a:rPr kumimoji="1" lang="en-US" altLang="zh-CN" sz="1500" b="1" i="0" dirty="0">
                          <a:solidFill>
                            <a:schemeClr val="tx1"/>
                          </a:solidFill>
                          <a:latin typeface="+mn-lt"/>
                          <a:ea typeface="Heiti SC Medium" charset="-122"/>
                          <a:cs typeface="Heiti SC Medium" charset="-122"/>
                        </a:rPr>
                        <a:t>0.5 billion </a:t>
                      </a:r>
                      <a:r>
                        <a:rPr kumimoji="1" lang="en-US" altLang="zh-CN" sz="1500" b="1" i="0" dirty="0" err="1">
                          <a:solidFill>
                            <a:schemeClr val="tx1"/>
                          </a:solidFill>
                          <a:latin typeface="+mn-lt"/>
                          <a:ea typeface="Heiti SC Medium" charset="-122"/>
                          <a:cs typeface="Heiti SC Medium" charset="-122"/>
                        </a:rPr>
                        <a:t>ψ</a:t>
                      </a:r>
                      <a:r>
                        <a:rPr kumimoji="1" lang="en-US" altLang="zh-CN" sz="1500" b="1" i="0" dirty="0">
                          <a:solidFill>
                            <a:schemeClr val="tx1"/>
                          </a:solidFill>
                          <a:latin typeface="+mn-lt"/>
                          <a:ea typeface="Heiti SC Medium" charset="-122"/>
                          <a:cs typeface="Heiti SC Medium" charset="-122"/>
                        </a:rPr>
                        <a:t> (2S) </a:t>
                      </a:r>
                      <a:endParaRPr lang="zh-CN" altLang="en-US" sz="1500" b="1" i="0" dirty="0">
                        <a:solidFill>
                          <a:schemeClr val="tx1"/>
                        </a:solidFill>
                        <a:latin typeface="+mn-lt"/>
                        <a:ea typeface="Heiti SC Medium" charset="-122"/>
                        <a:cs typeface="Heiti SC Medium"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latin typeface="+mn-lt"/>
                          <a:ea typeface="Heiti SC Medium" charset="-122"/>
                          <a:cs typeface="Heiti SC Medium" charset="-122"/>
                        </a:rPr>
                        <a:t>2.9/fb @</a:t>
                      </a:r>
                      <a:r>
                        <a:rPr kumimoji="1" lang="en-US" altLang="zh-CN" sz="1500" b="1" i="0" dirty="0" err="1">
                          <a:solidFill>
                            <a:srgbClr val="002060"/>
                          </a:solidFill>
                          <a:latin typeface="+mn-lt"/>
                          <a:ea typeface="Heiti SC Medium" charset="-122"/>
                          <a:cs typeface="Heiti SC Medium" charset="-122"/>
                        </a:rPr>
                        <a:t>ψ</a:t>
                      </a:r>
                      <a:r>
                        <a:rPr kumimoji="1" lang="en-US" altLang="zh-CN" sz="1500" b="1" i="0" dirty="0">
                          <a:solidFill>
                            <a:srgbClr val="002060"/>
                          </a:solidFill>
                          <a:latin typeface="+mn-lt"/>
                          <a:ea typeface="Heiti SC Medium" charset="-122"/>
                          <a:cs typeface="Heiti SC Medium" charset="-122"/>
                        </a:rPr>
                        <a:t> (3770) </a:t>
                      </a:r>
                    </a:p>
                  </a:txBody>
                  <a:tcPr marL="68580" marR="68580" marT="34290" marB="34290"/>
                </a:tc>
                <a:tc>
                  <a:txBody>
                    <a:bodyPr/>
                    <a:lstStyle/>
                    <a:p>
                      <a:r>
                        <a:rPr lang="en-US" altLang="zh-CN" sz="1500" b="1" i="0" dirty="0">
                          <a:solidFill>
                            <a:srgbClr val="FF0000"/>
                          </a:solidFill>
                          <a:latin typeface="+mn-lt"/>
                          <a:ea typeface="Heiti SC Medium" charset="-122"/>
                          <a:cs typeface="Heiti SC Medium" charset="-122"/>
                        </a:rPr>
                        <a:t>10 billion </a:t>
                      </a:r>
                      <a:r>
                        <a:rPr kumimoji="1" lang="en-US" altLang="zh-CN" sz="1500" b="1" i="0" dirty="0">
                          <a:solidFill>
                            <a:srgbClr val="FF0000"/>
                          </a:solidFill>
                          <a:latin typeface="+mn-lt"/>
                          <a:ea typeface="Heiti SC Medium" charset="-122"/>
                          <a:cs typeface="Heiti SC Medium" charset="-122"/>
                        </a:rPr>
                        <a:t>J/</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a:t>
                      </a:r>
                    </a:p>
                    <a:p>
                      <a:r>
                        <a:rPr kumimoji="1" lang="en-US" altLang="zh-CN" sz="1500" b="1" i="0" dirty="0">
                          <a:solidFill>
                            <a:srgbClr val="FF0000"/>
                          </a:solidFill>
                          <a:latin typeface="+mn-lt"/>
                          <a:ea typeface="Heiti SC Medium" charset="-122"/>
                          <a:cs typeface="Heiti SC Medium" charset="-122"/>
                        </a:rPr>
                        <a:t>5 billion </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(2S) </a:t>
                      </a:r>
                      <a:endParaRPr lang="zh-CN" altLang="en-US" sz="1500" b="1" i="0" dirty="0">
                        <a:solidFill>
                          <a:srgbClr val="FF0000"/>
                        </a:solidFill>
                        <a:latin typeface="+mn-lt"/>
                        <a:ea typeface="Heiti SC Medium" charset="-122"/>
                        <a:cs typeface="Heiti SC Medium"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500" b="1" i="0" dirty="0">
                          <a:solidFill>
                            <a:srgbClr val="FF0000"/>
                          </a:solidFill>
                          <a:latin typeface="+mn-lt"/>
                          <a:ea typeface="Heiti SC Medium" charset="-122"/>
                          <a:cs typeface="Heiti SC Medium" charset="-122"/>
                        </a:rPr>
                        <a:t>20/fb @</a:t>
                      </a:r>
                      <a:r>
                        <a:rPr kumimoji="1" lang="en-US" altLang="zh-CN" sz="1500" b="1" i="0" dirty="0" err="1">
                          <a:solidFill>
                            <a:srgbClr val="FF0000"/>
                          </a:solidFill>
                          <a:latin typeface="+mn-lt"/>
                          <a:ea typeface="Heiti SC Medium" charset="-122"/>
                          <a:cs typeface="Heiti SC Medium" charset="-122"/>
                        </a:rPr>
                        <a:t>ψ</a:t>
                      </a:r>
                      <a:r>
                        <a:rPr kumimoji="1" lang="en-US" altLang="zh-CN" sz="1500" b="1" i="0" dirty="0">
                          <a:solidFill>
                            <a:srgbClr val="FF0000"/>
                          </a:solidFill>
                          <a:latin typeface="+mn-lt"/>
                          <a:ea typeface="Heiti SC Medium" charset="-122"/>
                          <a:cs typeface="Heiti SC Medium" charset="-122"/>
                        </a:rPr>
                        <a:t> (3770) </a:t>
                      </a:r>
                    </a:p>
                  </a:txBody>
                  <a:tcPr marL="68580" marR="68580" marT="34290" marB="34290"/>
                </a:tc>
                <a:tc>
                  <a:txBody>
                    <a:bodyPr/>
                    <a:lstStyle/>
                    <a:p>
                      <a:r>
                        <a:rPr lang="en-US" altLang="zh-CN" sz="1500" b="1" i="0" dirty="0">
                          <a:solidFill>
                            <a:srgbClr val="C00000"/>
                          </a:solidFill>
                          <a:latin typeface="+mn-lt"/>
                          <a:ea typeface="Heiti SC Medium" charset="-122"/>
                          <a:cs typeface="Heiti SC Medium" charset="-122"/>
                        </a:rPr>
                        <a:t>Belle-II</a:t>
                      </a:r>
                      <a:r>
                        <a:rPr lang="en-US" altLang="zh-CN" sz="1500" b="1" i="0" dirty="0">
                          <a:solidFill>
                            <a:srgbClr val="C00000"/>
                          </a:solidFill>
                          <a:latin typeface="Heiti SC Medium" charset="-122"/>
                          <a:ea typeface="Heiti SC Medium" charset="-122"/>
                          <a:cs typeface="Heiti SC Medium" charset="-122"/>
                        </a:rPr>
                        <a:t>(</a:t>
                      </a:r>
                      <a:r>
                        <a:rPr lang="zh-CN" altLang="en-US" sz="1500" b="1" i="0" dirty="0">
                          <a:solidFill>
                            <a:srgbClr val="C00000"/>
                          </a:solidFill>
                          <a:latin typeface="Heiti SC Medium" charset="-122"/>
                          <a:ea typeface="Heiti SC Medium" charset="-122"/>
                          <a:cs typeface="Heiti SC Medium" charset="-122"/>
                        </a:rPr>
                        <a:t>日本）</a:t>
                      </a:r>
                    </a:p>
                    <a:p>
                      <a:r>
                        <a:rPr lang="en-US" altLang="zh-CN" sz="1500" b="1" i="0" dirty="0" err="1">
                          <a:solidFill>
                            <a:srgbClr val="C00000"/>
                          </a:solidFill>
                          <a:latin typeface="+mn-lt"/>
                          <a:ea typeface="Heiti SC Medium" charset="-122"/>
                          <a:cs typeface="Heiti SC Medium" charset="-122"/>
                        </a:rPr>
                        <a:t>LHCb</a:t>
                      </a:r>
                      <a:r>
                        <a:rPr lang="zh-CN" altLang="en-US" sz="1500" b="1" i="0" dirty="0">
                          <a:solidFill>
                            <a:srgbClr val="C00000"/>
                          </a:solidFill>
                          <a:latin typeface="Heiti SC Medium" charset="-122"/>
                          <a:ea typeface="Heiti SC Medium" charset="-122"/>
                          <a:cs typeface="Heiti SC Medium" charset="-122"/>
                        </a:rPr>
                        <a:t> </a:t>
                      </a:r>
                      <a:r>
                        <a:rPr lang="en-US" altLang="zh-CN" sz="1500" b="1" i="0" dirty="0">
                          <a:solidFill>
                            <a:srgbClr val="C00000"/>
                          </a:solidFill>
                          <a:latin typeface="Heiti SC Medium" charset="-122"/>
                          <a:ea typeface="Heiti SC Medium" charset="-122"/>
                          <a:cs typeface="Heiti SC Medium" charset="-122"/>
                        </a:rPr>
                        <a:t>(CERN)</a:t>
                      </a:r>
                      <a:endParaRPr lang="zh-CN" altLang="en-US" sz="1500" b="1" i="0" dirty="0">
                        <a:solidFill>
                          <a:srgbClr val="C00000"/>
                        </a:solidFill>
                        <a:latin typeface="Heiti SC Medium" charset="-122"/>
                        <a:ea typeface="Heiti SC Medium" charset="-122"/>
                        <a:cs typeface="Heiti SC Medium"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zh-CN" sz="1500" b="1" i="0" dirty="0">
                        <a:solidFill>
                          <a:srgbClr val="C00000"/>
                        </a:solidFill>
                        <a:latin typeface="Heiti SC Medium" charset="-122"/>
                        <a:ea typeface="Heiti SC Medium" charset="-122"/>
                        <a:cs typeface="Heiti SC Medium" charset="-122"/>
                      </a:endParaRPr>
                    </a:p>
                  </a:txBody>
                  <a:tcPr marL="68580" marR="68580" marT="34290" marB="34290"/>
                </a:tc>
                <a:extLst>
                  <a:ext uri="{0D108BD9-81ED-4DB2-BD59-A6C34878D82A}">
                    <a16:rowId xmlns:a16="http://schemas.microsoft.com/office/drawing/2014/main" val="10006"/>
                  </a:ext>
                </a:extLst>
              </a:tr>
            </a:tbl>
          </a:graphicData>
        </a:graphic>
      </p:graphicFrame>
      <p:sp>
        <p:nvSpPr>
          <p:cNvPr id="2" name="文本框 1"/>
          <p:cNvSpPr txBox="1"/>
          <p:nvPr/>
        </p:nvSpPr>
        <p:spPr>
          <a:xfrm>
            <a:off x="2332653" y="0"/>
            <a:ext cx="4944623" cy="646331"/>
          </a:xfrm>
          <a:prstGeom prst="rect">
            <a:avLst/>
          </a:prstGeom>
          <a:noFill/>
        </p:spPr>
        <p:txBody>
          <a:bodyPr wrap="none" rtlCol="0">
            <a:spAutoFit/>
          </a:bodyPr>
          <a:lstStyle/>
          <a:p>
            <a:r>
              <a:rPr kumimoji="1" lang="en-US" altLang="zh-CN" sz="3600" b="1" dirty="0">
                <a:solidFill>
                  <a:srgbClr val="FF0000"/>
                </a:solidFill>
                <a:ea typeface="Heiti SC Medium" charset="-122"/>
                <a:cs typeface="Heiti SC Medium" charset="-122"/>
              </a:rPr>
              <a:t>BESIII</a:t>
            </a:r>
            <a:r>
              <a:rPr kumimoji="1" lang="zh-CN" altLang="en-US" sz="3600" b="1" dirty="0">
                <a:solidFill>
                  <a:srgbClr val="FF0000"/>
                </a:solidFill>
                <a:ea typeface="Heiti SC Medium" charset="-122"/>
                <a:cs typeface="Heiti SC Medium" charset="-122"/>
              </a:rPr>
              <a:t>未来预期</a:t>
            </a:r>
            <a:r>
              <a:rPr kumimoji="1" lang="zh-CN" altLang="en-US" sz="3600" b="1" dirty="0">
                <a:solidFill>
                  <a:srgbClr val="FF0000"/>
                </a:solidFill>
                <a:latin typeface="Heiti SC Medium" charset="-122"/>
                <a:ea typeface="Heiti SC Medium" charset="-122"/>
                <a:cs typeface="Heiti SC Medium" charset="-122"/>
              </a:rPr>
              <a:t>物理数据</a:t>
            </a:r>
          </a:p>
        </p:txBody>
      </p:sp>
    </p:spTree>
    <p:extLst>
      <p:ext uri="{BB962C8B-B14F-4D97-AF65-F5344CB8AC3E}">
        <p14:creationId xmlns:p14="http://schemas.microsoft.com/office/powerpoint/2010/main" val="1265360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12"/>
          </p:nvPr>
        </p:nvSpPr>
        <p:spPr/>
        <p:txBody>
          <a:bodyPr/>
          <a:lstStyle/>
          <a:p>
            <a:fld id="{6BF9AE1C-0B77-4E49-8930-14745354D407}" type="slidenum">
              <a:rPr lang="zh-CN" altLang="en-US" smtClean="0"/>
              <a:t>9</a:t>
            </a:fld>
            <a:endParaRPr lang="zh-CN" altLang="en-US"/>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343" y="857250"/>
            <a:ext cx="3739753" cy="5029200"/>
          </a:xfrm>
          <a:prstGeom prst="rect">
            <a:avLst/>
          </a:prstGeom>
          <a:noFill/>
          <a:ln w="38100">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 name="Text Box 7"/>
          <p:cNvSpPr txBox="1">
            <a:spLocks noChangeArrowheads="1"/>
          </p:cNvSpPr>
          <p:nvPr/>
        </p:nvSpPr>
        <p:spPr bwMode="auto">
          <a:xfrm>
            <a:off x="285750" y="1469231"/>
            <a:ext cx="1103700" cy="1708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GB" altLang="zh-CN" sz="3000" dirty="0">
                <a:solidFill>
                  <a:srgbClr val="FF0000"/>
                </a:solidFill>
              </a:rPr>
              <a:t>E</a:t>
            </a:r>
            <a:r>
              <a:rPr lang="en-GB" altLang="zh-CN" sz="2100" dirty="0"/>
              <a:t>instein</a:t>
            </a:r>
            <a:endParaRPr lang="en-GB" altLang="zh-CN" sz="2400" dirty="0">
              <a:solidFill>
                <a:srgbClr val="FF0000"/>
              </a:solidFill>
            </a:endParaRPr>
          </a:p>
          <a:p>
            <a:r>
              <a:rPr lang="en-GB" altLang="zh-CN" sz="3000" dirty="0">
                <a:solidFill>
                  <a:srgbClr val="FF0000"/>
                </a:solidFill>
              </a:rPr>
              <a:t>E</a:t>
            </a:r>
            <a:r>
              <a:rPr lang="en-GB" altLang="zh-CN" sz="2100" dirty="0"/>
              <a:t>nergy</a:t>
            </a:r>
          </a:p>
          <a:p>
            <a:r>
              <a:rPr lang="en-GB" altLang="zh-CN" sz="1500" dirty="0"/>
              <a:t>And</a:t>
            </a:r>
          </a:p>
          <a:p>
            <a:r>
              <a:rPr lang="en-GB" altLang="zh-CN" sz="3000" dirty="0">
                <a:solidFill>
                  <a:srgbClr val="FF0000"/>
                </a:solidFill>
              </a:rPr>
              <a:t>E</a:t>
            </a:r>
            <a:r>
              <a:rPr lang="en-GB" altLang="zh-CN" sz="2100" dirty="0"/>
              <a:t>=</a:t>
            </a:r>
            <a:r>
              <a:rPr lang="en-GB" altLang="zh-CN" sz="2700" dirty="0"/>
              <a:t>mc</a:t>
            </a:r>
            <a:r>
              <a:rPr lang="en-US" altLang="zh-CN" sz="2700" baseline="30000" dirty="0"/>
              <a:t>2</a:t>
            </a:r>
            <a:endParaRPr lang="en-GB" altLang="zh-CN" sz="2700" baseline="30000" dirty="0">
              <a:solidFill>
                <a:srgbClr val="FF0000"/>
              </a:solidFill>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5871" y="857251"/>
            <a:ext cx="3463802" cy="48990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2396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52000</TotalTime>
  <Words>6029</Words>
  <Application>Microsoft Macintosh PowerPoint</Application>
  <PresentationFormat>全屏显示(4:3)</PresentationFormat>
  <Paragraphs>901</Paragraphs>
  <Slides>87</Slides>
  <Notes>24</Notes>
  <HiddenSlides>0</HiddenSlides>
  <MMClips>1</MMClips>
  <ScaleCrop>false</ScaleCrop>
  <HeadingPairs>
    <vt:vector size="8" baseType="variant">
      <vt:variant>
        <vt:lpstr>已用的字体</vt:lpstr>
      </vt:variant>
      <vt:variant>
        <vt:i4>32</vt:i4>
      </vt:variant>
      <vt:variant>
        <vt:lpstr>主题</vt:lpstr>
      </vt:variant>
      <vt:variant>
        <vt:i4>1</vt:i4>
      </vt:variant>
      <vt:variant>
        <vt:lpstr>嵌入 OLE 服务器</vt:lpstr>
      </vt:variant>
      <vt:variant>
        <vt:i4>3</vt:i4>
      </vt:variant>
      <vt:variant>
        <vt:lpstr>幻灯片标题</vt:lpstr>
      </vt:variant>
      <vt:variant>
        <vt:i4>87</vt:i4>
      </vt:variant>
    </vt:vector>
  </HeadingPairs>
  <TitlesOfParts>
    <vt:vector size="123" baseType="lpstr">
      <vt:lpstr>DengXian</vt:lpstr>
      <vt:lpstr>黑体</vt:lpstr>
      <vt:lpstr>STFangsong</vt:lpstr>
      <vt:lpstr>STKaiti</vt:lpstr>
      <vt:lpstr>STKaiti</vt:lpstr>
      <vt:lpstr>宋体</vt:lpstr>
      <vt:lpstr>宋体</vt:lpstr>
      <vt:lpstr>微软雅黑</vt:lpstr>
      <vt:lpstr>Arial Unicode MS</vt:lpstr>
      <vt:lpstr>ArialMT</vt:lpstr>
      <vt:lpstr>CMBX9</vt:lpstr>
      <vt:lpstr>CMR9</vt:lpstr>
      <vt:lpstr>CMTI9</vt:lpstr>
      <vt:lpstr>Heiti SC Light</vt:lpstr>
      <vt:lpstr>Heiti SC Medium</vt:lpstr>
      <vt:lpstr>STHeiti Light</vt:lpstr>
      <vt:lpstr>Arial</vt:lpstr>
      <vt:lpstr>Arial</vt:lpstr>
      <vt:lpstr>Arial Narrow</vt:lpstr>
      <vt:lpstr>Calibri</vt:lpstr>
      <vt:lpstr>Cambria Math</vt:lpstr>
      <vt:lpstr>Comic Sans MS</vt:lpstr>
      <vt:lpstr>Gill Sans MT</vt:lpstr>
      <vt:lpstr>Helvetica</vt:lpstr>
      <vt:lpstr>Lucida Grande</vt:lpstr>
      <vt:lpstr>Symbol</vt:lpstr>
      <vt:lpstr>Tahoma</vt:lpstr>
      <vt:lpstr>Times New Roman</vt:lpstr>
      <vt:lpstr>Trebuchet MS</vt:lpstr>
      <vt:lpstr>Verdana</vt:lpstr>
      <vt:lpstr>Wingdings</vt:lpstr>
      <vt:lpstr>Wingdings 2</vt:lpstr>
      <vt:lpstr>Office 主题</vt:lpstr>
      <vt:lpstr>公式</vt:lpstr>
      <vt:lpstr>Photo Editor 照片</vt:lpstr>
      <vt:lpstr>Equation</vt:lpstr>
      <vt:lpstr>北京谱仪实验的昨天、今天和明天</vt:lpstr>
      <vt:lpstr>报告提纲</vt:lpstr>
      <vt:lpstr>粒子物理学及其探测技术诺贝尔奖</vt:lpstr>
      <vt:lpstr>第一个基本粒子</vt:lpstr>
      <vt:lpstr>电子的发现:阴极射线</vt:lpstr>
      <vt:lpstr>PowerPoint 演示文稿</vt:lpstr>
      <vt:lpstr>PowerPoint 演示文稿</vt:lpstr>
      <vt:lpstr>Chao’s Classmate at Cal Tech</vt:lpstr>
      <vt:lpstr>PowerPoint 演示文稿</vt:lpstr>
      <vt:lpstr>物质组成的“标准”答案</vt:lpstr>
      <vt:lpstr>基本粒子质量的来源？</vt:lpstr>
      <vt:lpstr>物质基本结构的先驱们 α粒子散射：盖革-马斯顿实验/卢瑟福金泊实验</vt:lpstr>
      <vt:lpstr>卢瑟福的核式模型</vt:lpstr>
      <vt:lpstr>α粒子散射：盖革-马斯顿实验/卢瑟福金泊实验-1913年</vt:lpstr>
      <vt:lpstr>PowerPoint 演示文稿</vt:lpstr>
      <vt:lpstr>PowerPoint 演示文稿</vt:lpstr>
      <vt:lpstr>Deep inelastic experiments</vt:lpstr>
      <vt:lpstr>PowerPoint 演示文稿</vt:lpstr>
      <vt:lpstr>1966-1978 发现夸克间接证据: 中子和质子的内部结构 </vt:lpstr>
      <vt:lpstr>1966-1978 发现夸克间接证据: 中子和质子的内部结构 </vt:lpstr>
      <vt:lpstr>电子点粒子实验检验</vt:lpstr>
      <vt:lpstr>PowerPoint 演示文稿</vt:lpstr>
      <vt:lpstr>强子物质的结构： 夸克模型</vt:lpstr>
      <vt:lpstr>夸克模型：介子八重态</vt:lpstr>
      <vt:lpstr>夸克模型：重子八重态和十重态</vt:lpstr>
      <vt:lpstr>强相互作用与强子质量</vt:lpstr>
      <vt:lpstr>PowerPoint 演示文稿</vt:lpstr>
      <vt:lpstr>QCD：超出夸克模型的物质的可能形态？</vt:lpstr>
      <vt:lpstr>实验手段： 高能粒子对撞机</vt:lpstr>
      <vt:lpstr>国际上主要加速器实验室</vt:lpstr>
      <vt:lpstr>北京正负电子对撞机 (BEPC)</vt:lpstr>
      <vt:lpstr>BEPC/BES历史沿革</vt:lpstr>
      <vt:lpstr>BEPC/BES建造历史背景</vt:lpstr>
      <vt:lpstr>1979年1月28日，邓小平同志访美期间，由方毅副总理和美国前能源部部长施莱辛格签定了（中华人民共和国国家科学技术委员会和美利坚合众国能源部在高能物理领域进行合作的执行协议&gt; 。</vt:lpstr>
      <vt:lpstr>中美高能物理会谈</vt:lpstr>
      <vt:lpstr>1982年, 批准北京正负电子对撞机工程 1984年10月，奠基</vt:lpstr>
      <vt:lpstr>李政道先生和潘诺夫斯基教授</vt:lpstr>
      <vt:lpstr>1988年10月24日，邓小平等党和国家领导人视察北京正负电子对撞机 </vt:lpstr>
      <vt:lpstr>PowerPoint 演示文稿</vt:lpstr>
      <vt:lpstr>历任国家领导人的关心</vt:lpstr>
      <vt:lpstr>习近平总书记视察BEPCII/BESIII</vt:lpstr>
      <vt:lpstr>李政道先生写给BEPC三十周年贺信</vt:lpstr>
      <vt:lpstr>Physics at t-charm Energy Region</vt:lpstr>
      <vt:lpstr>更多物理参见：BESIII物理黄皮书</vt:lpstr>
      <vt:lpstr>BES实验重要物理回顾</vt:lpstr>
      <vt:lpstr>PDG 50年最重要实验结果之一 </vt:lpstr>
      <vt:lpstr>BES实验重要物理回顾：R值</vt:lpstr>
      <vt:lpstr>质子－反质子阈值增强-      </vt:lpstr>
      <vt:lpstr>PowerPoint 演示文稿</vt:lpstr>
      <vt:lpstr>PowerPoint 演示文稿</vt:lpstr>
      <vt:lpstr>BESIII Detector</vt:lpstr>
      <vt:lpstr>PowerPoint 演示文稿</vt:lpstr>
      <vt:lpstr>PowerPoint 演示文稿</vt:lpstr>
      <vt:lpstr>PowerPoint 演示文稿</vt:lpstr>
      <vt:lpstr>探测器推到对撞点: 位置精度 &lt; 1 mm</vt:lpstr>
      <vt:lpstr>2008年7月19日BEPCII/BESIII第一个对撞事例</vt:lpstr>
      <vt:lpstr>PowerPoint 演示文稿</vt:lpstr>
      <vt:lpstr>PowerPoint 演示文稿</vt:lpstr>
      <vt:lpstr>BESIII上发现的类粲偶素家族</vt:lpstr>
      <vt:lpstr>含奇异夸克的隐粲四夸克候选态Zcs(3985)</vt:lpstr>
      <vt:lpstr>正反质子的阈值增强</vt:lpstr>
      <vt:lpstr>PowerPoint 演示文稿</vt:lpstr>
      <vt:lpstr>https://www.nature.com/articles/s41567-019-0494-8 2019年5月6日在线发表</vt:lpstr>
      <vt:lpstr>核子形状因子测量</vt:lpstr>
      <vt:lpstr>PowerPoint 演示文稿</vt:lpstr>
      <vt:lpstr>Muon g-2: am = (g-2)/2</vt:lpstr>
      <vt:lpstr>Standard Model contributions to muon g-2</vt:lpstr>
      <vt:lpstr>Muon g-2: BESIII contributions to HVP </vt:lpstr>
      <vt:lpstr>BESIII contribution to Hlbl:  transition form factors </vt:lpstr>
      <vt:lpstr>QCD的困境</vt:lpstr>
      <vt:lpstr>PowerPoint 演示文稿</vt:lpstr>
      <vt:lpstr>PowerPoint 演示文稿</vt:lpstr>
      <vt:lpstr>PowerPoint 演示文稿</vt:lpstr>
      <vt:lpstr>PowerPoint 演示文稿</vt:lpstr>
      <vt:lpstr>PowerPoint 演示文稿</vt:lpstr>
      <vt:lpstr>PowerPoint 演示文稿</vt:lpstr>
      <vt:lpstr>粲重子：c</vt:lpstr>
      <vt:lpstr>粲重子Lc 衰变绝对分支比的测量</vt:lpstr>
      <vt:lpstr>粲重子衰变重要的物理成果</vt:lpstr>
      <vt:lpstr>PowerPoint 演示文稿</vt:lpstr>
      <vt:lpstr>PowerPoint 演示文稿</vt:lpstr>
      <vt:lpstr>PowerPoint 演示文稿</vt:lpstr>
      <vt:lpstr>总结</vt:lpstr>
      <vt:lpstr>谢谢大家！   感谢 高能所党政办 高能所档案室 高能所文献信息部</vt:lpstr>
      <vt:lpstr>基本相互作用简介</vt:lpstr>
      <vt:lpstr>12 years data taking at BESIII</vt:lpstr>
      <vt:lpstr>PowerPoint 演示文稿</vt:lpstr>
    </vt:vector>
  </TitlesOfParts>
  <Company>IHEP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海波 李</dc:creator>
  <cp:lastModifiedBy>Microsoft Office User</cp:lastModifiedBy>
  <cp:revision>710</cp:revision>
  <cp:lastPrinted>2021-04-11T03:10:20Z</cp:lastPrinted>
  <dcterms:created xsi:type="dcterms:W3CDTF">2018-05-06T02:27:53Z</dcterms:created>
  <dcterms:modified xsi:type="dcterms:W3CDTF">2021-04-20T06:10:42Z</dcterms:modified>
</cp:coreProperties>
</file>