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350" r:id="rId3"/>
    <p:sldId id="351" r:id="rId4"/>
    <p:sldId id="352" r:id="rId5"/>
    <p:sldId id="341" r:id="rId6"/>
    <p:sldId id="338" r:id="rId7"/>
    <p:sldId id="340" r:id="rId8"/>
    <p:sldId id="355" r:id="rId9"/>
    <p:sldId id="349" r:id="rId10"/>
    <p:sldId id="357" r:id="rId11"/>
    <p:sldId id="359" r:id="rId12"/>
    <p:sldId id="347" r:id="rId13"/>
    <p:sldId id="342" r:id="rId14"/>
    <p:sldId id="353" r:id="rId15"/>
    <p:sldId id="354" r:id="rId16"/>
    <p:sldId id="358" r:id="rId17"/>
    <p:sldId id="343" r:id="rId18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3486" autoAdjust="0"/>
  </p:normalViewPr>
  <p:slideViewPr>
    <p:cSldViewPr>
      <p:cViewPr varScale="1">
        <p:scale>
          <a:sx n="64" d="100"/>
          <a:sy n="64" d="100"/>
        </p:scale>
        <p:origin x="1364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300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A33E7-7E96-4E55-9EC8-6B85C76FCACB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C44AF2-7827-42DB-9A17-0885487917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280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762000" y="2362200"/>
            <a:ext cx="7772400" cy="1470025"/>
          </a:xfrm>
        </p:spPr>
        <p:txBody>
          <a:bodyPr/>
          <a:lstStyle/>
          <a:p>
            <a:endParaRPr lang="zh-CN" altLang="zh-CN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181600"/>
            <a:ext cx="6400800" cy="990600"/>
          </a:xfrm>
        </p:spPr>
        <p:txBody>
          <a:bodyPr/>
          <a:lstStyle/>
          <a:p>
            <a:endParaRPr lang="zh-CN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A0C49-A315-4F5B-B0CC-78943C129003}" type="datetime1">
              <a:rPr lang="zh-CN" altLang="en-US" smtClean="0"/>
              <a:t>2021/5/21</a:t>
            </a:fld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TES-HEP 2019, Ukraine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A453B-65BD-4B67-801F-224652737A07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90827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8229600" cy="498316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4876800" cy="7620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E57DF-DF7B-48B0-800F-22F625923A75}" type="datetime1">
              <a:rPr lang="zh-CN" altLang="en-US" smtClean="0"/>
              <a:t>2021/5/21</a:t>
            </a:fld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TES-HEP 2019, Ukraine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8D432-9E32-4BCC-877F-0B55BEDEFA6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00910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4983163"/>
          </a:xfrm>
        </p:spPr>
        <p:txBody>
          <a:bodyPr vert="eaVert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498316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3C9E2-9C67-4D2F-8A3D-FE9EF5C5271D}" type="datetime1">
              <a:rPr lang="zh-CN" altLang="en-US" smtClean="0"/>
              <a:t>2021/5/21</a:t>
            </a:fld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TES-HEP 2019, Ukraine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9BAFC-4769-4D84-83B8-51087DC538D5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694618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4876800" cy="7620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52062-702B-47ED-B7CB-690F3FC492CD}" type="datetime1">
              <a:rPr lang="zh-CN" altLang="en-US" smtClean="0"/>
              <a:t>2021/5/21</a:t>
            </a:fld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TES-HEP 2019, Ukraine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5B8FB-823F-4E3F-A370-72AA0734D5B3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6039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762000" y="2362200"/>
            <a:ext cx="7772400" cy="1470025"/>
          </a:xfrm>
        </p:spPr>
        <p:txBody>
          <a:bodyPr/>
          <a:lstStyle/>
          <a:p>
            <a:endParaRPr lang="zh-CN" altLang="zh-CN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181600"/>
            <a:ext cx="6400800" cy="990600"/>
          </a:xfrm>
        </p:spPr>
        <p:txBody>
          <a:bodyPr/>
          <a:lstStyle/>
          <a:p>
            <a:endParaRPr lang="zh-CN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BEDB2-CD0F-4093-9FC0-F08C4F946BC2}" type="datetime1">
              <a:rPr lang="zh-CN" altLang="en-US" smtClean="0"/>
              <a:t>2021/5/21</a:t>
            </a:fld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TES-HEP 2019, Ukraine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878FF-A69F-4AE7-9930-C0B41613D6FF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418908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4876800" cy="7620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F2FF8-798B-401C-9FFD-E5A3F70B3BCE}" type="datetime1">
              <a:rPr lang="zh-CN" altLang="en-US" smtClean="0"/>
              <a:t>2021/5/21</a:t>
            </a:fld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TES-HEP 2019, Ukraine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562CD-D93D-47EA-B9AE-0F321B305A22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53188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143000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022475"/>
            <a:ext cx="3868737" cy="407352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143000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022474"/>
            <a:ext cx="3887788" cy="407352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630238" y="152400"/>
            <a:ext cx="4703762" cy="7620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1FFF9-1EB2-4E74-9429-1FB90BD57ADD}" type="datetime1">
              <a:rPr lang="zh-CN" altLang="en-US" smtClean="0"/>
              <a:t>2021/5/21</a:t>
            </a:fld>
            <a:endParaRPr lang="en-US" altLang="zh-CN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TES-HEP 2019, Ukraine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103E3-A70B-4D4C-BEB9-CC8E89772CFA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96032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C9C81-C893-4189-B5C4-B4141FDDFD5B}" type="datetime1">
              <a:rPr lang="zh-CN" altLang="en-US" smtClean="0"/>
              <a:t>2021/5/21</a:t>
            </a:fld>
            <a:endParaRPr lang="en-US" altLang="zh-CN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TES-HEP 2019, Ukraine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D7A24-4F20-4851-8F1D-FBAD1C952F2F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630238" y="152400"/>
            <a:ext cx="4703762" cy="7620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4145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BAEDE-E6A1-4237-87AC-6F55E18345F2}" type="datetime1">
              <a:rPr lang="zh-CN" altLang="en-US" smtClean="0"/>
              <a:t>2021/5/21</a:t>
            </a:fld>
            <a:endParaRPr lang="en-US" altLang="zh-CN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TES-HEP 2019, Ukraine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BFA90-76C6-4E74-866C-E8F6611F6B71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76015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1143000"/>
            <a:ext cx="2949575" cy="1066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1143000"/>
            <a:ext cx="4629150" cy="4953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286000"/>
            <a:ext cx="2949575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DA17D-D6AF-4F87-9964-419EC527610B}" type="datetime1">
              <a:rPr lang="zh-CN" altLang="en-US" smtClean="0"/>
              <a:t>2021/5/21</a:t>
            </a:fld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TES-HEP 2019, Ukraine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0DB09-9A66-4E0F-902F-916BC7BCC887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08050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1143000"/>
            <a:ext cx="2949575" cy="1066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1143000"/>
            <a:ext cx="4629150" cy="4953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286000"/>
            <a:ext cx="2949575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13125-C8CF-4EE0-BA82-E495757E9031}" type="datetime1">
              <a:rPr lang="zh-CN" altLang="en-US" smtClean="0"/>
              <a:t>2021/5/21</a:t>
            </a:fld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TES-HEP 2019, Ukraine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260ED-9058-489B-95D4-C82897B69043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43959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PPT内页副本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aseline="0"/>
            </a:lvl1pPr>
          </a:lstStyle>
          <a:p>
            <a:pPr>
              <a:defRPr/>
            </a:pPr>
            <a:fld id="{E4E62C2B-B77B-49CD-A9F7-51DF28A8ADC3}" type="datetime1">
              <a:rPr lang="zh-CN" altLang="en-US" smtClean="0"/>
              <a:t>2021/5/21</a:t>
            </a:fld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/>
            </a:lvl1pPr>
          </a:lstStyle>
          <a:p>
            <a:pPr>
              <a:defRPr/>
            </a:pPr>
            <a:r>
              <a:rPr lang="en-US" altLang="zh-CN" dirty="0"/>
              <a:t>TES-HEP 2019, Ukraine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/>
            </a:lvl1pPr>
          </a:lstStyle>
          <a:p>
            <a:pPr>
              <a:defRPr/>
            </a:pPr>
            <a:fld id="{DD569B28-0761-4C14-891B-BD4716B20B44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/>
          <p:cNvSpPr>
            <a:spLocks noGrp="1"/>
          </p:cNvSpPr>
          <p:nvPr>
            <p:ph type="ctrTitle"/>
          </p:nvPr>
        </p:nvSpPr>
        <p:spPr>
          <a:xfrm>
            <a:off x="0" y="2514600"/>
            <a:ext cx="9144000" cy="1470025"/>
          </a:xfrm>
        </p:spPr>
        <p:txBody>
          <a:bodyPr/>
          <a:lstStyle/>
          <a:p>
            <a:r>
              <a:rPr lang="en-US" altLang="zh-CN" sz="3200" dirty="0"/>
              <a:t>The Scintillating Glass AHCAL Simulation</a:t>
            </a:r>
            <a:endParaRPr lang="zh-CN" altLang="en-US" sz="3200" dirty="0"/>
          </a:p>
        </p:txBody>
      </p:sp>
      <p:sp>
        <p:nvSpPr>
          <p:cNvPr id="4099" name="副标题 2"/>
          <p:cNvSpPr>
            <a:spLocks noGrp="1"/>
          </p:cNvSpPr>
          <p:nvPr>
            <p:ph type="subTitle" idx="1"/>
          </p:nvPr>
        </p:nvSpPr>
        <p:spPr>
          <a:xfrm>
            <a:off x="685800" y="5181600"/>
            <a:ext cx="8001000" cy="14478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CN" dirty="0" err="1"/>
              <a:t>Yukun</a:t>
            </a:r>
            <a:r>
              <a:rPr lang="en-US" altLang="zh-CN" dirty="0"/>
              <a:t> Shi </a:t>
            </a:r>
          </a:p>
          <a:p>
            <a:pPr marL="0" indent="0" algn="ctr">
              <a:buNone/>
            </a:pPr>
            <a:r>
              <a:rPr lang="en-US" altLang="zh-CN" dirty="0"/>
              <a:t>USTC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Plastic and glass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altLang="zh-CN" sz="2000" dirty="0"/>
              <a:t>6mm glass + 17mm Fe VS 3mm plastic + 20mm </a:t>
            </a:r>
            <a:r>
              <a:rPr lang="en-US" altLang="zh-CN" sz="2000" dirty="0" smtClean="0"/>
              <a:t>Fe</a:t>
            </a:r>
          </a:p>
          <a:p>
            <a:r>
              <a:rPr lang="en-US" altLang="zh-CN" sz="2000" dirty="0" smtClean="0"/>
              <a:t>The scintillating glass configuration is obviously better</a:t>
            </a:r>
          </a:p>
          <a:p>
            <a:r>
              <a:rPr lang="en-US" altLang="zh-CN" sz="2000" dirty="0" smtClean="0"/>
              <a:t>It should be mentioned that the scintillating glass configuration hasn’t considered the </a:t>
            </a:r>
            <a:r>
              <a:rPr lang="en-US" altLang="zh-CN" sz="2000" dirty="0" err="1" smtClean="0"/>
              <a:t>birks</a:t>
            </a:r>
            <a:r>
              <a:rPr lang="en-US" altLang="zh-CN" sz="2000" dirty="0" smtClean="0"/>
              <a:t> effect and any thresholds</a:t>
            </a:r>
            <a:endParaRPr lang="zh-CN" altLang="en-US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10</a:t>
            </a:fld>
            <a:endParaRPr lang="en-US" altLang="zh-CN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10601C7-C19A-4CC3-9164-FE6667FFD8E0}"/>
              </a:ext>
            </a:extLst>
          </p:cNvPr>
          <p:cNvSpPr txBox="1"/>
          <p:nvPr/>
        </p:nvSpPr>
        <p:spPr>
          <a:xfrm>
            <a:off x="126412" y="5973763"/>
            <a:ext cx="4364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aseline="0" dirty="0" smtClean="0"/>
              <a:t>Resolution</a:t>
            </a:r>
            <a:endParaRPr lang="zh-CN" altLang="en-US" baseline="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10601C7-C19A-4CC3-9164-FE6667FFD8E0}"/>
              </a:ext>
            </a:extLst>
          </p:cNvPr>
          <p:cNvSpPr txBox="1"/>
          <p:nvPr/>
        </p:nvSpPr>
        <p:spPr>
          <a:xfrm>
            <a:off x="4490436" y="5975628"/>
            <a:ext cx="4474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aseline="0" dirty="0" smtClean="0"/>
              <a:t>Linearity</a:t>
            </a:r>
            <a:endParaRPr lang="zh-CN" altLang="en-US" baseline="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626" y="2966204"/>
            <a:ext cx="4489174" cy="30141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37" y="2966204"/>
            <a:ext cx="4481674" cy="301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66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Results from Yong Liu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11</a:t>
            </a:fld>
            <a:endParaRPr lang="en-US" altLang="zh-CN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391819"/>
            <a:ext cx="9134061" cy="476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0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 and outlook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The scintillating glass ACHAL has better resolution</a:t>
            </a:r>
          </a:p>
          <a:p>
            <a:r>
              <a:rPr lang="en-US" altLang="zh-CN" dirty="0" smtClean="0"/>
              <a:t>More simulation based on CEPC environment will be done to see the benefit on physics benchmarks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12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684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backup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13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2952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014" y="3403887"/>
            <a:ext cx="4352330" cy="296654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comparison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752600"/>
          </a:xfrm>
        </p:spPr>
        <p:txBody>
          <a:bodyPr/>
          <a:lstStyle/>
          <a:p>
            <a:r>
              <a:rPr lang="en-US" altLang="zh-CN" sz="2400" dirty="0"/>
              <a:t>The scintillating glass has advantage on statistical term</a:t>
            </a:r>
          </a:p>
          <a:p>
            <a:r>
              <a:rPr lang="en-US" altLang="zh-CN" sz="2400" dirty="0"/>
              <a:t>The scintillating glass’s constant term is not good especially the Birks effect is not considered for the scintillating glass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14</a:t>
            </a:fld>
            <a:endParaRPr lang="en-US" altLang="zh-CN" dirty="0"/>
          </a:p>
        </p:txBody>
      </p:sp>
      <p:sp>
        <p:nvSpPr>
          <p:cNvPr id="7" name="文本框 6"/>
          <p:cNvSpPr txBox="1"/>
          <p:nvPr/>
        </p:nvSpPr>
        <p:spPr>
          <a:xfrm>
            <a:off x="4571999" y="6372513"/>
            <a:ext cx="4322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aseline="0" dirty="0"/>
              <a:t>Plastic scintillator AHCAL</a:t>
            </a:r>
            <a:endParaRPr lang="zh-CN" altLang="en-US" baseline="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10601C7-C19A-4CC3-9164-FE6667FFD8E0}"/>
              </a:ext>
            </a:extLst>
          </p:cNvPr>
          <p:cNvSpPr txBox="1"/>
          <p:nvPr/>
        </p:nvSpPr>
        <p:spPr>
          <a:xfrm>
            <a:off x="223987" y="6372513"/>
            <a:ext cx="4322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aseline="0" dirty="0"/>
              <a:t> scintillating glass AHCAL</a:t>
            </a:r>
            <a:endParaRPr lang="zh-CN" altLang="en-US" baseline="0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" y="3408415"/>
            <a:ext cx="4419599" cy="296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854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014" y="3403887"/>
            <a:ext cx="4352330" cy="296654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comparison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3987" y="1524000"/>
            <a:ext cx="8920013" cy="1752600"/>
          </a:xfrm>
        </p:spPr>
        <p:txBody>
          <a:bodyPr/>
          <a:lstStyle/>
          <a:p>
            <a:r>
              <a:rPr lang="en-US" altLang="zh-CN" sz="2400" dirty="0"/>
              <a:t>The </a:t>
            </a:r>
            <a:r>
              <a:rPr lang="en-US" altLang="zh-CN" sz="2400" dirty="0" smtClean="0"/>
              <a:t>3mm scintillating glass seems similar to plastic scintillator</a:t>
            </a:r>
          </a:p>
          <a:p>
            <a:r>
              <a:rPr lang="en-US" altLang="zh-CN" sz="2400" dirty="0" smtClean="0"/>
              <a:t>Thicker </a:t>
            </a:r>
            <a:r>
              <a:rPr lang="en-US" altLang="zh-CN" sz="2400" dirty="0" err="1" smtClean="0"/>
              <a:t>scintilling</a:t>
            </a:r>
            <a:r>
              <a:rPr lang="en-US" altLang="zh-CN" sz="2400" dirty="0" smtClean="0"/>
              <a:t> glass has better performance but increases the total calorimeter thickness</a:t>
            </a:r>
            <a:endParaRPr lang="en-US" altLang="zh-CN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15</a:t>
            </a:fld>
            <a:endParaRPr lang="en-US" altLang="zh-CN" dirty="0"/>
          </a:p>
        </p:txBody>
      </p:sp>
      <p:sp>
        <p:nvSpPr>
          <p:cNvPr id="7" name="文本框 6"/>
          <p:cNvSpPr txBox="1"/>
          <p:nvPr/>
        </p:nvSpPr>
        <p:spPr>
          <a:xfrm>
            <a:off x="4571999" y="6372513"/>
            <a:ext cx="4322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aseline="0" dirty="0"/>
              <a:t>Plastic scintillator AHCAL</a:t>
            </a:r>
            <a:endParaRPr lang="zh-CN" altLang="en-US" baseline="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10601C7-C19A-4CC3-9164-FE6667FFD8E0}"/>
              </a:ext>
            </a:extLst>
          </p:cNvPr>
          <p:cNvSpPr txBox="1"/>
          <p:nvPr/>
        </p:nvSpPr>
        <p:spPr>
          <a:xfrm>
            <a:off x="223987" y="6372513"/>
            <a:ext cx="4322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aseline="0" dirty="0"/>
              <a:t> scintillating glass AHCAL</a:t>
            </a:r>
            <a:endParaRPr lang="zh-CN" altLang="en-US" baseline="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2645A0A-0965-461E-97B5-A138E72096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87" y="3401404"/>
            <a:ext cx="4348012" cy="296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669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Plastic and glass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altLang="zh-CN" sz="2400" dirty="0" smtClean="0"/>
              <a:t>6mm glass + 17mm Fe VS 3mm plastic + 20mm Fe</a:t>
            </a:r>
          </a:p>
          <a:p>
            <a:r>
              <a:rPr lang="en-US" altLang="zh-CN" sz="2400" dirty="0" smtClean="0"/>
              <a:t>Energy deposition is scaled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16</a:t>
            </a:fld>
            <a:endParaRPr lang="en-US" altLang="zh-CN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10601C7-C19A-4CC3-9164-FE6667FFD8E0}"/>
              </a:ext>
            </a:extLst>
          </p:cNvPr>
          <p:cNvSpPr txBox="1"/>
          <p:nvPr/>
        </p:nvSpPr>
        <p:spPr>
          <a:xfrm>
            <a:off x="304800" y="5973763"/>
            <a:ext cx="4185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aseline="0" dirty="0" smtClean="0"/>
              <a:t>10 GeV KL</a:t>
            </a:r>
            <a:endParaRPr lang="zh-CN" altLang="en-US" baseline="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10601C7-C19A-4CC3-9164-FE6667FFD8E0}"/>
              </a:ext>
            </a:extLst>
          </p:cNvPr>
          <p:cNvSpPr txBox="1"/>
          <p:nvPr/>
        </p:nvSpPr>
        <p:spPr>
          <a:xfrm>
            <a:off x="4490436" y="5975628"/>
            <a:ext cx="4345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aseline="0" dirty="0" smtClean="0"/>
              <a:t>80 GeV KL</a:t>
            </a:r>
            <a:endParaRPr lang="zh-CN" altLang="en-US" baseline="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94" y="2969935"/>
            <a:ext cx="4152940" cy="300289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434" y="2968070"/>
            <a:ext cx="4289785" cy="300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556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17</a:t>
            </a:fld>
            <a:endParaRPr lang="en-US" altLang="zh-CN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37" y="2366962"/>
            <a:ext cx="8162925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133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Background and motivation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02163"/>
          </a:xfrm>
        </p:spPr>
        <p:txBody>
          <a:bodyPr/>
          <a:lstStyle/>
          <a:p>
            <a:r>
              <a:rPr lang="en-US" altLang="zh-CN" dirty="0" smtClean="0"/>
              <a:t>Circular electron positron collider</a:t>
            </a:r>
          </a:p>
          <a:p>
            <a:pPr lvl="1"/>
            <a:r>
              <a:rPr lang="en-US" altLang="zh-CN" sz="2400" dirty="0" smtClean="0"/>
              <a:t>The CEPC is designed as the Higgs factory</a:t>
            </a:r>
          </a:p>
          <a:p>
            <a:pPr lvl="1"/>
            <a:r>
              <a:rPr lang="en-US" altLang="zh-CN" sz="2400" dirty="0" smtClean="0"/>
              <a:t>The baseline detector option for the CEPC is guided by the particle flow algorithm(PFA)</a:t>
            </a:r>
          </a:p>
          <a:p>
            <a:pPr lvl="1"/>
            <a:endParaRPr lang="en-US" altLang="zh-CN" dirty="0" smtClean="0"/>
          </a:p>
          <a:p>
            <a:pPr lvl="1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649" y="3657600"/>
            <a:ext cx="4673958" cy="255201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24649" y="6209619"/>
            <a:ext cx="467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baseline="0" dirty="0" smtClean="0"/>
              <a:t>Design of the CEPC Accelerator</a:t>
            </a:r>
            <a:endParaRPr lang="zh-CN" altLang="en-US" sz="2000" b="1" baseline="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8607" y="3657599"/>
            <a:ext cx="3359593" cy="2552019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098607" y="6229290"/>
            <a:ext cx="3359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baseline="0" dirty="0" smtClean="0"/>
              <a:t>CEPC baseline detector</a:t>
            </a:r>
            <a:endParaRPr lang="zh-CN" altLang="en-US" sz="2000" b="1" baseline="0" dirty="0"/>
          </a:p>
        </p:txBody>
      </p:sp>
    </p:spTree>
    <p:extLst>
      <p:ext uri="{BB962C8B-B14F-4D97-AF65-F5344CB8AC3E}">
        <p14:creationId xmlns:p14="http://schemas.microsoft.com/office/powerpoint/2010/main" val="215312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Background and motivation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4602163"/>
          </a:xfrm>
        </p:spPr>
        <p:txBody>
          <a:bodyPr/>
          <a:lstStyle/>
          <a:p>
            <a:r>
              <a:rPr lang="en-US" altLang="zh-CN" sz="2400" dirty="0" smtClean="0"/>
              <a:t>The high granularity AHCAL composed of millions channels plays an important role in the PFA reconstruction</a:t>
            </a:r>
          </a:p>
          <a:p>
            <a:r>
              <a:rPr lang="en-US" altLang="zh-CN" sz="2400" dirty="0" smtClean="0"/>
              <a:t>The scintillating glass has large density comparing to the plastic scintillator, thus it can improve the AHCAL resolution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  <p:grpSp>
        <p:nvGrpSpPr>
          <p:cNvPr id="5" name="组合 4"/>
          <p:cNvGrpSpPr/>
          <p:nvPr/>
        </p:nvGrpSpPr>
        <p:grpSpPr>
          <a:xfrm>
            <a:off x="457200" y="3276600"/>
            <a:ext cx="3765320" cy="2242276"/>
            <a:chOff x="5105400" y="1544923"/>
            <a:chExt cx="3765320" cy="2242276"/>
          </a:xfrm>
        </p:grpSpPr>
        <p:pic>
          <p:nvPicPr>
            <p:cNvPr id="6" name="内容占位符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1544923"/>
              <a:ext cx="3765320" cy="21474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椭圆 6"/>
            <p:cNvSpPr/>
            <p:nvPr/>
          </p:nvSpPr>
          <p:spPr bwMode="auto">
            <a:xfrm>
              <a:off x="6858000" y="3253799"/>
              <a:ext cx="685800" cy="5334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2209800" y="578356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Scintillating Glass</a:t>
            </a:r>
            <a:endParaRPr lang="zh-CN" altLang="en-US" b="1" dirty="0"/>
          </a:p>
        </p:txBody>
      </p:sp>
      <p:sp>
        <p:nvSpPr>
          <p:cNvPr id="9" name="下箭头 8"/>
          <p:cNvSpPr/>
          <p:nvPr/>
        </p:nvSpPr>
        <p:spPr bwMode="auto">
          <a:xfrm rot="10800000">
            <a:off x="2449570" y="5638800"/>
            <a:ext cx="266700" cy="14476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2520" y="3276600"/>
            <a:ext cx="3751003" cy="23622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A10601C7-C19A-4CC3-9164-FE6667FFD8E0}"/>
              </a:ext>
            </a:extLst>
          </p:cNvPr>
          <p:cNvSpPr txBox="1"/>
          <p:nvPr/>
        </p:nvSpPr>
        <p:spPr>
          <a:xfrm>
            <a:off x="4222520" y="5783560"/>
            <a:ext cx="4464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aseline="0" dirty="0" smtClean="0"/>
              <a:t>HCAL resolution is the 2</a:t>
            </a:r>
            <a:r>
              <a:rPr lang="en-US" altLang="zh-CN" baseline="30000" dirty="0" smtClean="0"/>
              <a:t>nd</a:t>
            </a:r>
            <a:r>
              <a:rPr lang="en-US" altLang="zh-CN" baseline="0" dirty="0" smtClean="0"/>
              <a:t> largest factor contributing to the BMR(</a:t>
            </a:r>
            <a:r>
              <a:rPr lang="en-US" altLang="zh-CN" baseline="0" dirty="0" err="1" smtClean="0"/>
              <a:t>Yuexin</a:t>
            </a:r>
            <a:r>
              <a:rPr lang="en-US" altLang="zh-CN" baseline="0" dirty="0" smtClean="0"/>
              <a:t> Wang)</a:t>
            </a:r>
            <a:endParaRPr lang="zh-CN" altLang="en-US" baseline="0" dirty="0"/>
          </a:p>
        </p:txBody>
      </p:sp>
    </p:spTree>
    <p:extLst>
      <p:ext uri="{BB962C8B-B14F-4D97-AF65-F5344CB8AC3E}">
        <p14:creationId xmlns:p14="http://schemas.microsoft.com/office/powerpoint/2010/main" val="301366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Simulation Setup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0" y="1219200"/>
                <a:ext cx="5410200" cy="4602163"/>
              </a:xfrm>
            </p:spPr>
            <p:txBody>
              <a:bodyPr/>
              <a:lstStyle/>
              <a:p>
                <a:r>
                  <a:rPr lang="en-US" altLang="zh-CN" sz="2400" dirty="0" smtClean="0"/>
                  <a:t>Stand </a:t>
                </a:r>
                <a:r>
                  <a:rPr lang="en-US" altLang="zh-CN" sz="2400" dirty="0"/>
                  <a:t>Alone Geometry</a:t>
                </a:r>
              </a:p>
              <a:p>
                <a:pPr lvl="1"/>
                <a:r>
                  <a:rPr lang="en-US" altLang="zh-CN" sz="2000" dirty="0" smtClean="0"/>
                  <a:t>Prototype </a:t>
                </a:r>
                <a:r>
                  <a:rPr lang="en-US" altLang="zh-CN" sz="2000" dirty="0"/>
                  <a:t>Transverse size: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72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×72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sz="2000" dirty="0" smtClean="0"/>
              </a:p>
              <a:p>
                <a:pPr lvl="1"/>
                <a:r>
                  <a:rPr lang="en-US" altLang="zh-CN" sz="2000" dirty="0" smtClean="0"/>
                  <a:t>40 sampling layers</a:t>
                </a:r>
              </a:p>
              <a:p>
                <a:pPr lvl="2"/>
                <a:r>
                  <a:rPr lang="en-US" altLang="zh-CN" sz="1600" dirty="0" smtClean="0"/>
                  <a:t>Scintillating Glass</a:t>
                </a:r>
              </a:p>
              <a:p>
                <a:pPr lvl="2"/>
                <a:r>
                  <a:rPr lang="en-US" altLang="zh-CN" sz="1600" dirty="0" smtClean="0"/>
                  <a:t>Steel</a:t>
                </a:r>
              </a:p>
              <a:p>
                <a:pPr lvl="2"/>
                <a:r>
                  <a:rPr lang="en-US" altLang="zh-CN" sz="1600" dirty="0"/>
                  <a:t>PCB</a:t>
                </a:r>
              </a:p>
              <a:p>
                <a:pPr lvl="1"/>
                <a:r>
                  <a:rPr lang="en-US" altLang="zh-CN" sz="2000" dirty="0"/>
                  <a:t>Birks effect isn’t considered</a:t>
                </a:r>
              </a:p>
              <a:p>
                <a:pPr lvl="1"/>
                <a:r>
                  <a:rPr lang="en-US" altLang="zh-CN" sz="2000" dirty="0"/>
                  <a:t>Incident particle: </a:t>
                </a:r>
                <a:r>
                  <a:rPr lang="en-US" altLang="zh-CN" sz="2000" dirty="0" err="1" smtClean="0"/>
                  <a:t>Klong</a:t>
                </a:r>
                <a:r>
                  <a:rPr lang="en-US" altLang="zh-CN" sz="2000" dirty="0" smtClean="0"/>
                  <a:t>(10 </a:t>
                </a:r>
                <a:r>
                  <a:rPr lang="en-US" altLang="zh-CN" sz="2000" dirty="0"/>
                  <a:t>to </a:t>
                </a:r>
                <a:r>
                  <a:rPr lang="en-US" altLang="zh-CN" sz="2000" dirty="0" smtClean="0"/>
                  <a:t>80GeV)</a:t>
                </a:r>
              </a:p>
              <a:p>
                <a:pPr lvl="1"/>
                <a:r>
                  <a:rPr lang="en-US" altLang="zh-CN" sz="2000" dirty="0" smtClean="0"/>
                  <a:t>Leakage cut: shower start before layer5</a:t>
                </a:r>
              </a:p>
              <a:p>
                <a:pPr lvl="1"/>
                <a:r>
                  <a:rPr lang="en-US" altLang="zh-CN" sz="2000" dirty="0" smtClean="0"/>
                  <a:t>No energy threshold for cells</a:t>
                </a:r>
                <a:endParaRPr lang="en-US" altLang="zh-CN" sz="20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19200"/>
                <a:ext cx="5410200" cy="4602163"/>
              </a:xfrm>
              <a:blipFill rotWithShape="0">
                <a:blip r:embed="rId2"/>
                <a:stretch>
                  <a:fillRect l="-1464" t="-927" r="-5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  <p:sp>
        <p:nvSpPr>
          <p:cNvPr id="9" name="文本框 8"/>
          <p:cNvSpPr txBox="1"/>
          <p:nvPr/>
        </p:nvSpPr>
        <p:spPr>
          <a:xfrm>
            <a:off x="1514284" y="5600895"/>
            <a:ext cx="2185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aseline="0" dirty="0">
                <a:solidFill>
                  <a:schemeClr val="bg1"/>
                </a:solidFill>
              </a:rPr>
              <a:t>Single KLong event</a:t>
            </a:r>
            <a:endParaRPr lang="zh-CN" altLang="en-US" baseline="0" dirty="0">
              <a:solidFill>
                <a:schemeClr val="bg1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06758AF-EEE7-4F44-B59D-332D8B2FD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28369"/>
            <a:ext cx="9144000" cy="124185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1524000"/>
            <a:ext cx="3644435" cy="26670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10601C7-C19A-4CC3-9164-FE6667FFD8E0}"/>
              </a:ext>
            </a:extLst>
          </p:cNvPr>
          <p:cNvSpPr txBox="1"/>
          <p:nvPr/>
        </p:nvSpPr>
        <p:spPr>
          <a:xfrm>
            <a:off x="5486401" y="419473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aseline="0" dirty="0" smtClean="0"/>
              <a:t>Event display: 1 GeV KL</a:t>
            </a:r>
            <a:endParaRPr lang="zh-CN" altLang="en-US" baseline="0" dirty="0"/>
          </a:p>
        </p:txBody>
      </p:sp>
      <p:sp>
        <p:nvSpPr>
          <p:cNvPr id="7" name="矩形 6"/>
          <p:cNvSpPr/>
          <p:nvPr/>
        </p:nvSpPr>
        <p:spPr>
          <a:xfrm>
            <a:off x="0" y="5943600"/>
            <a:ext cx="91308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222222"/>
                </a:solidFill>
              </a:rPr>
              <a:t>Wang, Qian, et al. "High light yield Ce3+-doped dense scintillating glasses." </a:t>
            </a:r>
            <a:r>
              <a:rPr lang="en-US" altLang="zh-CN" i="1" dirty="0">
                <a:solidFill>
                  <a:srgbClr val="222222"/>
                </a:solidFill>
              </a:rPr>
              <a:t>Journal of alloys and compounds</a:t>
            </a:r>
            <a:r>
              <a:rPr lang="en-US" altLang="zh-CN" dirty="0">
                <a:solidFill>
                  <a:srgbClr val="222222"/>
                </a:solidFill>
              </a:rPr>
              <a:t> 581 (2013): 801-804.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6495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Simulation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Energy deposition</a:t>
            </a:r>
          </a:p>
          <a:p>
            <a:pPr lvl="1"/>
            <a:r>
              <a:rPr lang="en-US" altLang="zh-CN" dirty="0" smtClean="0"/>
              <a:t>Sampling ratio is around 30% while plastic scintillator AHCAL is 2%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971800"/>
            <a:ext cx="4157482" cy="29686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4682" y="2971800"/>
            <a:ext cx="4070455" cy="296862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A10601C7-C19A-4CC3-9164-FE6667FFD8E0}"/>
              </a:ext>
            </a:extLst>
          </p:cNvPr>
          <p:cNvSpPr txBox="1"/>
          <p:nvPr/>
        </p:nvSpPr>
        <p:spPr>
          <a:xfrm>
            <a:off x="457200" y="5940425"/>
            <a:ext cx="8227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aseline="0" dirty="0" smtClean="0"/>
              <a:t>Energy deposition: 10 and 80 GeV KL</a:t>
            </a:r>
            <a:endParaRPr lang="zh-CN" altLang="en-US" baseline="0" dirty="0"/>
          </a:p>
        </p:txBody>
      </p:sp>
    </p:spTree>
    <p:extLst>
      <p:ext uri="{BB962C8B-B14F-4D97-AF65-F5344CB8AC3E}">
        <p14:creationId xmlns:p14="http://schemas.microsoft.com/office/powerpoint/2010/main" val="56941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A80538-B2C4-43A7-91F4-50006DB28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Simulation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95607F6-C8C0-47E0-800A-8A4ABBB988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Different Steel thickness</a:t>
                </a:r>
              </a:p>
              <a:p>
                <a:pPr lvl="1"/>
                <a:r>
                  <a:rPr lang="en-US" altLang="zh-CN" dirty="0" err="1"/>
                  <a:t>Lineaity</a:t>
                </a:r>
                <a:r>
                  <a:rPr lang="en-US" altLang="zh-CN" dirty="0"/>
                  <a:t> are all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within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1%</m:t>
                    </m:r>
                  </m:oMath>
                </a14:m>
                <a:endParaRPr lang="en-US" altLang="zh-CN" b="0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altLang="zh-CN" dirty="0"/>
                  <a:t>Resolution has a statistical term around 30%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95607F6-C8C0-47E0-800A-8A4ABBB988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7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30A3692-28B2-4C5D-954D-10885E3A9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123" y="3081336"/>
            <a:ext cx="4552877" cy="304482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61" y="3081335"/>
            <a:ext cx="4541562" cy="304482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10601C7-C19A-4CC3-9164-FE6667FFD8E0}"/>
              </a:ext>
            </a:extLst>
          </p:cNvPr>
          <p:cNvSpPr txBox="1"/>
          <p:nvPr/>
        </p:nvSpPr>
        <p:spPr>
          <a:xfrm>
            <a:off x="457200" y="6126162"/>
            <a:ext cx="8227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aseline="0" dirty="0" smtClean="0"/>
              <a:t>Energy resolution and linearity: different Steel thickness</a:t>
            </a:r>
            <a:endParaRPr lang="zh-CN" altLang="en-US" baseline="0" dirty="0"/>
          </a:p>
        </p:txBody>
      </p:sp>
    </p:spTree>
    <p:extLst>
      <p:ext uri="{BB962C8B-B14F-4D97-AF65-F5344CB8AC3E}">
        <p14:creationId xmlns:p14="http://schemas.microsoft.com/office/powerpoint/2010/main" val="153032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A80538-B2C4-43A7-91F4-50006DB28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Simulation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95607F6-C8C0-47E0-800A-8A4ABBB988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sz="2800" dirty="0"/>
                  <a:t>Different glass thickness</a:t>
                </a:r>
              </a:p>
              <a:p>
                <a:pPr lvl="1"/>
                <a:r>
                  <a:rPr lang="en-US" altLang="zh-CN" sz="2400" dirty="0" err="1"/>
                  <a:t>Lineaity</a:t>
                </a:r>
                <a:r>
                  <a:rPr lang="en-US" altLang="zh-CN" sz="2400" dirty="0"/>
                  <a:t> are all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within 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1%</m:t>
                    </m:r>
                  </m:oMath>
                </a14:m>
                <a:endParaRPr lang="en-US" altLang="zh-CN" sz="2400" b="0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altLang="zh-CN" sz="2400" dirty="0"/>
                  <a:t>The statistical term for resolution changes obviously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95607F6-C8C0-47E0-800A-8A4ABBB988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t="-13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30A3692-28B2-4C5D-954D-10885E3A9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0C776C8-F9E3-479B-A065-53F7272ED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79" y="3076810"/>
            <a:ext cx="4563621" cy="30448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51" y="3072282"/>
            <a:ext cx="4501427" cy="304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74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480" y="3399777"/>
            <a:ext cx="4422599" cy="29722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Scintillating Glass 5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3987" y="1524000"/>
            <a:ext cx="8920013" cy="1752600"/>
          </a:xfrm>
        </p:spPr>
        <p:txBody>
          <a:bodyPr/>
          <a:lstStyle/>
          <a:p>
            <a:r>
              <a:rPr lang="en-US" altLang="zh-CN" sz="2400" dirty="0" smtClean="0"/>
              <a:t>Scintillating Glass 5 has the largest density</a:t>
            </a:r>
          </a:p>
          <a:p>
            <a:r>
              <a:rPr lang="en-US" altLang="zh-CN" sz="2400" dirty="0" smtClean="0"/>
              <a:t>Differences are not obvious</a:t>
            </a:r>
          </a:p>
          <a:p>
            <a:endParaRPr lang="en-US" altLang="zh-CN" sz="24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8</a:t>
            </a:fld>
            <a:endParaRPr lang="en-US" altLang="zh-CN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10601C7-C19A-4CC3-9164-FE6667FFD8E0}"/>
              </a:ext>
            </a:extLst>
          </p:cNvPr>
          <p:cNvSpPr txBox="1"/>
          <p:nvPr/>
        </p:nvSpPr>
        <p:spPr>
          <a:xfrm>
            <a:off x="223987" y="6372513"/>
            <a:ext cx="4322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aseline="0" dirty="0"/>
              <a:t> scintillating glass 4</a:t>
            </a:r>
            <a:endParaRPr lang="zh-CN" altLang="en-US" baseline="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10601C7-C19A-4CC3-9164-FE6667FFD8E0}"/>
              </a:ext>
            </a:extLst>
          </p:cNvPr>
          <p:cNvSpPr txBox="1"/>
          <p:nvPr/>
        </p:nvSpPr>
        <p:spPr>
          <a:xfrm>
            <a:off x="4542014" y="6352143"/>
            <a:ext cx="4322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aseline="0" dirty="0"/>
              <a:t> scintillating glass </a:t>
            </a:r>
            <a:r>
              <a:rPr lang="en-US" altLang="zh-CN" baseline="0" dirty="0" smtClean="0"/>
              <a:t>5</a:t>
            </a:r>
            <a:endParaRPr lang="zh-CN" altLang="en-US" baseline="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423361"/>
            <a:ext cx="4398080" cy="294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27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58" y="3403887"/>
            <a:ext cx="4413356" cy="296833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3403887"/>
            <a:ext cx="4351709" cy="296833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comparison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3987" y="1524000"/>
            <a:ext cx="8920013" cy="1752600"/>
          </a:xfrm>
        </p:spPr>
        <p:txBody>
          <a:bodyPr/>
          <a:lstStyle/>
          <a:p>
            <a:r>
              <a:rPr lang="en-US" altLang="zh-CN" sz="2400" dirty="0" smtClean="0"/>
              <a:t>Total thickness fixed as 23mm(sensitive </a:t>
            </a:r>
            <a:r>
              <a:rPr lang="en-US" altLang="zh-CN" sz="2400" dirty="0" err="1" smtClean="0"/>
              <a:t>material+absorber</a:t>
            </a:r>
            <a:r>
              <a:rPr lang="en-US" altLang="zh-CN" sz="2400" dirty="0" smtClean="0"/>
              <a:t>)</a:t>
            </a:r>
          </a:p>
          <a:p>
            <a:r>
              <a:rPr lang="en-US" altLang="zh-CN" sz="2400" dirty="0" smtClean="0"/>
              <a:t>Scintillator glass have advantage on the statistical fluctuation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9</a:t>
            </a:fld>
            <a:endParaRPr lang="en-US" altLang="zh-CN" dirty="0"/>
          </a:p>
        </p:txBody>
      </p:sp>
      <p:sp>
        <p:nvSpPr>
          <p:cNvPr id="7" name="文本框 6"/>
          <p:cNvSpPr txBox="1"/>
          <p:nvPr/>
        </p:nvSpPr>
        <p:spPr>
          <a:xfrm>
            <a:off x="4571999" y="6372513"/>
            <a:ext cx="4322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aseline="0" dirty="0"/>
              <a:t>Plastic scintillator AHCAL</a:t>
            </a:r>
            <a:endParaRPr lang="zh-CN" altLang="en-US" baseline="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10601C7-C19A-4CC3-9164-FE6667FFD8E0}"/>
              </a:ext>
            </a:extLst>
          </p:cNvPr>
          <p:cNvSpPr txBox="1"/>
          <p:nvPr/>
        </p:nvSpPr>
        <p:spPr>
          <a:xfrm>
            <a:off x="223987" y="6372513"/>
            <a:ext cx="4322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aseline="0" dirty="0"/>
              <a:t> scintillating glass AHCAL</a:t>
            </a:r>
            <a:endParaRPr lang="zh-CN" altLang="en-US" baseline="0" dirty="0"/>
          </a:p>
        </p:txBody>
      </p:sp>
    </p:spTree>
    <p:extLst>
      <p:ext uri="{BB962C8B-B14F-4D97-AF65-F5344CB8AC3E}">
        <p14:creationId xmlns:p14="http://schemas.microsoft.com/office/powerpoint/2010/main" val="211581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50197</TotalTime>
  <Words>425</Words>
  <Application>Microsoft Office PowerPoint</Application>
  <PresentationFormat>全屏显示(4:3)</PresentationFormat>
  <Paragraphs>93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2" baseType="lpstr">
      <vt:lpstr>等线</vt:lpstr>
      <vt:lpstr>宋体</vt:lpstr>
      <vt:lpstr>Arial</vt:lpstr>
      <vt:lpstr>Cambria Math</vt:lpstr>
      <vt:lpstr>默认设计模板</vt:lpstr>
      <vt:lpstr>The Scintillating Glass AHCAL Simulation</vt:lpstr>
      <vt:lpstr>Background and motivation</vt:lpstr>
      <vt:lpstr>Background and motivation</vt:lpstr>
      <vt:lpstr>Simulation Setup </vt:lpstr>
      <vt:lpstr>Simulation</vt:lpstr>
      <vt:lpstr>Simulation</vt:lpstr>
      <vt:lpstr>Simulation</vt:lpstr>
      <vt:lpstr>Scintillating Glass 5</vt:lpstr>
      <vt:lpstr>comparison</vt:lpstr>
      <vt:lpstr>Plastic and glass</vt:lpstr>
      <vt:lpstr>Results from Yong Liu</vt:lpstr>
      <vt:lpstr>Summary and outlook</vt:lpstr>
      <vt:lpstr>PowerPoint 演示文稿</vt:lpstr>
      <vt:lpstr>comparison</vt:lpstr>
      <vt:lpstr>comparison</vt:lpstr>
      <vt:lpstr>Plastic and glass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齐斌斌</dc:creator>
  <cp:lastModifiedBy>syk19</cp:lastModifiedBy>
  <cp:revision>700</cp:revision>
  <cp:lastPrinted>1601-01-01T00:00:00Z</cp:lastPrinted>
  <dcterms:created xsi:type="dcterms:W3CDTF">1601-01-01T00:00:00Z</dcterms:created>
  <dcterms:modified xsi:type="dcterms:W3CDTF">2021-05-21T06:53:09Z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