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57" r:id="rId4"/>
    <p:sldId id="281" r:id="rId5"/>
    <p:sldId id="280" r:id="rId6"/>
    <p:sldId id="278" r:id="rId7"/>
    <p:sldId id="282" r:id="rId8"/>
    <p:sldId id="290" r:id="rId9"/>
    <p:sldId id="295" r:id="rId10"/>
    <p:sldId id="296" r:id="rId11"/>
    <p:sldId id="292" r:id="rId12"/>
    <p:sldId id="293" r:id="rId13"/>
    <p:sldId id="29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42EB35"/>
    <a:srgbClr val="08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E6F7A-AD9D-48BC-A1D0-622C019D4D9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8E0F6-802B-4EAC-BF6B-2E78A8D1E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11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15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1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35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2519264"/>
            <a:ext cx="8568952" cy="84140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dirty="0">
                <a:solidFill>
                  <a:srgbClr val="0070C0"/>
                </a:solidFill>
              </a:rPr>
              <a:t>Requirements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on </a:t>
            </a:r>
            <a:r>
              <a:rPr lang="en-US" altLang="zh-CN" sz="3200" b="1" dirty="0">
                <a:solidFill>
                  <a:srgbClr val="0070C0"/>
                </a:solidFill>
              </a:rPr>
              <a:t>the CEPC SC</a:t>
            </a:r>
            <a:br>
              <a:rPr lang="en-US" altLang="zh-CN" sz="3200" b="1" dirty="0">
                <a:solidFill>
                  <a:srgbClr val="0070C0"/>
                </a:solidFill>
              </a:rPr>
            </a:br>
            <a:r>
              <a:rPr lang="en-US" altLang="zh-CN" sz="3200" b="1" dirty="0">
                <a:solidFill>
                  <a:srgbClr val="0070C0"/>
                </a:solidFill>
              </a:rPr>
              <a:t> sextupoles from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accelerator physics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395536" y="3603948"/>
            <a:ext cx="8568952" cy="287470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Yiwei Wang </a:t>
            </a:r>
          </a:p>
          <a:p>
            <a:r>
              <a:rPr lang="en-US" altLang="zh-CN" sz="2000" dirty="0"/>
              <a:t>for the CEPC Accelerator Physics Group</a:t>
            </a:r>
          </a:p>
          <a:p>
            <a:endParaRPr lang="en-US" altLang="zh-CN" dirty="0"/>
          </a:p>
          <a:p>
            <a:r>
              <a:rPr lang="en-US" altLang="zh-CN" sz="2000" b="1" dirty="0" smtClean="0"/>
              <a:t>CEPC day, 21 May 2021</a:t>
            </a:r>
            <a:endParaRPr lang="en-US" altLang="zh-CN" sz="2000" b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9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97416" y="476672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Lattice design of Interaction region for colliders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7416" y="1173842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High luminosity for linear colliders: </a:t>
            </a:r>
            <a:r>
              <a:rPr lang="en-US" altLang="zh-CN" b="1" dirty="0"/>
              <a:t>l</a:t>
            </a:r>
            <a:r>
              <a:rPr lang="en-US" altLang="zh-CN" b="1" dirty="0" smtClean="0"/>
              <a:t>ocal chromaticity correction </a:t>
            </a:r>
            <a:r>
              <a:rPr lang="en-US" altLang="zh-CN" dirty="0" smtClean="0"/>
              <a:t>+ crab cavity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32856"/>
            <a:ext cx="4246592" cy="32403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799288" y="2924943"/>
            <a:ext cx="183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ILC 500GeV</a:t>
            </a:r>
            <a:endParaRPr lang="en-US" altLang="zh-CN" sz="1600" dirty="0"/>
          </a:p>
          <a:p>
            <a:r>
              <a:rPr lang="es-ES" altLang="zh-CN" sz="1600" dirty="0" smtClean="0"/>
              <a:t>βx/βy </a:t>
            </a:r>
            <a:r>
              <a:rPr lang="es-ES" altLang="zh-CN" sz="1600" dirty="0"/>
              <a:t>= </a:t>
            </a:r>
            <a:r>
              <a:rPr lang="es-ES" altLang="zh-CN" sz="1600" dirty="0" smtClean="0"/>
              <a:t>15/0.4 </a:t>
            </a:r>
            <a:r>
              <a:rPr lang="es-ES" altLang="zh-CN" sz="1600" dirty="0"/>
              <a:t>mm</a:t>
            </a:r>
            <a:endParaRPr lang="zh-CN" altLang="en-US" sz="16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420888"/>
            <a:ext cx="4917117" cy="27363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234416" y="28479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3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242" y="4150110"/>
            <a:ext cx="2306741" cy="146637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597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3000" b="1" dirty="0">
                <a:solidFill>
                  <a:srgbClr val="0070C0"/>
                </a:solidFill>
                <a:latin typeface="+mn-lt"/>
              </a:rPr>
              <a:t>Luminosity frontier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08028"/>
            <a:ext cx="7886700" cy="351255"/>
          </a:xfrm>
        </p:spPr>
        <p:txBody>
          <a:bodyPr>
            <a:normAutofit/>
          </a:bodyPr>
          <a:lstStyle/>
          <a:p>
            <a:pPr algn="just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zh-CN" sz="1500" dirty="0"/>
              <a:t>Crab waist collision: proposed and proved on </a:t>
            </a:r>
            <a:r>
              <a:rPr lang="en-US" altLang="zh-CN" sz="1500" b="1" dirty="0"/>
              <a:t>DAFNE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72" y="2126976"/>
            <a:ext cx="4380493" cy="11074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8650" y="3451066"/>
            <a:ext cx="709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500" dirty="0"/>
              <a:t>Local chromaticity correction for the interaction region: </a:t>
            </a:r>
            <a:r>
              <a:rPr lang="en-US" altLang="zh-CN" sz="1500" b="1" dirty="0"/>
              <a:t>FFTB</a:t>
            </a:r>
            <a:r>
              <a:rPr lang="en-US" altLang="zh-CN" sz="1500" dirty="0"/>
              <a:t> proposed for linear collider and 1</a:t>
            </a:r>
            <a:r>
              <a:rPr lang="en-US" altLang="zh-CN" sz="1500" baseline="30000" dirty="0"/>
              <a:t>st</a:t>
            </a:r>
            <a:r>
              <a:rPr lang="en-US" altLang="zh-CN" sz="1500" dirty="0"/>
              <a:t> applied to circular collider on KEKB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986" y="1697815"/>
            <a:ext cx="1896488" cy="158282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803803" y="1556792"/>
            <a:ext cx="23310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/>
              <a:t>M. Zobov et al, PRL 104, 174801 (2010)</a:t>
            </a:r>
            <a:endParaRPr lang="zh-CN" altLang="en-US" sz="1050" dirty="0"/>
          </a:p>
        </p:txBody>
      </p:sp>
      <p:sp>
        <p:nvSpPr>
          <p:cNvPr id="11" name="文本框 10"/>
          <p:cNvSpPr txBox="1"/>
          <p:nvPr/>
        </p:nvSpPr>
        <p:spPr>
          <a:xfrm>
            <a:off x="7112539" y="2093776"/>
            <a:ext cx="15425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solidFill>
                  <a:srgbClr val="FF0000"/>
                </a:solidFill>
              </a:rPr>
              <a:t>w/ crab waist</a:t>
            </a:r>
          </a:p>
          <a:p>
            <a:r>
              <a:rPr lang="en-US" altLang="zh-CN" sz="1050" b="1" dirty="0">
                <a:solidFill>
                  <a:schemeClr val="accent5">
                    <a:lumMod val="75000"/>
                  </a:schemeClr>
                </a:solidFill>
              </a:rPr>
              <a:t>w/o crab waist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138" y="4119892"/>
            <a:ext cx="1857375" cy="152535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29181" y="5666406"/>
            <a:ext cx="25429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V. Balakin</a:t>
            </a:r>
            <a:r>
              <a:rPr lang="zh-CN" altLang="en-US" sz="1050" dirty="0"/>
              <a:t> </a:t>
            </a:r>
            <a:r>
              <a:rPr lang="en-US" altLang="zh-CN" sz="1050" dirty="0"/>
              <a:t>et al, Vol 74, Num 13 PRL, 1995</a:t>
            </a:r>
            <a:endParaRPr lang="zh-CN" altLang="en-US" sz="105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513" y="4119892"/>
            <a:ext cx="2379558" cy="152535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493294" y="4206879"/>
            <a:ext cx="1593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Bunch height 73nm</a:t>
            </a:r>
          </a:p>
        </p:txBody>
      </p:sp>
      <p:sp>
        <p:nvSpPr>
          <p:cNvPr id="5" name="矩形 4"/>
          <p:cNvSpPr/>
          <p:nvPr/>
        </p:nvSpPr>
        <p:spPr>
          <a:xfrm>
            <a:off x="5598247" y="4310753"/>
            <a:ext cx="6912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zh-CN" sz="1050" dirty="0"/>
              <a:t>KEKB LER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1206" y="2464175"/>
            <a:ext cx="2103516" cy="73252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661805" y="5623819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/>
              <a:t>KEKB DR</a:t>
            </a:r>
            <a:endParaRPr lang="zh-CN" altLang="en-US" sz="1050" dirty="0"/>
          </a:p>
        </p:txBody>
      </p:sp>
      <p:sp>
        <p:nvSpPr>
          <p:cNvPr id="17" name="文本框 16"/>
          <p:cNvSpPr txBox="1"/>
          <p:nvPr/>
        </p:nvSpPr>
        <p:spPr>
          <a:xfrm>
            <a:off x="994269" y="1688758"/>
            <a:ext cx="3905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Flat beam + large Piwinski angle + crab sextupole</a:t>
            </a:r>
            <a:endParaRPr lang="zh-CN" altLang="en-US" sz="1350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3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FCC-ee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5152784"/>
            <a:ext cx="3716090" cy="14548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17638"/>
            <a:ext cx="5126540" cy="36539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48264" y="2420888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 CCX: risk of machine tuning</a:t>
            </a:r>
          </a:p>
          <a:p>
            <a:r>
              <a:rPr lang="en-US" altLang="zh-CN" dirty="0"/>
              <a:t>Even Stronger sextupole: magnet </a:t>
            </a:r>
            <a:r>
              <a:rPr lang="en-US" altLang="zh-CN" dirty="0" smtClean="0"/>
              <a:t>technology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1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1357312" y="404664"/>
            <a:ext cx="61722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Magnets comparison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683568" y="1412776"/>
          <a:ext cx="7866619" cy="345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02">
                  <a:extLst>
                    <a:ext uri="{9D8B030D-6E8A-4147-A177-3AD203B41FA5}">
                      <a16:colId xmlns:a16="http://schemas.microsoft.com/office/drawing/2014/main" val="2122885926"/>
                    </a:ext>
                  </a:extLst>
                </a:gridCol>
                <a:gridCol w="2771919">
                  <a:extLst>
                    <a:ext uri="{9D8B030D-6E8A-4147-A177-3AD203B41FA5}">
                      <a16:colId xmlns:a16="http://schemas.microsoft.com/office/drawing/2014/main" val="1840010407"/>
                    </a:ext>
                  </a:extLst>
                </a:gridCol>
                <a:gridCol w="3099298">
                  <a:extLst>
                    <a:ext uri="{9D8B030D-6E8A-4147-A177-3AD203B41FA5}">
                      <a16:colId xmlns:a16="http://schemas.microsoft.com/office/drawing/2014/main" val="4080405715"/>
                    </a:ext>
                  </a:extLst>
                </a:gridCol>
              </a:tblGrid>
              <a:tr h="39805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SC magnet in</a:t>
                      </a:r>
                      <a:r>
                        <a:rPr lang="en-US" altLang="zh-CN" sz="1800" baseline="0" dirty="0" smtClean="0"/>
                        <a:t> IR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Higgs (CDR)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Higgs (high lumi.)</a:t>
                      </a:r>
                      <a:endParaRPr lang="zh-CN" altLang="en-US" sz="18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3287907"/>
                  </a:ext>
                </a:extLst>
              </a:tr>
              <a:tr h="977043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SC</a:t>
                      </a:r>
                      <a:r>
                        <a:rPr lang="en-US" altLang="zh-CN" sz="1800" baseline="0" dirty="0" smtClean="0"/>
                        <a:t> QD0 and QF1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L*=2.2m</a:t>
                      </a:r>
                      <a:r>
                        <a:rPr lang="en-US" altLang="zh-CN" sz="1800" dirty="0" smtClean="0"/>
                        <a:t>, d=0.6m, </a:t>
                      </a:r>
                    </a:p>
                    <a:p>
                      <a:r>
                        <a:rPr lang="en-US" altLang="zh-CN" sz="1800" dirty="0" smtClean="0"/>
                        <a:t>QD0: </a:t>
                      </a:r>
                      <a:r>
                        <a:rPr lang="en-US" altLang="zh-CN" sz="1800" b="1" dirty="0" smtClean="0"/>
                        <a:t>2.0m</a:t>
                      </a:r>
                      <a:r>
                        <a:rPr lang="en-US" altLang="zh-CN" sz="1800" dirty="0" smtClean="0"/>
                        <a:t>, 136T/m</a:t>
                      </a:r>
                    </a:p>
                    <a:p>
                      <a:r>
                        <a:rPr lang="en-US" altLang="zh-CN" sz="1800" dirty="0" smtClean="0"/>
                        <a:t>QF1: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dirty="0" smtClean="0"/>
                        <a:t>1.48m, </a:t>
                      </a:r>
                      <a:r>
                        <a:rPr lang="en-US" altLang="zh-CN" sz="1800" b="1" dirty="0" smtClean="0"/>
                        <a:t>111T/m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L*=1.9m</a:t>
                      </a:r>
                      <a:r>
                        <a:rPr lang="en-US" altLang="zh-CN" sz="1800" dirty="0" smtClean="0"/>
                        <a:t>, d=0.3m,</a:t>
                      </a:r>
                    </a:p>
                    <a:p>
                      <a:r>
                        <a:rPr lang="en-US" altLang="zh-CN" sz="1800" dirty="0" smtClean="0"/>
                        <a:t>QD0: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b="1" dirty="0" smtClean="0"/>
                        <a:t>2.5m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, 142T/m, 96T/m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QF1=1.5m, </a:t>
                      </a:r>
                      <a:r>
                        <a:rPr lang="en-US" altLang="zh-CN" sz="1800" b="1" dirty="0" smtClean="0"/>
                        <a:t>56T/m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5190986"/>
                  </a:ext>
                </a:extLst>
              </a:tr>
              <a:tr h="51460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SC anti-solenoids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maximum</a:t>
                      </a:r>
                      <a:r>
                        <a:rPr lang="en-US" altLang="zh-CN" sz="1800" baseline="0" dirty="0" smtClean="0"/>
                        <a:t> 7.2T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maximum</a:t>
                      </a:r>
                      <a:r>
                        <a:rPr lang="en-US" altLang="zh-CN" sz="1800" baseline="0" dirty="0" smtClean="0"/>
                        <a:t> 6.8T</a:t>
                      </a:r>
                      <a:endParaRPr lang="zh-CN" altLang="en-US" sz="18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7516246"/>
                  </a:ext>
                </a:extLst>
              </a:tr>
              <a:tr h="156089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SC sextupoles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VSIRD: 0.6m, 1308 T/m^2</a:t>
                      </a:r>
                    </a:p>
                    <a:p>
                      <a:r>
                        <a:rPr lang="en-US" altLang="zh-CN" sz="1800" dirty="0" smtClean="0"/>
                        <a:t>HSIRD: 0.8m,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dirty="0" smtClean="0"/>
                        <a:t>1506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VSIRU: 0.6m, 1250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HSIRU: 0.6m, 1600 T/m^2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VSIRD: 0.6m,  1209 T/m^2</a:t>
                      </a:r>
                    </a:p>
                    <a:p>
                      <a:r>
                        <a:rPr lang="en-US" altLang="zh-CN" sz="1800" dirty="0" smtClean="0"/>
                        <a:t>HSIRD: 0.8m, </a:t>
                      </a:r>
                      <a:r>
                        <a:rPr lang="en-US" altLang="zh-CN" sz="1800" baseline="0" dirty="0" smtClean="0"/>
                        <a:t>1679 </a:t>
                      </a:r>
                      <a:r>
                        <a:rPr lang="en-US" altLang="zh-CN" sz="1800" dirty="0" smtClean="0"/>
                        <a:t>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VSIRU: 0.6m, 1548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HSIRU: 0.6m, 1130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(safety</a:t>
                      </a:r>
                      <a:r>
                        <a:rPr lang="en-US" altLang="zh-CN" sz="1800" baseline="0" dirty="0" smtClean="0"/>
                        <a:t> factor 20% for strength </a:t>
                      </a:r>
                      <a:r>
                        <a:rPr lang="en-US" altLang="zh-CN" sz="1800" dirty="0" smtClean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2462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2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22" y="709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0070C0"/>
                </a:solidFill>
                <a:latin typeface="+mn-lt"/>
              </a:rPr>
              <a:t>Outline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1966" y="1282997"/>
            <a:ext cx="7886700" cy="5042405"/>
          </a:xfrm>
        </p:spPr>
        <p:txBody>
          <a:bodyPr>
            <a:noAutofit/>
          </a:bodyPr>
          <a:lstStyle/>
          <a:p>
            <a:pPr marL="514350" lvl="1" indent="-514350"/>
            <a:r>
              <a:rPr lang="en-US" altLang="zh-CN" dirty="0"/>
              <a:t>Distribution and strength of the SC sextupoles</a:t>
            </a:r>
          </a:p>
          <a:p>
            <a:pPr marL="514350" lvl="1" indent="-514350"/>
            <a:r>
              <a:rPr lang="en-US" altLang="zh-CN" dirty="0"/>
              <a:t>Why the distribution and strength?</a:t>
            </a:r>
          </a:p>
          <a:p>
            <a:pPr marL="514350" lvl="1" indent="-514350"/>
            <a:r>
              <a:rPr lang="en-US" altLang="zh-CN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517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 txBox="1">
            <a:spLocks/>
          </p:cNvSpPr>
          <p:nvPr/>
        </p:nvSpPr>
        <p:spPr>
          <a:xfrm>
            <a:off x="467544" y="249546"/>
            <a:ext cx="8229600" cy="803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en-US" altLang="zh-CN" sz="3200" b="1" dirty="0">
                <a:solidFill>
                  <a:srgbClr val="0070C0"/>
                </a:solidFill>
              </a:rPr>
              <a:t>Distribution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and strength of the SC </a:t>
            </a:r>
            <a:r>
              <a:rPr lang="en-US" altLang="zh-CN" sz="3200" b="1" dirty="0">
                <a:solidFill>
                  <a:srgbClr val="0070C0"/>
                </a:solidFill>
              </a:rPr>
              <a:t>sextupoles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452320" y="3665056"/>
            <a:ext cx="1656184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sextupole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magnets at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</a:p>
          <a:p>
            <a:pPr>
              <a:spcBef>
                <a:spcPct val="50000"/>
              </a:spcBef>
              <a:buNone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strength factor for 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tt/W/Z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1.5/0.67/0.38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28922"/>
            <a:ext cx="5734101" cy="278039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28537" y="630932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by Y. Zhu</a:t>
            </a:r>
            <a:endParaRPr lang="zh-CN" altLang="en-US" sz="1400" dirty="0"/>
          </a:p>
        </p:txBody>
      </p:sp>
      <p:grpSp>
        <p:nvGrpSpPr>
          <p:cNvPr id="43" name="组合 42"/>
          <p:cNvGrpSpPr/>
          <p:nvPr/>
        </p:nvGrpSpPr>
        <p:grpSpPr>
          <a:xfrm>
            <a:off x="899592" y="1033767"/>
            <a:ext cx="6765975" cy="2395233"/>
            <a:chOff x="971600" y="980728"/>
            <a:chExt cx="6765975" cy="2395233"/>
          </a:xfrm>
        </p:grpSpPr>
        <p:grpSp>
          <p:nvGrpSpPr>
            <p:cNvPr id="29" name="组合 28"/>
            <p:cNvGrpSpPr/>
            <p:nvPr/>
          </p:nvGrpSpPr>
          <p:grpSpPr>
            <a:xfrm>
              <a:off x="971600" y="980728"/>
              <a:ext cx="6765975" cy="2395233"/>
              <a:chOff x="1984677" y="1174573"/>
              <a:chExt cx="6765975" cy="239523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4677" y="1174573"/>
                <a:ext cx="6765975" cy="2395233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3595153" y="1871246"/>
                <a:ext cx="616807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rgbClr val="0066FF"/>
                    </a:solidFill>
                  </a:rPr>
                  <a:t>HSIRU</a:t>
                </a:r>
                <a:endParaRPr lang="zh-CN" altLang="en-US" sz="11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932049" y="1678639"/>
                <a:ext cx="93610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rgbClr val="0066FF"/>
                    </a:solidFill>
                  </a:rPr>
                  <a:t>HSIRU</a:t>
                </a:r>
                <a:endParaRPr lang="zh-CN" altLang="en-US" sz="11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388598" y="1844824"/>
                <a:ext cx="68745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rgbClr val="0066FF"/>
                    </a:solidFill>
                  </a:rPr>
                  <a:t>VSIRU</a:t>
                </a:r>
                <a:endParaRPr lang="zh-CN" altLang="en-US" sz="11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915672" y="1980278"/>
                <a:ext cx="68745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rgbClr val="0066FF"/>
                    </a:solidFill>
                  </a:rPr>
                  <a:t>VSIRU</a:t>
                </a:r>
                <a:endParaRPr lang="zh-CN" altLang="en-US" sz="11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732240" y="2303294"/>
                <a:ext cx="93610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rgbClr val="0066FF"/>
                    </a:solidFill>
                  </a:rPr>
                  <a:t>HSIRD</a:t>
                </a:r>
                <a:endParaRPr lang="zh-CN" altLang="en-US" sz="11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6444208" y="2447310"/>
                <a:ext cx="93610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rgbClr val="0066FF"/>
                    </a:solidFill>
                  </a:rPr>
                  <a:t>HSIRD</a:t>
                </a:r>
                <a:endParaRPr lang="zh-CN" altLang="en-US" sz="11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156176" y="2591326"/>
                <a:ext cx="93610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rgbClr val="0066FF"/>
                    </a:solidFill>
                  </a:rPr>
                  <a:t>VSIRD</a:t>
                </a:r>
                <a:endParaRPr lang="zh-CN" altLang="en-US" sz="11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796136" y="2492896"/>
                <a:ext cx="93610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rgbClr val="0066FF"/>
                    </a:solidFill>
                  </a:rPr>
                  <a:t>VSIRD</a:t>
                </a:r>
                <a:endParaRPr lang="zh-CN" altLang="en-US" sz="1100" b="1" dirty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35" name="右箭头 34"/>
            <p:cNvSpPr/>
            <p:nvPr/>
          </p:nvSpPr>
          <p:spPr>
            <a:xfrm>
              <a:off x="3668887" y="1458806"/>
              <a:ext cx="432048" cy="238203"/>
            </a:xfrm>
            <a:prstGeom prst="rightArrow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右箭头 40"/>
            <p:cNvSpPr/>
            <p:nvPr/>
          </p:nvSpPr>
          <p:spPr>
            <a:xfrm rot="10800000">
              <a:off x="5220072" y="1457295"/>
              <a:ext cx="432048" cy="23820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523010" y="1988840"/>
              <a:ext cx="553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IP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20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Why the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strength?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432900" y="836712"/>
            <a:ext cx="8229600" cy="1583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/>
              <a:t>If lower strength:</a:t>
            </a:r>
          </a:p>
          <a:p>
            <a:pPr marL="457200" indent="-457200">
              <a:buAutoNum type="arabicPeriod"/>
            </a:pPr>
            <a:r>
              <a:rPr lang="en-US" altLang="zh-CN" sz="1600" b="1" dirty="0" smtClean="0"/>
              <a:t>Longer sextupole </a:t>
            </a:r>
            <a:r>
              <a:rPr lang="en-US" altLang="zh-CN" sz="1600" dirty="0" smtClean="0"/>
              <a:t>=&gt; larger tune shift =&gt; larger aberration after correction =&gt; smaller energy acceptance =&gt; </a:t>
            </a:r>
            <a:r>
              <a:rPr lang="en-US" altLang="zh-CN" sz="1600" b="1" dirty="0" smtClean="0"/>
              <a:t>short beam lifetime</a:t>
            </a:r>
          </a:p>
          <a:p>
            <a:pPr marL="457200" indent="-457200">
              <a:buAutoNum type="arabicPeriod"/>
            </a:pPr>
            <a:r>
              <a:rPr lang="en-US" altLang="zh-CN" sz="1600" b="1" dirty="0" smtClean="0"/>
              <a:t>Larger dispersion </a:t>
            </a:r>
            <a:r>
              <a:rPr lang="en-US" altLang="zh-CN" sz="1600" dirty="0" smtClean="0"/>
              <a:t>=&gt; larger synchrotron radiation power =&gt; </a:t>
            </a:r>
            <a:r>
              <a:rPr lang="en-US" altLang="zh-CN" sz="1600" b="1" dirty="0" smtClean="0"/>
              <a:t>lower luminosity or higher power cost</a:t>
            </a:r>
          </a:p>
          <a:p>
            <a:pPr marL="0" indent="0">
              <a:buNone/>
            </a:pPr>
            <a:r>
              <a:rPr lang="en-US" altLang="zh-CN" sz="1600" dirty="0" smtClean="0"/>
              <a:t>Actually, the strength of the sextupoles </a:t>
            </a:r>
            <a:r>
              <a:rPr lang="en-US" altLang="zh-CN" sz="1600" b="1" dirty="0" smtClean="0"/>
              <a:t>have been reduced with factors of 2 or 2.7 </a:t>
            </a:r>
            <a:r>
              <a:rPr lang="en-US" altLang="zh-CN" sz="1600" dirty="0" smtClean="0"/>
              <a:t>due to magnet technology which will hurt the beam lifetime.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01562" y="2852934"/>
          <a:ext cx="8229600" cy="1512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168">
                  <a:extLst>
                    <a:ext uri="{9D8B030D-6E8A-4147-A177-3AD203B41FA5}">
                      <a16:colId xmlns:a16="http://schemas.microsoft.com/office/drawing/2014/main" val="5904305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90442281"/>
                    </a:ext>
                  </a:extLst>
                </a:gridCol>
                <a:gridCol w="606009">
                  <a:extLst>
                    <a:ext uri="{9D8B030D-6E8A-4147-A177-3AD203B41FA5}">
                      <a16:colId xmlns:a16="http://schemas.microsoft.com/office/drawing/2014/main" val="3998988273"/>
                    </a:ext>
                  </a:extLst>
                </a:gridCol>
                <a:gridCol w="666610">
                  <a:extLst>
                    <a:ext uri="{9D8B030D-6E8A-4147-A177-3AD203B41FA5}">
                      <a16:colId xmlns:a16="http://schemas.microsoft.com/office/drawing/2014/main" val="3212990329"/>
                    </a:ext>
                  </a:extLst>
                </a:gridCol>
                <a:gridCol w="630249">
                  <a:extLst>
                    <a:ext uri="{9D8B030D-6E8A-4147-A177-3AD203B41FA5}">
                      <a16:colId xmlns:a16="http://schemas.microsoft.com/office/drawing/2014/main" val="1707263519"/>
                    </a:ext>
                  </a:extLst>
                </a:gridCol>
                <a:gridCol w="630249">
                  <a:extLst>
                    <a:ext uri="{9D8B030D-6E8A-4147-A177-3AD203B41FA5}">
                      <a16:colId xmlns:a16="http://schemas.microsoft.com/office/drawing/2014/main" val="4097569500"/>
                    </a:ext>
                  </a:extLst>
                </a:gridCol>
                <a:gridCol w="630249">
                  <a:extLst>
                    <a:ext uri="{9D8B030D-6E8A-4147-A177-3AD203B41FA5}">
                      <a16:colId xmlns:a16="http://schemas.microsoft.com/office/drawing/2014/main" val="3303603033"/>
                    </a:ext>
                  </a:extLst>
                </a:gridCol>
                <a:gridCol w="630249">
                  <a:extLst>
                    <a:ext uri="{9D8B030D-6E8A-4147-A177-3AD203B41FA5}">
                      <a16:colId xmlns:a16="http://schemas.microsoft.com/office/drawing/2014/main" val="252145052"/>
                    </a:ext>
                  </a:extLst>
                </a:gridCol>
                <a:gridCol w="593889">
                  <a:extLst>
                    <a:ext uri="{9D8B030D-6E8A-4147-A177-3AD203B41FA5}">
                      <a16:colId xmlns:a16="http://schemas.microsoft.com/office/drawing/2014/main" val="1847887329"/>
                    </a:ext>
                  </a:extLst>
                </a:gridCol>
                <a:gridCol w="569648">
                  <a:extLst>
                    <a:ext uri="{9D8B030D-6E8A-4147-A177-3AD203B41FA5}">
                      <a16:colId xmlns:a16="http://schemas.microsoft.com/office/drawing/2014/main" val="3534560740"/>
                    </a:ext>
                  </a:extLst>
                </a:gridCol>
                <a:gridCol w="593889">
                  <a:extLst>
                    <a:ext uri="{9D8B030D-6E8A-4147-A177-3AD203B41FA5}">
                      <a16:colId xmlns:a16="http://schemas.microsoft.com/office/drawing/2014/main" val="2567244870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602549802"/>
                    </a:ext>
                  </a:extLst>
                </a:gridCol>
                <a:gridCol w="630249">
                  <a:extLst>
                    <a:ext uri="{9D8B030D-6E8A-4147-A177-3AD203B41FA5}">
                      <a16:colId xmlns:a16="http://schemas.microsoft.com/office/drawing/2014/main" val="717681810"/>
                    </a:ext>
                  </a:extLst>
                </a:gridCol>
                <a:gridCol w="509047">
                  <a:extLst>
                    <a:ext uri="{9D8B030D-6E8A-4147-A177-3AD203B41FA5}">
                      <a16:colId xmlns:a16="http://schemas.microsoft.com/office/drawing/2014/main" val="1772201745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Quant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Ape[mm]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Fmax[T/m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Fop(tt)[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Fop(H)[T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Fop(W)[T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Fop(Z)[T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Leff[mm]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Rgf[mm]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Harm.er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Ftip[T]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TwinAper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DbRing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55371325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VSIRD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-4769.04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-4769.04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-3270.2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-2180.13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-1239.95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8.5079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3.00E-04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375965064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HSIRD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7315.734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7315.734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5016.503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3344.335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1902.09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14.9474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3.00E-04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59979119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VSIRU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4555.833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4555.833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3124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2082.666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1184.516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8.5079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3.00E-04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555898918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HSIRU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-5829.14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-5829.14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-3997.12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-2664.75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-1515.57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15.4117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3.00E-04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272" marR="7272" marT="7272" marB="0" anchor="b"/>
                </a:tc>
                <a:extLst>
                  <a:ext uri="{0D108BD9-81ED-4DB2-BD59-A6C34878D82A}">
                    <a16:rowId xmlns:a16="http://schemas.microsoft.com/office/drawing/2014/main" val="1942159127"/>
                  </a:ext>
                </a:extLst>
              </a:tr>
            </a:tbl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047307" y="4987860"/>
            <a:ext cx="1656184" cy="102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sextupole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magnets at 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</a:p>
          <a:p>
            <a:pPr>
              <a:spcBef>
                <a:spcPct val="50000"/>
              </a:spcBef>
              <a:buNone/>
            </a:pP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strength factor for 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tt/W/Z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1.5/0.67/0.38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4211960" y="4437112"/>
            <a:ext cx="792088" cy="21602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2123728" y="4653136"/>
            <a:ext cx="4824536" cy="2118767"/>
            <a:chOff x="1979712" y="4118545"/>
            <a:chExt cx="5035624" cy="240679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4118545"/>
              <a:ext cx="4963616" cy="240679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979712" y="4293096"/>
              <a:ext cx="5035624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79712" y="5661248"/>
              <a:ext cx="5035624" cy="2007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Why the distribution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? 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860712"/>
          </a:xfrm>
        </p:spPr>
        <p:txBody>
          <a:bodyPr>
            <a:noAutofit/>
          </a:bodyPr>
          <a:lstStyle/>
          <a:p>
            <a:r>
              <a:rPr lang="en-US" altLang="zh-CN" sz="1800" dirty="0" smtClean="0"/>
              <a:t>Background of the detector: compacter IR =&gt; compacter final telescope =&gt; shorter final bend =&gt; stronger synchrotron radiation to the detector </a:t>
            </a:r>
          </a:p>
          <a:p>
            <a:pPr lvl="1"/>
            <a:r>
              <a:rPr lang="en-US" altLang="zh-CN" sz="1800" dirty="0"/>
              <a:t>N</a:t>
            </a:r>
            <a:r>
              <a:rPr lang="en-US" altLang="zh-CN" sz="1800" dirty="0" smtClean="0"/>
              <a:t>o </a:t>
            </a:r>
            <a:r>
              <a:rPr lang="en-US" altLang="zh-CN" sz="1800" dirty="0"/>
              <a:t>bends in the last </a:t>
            </a:r>
            <a:r>
              <a:rPr lang="en-US" altLang="zh-CN" sz="1800" b="1" dirty="0"/>
              <a:t>70 </a:t>
            </a:r>
            <a:r>
              <a:rPr lang="en-US" altLang="zh-CN" sz="1800" b="1" dirty="0" smtClean="0"/>
              <a:t>m</a:t>
            </a:r>
            <a:r>
              <a:rPr lang="en-US" altLang="zh-CN" sz="1800" dirty="0" smtClean="0"/>
              <a:t> from upstream of IP. </a:t>
            </a:r>
            <a:r>
              <a:rPr lang="en-US" altLang="zh-CN" sz="1800" dirty="0"/>
              <a:t>The SR critical energy is less than </a:t>
            </a:r>
            <a:r>
              <a:rPr lang="en-US" altLang="zh-CN" sz="1800" b="1" dirty="0"/>
              <a:t>45 keV </a:t>
            </a:r>
            <a:r>
              <a:rPr lang="en-US" altLang="zh-CN" sz="1800" dirty="0"/>
              <a:t>within 150 m and 120 keV within 400 m. </a:t>
            </a:r>
          </a:p>
          <a:p>
            <a:pPr lvl="1"/>
            <a:r>
              <a:rPr lang="en-US" altLang="zh-CN" sz="1800" dirty="0" smtClean="0"/>
              <a:t>no bends in the last 50 m from downstream of IP.  The critical energy is less than 97 keV within 100 m and 300 keV within 250 m.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924944"/>
            <a:ext cx="4350072" cy="2232248"/>
          </a:xfrm>
          <a:prstGeom prst="rect">
            <a:avLst/>
          </a:prstGeom>
        </p:spPr>
      </p:pic>
      <p:sp>
        <p:nvSpPr>
          <p:cNvPr id="17" name="下箭头 16"/>
          <p:cNvSpPr/>
          <p:nvPr/>
        </p:nvSpPr>
        <p:spPr>
          <a:xfrm>
            <a:off x="3275856" y="3418342"/>
            <a:ext cx="45719" cy="115454"/>
          </a:xfrm>
          <a:prstGeom prst="downArrow">
            <a:avLst/>
          </a:prstGeom>
          <a:solidFill>
            <a:srgbClr val="FF00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3491880" y="3418342"/>
            <a:ext cx="45719" cy="115454"/>
          </a:xfrm>
          <a:prstGeom prst="downArrow">
            <a:avLst/>
          </a:prstGeom>
          <a:solidFill>
            <a:srgbClr val="FF00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3779912" y="3014253"/>
            <a:ext cx="45719" cy="115454"/>
          </a:xfrm>
          <a:prstGeom prst="downArrow">
            <a:avLst/>
          </a:prstGeom>
          <a:solidFill>
            <a:srgbClr val="FF00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4113663" y="3014253"/>
            <a:ext cx="45719" cy="115454"/>
          </a:xfrm>
          <a:prstGeom prst="downArrow">
            <a:avLst/>
          </a:prstGeom>
          <a:solidFill>
            <a:srgbClr val="FF00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5174353" y="3418342"/>
            <a:ext cx="45719" cy="115454"/>
          </a:xfrm>
          <a:prstGeom prst="downArrow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5318369" y="3418342"/>
            <a:ext cx="45719" cy="115454"/>
          </a:xfrm>
          <a:prstGeom prst="downArrow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4742305" y="3014253"/>
            <a:ext cx="45719" cy="115454"/>
          </a:xfrm>
          <a:prstGeom prst="downArrow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4958329" y="3014253"/>
            <a:ext cx="45719" cy="115454"/>
          </a:xfrm>
          <a:prstGeom prst="down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3275856" y="4041068"/>
            <a:ext cx="208823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851920" y="4027195"/>
            <a:ext cx="1872208" cy="301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/>
              <a:t>-</a:t>
            </a:r>
            <a:r>
              <a:rPr lang="en-US" altLang="zh-CN" dirty="0" smtClean="0"/>
              <a:t>1km,+0.7km)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220994"/>
            <a:ext cx="4680520" cy="16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Why the distribution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? (cont.)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09416"/>
            <a:ext cx="8229600" cy="772878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Error tolerance: compacter IR =&gt; stronger magnets =&gt; more sensitive to errors =&gt; tighter requirement of magnet error and alignment</a:t>
            </a:r>
          </a:p>
        </p:txBody>
      </p:sp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E2D2B8C4-DE46-4D3E-924B-036D129E2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43001"/>
              </p:ext>
            </p:extLst>
          </p:nvPr>
        </p:nvGraphicFramePr>
        <p:xfrm>
          <a:off x="2195736" y="2214250"/>
          <a:ext cx="411625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8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827584" y="3501008"/>
            <a:ext cx="3240360" cy="2304256"/>
            <a:chOff x="4788024" y="4148506"/>
            <a:chExt cx="2736304" cy="1872782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F9F8555D-706C-4E12-B83D-FDE2CA6A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024" y="4148506"/>
              <a:ext cx="2736304" cy="187278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8387A7F-4B80-45A5-8407-31602797D1A8}"/>
                </a:ext>
              </a:extLst>
            </p:cNvPr>
            <p:cNvSpPr/>
            <p:nvPr/>
          </p:nvSpPr>
          <p:spPr>
            <a:xfrm>
              <a:off x="5148064" y="4366813"/>
              <a:ext cx="92044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/>
                <a:t>IR=100</a:t>
              </a:r>
              <a:r>
                <a:rPr lang="en-US" altLang="zh-CN" sz="1350" b="1" dirty="0">
                  <a:latin typeface="Symbol" panose="05050102010706020507" pitchFamily="18" charset="2"/>
                </a:rPr>
                <a:t>m</a:t>
              </a:r>
              <a:r>
                <a:rPr lang="en-US" altLang="zh-CN" sz="1350" b="1" dirty="0"/>
                <a:t>m</a:t>
              </a:r>
              <a:endParaRPr lang="zh-CN" altLang="en-US" sz="1350" dirty="0"/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F31A0DA-68AA-4116-9CEF-49C6F6062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501008"/>
            <a:ext cx="3456384" cy="23406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12160" y="3224009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by B. Wang, Y. Wei, Y. Wang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50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Summary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0914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The CEPC superconducting sextupoles locate at region of (-1.0km,+0.7km) around the interaction point with a pole-tip field up to 2.7 Tesla.</a:t>
            </a:r>
          </a:p>
          <a:p>
            <a:pPr lvl="1"/>
            <a:r>
              <a:rPr lang="en-US" altLang="zh-CN" sz="2400" dirty="0" smtClean="0"/>
              <a:t>The </a:t>
            </a:r>
            <a:r>
              <a:rPr lang="en-US" altLang="zh-CN" sz="2400" dirty="0"/>
              <a:t>strength of the sextupoles have been reduced with factors of 2 or 2.7 due to magnet </a:t>
            </a:r>
            <a:r>
              <a:rPr lang="en-US" altLang="zh-CN" sz="2400" dirty="0" smtClean="0"/>
              <a:t>technology. Further widely reduction will hurt the energy acceptance significantly.</a:t>
            </a:r>
          </a:p>
          <a:p>
            <a:pPr lvl="1"/>
            <a:r>
              <a:rPr lang="en-US" altLang="zh-CN" sz="2400" dirty="0" smtClean="0"/>
              <a:t>A compacter sextupole distribution will lead to stronger </a:t>
            </a:r>
            <a:r>
              <a:rPr lang="en-US" altLang="zh-CN" sz="2400" dirty="0"/>
              <a:t>synchrotron radiation to the </a:t>
            </a:r>
            <a:r>
              <a:rPr lang="en-US" altLang="zh-CN" sz="2400" dirty="0" smtClean="0"/>
              <a:t>detector and tighter error tolerances.</a:t>
            </a:r>
            <a:endParaRPr lang="en-US" altLang="zh-CN" sz="24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793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97416" y="476672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Lattice design of Interaction region for colliders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99993" y="1628800"/>
            <a:ext cx="3600400" cy="2298496"/>
            <a:chOff x="4499992" y="1304346"/>
            <a:chExt cx="3835613" cy="248671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9992" y="1304346"/>
              <a:ext cx="3835613" cy="248671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075324" y="1429912"/>
              <a:ext cx="12602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SuperKEKB </a:t>
              </a:r>
              <a:endParaRPr lang="en-US" altLang="zh-CN" dirty="0" smtClean="0"/>
            </a:p>
            <a:p>
              <a:r>
                <a:rPr lang="en-US" altLang="zh-CN" dirty="0" smtClean="0"/>
                <a:t>LER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2141" y="1700808"/>
            <a:ext cx="3454504" cy="2298496"/>
            <a:chOff x="397416" y="1314088"/>
            <a:chExt cx="3835613" cy="26132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416" y="1314088"/>
              <a:ext cx="3835613" cy="261320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31840" y="1671778"/>
              <a:ext cx="8366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FCC-ee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9552" y="4099292"/>
            <a:ext cx="3846949" cy="2499659"/>
            <a:chOff x="365011" y="3927296"/>
            <a:chExt cx="4128765" cy="27452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011" y="3927296"/>
              <a:ext cx="4128765" cy="274524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254233" y="5299916"/>
              <a:ext cx="22781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Super Charm-Tau </a:t>
              </a:r>
              <a:r>
                <a:rPr lang="en-US" altLang="zh-CN" sz="1600" dirty="0" smtClean="0"/>
                <a:t>Factory</a:t>
              </a:r>
            </a:p>
            <a:p>
              <a:r>
                <a:rPr lang="en-US" altLang="zh-CN" sz="1600" dirty="0" smtClean="0"/>
                <a:t>BINP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97740" y="4099292"/>
            <a:ext cx="3890684" cy="2541907"/>
            <a:chOff x="4497740" y="4099292"/>
            <a:chExt cx="3943648" cy="254190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7740" y="4099292"/>
              <a:ext cx="3943648" cy="254190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042203" y="4797152"/>
              <a:ext cx="854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SuperB</a:t>
              </a:r>
              <a:endParaRPr lang="zh-CN" altLang="en-US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7416" y="1173842"/>
            <a:ext cx="849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High luminosity for circular colliders: </a:t>
            </a:r>
            <a:r>
              <a:rPr lang="en-US" altLang="zh-CN" b="1" dirty="0"/>
              <a:t>l</a:t>
            </a:r>
            <a:r>
              <a:rPr lang="en-US" altLang="zh-CN" b="1" dirty="0" smtClean="0"/>
              <a:t>ocal chromaticity correction </a:t>
            </a:r>
            <a:r>
              <a:rPr lang="en-US" altLang="zh-CN" dirty="0" smtClean="0"/>
              <a:t>+ crab waist scheme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5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754</Words>
  <Application>Microsoft Office PowerPoint</Application>
  <PresentationFormat>全屏显示(4:3)</PresentationFormat>
  <Paragraphs>186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MS Mincho</vt:lpstr>
      <vt:lpstr>等线</vt:lpstr>
      <vt:lpstr>宋体</vt:lpstr>
      <vt:lpstr>Arial</vt:lpstr>
      <vt:lpstr>Calibri</vt:lpstr>
      <vt:lpstr>Symbol</vt:lpstr>
      <vt:lpstr>Times New Roman</vt:lpstr>
      <vt:lpstr>Office 主题</vt:lpstr>
      <vt:lpstr>Requirements on the CEPC SC  sextupoles from accelerator physics</vt:lpstr>
      <vt:lpstr>Outline</vt:lpstr>
      <vt:lpstr>PowerPoint 演示文稿</vt:lpstr>
      <vt:lpstr>Why the strength?</vt:lpstr>
      <vt:lpstr>Why the distribution? </vt:lpstr>
      <vt:lpstr>Why the distribution? (cont.)</vt:lpstr>
      <vt:lpstr>Summary</vt:lpstr>
      <vt:lpstr>backup</vt:lpstr>
      <vt:lpstr>PowerPoint 演示文稿</vt:lpstr>
      <vt:lpstr>PowerPoint 演示文稿</vt:lpstr>
      <vt:lpstr>Luminosity frontier</vt:lpstr>
      <vt:lpstr>FCC-ee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Superconducting magnets in the IR</dc:title>
  <dc:creator>yiwei</dc:creator>
  <cp:lastModifiedBy>Yiwei</cp:lastModifiedBy>
  <cp:revision>495</cp:revision>
  <dcterms:created xsi:type="dcterms:W3CDTF">2018-01-11T15:22:21Z</dcterms:created>
  <dcterms:modified xsi:type="dcterms:W3CDTF">2021-05-21T06:03:23Z</dcterms:modified>
</cp:coreProperties>
</file>