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304" r:id="rId6"/>
    <p:sldId id="278" r:id="rId7"/>
    <p:sldId id="306" r:id="rId8"/>
    <p:sldId id="307" r:id="rId9"/>
    <p:sldId id="305" r:id="rId10"/>
    <p:sldId id="308" r:id="rId11"/>
    <p:sldId id="261" r:id="rId12"/>
    <p:sldId id="266" r:id="rId13"/>
    <p:sldId id="262" r:id="rId14"/>
    <p:sldId id="309" r:id="rId15"/>
    <p:sldId id="269" r:id="rId16"/>
    <p:sldId id="275" r:id="rId17"/>
    <p:sldId id="274" r:id="rId18"/>
    <p:sldId id="273" r:id="rId19"/>
    <p:sldId id="271" r:id="rId20"/>
    <p:sldId id="31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54C9F-401C-4493-8EA5-F654DDBD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73564D-AB9D-4DFC-86A4-8CFADCE0D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D7416-6967-40AE-ADED-B32D6BE7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5ECC67-41F2-4B8B-BCF0-7A3B5947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F941F-AB31-48A7-B170-F580A03F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08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83E78-E25B-4054-B9F8-1DC481D6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504B0F-9546-41CE-844C-997EF75C9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02EE97-08F2-48B1-9A04-BB940DFF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729148-8D85-4627-AE7A-2D3188DF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4C3100-DF05-426D-849B-D5491C54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3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5430E8-5C1C-43B9-B801-A845A456E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9E9DEB-640D-4DD2-BC48-86AFEE88C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63D070-89BA-40B5-AF03-76479713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6452A3-BBCB-40BB-9D33-319B9592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4BC214-E2C4-452B-9A59-5F854430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37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2D218-79BA-443A-9C45-2FC8FDA3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F83702-8812-49E5-8803-4BD65CDD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91A30-1641-49FB-827C-6FF266D2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0B2055-6BB7-48CB-AC9C-90114861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C5088-DA99-412E-86BA-7EB32F82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0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19C47F-CF47-414A-9C45-AE29C7BD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C998ED-E5CD-431A-BAA9-CE756C30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82A58B-786B-4D6A-86F9-5DAB4492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088C9A-FCE2-4331-82D2-15E7796A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476243-198C-4F05-84CB-63C0942B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5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21116-FF0C-4506-99B3-7689CDEB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8DA559-0401-4B93-837E-9D0300B90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43A9D-A459-48C7-B1BF-0492F24D0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81F0F5-A5D2-438E-ABEE-4A262F88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7C88E3-2237-4FC6-8B10-E9F9577E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C4467E-113C-44C8-8FDB-A8619A95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9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B8F63-6227-4AC9-9223-975BC8BA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664301-9F6D-42BF-B56C-61C095A07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94F86C-168D-4224-A3BC-8C34BC6E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4602D38-108B-4E0F-961F-348122279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C548BE-FA71-46EE-911E-9A078B40B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38C8B8-852A-4A0B-957B-59AEA280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F63EB9-4C11-4FBB-9B59-810A681F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0D1DE3-7A49-4693-9E76-992BDB22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00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31644-76F8-4F4D-8D4B-BAFEEE8D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8C8052-6268-4A52-BC12-C17CEADA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AA7C16-0699-4D9F-9F1B-7A3D2AA6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764819-40F6-4319-85C9-0EDD43D7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A48963-A721-45A5-B327-0E002874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DADBC8-F6FF-49D1-B7DF-4C272517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C1B018-FEAD-4EFF-AD0E-8E684B18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10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C7B9-6360-49AE-A2B7-F4D3494A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8925E2-6D6B-495C-A856-DB082FBF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BBDA9E-ACE6-4E3B-9F95-965AE7468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C66125-EE9A-4F62-AA5C-11A86CA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AF754A-538E-41DD-8CAB-CFCF8BD3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CC0D28-2554-422D-9C8E-72E8F1E7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8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8231E-5922-4CED-B0E2-D478C5D0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603CB1-6F79-496A-A82C-6D529AEF7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F5B159-80D3-4E39-A1B9-360614573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42A027-F15F-4D9C-9D3B-A09A4928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0D84A-1CBE-49B2-888E-8704587B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B0665A-C55D-4149-A4D1-4A94C99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93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5B94AD7-EDA0-4E6C-8863-9E7AD62E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27AFB-BAFD-4987-A21D-E87B8F190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58DCC-BDCB-487D-8552-91D7AE789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4D94-EEF7-4F06-A22D-A920C31759F7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70E27E-3A8F-4BB9-B6FE-0E903001B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A4C338-E0F4-442A-8117-E8FB4BC5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266F-520A-4611-8B12-BE4669081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1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tsOide/SA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cern.ch/category/9606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C84E9-1E0D-429A-8FBF-E9CD8D395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面向 </a:t>
            </a:r>
            <a:r>
              <a:rPr lang="en-US" altLang="zh-CN" dirty="0"/>
              <a:t>CEPC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FCC-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）</a:t>
            </a:r>
            <a:r>
              <a:rPr lang="en-US" altLang="zh-CN" dirty="0"/>
              <a:t> </a:t>
            </a:r>
            <a:r>
              <a:rPr lang="zh-CN" altLang="en-US" dirty="0"/>
              <a:t>的束流动力学软件开发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9E9601-A32F-4C30-82FA-A1B443874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 源</a:t>
            </a:r>
            <a:endParaRPr lang="en-US" altLang="zh-CN" dirty="0"/>
          </a:p>
          <a:p>
            <a:r>
              <a:rPr lang="en-US" altLang="zh-CN" dirty="0"/>
              <a:t>2021-5-21</a:t>
            </a:r>
          </a:p>
          <a:p>
            <a:r>
              <a:rPr lang="en-US" altLang="zh-CN" dirty="0"/>
              <a:t>CEPC DAY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646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8F265-C7CF-4391-AFD0-824BB589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zh-CN" altLang="en-US" dirty="0"/>
              <a:t>初步计划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3D5395-356C-4510-9144-5F4CDD4FC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781"/>
            <a:ext cx="5257800" cy="4351338"/>
          </a:xfrm>
        </p:spPr>
        <p:txBody>
          <a:bodyPr/>
          <a:lstStyle/>
          <a:p>
            <a:r>
              <a:rPr lang="zh-CN" altLang="en-US" dirty="0"/>
              <a:t>问题定义</a:t>
            </a:r>
            <a:endParaRPr lang="en-US" altLang="zh-CN" dirty="0"/>
          </a:p>
          <a:p>
            <a:r>
              <a:rPr lang="zh-CN" altLang="en-US" dirty="0"/>
              <a:t>需求分析</a:t>
            </a:r>
            <a:endParaRPr lang="en-US" altLang="zh-CN" dirty="0"/>
          </a:p>
          <a:p>
            <a:r>
              <a:rPr lang="zh-CN" altLang="en-US" dirty="0"/>
              <a:t>软件设计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zh-CN" altLang="en-US" b="1" dirty="0"/>
              <a:t>架构设计、子功能的设计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代码编写</a:t>
            </a:r>
            <a:endParaRPr lang="en-US" altLang="zh-CN" dirty="0"/>
          </a:p>
          <a:p>
            <a:r>
              <a:rPr lang="zh-CN" altLang="en-US" dirty="0"/>
              <a:t>软件测试</a:t>
            </a:r>
            <a:endParaRPr lang="en-US" altLang="zh-CN" dirty="0"/>
          </a:p>
          <a:p>
            <a:r>
              <a:rPr lang="zh-CN" altLang="en-US" dirty="0"/>
              <a:t>长期维护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ED4EF5-C7C4-4D5D-A35C-03013414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290" y="1124071"/>
            <a:ext cx="6421469" cy="5536644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FA4A6EFB-6C96-454C-B245-774A74B180E1}"/>
              </a:ext>
            </a:extLst>
          </p:cNvPr>
          <p:cNvSpPr/>
          <p:nvPr/>
        </p:nvSpPr>
        <p:spPr>
          <a:xfrm flipH="1">
            <a:off x="263046" y="1321356"/>
            <a:ext cx="366595" cy="5142074"/>
          </a:xfrm>
          <a:prstGeom prst="downArrow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BA8FF4-2A40-4D7B-9111-F9EA0A2868D4}"/>
              </a:ext>
            </a:extLst>
          </p:cNvPr>
          <p:cNvSpPr txBox="1"/>
          <p:nvPr/>
        </p:nvSpPr>
        <p:spPr>
          <a:xfrm>
            <a:off x="762832" y="1409038"/>
            <a:ext cx="99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2021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DF09FD-0AE6-467B-9021-2C0410EE79B1}"/>
              </a:ext>
            </a:extLst>
          </p:cNvPr>
          <p:cNvSpPr txBox="1"/>
          <p:nvPr/>
        </p:nvSpPr>
        <p:spPr>
          <a:xfrm>
            <a:off x="838200" y="5536644"/>
            <a:ext cx="99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2025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4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编程语言（</a:t>
            </a:r>
            <a:r>
              <a:rPr lang="en-US" altLang="zh-CN" dirty="0"/>
              <a:t>Python </a:t>
            </a:r>
            <a:r>
              <a:rPr lang="zh-CN" altLang="en-US" dirty="0"/>
              <a:t>？</a:t>
            </a:r>
            <a:r>
              <a:rPr lang="en-US" altLang="zh-CN" dirty="0"/>
              <a:t>Julia</a:t>
            </a:r>
            <a:r>
              <a:rPr lang="zh-CN" altLang="en-US" dirty="0"/>
              <a:t>？）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新语言的学习成本</a:t>
            </a:r>
            <a:endParaRPr lang="en-US" altLang="zh-CN" dirty="0"/>
          </a:p>
          <a:p>
            <a:r>
              <a:rPr lang="zh-CN" altLang="en-US" dirty="0"/>
              <a:t>基于 </a:t>
            </a:r>
            <a:r>
              <a:rPr lang="en-US" altLang="zh-CN" dirty="0"/>
              <a:t>Python</a:t>
            </a:r>
            <a:r>
              <a:rPr lang="zh-CN" altLang="en-US" dirty="0"/>
              <a:t>（</a:t>
            </a:r>
            <a:r>
              <a:rPr lang="en-US" altLang="zh-CN" dirty="0"/>
              <a:t>Julia</a:t>
            </a:r>
            <a:r>
              <a:rPr lang="zh-CN" altLang="en-US" dirty="0"/>
              <a:t>？）， 仿效 </a:t>
            </a:r>
            <a:r>
              <a:rPr lang="en-US" altLang="zh-CN" dirty="0"/>
              <a:t>AT(</a:t>
            </a:r>
            <a:r>
              <a:rPr lang="zh-CN" altLang="en-US" dirty="0"/>
              <a:t>基于 </a:t>
            </a:r>
            <a:r>
              <a:rPr lang="en-US" altLang="zh-CN" dirty="0" err="1"/>
              <a:t>Matlab</a:t>
            </a:r>
            <a:r>
              <a:rPr lang="en-US" altLang="zh-CN" dirty="0"/>
              <a:t>) </a:t>
            </a:r>
          </a:p>
          <a:p>
            <a:r>
              <a:rPr lang="zh-CN" altLang="en-US" dirty="0"/>
              <a:t>底层实现 </a:t>
            </a:r>
            <a:r>
              <a:rPr lang="en-US" altLang="zh-CN" dirty="0"/>
              <a:t>C/Fortran</a:t>
            </a:r>
          </a:p>
          <a:p>
            <a:r>
              <a:rPr lang="zh-CN" altLang="en-US" dirty="0"/>
              <a:t>上层 </a:t>
            </a:r>
            <a:r>
              <a:rPr lang="en-US" altLang="zh-CN" dirty="0"/>
              <a:t>Python</a:t>
            </a:r>
            <a:r>
              <a:rPr lang="zh-CN" altLang="en-US" dirty="0"/>
              <a:t>（</a:t>
            </a:r>
            <a:r>
              <a:rPr lang="en-US" altLang="zh-CN" dirty="0"/>
              <a:t>Julia</a:t>
            </a:r>
            <a:r>
              <a:rPr lang="zh-CN" altLang="en-US" dirty="0"/>
              <a:t>？）</a:t>
            </a:r>
            <a:endParaRPr lang="en-US" altLang="zh-CN" dirty="0"/>
          </a:p>
          <a:p>
            <a:r>
              <a:rPr lang="zh-CN" altLang="en-US" dirty="0"/>
              <a:t>慢的特点，利用并行来弥补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93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02FF7-015A-48E6-BFBE-80F1CC35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人尽其用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C912D1-F68C-490A-BCD1-5C7E12B9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没有大型工具软件的开发经验</a:t>
            </a:r>
            <a:endParaRPr lang="en-US" altLang="zh-CN" dirty="0"/>
          </a:p>
          <a:p>
            <a:r>
              <a:rPr lang="zh-CN" altLang="en-US" dirty="0"/>
              <a:t>每个人的兴趣、能力有差别</a:t>
            </a:r>
            <a:endParaRPr lang="en-US" altLang="zh-CN" dirty="0"/>
          </a:p>
          <a:p>
            <a:r>
              <a:rPr lang="zh-CN" altLang="en-US" dirty="0"/>
              <a:t>如果主要依赖现有成员，每个人的贡献方式应该有所差别</a:t>
            </a:r>
            <a:endParaRPr lang="en-US" altLang="zh-CN" dirty="0"/>
          </a:p>
          <a:p>
            <a:pPr lvl="1"/>
            <a:r>
              <a:rPr lang="en-US" altLang="zh-CN" dirty="0"/>
              <a:t>Physics -&gt; Very detailed manual</a:t>
            </a:r>
          </a:p>
          <a:p>
            <a:pPr lvl="1"/>
            <a:r>
              <a:rPr lang="en-US" altLang="zh-CN" dirty="0"/>
              <a:t>Coding</a:t>
            </a:r>
          </a:p>
          <a:p>
            <a:pPr lvl="1"/>
            <a:r>
              <a:rPr lang="en-US" altLang="zh-CN" b="1" dirty="0"/>
              <a:t>Test</a:t>
            </a:r>
          </a:p>
          <a:p>
            <a:endParaRPr lang="en-US" altLang="zh-CN" dirty="0"/>
          </a:p>
          <a:p>
            <a:r>
              <a:rPr lang="zh-CN" altLang="en-US" dirty="0"/>
              <a:t>专业的软件设计、开发人员</a:t>
            </a:r>
            <a:r>
              <a:rPr lang="en-US" altLang="zh-CN" dirty="0"/>
              <a:t>?</a:t>
            </a:r>
          </a:p>
          <a:p>
            <a:pPr lvl="1"/>
            <a:r>
              <a:rPr lang="zh-CN" altLang="en-US" dirty="0"/>
              <a:t>一些公司的人员，我们的待遇会差很多，但稳定</a:t>
            </a:r>
            <a:r>
              <a:rPr lang="en-US" altLang="zh-CN" dirty="0"/>
              <a:t>(</a:t>
            </a:r>
            <a:r>
              <a:rPr lang="zh-CN" altLang="en-US" b="1" dirty="0"/>
              <a:t>济南分部</a:t>
            </a:r>
            <a:r>
              <a:rPr lang="zh-CN" altLang="en-US" dirty="0"/>
              <a:t>？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博士后（</a:t>
            </a:r>
            <a:r>
              <a:rPr lang="en-US" altLang="zh-CN" dirty="0"/>
              <a:t>IT </a:t>
            </a:r>
            <a:r>
              <a:rPr lang="zh-CN" altLang="en-US" dirty="0"/>
              <a:t>背景？加速器背景）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58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一些考虑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Donald </a:t>
            </a:r>
            <a:r>
              <a:rPr lang="en-US" altLang="zh-CN" dirty="0" err="1"/>
              <a:t>knuth</a:t>
            </a:r>
            <a:r>
              <a:rPr lang="en-US" altLang="zh-CN" dirty="0"/>
              <a:t> </a:t>
            </a:r>
            <a:r>
              <a:rPr lang="zh-CN" altLang="en-US" dirty="0"/>
              <a:t>有名言</a:t>
            </a:r>
            <a:r>
              <a:rPr lang="en-US" altLang="zh-CN" dirty="0"/>
              <a:t>: “</a:t>
            </a:r>
            <a:r>
              <a:rPr lang="zh-CN" altLang="en-US" dirty="0"/>
              <a:t>过早优化乃万恶之源</a:t>
            </a:r>
            <a:r>
              <a:rPr lang="en-US" altLang="zh-CN" dirty="0"/>
              <a:t>”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code.ihep.ac.cn</a:t>
            </a:r>
          </a:p>
          <a:p>
            <a:r>
              <a:rPr lang="zh-CN" altLang="en-US" dirty="0"/>
              <a:t>失败的项目给我们的借鉴</a:t>
            </a:r>
            <a:endParaRPr lang="en-US" altLang="zh-CN" dirty="0"/>
          </a:p>
          <a:p>
            <a:r>
              <a:rPr lang="zh-CN" altLang="en-US" dirty="0"/>
              <a:t>目前的时机是好时机吗？</a:t>
            </a:r>
            <a:endParaRPr lang="en-US" altLang="zh-CN" dirty="0"/>
          </a:p>
          <a:p>
            <a:r>
              <a:rPr lang="zh-CN" altLang="en-US" dirty="0"/>
              <a:t>撸起袖子加油干（</a:t>
            </a:r>
            <a:r>
              <a:rPr lang="en-US" altLang="zh-CN" dirty="0"/>
              <a:t>Just do it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Dirty work</a:t>
            </a:r>
            <a:r>
              <a:rPr lang="zh-CN" altLang="en-US" dirty="0"/>
              <a:t>：</a:t>
            </a:r>
            <a:r>
              <a:rPr lang="en-US" altLang="zh-CN" dirty="0"/>
              <a:t>credit ?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2C7C25-96F6-421C-A1B7-63624BFB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416" y="2342367"/>
            <a:ext cx="6431437" cy="34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DEE5B-27EC-4414-95C1-5E9361F2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820B65-D73E-4A39-9ECD-73A49DD14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8C868A-BE20-4523-B5A4-AF7FFEA9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15" y="375781"/>
            <a:ext cx="10576937" cy="5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37633-D003-4362-8158-91B76218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兄弟单位的可能合作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2B7F62-184C-4F2D-89A7-78CB634A3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尽可能顾问的形式？</a:t>
            </a:r>
            <a:endParaRPr lang="en-US" altLang="zh-CN" dirty="0"/>
          </a:p>
          <a:p>
            <a:pPr lvl="1"/>
            <a:r>
              <a:rPr lang="zh-CN" altLang="en-US" dirty="0"/>
              <a:t>比如半年向他们报告一次，给咨询费</a:t>
            </a:r>
            <a:endParaRPr lang="en-US" altLang="zh-CN" dirty="0"/>
          </a:p>
          <a:p>
            <a:r>
              <a:rPr lang="zh-CN" altLang="en-US" dirty="0"/>
              <a:t>真正地参与合作？</a:t>
            </a:r>
            <a:endParaRPr lang="en-US" altLang="zh-CN" dirty="0"/>
          </a:p>
          <a:p>
            <a:pPr lvl="1"/>
            <a:r>
              <a:rPr lang="zh-CN" altLang="en-US" dirty="0"/>
              <a:t>需要功能模块设计很独立才行（弱耦合）</a:t>
            </a:r>
            <a:endParaRPr lang="en-US" altLang="zh-CN" dirty="0"/>
          </a:p>
          <a:p>
            <a:pPr lvl="1"/>
            <a:r>
              <a:rPr lang="zh-CN" altLang="en-US" dirty="0"/>
              <a:t>比如王小龙</a:t>
            </a:r>
            <a:r>
              <a:rPr lang="en-US" altLang="zh-CN" dirty="0"/>
              <a:t>CEPC</a:t>
            </a:r>
            <a:r>
              <a:rPr lang="zh-CN" altLang="en-US" dirty="0"/>
              <a:t>准直研究，多家单位，基本各干各的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822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72CF9-056E-452A-8D4A-25C34371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787F23-A5AE-48EC-9A55-AF9380AA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4EC647-3E84-458F-B526-7644F93DB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633412"/>
            <a:ext cx="9867900" cy="55911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B72C92-1465-4D89-BDB1-A0F1F4013E0E}"/>
              </a:ext>
            </a:extLst>
          </p:cNvPr>
          <p:cNvSpPr/>
          <p:nvPr/>
        </p:nvSpPr>
        <p:spPr>
          <a:xfrm>
            <a:off x="6259932" y="37603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重要的参考程序： </a:t>
            </a:r>
            <a:r>
              <a:rPr lang="en-US" altLang="zh-CN" sz="2400" dirty="0">
                <a:solidFill>
                  <a:srgbClr val="FF0000"/>
                </a:solidFill>
              </a:rPr>
              <a:t>SAD, BMAD, ELEGANT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B6F40-3949-4FA1-8470-707728E7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79F9613-6F11-4EF4-B4BC-9525DF807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56185" cy="56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5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1AF33-4D70-482A-B038-EDC57D00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Physics+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644A0A-2EC0-47D0-B670-ED26A7E8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Beam + </a:t>
            </a:r>
            <a:r>
              <a:rPr lang="zh-CN" altLang="en-US" dirty="0"/>
              <a:t>电磁场 </a:t>
            </a:r>
            <a:r>
              <a:rPr lang="en-US" altLang="zh-CN" dirty="0"/>
              <a:t>and beyond</a:t>
            </a:r>
          </a:p>
          <a:p>
            <a:pPr lvl="1"/>
            <a:r>
              <a:rPr lang="en-US" altLang="zh-CN" dirty="0"/>
              <a:t>Beam </a:t>
            </a:r>
            <a:r>
              <a:rPr lang="zh-CN" altLang="en-US" dirty="0"/>
              <a:t>（</a:t>
            </a:r>
            <a:r>
              <a:rPr lang="en-US" altLang="zh-CN" dirty="0"/>
              <a:t>IBS, Space Charge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Beam + Magnetic Field</a:t>
            </a:r>
          </a:p>
          <a:p>
            <a:pPr lvl="1"/>
            <a:r>
              <a:rPr lang="en-US" altLang="zh-CN" dirty="0"/>
              <a:t>Beam + Cavity</a:t>
            </a:r>
          </a:p>
          <a:p>
            <a:pPr lvl="1"/>
            <a:r>
              <a:rPr lang="en-US" altLang="zh-CN" dirty="0"/>
              <a:t>Beam + Wakefield</a:t>
            </a:r>
          </a:p>
          <a:p>
            <a:pPr lvl="1"/>
            <a:r>
              <a:rPr lang="en-US" altLang="zh-CN" dirty="0"/>
              <a:t>Beam + Beam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Beam + Laser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Beam + Plasma</a:t>
            </a:r>
          </a:p>
        </p:txBody>
      </p:sp>
    </p:spTree>
    <p:extLst>
      <p:ext uri="{BB962C8B-B14F-4D97-AF65-F5344CB8AC3E}">
        <p14:creationId xmlns:p14="http://schemas.microsoft.com/office/powerpoint/2010/main" val="60424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EBDB3-77E4-4C02-9A05-D7A6E478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 </a:t>
            </a:r>
            <a:r>
              <a:rPr lang="en-US" altLang="zh-CN" dirty="0"/>
              <a:t>&amp; </a:t>
            </a:r>
            <a:r>
              <a:rPr lang="zh-CN" altLang="en-US" dirty="0"/>
              <a:t>讨论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4D01EB-9F6D-4CA9-8EB8-8F955DFC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我们的愿景很清晰，详细的目标尚需更多工作来定义</a:t>
            </a:r>
            <a:endParaRPr lang="en-US" altLang="zh-CN" dirty="0"/>
          </a:p>
          <a:p>
            <a:r>
              <a:rPr lang="en-US" altLang="zh-CN" dirty="0"/>
              <a:t>FCC </a:t>
            </a:r>
            <a:r>
              <a:rPr lang="zh-CN" altLang="en-US" dirty="0"/>
              <a:t>的设想与我们高度一致（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KEK-ATF,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多个调束软件并存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人月神话</a:t>
            </a:r>
            <a:endParaRPr lang="en-US" altLang="zh-CN" dirty="0"/>
          </a:p>
          <a:p>
            <a:r>
              <a:rPr lang="zh-CN" altLang="en-US" dirty="0"/>
              <a:t>软件也是一个工程，如何管理？路线图还不够清晰</a:t>
            </a:r>
            <a:endParaRPr lang="en-US" altLang="zh-CN" dirty="0"/>
          </a:p>
          <a:p>
            <a:pPr lvl="1"/>
            <a:r>
              <a:rPr lang="zh-CN" altLang="en-US" dirty="0"/>
              <a:t>目前需要更多强调功能细节（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优先级</a:t>
            </a:r>
            <a:r>
              <a:rPr lang="zh-CN" altLang="en-US" dirty="0"/>
              <a:t>）、架构设计，而不是编码</a:t>
            </a:r>
            <a:endParaRPr lang="en-US" altLang="zh-CN" dirty="0"/>
          </a:p>
          <a:p>
            <a:pPr lvl="1"/>
            <a:r>
              <a:rPr lang="zh-CN" altLang="en-US" dirty="0"/>
              <a:t>所内有没有相应的软件项目可供借鉴的？</a:t>
            </a:r>
            <a:endParaRPr lang="en-US" altLang="zh-CN" dirty="0"/>
          </a:p>
          <a:p>
            <a:r>
              <a:rPr lang="zh-CN" altLang="en-US" dirty="0"/>
              <a:t>如果没有经费？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112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57ECD-8062-438A-BDBD-212FDC64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ABFC2-18CE-4ED8-B443-98926949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7812"/>
          </a:xfrm>
        </p:spPr>
        <p:txBody>
          <a:bodyPr/>
          <a:lstStyle/>
          <a:p>
            <a:r>
              <a:rPr lang="en-US" altLang="zh-CN" dirty="0"/>
              <a:t>SAD (</a:t>
            </a:r>
            <a:r>
              <a:rPr lang="en-US" altLang="zh-CN" dirty="0">
                <a:hlinkClick r:id="rId2"/>
              </a:rPr>
              <a:t>https://github.com/KatsOide/SAD</a:t>
            </a:r>
            <a:r>
              <a:rPr lang="en-US" altLang="zh-CN" dirty="0"/>
              <a:t>) </a:t>
            </a:r>
            <a:r>
              <a:rPr lang="zh-CN" altLang="en-US" dirty="0"/>
              <a:t>是唯一可用的主环设计程序</a:t>
            </a:r>
            <a:endParaRPr lang="en-US" altLang="zh-CN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79C6978-6966-4EAE-878B-CA6AA20A2E29}"/>
              </a:ext>
            </a:extLst>
          </p:cNvPr>
          <p:cNvSpPr txBox="1">
            <a:spLocks/>
          </p:cNvSpPr>
          <p:nvPr/>
        </p:nvSpPr>
        <p:spPr>
          <a:xfrm>
            <a:off x="838200" y="30430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愿景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0E5077A-15AC-43B3-8910-9F46C058B6D5}"/>
              </a:ext>
            </a:extLst>
          </p:cNvPr>
          <p:cNvSpPr txBox="1">
            <a:spLocks/>
          </p:cNvSpPr>
          <p:nvPr/>
        </p:nvSpPr>
        <p:spPr>
          <a:xfrm>
            <a:off x="838200" y="4569897"/>
            <a:ext cx="10515600" cy="867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自有的加速器设计、优化、跟踪、模拟、在线调束工具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start to end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1719C0-9EA7-4B95-A405-B71447921217}"/>
              </a:ext>
            </a:extLst>
          </p:cNvPr>
          <p:cNvSpPr txBox="1"/>
          <p:nvPr/>
        </p:nvSpPr>
        <p:spPr>
          <a:xfrm>
            <a:off x="3813261" y="163798"/>
            <a:ext cx="456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挑战：高性能、高能量、大规模</a:t>
            </a:r>
          </a:p>
        </p:txBody>
      </p:sp>
    </p:spTree>
    <p:extLst>
      <p:ext uri="{BB962C8B-B14F-4D97-AF65-F5344CB8AC3E}">
        <p14:creationId xmlns:p14="http://schemas.microsoft.com/office/powerpoint/2010/main" val="195376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CE268-3E94-4956-964B-A2FD9139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F3288-56CA-4565-8C8D-FEE6553A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32006E-08C3-4DA8-8049-BBD6FD79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83" y="823118"/>
            <a:ext cx="6115050" cy="40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8603A-FA04-4043-9F28-39BD2D3D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367630"/>
            <a:ext cx="9782175" cy="2828925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6E0F3F9-3C92-467D-A62B-B2235A53E53A}"/>
              </a:ext>
            </a:extLst>
          </p:cNvPr>
          <p:cNvCxnSpPr/>
          <p:nvPr/>
        </p:nvCxnSpPr>
        <p:spPr>
          <a:xfrm>
            <a:off x="3958225" y="2279737"/>
            <a:ext cx="63632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845639E-0746-4D51-B2C5-4DA9EE6ADD1A}"/>
              </a:ext>
            </a:extLst>
          </p:cNvPr>
          <p:cNvCxnSpPr/>
          <p:nvPr/>
        </p:nvCxnSpPr>
        <p:spPr>
          <a:xfrm>
            <a:off x="4623865" y="3860105"/>
            <a:ext cx="63632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9B375A1-4B75-40E2-9B12-EEE77045C8A4}"/>
              </a:ext>
            </a:extLst>
          </p:cNvPr>
          <p:cNvCxnSpPr>
            <a:cxnSpLocks/>
          </p:cNvCxnSpPr>
          <p:nvPr/>
        </p:nvCxnSpPr>
        <p:spPr>
          <a:xfrm>
            <a:off x="1204912" y="4196555"/>
            <a:ext cx="85403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815DEB2E-25EC-4A32-80EA-72521D7E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2" y="4399757"/>
            <a:ext cx="9696450" cy="2181225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D50188B-A8B7-4EC0-A480-B1B2A59F5F6F}"/>
              </a:ext>
            </a:extLst>
          </p:cNvPr>
          <p:cNvCxnSpPr>
            <a:cxnSpLocks/>
          </p:cNvCxnSpPr>
          <p:nvPr/>
        </p:nvCxnSpPr>
        <p:spPr>
          <a:xfrm>
            <a:off x="5475080" y="4999973"/>
            <a:ext cx="33432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8175A0F-E56E-41F5-AB53-E2C3CE823D96}"/>
              </a:ext>
            </a:extLst>
          </p:cNvPr>
          <p:cNvCxnSpPr>
            <a:cxnSpLocks/>
          </p:cNvCxnSpPr>
          <p:nvPr/>
        </p:nvCxnSpPr>
        <p:spPr>
          <a:xfrm>
            <a:off x="2709894" y="5315212"/>
            <a:ext cx="78119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7A195E5-0629-428D-80A2-032D3560C13A}"/>
              </a:ext>
            </a:extLst>
          </p:cNvPr>
          <p:cNvCxnSpPr>
            <a:cxnSpLocks/>
          </p:cNvCxnSpPr>
          <p:nvPr/>
        </p:nvCxnSpPr>
        <p:spPr>
          <a:xfrm>
            <a:off x="1204912" y="5918549"/>
            <a:ext cx="51583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771B23F-1EC5-4970-BF08-0C0D1EF4569F}"/>
              </a:ext>
            </a:extLst>
          </p:cNvPr>
          <p:cNvCxnSpPr>
            <a:cxnSpLocks/>
          </p:cNvCxnSpPr>
          <p:nvPr/>
        </p:nvCxnSpPr>
        <p:spPr>
          <a:xfrm>
            <a:off x="2647166" y="6210367"/>
            <a:ext cx="80876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07B76B8E-7CC4-486D-850C-F22DEFEC35FD}"/>
              </a:ext>
            </a:extLst>
          </p:cNvPr>
          <p:cNvSpPr/>
          <p:nvPr/>
        </p:nvSpPr>
        <p:spPr>
          <a:xfrm>
            <a:off x="838200" y="147055"/>
            <a:ext cx="828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62626"/>
                </a:solidFill>
                <a:latin typeface="Cambria-Bold"/>
              </a:rPr>
              <a:t>Accelerator and Beam Physics Research Goals and Opportunities</a:t>
            </a:r>
            <a:r>
              <a:rPr lang="zh-CN" altLang="en-US" b="1" dirty="0">
                <a:solidFill>
                  <a:srgbClr val="262626"/>
                </a:solidFill>
                <a:latin typeface="Cambria-Bold"/>
              </a:rPr>
              <a:t>，</a:t>
            </a:r>
            <a:r>
              <a:rPr lang="en-US" altLang="zh-CN" b="1" dirty="0">
                <a:solidFill>
                  <a:srgbClr val="262626"/>
                </a:solidFill>
                <a:latin typeface="Cambria-Bold"/>
              </a:rPr>
              <a:t>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41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20" y="193967"/>
            <a:ext cx="10459232" cy="1143000"/>
          </a:xfrm>
        </p:spPr>
        <p:txBody>
          <a:bodyPr>
            <a:noAutofit/>
          </a:bodyPr>
          <a:lstStyle/>
          <a:p>
            <a:r>
              <a:rPr lang="en-US" sz="3300" dirty="0"/>
              <a:t>Develop a Modern, Collaborative and Extendable Beam Dynamics Software tool to design the FCC-</a:t>
            </a:r>
            <a:r>
              <a:rPr lang="en-US" sz="3300" dirty="0" err="1"/>
              <a:t>ee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1644583" y="2400352"/>
            <a:ext cx="662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/>
              <a:t>Approved project: partners EPFL and CERN period 2020-2024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620" y="2902088"/>
            <a:ext cx="11298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Develop </a:t>
            </a:r>
            <a:r>
              <a:rPr lang="en-US" sz="2000" dirty="0">
                <a:solidFill>
                  <a:srgbClr val="FF0000"/>
                </a:solidFill>
              </a:rPr>
              <a:t>a modular and extendable software framework </a:t>
            </a:r>
            <a:r>
              <a:rPr lang="en-US" sz="2000" dirty="0"/>
              <a:t>for FCC-</a:t>
            </a:r>
            <a:r>
              <a:rPr lang="en-US" sz="2000" dirty="0" err="1"/>
              <a:t>ee</a:t>
            </a:r>
            <a:r>
              <a:rPr lang="en-US" sz="2000" dirty="0"/>
              <a:t> design and simulation work. In a first phase new functionality includes a </a:t>
            </a:r>
            <a:r>
              <a:rPr lang="en-US" sz="2000" dirty="0">
                <a:solidFill>
                  <a:srgbClr val="FF0000"/>
                </a:solidFill>
              </a:rPr>
              <a:t>multi-turn multiple interaction point</a:t>
            </a:r>
            <a:r>
              <a:rPr lang="en-US" sz="2000" dirty="0"/>
              <a:t> model of a Future Circular Lepton Collider (FCC-</a:t>
            </a:r>
            <a:r>
              <a:rPr lang="en-US" sz="2000" dirty="0" err="1"/>
              <a:t>ee</a:t>
            </a:r>
            <a:r>
              <a:rPr lang="en-US" sz="2000" dirty="0"/>
              <a:t>) including a </a:t>
            </a:r>
            <a:r>
              <a:rPr lang="en-US" sz="2000" dirty="0">
                <a:solidFill>
                  <a:srgbClr val="FF0000"/>
                </a:solidFill>
              </a:rPr>
              <a:t>full lattice description, beam-beam modules, </a:t>
            </a:r>
            <a:r>
              <a:rPr lang="en-US" sz="2000" dirty="0" err="1">
                <a:solidFill>
                  <a:srgbClr val="FF0000"/>
                </a:solidFill>
              </a:rPr>
              <a:t>beamstrahlung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radiative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Bhabha</a:t>
            </a:r>
            <a:r>
              <a:rPr lang="en-US" sz="2000" dirty="0">
                <a:solidFill>
                  <a:srgbClr val="FF0000"/>
                </a:solidFill>
              </a:rPr>
              <a:t> scattering and strong damping for beam lifetime and particle losses </a:t>
            </a:r>
            <a:r>
              <a:rPr lang="en-US" sz="2000" dirty="0"/>
              <a:t>studies. </a:t>
            </a:r>
            <a:r>
              <a:rPr lang="en-US" sz="2000" dirty="0">
                <a:solidFill>
                  <a:srgbClr val="FF0000"/>
                </a:solidFill>
              </a:rPr>
              <a:t>Lattice and collective effects should be modeled in a self-consistent approach. </a:t>
            </a:r>
            <a:r>
              <a:rPr lang="en-US" sz="2000" dirty="0"/>
              <a:t>The project aims at studying the luminosity reach and </a:t>
            </a:r>
            <a:r>
              <a:rPr lang="en-US" sz="2000" dirty="0">
                <a:solidFill>
                  <a:srgbClr val="FF0000"/>
                </a:solidFill>
              </a:rPr>
              <a:t>background</a:t>
            </a:r>
            <a:r>
              <a:rPr lang="en-US" sz="2000" dirty="0"/>
              <a:t> tolerances with cross talk between the interaction points together with possible mitigating technics. Intensity limitations driven by beam stability constrains is the goal of the studies. A newly self consistent simulation tool to design high energy lepton colliders will be delivered together with an operational scenario for the FCC-</a:t>
            </a:r>
            <a:r>
              <a:rPr lang="en-US" sz="2000" dirty="0" err="1"/>
              <a:t>ee</a:t>
            </a:r>
            <a:r>
              <a:rPr lang="en-US" sz="2000" dirty="0"/>
              <a:t> option.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4530" y="1877149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CHART Swiss Institute for Accelerator Research and Technology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6049" y="1348104"/>
            <a:ext cx="4527921" cy="1016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0" name="logo_fast_page_load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5281" y="997592"/>
            <a:ext cx="1742136" cy="17421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095501" y="5978071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Resources: 1 Post-doc (4y) + 2 PHD students (3y)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39D423-019A-4BED-AF5E-8B018A07BAD4}"/>
              </a:ext>
            </a:extLst>
          </p:cNvPr>
          <p:cNvSpPr/>
          <p:nvPr/>
        </p:nvSpPr>
        <p:spPr>
          <a:xfrm>
            <a:off x="5221109" y="6358540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T. </a:t>
            </a:r>
            <a:r>
              <a:rPr lang="en-US" altLang="zh-CN" dirty="0" err="1"/>
              <a:t>Pieloni</a:t>
            </a:r>
            <a:r>
              <a:rPr lang="zh-CN" altLang="en-US" dirty="0"/>
              <a:t>，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FCC-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Design Meeting, 16 April 2021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09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2DC7F-1D1F-4B49-BF10-D5BD93AC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9213B-C86E-4A03-824A-36BA2D3F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可用于 </a:t>
            </a:r>
            <a:r>
              <a:rPr lang="en-US" altLang="zh-CN" dirty="0"/>
              <a:t>CEPC </a:t>
            </a:r>
            <a:r>
              <a:rPr lang="zh-CN" altLang="en-US" dirty="0"/>
              <a:t>机器设计研究的功能完备、高效的束流动力学软件</a:t>
            </a:r>
            <a:endParaRPr lang="en-US" altLang="zh-CN" dirty="0"/>
          </a:p>
          <a:p>
            <a:r>
              <a:rPr lang="zh-CN" altLang="en-US" dirty="0"/>
              <a:t>易于功能扩展的模块化设计</a:t>
            </a:r>
            <a:endParaRPr lang="en-US" altLang="zh-CN" dirty="0"/>
          </a:p>
          <a:p>
            <a:r>
              <a:rPr lang="en-US" altLang="zh-CN" dirty="0"/>
              <a:t>Manual</a:t>
            </a:r>
            <a:r>
              <a:rPr lang="zh-CN" altLang="en-US" dirty="0"/>
              <a:t>：</a:t>
            </a:r>
            <a:r>
              <a:rPr lang="en-US" altLang="zh-CN" dirty="0"/>
              <a:t>Physics Manual</a:t>
            </a:r>
            <a:r>
              <a:rPr lang="zh-CN" altLang="en-US" dirty="0"/>
              <a:t>，</a:t>
            </a:r>
            <a:r>
              <a:rPr lang="en-US" altLang="zh-CN" dirty="0"/>
              <a:t>Developer Manual</a:t>
            </a:r>
            <a:r>
              <a:rPr lang="zh-CN" altLang="en-US" dirty="0"/>
              <a:t>，</a:t>
            </a:r>
            <a:r>
              <a:rPr lang="en-US" altLang="zh-CN" dirty="0"/>
              <a:t>User Manual</a:t>
            </a:r>
          </a:p>
          <a:p>
            <a:r>
              <a:rPr lang="zh-CN" altLang="en-US" dirty="0"/>
              <a:t>面向 </a:t>
            </a:r>
            <a:r>
              <a:rPr lang="en-US" altLang="zh-CN" dirty="0"/>
              <a:t>CEPC</a:t>
            </a:r>
            <a:r>
              <a:rPr lang="zh-CN" altLang="en-US" dirty="0"/>
              <a:t>，未来又不限于 </a:t>
            </a:r>
            <a:r>
              <a:rPr lang="en-US" altLang="zh-CN" dirty="0"/>
              <a:t>CEPC</a:t>
            </a:r>
          </a:p>
          <a:p>
            <a:r>
              <a:rPr lang="zh-CN" altLang="en-US" dirty="0"/>
              <a:t>长期专职人员维护</a:t>
            </a:r>
            <a:endParaRPr lang="en-US" altLang="zh-CN" dirty="0"/>
          </a:p>
          <a:p>
            <a:r>
              <a:rPr lang="en-US" altLang="zh-CN" dirty="0"/>
              <a:t>…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05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7691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Main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446" y="1512983"/>
            <a:ext cx="11361107" cy="420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0"/>
              <a:buChar char="à"/>
            </a:pPr>
            <a:r>
              <a:rPr lang="en-US" sz="2000" dirty="0"/>
              <a:t>Step by step building up a global beam dynamics simulation model for the FCC-</a:t>
            </a:r>
            <a:r>
              <a:rPr lang="en-US" sz="2000" dirty="0" err="1"/>
              <a:t>ee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charset="0"/>
              <a:buChar char="à"/>
            </a:pPr>
            <a:r>
              <a:rPr lang="en-US" sz="2000" dirty="0"/>
              <a:t>Study and propose possible scenarios to reach/extend the colliders physics goals </a:t>
            </a:r>
          </a:p>
          <a:p>
            <a:pPr marL="342900" indent="-342900">
              <a:lnSpc>
                <a:spcPct val="150000"/>
              </a:lnSpc>
              <a:buFont typeface="Wingdings" charset="0"/>
              <a:buChar char="à"/>
            </a:pPr>
            <a:r>
              <a:rPr lang="en-US" sz="2000" dirty="0"/>
              <a:t>Define a general frame-work and allow for extensions </a:t>
            </a:r>
          </a:p>
          <a:p>
            <a:pPr marL="342900" indent="-342900">
              <a:lnSpc>
                <a:spcPct val="150000"/>
              </a:lnSpc>
              <a:buFont typeface="Wingdings" charset="0"/>
              <a:buChar char="à"/>
            </a:pPr>
            <a:r>
              <a:rPr lang="en-US" sz="2000" dirty="0"/>
              <a:t>Be general enough to </a:t>
            </a:r>
            <a:r>
              <a:rPr lang="en-US" sz="2000" dirty="0">
                <a:solidFill>
                  <a:srgbClr val="FF0000"/>
                </a:solidFill>
              </a:rPr>
              <a:t>serve a larger community </a:t>
            </a:r>
            <a:r>
              <a:rPr lang="en-US" sz="2000" dirty="0"/>
              <a:t>(e.g. </a:t>
            </a:r>
            <a:r>
              <a:rPr lang="en-US" sz="2000" dirty="0" err="1"/>
              <a:t>muon</a:t>
            </a:r>
            <a:r>
              <a:rPr lang="en-US" sz="2000" dirty="0"/>
              <a:t> studies, Light sources)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à"/>
            </a:pPr>
            <a:r>
              <a:rPr lang="en-US" sz="2000" dirty="0"/>
              <a:t>Make it easy for users and new comers to master the complexity of the physics problems to study and propose new ideas </a:t>
            </a:r>
            <a:r>
              <a:rPr lang="zh-CN" altLang="en-US" sz="2000" dirty="0"/>
              <a:t>（很难）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charset="0"/>
              <a:buChar char="à"/>
            </a:pPr>
            <a:r>
              <a:rPr lang="en-US" sz="2000" dirty="0"/>
              <a:t>Define code development good practice, use of modern techniques (ML and AI) and languages (</a:t>
            </a:r>
            <a:r>
              <a:rPr lang="en-US" sz="2000" dirty="0">
                <a:solidFill>
                  <a:srgbClr val="FF0000"/>
                </a:solidFill>
              </a:rPr>
              <a:t>python</a:t>
            </a:r>
            <a:r>
              <a:rPr lang="en-US" sz="2000" dirty="0"/>
              <a:t>) and provide documentation</a:t>
            </a:r>
          </a:p>
          <a:p>
            <a:pPr marL="342900" indent="-342900">
              <a:lnSpc>
                <a:spcPct val="150000"/>
              </a:lnSpc>
              <a:buFont typeface="Wingdings" charset="0"/>
              <a:buChar char="à"/>
            </a:pPr>
            <a:endParaRPr lang="en-US" sz="20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329" y="629647"/>
            <a:ext cx="4527921" cy="1016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65326" y="52921"/>
            <a:ext cx="510539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How?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General Software frame 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Lattice 8D tracking module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Complete Beam-beam module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08C9057-6828-4E54-9354-7A6605BE3968}"/>
              </a:ext>
            </a:extLst>
          </p:cNvPr>
          <p:cNvSpPr/>
          <p:nvPr/>
        </p:nvSpPr>
        <p:spPr>
          <a:xfrm>
            <a:off x="5221109" y="6358540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T. </a:t>
            </a:r>
            <a:r>
              <a:rPr lang="en-US" altLang="zh-CN" dirty="0" err="1"/>
              <a:t>Pieloni</a:t>
            </a:r>
            <a:r>
              <a:rPr lang="zh-CN" altLang="en-US" dirty="0"/>
              <a:t>，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FCC-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Design Meeting, 16 April 2021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20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C37DF-EF52-4CC0-B85C-1587B67C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组织架构及人员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C8C1F5-03B2-46CF-B5AD-A24A28D9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加速器中心：</a:t>
            </a:r>
            <a:r>
              <a:rPr lang="zh-CN" altLang="en-US" dirty="0">
                <a:solidFill>
                  <a:srgbClr val="FF0000"/>
                </a:solidFill>
              </a:rPr>
              <a:t>辛天牧、刘渭滨、段哲、张源</a:t>
            </a:r>
            <a:r>
              <a:rPr lang="zh-CN" altLang="en-US" dirty="0"/>
              <a:t>、</a:t>
            </a:r>
            <a:r>
              <a:rPr lang="zh-CN" altLang="en-US" b="1" dirty="0"/>
              <a:t>孟才</a:t>
            </a:r>
            <a:r>
              <a:rPr lang="zh-CN" altLang="en-US" dirty="0"/>
              <a:t>、</a:t>
            </a:r>
            <a:r>
              <a:rPr lang="zh-CN" altLang="en-US" b="1" dirty="0"/>
              <a:t>刘佳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许海生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刘瑜冬</a:t>
            </a:r>
            <a:r>
              <a:rPr lang="zh-CN" altLang="en-US" dirty="0"/>
              <a:t>、白莎、王毅伟、</a:t>
            </a:r>
            <a:r>
              <a:rPr lang="zh-CN" altLang="en-US" dirty="0">
                <a:solidFill>
                  <a:srgbClr val="FF0000"/>
                </a:solidFill>
              </a:rPr>
              <a:t>王斌</a:t>
            </a:r>
            <a:r>
              <a:rPr lang="zh-CN" altLang="en-US" dirty="0"/>
              <a:t>、王娜、</a:t>
            </a:r>
            <a:r>
              <a:rPr lang="zh-CN" altLang="en-US" dirty="0">
                <a:solidFill>
                  <a:srgbClr val="FF0000"/>
                </a:solidFill>
              </a:rPr>
              <a:t>季大恒</a:t>
            </a:r>
            <a:r>
              <a:rPr lang="zh-CN" altLang="en-US" dirty="0"/>
              <a:t>、王逗</a:t>
            </a:r>
            <a:endParaRPr lang="en-US" altLang="zh-CN" dirty="0"/>
          </a:p>
          <a:p>
            <a:r>
              <a:rPr lang="zh-CN" altLang="en-US" dirty="0"/>
              <a:t>东莞研究部：</a:t>
            </a:r>
            <a:r>
              <a:rPr lang="zh-CN" altLang="en-US" dirty="0">
                <a:solidFill>
                  <a:srgbClr val="FF0000"/>
                </a:solidFill>
              </a:rPr>
              <a:t>卢晓含</a:t>
            </a:r>
            <a:r>
              <a:rPr lang="zh-CN" altLang="en-US" dirty="0"/>
              <a:t>、许守彦 </a:t>
            </a:r>
            <a:r>
              <a:rPr lang="en-US" altLang="zh-CN" dirty="0"/>
              <a:t>and more?</a:t>
            </a:r>
          </a:p>
          <a:p>
            <a:r>
              <a:rPr lang="zh-CN" altLang="en-US" dirty="0"/>
              <a:t>专职开发人员：</a:t>
            </a:r>
            <a:r>
              <a:rPr lang="zh-CN" altLang="en-US" dirty="0">
                <a:solidFill>
                  <a:srgbClr val="FF0000"/>
                </a:solidFill>
              </a:rPr>
              <a:t>博士后</a:t>
            </a: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物理</a:t>
            </a:r>
            <a:r>
              <a:rPr lang="en-US" altLang="zh-CN" dirty="0"/>
              <a:t>+1</a:t>
            </a:r>
            <a:r>
              <a:rPr lang="zh-CN" altLang="en-US" dirty="0"/>
              <a:t>软件）</a:t>
            </a:r>
            <a:r>
              <a:rPr lang="en-US" altLang="zh-CN" dirty="0"/>
              <a:t>(</a:t>
            </a:r>
            <a:r>
              <a:rPr lang="zh-CN" altLang="en-US" dirty="0"/>
              <a:t>设想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辅助支持人员：实验物理？计算中心？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南京大学</a:t>
            </a:r>
            <a:r>
              <a:rPr lang="en-US" altLang="zh-CN" dirty="0"/>
              <a:t>: Paul Chu (?)</a:t>
            </a:r>
          </a:p>
          <a:p>
            <a:r>
              <a:rPr lang="en-US" altLang="zh-CN" dirty="0"/>
              <a:t>KEK: K. </a:t>
            </a:r>
            <a:r>
              <a:rPr lang="en-US" altLang="zh-CN" dirty="0" err="1"/>
              <a:t>Ohmi</a:t>
            </a:r>
            <a:r>
              <a:rPr lang="en-US" altLang="zh-CN" dirty="0"/>
              <a:t> (? PIFI)</a:t>
            </a:r>
          </a:p>
          <a:p>
            <a:endParaRPr lang="en-US" altLang="zh-CN" dirty="0"/>
          </a:p>
          <a:p>
            <a:r>
              <a:rPr lang="en-US" altLang="zh-CN" dirty="0"/>
              <a:t>Invited(</a:t>
            </a:r>
            <a:r>
              <a:rPr lang="zh-CN" altLang="en-US" dirty="0"/>
              <a:t>短期</a:t>
            </a:r>
            <a:r>
              <a:rPr lang="en-US" altLang="zh-CN" dirty="0"/>
              <a:t>): D. Sagan(BMAD?), E. Forest(PTC/FPP)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535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3630"/>
            <a:ext cx="8229600" cy="727251"/>
          </a:xfrm>
        </p:spPr>
        <p:txBody>
          <a:bodyPr>
            <a:noAutofit/>
          </a:bodyPr>
          <a:lstStyle/>
          <a:p>
            <a:r>
              <a:rPr lang="en-US" sz="3400" dirty="0"/>
              <a:t>Organization: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7" y="972659"/>
            <a:ext cx="10860066" cy="5178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Team:</a:t>
            </a:r>
          </a:p>
          <a:p>
            <a:pPr marL="0" indent="0">
              <a:buNone/>
            </a:pPr>
            <a:r>
              <a:rPr lang="en-US" sz="2000" b="1" dirty="0"/>
              <a:t>EPFL</a:t>
            </a:r>
            <a:r>
              <a:rPr lang="en-US" sz="2000" dirty="0"/>
              <a:t>: F. </a:t>
            </a:r>
            <a:r>
              <a:rPr lang="en-US" sz="2000" dirty="0" err="1"/>
              <a:t>Carlier</a:t>
            </a:r>
            <a:r>
              <a:rPr lang="en-US" sz="2000" dirty="0"/>
              <a:t>, W. Herr, T. </a:t>
            </a:r>
            <a:r>
              <a:rPr lang="en-US" sz="2000" dirty="0" err="1"/>
              <a:t>Pieloni</a:t>
            </a:r>
            <a:r>
              <a:rPr lang="en-US" sz="2000" dirty="0"/>
              <a:t>, M. Seidel (PSI), M. </a:t>
            </a:r>
            <a:r>
              <a:rPr lang="en-US" sz="2000" dirty="0" err="1"/>
              <a:t>Rakic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CERN</a:t>
            </a:r>
            <a:r>
              <a:rPr lang="en-US" sz="2000" dirty="0"/>
              <a:t>: M. </a:t>
            </a:r>
            <a:r>
              <a:rPr lang="en-US" sz="2000" dirty="0" err="1"/>
              <a:t>Benedikt</a:t>
            </a:r>
            <a:r>
              <a:rPr lang="en-US" sz="2000" dirty="0"/>
              <a:t>, X. </a:t>
            </a:r>
            <a:r>
              <a:rPr lang="en-US" sz="2000" dirty="0" err="1"/>
              <a:t>Buffat</a:t>
            </a:r>
            <a:r>
              <a:rPr lang="en-US" sz="2000" dirty="0"/>
              <a:t>, R. Bruce, R. De Maria, G. </a:t>
            </a:r>
            <a:r>
              <a:rPr lang="en-US" sz="2000" dirty="0" err="1"/>
              <a:t>Iadarola</a:t>
            </a:r>
            <a:r>
              <a:rPr lang="en-US" sz="2000" dirty="0"/>
              <a:t>, F. Schmidt, D. Schulte, R. Tomas, F. Zimmermann</a:t>
            </a:r>
          </a:p>
          <a:p>
            <a:pPr marL="0" indent="0">
              <a:buNone/>
            </a:pPr>
            <a:r>
              <a:rPr lang="en-US" sz="2000" b="1" dirty="0"/>
              <a:t>KEKB</a:t>
            </a:r>
            <a:r>
              <a:rPr lang="en-US" sz="2000" dirty="0"/>
              <a:t>: K. </a:t>
            </a:r>
            <a:r>
              <a:rPr lang="en-US" sz="2000" dirty="0" err="1"/>
              <a:t>Oide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ESRF</a:t>
            </a:r>
            <a:r>
              <a:rPr lang="en-US" sz="2000" dirty="0"/>
              <a:t>: S. White</a:t>
            </a:r>
          </a:p>
          <a:p>
            <a:pPr marL="0" indent="0">
              <a:buNone/>
            </a:pPr>
            <a:r>
              <a:rPr lang="en-US" sz="2000" b="1" dirty="0"/>
              <a:t>LAL</a:t>
            </a:r>
            <a:r>
              <a:rPr lang="en-US" sz="2000" dirty="0"/>
              <a:t>: A. </a:t>
            </a:r>
            <a:r>
              <a:rPr lang="en-US" sz="2000" dirty="0" err="1"/>
              <a:t>Faus-Golfe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 PhD students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b="1" dirty="0"/>
              <a:t>Experts: </a:t>
            </a:r>
            <a:r>
              <a:rPr lang="en-US" sz="2000" dirty="0"/>
              <a:t>invited for specific topics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Meetings:</a:t>
            </a:r>
            <a:r>
              <a:rPr lang="en-US" sz="2000" dirty="0"/>
              <a:t> EPFL-LPAP </a:t>
            </a:r>
            <a:r>
              <a:rPr lang="en-US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FCC-ee Software Framework Meeting </a:t>
            </a:r>
            <a:r>
              <a:rPr lang="en-US" sz="2000" dirty="0">
                <a:solidFill>
                  <a:srgbClr val="FF0000"/>
                </a:solidFill>
              </a:rPr>
              <a:t>every 2-3 weeks</a:t>
            </a:r>
            <a:r>
              <a:rPr lang="en-US" sz="2000" dirty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Reporting:</a:t>
            </a:r>
            <a:r>
              <a:rPr lang="en-US" sz="2000" dirty="0"/>
              <a:t> at the FCC-</a:t>
            </a:r>
            <a:r>
              <a:rPr lang="en-US" sz="2000" dirty="0" err="1"/>
              <a:t>ee</a:t>
            </a:r>
            <a:r>
              <a:rPr lang="en-US" sz="2000" dirty="0"/>
              <a:t> Design Meetings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4440" y="612626"/>
            <a:ext cx="4527921" cy="1016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B309ED-3B12-4843-910A-EA5579D70621}"/>
              </a:ext>
            </a:extLst>
          </p:cNvPr>
          <p:cNvSpPr/>
          <p:nvPr/>
        </p:nvSpPr>
        <p:spPr>
          <a:xfrm>
            <a:off x="5757174" y="6409869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T. </a:t>
            </a:r>
            <a:r>
              <a:rPr lang="en-US" altLang="zh-CN" dirty="0" err="1"/>
              <a:t>Pieloni</a:t>
            </a:r>
            <a:r>
              <a:rPr lang="zh-CN" altLang="en-US" dirty="0"/>
              <a:t>，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FCC-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Design Meeting, 16 April 2021</a:t>
            </a:r>
          </a:p>
        </p:txBody>
      </p:sp>
    </p:spTree>
    <p:extLst>
      <p:ext uri="{BB962C8B-B14F-4D97-AF65-F5344CB8AC3E}">
        <p14:creationId xmlns:p14="http://schemas.microsoft.com/office/powerpoint/2010/main" val="270173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BB208-0C42-45FD-ADD5-17593A3E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71EE0-AF27-4F8C-B0F6-516C4E2C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加速器的束流光学设计</a:t>
            </a:r>
            <a:endParaRPr lang="en-US" altLang="zh-CN" dirty="0"/>
          </a:p>
          <a:p>
            <a:r>
              <a:rPr lang="zh-CN" altLang="zh-CN" dirty="0"/>
              <a:t>先进映射分析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TPSA/Square Matrix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zh-CN" dirty="0"/>
              <a:t>束流模拟跟踪</a:t>
            </a:r>
            <a:r>
              <a:rPr lang="zh-CN" altLang="en-US" dirty="0"/>
              <a:t>（各种动力学效应及实际情况中的误差）</a:t>
            </a:r>
            <a:endParaRPr lang="en-US" altLang="zh-CN" dirty="0"/>
          </a:p>
          <a:p>
            <a:r>
              <a:rPr lang="zh-CN" altLang="zh-CN" dirty="0"/>
              <a:t>复杂加速器的整体精确建模</a:t>
            </a:r>
            <a:r>
              <a:rPr lang="en-US" altLang="zh-CN" dirty="0"/>
              <a:t>(collimator, vacuum chamber, wall)</a:t>
            </a:r>
          </a:p>
          <a:p>
            <a:r>
              <a:rPr lang="zh-CN" altLang="zh-CN" dirty="0"/>
              <a:t>并行计算支持</a:t>
            </a:r>
          </a:p>
          <a:p>
            <a:r>
              <a:rPr lang="zh-CN" altLang="zh-CN" dirty="0"/>
              <a:t>并行优化算法的支持</a:t>
            </a:r>
            <a:endParaRPr lang="en-US" altLang="zh-CN" dirty="0"/>
          </a:p>
          <a:p>
            <a:r>
              <a:rPr lang="zh-CN" altLang="zh-CN" dirty="0"/>
              <a:t>与其它工具软件</a:t>
            </a:r>
            <a:r>
              <a:rPr lang="en-US" altLang="zh-CN" dirty="0"/>
              <a:t>(</a:t>
            </a:r>
            <a:r>
              <a:rPr lang="zh-CN" altLang="en-US" dirty="0"/>
              <a:t>如本底研究，</a:t>
            </a:r>
            <a:r>
              <a:rPr lang="en-US" altLang="zh-CN" dirty="0"/>
              <a:t>ML/AI)</a:t>
            </a:r>
            <a:r>
              <a:rPr lang="zh-CN" altLang="zh-CN" dirty="0"/>
              <a:t>的友好接口</a:t>
            </a:r>
            <a:endParaRPr lang="en-US" altLang="zh-CN" dirty="0"/>
          </a:p>
          <a:p>
            <a:r>
              <a:rPr lang="zh-CN" altLang="zh-CN" dirty="0"/>
              <a:t>图形显示接口及加速器控制支持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FB77A7-7BEA-4EB3-96E2-5234E985F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82" y="581025"/>
            <a:ext cx="41433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4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3A03E7-537A-4A9D-A796-45A03050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599A0E-A5D7-48DE-8F5B-1A962D62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79765F-40B5-4BA4-A02F-68C4EF38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8"/>
            <a:ext cx="5473874" cy="38994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F2D29A-3A80-4B4B-9BBE-2EFD1A9F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08" y="16978"/>
            <a:ext cx="5222053" cy="38994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3E9DC8D-BA37-48F4-A1A0-0E3BC30F2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533"/>
          <a:stretch/>
        </p:blipFill>
        <p:spPr>
          <a:xfrm>
            <a:off x="92831" y="3916475"/>
            <a:ext cx="5288211" cy="27450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85523A-DFD5-4158-880F-1A9F7FC11FBD}"/>
              </a:ext>
            </a:extLst>
          </p:cNvPr>
          <p:cNvSpPr/>
          <p:nvPr/>
        </p:nvSpPr>
        <p:spPr>
          <a:xfrm>
            <a:off x="6476609" y="4919648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T. </a:t>
            </a:r>
            <a:r>
              <a:rPr lang="en-US" altLang="zh-CN" dirty="0" err="1"/>
              <a:t>Pieloni</a:t>
            </a:r>
            <a:r>
              <a:rPr lang="zh-CN" altLang="en-US" dirty="0"/>
              <a:t>，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FCC-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ee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Design Meeting, 16 April 2021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AB1CF02-EA48-4D2A-95AE-3DA7A3C37560}"/>
              </a:ext>
            </a:extLst>
          </p:cNvPr>
          <p:cNvCxnSpPr/>
          <p:nvPr/>
        </p:nvCxnSpPr>
        <p:spPr>
          <a:xfrm>
            <a:off x="3093929" y="3356975"/>
            <a:ext cx="20041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3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1123</Words>
  <Application>Microsoft Office PowerPoint</Application>
  <PresentationFormat>宽屏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Cambria-Bold</vt:lpstr>
      <vt:lpstr>等线</vt:lpstr>
      <vt:lpstr>等线 Light</vt:lpstr>
      <vt:lpstr>Arial</vt:lpstr>
      <vt:lpstr>Wingdings</vt:lpstr>
      <vt:lpstr>Office 主题​​</vt:lpstr>
      <vt:lpstr>面向 CEPC（FCC-ee） 的束流动力学软件开发</vt:lpstr>
      <vt:lpstr>现状</vt:lpstr>
      <vt:lpstr>Develop a Modern, Collaborative and Extendable Beam Dynamics Software tool to design the FCC-ee</vt:lpstr>
      <vt:lpstr>目标</vt:lpstr>
      <vt:lpstr>Main goals</vt:lpstr>
      <vt:lpstr>组织架构及人员</vt:lpstr>
      <vt:lpstr>Organization:</vt:lpstr>
      <vt:lpstr>功能实现</vt:lpstr>
      <vt:lpstr>PowerPoint 演示文稿</vt:lpstr>
      <vt:lpstr>初步计划</vt:lpstr>
      <vt:lpstr>编程语言（Python ？Julia？）</vt:lpstr>
      <vt:lpstr>人尽其用</vt:lpstr>
      <vt:lpstr>一些考虑</vt:lpstr>
      <vt:lpstr>PowerPoint 演示文稿</vt:lpstr>
      <vt:lpstr>兄弟单位的可能合作</vt:lpstr>
      <vt:lpstr>PowerPoint 演示文稿</vt:lpstr>
      <vt:lpstr>PowerPoint 演示文稿</vt:lpstr>
      <vt:lpstr>Beam Physics+</vt:lpstr>
      <vt:lpstr>小结 &amp; 讨论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面向CEPC的束流动力学软件开发</dc:title>
  <dc:creator>Yuan Zhang</dc:creator>
  <cp:lastModifiedBy>Yuan Zhang</cp:lastModifiedBy>
  <cp:revision>74</cp:revision>
  <dcterms:created xsi:type="dcterms:W3CDTF">2021-05-18T13:31:28Z</dcterms:created>
  <dcterms:modified xsi:type="dcterms:W3CDTF">2021-05-21T04:33:42Z</dcterms:modified>
</cp:coreProperties>
</file>