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583" r:id="rId2"/>
    <p:sldId id="644" r:id="rId3"/>
    <p:sldId id="625" r:id="rId4"/>
    <p:sldId id="626" r:id="rId5"/>
    <p:sldId id="629" r:id="rId6"/>
    <p:sldId id="630" r:id="rId7"/>
    <p:sldId id="646" r:id="rId8"/>
    <p:sldId id="632" r:id="rId9"/>
    <p:sldId id="645" r:id="rId10"/>
    <p:sldId id="633" r:id="rId11"/>
    <p:sldId id="634" r:id="rId12"/>
    <p:sldId id="635" r:id="rId13"/>
    <p:sldId id="636" r:id="rId14"/>
    <p:sldId id="639" r:id="rId15"/>
    <p:sldId id="640" r:id="rId16"/>
    <p:sldId id="641" r:id="rId17"/>
    <p:sldId id="643" r:id="rId18"/>
    <p:sldId id="642" r:id="rId19"/>
    <p:sldId id="424" r:id="rId20"/>
  </p:sldIdLst>
  <p:sldSz cx="9144000" cy="6858000" type="screen4x3"/>
  <p:notesSz cx="9144000" cy="6858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CC0066"/>
    <a:srgbClr val="FF00FF"/>
    <a:srgbClr val="0033CC"/>
    <a:srgbClr val="00FF99"/>
    <a:srgbClr val="FF5050"/>
    <a:srgbClr val="FF7C8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062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C0B7772-3FDE-4599-BBE7-C3B3EF54EB4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996054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81600" y="0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59088" y="514350"/>
            <a:ext cx="3427412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19200" y="3257550"/>
            <a:ext cx="670560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5100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1600" y="6515100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CDBA4F0-EB88-4437-B356-7CB5230959C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484027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CAAB47-0CBD-4D8C-BAB7-26DCE1524E9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73058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AEAFA5-C6EF-4723-8AF9-2D79F840A10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38448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BA0289-999C-42D4-8B6A-5A6FF30F111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64907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F437D1-81F7-4AD7-A431-028721C0C64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8863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5B6324-C0A6-45EB-8E39-D577356000D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83533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1D2FEC-837B-44C8-8E66-B2C64BD1026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2064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CC8EF8-B90B-4132-A3B0-11241B0FCD4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55867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094DCC-8531-48DD-AFEF-ABD5B4A307E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68836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7F12ED-F81B-492C-BD23-69A6836982F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79591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724436-801D-4EC2-B12C-AA49ACBC74B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30539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E00AC5-745F-4837-B80A-88715E95DC6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47841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DF2418F3-7E35-4BD7-8531-BE301A4640F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Line 6"/>
          <p:cNvSpPr>
            <a:spLocks noChangeShapeType="1"/>
          </p:cNvSpPr>
          <p:nvPr/>
        </p:nvSpPr>
        <p:spPr bwMode="auto">
          <a:xfrm>
            <a:off x="395288" y="1268760"/>
            <a:ext cx="8207375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100" name="Text Box 22"/>
          <p:cNvSpPr txBox="1">
            <a:spLocks noChangeArrowheads="1"/>
          </p:cNvSpPr>
          <p:nvPr/>
        </p:nvSpPr>
        <p:spPr bwMode="auto">
          <a:xfrm>
            <a:off x="107504" y="2113692"/>
            <a:ext cx="89455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zh-CN" sz="2400" b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</a:t>
            </a:r>
            <a:r>
              <a:rPr lang="en-US" altLang="zh-CN" sz="2400" b="1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progress of BEPCII-U superconducting magnet</a:t>
            </a:r>
            <a:endParaRPr lang="en-US" altLang="zh-CN" sz="2400" b="1" dirty="0">
              <a:solidFill>
                <a:srgbClr val="CC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1" name="Rectangle 24"/>
          <p:cNvSpPr>
            <a:spLocks noChangeArrowheads="1"/>
          </p:cNvSpPr>
          <p:nvPr/>
        </p:nvSpPr>
        <p:spPr bwMode="auto">
          <a:xfrm>
            <a:off x="827585" y="3141663"/>
            <a:ext cx="8135440" cy="228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None/>
            </a:pPr>
            <a:r>
              <a:rPr lang="en-US" altLang="zh-CN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zh-CN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Yingshun</a:t>
            </a:r>
            <a:r>
              <a:rPr lang="en-US" altLang="zh-CN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Zhu</a:t>
            </a:r>
            <a:endParaRPr lang="en-US" altLang="zh-CN" sz="20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Tx/>
              <a:buNone/>
            </a:pPr>
            <a:r>
              <a:rPr lang="en-US" altLang="zh-CN" sz="20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  <a:r>
              <a:rPr lang="en-US" altLang="zh-CN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behalf of </a:t>
            </a:r>
            <a:r>
              <a:rPr lang="en-US" altLang="zh-CN" sz="20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Magnet group</a:t>
            </a:r>
          </a:p>
          <a:p>
            <a:pPr algn="ctr" eaLnBrk="1" hangingPunct="1">
              <a:buFontTx/>
              <a:buNone/>
            </a:pPr>
            <a:r>
              <a:rPr lang="en-US" altLang="zh-CN" sz="20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en-US" altLang="zh-CN" sz="20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Tx/>
              <a:buNone/>
            </a:pPr>
            <a:r>
              <a:rPr lang="en-US" altLang="zh-CN" sz="18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21, 2021</a:t>
            </a:r>
            <a:endParaRPr lang="en-US" altLang="zh-CN" sz="18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Tx/>
              <a:buNone/>
            </a:pPr>
            <a:endParaRPr lang="en-US" altLang="zh-CN" sz="1800" b="1" i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2" name="Picture 25" descr="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6237288"/>
            <a:ext cx="2519362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27"/>
          <p:cNvSpPr txBox="1">
            <a:spLocks noChangeArrowheads="1"/>
          </p:cNvSpPr>
          <p:nvPr/>
        </p:nvSpPr>
        <p:spPr bwMode="auto">
          <a:xfrm>
            <a:off x="107504" y="6269250"/>
            <a:ext cx="237626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zh-CN" sz="1800" b="1" dirty="0" smtClean="0">
                <a:latin typeface="Times New Roman" panose="02020603050405020304" pitchFamily="18" charset="0"/>
              </a:rPr>
              <a:t>CEPC working day</a:t>
            </a:r>
            <a:endParaRPr lang="en-US" altLang="zh-CN" sz="1800" b="1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32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08050"/>
            <a:ext cx="8570913" cy="5833318"/>
          </a:xfrm>
        </p:spPr>
        <p:txBody>
          <a:bodyPr/>
          <a:lstStyle/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zh-CN" altLang="en-US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蛇形</a:t>
            </a:r>
            <a:r>
              <a:rPr lang="zh-CN" altLang="en-US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线圈</a:t>
            </a:r>
            <a:r>
              <a:rPr lang="zh-CN" altLang="en-US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技术特别适用于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磁场精度要求高、结构</a:t>
            </a: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紧凑、多种磁体组合</a:t>
            </a:r>
            <a:r>
              <a:rPr lang="zh-CN" altLang="en-US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的对撞区超导磁体中。</a:t>
            </a: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zh-CN" altLang="en-US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蛇形线圈技术已用于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HERA</a:t>
            </a:r>
            <a:r>
              <a:rPr lang="zh-CN" altLang="en-US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BEPCII</a:t>
            </a:r>
            <a:r>
              <a:rPr lang="zh-CN" altLang="en-US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20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SuperKEKB</a:t>
            </a:r>
            <a:r>
              <a:rPr lang="zh-CN" altLang="en-US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ILC</a:t>
            </a:r>
            <a:r>
              <a:rPr lang="zh-CN" altLang="en-US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以及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J-PARC</a:t>
            </a:r>
            <a:r>
              <a:rPr lang="zh-CN" altLang="en-US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ATF2</a:t>
            </a:r>
            <a:r>
              <a:rPr lang="zh-CN" altLang="en-US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CERN ALPHA experiment</a:t>
            </a:r>
            <a:r>
              <a:rPr lang="zh-CN" altLang="en-US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超导磁体的研制或设计中。</a:t>
            </a:r>
            <a:endParaRPr lang="en-US" altLang="zh-CN" sz="2000" b="1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</a:pPr>
            <a:endParaRPr lang="en-US" altLang="zh-CN" sz="20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</a:pPr>
            <a:endParaRPr lang="en-US" altLang="zh-CN" sz="2000" b="1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</a:pPr>
            <a:endParaRPr lang="en-US" altLang="zh-CN" sz="20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</a:pPr>
            <a:endParaRPr lang="en-US" altLang="zh-CN" sz="2000" b="1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</a:pPr>
            <a:endParaRPr lang="en-US" altLang="zh-CN" sz="20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</a:pPr>
            <a:endParaRPr lang="en-US" altLang="zh-CN" sz="2000" b="1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</a:pPr>
            <a:endParaRPr lang="en-US" altLang="zh-CN" sz="20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</a:pPr>
            <a:endParaRPr lang="en-US" altLang="zh-CN" sz="20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zh-CN" altLang="en-US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蛇形线圈技术将用于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CEPC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对撞区超导磁体多种校正线圈</a:t>
            </a:r>
            <a:r>
              <a:rPr lang="zh-CN" altLang="en-US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的绕</a:t>
            </a:r>
            <a:r>
              <a:rPr lang="zh-CN" altLang="en-US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制。</a:t>
            </a: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l"/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l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l"/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l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l"/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l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l"/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u"/>
            </a:pPr>
            <a:endParaRPr lang="en-US" altLang="zh-CN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u"/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v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v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v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v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v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ts val="600"/>
              </a:spcBef>
              <a:buNone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30000"/>
              </a:spcBef>
              <a:buFont typeface="Wingdings" panose="05000000000000000000" pitchFamily="2" charset="2"/>
              <a:buChar char="v"/>
            </a:pPr>
            <a:endParaRPr lang="en-US" altLang="zh-CN" sz="2000" b="1" dirty="0" smtClean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30000"/>
              </a:spcBef>
              <a:buFont typeface="Wingdings" panose="05000000000000000000" pitchFamily="2" charset="2"/>
              <a:buChar char="v"/>
            </a:pPr>
            <a:endParaRPr lang="en-US" altLang="zh-CN" sz="3600" b="1" dirty="0" smtClean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1" name="Line 5"/>
          <p:cNvSpPr>
            <a:spLocks noChangeShapeType="1"/>
          </p:cNvSpPr>
          <p:nvPr/>
        </p:nvSpPr>
        <p:spPr bwMode="auto">
          <a:xfrm>
            <a:off x="395288" y="765175"/>
            <a:ext cx="8207375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11" name="图片 1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461528"/>
            <a:ext cx="2592288" cy="2335624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043608" y="4797152"/>
            <a:ext cx="1397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BEPCII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059832" y="4912273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SuperKEKB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297" y="2513216"/>
            <a:ext cx="3492812" cy="223224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887" y="2263415"/>
            <a:ext cx="2912410" cy="2604924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6532548" y="4888338"/>
            <a:ext cx="1135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ILC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985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08050"/>
            <a:ext cx="8570913" cy="5833318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BEPCII-U</a:t>
            </a: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超导磁体设计考虑</a:t>
            </a:r>
            <a:endParaRPr lang="en-US" altLang="zh-CN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zh-CN" altLang="en-US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磁体布局同现有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BEPCII</a:t>
            </a:r>
            <a:r>
              <a:rPr lang="zh-CN" altLang="en-US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；</a:t>
            </a: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zh-CN" altLang="en-US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采用蛇形多极线圈方案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zh-CN" altLang="en-US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反抵螺线管；</a:t>
            </a:r>
            <a:endParaRPr lang="en-US" altLang="zh-CN" sz="2000" b="1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zh-CN" altLang="en-US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磁体</a:t>
            </a:r>
            <a:r>
              <a:rPr lang="zh-CN" altLang="en-US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外形、每个</a:t>
            </a:r>
            <a:r>
              <a:rPr lang="zh-CN" altLang="en-US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线圈尺寸、超导线尺寸同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BEPCII </a:t>
            </a:r>
            <a:r>
              <a:rPr lang="zh-CN" altLang="en-US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；</a:t>
            </a: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zh-CN" altLang="en-US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为满足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SCQ</a:t>
            </a:r>
            <a:r>
              <a:rPr lang="zh-CN" altLang="en-US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磁场梯度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25T/m</a:t>
            </a:r>
            <a:r>
              <a:rPr lang="zh-CN" altLang="en-US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，降低</a:t>
            </a:r>
            <a:r>
              <a:rPr lang="zh-CN" altLang="en-US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超导线铜超比，</a:t>
            </a:r>
            <a:r>
              <a:rPr lang="zh-CN" altLang="en-US" sz="2000" b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加大载流能力</a:t>
            </a:r>
            <a:r>
              <a:rPr lang="zh-CN" altLang="en-US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；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SCQ</a:t>
            </a:r>
            <a:r>
              <a:rPr lang="zh-CN" altLang="en-US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运行电流</a:t>
            </a:r>
            <a:r>
              <a:rPr lang="zh-CN" altLang="en-US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增加；</a:t>
            </a:r>
            <a:r>
              <a:rPr lang="zh-CN" altLang="en-US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其它线圈的</a:t>
            </a:r>
            <a:r>
              <a:rPr lang="zh-CN" altLang="en-US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磁场强度不变、</a:t>
            </a:r>
            <a:r>
              <a:rPr lang="zh-CN" altLang="en-US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运行</a:t>
            </a:r>
            <a:r>
              <a:rPr lang="zh-CN" altLang="en-US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电流不增加。</a:t>
            </a:r>
            <a:endParaRPr lang="en-US" altLang="zh-CN" sz="2000" b="1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zh-CN" altLang="en-US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降低反抵螺线管超导线的铜</a:t>
            </a:r>
            <a:r>
              <a:rPr lang="zh-CN" altLang="en-US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超比，加大载流</a:t>
            </a:r>
            <a:r>
              <a:rPr lang="zh-CN" altLang="en-US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能力。</a:t>
            </a:r>
            <a:endParaRPr lang="en-US" altLang="zh-CN" sz="20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</a:pPr>
            <a:endParaRPr lang="en-US" altLang="zh-CN" sz="2000" b="1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</a:pPr>
            <a:endParaRPr lang="en-US" altLang="zh-CN" sz="20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</a:pPr>
            <a:endParaRPr lang="en-US" altLang="zh-CN" sz="2000" b="1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</a:pPr>
            <a:endParaRPr lang="en-US" altLang="zh-CN" sz="20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</a:pPr>
            <a:endParaRPr lang="en-US" altLang="zh-CN" sz="20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l"/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l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l"/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l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l"/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l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l"/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u"/>
            </a:pPr>
            <a:endParaRPr lang="en-US" altLang="zh-CN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u"/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v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v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v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v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v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ts val="600"/>
              </a:spcBef>
              <a:buNone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30000"/>
              </a:spcBef>
              <a:buFont typeface="Wingdings" panose="05000000000000000000" pitchFamily="2" charset="2"/>
              <a:buChar char="v"/>
            </a:pPr>
            <a:endParaRPr lang="en-US" altLang="zh-CN" sz="2000" b="1" dirty="0" smtClean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30000"/>
              </a:spcBef>
              <a:buFont typeface="Wingdings" panose="05000000000000000000" pitchFamily="2" charset="2"/>
              <a:buChar char="v"/>
            </a:pPr>
            <a:endParaRPr lang="en-US" altLang="zh-CN" sz="3600" b="1" dirty="0" smtClean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1" name="Line 5"/>
          <p:cNvSpPr>
            <a:spLocks noChangeShapeType="1"/>
          </p:cNvSpPr>
          <p:nvPr/>
        </p:nvSpPr>
        <p:spPr bwMode="auto">
          <a:xfrm>
            <a:off x="395288" y="765175"/>
            <a:ext cx="8207375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437563" cy="581025"/>
          </a:xfrm>
        </p:spPr>
        <p:txBody>
          <a:bodyPr/>
          <a:lstStyle/>
          <a:p>
            <a:pPr eaLnBrk="1" hangingPunct="1"/>
            <a:r>
              <a:rPr lang="en-US" altLang="zh-CN" sz="2000" b="1" dirty="0" smtClean="0">
                <a:solidFill>
                  <a:srgbClr val="CC0066"/>
                </a:solidFill>
                <a:latin typeface="Times New Roman" panose="02020603050405020304" pitchFamily="18" charset="0"/>
              </a:rPr>
              <a:t>BEPCII-U</a:t>
            </a:r>
            <a:r>
              <a:rPr lang="zh-CN" altLang="en-US" sz="2000" b="1" dirty="0">
                <a:solidFill>
                  <a:srgbClr val="CC0066"/>
                </a:solidFill>
                <a:latin typeface="Times New Roman" panose="02020603050405020304" pitchFamily="18" charset="0"/>
              </a:rPr>
              <a:t>超导磁体设计方案</a:t>
            </a:r>
            <a:endParaRPr lang="en-US" altLang="zh-CN" sz="2000" b="1" dirty="0" smtClean="0">
              <a:solidFill>
                <a:srgbClr val="CC0066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7" name="图片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43" y="3479786"/>
            <a:ext cx="4146826" cy="2397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154" y="3247370"/>
            <a:ext cx="3816424" cy="2862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97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08050"/>
            <a:ext cx="8570913" cy="5833318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BEPCII-U</a:t>
            </a:r>
            <a:r>
              <a:rPr lang="zh-CN" altLang="en-US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超导磁体截面导线布局：</a:t>
            </a: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</a:pPr>
            <a:endParaRPr lang="en-US" altLang="zh-CN" sz="2000" b="1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</a:pPr>
            <a:endParaRPr lang="en-US" altLang="zh-CN" sz="20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</a:pPr>
            <a:endParaRPr lang="en-US" altLang="zh-CN" sz="2000" b="1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</a:pPr>
            <a:endParaRPr lang="en-US" altLang="zh-CN" sz="20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</a:pPr>
            <a:endParaRPr lang="en-US" altLang="zh-CN" sz="20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l"/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l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l"/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l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l"/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l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l"/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u"/>
            </a:pPr>
            <a:endParaRPr lang="en-US" altLang="zh-CN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u"/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v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v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v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v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v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ts val="600"/>
              </a:spcBef>
              <a:buNone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30000"/>
              </a:spcBef>
              <a:buFont typeface="Wingdings" panose="05000000000000000000" pitchFamily="2" charset="2"/>
              <a:buChar char="v"/>
            </a:pPr>
            <a:endParaRPr lang="en-US" altLang="zh-CN" sz="2000" b="1" dirty="0" smtClean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30000"/>
              </a:spcBef>
              <a:buFont typeface="Wingdings" panose="05000000000000000000" pitchFamily="2" charset="2"/>
              <a:buChar char="v"/>
            </a:pPr>
            <a:endParaRPr lang="en-US" altLang="zh-CN" sz="3600" b="1" dirty="0" smtClean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1" name="Line 5"/>
          <p:cNvSpPr>
            <a:spLocks noChangeShapeType="1"/>
          </p:cNvSpPr>
          <p:nvPr/>
        </p:nvSpPr>
        <p:spPr bwMode="auto">
          <a:xfrm>
            <a:off x="395288" y="765175"/>
            <a:ext cx="8207375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437563" cy="581025"/>
          </a:xfrm>
        </p:spPr>
        <p:txBody>
          <a:bodyPr/>
          <a:lstStyle/>
          <a:p>
            <a:pPr eaLnBrk="1" hangingPunct="1"/>
            <a:r>
              <a:rPr lang="en-US" altLang="zh-CN" sz="2000" b="1" dirty="0" smtClean="0">
                <a:solidFill>
                  <a:srgbClr val="CC0066"/>
                </a:solidFill>
                <a:latin typeface="Times New Roman" panose="02020603050405020304" pitchFamily="18" charset="0"/>
              </a:rPr>
              <a:t>BEPCII-U</a:t>
            </a:r>
            <a:r>
              <a:rPr lang="zh-CN" altLang="en-US" sz="2000" b="1" dirty="0">
                <a:solidFill>
                  <a:srgbClr val="CC0066"/>
                </a:solidFill>
                <a:latin typeface="Times New Roman" panose="02020603050405020304" pitchFamily="18" charset="0"/>
              </a:rPr>
              <a:t>超导磁体设计方案</a:t>
            </a:r>
            <a:endParaRPr lang="en-US" altLang="zh-CN" sz="2000" b="1" dirty="0" smtClean="0">
              <a:solidFill>
                <a:srgbClr val="CC0066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148" y="1359094"/>
            <a:ext cx="5725653" cy="5382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05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08050"/>
            <a:ext cx="8570913" cy="5833318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None/>
            </a:pPr>
            <a:r>
              <a:rPr lang="zh-CN" altLang="en-US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超导四极磁体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SCQ</a:t>
            </a: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设计方案</a:t>
            </a:r>
            <a:endParaRPr lang="en-US" altLang="zh-CN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zh-CN" altLang="en-US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采用直径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1mm</a:t>
            </a:r>
            <a:r>
              <a:rPr lang="zh-CN" altLang="en-US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的“六绕一”复合</a:t>
            </a:r>
            <a:r>
              <a:rPr lang="en-US" altLang="zh-CN" sz="20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NbTi</a:t>
            </a:r>
            <a:r>
              <a:rPr lang="zh-CN" altLang="en-US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超导线，使用全自动蛇形线圈绕线机完成绕线。</a:t>
            </a: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zh-CN" altLang="en-US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线圈分为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CN" altLang="en-US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个双层。</a:t>
            </a: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zh-CN" altLang="en-US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各</a:t>
            </a:r>
            <a:r>
              <a:rPr lang="zh-CN" altLang="en-US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阶计算磁场谐波</a:t>
            </a:r>
            <a:r>
              <a:rPr lang="zh-CN" altLang="en-US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小于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1×10</a:t>
            </a:r>
            <a:r>
              <a:rPr lang="en-US" altLang="zh-CN" sz="2000" baseline="30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-4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@r=50mm</a:t>
            </a:r>
            <a:r>
              <a:rPr lang="zh-CN" altLang="en-US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SCQ</a:t>
            </a:r>
            <a:r>
              <a:rPr lang="zh-CN" altLang="en-US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磁场梯度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25T/m</a:t>
            </a:r>
            <a:r>
              <a:rPr lang="zh-CN" altLang="en-US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，工作电流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640A@4.2K</a:t>
            </a:r>
            <a:r>
              <a:rPr lang="zh-CN" altLang="en-US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，工作点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76%</a:t>
            </a:r>
            <a:r>
              <a:rPr lang="zh-CN" altLang="en-US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</a:pPr>
            <a:endParaRPr lang="en-US" altLang="zh-CN" sz="20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</a:pPr>
            <a:endParaRPr lang="en-US" altLang="zh-CN" sz="2000" b="1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</a:pPr>
            <a:endParaRPr lang="en-US" altLang="zh-CN" sz="20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</a:pPr>
            <a:endParaRPr lang="en-US" altLang="zh-CN" sz="2000" b="1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</a:pPr>
            <a:endParaRPr lang="en-US" altLang="zh-CN" sz="20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</a:pPr>
            <a:endParaRPr lang="en-US" altLang="zh-CN" sz="2000" b="1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</a:pPr>
            <a:endParaRPr lang="en-US" altLang="zh-CN" sz="20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v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v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ts val="600"/>
              </a:spcBef>
              <a:buNone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30000"/>
              </a:spcBef>
              <a:buFont typeface="Wingdings" panose="05000000000000000000" pitchFamily="2" charset="2"/>
              <a:buChar char="v"/>
            </a:pPr>
            <a:endParaRPr lang="en-US" altLang="zh-CN" sz="2000" b="1" dirty="0" smtClean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30000"/>
              </a:spcBef>
              <a:buFont typeface="Wingdings" panose="05000000000000000000" pitchFamily="2" charset="2"/>
              <a:buChar char="v"/>
            </a:pPr>
            <a:endParaRPr lang="en-US" altLang="zh-CN" sz="3600" b="1" dirty="0" smtClean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1" name="Line 5"/>
          <p:cNvSpPr>
            <a:spLocks noChangeShapeType="1"/>
          </p:cNvSpPr>
          <p:nvPr/>
        </p:nvSpPr>
        <p:spPr bwMode="auto">
          <a:xfrm>
            <a:off x="395288" y="765175"/>
            <a:ext cx="8207375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437563" cy="581025"/>
          </a:xfrm>
        </p:spPr>
        <p:txBody>
          <a:bodyPr/>
          <a:lstStyle/>
          <a:p>
            <a:pPr eaLnBrk="1" hangingPunct="1"/>
            <a:r>
              <a:rPr lang="en-US" altLang="zh-CN" sz="2000" b="1" dirty="0" smtClean="0">
                <a:solidFill>
                  <a:srgbClr val="CC0066"/>
                </a:solidFill>
                <a:latin typeface="Times New Roman" panose="02020603050405020304" pitchFamily="18" charset="0"/>
              </a:rPr>
              <a:t>BEPCII-U</a:t>
            </a:r>
            <a:r>
              <a:rPr lang="zh-CN" altLang="en-US" sz="2000" b="1" dirty="0">
                <a:solidFill>
                  <a:srgbClr val="CC0066"/>
                </a:solidFill>
                <a:latin typeface="Times New Roman" panose="02020603050405020304" pitchFamily="18" charset="0"/>
              </a:rPr>
              <a:t>超导磁体设计方案</a:t>
            </a:r>
            <a:endParaRPr lang="en-US" altLang="zh-CN" sz="2000" b="1" dirty="0" smtClean="0">
              <a:solidFill>
                <a:srgbClr val="CC0066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64" y="3140966"/>
            <a:ext cx="3456384" cy="335936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262" y="3284984"/>
            <a:ext cx="4639868" cy="2676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08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08050"/>
            <a:ext cx="8570913" cy="5833318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None/>
            </a:pP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en-US" altLang="zh-CN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采用谐波校正技术保证磁场精度</a:t>
            </a:r>
            <a:endParaRPr lang="en-US" altLang="zh-CN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zh-CN" altLang="en-US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每</a:t>
            </a:r>
            <a:r>
              <a:rPr lang="zh-CN" altLang="en-US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绕完一个双层线圈后进行常温磁场</a:t>
            </a:r>
            <a:r>
              <a:rPr lang="zh-CN" altLang="en-US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测量。</a:t>
            </a: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zh-CN" altLang="en-US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如果某个</a:t>
            </a:r>
            <a:r>
              <a:rPr lang="zh-CN" altLang="en-US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高阶磁场超标，将通过有意在绕制下一双层线圈中</a:t>
            </a:r>
            <a:r>
              <a:rPr lang="zh-CN" altLang="en-US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提供符号</a:t>
            </a:r>
            <a:r>
              <a:rPr lang="zh-CN" altLang="en-US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相反的谐波磁场</a:t>
            </a:r>
            <a:r>
              <a:rPr lang="zh-CN" altLang="en-US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进行校正，</a:t>
            </a:r>
            <a:r>
              <a:rPr lang="zh-CN" altLang="en-US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保证磁体的磁场性能满足设计</a:t>
            </a:r>
            <a:r>
              <a:rPr lang="zh-CN" altLang="en-US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要求。</a:t>
            </a: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</a:pPr>
            <a:endParaRPr lang="en-US" altLang="zh-CN" sz="20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</a:pPr>
            <a:endParaRPr lang="en-US" altLang="zh-CN" sz="2000" b="1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</a:pPr>
            <a:endParaRPr lang="en-US" altLang="zh-CN" sz="20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</a:pPr>
            <a:endParaRPr lang="en-US" altLang="zh-CN" sz="2000" b="1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</a:pPr>
            <a:endParaRPr lang="en-US" altLang="zh-CN" sz="20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</a:pPr>
            <a:endParaRPr lang="en-US" altLang="zh-CN" sz="2000" b="1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</a:pPr>
            <a:endParaRPr lang="en-US" altLang="zh-CN" sz="20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v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v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ts val="600"/>
              </a:spcBef>
              <a:buNone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30000"/>
              </a:spcBef>
              <a:buFont typeface="Wingdings" panose="05000000000000000000" pitchFamily="2" charset="2"/>
              <a:buChar char="v"/>
            </a:pPr>
            <a:endParaRPr lang="en-US" altLang="zh-CN" sz="2000" b="1" dirty="0" smtClean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30000"/>
              </a:spcBef>
              <a:buFont typeface="Wingdings" panose="05000000000000000000" pitchFamily="2" charset="2"/>
              <a:buChar char="v"/>
            </a:pPr>
            <a:endParaRPr lang="en-US" altLang="zh-CN" sz="3600" b="1" dirty="0" smtClean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1" name="Line 5"/>
          <p:cNvSpPr>
            <a:spLocks noChangeShapeType="1"/>
          </p:cNvSpPr>
          <p:nvPr/>
        </p:nvSpPr>
        <p:spPr bwMode="auto">
          <a:xfrm>
            <a:off x="395288" y="765175"/>
            <a:ext cx="8207375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7" name="Picture 7" descr="BEPCII SCQ示意图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692" y="2996952"/>
            <a:ext cx="4653356" cy="2927920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8" name="图片 7" descr="SC 5 turns double layers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355" y="3116086"/>
            <a:ext cx="3672408" cy="244827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1259632" y="5949280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/>
              <a:t>蛇形线圈平面展开图</a:t>
            </a:r>
            <a:endParaRPr lang="zh-CN" altLang="en-US" b="1" dirty="0"/>
          </a:p>
        </p:txBody>
      </p:sp>
      <p:sp>
        <p:nvSpPr>
          <p:cNvPr id="9" name="文本框 8"/>
          <p:cNvSpPr txBox="1"/>
          <p:nvPr/>
        </p:nvSpPr>
        <p:spPr>
          <a:xfrm>
            <a:off x="5438379" y="5949280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1</a:t>
            </a:r>
            <a:r>
              <a:rPr lang="zh-CN" altLang="en-US" b="1" dirty="0" smtClean="0"/>
              <a:t>个双层蛇形线圈三维计算模型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90565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08050"/>
            <a:ext cx="8570913" cy="5833318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None/>
            </a:pPr>
            <a:r>
              <a:rPr lang="zh-CN" altLang="en-US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超导二极磁体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SCB</a:t>
            </a: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设计方案</a:t>
            </a:r>
            <a:endParaRPr lang="en-US" altLang="zh-CN" sz="2000" b="1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zh-CN" altLang="en-US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采用直径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1mm</a:t>
            </a:r>
            <a:r>
              <a:rPr lang="zh-CN" altLang="en-US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的“六绕一”复合</a:t>
            </a:r>
            <a:r>
              <a:rPr lang="en-US" altLang="zh-CN" sz="20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NbTi</a:t>
            </a:r>
            <a:r>
              <a:rPr lang="zh-CN" altLang="en-US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超导线，使用全自动蛇形线圈绕线机完成绕线。</a:t>
            </a: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zh-CN" altLang="en-US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线圈为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个双层，中心磁场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0.543T</a:t>
            </a:r>
            <a:r>
              <a:rPr lang="zh-CN" altLang="en-US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，工作电流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500A</a:t>
            </a:r>
            <a:r>
              <a:rPr lang="zh-CN" altLang="en-US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zh-CN" altLang="en-US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工作点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50% </a:t>
            </a:r>
            <a:r>
              <a:rPr lang="zh-CN" altLang="en-US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zh-CN" altLang="en-US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计算得到的各阶磁场谐波</a:t>
            </a:r>
            <a:r>
              <a:rPr lang="zh-CN" altLang="en-US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小于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1×10</a:t>
            </a:r>
            <a:r>
              <a:rPr lang="en-US" altLang="zh-CN" sz="2000" baseline="30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-4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@r=38mm</a:t>
            </a:r>
            <a:r>
              <a:rPr lang="zh-CN" altLang="en-US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</a:pPr>
            <a:endParaRPr lang="en-US" altLang="zh-CN" sz="20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</a:pPr>
            <a:endParaRPr lang="en-US" altLang="zh-CN" sz="2000" b="1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</a:pPr>
            <a:endParaRPr lang="en-US" altLang="zh-CN" sz="20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</a:pPr>
            <a:endParaRPr lang="en-US" altLang="zh-CN" sz="2000" b="1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</a:pPr>
            <a:endParaRPr lang="en-US" altLang="zh-CN" sz="20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</a:pPr>
            <a:endParaRPr lang="en-US" altLang="zh-CN" sz="2000" b="1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</a:pPr>
            <a:endParaRPr lang="en-US" altLang="zh-CN" sz="20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v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v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ts val="600"/>
              </a:spcBef>
              <a:buNone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30000"/>
              </a:spcBef>
              <a:buFont typeface="Wingdings" panose="05000000000000000000" pitchFamily="2" charset="2"/>
              <a:buChar char="v"/>
            </a:pPr>
            <a:endParaRPr lang="en-US" altLang="zh-CN" sz="2000" b="1" dirty="0" smtClean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30000"/>
              </a:spcBef>
              <a:buFont typeface="Wingdings" panose="05000000000000000000" pitchFamily="2" charset="2"/>
              <a:buChar char="v"/>
            </a:pPr>
            <a:endParaRPr lang="en-US" altLang="zh-CN" sz="3600" b="1" dirty="0" smtClean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1" name="Line 5"/>
          <p:cNvSpPr>
            <a:spLocks noChangeShapeType="1"/>
          </p:cNvSpPr>
          <p:nvPr/>
        </p:nvSpPr>
        <p:spPr bwMode="auto">
          <a:xfrm>
            <a:off x="395288" y="765175"/>
            <a:ext cx="8207375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437563" cy="581025"/>
          </a:xfrm>
        </p:spPr>
        <p:txBody>
          <a:bodyPr/>
          <a:lstStyle/>
          <a:p>
            <a:pPr eaLnBrk="1" hangingPunct="1"/>
            <a:r>
              <a:rPr lang="en-US" altLang="zh-CN" sz="2000" b="1" dirty="0">
                <a:solidFill>
                  <a:srgbClr val="CC0066"/>
                </a:solidFill>
                <a:latin typeface="Times New Roman" panose="02020603050405020304" pitchFamily="18" charset="0"/>
              </a:rPr>
              <a:t>BEPCII-U</a:t>
            </a:r>
            <a:r>
              <a:rPr lang="zh-CN" altLang="en-US" sz="2000" b="1" dirty="0">
                <a:solidFill>
                  <a:srgbClr val="CC0066"/>
                </a:solidFill>
                <a:latin typeface="Times New Roman" panose="02020603050405020304" pitchFamily="18" charset="0"/>
              </a:rPr>
              <a:t>超导磁体设计方案</a:t>
            </a:r>
            <a:endParaRPr lang="en-US" altLang="zh-CN" sz="2000" b="1" dirty="0" smtClean="0">
              <a:solidFill>
                <a:srgbClr val="CC0066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98" y="2996952"/>
            <a:ext cx="3801888" cy="338723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886" y="2696983"/>
            <a:ext cx="4486594" cy="3759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91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08050"/>
            <a:ext cx="8570913" cy="5833318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None/>
            </a:pPr>
            <a:r>
              <a:rPr lang="zh-CN" altLang="en-US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超导反抵螺线管设计方案</a:t>
            </a:r>
            <a:endParaRPr lang="en-US" altLang="zh-CN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zh-CN" altLang="en-US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采用尺寸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2.286 mm×1.524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mm </a:t>
            </a:r>
            <a:r>
              <a:rPr lang="en-US" altLang="zh-CN" sz="20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NbTi</a:t>
            </a:r>
            <a:r>
              <a:rPr lang="zh-CN" altLang="en-US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超导线，铜超比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5.3</a:t>
            </a:r>
            <a:r>
              <a:rPr lang="zh-CN" altLang="en-US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；</a:t>
            </a: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AS1</a:t>
            </a:r>
            <a:r>
              <a:rPr lang="zh-CN" altLang="en-US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AS3</a:t>
            </a:r>
            <a:r>
              <a:rPr lang="zh-CN" altLang="en-US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线圈为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zh-CN" altLang="en-US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层，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AS2</a:t>
            </a:r>
            <a:r>
              <a:rPr lang="zh-CN" altLang="en-US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为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层；</a:t>
            </a: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zh-CN" altLang="en-US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主线圈工作电流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1100A</a:t>
            </a:r>
            <a:r>
              <a:rPr lang="zh-CN" altLang="en-US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zh-CN" altLang="en-US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工作点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75% </a:t>
            </a:r>
            <a:r>
              <a:rPr lang="zh-CN" altLang="en-US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；</a:t>
            </a: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zh-CN" altLang="en-US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反抵</a:t>
            </a:r>
            <a:r>
              <a:rPr lang="zh-CN" altLang="en-US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螺线管抵消谱仪磁场，总积分磁场为零；</a:t>
            </a: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SCQ</a:t>
            </a:r>
            <a:r>
              <a:rPr lang="zh-CN" altLang="en-US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核心区域</a:t>
            </a:r>
            <a:r>
              <a:rPr lang="zh-CN" altLang="en-US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内螺线管</a:t>
            </a:r>
            <a:r>
              <a:rPr lang="zh-CN" altLang="en-US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磁场小于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100Gs</a:t>
            </a:r>
            <a:r>
              <a:rPr lang="zh-CN" altLang="en-US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</a:pPr>
            <a:endParaRPr lang="en-US" altLang="zh-CN" sz="20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</a:pPr>
            <a:endParaRPr lang="en-US" altLang="zh-CN" sz="2000" b="1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</a:pPr>
            <a:endParaRPr lang="en-US" altLang="zh-CN" sz="20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</a:pPr>
            <a:endParaRPr lang="en-US" altLang="zh-CN" sz="2000" b="1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</a:pPr>
            <a:endParaRPr lang="en-US" altLang="zh-CN" sz="20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</a:pPr>
            <a:endParaRPr lang="en-US" altLang="zh-CN" sz="2000" b="1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</a:pPr>
            <a:endParaRPr lang="en-US" altLang="zh-CN" sz="20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v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v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ts val="600"/>
              </a:spcBef>
              <a:buNone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30000"/>
              </a:spcBef>
              <a:buFont typeface="Wingdings" panose="05000000000000000000" pitchFamily="2" charset="2"/>
              <a:buChar char="v"/>
            </a:pPr>
            <a:endParaRPr lang="en-US" altLang="zh-CN" sz="2000" b="1" dirty="0" smtClean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30000"/>
              </a:spcBef>
              <a:buFont typeface="Wingdings" panose="05000000000000000000" pitchFamily="2" charset="2"/>
              <a:buChar char="v"/>
            </a:pPr>
            <a:endParaRPr lang="en-US" altLang="zh-CN" sz="3600" b="1" dirty="0" smtClean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1" name="Line 5"/>
          <p:cNvSpPr>
            <a:spLocks noChangeShapeType="1"/>
          </p:cNvSpPr>
          <p:nvPr/>
        </p:nvSpPr>
        <p:spPr bwMode="auto">
          <a:xfrm>
            <a:off x="395288" y="765175"/>
            <a:ext cx="8207375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437563" cy="581025"/>
          </a:xfrm>
        </p:spPr>
        <p:txBody>
          <a:bodyPr/>
          <a:lstStyle/>
          <a:p>
            <a:pPr eaLnBrk="1" hangingPunct="1"/>
            <a:r>
              <a:rPr lang="en-US" altLang="zh-CN" sz="2000" b="1" dirty="0">
                <a:solidFill>
                  <a:srgbClr val="CC0066"/>
                </a:solidFill>
                <a:latin typeface="Times New Roman" panose="02020603050405020304" pitchFamily="18" charset="0"/>
              </a:rPr>
              <a:t>BEPCII-U</a:t>
            </a:r>
            <a:r>
              <a:rPr lang="zh-CN" altLang="en-US" sz="2000" b="1" dirty="0">
                <a:solidFill>
                  <a:srgbClr val="CC0066"/>
                </a:solidFill>
                <a:latin typeface="Times New Roman" panose="02020603050405020304" pitchFamily="18" charset="0"/>
              </a:rPr>
              <a:t>超导磁体设计方案</a:t>
            </a:r>
            <a:endParaRPr lang="en-US" altLang="zh-CN" sz="2000" b="1" dirty="0" smtClean="0">
              <a:solidFill>
                <a:srgbClr val="CC0066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3583786"/>
            <a:ext cx="2529062" cy="172819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74" y="3141608"/>
            <a:ext cx="2552381" cy="223160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155" y="3083873"/>
            <a:ext cx="3981437" cy="2937416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719862"/>
            <a:ext cx="3242964" cy="1364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66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08050"/>
            <a:ext cx="8712646" cy="5833318"/>
          </a:xfrm>
        </p:spPr>
        <p:txBody>
          <a:bodyPr/>
          <a:lstStyle/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n"/>
            </a:pP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进度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  <a:r>
              <a:rPr lang="zh-CN" altLang="en-US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台</a:t>
            </a:r>
            <a:r>
              <a:rPr lang="zh-CN" altLang="en-US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组合型超导多极磁体（裸磁体）</a:t>
            </a:r>
            <a:r>
              <a:rPr lang="zh-CN" altLang="en-US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研制</a:t>
            </a:r>
            <a:r>
              <a:rPr lang="zh-CN" altLang="en-US" sz="2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周期，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年半。</a:t>
            </a: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n"/>
            </a:pP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经费：需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390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万</a:t>
            </a: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元</a:t>
            </a:r>
            <a:r>
              <a:rPr lang="zh-CN" altLang="en-US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（包括超导模型磁体）</a:t>
            </a: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n"/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n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n"/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n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n"/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n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n"/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n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ts val="600"/>
              </a:spcBef>
              <a:spcAft>
                <a:spcPts val="0"/>
              </a:spcAft>
              <a:buNone/>
            </a:pPr>
            <a:endParaRPr lang="en-US" altLang="zh-CN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ts val="600"/>
              </a:spcBef>
              <a:spcAft>
                <a:spcPts val="0"/>
              </a:spcAft>
              <a:buNone/>
            </a:pPr>
            <a:endParaRPr lang="en-US" altLang="zh-CN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ts val="600"/>
              </a:spcBef>
              <a:spcAft>
                <a:spcPts val="0"/>
              </a:spcAft>
              <a:buNone/>
            </a:pPr>
            <a:endParaRPr lang="en-US" altLang="zh-CN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ts val="600"/>
              </a:spcBef>
              <a:spcAft>
                <a:spcPts val="0"/>
              </a:spcAft>
              <a:buNone/>
            </a:pPr>
            <a:endParaRPr lang="en-US" altLang="zh-CN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ts val="600"/>
              </a:spcBef>
              <a:spcAft>
                <a:spcPts val="0"/>
              </a:spcAft>
              <a:buNone/>
            </a:pPr>
            <a:endParaRPr lang="en-US" altLang="zh-CN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ts val="1200"/>
              </a:spcBef>
              <a:buNone/>
            </a:pPr>
            <a:r>
              <a:rPr lang="zh-CN" alt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人员</a:t>
            </a:r>
            <a:endParaRPr lang="en-US" altLang="zh-CN" sz="2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zh-CN" altLang="en-US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约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zh-CN" altLang="en-US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人</a:t>
            </a:r>
            <a:r>
              <a:rPr lang="zh-CN" altLang="en-US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（磁场设计、力学分析、制作工艺、失超保护、低温</a:t>
            </a:r>
            <a:r>
              <a:rPr lang="zh-CN" altLang="en-US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测试、磁测）</a:t>
            </a:r>
            <a:r>
              <a:rPr lang="zh-CN" altLang="en-US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n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en-US" altLang="zh-CN" sz="18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19" name="Line 4"/>
          <p:cNvSpPr>
            <a:spLocks noChangeShapeType="1"/>
          </p:cNvSpPr>
          <p:nvPr/>
        </p:nvSpPr>
        <p:spPr bwMode="auto">
          <a:xfrm>
            <a:off x="395288" y="836613"/>
            <a:ext cx="8207375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8637734"/>
              </p:ext>
            </p:extLst>
          </p:nvPr>
        </p:nvGraphicFramePr>
        <p:xfrm>
          <a:off x="611560" y="1628800"/>
          <a:ext cx="8136904" cy="43926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9331"/>
                <a:gridCol w="4754409"/>
                <a:gridCol w="2093164"/>
              </a:tblGrid>
              <a:tr h="295328"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solidFill>
                            <a:schemeClr val="tx1"/>
                          </a:solidFill>
                        </a:rPr>
                        <a:t>项目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solidFill>
                            <a:schemeClr val="tx1"/>
                          </a:solidFill>
                        </a:rPr>
                        <a:t>费用（万元）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95328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solidFill>
                            <a:schemeClr val="tx1"/>
                          </a:solidFill>
                        </a:rPr>
                        <a:t>超导线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16823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solidFill>
                            <a:schemeClr val="tx1"/>
                          </a:solidFill>
                        </a:rPr>
                        <a:t>材料费</a:t>
                      </a:r>
                      <a:r>
                        <a:rPr lang="zh-CN" altLang="en-US" sz="1800" dirty="0" smtClean="0">
                          <a:solidFill>
                            <a:schemeClr val="tx1"/>
                          </a:solidFill>
                        </a:rPr>
                        <a:t>（低温环氧胶、玻璃丝带、</a:t>
                      </a:r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</a:rPr>
                        <a:t>G10</a:t>
                      </a:r>
                      <a:r>
                        <a:rPr lang="zh-CN" altLang="en-US" sz="1800" dirty="0" smtClean="0">
                          <a:solidFill>
                            <a:schemeClr val="tx1"/>
                          </a:solidFill>
                        </a:rPr>
                        <a:t>片、</a:t>
                      </a:r>
                      <a:r>
                        <a:rPr lang="en-US" altLang="zh-CN" sz="1800" dirty="0" err="1" smtClean="0">
                          <a:solidFill>
                            <a:schemeClr val="tx1"/>
                          </a:solidFill>
                        </a:rPr>
                        <a:t>Kapton</a:t>
                      </a:r>
                      <a:r>
                        <a:rPr lang="zh-CN" altLang="en-US" sz="1800" dirty="0" smtClean="0">
                          <a:solidFill>
                            <a:schemeClr val="tx1"/>
                          </a:solidFill>
                        </a:rPr>
                        <a:t>、</a:t>
                      </a:r>
                      <a:r>
                        <a:rPr lang="en-US" altLang="zh-CN" sz="1800" dirty="0" err="1" smtClean="0">
                          <a:solidFill>
                            <a:schemeClr val="tx1"/>
                          </a:solidFill>
                        </a:rPr>
                        <a:t>Nomex</a:t>
                      </a:r>
                      <a:r>
                        <a:rPr lang="zh-CN" altLang="en-US" sz="1800" dirty="0" smtClean="0">
                          <a:solidFill>
                            <a:schemeClr val="tx1"/>
                          </a:solidFill>
                        </a:rPr>
                        <a:t>、支撑桶等）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11281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solidFill>
                            <a:schemeClr val="tx1"/>
                          </a:solidFill>
                        </a:rPr>
                        <a:t>钛合金超声笔及换能器，送线系统、夹持机构，超声功率发生器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75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27897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zh-C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半固化环氧胶渡胶机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35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27897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solidFill>
                            <a:schemeClr val="tx1"/>
                          </a:solidFill>
                        </a:rPr>
                        <a:t>加工、装配、检验，线圈加热固化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27897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solidFill>
                            <a:schemeClr val="tx1"/>
                          </a:solidFill>
                        </a:rPr>
                        <a:t>磁场测量系统、失超保护系统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95328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solidFill>
                            <a:schemeClr val="tx1"/>
                          </a:solidFill>
                        </a:rPr>
                        <a:t>低温测试（含液面计、低温温度探头）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60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95328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solidFill>
                            <a:schemeClr val="tx1"/>
                          </a:solidFill>
                        </a:rPr>
                        <a:t>其它费用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40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95328"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solidFill>
                            <a:schemeClr val="tx1"/>
                          </a:solidFill>
                        </a:rPr>
                        <a:t>共计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390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437563" cy="581025"/>
          </a:xfrm>
        </p:spPr>
        <p:txBody>
          <a:bodyPr/>
          <a:lstStyle/>
          <a:p>
            <a:pPr eaLnBrk="1" hangingPunct="1"/>
            <a:r>
              <a:rPr lang="zh-CN" altLang="en-US" sz="2000" b="1" dirty="0" smtClean="0">
                <a:solidFill>
                  <a:srgbClr val="CC0066"/>
                </a:solidFill>
                <a:latin typeface="Times New Roman" panose="02020603050405020304" pitchFamily="18" charset="0"/>
              </a:rPr>
              <a:t>进度和经费</a:t>
            </a:r>
            <a:endParaRPr lang="en-US" altLang="zh-CN" sz="2000" b="1" dirty="0" smtClean="0">
              <a:solidFill>
                <a:srgbClr val="CC0066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9742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850" y="1195388"/>
            <a:ext cx="8424863" cy="5257800"/>
          </a:xfrm>
        </p:spPr>
        <p:txBody>
          <a:bodyPr/>
          <a:lstStyle/>
          <a:p>
            <a:pPr eaLnBrk="1" hangingPunct="1">
              <a:lnSpc>
                <a:spcPct val="1050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zh-CN" altLang="en-US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蛇形线圈技术是一种先进的绕线技术，具有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磁场精度高、结构紧凑、多种磁体</a:t>
            </a: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组合、励磁效率高等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优点，</a:t>
            </a:r>
            <a:r>
              <a:rPr lang="zh-CN" altLang="en-US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适宜在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BEPCII-U </a:t>
            </a:r>
            <a:r>
              <a:rPr lang="zh-CN" altLang="en-US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对撞区超导磁体中采用</a:t>
            </a:r>
            <a:r>
              <a:rPr lang="zh-CN" altLang="en-US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50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zh-CN" altLang="en-US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蛇形线圈</a:t>
            </a:r>
            <a:r>
              <a:rPr lang="zh-CN" altLang="en-US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技术也适合应用在下一代对撞机的对撞区超导磁体中（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CEPC</a:t>
            </a:r>
            <a:r>
              <a:rPr lang="zh-CN" altLang="en-US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ILC</a:t>
            </a:r>
            <a:r>
              <a:rPr lang="zh-CN" altLang="en-US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）。</a:t>
            </a: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5000"/>
              </a:lnSpc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zh-CN" altLang="en-US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根据物理设计要求，完成了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BEPCII-U</a:t>
            </a:r>
            <a:r>
              <a:rPr lang="zh-CN" altLang="en-US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对撞区超导磁体的初步设计，磁场性能满足设计要求。</a:t>
            </a: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5000"/>
              </a:lnSpc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zh-CN" altLang="en-US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蛇形</a:t>
            </a:r>
            <a:r>
              <a:rPr lang="zh-CN" altLang="en-US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线圈所需要的关键技术已经掌握，</a:t>
            </a:r>
            <a:r>
              <a:rPr lang="zh-CN" altLang="en-US" sz="20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全自动蛇形线圈绕线机已稳定实现蛇形绕线功能。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采用蛇形线圈技术方案是可行的。</a:t>
            </a:r>
            <a:endParaRPr lang="en-US" altLang="zh-CN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50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50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795" name="Line 3"/>
          <p:cNvSpPr>
            <a:spLocks noChangeShapeType="1"/>
          </p:cNvSpPr>
          <p:nvPr/>
        </p:nvSpPr>
        <p:spPr bwMode="auto">
          <a:xfrm>
            <a:off x="395288" y="765175"/>
            <a:ext cx="8207375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33796" name="Picture 5" descr="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6237288"/>
            <a:ext cx="2519362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437563" cy="581025"/>
          </a:xfrm>
        </p:spPr>
        <p:txBody>
          <a:bodyPr/>
          <a:lstStyle/>
          <a:p>
            <a:pPr eaLnBrk="1" hangingPunct="1"/>
            <a:r>
              <a:rPr lang="zh-CN" altLang="en-US" sz="2400" b="1" dirty="0" smtClean="0">
                <a:solidFill>
                  <a:srgbClr val="CC0066"/>
                </a:solidFill>
                <a:latin typeface="Times New Roman" panose="02020603050405020304" pitchFamily="18" charset="0"/>
              </a:rPr>
              <a:t>小结</a:t>
            </a:r>
            <a:endParaRPr lang="en-US" altLang="zh-CN" sz="2400" b="1" dirty="0" smtClean="0">
              <a:solidFill>
                <a:srgbClr val="CC0066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2786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63713" y="2781300"/>
            <a:ext cx="6192837" cy="936625"/>
          </a:xfrm>
          <a:noFill/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zh-CN" sz="3600" b="1" dirty="0" smtClean="0">
                <a:solidFill>
                  <a:srgbClr val="CC0066"/>
                </a:solidFill>
                <a:latin typeface="Times New Roman" panose="02020603050405020304" pitchFamily="18" charset="0"/>
              </a:rPr>
              <a:t>Thanks for your attention!</a:t>
            </a:r>
          </a:p>
        </p:txBody>
      </p:sp>
      <p:pic>
        <p:nvPicPr>
          <p:cNvPr id="34819" name="Picture 3" descr="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250" y="6191250"/>
            <a:ext cx="2519363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27"/>
          <p:cNvSpPr txBox="1">
            <a:spLocks noChangeArrowheads="1"/>
          </p:cNvSpPr>
          <p:nvPr/>
        </p:nvSpPr>
        <p:spPr bwMode="auto">
          <a:xfrm>
            <a:off x="107504" y="6191250"/>
            <a:ext cx="511256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zh-CN" sz="1800" b="1" dirty="0" smtClean="0">
                <a:latin typeface="Times New Roman" panose="02020603050405020304" pitchFamily="18" charset="0"/>
              </a:rPr>
              <a:t>CEPC Working day</a:t>
            </a:r>
            <a:endParaRPr lang="en-US" altLang="zh-CN" sz="18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850" y="908050"/>
            <a:ext cx="8640763" cy="56896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endParaRPr lang="en-US" altLang="zh-CN" b="1" smtClean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US" altLang="zh-CN" sz="2800" smtClean="0">
                <a:solidFill>
                  <a:srgbClr val="0033CC"/>
                </a:solidFill>
                <a:latin typeface="Times New Roman" panose="02020603050405020304" pitchFamily="18" charset="0"/>
              </a:rPr>
              <a:t>            </a:t>
            </a:r>
          </a:p>
          <a:p>
            <a:pPr eaLnBrk="1" hangingPunct="1">
              <a:spcBef>
                <a:spcPct val="30000"/>
              </a:spcBef>
              <a:buFont typeface="Wingdings" panose="05000000000000000000" pitchFamily="2" charset="2"/>
              <a:buNone/>
            </a:pPr>
            <a:endParaRPr lang="en-US" altLang="zh-CN" sz="2800" smtClean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30000"/>
              </a:spcBef>
              <a:buFont typeface="Wingdings" panose="05000000000000000000" pitchFamily="2" charset="2"/>
              <a:buNone/>
            </a:pPr>
            <a:endParaRPr lang="en-US" altLang="zh-CN" sz="2800" smtClean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30000"/>
              </a:spcBef>
              <a:buFont typeface="Wingdings" panose="05000000000000000000" pitchFamily="2" charset="2"/>
              <a:buNone/>
            </a:pPr>
            <a:endParaRPr lang="en-US" altLang="zh-CN" sz="2800" smtClean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30000"/>
              </a:spcBef>
              <a:buFont typeface="Wingdings" panose="05000000000000000000" pitchFamily="2" charset="2"/>
              <a:buNone/>
            </a:pPr>
            <a:endParaRPr lang="en-US" altLang="zh-CN" sz="2800" smtClean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30000"/>
              </a:spcBef>
              <a:buFont typeface="Wingdings" panose="05000000000000000000" pitchFamily="2" charset="2"/>
              <a:buNone/>
            </a:pPr>
            <a:endParaRPr lang="en-US" altLang="zh-CN" sz="2800" smtClean="0">
              <a:solidFill>
                <a:srgbClr val="0033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3" name="Line 3"/>
          <p:cNvSpPr>
            <a:spLocks noChangeShapeType="1"/>
          </p:cNvSpPr>
          <p:nvPr/>
        </p:nvSpPr>
        <p:spPr bwMode="auto">
          <a:xfrm>
            <a:off x="395288" y="836613"/>
            <a:ext cx="8207375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611559" y="1556792"/>
            <a:ext cx="8208913" cy="2905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800" b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zh-CN" sz="2800" b="1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800" b="1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汇报内容</a:t>
            </a:r>
            <a:endParaRPr lang="en-US" altLang="zh-CN" sz="2800" b="1" dirty="0" smtClean="0">
              <a:solidFill>
                <a:srgbClr val="CC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l"/>
            </a:pPr>
            <a:r>
              <a:rPr lang="en-US" altLang="zh-CN" sz="20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给定的超导磁体设计要求和磁体方案选择</a:t>
            </a:r>
            <a:endParaRPr lang="en-US" altLang="zh-CN" sz="2400" b="1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l"/>
            </a:pPr>
            <a:r>
              <a:rPr lang="zh-CN" altLang="en-US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BEPCII-U</a:t>
            </a:r>
            <a:r>
              <a:rPr lang="zh-CN" altLang="en-US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超导磁体设计方案</a:t>
            </a:r>
            <a:endParaRPr lang="en-US" altLang="zh-CN" sz="2400" b="1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l"/>
            </a:pPr>
            <a:r>
              <a:rPr lang="zh-CN" altLang="en-US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进度和经费</a:t>
            </a:r>
            <a:endParaRPr lang="en-US" altLang="zh-CN" sz="2400" b="1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l"/>
            </a:pPr>
            <a:r>
              <a:rPr lang="zh-CN" altLang="en-US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小结</a:t>
            </a:r>
            <a:r>
              <a:rPr lang="en-US" altLang="zh-CN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 sz="2400" b="1" dirty="0">
              <a:solidFill>
                <a:srgbClr val="CC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zh-CN" sz="2000" b="1" dirty="0">
              <a:solidFill>
                <a:srgbClr val="CC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2682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08050"/>
            <a:ext cx="8570913" cy="5833318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l"/>
            </a:pPr>
            <a:r>
              <a:rPr lang="en-US" altLang="zh-CN" sz="20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BEPCII-U</a:t>
            </a:r>
            <a:r>
              <a:rPr lang="zh-CN" altLang="en-US" sz="20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超导磁体设计要求：</a:t>
            </a:r>
            <a:endParaRPr lang="en-US" altLang="zh-CN" sz="2000" b="1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l"/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l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l"/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l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l"/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l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l"/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l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l"/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l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l"/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l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l"/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None/>
            </a:pPr>
            <a:r>
              <a:rPr lang="zh-CN" altLang="en-US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zh-CN" altLang="en-US" sz="18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核心磁体为超导四极磁体</a:t>
            </a:r>
            <a:r>
              <a:rPr lang="en-US" altLang="zh-CN" sz="18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SCQ</a:t>
            </a:r>
            <a:r>
              <a:rPr lang="zh-CN" altLang="en-US" sz="18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en-US" altLang="zh-CN" sz="18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None/>
            </a:pPr>
            <a:r>
              <a:rPr lang="zh-CN" altLang="en-US" sz="18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除</a:t>
            </a:r>
            <a:r>
              <a:rPr lang="en-US" altLang="zh-CN" sz="18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SCQ</a:t>
            </a:r>
            <a:r>
              <a:rPr lang="zh-CN" altLang="en-US" sz="18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磁场梯度由</a:t>
            </a:r>
            <a:r>
              <a:rPr lang="en-US" altLang="zh-CN" sz="18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18.7T/m</a:t>
            </a:r>
            <a:r>
              <a:rPr lang="zh-CN" altLang="en-US" sz="18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提高到</a:t>
            </a:r>
            <a:r>
              <a:rPr lang="en-US" altLang="zh-CN" sz="18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25T/m</a:t>
            </a:r>
            <a:r>
              <a:rPr lang="zh-CN" altLang="en-US" sz="18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外，其它设计要求同</a:t>
            </a:r>
            <a:r>
              <a:rPr lang="en-US" altLang="zh-CN" sz="18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BEPCII</a:t>
            </a:r>
            <a:r>
              <a:rPr lang="zh-CN" altLang="en-US" sz="18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en-US" altLang="zh-CN" sz="1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u"/>
            </a:pPr>
            <a:endParaRPr lang="en-US" altLang="zh-CN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u"/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v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v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v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v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v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ts val="600"/>
              </a:spcBef>
              <a:buNone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30000"/>
              </a:spcBef>
              <a:buFont typeface="Wingdings" panose="05000000000000000000" pitchFamily="2" charset="2"/>
              <a:buChar char="v"/>
            </a:pPr>
            <a:endParaRPr lang="en-US" altLang="zh-CN" sz="2000" b="1" dirty="0" smtClean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30000"/>
              </a:spcBef>
              <a:buFont typeface="Wingdings" panose="05000000000000000000" pitchFamily="2" charset="2"/>
              <a:buChar char="v"/>
            </a:pPr>
            <a:endParaRPr lang="en-US" altLang="zh-CN" sz="3600" b="1" dirty="0" smtClean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1" name="Line 5"/>
          <p:cNvSpPr>
            <a:spLocks noChangeShapeType="1"/>
          </p:cNvSpPr>
          <p:nvPr/>
        </p:nvSpPr>
        <p:spPr bwMode="auto">
          <a:xfrm>
            <a:off x="395288" y="765175"/>
            <a:ext cx="8207375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437563" cy="581025"/>
          </a:xfrm>
        </p:spPr>
        <p:txBody>
          <a:bodyPr/>
          <a:lstStyle/>
          <a:p>
            <a:pPr eaLnBrk="1" hangingPunct="1"/>
            <a:r>
              <a:rPr lang="zh-CN" altLang="en-US" sz="2000" b="1" dirty="0" smtClean="0">
                <a:solidFill>
                  <a:srgbClr val="CC0066"/>
                </a:solidFill>
                <a:latin typeface="Times New Roman" panose="02020603050405020304" pitchFamily="18" charset="0"/>
              </a:rPr>
              <a:t>给定</a:t>
            </a:r>
            <a:r>
              <a:rPr lang="zh-CN" altLang="en-US" sz="2000" b="1" dirty="0">
                <a:solidFill>
                  <a:srgbClr val="CC0066"/>
                </a:solidFill>
                <a:latin typeface="Times New Roman" panose="02020603050405020304" pitchFamily="18" charset="0"/>
              </a:rPr>
              <a:t>的超导磁体设计要求和磁体方案选择</a:t>
            </a:r>
            <a:endParaRPr lang="en-US" altLang="zh-CN" sz="2000" b="1" dirty="0" smtClean="0">
              <a:solidFill>
                <a:srgbClr val="CC0066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340768"/>
            <a:ext cx="5528881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83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08050"/>
            <a:ext cx="8570913" cy="5833318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Cos2θ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zh-CN" altLang="en-US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应用范围广，主流类型磁体；</a:t>
            </a: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优点</a:t>
            </a: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endParaRPr lang="en-US" altLang="zh-CN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zh-CN" altLang="en-US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zh-CN" altLang="en-US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励磁</a:t>
            </a:r>
            <a:r>
              <a:rPr lang="zh-CN" altLang="en-US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效率高，运行稳定性好，电感小</a:t>
            </a:r>
            <a:r>
              <a:rPr lang="zh-CN" altLang="en-US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；</a:t>
            </a: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zh-CN" altLang="en-US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zh-CN" altLang="en-US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结构</a:t>
            </a:r>
            <a:r>
              <a:rPr lang="zh-CN" altLang="en-US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相对简单，不</a:t>
            </a:r>
            <a:r>
              <a:rPr lang="zh-CN" altLang="en-US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需环</a:t>
            </a:r>
            <a:r>
              <a:rPr lang="zh-CN" altLang="en-US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氧浇注</a:t>
            </a:r>
            <a:r>
              <a:rPr lang="zh-CN" altLang="en-US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；</a:t>
            </a: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zh-CN" altLang="en-US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zh-CN" altLang="en-US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耐热载荷能力强；线圈</a:t>
            </a:r>
            <a:r>
              <a:rPr lang="zh-CN" altLang="en-US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可以为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层</a:t>
            </a:r>
            <a:r>
              <a:rPr lang="zh-CN" altLang="en-US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；</a:t>
            </a: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zh-CN" altLang="en-US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zh-CN" altLang="en-US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可作为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CEPC MDI </a:t>
            </a:r>
            <a:r>
              <a:rPr lang="zh-CN" altLang="en-US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超导四极</a:t>
            </a:r>
            <a:r>
              <a:rPr lang="zh-CN" altLang="en-US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磁体技术</a:t>
            </a:r>
            <a:r>
              <a:rPr lang="zh-CN" altLang="en-US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方案 （复杂的校正线圈等仍需</a:t>
            </a:r>
            <a:r>
              <a:rPr lang="zh-CN" altLang="en-US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高 </a:t>
            </a: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zh-CN" altLang="en-US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精度</a:t>
            </a:r>
            <a:r>
              <a:rPr lang="zh-CN" altLang="en-US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绕线机技术</a:t>
            </a:r>
            <a:r>
              <a:rPr lang="zh-CN" altLang="en-US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）。</a:t>
            </a: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n"/>
            </a:pPr>
            <a:r>
              <a:rPr lang="zh-CN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缺点：</a:t>
            </a:r>
            <a:r>
              <a:rPr lang="zh-CN" altLang="en-US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工作电流较大；仅实现四</a:t>
            </a:r>
            <a:r>
              <a:rPr lang="zh-CN" altLang="en-US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极磁场</a:t>
            </a:r>
            <a:r>
              <a:rPr lang="zh-CN" altLang="en-US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，无法实现校正线圈</a:t>
            </a:r>
            <a:r>
              <a:rPr lang="zh-CN" altLang="en-US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等组合磁体。</a:t>
            </a: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l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l"/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l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l"/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l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l"/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l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l"/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u"/>
            </a:pPr>
            <a:endParaRPr lang="en-US" altLang="zh-CN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u"/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v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v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v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v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v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ts val="600"/>
              </a:spcBef>
              <a:buNone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30000"/>
              </a:spcBef>
              <a:buFont typeface="Wingdings" panose="05000000000000000000" pitchFamily="2" charset="2"/>
              <a:buChar char="v"/>
            </a:pPr>
            <a:endParaRPr lang="en-US" altLang="zh-CN" sz="2000" b="1" dirty="0" smtClean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30000"/>
              </a:spcBef>
              <a:buFont typeface="Wingdings" panose="05000000000000000000" pitchFamily="2" charset="2"/>
              <a:buChar char="v"/>
            </a:pPr>
            <a:endParaRPr lang="en-US" altLang="zh-CN" sz="3600" b="1" dirty="0" smtClean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1" name="Line 5"/>
          <p:cNvSpPr>
            <a:spLocks noChangeShapeType="1"/>
          </p:cNvSpPr>
          <p:nvPr/>
        </p:nvSpPr>
        <p:spPr bwMode="auto">
          <a:xfrm>
            <a:off x="395288" y="765175"/>
            <a:ext cx="8207375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437563" cy="581025"/>
          </a:xfrm>
        </p:spPr>
        <p:txBody>
          <a:bodyPr/>
          <a:lstStyle/>
          <a:p>
            <a:pPr eaLnBrk="1" hangingPunct="1"/>
            <a:r>
              <a:rPr lang="zh-CN" altLang="en-US" sz="2000" b="1" dirty="0" smtClean="0">
                <a:solidFill>
                  <a:srgbClr val="CC0066"/>
                </a:solidFill>
                <a:latin typeface="Times New Roman" panose="02020603050405020304" pitchFamily="18" charset="0"/>
              </a:rPr>
              <a:t>超导四极磁体类型</a:t>
            </a:r>
            <a:endParaRPr lang="en-US" altLang="zh-CN" sz="2000" b="1" dirty="0" smtClean="0">
              <a:solidFill>
                <a:srgbClr val="CC0066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7" name="图片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66" y="3786713"/>
            <a:ext cx="4320540" cy="2954655"/>
          </a:xfrm>
          <a:prstGeom prst="rect">
            <a:avLst/>
          </a:prstGeom>
        </p:spPr>
      </p:pic>
      <p:pic>
        <p:nvPicPr>
          <p:cNvPr id="8" name="图片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488" y="4084190"/>
            <a:ext cx="4000475" cy="2657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59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08050"/>
            <a:ext cx="8570913" cy="5833318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蛇形 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Serpentine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zh-CN" altLang="en-US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属于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Cos2θ</a:t>
            </a:r>
            <a:r>
              <a:rPr lang="zh-CN" altLang="en-US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型</a:t>
            </a: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zh-CN" altLang="en-US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蛇形线圈由美国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BNL</a:t>
            </a:r>
            <a:r>
              <a:rPr lang="zh-CN" altLang="en-US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在前期直接绕线技术（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 winding</a:t>
            </a:r>
            <a:r>
              <a:rPr lang="zh-CN" altLang="en-US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）基础上，于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BEPCII</a:t>
            </a:r>
            <a:r>
              <a:rPr lang="zh-CN" altLang="en-US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超导磁体研制中发展的一种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先进的多极磁体绕线</a:t>
            </a: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技术；</a:t>
            </a:r>
            <a:endParaRPr lang="en-US" altLang="zh-CN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zh-CN" altLang="en-US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采用</a:t>
            </a:r>
            <a:r>
              <a:rPr lang="zh-CN" altLang="en-US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细</a:t>
            </a:r>
            <a:r>
              <a:rPr lang="zh-CN" altLang="en-US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导线</a:t>
            </a: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逐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层绕线</a:t>
            </a:r>
            <a:r>
              <a:rPr lang="zh-CN" altLang="en-US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，用</a:t>
            </a:r>
            <a:r>
              <a:rPr lang="zh-CN" altLang="en-US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超声波加热完成超导线的临时固定；</a:t>
            </a: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zh-CN" altLang="en-US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虽然经历波折，高能所基本掌握全自动蛇形线圈绕线机绕线</a:t>
            </a:r>
            <a:r>
              <a:rPr lang="zh-CN" altLang="en-US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技术。</a:t>
            </a: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ts val="600"/>
              </a:spcBef>
              <a:buNone/>
            </a:pPr>
            <a:r>
              <a:rPr lang="zh-CN" altLang="en-US" sz="20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优点</a:t>
            </a:r>
            <a:endParaRPr lang="en-US" altLang="zh-CN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zh-CN" altLang="en-US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zh-CN" altLang="en-US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工作电流</a:t>
            </a:r>
            <a:r>
              <a:rPr lang="zh-CN" altLang="en-US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较小，励磁效率</a:t>
            </a:r>
            <a:r>
              <a:rPr lang="zh-CN" altLang="en-US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高；</a:t>
            </a: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结构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紧凑</a:t>
            </a: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，可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实现四</a:t>
            </a: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极、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校正线圈、斜四</a:t>
            </a: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极等组合线圈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的绕制；</a:t>
            </a:r>
            <a:endParaRPr lang="en-US" altLang="zh-CN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zh-CN" altLang="en-US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zh-CN" altLang="en-US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绕</a:t>
            </a:r>
            <a:r>
              <a:rPr lang="zh-CN" altLang="en-US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制多层</a:t>
            </a:r>
            <a:r>
              <a:rPr lang="zh-CN" altLang="en-US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线圈时可对前</a:t>
            </a:r>
            <a:r>
              <a:rPr lang="zh-CN" altLang="en-US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一层线圈的磁场</a:t>
            </a:r>
            <a:r>
              <a:rPr lang="zh-CN" altLang="en-US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误差进行校正，磁场</a:t>
            </a:r>
            <a:r>
              <a:rPr lang="zh-CN" altLang="en-US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质量好</a:t>
            </a:r>
            <a:r>
              <a:rPr lang="zh-CN" altLang="en-US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；</a:t>
            </a: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4.</a:t>
            </a:r>
            <a:r>
              <a:rPr lang="zh-CN" altLang="en-US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可作为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CEPC MDI</a:t>
            </a:r>
            <a:r>
              <a:rPr lang="zh-CN" altLang="en-US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超导磁体校正线圈方案。</a:t>
            </a: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ts val="600"/>
              </a:spcBef>
              <a:buNone/>
            </a:pPr>
            <a:r>
              <a:rPr lang="zh-CN" altLang="en-US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zh-CN" altLang="en-US" sz="20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缺点：</a:t>
            </a:r>
            <a:r>
              <a:rPr lang="zh-CN" altLang="en-US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电感</a:t>
            </a:r>
            <a:r>
              <a:rPr lang="zh-CN" altLang="en-US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较大，失超保护技术要求</a:t>
            </a:r>
            <a:r>
              <a:rPr lang="zh-CN" altLang="en-US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高</a:t>
            </a:r>
            <a:r>
              <a:rPr lang="zh-CN" altLang="en-US" sz="20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；</a:t>
            </a:r>
            <a:r>
              <a:rPr lang="zh-CN" altLang="en-US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技术难度</a:t>
            </a:r>
            <a:r>
              <a:rPr lang="zh-CN" altLang="en-US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高；需</a:t>
            </a:r>
            <a:r>
              <a:rPr lang="zh-CN" altLang="en-US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环氧</a:t>
            </a:r>
            <a:r>
              <a:rPr lang="zh-CN" altLang="en-US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浇注。</a:t>
            </a: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l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l"/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l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l"/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l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l"/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l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l"/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u"/>
            </a:pPr>
            <a:endParaRPr lang="en-US" altLang="zh-CN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u"/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v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v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v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v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v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ts val="600"/>
              </a:spcBef>
              <a:buNone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30000"/>
              </a:spcBef>
              <a:buFont typeface="Wingdings" panose="05000000000000000000" pitchFamily="2" charset="2"/>
              <a:buChar char="v"/>
            </a:pPr>
            <a:endParaRPr lang="en-US" altLang="zh-CN" sz="2000" b="1" dirty="0" smtClean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30000"/>
              </a:spcBef>
              <a:buFont typeface="Wingdings" panose="05000000000000000000" pitchFamily="2" charset="2"/>
              <a:buChar char="v"/>
            </a:pPr>
            <a:endParaRPr lang="en-US" altLang="zh-CN" sz="3600" b="1" dirty="0" smtClean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1" name="Line 5"/>
          <p:cNvSpPr>
            <a:spLocks noChangeShapeType="1"/>
          </p:cNvSpPr>
          <p:nvPr/>
        </p:nvSpPr>
        <p:spPr bwMode="auto">
          <a:xfrm>
            <a:off x="395288" y="765175"/>
            <a:ext cx="8207375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437563" cy="581025"/>
          </a:xfrm>
        </p:spPr>
        <p:txBody>
          <a:bodyPr/>
          <a:lstStyle/>
          <a:p>
            <a:pPr eaLnBrk="1" hangingPunct="1"/>
            <a:r>
              <a:rPr lang="zh-CN" altLang="en-US" sz="2000" b="1" dirty="0" smtClean="0">
                <a:solidFill>
                  <a:srgbClr val="CC0066"/>
                </a:solidFill>
                <a:latin typeface="Times New Roman" panose="02020603050405020304" pitchFamily="18" charset="0"/>
              </a:rPr>
              <a:t>超导四极磁体类型</a:t>
            </a:r>
            <a:endParaRPr lang="en-US" altLang="zh-CN" sz="2000" b="1" dirty="0" smtClean="0">
              <a:solidFill>
                <a:srgbClr val="CC0066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684804"/>
            <a:ext cx="2701450" cy="202958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526" y="4549506"/>
            <a:ext cx="4392736" cy="1952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07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764704"/>
            <a:ext cx="8570913" cy="5833318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CCT: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Canted cosine theta </a:t>
            </a:r>
            <a:endParaRPr lang="en-US" altLang="zh-CN" sz="2000" dirty="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zh-CN" altLang="en-US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优点</a:t>
            </a:r>
            <a:r>
              <a:rPr lang="zh-CN" altLang="en-US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zh-CN" altLang="en-US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概念较早，近年得益于数控机加工的进步，方案容易</a:t>
            </a:r>
            <a:r>
              <a:rPr lang="zh-CN" altLang="en-US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实现；</a:t>
            </a: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zh-CN" altLang="en-US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所需电流</a:t>
            </a:r>
            <a:r>
              <a:rPr lang="zh-CN" altLang="en-US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较小。</a:t>
            </a: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zh-CN" altLang="en-US" sz="20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缺点</a:t>
            </a:r>
            <a:endParaRPr lang="en-US" altLang="zh-CN" sz="20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1. CCT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= 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Cos2θ+</a:t>
            </a:r>
            <a:r>
              <a:rPr lang="zh-CN" altLang="en-US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螺线管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-</a:t>
            </a:r>
            <a:r>
              <a:rPr lang="zh-CN" altLang="en-US" sz="2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螺线管，</a:t>
            </a:r>
            <a:r>
              <a:rPr lang="zh-CN" altLang="en-US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每层线圈产生</a:t>
            </a:r>
            <a:r>
              <a:rPr lang="zh-CN" alt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四极磁场</a:t>
            </a:r>
            <a:r>
              <a:rPr lang="en-US" altLang="zh-CN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zh-CN" alt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螺线管</a:t>
            </a:r>
            <a:r>
              <a:rPr lang="zh-CN" altLang="en-US" sz="20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磁场</a:t>
            </a:r>
            <a:r>
              <a:rPr lang="zh-CN" altLang="en-US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  </a:t>
            </a: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zh-CN" altLang="en-US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励磁</a:t>
            </a:r>
            <a:r>
              <a:rPr lang="zh-CN" altLang="en-US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效率</a:t>
            </a:r>
            <a:r>
              <a:rPr lang="zh-CN" altLang="en-US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较低；</a:t>
            </a: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zh-CN" altLang="en-US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zh-CN" altLang="en-US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用</a:t>
            </a:r>
            <a:r>
              <a:rPr lang="zh-CN" altLang="en-US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细</a:t>
            </a:r>
            <a:r>
              <a:rPr lang="zh-CN" altLang="en-US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导线、在支撑桶凹槽中绕线，</a:t>
            </a:r>
            <a:r>
              <a:rPr lang="zh-CN" alt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导线</a:t>
            </a:r>
            <a:r>
              <a:rPr lang="zh-CN" altLang="en-US" sz="20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定位精度</a:t>
            </a:r>
            <a:r>
              <a:rPr lang="zh-CN" alt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较差，影响磁场精度；</a:t>
            </a:r>
            <a:endParaRPr lang="en-US" altLang="zh-CN" sz="2000" b="1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zh-CN" altLang="en-US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zh-CN" altLang="en-US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电感较大；需</a:t>
            </a:r>
            <a:r>
              <a:rPr lang="zh-CN" altLang="en-US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环氧</a:t>
            </a:r>
            <a:r>
              <a:rPr lang="zh-CN" altLang="en-US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浇注。</a:t>
            </a: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zh-CN" altLang="en-US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zh-CN" altLang="en-US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难实现复合型磁体；校正</a:t>
            </a:r>
            <a:r>
              <a:rPr lang="zh-CN" altLang="en-US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线圈需要通过其它技术实现</a:t>
            </a:r>
            <a:r>
              <a:rPr lang="zh-CN" altLang="en-US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l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l"/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l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l"/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l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l"/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l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l"/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u"/>
            </a:pPr>
            <a:endParaRPr lang="en-US" altLang="zh-CN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u"/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v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v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v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v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v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ts val="600"/>
              </a:spcBef>
              <a:buNone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30000"/>
              </a:spcBef>
              <a:buFont typeface="Wingdings" panose="05000000000000000000" pitchFamily="2" charset="2"/>
              <a:buChar char="v"/>
            </a:pPr>
            <a:endParaRPr lang="en-US" altLang="zh-CN" sz="2000" b="1" dirty="0" smtClean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30000"/>
              </a:spcBef>
              <a:buFont typeface="Wingdings" panose="05000000000000000000" pitchFamily="2" charset="2"/>
              <a:buChar char="v"/>
            </a:pPr>
            <a:endParaRPr lang="en-US" altLang="zh-CN" sz="3600" b="1" dirty="0" smtClean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1" name="Line 5"/>
          <p:cNvSpPr>
            <a:spLocks noChangeShapeType="1"/>
          </p:cNvSpPr>
          <p:nvPr/>
        </p:nvSpPr>
        <p:spPr bwMode="auto">
          <a:xfrm>
            <a:off x="395288" y="765175"/>
            <a:ext cx="8207375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437563" cy="581025"/>
          </a:xfrm>
        </p:spPr>
        <p:txBody>
          <a:bodyPr/>
          <a:lstStyle/>
          <a:p>
            <a:pPr eaLnBrk="1" hangingPunct="1"/>
            <a:r>
              <a:rPr lang="zh-CN" altLang="en-US" sz="2000" b="1" dirty="0" smtClean="0">
                <a:solidFill>
                  <a:srgbClr val="CC0066"/>
                </a:solidFill>
                <a:latin typeface="Times New Roman" panose="02020603050405020304" pitchFamily="18" charset="0"/>
              </a:rPr>
              <a:t>超导四极磁体类型</a:t>
            </a:r>
            <a:endParaRPr lang="en-US" altLang="zh-CN" sz="2000" b="1" dirty="0" smtClean="0">
              <a:solidFill>
                <a:srgbClr val="CC0066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246" y="3645024"/>
            <a:ext cx="4343210" cy="137904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181" y="4831185"/>
            <a:ext cx="2601402" cy="1982191"/>
          </a:xfrm>
          <a:prstGeom prst="rect">
            <a:avLst/>
          </a:prstGeom>
        </p:spPr>
      </p:pic>
      <p:pic>
        <p:nvPicPr>
          <p:cNvPr id="12" name="Content Placeholder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5900296" y="4181232"/>
            <a:ext cx="1910991" cy="3353297"/>
          </a:xfrm>
          <a:prstGeom prst="rect">
            <a:avLst/>
          </a:prstGeom>
        </p:spPr>
      </p:pic>
      <p:pic>
        <p:nvPicPr>
          <p:cNvPr id="9" name="图片 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63" y="3573016"/>
            <a:ext cx="4189206" cy="1517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646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980728"/>
            <a:ext cx="7560840" cy="4032448"/>
          </a:xfrm>
        </p:spPr>
        <p:txBody>
          <a:bodyPr/>
          <a:lstStyle/>
          <a:p>
            <a:pPr eaLnBrk="1" hangingPunct="1"/>
            <a:r>
              <a:rPr lang="zh-CN" altLang="en-US" sz="3200" b="1" dirty="0" smtClean="0">
                <a:solidFill>
                  <a:srgbClr val="CC0066"/>
                </a:solidFill>
                <a:latin typeface="Times New Roman" panose="02020603050405020304" pitchFamily="18" charset="0"/>
              </a:rPr>
              <a:t>由以上三种磁体的技术特点，结合</a:t>
            </a:r>
            <a:r>
              <a:rPr lang="en-US" altLang="zh-CN" sz="3200" b="1" dirty="0" smtClean="0">
                <a:solidFill>
                  <a:srgbClr val="CC0066"/>
                </a:solidFill>
                <a:latin typeface="Times New Roman" panose="02020603050405020304" pitchFamily="18" charset="0"/>
              </a:rPr>
              <a:t>BEPCII-U</a:t>
            </a:r>
            <a:r>
              <a:rPr lang="zh-CN" altLang="en-US" sz="3200" b="1" dirty="0" smtClean="0">
                <a:solidFill>
                  <a:srgbClr val="CC0066"/>
                </a:solidFill>
                <a:latin typeface="Times New Roman" panose="02020603050405020304" pitchFamily="18" charset="0"/>
              </a:rPr>
              <a:t>的要求，以及面向</a:t>
            </a:r>
            <a:r>
              <a:rPr lang="en-US" altLang="zh-CN" sz="3200" b="1" dirty="0" smtClean="0">
                <a:solidFill>
                  <a:srgbClr val="CC0066"/>
                </a:solidFill>
                <a:latin typeface="Times New Roman" panose="02020603050405020304" pitchFamily="18" charset="0"/>
              </a:rPr>
              <a:t>CEPC</a:t>
            </a:r>
            <a:r>
              <a:rPr lang="zh-CN" altLang="en-US" sz="3200" b="1" dirty="0" smtClean="0">
                <a:solidFill>
                  <a:srgbClr val="CC0066"/>
                </a:solidFill>
                <a:latin typeface="Times New Roman" panose="02020603050405020304" pitchFamily="18" charset="0"/>
              </a:rPr>
              <a:t>技术储备，首选蛇形绕线方案</a:t>
            </a:r>
            <a:endParaRPr lang="en-US" altLang="zh-CN" sz="3200" b="1" dirty="0" smtClean="0">
              <a:solidFill>
                <a:srgbClr val="CC0066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58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08050"/>
            <a:ext cx="8570913" cy="5833318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zh-CN" sz="20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BEPCII-U</a:t>
            </a:r>
            <a:r>
              <a:rPr lang="zh-CN" altLang="en-US" sz="20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超导磁体特点：</a:t>
            </a:r>
            <a:endParaRPr lang="en-US" altLang="zh-CN" sz="2000" b="1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zh-CN" altLang="en-US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多种磁体组合、空间尺寸紧张；</a:t>
            </a: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磁场精度要求</a:t>
            </a: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高</a:t>
            </a:r>
            <a:r>
              <a:rPr lang="zh-CN" altLang="en-US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SCQ</a:t>
            </a:r>
            <a:r>
              <a:rPr lang="zh-CN" altLang="en-US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CN" sz="20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000" baseline="-250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/B</a:t>
            </a:r>
            <a:r>
              <a:rPr lang="en-US" altLang="zh-CN" sz="2000" baseline="-25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≤3×10</a:t>
            </a:r>
            <a:r>
              <a:rPr lang="en-US" altLang="zh-CN" sz="2000" baseline="30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-4</a:t>
            </a:r>
            <a:r>
              <a:rPr lang="zh-CN" altLang="en-US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），磁场性能直接影响</a:t>
            </a:r>
            <a:r>
              <a:rPr lang="zh-CN" altLang="en-US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到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BEPCII</a:t>
            </a:r>
            <a:r>
              <a:rPr lang="zh-CN" altLang="en-US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对撞亮度；</a:t>
            </a: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zh-CN" altLang="en-US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边界条件有严格要求。</a:t>
            </a: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n"/>
            </a:pPr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SCQ </a:t>
            </a:r>
            <a:r>
              <a:rPr lang="zh-CN" alt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优先</a:t>
            </a:r>
            <a:r>
              <a:rPr lang="zh-CN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选用</a:t>
            </a:r>
            <a:r>
              <a:rPr lang="zh-CN" alt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蛇形四极线圈，校正线圈</a:t>
            </a:r>
            <a:r>
              <a:rPr lang="zh-CN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优先选用</a:t>
            </a:r>
            <a:r>
              <a:rPr lang="zh-CN" alt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蛇形线圈。</a:t>
            </a: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zh-CN" altLang="en-US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磁铁组人员参与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BEPCII</a:t>
            </a:r>
            <a:r>
              <a:rPr lang="zh-CN" altLang="en-US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对撞区超导磁体的研制及多年来超导磁体的运行维护。</a:t>
            </a: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zh-CN" altLang="en-US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近几年，磁铁组一直在进行蛇形超导多极磁体技术的摸索和攻关；</a:t>
            </a: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zh-CN" altLang="en-US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已掌握了蛇形多极磁体的设计、绕线、固化、低温垂直测试等技术；</a:t>
            </a:r>
            <a:r>
              <a:rPr lang="zh-CN" altLang="en-US" sz="20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全自动蛇形线圈绕线机实现了蛇形绕线同时超声波加热粘接（稳定工作）。</a:t>
            </a:r>
            <a:endParaRPr lang="en-US" altLang="zh-CN" sz="2000" b="1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l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l"/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l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l"/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l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l"/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l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l"/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u"/>
            </a:pPr>
            <a:endParaRPr lang="en-US" altLang="zh-CN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u"/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v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v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v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v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v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ts val="600"/>
              </a:spcBef>
              <a:buNone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30000"/>
              </a:spcBef>
              <a:buFont typeface="Wingdings" panose="05000000000000000000" pitchFamily="2" charset="2"/>
              <a:buChar char="v"/>
            </a:pPr>
            <a:endParaRPr lang="en-US" altLang="zh-CN" sz="2000" b="1" dirty="0" smtClean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30000"/>
              </a:spcBef>
              <a:buFont typeface="Wingdings" panose="05000000000000000000" pitchFamily="2" charset="2"/>
              <a:buChar char="v"/>
            </a:pPr>
            <a:endParaRPr lang="en-US" altLang="zh-CN" sz="3600" b="1" dirty="0" smtClean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1" name="Line 5"/>
          <p:cNvSpPr>
            <a:spLocks noChangeShapeType="1"/>
          </p:cNvSpPr>
          <p:nvPr/>
        </p:nvSpPr>
        <p:spPr bwMode="auto">
          <a:xfrm>
            <a:off x="395288" y="765175"/>
            <a:ext cx="8207375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437563" cy="581025"/>
          </a:xfrm>
        </p:spPr>
        <p:txBody>
          <a:bodyPr/>
          <a:lstStyle/>
          <a:p>
            <a:pPr eaLnBrk="1" hangingPunct="1"/>
            <a:r>
              <a:rPr lang="zh-CN" altLang="en-US" sz="2000" b="1" dirty="0" smtClean="0">
                <a:solidFill>
                  <a:srgbClr val="CC0066"/>
                </a:solidFill>
                <a:latin typeface="Times New Roman" panose="02020603050405020304" pitchFamily="18" charset="0"/>
              </a:rPr>
              <a:t>磁体</a:t>
            </a:r>
            <a:r>
              <a:rPr lang="zh-CN" altLang="en-US" sz="2000" b="1" dirty="0">
                <a:solidFill>
                  <a:srgbClr val="CC0066"/>
                </a:solidFill>
                <a:latin typeface="Times New Roman" panose="02020603050405020304" pitchFamily="18" charset="0"/>
              </a:rPr>
              <a:t>方案选择</a:t>
            </a:r>
            <a:endParaRPr lang="en-US" altLang="zh-CN" sz="2000" b="1" dirty="0" smtClean="0">
              <a:solidFill>
                <a:srgbClr val="CC0066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69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08050"/>
            <a:ext cx="8570913" cy="5833318"/>
          </a:xfrm>
        </p:spPr>
        <p:txBody>
          <a:bodyPr/>
          <a:lstStyle/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zh-CN" altLang="en-US" sz="20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已有工作基础</a:t>
            </a:r>
            <a:endParaRPr lang="en-US" altLang="zh-CN" sz="2000" b="1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l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l"/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l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l"/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l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l"/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l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l"/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u"/>
            </a:pPr>
            <a:endParaRPr lang="en-US" altLang="zh-CN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u"/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v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v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v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v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v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ts val="600"/>
              </a:spcBef>
              <a:buNone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30000"/>
              </a:spcBef>
              <a:buFont typeface="Wingdings" panose="05000000000000000000" pitchFamily="2" charset="2"/>
              <a:buChar char="v"/>
            </a:pPr>
            <a:endParaRPr lang="en-US" altLang="zh-CN" sz="2000" b="1" dirty="0" smtClean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30000"/>
              </a:spcBef>
              <a:buFont typeface="Wingdings" panose="05000000000000000000" pitchFamily="2" charset="2"/>
              <a:buChar char="v"/>
            </a:pPr>
            <a:endParaRPr lang="en-US" altLang="zh-CN" sz="3600" b="1" dirty="0" smtClean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1" name="Line 5"/>
          <p:cNvSpPr>
            <a:spLocks noChangeShapeType="1"/>
          </p:cNvSpPr>
          <p:nvPr/>
        </p:nvSpPr>
        <p:spPr bwMode="auto">
          <a:xfrm>
            <a:off x="395288" y="765175"/>
            <a:ext cx="8207375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437563" cy="581025"/>
          </a:xfrm>
        </p:spPr>
        <p:txBody>
          <a:bodyPr/>
          <a:lstStyle/>
          <a:p>
            <a:pPr eaLnBrk="1" hangingPunct="1"/>
            <a:r>
              <a:rPr lang="zh-CN" altLang="en-US" sz="2000" b="1" dirty="0" smtClean="0">
                <a:solidFill>
                  <a:srgbClr val="CC0066"/>
                </a:solidFill>
                <a:latin typeface="Times New Roman" panose="02020603050405020304" pitchFamily="18" charset="0"/>
              </a:rPr>
              <a:t>磁体</a:t>
            </a:r>
            <a:r>
              <a:rPr lang="zh-CN" altLang="en-US" sz="2000" b="1" dirty="0">
                <a:solidFill>
                  <a:srgbClr val="CC0066"/>
                </a:solidFill>
                <a:latin typeface="Times New Roman" panose="02020603050405020304" pitchFamily="18" charset="0"/>
              </a:rPr>
              <a:t>方案选择</a:t>
            </a:r>
            <a:endParaRPr lang="en-US" altLang="zh-CN" sz="2000" b="1" dirty="0" smtClean="0">
              <a:solidFill>
                <a:srgbClr val="CC0066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9" name="图片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03" y="1520038"/>
            <a:ext cx="2736304" cy="2088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5209" y="1312996"/>
            <a:ext cx="2061544" cy="2772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4622" y="4426807"/>
            <a:ext cx="2920978" cy="2190733"/>
          </a:xfrm>
          <a:prstGeom prst="rect">
            <a:avLst/>
          </a:prstGeom>
        </p:spPr>
      </p:pic>
      <p:pic>
        <p:nvPicPr>
          <p:cNvPr id="8" name="图片 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0" r="3622" b="4697"/>
          <a:stretch>
            <a:fillRect/>
          </a:stretch>
        </p:blipFill>
        <p:spPr bwMode="auto">
          <a:xfrm>
            <a:off x="6084168" y="1332926"/>
            <a:ext cx="2088542" cy="2733005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12" name="图片 11" descr="低温垂直测试现场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428631"/>
            <a:ext cx="2705735" cy="212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图片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3" t="20000" r="4744" b="5641"/>
          <a:stretch>
            <a:fillRect/>
          </a:stretch>
        </p:blipFill>
        <p:spPr bwMode="auto">
          <a:xfrm>
            <a:off x="3035469" y="4700755"/>
            <a:ext cx="2976691" cy="1583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8357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20975</TotalTime>
  <Words>1350</Words>
  <Application>Microsoft Office PowerPoint</Application>
  <PresentationFormat>全屏显示(4:3)</PresentationFormat>
  <Paragraphs>388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4" baseType="lpstr">
      <vt:lpstr>宋体</vt:lpstr>
      <vt:lpstr>Arial</vt:lpstr>
      <vt:lpstr>Times New Roman</vt:lpstr>
      <vt:lpstr>Wingdings</vt:lpstr>
      <vt:lpstr>默认设计模板</vt:lpstr>
      <vt:lpstr>PowerPoint 演示文稿</vt:lpstr>
      <vt:lpstr>PowerPoint 演示文稿</vt:lpstr>
      <vt:lpstr>给定的超导磁体设计要求和磁体方案选择</vt:lpstr>
      <vt:lpstr>超导四极磁体类型</vt:lpstr>
      <vt:lpstr>超导四极磁体类型</vt:lpstr>
      <vt:lpstr>超导四极磁体类型</vt:lpstr>
      <vt:lpstr>由以上三种磁体的技术特点，结合BEPCII-U的要求，以及面向CEPC技术储备，首选蛇形绕线方案</vt:lpstr>
      <vt:lpstr>磁体方案选择</vt:lpstr>
      <vt:lpstr>磁体方案选择</vt:lpstr>
      <vt:lpstr>PowerPoint 演示文稿</vt:lpstr>
      <vt:lpstr>BEPCII-U超导磁体设计方案</vt:lpstr>
      <vt:lpstr>BEPCII-U超导磁体设计方案</vt:lpstr>
      <vt:lpstr>BEPCII-U超导磁体设计方案</vt:lpstr>
      <vt:lpstr>PowerPoint 演示文稿</vt:lpstr>
      <vt:lpstr>BEPCII-U超导磁体设计方案</vt:lpstr>
      <vt:lpstr>BEPCII-U超导磁体设计方案</vt:lpstr>
      <vt:lpstr>进度和经费</vt:lpstr>
      <vt:lpstr>小结</vt:lpstr>
      <vt:lpstr>PowerPoint 演示文稿</vt:lpstr>
    </vt:vector>
  </TitlesOfParts>
  <Company>MC SYSTEM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MC SYSTEM</dc:creator>
  <cp:lastModifiedBy>unknown</cp:lastModifiedBy>
  <cp:revision>2486</cp:revision>
  <dcterms:created xsi:type="dcterms:W3CDTF">2008-05-27T08:38:56Z</dcterms:created>
  <dcterms:modified xsi:type="dcterms:W3CDTF">2021-12-03T00:44:30Z</dcterms:modified>
</cp:coreProperties>
</file>