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2"/>
  </p:notesMasterIdLst>
  <p:sldIdLst>
    <p:sldId id="2135" r:id="rId2"/>
    <p:sldId id="2128" r:id="rId3"/>
    <p:sldId id="2131" r:id="rId4"/>
    <p:sldId id="2132" r:id="rId5"/>
    <p:sldId id="2122" r:id="rId6"/>
    <p:sldId id="2123" r:id="rId7"/>
    <p:sldId id="2130" r:id="rId8"/>
    <p:sldId id="2126" r:id="rId9"/>
    <p:sldId id="2134" r:id="rId10"/>
    <p:sldId id="2136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B33B"/>
    <a:srgbClr val="4773C3"/>
    <a:srgbClr val="3240F4"/>
    <a:srgbClr val="176F85"/>
    <a:srgbClr val="006600"/>
    <a:srgbClr val="C8A72E"/>
    <a:srgbClr val="D606A9"/>
    <a:srgbClr val="48390B"/>
    <a:srgbClr val="FF4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3064" autoAdjust="0"/>
  </p:normalViewPr>
  <p:slideViewPr>
    <p:cSldViewPr showGuides="1">
      <p:cViewPr varScale="1">
        <p:scale>
          <a:sx n="65" d="100"/>
          <a:sy n="65" d="100"/>
        </p:scale>
        <p:origin x="21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UQJ\Desktop\BIIIQ\CPM&#35745;&#21010;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488344190372389E-2"/>
                  <c:y val="-3.2440650625606721E-2"/>
                </c:manualLayout>
              </c:layout>
              <c:tx>
                <c:rich>
                  <a:bodyPr/>
                  <a:lstStyle/>
                  <a:p>
                    <a:fld id="{48E823BF-9306-4D67-B8ED-EB8FF92F327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CF3-4D6B-A363-E3E4CAC6EE6E}"/>
                </c:ext>
              </c:extLst>
            </c:dLbl>
            <c:dLbl>
              <c:idx val="1"/>
              <c:layout>
                <c:manualLayout>
                  <c:x val="-2.547512121764962E-2"/>
                  <c:y val="-4.3988610567274725E-2"/>
                </c:manualLayout>
              </c:layout>
              <c:tx>
                <c:rich>
                  <a:bodyPr/>
                  <a:lstStyle/>
                  <a:p>
                    <a:fld id="{313373E3-3240-4C8C-B62D-A6B60C3A523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24305439008418"/>
                      <c:h val="7.468187251749744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F3-4D6B-A363-E3E4CAC6EE6E}"/>
                </c:ext>
              </c:extLst>
            </c:dLbl>
            <c:dLbl>
              <c:idx val="2"/>
              <c:layout>
                <c:manualLayout>
                  <c:x val="-5.4263646593283039E-2"/>
                  <c:y val="-3.6239321659050132E-2"/>
                </c:manualLayout>
              </c:layout>
              <c:tx>
                <c:rich>
                  <a:bodyPr/>
                  <a:lstStyle/>
                  <a:p>
                    <a:fld id="{BD6F1BA3-EEB9-42EE-AFE2-586C1CFEFCC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CF3-4D6B-A363-E3E4CAC6EE6E}"/>
                </c:ext>
              </c:extLst>
            </c:dLbl>
            <c:dLbl>
              <c:idx val="3"/>
              <c:layout>
                <c:manualLayout>
                  <c:x val="-7.2389728732560402E-2"/>
                  <c:y val="-3.244065062560679E-2"/>
                </c:manualLayout>
              </c:layout>
              <c:tx>
                <c:rich>
                  <a:bodyPr/>
                  <a:lstStyle/>
                  <a:p>
                    <a:fld id="{21E18DBC-071D-4130-A0ED-AE83FCAB5DB4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CF3-4D6B-A363-E3E4CAC6EE6E}"/>
                </c:ext>
              </c:extLst>
            </c:dLbl>
            <c:dLbl>
              <c:idx val="4"/>
              <c:layout>
                <c:manualLayout>
                  <c:x val="-5.4391595408383821E-2"/>
                  <c:y val="-3.433998614232843E-2"/>
                </c:manualLayout>
              </c:layout>
              <c:tx>
                <c:rich>
                  <a:bodyPr/>
                  <a:lstStyle/>
                  <a:p>
                    <a:fld id="{E0A5EA4D-0FE3-4E01-AB29-2356A5F8274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CF3-4D6B-A363-E3E4CAC6EE6E}"/>
                </c:ext>
              </c:extLst>
            </c:dLbl>
            <c:dLbl>
              <c:idx val="5"/>
              <c:layout>
                <c:manualLayout>
                  <c:x val="-1.5332533009576935E-2"/>
                  <c:y val="-3.2592597466944456E-2"/>
                </c:manualLayout>
              </c:layout>
              <c:tx>
                <c:rich>
                  <a:bodyPr/>
                  <a:lstStyle/>
                  <a:p>
                    <a:fld id="{B40DC2F7-3CED-4F8E-98E1-80C9B1C43E0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8444980288411"/>
                      <c:h val="7.468187251749744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CF3-4D6B-A363-E3E4CAC6EE6E}"/>
                </c:ext>
              </c:extLst>
            </c:dLbl>
            <c:dLbl>
              <c:idx val="6"/>
              <c:layout>
                <c:manualLayout>
                  <c:x val="0.10395696261821856"/>
                  <c:y val="-3.6239321659050132E-2"/>
                </c:manualLayout>
              </c:layout>
              <c:tx>
                <c:rich>
                  <a:bodyPr/>
                  <a:lstStyle/>
                  <a:p>
                    <a:fld id="{7300DA58-1E46-413A-B0F2-70C52FB05D3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2190321446468"/>
                      <c:h val="8.668550716587046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CF3-4D6B-A363-E3E4CAC6E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Dir val="x"/>
            <c:errBarType val="plus"/>
            <c:errValType val="cust"/>
            <c:noEndCap val="1"/>
            <c:plus>
              <c:numRef>
                <c:f>'动态图表数据（隐藏）'!$D$15:$D$21</c:f>
                <c:numCache>
                  <c:formatCode>General</c:formatCode>
                  <c:ptCount val="7"/>
                  <c:pt idx="0">
                    <c:v>122</c:v>
                  </c:pt>
                  <c:pt idx="1">
                    <c:v>93</c:v>
                  </c:pt>
                  <c:pt idx="2">
                    <c:v>61</c:v>
                  </c:pt>
                  <c:pt idx="3">
                    <c:v>30</c:v>
                  </c:pt>
                  <c:pt idx="4">
                    <c:v>62</c:v>
                  </c:pt>
                  <c:pt idx="5">
                    <c:v>184</c:v>
                  </c:pt>
                  <c:pt idx="6">
                    <c:v>365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016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'动态图表数据（隐藏）'!$C$15:$C$21</c:f>
              <c:numCache>
                <c:formatCode>m/d/yyyy</c:formatCode>
                <c:ptCount val="7"/>
                <c:pt idx="0">
                  <c:v>44256</c:v>
                </c:pt>
                <c:pt idx="1">
                  <c:v>44378</c:v>
                </c:pt>
                <c:pt idx="2">
                  <c:v>44440</c:v>
                </c:pt>
                <c:pt idx="3">
                  <c:v>44501</c:v>
                </c:pt>
                <c:pt idx="4">
                  <c:v>44531</c:v>
                </c:pt>
                <c:pt idx="5">
                  <c:v>44378</c:v>
                </c:pt>
                <c:pt idx="6">
                  <c:v>44562</c:v>
                </c:pt>
              </c:numCache>
            </c:numRef>
          </c:xVal>
          <c:yVal>
            <c:numRef>
              <c:f>'动态图表数据（隐藏）'!$E$15:$E$21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'动态图表数据（隐藏）'!$B$15:$B$21</c15:f>
                <c15:dlblRangeCache>
                  <c:ptCount val="7"/>
                  <c:pt idx="0">
                    <c:v>SCQ磁体整体设计及实验骨架加工</c:v>
                  </c:pt>
                  <c:pt idx="1">
                    <c:v>CCT四极及矫正线圈样机-骨架及工装加工、线材准备</c:v>
                  </c:pt>
                  <c:pt idx="2">
                    <c:v>CCT四极及矫正线圈样机-线圈制作</c:v>
                  </c:pt>
                  <c:pt idx="3">
                    <c:v>CCT四极及矫正线圈样机-性能测试</c:v>
                  </c:pt>
                  <c:pt idx="4">
                    <c:v>CCT四极与矫正线圈样机组装及测试</c:v>
                  </c:pt>
                  <c:pt idx="5">
                    <c:v>反螺线管线圈-超导材料采购及绕线准备</c:v>
                  </c:pt>
                  <c:pt idx="6">
                    <c:v>正式线圈制作、磁体组装及性能测试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CCF3-4D6B-A363-E3E4CAC6EE6E}"/>
            </c:ext>
          </c:extLst>
        </c:ser>
        <c:ser>
          <c:idx val="1"/>
          <c:order val="1"/>
          <c:tx>
            <c:strRef>
              <c:f>'动态图表数据（隐藏）'!$B$2</c:f>
              <c:strCache>
                <c:ptCount val="1"/>
                <c:pt idx="0">
                  <c:v>今天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E2DFCC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defRPr>
                    </a:pPr>
                    <a:fld id="{839BF9C9-0BA2-4BF8-B40B-59BAC8DA7862}" type="CELLRANGE">
                      <a:rPr lang="zh-CN" altLang="en-US"/>
                      <a:pPr>
                        <a:defRPr>
                          <a:solidFill>
                            <a:srgbClr val="E2DFCC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E2DFCC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CCF3-4D6B-A363-E3E4CAC6EE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CCF3-4D6B-A363-E3E4CAC6E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Dir val="y"/>
            <c:errBarType val="minus"/>
            <c:errValType val="percentage"/>
            <c:noEndCap val="0"/>
            <c:val val="100"/>
            <c:spPr>
              <a:noFill/>
              <a:ln w="25400" cap="flat" cmpd="sng" algn="ctr">
                <a:solidFill>
                  <a:srgbClr val="C00000"/>
                </a:solidFill>
                <a:prstDash val="sysDot"/>
                <a:miter lim="800000"/>
              </a:ln>
              <a:effectLst/>
            </c:spPr>
          </c:errBars>
          <c:xVal>
            <c:numRef>
              <c:f>'动态图表数据（隐藏）'!$B$4:$B$5</c:f>
              <c:numCache>
                <c:formatCode>m/d/yyyy</c:formatCode>
                <c:ptCount val="2"/>
                <c:pt idx="0">
                  <c:v>44329</c:v>
                </c:pt>
                <c:pt idx="1">
                  <c:v>44329</c:v>
                </c:pt>
              </c:numCache>
            </c:numRef>
          </c:xVal>
          <c:yVal>
            <c:numRef>
              <c:f>'动态图表数据（隐藏）'!$C$4:$C$5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'动态图表数据（隐藏）'!$B$2</c15:f>
                <c15:dlblRangeCache>
                  <c:ptCount val="1"/>
                  <c:pt idx="0">
                    <c:v>今天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CCF3-4D6B-A363-E3E4CAC6EE6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72108688"/>
        <c:axId val="47210908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 cap="rnd">
                      <a:noFill/>
                    </a:ln>
                    <a:effectLst/>
                  </c:spPr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D5C07AEA-3B45-49E8-B773-B59A37F6FA67}" type="CELLRANGE">
                            <a:rPr lang="en-US" altLang="zh-CN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8-CCF3-4D6B-A363-E3E4CAC6EE6E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E94AA97C-E993-4397-991A-80DE960EC653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0-F3F4-433C-8190-2DFFAC853586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16CACCA8-CFB2-496E-90C6-257CE6BE48BF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1-F3F4-433C-8190-2DFFAC853586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3744B8DE-73E7-49A4-92C0-C5F0C809394C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2-F3F4-433C-8190-2DFFAC853586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6CF3D900-4A76-4F32-BF85-0346FC4AC4FB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3-F3F4-433C-8190-2DFFAC853586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8B5E35F7-3082-43CD-AFFE-880F583508EE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4-F3F4-433C-8190-2DFFAC853586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93980009-45D5-4278-86F4-DDDFFAE6F5D1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5-F3F4-433C-8190-2DFFAC853586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34E7FE86-27E3-4147-9532-5B5AC9B9666F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6-F3F4-433C-8190-2DFFAC853586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53B5E72D-1AE9-4724-9B9A-4CDAEB621928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7-F3F4-433C-8190-2DFFAC853586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ED77B5FD-D622-4063-82D7-8732EE6865EF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8-F3F4-433C-8190-2DFFAC853586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0B0A3231-F1F7-40C8-B065-969CABF04945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9-F3F4-433C-8190-2DFFAC853586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B0F43659-8AEC-4CAA-9255-962A24813C53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A-F3F4-433C-8190-2DFFAC853586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6688596C-8122-4F7E-B119-407BC8D4D08F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B-F3F4-433C-8190-2DFFAC853586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04144E94-8AF0-440F-B319-2C4469553826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C-F3F4-433C-8190-2DFFAC853586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1A235957-DC3C-4B2B-B84F-547ED18D7F56}" type="CELLRANGE">
                            <a:rPr lang="zh-CN" altLang="en-US"/>
                            <a:pPr/>
                            <a:t>[CELLRANGE]</a:t>
                          </a:fld>
                          <a:endParaRPr lang="zh-CN" alt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D-F3F4-433C-8190-2DFFAC853586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A516-4FC6-AE94-903701FF51C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accent6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defRPr>
                      </a:pPr>
                      <a:endParaRPr lang="zh-CN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'动态图表数据（隐藏）'!$H$18:$H$32</c15:sqref>
                        </c15:formulaRef>
                      </c:ext>
                    </c:extLst>
                    <c:numCache>
                      <c:formatCode>m/d/yyyy</c:formatCode>
                      <c:ptCount val="15"/>
                      <c:pt idx="0">
                        <c:v>44286</c:v>
                      </c:pt>
                      <c:pt idx="1">
                        <c:v>44286</c:v>
                      </c:pt>
                      <c:pt idx="2">
                        <c:v>44286</c:v>
                      </c:pt>
                      <c:pt idx="3">
                        <c:v>44286</c:v>
                      </c:pt>
                      <c:pt idx="4">
                        <c:v>44286</c:v>
                      </c:pt>
                      <c:pt idx="5">
                        <c:v>44286</c:v>
                      </c:pt>
                      <c:pt idx="6">
                        <c:v>44286</c:v>
                      </c:pt>
                      <c:pt idx="7">
                        <c:v>44286</c:v>
                      </c:pt>
                      <c:pt idx="8">
                        <c:v>44286</c:v>
                      </c:pt>
                      <c:pt idx="9">
                        <c:v>44286</c:v>
                      </c:pt>
                      <c:pt idx="10">
                        <c:v>44286</c:v>
                      </c:pt>
                      <c:pt idx="11">
                        <c:v>44286</c:v>
                      </c:pt>
                      <c:pt idx="12">
                        <c:v>44286</c:v>
                      </c:pt>
                      <c:pt idx="13">
                        <c:v>44286</c:v>
                      </c:pt>
                      <c:pt idx="14">
                        <c:v>44286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'动态图表数据（隐藏）'!$I$18:$I$33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</c:numCache>
                  </c:numRef>
                </c:yVal>
                <c:smooth val="0"/>
                <c:extLst>
                  <c:ext uri="{02D57815-91ED-43cb-92C2-25804820EDAC}">
                    <c15:datalabelsRange>
                      <c15:f>'动态图表数据（隐藏）'!$G$18:$G$33</c15:f>
                      <c15:dlblRangeCache>
                        <c:ptCount val="16"/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7-CCF3-4D6B-A363-E3E4CAC6EE6E}"/>
                  </c:ext>
                </c:extLst>
              </c15:ser>
            </c15:filteredScatterSeries>
          </c:ext>
        </c:extLst>
      </c:scatterChart>
      <c:valAx>
        <c:axId val="4721086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01600" cap="flat" cmpd="sng" algn="ctr">
            <a:solidFill>
              <a:schemeClr val="accent6"/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472109080"/>
        <c:crosses val="autoZero"/>
        <c:crossBetween val="midCat"/>
        <c:majorUnit val="60"/>
      </c:valAx>
      <c:valAx>
        <c:axId val="472109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72108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ABAC20-91CE-4903-B196-CBC1DDF48C8D}" type="datetimeFigureOut">
              <a:rPr lang="zh-CN" altLang="en-US"/>
              <a:pPr>
                <a:defRPr/>
              </a:pPr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987415B-5E01-411B-9113-E7489FF05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48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7415B-5E01-411B-9113-E7489FF054D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7415B-5E01-411B-9113-E7489FF054D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0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8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7450669" y="2286002"/>
            <a:ext cx="184731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9pPr>
          </a:lstStyle>
          <a:p>
            <a:pPr algn="l" eaLnBrk="1" latinLnBrk="1" hangingPunct="1">
              <a:spcBef>
                <a:spcPct val="0"/>
              </a:spcBef>
              <a:defRPr/>
            </a:pPr>
            <a:endParaRPr kumimoji="1" lang="ko-KR" altLang="ko-KR" sz="1108" b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39351" y="116632"/>
            <a:ext cx="510076" cy="490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585" b="1" i="0" baseline="0" dirty="0">
                <a:solidFill>
                  <a:srgbClr val="99CCFF"/>
                </a:solidFill>
                <a:latin typeface="Times New Roman" pitchFamily="18" charset="0"/>
                <a:ea typeface="굴림" pitchFamily="34" charset="-127"/>
              </a:rPr>
              <a:t>▣</a:t>
            </a:r>
            <a:endParaRPr lang="zh-CN" altLang="en-US" sz="2585" b="1" i="0" baseline="0" dirty="0"/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7450669" y="2286002"/>
            <a:ext cx="184731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9pPr>
          </a:lstStyle>
          <a:p>
            <a:pPr algn="l" eaLnBrk="1" latinLnBrk="1" hangingPunct="1">
              <a:spcBef>
                <a:spcPct val="0"/>
              </a:spcBef>
              <a:defRPr/>
            </a:pPr>
            <a:endParaRPr kumimoji="1" lang="ko-KR" altLang="ko-KR" sz="1108" b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11165764" y="6608064"/>
            <a:ext cx="555757" cy="2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777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527" tIns="41031" rIns="83527" bIns="41031">
            <a:spAutoFit/>
          </a:bodyPr>
          <a:lstStyle>
            <a:lvl1pPr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fld id="{31CDD9ED-B837-4638-A340-0E3E2790C99D}" type="slidenum">
              <a:rPr lang="en-US" altLang="en-US" sz="1108" smtClean="0">
                <a:latin typeface="Arial" charset="0"/>
                <a:ea typeface="굴림" pitchFamily="50" charset="-127"/>
              </a:rPr>
              <a:pPr>
                <a:lnSpc>
                  <a:spcPct val="11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en-US" sz="1108" dirty="0">
              <a:latin typeface="Arial" charset="0"/>
              <a:ea typeface="굴림" pitchFamily="50" charset="-127"/>
            </a:endParaRPr>
          </a:p>
        </p:txBody>
      </p:sp>
      <p:sp>
        <p:nvSpPr>
          <p:cNvPr id="20" name="Rectangle 9"/>
          <p:cNvSpPr>
            <a:spLocks noChangeArrowheads="1"/>
          </p:cNvSpPr>
          <p:nvPr userDrawn="1"/>
        </p:nvSpPr>
        <p:spPr bwMode="auto">
          <a:xfrm flipV="1">
            <a:off x="0" y="620689"/>
            <a:ext cx="12192000" cy="7461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C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9pPr>
          </a:lstStyle>
          <a:p>
            <a:pPr>
              <a:defRPr/>
            </a:pPr>
            <a:endParaRPr lang="ko-KR" altLang="en-US" sz="1477"/>
          </a:p>
        </p:txBody>
      </p:sp>
      <p:sp>
        <p:nvSpPr>
          <p:cNvPr id="21" name="Rectangle 38"/>
          <p:cNvSpPr>
            <a:spLocks noChangeArrowheads="1"/>
          </p:cNvSpPr>
          <p:nvPr userDrawn="1"/>
        </p:nvSpPr>
        <p:spPr bwMode="auto">
          <a:xfrm flipV="1">
            <a:off x="0" y="6522740"/>
            <a:ext cx="12192000" cy="74612"/>
          </a:xfrm>
          <a:prstGeom prst="rect">
            <a:avLst/>
          </a:prstGeom>
          <a:gradFill rotWithShape="0">
            <a:gsLst>
              <a:gs pos="83300">
                <a:srgbClr val="8D8D95"/>
              </a:gs>
              <a:gs pos="0">
                <a:srgbClr val="CCCCFF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한컴바탕" pitchFamily="18" charset="2"/>
                <a:ea typeface="돋움" pitchFamily="50" charset="-127"/>
              </a:defRPr>
            </a:lvl9pPr>
          </a:lstStyle>
          <a:p>
            <a:pPr>
              <a:defRPr/>
            </a:pPr>
            <a:endParaRPr lang="ko-KR" altLang="en-US" sz="1477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11423" y="188640"/>
            <a:ext cx="10412308" cy="3640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31734" y="1052736"/>
            <a:ext cx="11336281" cy="5112568"/>
          </a:xfrm>
          <a:prstGeom prst="rect">
            <a:avLst/>
          </a:prstGeom>
        </p:spPr>
        <p:txBody>
          <a:bodyPr/>
          <a:lstStyle>
            <a:lvl1pPr marL="316531" indent="-316531">
              <a:lnSpc>
                <a:spcPct val="150000"/>
              </a:lnSpc>
              <a:buClr>
                <a:srgbClr val="99CCFF"/>
              </a:buClr>
              <a:buFont typeface="Wingdings" pitchFamily="2" charset="2"/>
              <a:buChar char="l"/>
              <a:defRPr sz="1662"/>
            </a:lvl1pPr>
            <a:lvl2pPr marL="685817" indent="-263776">
              <a:lnSpc>
                <a:spcPct val="150000"/>
              </a:lnSpc>
              <a:buClr>
                <a:srgbClr val="99CCFF"/>
              </a:buClr>
              <a:buFont typeface="Wingdings" pitchFamily="2" charset="2"/>
              <a:buChar char="ü"/>
              <a:defRPr sz="1662"/>
            </a:lvl2pPr>
            <a:lvl3pPr marL="1055103" indent="-211021">
              <a:lnSpc>
                <a:spcPct val="150000"/>
              </a:lnSpc>
              <a:buClr>
                <a:srgbClr val="99CCFF"/>
              </a:buClr>
              <a:buFont typeface="Wingdings" pitchFamily="2" charset="2"/>
              <a:buChar char="Ø"/>
              <a:defRPr sz="1662"/>
            </a:lvl3pPr>
            <a:lvl4pPr marL="1477145" indent="-211021">
              <a:lnSpc>
                <a:spcPct val="150000"/>
              </a:lnSpc>
              <a:buClr>
                <a:srgbClr val="99CCFF"/>
              </a:buClr>
              <a:buFont typeface="Wingdings" pitchFamily="2" charset="2"/>
              <a:buChar char="v"/>
              <a:defRPr sz="1662"/>
            </a:lvl4pPr>
            <a:lvl5pPr marL="1899186" indent="-211021">
              <a:lnSpc>
                <a:spcPct val="150000"/>
              </a:lnSpc>
              <a:buClr>
                <a:srgbClr val="99CCFF"/>
              </a:buClr>
              <a:buFont typeface="Arial" pitchFamily="34" charset="0"/>
              <a:buChar char="•"/>
              <a:defRPr sz="1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165" y="6597352"/>
            <a:ext cx="5334000" cy="2492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6A6A6"/>
                </a:solidFill>
                <a:latin typeface="Arial Black" charset="0"/>
              </a:defRPr>
            </a:lvl1pPr>
          </a:lstStyle>
          <a:p>
            <a:r>
              <a:rPr lang="zh-CN" altLang="en-US">
                <a:latin typeface="黑体" charset="-122"/>
                <a:ea typeface="黑体" charset="-122"/>
              </a:rPr>
              <a:t>第九次高温超导合作组例会，</a:t>
            </a:r>
            <a:r>
              <a:rPr lang="en-US" altLang="zh-CN">
                <a:latin typeface="黑体" charset="-122"/>
                <a:ea typeface="黑体" charset="-122"/>
              </a:rPr>
              <a:t>2018</a:t>
            </a:r>
            <a:r>
              <a:rPr lang="zh-CN" altLang="en-US">
                <a:latin typeface="黑体" charset="-122"/>
                <a:ea typeface="黑体" charset="-122"/>
              </a:rPr>
              <a:t>年</a:t>
            </a:r>
            <a:r>
              <a:rPr lang="en-US" altLang="zh-CN">
                <a:latin typeface="黑体" charset="-122"/>
                <a:ea typeface="黑体" charset="-122"/>
              </a:rPr>
              <a:t>9</a:t>
            </a:r>
            <a:r>
              <a:rPr lang="zh-CN" altLang="en-US">
                <a:latin typeface="黑体" charset="-122"/>
                <a:ea typeface="黑体" charset="-122"/>
              </a:rPr>
              <a:t>月，南京</a:t>
            </a:r>
            <a:endParaRPr lang="zh-CN" altLang="en-US" dirty="0">
              <a:latin typeface="黑体" charset="-122"/>
              <a:ea typeface="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74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sley\Desktop\常用图片\统力电工logo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85" y="357189"/>
            <a:ext cx="193251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3"/>
          <p:cNvSpPr/>
          <p:nvPr userDrawn="1"/>
        </p:nvSpPr>
        <p:spPr>
          <a:xfrm>
            <a:off x="1" y="6750050"/>
            <a:ext cx="93345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6" name="矩形 14"/>
          <p:cNvSpPr/>
          <p:nvPr userDrawn="1"/>
        </p:nvSpPr>
        <p:spPr>
          <a:xfrm>
            <a:off x="9334501" y="6750050"/>
            <a:ext cx="2857500" cy="107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1" y="428604"/>
            <a:ext cx="4667283" cy="582602"/>
          </a:xfrm>
          <a:prstGeom prst="rect">
            <a:avLst/>
          </a:prstGeom>
          <a:effectLst/>
        </p:spPr>
        <p:txBody>
          <a:bodyPr>
            <a:sp3d>
              <a:contourClr>
                <a:srgbClr val="DDDDDD"/>
              </a:contourClr>
            </a:sp3d>
          </a:bodyPr>
          <a:lstStyle>
            <a:lvl1pPr algn="l">
              <a:defRPr sz="3200" b="1" cap="none" spc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75"/>
            <a:ext cx="10972800" cy="4714893"/>
          </a:xfrm>
        </p:spPr>
        <p:txBody>
          <a:bodyPr/>
          <a:lstStyle>
            <a:lvl1pPr>
              <a:lnSpc>
                <a:spcPts val="23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71500" y="6429375"/>
            <a:ext cx="5334000" cy="2492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6A6A6"/>
                </a:solidFill>
                <a:latin typeface="Arial Black" charset="0"/>
              </a:defRPr>
            </a:lvl1pPr>
          </a:lstStyle>
          <a:p>
            <a:r>
              <a:rPr lang="zh-CN" altLang="en-US">
                <a:latin typeface="黑体" charset="-122"/>
                <a:ea typeface="黑体" charset="-122"/>
              </a:rPr>
              <a:t>第九次高温超导合作组例会，</a:t>
            </a:r>
            <a:r>
              <a:rPr lang="en-US" altLang="zh-CN">
                <a:latin typeface="黑体" charset="-122"/>
                <a:ea typeface="黑体" charset="-122"/>
              </a:rPr>
              <a:t>2018</a:t>
            </a:r>
            <a:r>
              <a:rPr lang="zh-CN" altLang="en-US">
                <a:latin typeface="黑体" charset="-122"/>
                <a:ea typeface="黑体" charset="-122"/>
              </a:rPr>
              <a:t>年</a:t>
            </a:r>
            <a:r>
              <a:rPr lang="en-US" altLang="zh-CN">
                <a:latin typeface="黑体" charset="-122"/>
                <a:ea typeface="黑体" charset="-122"/>
              </a:rPr>
              <a:t>9</a:t>
            </a:r>
            <a:r>
              <a:rPr lang="zh-CN" altLang="en-US">
                <a:latin typeface="黑体" charset="-122"/>
                <a:ea typeface="黑体" charset="-122"/>
              </a:rPr>
              <a:t>月，南京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11049001" y="6357938"/>
            <a:ext cx="571500" cy="28575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DE7C95D5-48C4-0842-AE86-18A139DF3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9922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sley\Desktop\常用图片\统力电工logo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85" y="357189"/>
            <a:ext cx="193251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3"/>
          <p:cNvSpPr/>
          <p:nvPr userDrawn="1"/>
        </p:nvSpPr>
        <p:spPr>
          <a:xfrm>
            <a:off x="1" y="6750050"/>
            <a:ext cx="93345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6" name="矩形 14"/>
          <p:cNvSpPr/>
          <p:nvPr userDrawn="1"/>
        </p:nvSpPr>
        <p:spPr>
          <a:xfrm>
            <a:off x="9334501" y="6750050"/>
            <a:ext cx="2857500" cy="107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1" y="428604"/>
            <a:ext cx="4667283" cy="582602"/>
          </a:xfrm>
          <a:prstGeom prst="rect">
            <a:avLst/>
          </a:prstGeom>
          <a:effectLst/>
        </p:spPr>
        <p:txBody>
          <a:bodyPr>
            <a:sp3d>
              <a:contourClr>
                <a:srgbClr val="DDDDDD"/>
              </a:contourClr>
            </a:sp3d>
          </a:bodyPr>
          <a:lstStyle>
            <a:lvl1pPr algn="l">
              <a:defRPr sz="3200" b="1" cap="none" spc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75"/>
            <a:ext cx="10972800" cy="4714893"/>
          </a:xfrm>
        </p:spPr>
        <p:txBody>
          <a:bodyPr/>
          <a:lstStyle>
            <a:lvl1pPr>
              <a:lnSpc>
                <a:spcPts val="23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71500" y="6429375"/>
            <a:ext cx="5334000" cy="2492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6A6A6"/>
                </a:solidFill>
                <a:latin typeface="Arial Black" charset="0"/>
              </a:defRPr>
            </a:lvl1pPr>
          </a:lstStyle>
          <a:p>
            <a:r>
              <a:rPr lang="zh-CN" altLang="en-US">
                <a:latin typeface="黑体" charset="-122"/>
                <a:ea typeface="黑体" charset="-122"/>
              </a:rPr>
              <a:t>第九次高温超导合作组例会，</a:t>
            </a:r>
            <a:r>
              <a:rPr lang="en-US" altLang="zh-CN">
                <a:latin typeface="黑体" charset="-122"/>
                <a:ea typeface="黑体" charset="-122"/>
              </a:rPr>
              <a:t>2018</a:t>
            </a:r>
            <a:r>
              <a:rPr lang="zh-CN" altLang="en-US">
                <a:latin typeface="黑体" charset="-122"/>
                <a:ea typeface="黑体" charset="-122"/>
              </a:rPr>
              <a:t>年</a:t>
            </a:r>
            <a:r>
              <a:rPr lang="en-US" altLang="zh-CN">
                <a:latin typeface="黑体" charset="-122"/>
                <a:ea typeface="黑体" charset="-122"/>
              </a:rPr>
              <a:t>9</a:t>
            </a:r>
            <a:r>
              <a:rPr lang="zh-CN" altLang="en-US">
                <a:latin typeface="黑体" charset="-122"/>
                <a:ea typeface="黑体" charset="-122"/>
              </a:rPr>
              <a:t>月，南京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11049001" y="6357938"/>
            <a:ext cx="571500" cy="28575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DE7C95D5-48C4-0842-AE86-18A139DF3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724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sley\Desktop\常用图片\统力电工logo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85" y="357189"/>
            <a:ext cx="193251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3"/>
          <p:cNvSpPr/>
          <p:nvPr userDrawn="1"/>
        </p:nvSpPr>
        <p:spPr>
          <a:xfrm>
            <a:off x="1" y="6750050"/>
            <a:ext cx="93345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6" name="矩形 14"/>
          <p:cNvSpPr/>
          <p:nvPr userDrawn="1"/>
        </p:nvSpPr>
        <p:spPr>
          <a:xfrm>
            <a:off x="9334501" y="6750050"/>
            <a:ext cx="2857500" cy="107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1" y="428604"/>
            <a:ext cx="4667283" cy="582602"/>
          </a:xfrm>
          <a:prstGeom prst="rect">
            <a:avLst/>
          </a:prstGeom>
          <a:effectLst/>
        </p:spPr>
        <p:txBody>
          <a:bodyPr>
            <a:sp3d>
              <a:contourClr>
                <a:srgbClr val="DDDDDD"/>
              </a:contourClr>
            </a:sp3d>
          </a:bodyPr>
          <a:lstStyle>
            <a:lvl1pPr algn="l">
              <a:defRPr sz="3200" b="1" cap="none" spc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75"/>
            <a:ext cx="10972800" cy="4714893"/>
          </a:xfrm>
        </p:spPr>
        <p:txBody>
          <a:bodyPr/>
          <a:lstStyle>
            <a:lvl1pPr>
              <a:lnSpc>
                <a:spcPts val="23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71500" y="6429375"/>
            <a:ext cx="5334000" cy="2492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6A6A6"/>
                </a:solidFill>
                <a:latin typeface="Arial Black" charset="0"/>
              </a:defRPr>
            </a:lvl1pPr>
          </a:lstStyle>
          <a:p>
            <a:r>
              <a:rPr lang="zh-CN" altLang="en-US">
                <a:latin typeface="黑体" charset="-122"/>
                <a:ea typeface="黑体" charset="-122"/>
              </a:rPr>
              <a:t>第九次高温超导合作组例会，</a:t>
            </a:r>
            <a:r>
              <a:rPr lang="en-US" altLang="zh-CN">
                <a:latin typeface="黑体" charset="-122"/>
                <a:ea typeface="黑体" charset="-122"/>
              </a:rPr>
              <a:t>2018</a:t>
            </a:r>
            <a:r>
              <a:rPr lang="zh-CN" altLang="en-US">
                <a:latin typeface="黑体" charset="-122"/>
                <a:ea typeface="黑体" charset="-122"/>
              </a:rPr>
              <a:t>年</a:t>
            </a:r>
            <a:r>
              <a:rPr lang="en-US" altLang="zh-CN">
                <a:latin typeface="黑体" charset="-122"/>
                <a:ea typeface="黑体" charset="-122"/>
              </a:rPr>
              <a:t>9</a:t>
            </a:r>
            <a:r>
              <a:rPr lang="zh-CN" altLang="en-US">
                <a:latin typeface="黑体" charset="-122"/>
                <a:ea typeface="黑体" charset="-122"/>
              </a:rPr>
              <a:t>月，南京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11049001" y="6357938"/>
            <a:ext cx="571500" cy="28575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DE7C95D5-48C4-0842-AE86-18A139DF3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9773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6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84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01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0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11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3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1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6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第九次高温超导合作组例会，</a:t>
            </a:r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月，南京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160CC6-1D8A-4E42-B4EB-D47ED59B1BA3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2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441848" y="2276872"/>
            <a:ext cx="7308304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新</a:t>
            </a:r>
            <a:r>
              <a:rPr lang="en-US" altLang="zh-CN" dirty="0"/>
              <a:t>SCQ</a:t>
            </a:r>
            <a:r>
              <a:rPr lang="zh-CN" altLang="en-US" dirty="0"/>
              <a:t>超导四极磁体系统研制</a:t>
            </a: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767408" y="4149080"/>
            <a:ext cx="106571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2204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02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42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3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0" dirty="0"/>
              <a:t>康芮，王呈涛，侯治龙，刘钟秀，王莹哲，杨欢，朱应顺，徐庆金</a:t>
            </a:r>
            <a:endParaRPr lang="en-US" altLang="zh-CN" sz="2800" b="0" dirty="0"/>
          </a:p>
          <a:p>
            <a:pPr algn="ctr"/>
            <a:endParaRPr lang="en-US" altLang="zh-CN" sz="1600" dirty="0"/>
          </a:p>
          <a:p>
            <a:pPr algn="ctr"/>
            <a:r>
              <a:rPr lang="en-US" altLang="zh-CN" sz="2800" dirty="0"/>
              <a:t>2021.5</a:t>
            </a:r>
            <a:endParaRPr lang="zh-CN" altLang="en-US" sz="2800" dirty="0"/>
          </a:p>
        </p:txBody>
      </p:sp>
      <p:pic>
        <p:nvPicPr>
          <p:cNvPr id="7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31734" y="1052736"/>
            <a:ext cx="11336281" cy="3960440"/>
          </a:xfrm>
        </p:spPr>
        <p:txBody>
          <a:bodyPr>
            <a:noAutofit/>
          </a:bodyPr>
          <a:lstStyle/>
          <a:p>
            <a:r>
              <a:rPr lang="en-US" altLang="zh-CN" sz="2200" dirty="0"/>
              <a:t>2021</a:t>
            </a:r>
            <a:r>
              <a:rPr lang="zh-CN" altLang="en-US" sz="2200" dirty="0"/>
              <a:t>年年底之前有望完成</a:t>
            </a:r>
            <a:r>
              <a:rPr lang="en-US" altLang="zh-CN" sz="2200" dirty="0"/>
              <a:t>SCQ</a:t>
            </a:r>
            <a:r>
              <a:rPr lang="zh-CN" altLang="en-US" sz="2200" dirty="0"/>
              <a:t>四极及矫正线圈样机的研制</a:t>
            </a:r>
            <a:endParaRPr lang="en-US" altLang="zh-CN" sz="2200" dirty="0"/>
          </a:p>
          <a:p>
            <a:r>
              <a:rPr lang="en-US" altLang="zh-CN" sz="2200" dirty="0"/>
              <a:t>2022</a:t>
            </a:r>
            <a:r>
              <a:rPr lang="zh-CN" altLang="en-US" sz="2200" dirty="0"/>
              <a:t>年年底之前有望完成两套正式磁体的研制，离</a:t>
            </a:r>
            <a:r>
              <a:rPr lang="en-US" altLang="zh-CN" sz="2200" dirty="0"/>
              <a:t>2024</a:t>
            </a:r>
            <a:r>
              <a:rPr lang="zh-CN" altLang="en-US" sz="2200" dirty="0"/>
              <a:t>年年中安装还有一年半的时间。</a:t>
            </a:r>
            <a:endParaRPr lang="en-US" altLang="zh-CN" sz="2200" dirty="0"/>
          </a:p>
          <a:p>
            <a:r>
              <a:rPr lang="zh-CN" altLang="en-US" sz="2200" dirty="0"/>
              <a:t>造价估算及研制计划没留太大余量</a:t>
            </a:r>
            <a:endParaRPr lang="en-US" altLang="zh-CN" sz="2200" dirty="0"/>
          </a:p>
          <a:p>
            <a:r>
              <a:rPr lang="zh-CN" altLang="en-US" sz="2200" dirty="0"/>
              <a:t>人员以超导磁体组人员为主</a:t>
            </a:r>
            <a:endParaRPr lang="en-US" altLang="zh-CN" sz="2200" dirty="0"/>
          </a:p>
          <a:p>
            <a:r>
              <a:rPr lang="zh-CN" altLang="en-US" sz="2200" dirty="0"/>
              <a:t>中心</a:t>
            </a:r>
            <a:r>
              <a:rPr lang="en-US" altLang="zh-CN" sz="2200" dirty="0"/>
              <a:t>SCQ</a:t>
            </a:r>
            <a:r>
              <a:rPr lang="zh-CN" altLang="en-US" sz="2200" dirty="0"/>
              <a:t>线圈，借鉴</a:t>
            </a:r>
            <a:r>
              <a:rPr lang="en-US" altLang="zh-CN" sz="2200" dirty="0"/>
              <a:t>HL-LHC CCT</a:t>
            </a:r>
            <a:r>
              <a:rPr lang="zh-CN" altLang="en-US" sz="2200" dirty="0"/>
              <a:t>磁体设计及制作方法，整体风险可控。</a:t>
            </a:r>
            <a:endParaRPr lang="en-US" altLang="zh-CN" sz="2200" dirty="0"/>
          </a:p>
          <a:p>
            <a:r>
              <a:rPr lang="zh-CN" altLang="en-US" sz="2200" dirty="0">
                <a:solidFill>
                  <a:srgbClr val="FF0000"/>
                </a:solidFill>
              </a:rPr>
              <a:t>磁体低温恒温器及阀箱部分，需要低温组制定一个详细的研制计划，以便协调后期的整体组装及性能测试。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7244552-436F-499B-8CCE-65852468EA4A}"/>
              </a:ext>
            </a:extLst>
          </p:cNvPr>
          <p:cNvSpPr txBox="1">
            <a:spLocks/>
          </p:cNvSpPr>
          <p:nvPr/>
        </p:nvSpPr>
        <p:spPr>
          <a:xfrm>
            <a:off x="642487" y="196238"/>
            <a:ext cx="917009" cy="496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zh-CN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总结</a:t>
            </a:r>
            <a:endParaRPr lang="en-US" altLang="zh-CN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0F591024-BFDC-4122-A593-CE63F6F7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505" y="179135"/>
            <a:ext cx="3993343" cy="3640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任务简介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23549"/>
              </p:ext>
            </p:extLst>
          </p:nvPr>
        </p:nvGraphicFramePr>
        <p:xfrm>
          <a:off x="6456040" y="3645024"/>
          <a:ext cx="5615706" cy="28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最高场强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或梯度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线圈内</a:t>
                      </a: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外半径</a:t>
                      </a:r>
                      <a:endParaRPr lang="en-US" alt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距对撞点</a:t>
                      </a: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总长度</a:t>
                      </a: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有效长度</a:t>
                      </a: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8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反螺线管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AS1, 2, 3</a:t>
                      </a: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（反抵谱仪磁场）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95.1/105.9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630~933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303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115.4/119.0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1035-1381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346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95.1/105.9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1474-1590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116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SCQ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 T/m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95.1/108.1</a:t>
                      </a:r>
                      <a:endParaRPr lang="zh-CN" alt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961-1457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496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SCB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HDC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0.543 T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0.056 T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108.5/111.8</a:t>
                      </a:r>
                      <a:endParaRPr lang="zh-CN" alt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633-1307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674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垂直校正子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VDC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0.059 T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111.9/113.5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904~1514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610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380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斜四极子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SKQ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0.937 T/m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113.6/115.2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954~1464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510</a:t>
                      </a:r>
                      <a:endParaRPr lang="zh-CN" sz="1200" kern="10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12366" b="63250"/>
          <a:stretch/>
        </p:blipFill>
        <p:spPr>
          <a:xfrm>
            <a:off x="6753621" y="836712"/>
            <a:ext cx="4824536" cy="27235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C8CDAB-98D6-40B3-B0A2-9F7E3CF247B2}"/>
              </a:ext>
            </a:extLst>
          </p:cNvPr>
          <p:cNvSpPr txBox="1"/>
          <p:nvPr/>
        </p:nvSpPr>
        <p:spPr>
          <a:xfrm>
            <a:off x="263352" y="887516"/>
            <a:ext cx="6120680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/>
              <a:t>自主研制两套超导四极磁体系统</a:t>
            </a:r>
            <a:r>
              <a:rPr lang="en-US" altLang="zh-CN" b="1" dirty="0"/>
              <a:t>(SCQ)</a:t>
            </a:r>
            <a:r>
              <a:rPr lang="zh-CN" altLang="en-US" b="1" dirty="0"/>
              <a:t>，磁场梯度由原来的</a:t>
            </a:r>
            <a:endParaRPr lang="en-US" altLang="zh-CN" b="1" dirty="0"/>
          </a:p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18 T/m </a:t>
            </a:r>
            <a:r>
              <a:rPr lang="zh-CN" altLang="en-US" b="1" dirty="0">
                <a:solidFill>
                  <a:srgbClr val="FF0000"/>
                </a:solidFill>
              </a:rPr>
              <a:t>提高至 </a:t>
            </a:r>
            <a:r>
              <a:rPr lang="en-US" altLang="zh-CN" b="1" dirty="0">
                <a:solidFill>
                  <a:srgbClr val="FF0000"/>
                </a:solidFill>
              </a:rPr>
              <a:t>25 T/m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 algn="just">
              <a:lnSpc>
                <a:spcPct val="120000"/>
              </a:lnSpc>
            </a:pPr>
            <a:endParaRPr lang="en-US" altLang="zh-CN" b="1" dirty="0"/>
          </a:p>
          <a:p>
            <a:pPr algn="just">
              <a:lnSpc>
                <a:spcPct val="120000"/>
              </a:lnSpc>
            </a:pPr>
            <a:r>
              <a:rPr lang="en-US" altLang="zh-CN" dirty="0"/>
              <a:t>SCQ</a:t>
            </a:r>
            <a:r>
              <a:rPr lang="zh-CN" altLang="en-US" dirty="0"/>
              <a:t>磁体系统由</a:t>
            </a:r>
            <a:r>
              <a:rPr lang="zh-CN" altLang="en-US" b="1" dirty="0"/>
              <a:t>中心</a:t>
            </a:r>
            <a:r>
              <a:rPr lang="en-US" altLang="zh-CN" b="1" dirty="0"/>
              <a:t>SCQ</a:t>
            </a:r>
            <a:r>
              <a:rPr lang="zh-CN" altLang="en-US" b="1" dirty="0"/>
              <a:t>线圈、外侧</a:t>
            </a:r>
            <a:r>
              <a:rPr lang="en-US" altLang="zh-CN" b="1" dirty="0"/>
              <a:t>SCB/VDC/SKQ</a:t>
            </a:r>
            <a:r>
              <a:rPr lang="zh-CN" altLang="en-US" b="1" dirty="0"/>
              <a:t>矫正线圈，以及</a:t>
            </a:r>
            <a:r>
              <a:rPr lang="en-US" altLang="zh-CN" b="1" dirty="0"/>
              <a:t>AS1</a:t>
            </a:r>
            <a:r>
              <a:rPr lang="zh-CN" altLang="en-US" b="1" dirty="0"/>
              <a:t>、</a:t>
            </a:r>
            <a:r>
              <a:rPr lang="en-US" altLang="zh-CN" b="1" dirty="0"/>
              <a:t>AS2</a:t>
            </a:r>
            <a:r>
              <a:rPr lang="zh-CN" altLang="en-US" b="1" dirty="0"/>
              <a:t>、</a:t>
            </a:r>
            <a:r>
              <a:rPr lang="en-US" altLang="zh-CN" b="1" dirty="0"/>
              <a:t>AS3</a:t>
            </a:r>
            <a:r>
              <a:rPr lang="zh-CN" altLang="en-US" b="1" dirty="0"/>
              <a:t>反螺线管线圈</a:t>
            </a:r>
            <a:r>
              <a:rPr lang="zh-CN" altLang="en-US" dirty="0"/>
              <a:t>组成。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zh-CN" altLang="en-US" b="1" dirty="0"/>
              <a:t>自主研制目标</a:t>
            </a:r>
            <a:r>
              <a:rPr lang="zh-CN" altLang="en-US" dirty="0"/>
              <a:t>：线圈整体尺寸不变，中心</a:t>
            </a:r>
            <a:r>
              <a:rPr lang="en-US" altLang="zh-CN" dirty="0"/>
              <a:t>SCQ</a:t>
            </a:r>
            <a:r>
              <a:rPr lang="zh-CN" altLang="en-US" dirty="0"/>
              <a:t>线圈性能提升。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其它线圈性能达到原指标要求。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endParaRPr lang="en-US" altLang="zh-CN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中心</a:t>
            </a:r>
            <a:r>
              <a:rPr lang="en-US" altLang="zh-CN" b="1" dirty="0"/>
              <a:t>SCQ</a:t>
            </a:r>
            <a:r>
              <a:rPr lang="zh-CN" altLang="en-US" b="1" dirty="0"/>
              <a:t>线圈拟采用</a:t>
            </a:r>
            <a:r>
              <a:rPr lang="en-US" altLang="zh-CN" b="1" dirty="0"/>
              <a:t>Canted Cosine-Theta (CCT)</a:t>
            </a:r>
            <a:r>
              <a:rPr lang="zh-CN" altLang="en-US" b="1" dirty="0"/>
              <a:t>方案</a:t>
            </a:r>
            <a:r>
              <a:rPr lang="zh-CN" altLang="en-US" dirty="0"/>
              <a:t>，运行电流由原来的</a:t>
            </a:r>
            <a:r>
              <a:rPr lang="en-US" altLang="zh-CN" dirty="0"/>
              <a:t>500 A</a:t>
            </a:r>
            <a:r>
              <a:rPr lang="zh-CN" altLang="en-US" dirty="0"/>
              <a:t>提高到</a:t>
            </a:r>
            <a:r>
              <a:rPr lang="en-US" altLang="zh-CN" dirty="0"/>
              <a:t>620 A</a:t>
            </a:r>
            <a:r>
              <a:rPr lang="zh-CN" altLang="en-US" dirty="0"/>
              <a:t>；基于卢瑟福电缆的</a:t>
            </a:r>
            <a:r>
              <a:rPr lang="en-US" altLang="zh-CN" b="1" dirty="0"/>
              <a:t>Cosine-Theta</a:t>
            </a:r>
            <a:r>
              <a:rPr lang="zh-CN" altLang="en-US" b="1" dirty="0"/>
              <a:t>方案作为备选</a:t>
            </a:r>
            <a:r>
              <a:rPr lang="zh-CN" altLang="en-US" dirty="0"/>
              <a:t>，运行电流需提高至</a:t>
            </a:r>
            <a:r>
              <a:rPr lang="en-US" altLang="zh-CN" dirty="0"/>
              <a:t>2000 A</a:t>
            </a:r>
            <a:r>
              <a:rPr lang="zh-CN" altLang="en-US" dirty="0"/>
              <a:t>（</a:t>
            </a:r>
            <a:r>
              <a:rPr lang="en-US" altLang="zh-CN" dirty="0"/>
              <a:t>SCQ</a:t>
            </a:r>
            <a:r>
              <a:rPr lang="zh-CN" altLang="en-US" dirty="0"/>
              <a:t>电流引线、阀箱及室温电源需要更新）。</a:t>
            </a:r>
            <a:endParaRPr lang="en-US" altLang="zh-CN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外侧矫正线圈</a:t>
            </a:r>
            <a:r>
              <a:rPr lang="zh-CN" altLang="en-US" dirty="0"/>
              <a:t>采用</a:t>
            </a:r>
            <a:r>
              <a:rPr lang="en-US" altLang="zh-CN" dirty="0"/>
              <a:t>Cosine-Theta</a:t>
            </a:r>
            <a:r>
              <a:rPr lang="zh-CN" altLang="en-US" dirty="0"/>
              <a:t>方案，运行电流有小变动，但都在</a:t>
            </a:r>
            <a:r>
              <a:rPr lang="en-US" altLang="zh-CN" dirty="0"/>
              <a:t>100 A</a:t>
            </a:r>
            <a:r>
              <a:rPr lang="zh-CN" altLang="en-US" dirty="0"/>
              <a:t>以内，电流引线及电源无需改动。</a:t>
            </a:r>
            <a:endParaRPr lang="en-US" altLang="zh-CN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反螺线管线圈</a:t>
            </a:r>
            <a:r>
              <a:rPr lang="zh-CN" altLang="en-US" dirty="0"/>
              <a:t>尺寸不变，运行电流降低至</a:t>
            </a:r>
            <a:r>
              <a:rPr lang="en-US" altLang="zh-CN" dirty="0"/>
              <a:t>473-758 A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9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335360" y="764704"/>
            <a:ext cx="11449272" cy="5688632"/>
          </a:xfrm>
        </p:spPr>
        <p:txBody>
          <a:bodyPr>
            <a:normAutofit/>
          </a:bodyPr>
          <a:lstStyle/>
          <a:p>
            <a:pPr algn="just"/>
            <a:r>
              <a:rPr lang="zh-CN" altLang="en-US" b="1" dirty="0"/>
              <a:t>实施硬件维修、改造的必要性与对应的经费分析</a:t>
            </a:r>
            <a:endParaRPr lang="en-US" altLang="zh-CN" b="1" dirty="0"/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目前在运行的</a:t>
            </a:r>
            <a:r>
              <a:rPr lang="en-US" altLang="zh-CN" dirty="0"/>
              <a:t>SCQ</a:t>
            </a:r>
            <a:r>
              <a:rPr lang="zh-CN" altLang="en-US" dirty="0"/>
              <a:t>磁体由</a:t>
            </a:r>
            <a:r>
              <a:rPr lang="en-US" altLang="zh-CN" dirty="0"/>
              <a:t>BNL</a:t>
            </a:r>
            <a:r>
              <a:rPr lang="zh-CN" altLang="en-US" dirty="0"/>
              <a:t>研制，性能不满足将来加速器能量提升的需求。</a:t>
            </a:r>
            <a:endParaRPr lang="en-US" altLang="zh-CN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 两套</a:t>
            </a:r>
            <a:r>
              <a:rPr lang="en-US" altLang="zh-CN" dirty="0"/>
              <a:t>SCQ</a:t>
            </a:r>
            <a:r>
              <a:rPr lang="zh-CN" altLang="en-US" dirty="0"/>
              <a:t>磁体加样机总经费约</a:t>
            </a:r>
            <a:r>
              <a:rPr lang="en-US" altLang="zh-CN" dirty="0">
                <a:solidFill>
                  <a:srgbClr val="FF0000"/>
                </a:solidFill>
              </a:rPr>
              <a:t>256</a:t>
            </a:r>
            <a:r>
              <a:rPr lang="zh-CN" altLang="en-US" dirty="0">
                <a:solidFill>
                  <a:srgbClr val="FF0000"/>
                </a:solidFill>
              </a:rPr>
              <a:t>万元</a:t>
            </a:r>
            <a:r>
              <a:rPr lang="zh-CN" altLang="en-US" dirty="0"/>
              <a:t>：中心</a:t>
            </a:r>
            <a:r>
              <a:rPr lang="en-US" altLang="zh-CN" dirty="0"/>
              <a:t>SCQ</a:t>
            </a:r>
            <a:r>
              <a:rPr lang="zh-CN" altLang="en-US" dirty="0"/>
              <a:t>线圈</a:t>
            </a:r>
            <a:r>
              <a:rPr lang="en-US" altLang="zh-CN" dirty="0"/>
              <a:t>76</a:t>
            </a:r>
            <a:r>
              <a:rPr lang="zh-CN" altLang="en-US" dirty="0"/>
              <a:t>万元，外侧矫正线圈</a:t>
            </a:r>
            <a:r>
              <a:rPr lang="en-US" altLang="zh-CN" dirty="0"/>
              <a:t>60</a:t>
            </a:r>
            <a:r>
              <a:rPr lang="zh-CN" altLang="en-US" dirty="0"/>
              <a:t>万元，反螺线管线圈</a:t>
            </a:r>
            <a:r>
              <a:rPr lang="en-US" altLang="zh-CN" dirty="0"/>
              <a:t>120</a:t>
            </a:r>
            <a:r>
              <a:rPr lang="zh-CN" altLang="en-US" dirty="0"/>
              <a:t>万元。</a:t>
            </a:r>
            <a:endParaRPr lang="en-US" altLang="zh-CN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solidFill>
                  <a:srgbClr val="FF0000"/>
                </a:solidFill>
              </a:rPr>
              <a:t>        </a:t>
            </a:r>
            <a:r>
              <a:rPr lang="zh-CN" altLang="en-US" dirty="0">
                <a:solidFill>
                  <a:srgbClr val="FF0000"/>
                </a:solidFill>
              </a:rPr>
              <a:t>磁体低温恒温器方案及预算由低温组负责。</a:t>
            </a:r>
            <a:endParaRPr lang="en-US" altLang="zh-CN" dirty="0">
              <a:solidFill>
                <a:srgbClr val="FF0000"/>
              </a:solidFill>
            </a:endParaRPr>
          </a:p>
          <a:p>
            <a:pPr algn="just"/>
            <a:r>
              <a:rPr lang="zh-CN" altLang="en-US" b="1" dirty="0"/>
              <a:t>本系统的工程难点和风险</a:t>
            </a:r>
            <a:endParaRPr lang="en-US" altLang="zh-CN" b="1" dirty="0"/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CCT</a:t>
            </a:r>
            <a:r>
              <a:rPr lang="zh-CN" altLang="en-US" dirty="0"/>
              <a:t>二极及四极磁体是近几年新发展起来的一种结构，目前</a:t>
            </a:r>
            <a:r>
              <a:rPr lang="zh-CN" altLang="en-US" b="1" dirty="0"/>
              <a:t>我所承担的</a:t>
            </a:r>
            <a:r>
              <a:rPr lang="en-US" altLang="zh-CN" b="1" dirty="0"/>
              <a:t>HL-LHC 2.6T </a:t>
            </a:r>
            <a:r>
              <a:rPr lang="zh-CN" altLang="en-US" b="1" dirty="0"/>
              <a:t>双孔径二极磁体</a:t>
            </a:r>
            <a:r>
              <a:rPr lang="zh-CN" altLang="en-US" dirty="0"/>
              <a:t>（样机已经通过双边性能测试：场强、磁场质量、运行稳定性等），以及</a:t>
            </a:r>
            <a:r>
              <a:rPr lang="en-US" altLang="zh-CN" b="1" dirty="0"/>
              <a:t>FCC</a:t>
            </a:r>
            <a:r>
              <a:rPr lang="zh-CN" altLang="en-US" b="1" dirty="0"/>
              <a:t>的</a:t>
            </a:r>
            <a:r>
              <a:rPr lang="en-US" altLang="zh-CN" b="1" dirty="0"/>
              <a:t>SCQ</a:t>
            </a:r>
            <a:r>
              <a:rPr lang="zh-CN" altLang="en-US" b="1" dirty="0"/>
              <a:t>磁体设计</a:t>
            </a:r>
            <a:r>
              <a:rPr lang="zh-CN" altLang="en-US" dirty="0"/>
              <a:t>均采用该种结构。国内</a:t>
            </a:r>
            <a:r>
              <a:rPr lang="zh-CN" altLang="en-US" b="1" dirty="0"/>
              <a:t>近代物理所</a:t>
            </a:r>
            <a:r>
              <a:rPr lang="zh-CN" altLang="en-US" dirty="0"/>
              <a:t>已经研制出</a:t>
            </a:r>
            <a:r>
              <a:rPr lang="en-US" altLang="zh-CN" dirty="0"/>
              <a:t>CCT</a:t>
            </a:r>
            <a:r>
              <a:rPr lang="zh-CN" altLang="en-US" dirty="0"/>
              <a:t>四极磁体样机。总体风险可控。</a:t>
            </a:r>
            <a:endParaRPr lang="en-US" altLang="zh-CN" dirty="0"/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外侧矫正线圈骨架拟采用</a:t>
            </a:r>
            <a:r>
              <a:rPr lang="en-US" altLang="zh-CN" dirty="0"/>
              <a:t>3D</a:t>
            </a:r>
            <a:r>
              <a:rPr lang="zh-CN" altLang="en-US" dirty="0"/>
              <a:t>打印方式制作线圈骨架（</a:t>
            </a:r>
            <a:r>
              <a:rPr lang="en-US" altLang="zh-CN" dirty="0"/>
              <a:t>CERN</a:t>
            </a:r>
            <a:r>
              <a:rPr lang="zh-CN" altLang="en-US" dirty="0"/>
              <a:t>几年前已经有相似工作），需尽快完成实验验证。</a:t>
            </a:r>
            <a:endParaRPr lang="en-US" altLang="zh-CN" dirty="0"/>
          </a:p>
          <a:p>
            <a:pPr algn="just"/>
            <a:r>
              <a:rPr lang="zh-CN" altLang="en-US" b="1" dirty="0"/>
              <a:t>人员安排及系统负责人</a:t>
            </a:r>
            <a:endParaRPr lang="en-US" altLang="zh-CN" b="1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zh-CN" altLang="en-US" dirty="0"/>
              <a:t>       康芮，王呈涛，侯治龙，刘钟秀，王莹哲，杨欢，朱应顺，徐庆金（系统负责人）</a:t>
            </a:r>
            <a:endParaRPr lang="en-US" altLang="zh-CN" dirty="0"/>
          </a:p>
          <a:p>
            <a:pPr algn="just"/>
            <a:r>
              <a:rPr lang="zh-CN" altLang="en-US" b="1" dirty="0"/>
              <a:t>本系统能否保证 </a:t>
            </a:r>
            <a:r>
              <a:rPr lang="en-US" altLang="zh-CN" b="1" dirty="0"/>
              <a:t>2021</a:t>
            </a:r>
            <a:r>
              <a:rPr lang="zh-CN" altLang="en-US" b="1" dirty="0"/>
              <a:t>年</a:t>
            </a:r>
            <a:r>
              <a:rPr lang="en-US" altLang="zh-CN" b="1" dirty="0"/>
              <a:t>5</a:t>
            </a:r>
            <a:r>
              <a:rPr lang="zh-CN" altLang="en-US" b="1" dirty="0"/>
              <a:t>月中投入人力正式开工？ 能否保证</a:t>
            </a:r>
            <a:r>
              <a:rPr lang="en-US" altLang="zh-CN" b="1" dirty="0"/>
              <a:t>2024</a:t>
            </a:r>
            <a:r>
              <a:rPr lang="zh-CN" altLang="en-US" b="1" dirty="0"/>
              <a:t>年</a:t>
            </a:r>
            <a:r>
              <a:rPr lang="en-US" altLang="zh-CN" b="1" dirty="0"/>
              <a:t>7~12</a:t>
            </a:r>
            <a:r>
              <a:rPr lang="zh-CN" altLang="en-US" b="1" dirty="0"/>
              <a:t>月完成隧道安装后竣工？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    可以</a:t>
            </a:r>
            <a:endParaRPr lang="en-US" altLang="zh-CN" dirty="0"/>
          </a:p>
          <a:p>
            <a:endParaRPr lang="zh-CN" altLang="en-US" b="1" dirty="0"/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0F591024-BFDC-4122-A593-CE63F6F7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505" y="179135"/>
            <a:ext cx="3993343" cy="3640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整体情况概述</a:t>
            </a:r>
          </a:p>
        </p:txBody>
      </p:sp>
      <p:pic>
        <p:nvPicPr>
          <p:cNvPr id="6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>
            <a:extLst>
              <a:ext uri="{FF2B5EF4-FFF2-40B4-BE49-F238E27FC236}">
                <a16:creationId xmlns:a16="http://schemas.microsoft.com/office/drawing/2014/main" id="{0F591024-BFDC-4122-A593-CE63F6F7DD8D}"/>
              </a:ext>
            </a:extLst>
          </p:cNvPr>
          <p:cNvSpPr txBox="1">
            <a:spLocks/>
          </p:cNvSpPr>
          <p:nvPr/>
        </p:nvSpPr>
        <p:spPr>
          <a:xfrm>
            <a:off x="734505" y="179135"/>
            <a:ext cx="1545071" cy="36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2204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02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42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3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CPM</a:t>
            </a:r>
            <a:r>
              <a:rPr lang="zh-CN" altLang="en-US" dirty="0"/>
              <a:t>计划</a:t>
            </a:r>
            <a:endParaRPr lang="en-US" altLang="zh-CN" dirty="0"/>
          </a:p>
        </p:txBody>
      </p:sp>
      <p:pic>
        <p:nvPicPr>
          <p:cNvPr id="9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图表 5" descr="A Gantt Chart graphing 8 tasks and milestones at a time, with a highlighted marker tracking the current date. A scrollbar above the chart allows paginating through all of the tasks and milestones in the Chart Data worksheet.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76939"/>
              </p:ext>
            </p:extLst>
          </p:nvPr>
        </p:nvGraphicFramePr>
        <p:xfrm>
          <a:off x="407368" y="692696"/>
          <a:ext cx="1131700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9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849BFA2A-9FD7-4A4D-BD59-8AC347526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46"/>
          <a:stretch/>
        </p:blipFill>
        <p:spPr>
          <a:xfrm>
            <a:off x="7666146" y="721247"/>
            <a:ext cx="3614431" cy="371344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37D4B93-18D1-4A25-8C96-846F7B227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1" t="10650" r="1648" b="12484"/>
          <a:stretch/>
        </p:blipFill>
        <p:spPr>
          <a:xfrm>
            <a:off x="961151" y="1026396"/>
            <a:ext cx="5618284" cy="253345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591024-BFDC-4122-A593-CE63F6F7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79135"/>
            <a:ext cx="3730987" cy="3640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中心</a:t>
            </a:r>
            <a:r>
              <a:rPr lang="en-US" altLang="zh-CN" dirty="0">
                <a:solidFill>
                  <a:srgbClr val="FF0000"/>
                </a:solidFill>
              </a:rPr>
              <a:t>SCQ</a:t>
            </a:r>
            <a:r>
              <a:rPr lang="zh-CN" altLang="en-US" dirty="0">
                <a:solidFill>
                  <a:srgbClr val="FF0000"/>
                </a:solidFill>
              </a:rPr>
              <a:t>线圈</a:t>
            </a:r>
            <a:r>
              <a:rPr lang="en-US" altLang="zh-CN" dirty="0"/>
              <a:t>CCT</a:t>
            </a:r>
            <a:r>
              <a:rPr lang="zh-CN" altLang="en-US" dirty="0"/>
              <a:t>方案说明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D8F62B6-1580-4152-A4AC-8E205F3C3775}"/>
              </a:ext>
            </a:extLst>
          </p:cNvPr>
          <p:cNvCxnSpPr>
            <a:cxnSpLocks/>
          </p:cNvCxnSpPr>
          <p:nvPr/>
        </p:nvCxnSpPr>
        <p:spPr>
          <a:xfrm>
            <a:off x="1095655" y="1026396"/>
            <a:ext cx="5397792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2990F2E-437B-42F6-AA8A-A710B0F19DCC}"/>
              </a:ext>
            </a:extLst>
          </p:cNvPr>
          <p:cNvSpPr txBox="1"/>
          <p:nvPr/>
        </p:nvSpPr>
        <p:spPr>
          <a:xfrm>
            <a:off x="3469074" y="68622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496 mm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4826446-E059-4B91-B54C-618E4079E4C3}"/>
              </a:ext>
            </a:extLst>
          </p:cNvPr>
          <p:cNvCxnSpPr>
            <a:cxnSpLocks/>
          </p:cNvCxnSpPr>
          <p:nvPr/>
        </p:nvCxnSpPr>
        <p:spPr>
          <a:xfrm flipH="1">
            <a:off x="5414154" y="2192169"/>
            <a:ext cx="648072" cy="66684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ED82E89-DF7C-41FB-85E1-7DA8575DBDE1}"/>
              </a:ext>
            </a:extLst>
          </p:cNvPr>
          <p:cNvCxnSpPr>
            <a:cxnSpLocks/>
          </p:cNvCxnSpPr>
          <p:nvPr/>
        </p:nvCxnSpPr>
        <p:spPr>
          <a:xfrm flipH="1" flipV="1">
            <a:off x="5180926" y="2190357"/>
            <a:ext cx="1152128" cy="1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弧形 48">
            <a:extLst>
              <a:ext uri="{FF2B5EF4-FFF2-40B4-BE49-F238E27FC236}">
                <a16:creationId xmlns:a16="http://schemas.microsoft.com/office/drawing/2014/main" id="{AB92497B-CFEB-48C2-9BB1-62FFB7CF7D1B}"/>
              </a:ext>
            </a:extLst>
          </p:cNvPr>
          <p:cNvSpPr/>
          <p:nvPr/>
        </p:nvSpPr>
        <p:spPr>
          <a:xfrm rot="11960792">
            <a:off x="5803469" y="2099972"/>
            <a:ext cx="288277" cy="249238"/>
          </a:xfrm>
          <a:prstGeom prst="arc">
            <a:avLst>
              <a:gd name="adj1" fmla="val 16200000"/>
              <a:gd name="adj2" fmla="val 21469644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F8822ED-48B2-4BA4-9168-B99217E985A4}"/>
              </a:ext>
            </a:extLst>
          </p:cNvPr>
          <p:cNvSpPr txBox="1"/>
          <p:nvPr/>
        </p:nvSpPr>
        <p:spPr>
          <a:xfrm>
            <a:off x="5373934" y="219574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45°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F211380-CBC1-45BE-B18C-55E1955AEC84}"/>
              </a:ext>
            </a:extLst>
          </p:cNvPr>
          <p:cNvCxnSpPr>
            <a:cxnSpLocks/>
          </p:cNvCxnSpPr>
          <p:nvPr/>
        </p:nvCxnSpPr>
        <p:spPr>
          <a:xfrm flipV="1">
            <a:off x="1095655" y="2190357"/>
            <a:ext cx="5483780" cy="18834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3E2E2DAD-44D1-45A1-B721-920D9241BB89}"/>
              </a:ext>
            </a:extLst>
          </p:cNvPr>
          <p:cNvSpPr txBox="1"/>
          <p:nvPr/>
        </p:nvSpPr>
        <p:spPr>
          <a:xfrm>
            <a:off x="3469074" y="18903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400 mm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E6709E4-9F59-428D-915F-F6518B4FE50B}"/>
              </a:ext>
            </a:extLst>
          </p:cNvPr>
          <p:cNvSpPr txBox="1"/>
          <p:nvPr/>
        </p:nvSpPr>
        <p:spPr>
          <a:xfrm>
            <a:off x="9178845" y="76470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95.1 mm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5E9B34E-53FA-408A-B40C-43606B37D8DB}"/>
              </a:ext>
            </a:extLst>
          </p:cNvPr>
          <p:cNvSpPr txBox="1"/>
          <p:nvPr/>
        </p:nvSpPr>
        <p:spPr>
          <a:xfrm>
            <a:off x="9121541" y="375057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108.1 mm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71C8CDAB-98D6-40B3-B0A2-9F7E3CF247B2}"/>
              </a:ext>
            </a:extLst>
          </p:cNvPr>
          <p:cNvSpPr txBox="1"/>
          <p:nvPr/>
        </p:nvSpPr>
        <p:spPr>
          <a:xfrm>
            <a:off x="320289" y="3612076"/>
            <a:ext cx="7200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借鉴</a:t>
            </a:r>
            <a:r>
              <a:rPr lang="en-US" altLang="zh-CN" b="1" dirty="0"/>
              <a:t>HL-LHC CCT</a:t>
            </a:r>
            <a:r>
              <a:rPr lang="zh-CN" altLang="en-US" b="1" dirty="0"/>
              <a:t>磁体设计及制作方法，整体风险可控。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骨架槽内</a:t>
            </a:r>
            <a:r>
              <a:rPr lang="en-US" altLang="zh-CN" b="1" dirty="0"/>
              <a:t>2×5</a:t>
            </a:r>
            <a:r>
              <a:rPr lang="zh-CN" altLang="en-US" b="1" dirty="0"/>
              <a:t>根</a:t>
            </a:r>
            <a:r>
              <a:rPr lang="en-US" altLang="zh-CN" b="1" dirty="0" err="1"/>
              <a:t>NbTi</a:t>
            </a:r>
            <a:r>
              <a:rPr lang="zh-CN" altLang="en-US" b="1" dirty="0"/>
              <a:t>线，每根通电流</a:t>
            </a:r>
            <a:r>
              <a:rPr lang="en-US" altLang="zh-CN" b="1" dirty="0"/>
              <a:t>620 A</a:t>
            </a:r>
            <a:r>
              <a:rPr lang="zh-CN" altLang="en-US" b="1" dirty="0"/>
              <a:t>，产生</a:t>
            </a:r>
            <a:r>
              <a:rPr lang="en-US" altLang="zh-CN" b="1" dirty="0"/>
              <a:t>25 T/m</a:t>
            </a:r>
            <a:r>
              <a:rPr lang="zh-CN" altLang="en-US" b="1" dirty="0"/>
              <a:t>的四极场。</a:t>
            </a:r>
            <a:endParaRPr lang="en-US" altLang="zh-CN" b="1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CACF448-6F04-4E4C-8904-209B559CE608}"/>
              </a:ext>
            </a:extLst>
          </p:cNvPr>
          <p:cNvCxnSpPr>
            <a:cxnSpLocks/>
          </p:cNvCxnSpPr>
          <p:nvPr/>
        </p:nvCxnSpPr>
        <p:spPr>
          <a:xfrm>
            <a:off x="8408355" y="3789040"/>
            <a:ext cx="2556000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19ABD6B-B4B3-4FD9-A233-5B9ED6252712}"/>
              </a:ext>
            </a:extLst>
          </p:cNvPr>
          <p:cNvCxnSpPr>
            <a:cxnSpLocks/>
          </p:cNvCxnSpPr>
          <p:nvPr/>
        </p:nvCxnSpPr>
        <p:spPr>
          <a:xfrm>
            <a:off x="8552355" y="1124744"/>
            <a:ext cx="2268000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A6C6CF49-A280-4189-8508-3D493326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2" y="4509120"/>
            <a:ext cx="41228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一台全尺寸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CCT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四极线圈样机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制作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-10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个月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骨架加工：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个月；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线材采购：</a:t>
            </a:r>
            <a:r>
              <a:rPr lang="en-US" altLang="zh-CN" dirty="0">
                <a:latin typeface="Arial" panose="020B0604020202020204" pitchFamily="34" charset="0"/>
              </a:rPr>
              <a:t>3-6</a:t>
            </a:r>
            <a:r>
              <a:rPr lang="zh-CN" altLang="en-US" dirty="0">
                <a:latin typeface="Arial" panose="020B0604020202020204" pitchFamily="34" charset="0"/>
              </a:rPr>
              <a:t>个月；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绕线：</a:t>
            </a:r>
            <a:r>
              <a:rPr lang="en-US" altLang="zh-CN" dirty="0">
                <a:latin typeface="Arial" panose="020B0604020202020204" pitchFamily="34" charset="0"/>
              </a:rPr>
              <a:t>1-2</a:t>
            </a:r>
            <a:r>
              <a:rPr lang="zh-CN" altLang="en-US" dirty="0">
                <a:latin typeface="Arial" panose="020B0604020202020204" pitchFamily="34" charset="0"/>
              </a:rPr>
              <a:t>个月</a:t>
            </a:r>
            <a:r>
              <a:rPr lang="en-US" altLang="zh-CN" dirty="0">
                <a:latin typeface="Arial" panose="020B0604020202020204" pitchFamily="34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环氧浇注固化：</a:t>
            </a:r>
            <a:r>
              <a:rPr lang="en-US" altLang="zh-CN" dirty="0">
                <a:latin typeface="Arial" panose="020B0604020202020204" pitchFamily="34" charset="0"/>
              </a:rPr>
              <a:t>1-2</a:t>
            </a:r>
            <a:r>
              <a:rPr lang="zh-CN" altLang="en-US" dirty="0">
                <a:latin typeface="Arial" panose="020B0604020202020204" pitchFamily="34" charset="0"/>
              </a:rPr>
              <a:t>个月；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测试：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个月。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DE48EE26-45FA-4319-A3D5-2DD5E38B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925" y="4935651"/>
            <a:ext cx="31231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经费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~38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万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en-US" altLang="zh-CN" dirty="0">
                <a:latin typeface="Arial" panose="020B0604020202020204" pitchFamily="34" charset="0"/>
              </a:rPr>
              <a:t>3 km </a:t>
            </a:r>
            <a:r>
              <a:rPr lang="en-US" altLang="zh-CN" dirty="0" err="1">
                <a:latin typeface="Arial" panose="020B0604020202020204" pitchFamily="34" charset="0"/>
              </a:rPr>
              <a:t>NbTi</a:t>
            </a:r>
            <a:r>
              <a:rPr lang="zh-CN" altLang="en-US" dirty="0">
                <a:latin typeface="Arial" panose="020B0604020202020204" pitchFamily="34" charset="0"/>
              </a:rPr>
              <a:t>导线</a:t>
            </a:r>
            <a:r>
              <a:rPr lang="en-US" altLang="zh-CN" dirty="0">
                <a:latin typeface="Arial" panose="020B0604020202020204" pitchFamily="34" charset="0"/>
              </a:rPr>
              <a:t>~ 3</a:t>
            </a:r>
            <a:r>
              <a:rPr lang="zh-CN" altLang="en-US" dirty="0">
                <a:latin typeface="Arial" panose="020B0604020202020204" pitchFamily="34" charset="0"/>
              </a:rPr>
              <a:t>万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骨架加工</a:t>
            </a:r>
            <a:r>
              <a:rPr lang="en-US" altLang="zh-CN" dirty="0">
                <a:latin typeface="Arial" panose="020B0604020202020204" pitchFamily="34" charset="0"/>
              </a:rPr>
              <a:t>~ 10</a:t>
            </a:r>
            <a:r>
              <a:rPr lang="zh-CN" altLang="en-US" dirty="0">
                <a:latin typeface="Arial" panose="020B0604020202020204" pitchFamily="34" charset="0"/>
              </a:rPr>
              <a:t>万；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环氧浇注固化</a:t>
            </a:r>
            <a:r>
              <a:rPr lang="en-US" altLang="zh-CN" dirty="0">
                <a:latin typeface="Arial" panose="020B0604020202020204" pitchFamily="34" charset="0"/>
              </a:rPr>
              <a:t>~ 5</a:t>
            </a:r>
            <a:r>
              <a:rPr lang="zh-CN" altLang="en-US" dirty="0">
                <a:latin typeface="Arial" panose="020B0604020202020204" pitchFamily="34" charset="0"/>
              </a:rPr>
              <a:t>万；</a:t>
            </a:r>
            <a:endParaRPr lang="en-US" altLang="zh-CN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dirty="0">
                <a:latin typeface="Arial" panose="020B0604020202020204" pitchFamily="34" charset="0"/>
              </a:rPr>
              <a:t>失超保护及测试</a:t>
            </a:r>
            <a:r>
              <a:rPr lang="en-US" altLang="zh-CN" dirty="0">
                <a:latin typeface="Arial" panose="020B0604020202020204" pitchFamily="34" charset="0"/>
              </a:rPr>
              <a:t>~ 20</a:t>
            </a:r>
            <a:r>
              <a:rPr lang="zh-CN" altLang="en-US" dirty="0">
                <a:latin typeface="Arial" panose="020B0604020202020204" pitchFamily="34" charset="0"/>
              </a:rPr>
              <a:t>万。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6ACD3BB6-DF24-42D1-8D48-053375BA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861" y="4787564"/>
            <a:ext cx="2932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样机制作参与人员</a:t>
            </a:r>
            <a:r>
              <a:rPr lang="zh-CN" altLang="en-US" b="1" dirty="0">
                <a:latin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</a:rPr>
              <a:t>5-6</a:t>
            </a:r>
            <a:r>
              <a:rPr lang="zh-CN" altLang="en-US" dirty="0">
                <a:latin typeface="Arial" panose="020B0604020202020204" pitchFamily="34" charset="0"/>
              </a:rPr>
              <a:t>人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EFBCD144-8820-4BB3-8AF0-FC6C47453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77"/>
          <a:stretch/>
        </p:blipFill>
        <p:spPr>
          <a:xfrm>
            <a:off x="11254471" y="790486"/>
            <a:ext cx="666072" cy="35746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27852" y="5230941"/>
            <a:ext cx="35926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两台正式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CCT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四极线圈制作周期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12~18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个月，总经费约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76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万元。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D8AF56-F3DC-4966-94B0-52852DE66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84648"/>
            <a:ext cx="10412308" cy="3640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中心</a:t>
            </a:r>
            <a:r>
              <a:rPr lang="en-US" altLang="zh-CN" dirty="0">
                <a:solidFill>
                  <a:srgbClr val="FF0000"/>
                </a:solidFill>
              </a:rPr>
              <a:t>SCQ</a:t>
            </a:r>
            <a:r>
              <a:rPr lang="zh-CN" altLang="en-US" dirty="0">
                <a:solidFill>
                  <a:srgbClr val="FF0000"/>
                </a:solidFill>
              </a:rPr>
              <a:t>线圈</a:t>
            </a:r>
            <a:r>
              <a:rPr lang="en-US" altLang="zh-CN" dirty="0"/>
              <a:t>CCT</a:t>
            </a:r>
            <a:r>
              <a:rPr lang="zh-CN" altLang="en-US" dirty="0"/>
              <a:t>方案</a:t>
            </a:r>
            <a:r>
              <a:rPr lang="en-US" altLang="zh-CN" dirty="0"/>
              <a:t>-</a:t>
            </a:r>
            <a:r>
              <a:rPr lang="zh-CN" altLang="en-US" dirty="0"/>
              <a:t>电磁计算结果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C152CBD-8129-464F-B105-099000EF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3" y="1290566"/>
            <a:ext cx="6211744" cy="44350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DEAFC2-088A-4D85-9ABA-11ED81DD0D3C}"/>
              </a:ext>
            </a:extLst>
          </p:cNvPr>
          <p:cNvSpPr txBox="1"/>
          <p:nvPr/>
        </p:nvSpPr>
        <p:spPr>
          <a:xfrm>
            <a:off x="623392" y="916135"/>
            <a:ext cx="345158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中心截面</a:t>
            </a:r>
            <a:r>
              <a:rPr lang="en-US" altLang="zh-CN" dirty="0"/>
              <a:t>R50mm</a:t>
            </a:r>
            <a:r>
              <a:rPr lang="zh-CN" altLang="en-US" dirty="0"/>
              <a:t>孔径内磁场分布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02FB2F-051A-4A3D-9E69-86FE49D0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756" y="4042156"/>
            <a:ext cx="4471096" cy="247606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9F52678-F887-43E0-9662-DBF90A234629}"/>
              </a:ext>
            </a:extLst>
          </p:cNvPr>
          <p:cNvSpPr txBox="1"/>
          <p:nvPr/>
        </p:nvSpPr>
        <p:spPr>
          <a:xfrm>
            <a:off x="6960096" y="3688558"/>
            <a:ext cx="42001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斜</a:t>
            </a:r>
            <a:r>
              <a:rPr lang="en-US" altLang="zh-CN" dirty="0"/>
              <a:t>45°</a:t>
            </a:r>
            <a:r>
              <a:rPr lang="zh-CN" altLang="en-US" dirty="0"/>
              <a:t>轴向截面上孔径内及线圈磁场分布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0F78C3-6943-450B-BA96-7C75E0FE7DB2}"/>
              </a:ext>
            </a:extLst>
          </p:cNvPr>
          <p:cNvSpPr txBox="1"/>
          <p:nvPr/>
        </p:nvSpPr>
        <p:spPr>
          <a:xfrm>
            <a:off x="407368" y="5851496"/>
            <a:ext cx="487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当电流为</a:t>
            </a:r>
            <a:r>
              <a:rPr lang="en-US" altLang="zh-CN" b="1" dirty="0"/>
              <a:t>620A</a:t>
            </a:r>
            <a:r>
              <a:rPr lang="zh-CN" altLang="en-US" b="1" dirty="0"/>
              <a:t>时，可以产生</a:t>
            </a:r>
            <a:r>
              <a:rPr lang="en-US" altLang="zh-CN" b="1" dirty="0"/>
              <a:t>25.2 T/m</a:t>
            </a:r>
            <a:r>
              <a:rPr lang="zh-CN" altLang="en-US" b="1" dirty="0"/>
              <a:t>的梯度场，对应线圈处最大磁场约</a:t>
            </a:r>
            <a:r>
              <a:rPr lang="en-US" altLang="zh-CN" b="1" dirty="0"/>
              <a:t>4.15T</a:t>
            </a:r>
            <a:r>
              <a:rPr lang="zh-CN" altLang="en-US" b="1" dirty="0"/>
              <a:t>。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FA2ECE-8EE3-45A2-AEB6-968282FAB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764704"/>
            <a:ext cx="5184576" cy="2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591024-BFDC-4122-A593-CE63F6F7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188640"/>
            <a:ext cx="2736305" cy="3640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矫正线圈</a:t>
            </a:r>
            <a:r>
              <a:rPr lang="zh-CN" altLang="en-US" dirty="0"/>
              <a:t>方案说明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709292"/>
            <a:ext cx="3130858" cy="31682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781228"/>
            <a:ext cx="3753785" cy="30963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353" y="781228"/>
            <a:ext cx="3858700" cy="3096343"/>
          </a:xfrm>
          <a:prstGeom prst="rect">
            <a:avLst/>
          </a:prstGeom>
        </p:spPr>
      </p:pic>
      <p:sp>
        <p:nvSpPr>
          <p:cNvPr id="28" name="右箭头 27"/>
          <p:cNvSpPr/>
          <p:nvPr/>
        </p:nvSpPr>
        <p:spPr>
          <a:xfrm rot="10800000">
            <a:off x="5663952" y="2753151"/>
            <a:ext cx="978408" cy="1551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0800000">
            <a:off x="5663952" y="1626010"/>
            <a:ext cx="978408" cy="1578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861048"/>
            <a:ext cx="342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HDC (SCB) &amp; VDC &amp; SKQ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磁体截面布局 </a:t>
            </a:r>
          </a:p>
        </p:txBody>
      </p:sp>
      <p:sp>
        <p:nvSpPr>
          <p:cNvPr id="32" name="矩形 31"/>
          <p:cNvSpPr/>
          <p:nvPr/>
        </p:nvSpPr>
        <p:spPr>
          <a:xfrm>
            <a:off x="5112333" y="386104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VDC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磁体磁流线分布图 </a:t>
            </a:r>
          </a:p>
        </p:txBody>
      </p:sp>
      <p:sp>
        <p:nvSpPr>
          <p:cNvPr id="33" name="矩形 32"/>
          <p:cNvSpPr/>
          <p:nvPr/>
        </p:nvSpPr>
        <p:spPr>
          <a:xfrm>
            <a:off x="9267709" y="3861048"/>
            <a:ext cx="2220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VDC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磁体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结构示意图 </a:t>
            </a:r>
          </a:p>
        </p:txBody>
      </p:sp>
      <p:sp>
        <p:nvSpPr>
          <p:cNvPr id="6" name="右箭头 5"/>
          <p:cNvSpPr/>
          <p:nvPr/>
        </p:nvSpPr>
        <p:spPr>
          <a:xfrm rot="19837279">
            <a:off x="8778505" y="1687115"/>
            <a:ext cx="978408" cy="8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8948539">
            <a:off x="8845676" y="3272238"/>
            <a:ext cx="978408" cy="8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41274"/>
              </p:ext>
            </p:extLst>
          </p:nvPr>
        </p:nvGraphicFramePr>
        <p:xfrm>
          <a:off x="47327" y="4461912"/>
          <a:ext cx="8845840" cy="1909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4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69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6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磁体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线材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最高场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负载比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高阶场谐波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pt-BR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r=50 mm (10</a:t>
                      </a:r>
                      <a:r>
                        <a:rPr lang="pt-BR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pt-BR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HDC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r>
                        <a:rPr lang="zh-CN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 T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NbTi;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D:0.5 mm;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Ic:220A@5 T&amp;4.2K;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RRR:&gt;100;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Cu/Sc:1.3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T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b3: 0.636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b5: 0.77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b7: -0.992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b9: -0.281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b11: 0.11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VDC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0.059 T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T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a3: 0.001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a5: 0.0001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a7: 0.107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a9: 0.213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a11: 0.086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56.25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0.937 T/m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a6: 0.0001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a10: -0.001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a14: -0.031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a18: -0.005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矩形 35"/>
          <p:cNvSpPr/>
          <p:nvPr/>
        </p:nvSpPr>
        <p:spPr>
          <a:xfrm>
            <a:off x="2316654" y="4149080"/>
            <a:ext cx="338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HDC (SCB) &amp; VDC &amp; SKQ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磁体主要参数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A6C6CF49-A280-4189-8508-3D493326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958" y="4139461"/>
            <a:ext cx="2520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样机制作耗时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~9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个月：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骨架加工：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个月（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个）；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绕线：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3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环氧浇注固化：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个月；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测试：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个月。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E48EE26-45FA-4319-A3D5-2DD5E38B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415" y="5325014"/>
            <a:ext cx="24497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样机制作经费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~30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km NbTi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导线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4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骨架加工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万；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环氧浇注固化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6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万；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测试费用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万。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2343" y="4143818"/>
            <a:ext cx="2817681" cy="2381526"/>
          </a:xfrm>
          <a:prstGeom prst="roundRect">
            <a:avLst>
              <a:gd name="adj" fmla="val 64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466AA32-845D-4CEE-8131-7EF8A0454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5" b="8570"/>
          <a:stretch/>
        </p:blipFill>
        <p:spPr>
          <a:xfrm>
            <a:off x="295864" y="692696"/>
            <a:ext cx="5400852" cy="2808312"/>
          </a:xfrm>
          <a:prstGeom prst="rect">
            <a:avLst/>
          </a:prstGeom>
        </p:spPr>
      </p:pic>
      <p:graphicFrame>
        <p:nvGraphicFramePr>
          <p:cNvPr id="18" name="内容占位符 3">
            <a:extLst>
              <a:ext uri="{FF2B5EF4-FFF2-40B4-BE49-F238E27FC236}">
                <a16:creationId xmlns:a16="http://schemas.microsoft.com/office/drawing/2014/main" id="{EF13D1E9-39DD-4C79-8A44-BDD01827D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22457"/>
              </p:ext>
            </p:extLst>
          </p:nvPr>
        </p:nvGraphicFramePr>
        <p:xfrm>
          <a:off x="286496" y="3701170"/>
          <a:ext cx="5338053" cy="17200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4033611346"/>
                    </a:ext>
                  </a:extLst>
                </a:gridCol>
                <a:gridCol w="782592">
                  <a:extLst>
                    <a:ext uri="{9D8B030D-6E8A-4147-A177-3AD203B41FA5}">
                      <a16:colId xmlns:a16="http://schemas.microsoft.com/office/drawing/2014/main" val="3421537553"/>
                    </a:ext>
                  </a:extLst>
                </a:gridCol>
              </a:tblGrid>
              <a:tr h="35484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AS</a:t>
                      </a:r>
                      <a:r>
                        <a:rPr lang="zh-CN" altLang="en-US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螺线管参数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68590"/>
                  </a:ext>
                </a:extLst>
              </a:tr>
              <a:tr h="423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coil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en-US" sz="1200" kern="0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in</a:t>
                      </a: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(m</a:t>
                      </a: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)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en-US" altLang="zh-CN" sz="1200" kern="0" baseline="-25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out</a:t>
                      </a: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(m</a:t>
                      </a: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)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距离</a:t>
                      </a: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IP</a:t>
                      </a:r>
                      <a:r>
                        <a:rPr lang="zh-CN" alt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Layer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200" kern="100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west</a:t>
                      </a:r>
                      <a:r>
                        <a:rPr lang="zh-CN" altLang="en-US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200" kern="100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east</a:t>
                      </a:r>
                      <a:r>
                        <a:rPr lang="zh-CN" altLang="en-US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2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AS1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95</a:t>
                      </a: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.1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105.74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630~</a:t>
                      </a: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933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732.95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732.95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AS2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115.4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119.39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1035~1381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472.84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472.76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en-US" sz="12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S3</a:t>
                      </a:r>
                      <a:endParaRPr lang="zh-CN" sz="12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95.1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105.</a:t>
                      </a: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74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1471~1590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757.98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757.98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55" marR="68555" marT="95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36095" b="31622"/>
          <a:stretch/>
        </p:blipFill>
        <p:spPr>
          <a:xfrm>
            <a:off x="789967" y="5440678"/>
            <a:ext cx="4233837" cy="101925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86496" y="5750195"/>
            <a:ext cx="657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West</a:t>
            </a:r>
          </a:p>
        </p:txBody>
      </p:sp>
      <p:sp>
        <p:nvSpPr>
          <p:cNvPr id="21" name="矩形 20"/>
          <p:cNvSpPr/>
          <p:nvPr/>
        </p:nvSpPr>
        <p:spPr>
          <a:xfrm>
            <a:off x="4934402" y="5753128"/>
            <a:ext cx="657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East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F7244552-436F-499B-8CCE-65852468EA4A}"/>
              </a:ext>
            </a:extLst>
          </p:cNvPr>
          <p:cNvSpPr txBox="1">
            <a:spLocks/>
          </p:cNvSpPr>
          <p:nvPr/>
        </p:nvSpPr>
        <p:spPr>
          <a:xfrm>
            <a:off x="1721134" y="3234475"/>
            <a:ext cx="2371502" cy="295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en-US" altLang="zh-CN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谱仪螺线管及反场螺线管磁场云图 </a:t>
            </a:r>
            <a:endParaRPr lang="en-US" altLang="zh-CN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F7244552-436F-499B-8CCE-65852468EA4A}"/>
              </a:ext>
            </a:extLst>
          </p:cNvPr>
          <p:cNvSpPr txBox="1">
            <a:spLocks/>
          </p:cNvSpPr>
          <p:nvPr/>
        </p:nvSpPr>
        <p:spPr>
          <a:xfrm>
            <a:off x="642487" y="124230"/>
            <a:ext cx="3725321" cy="496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AS1-3</a:t>
            </a:r>
            <a:r>
              <a:rPr lang="zh-CN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反场螺线管</a:t>
            </a:r>
            <a:r>
              <a:rPr lang="zh-CN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方案说明</a:t>
            </a:r>
            <a:endParaRPr lang="en-US" altLang="zh-CN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44072" y="6061077"/>
            <a:ext cx="32087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西距离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IP 3 m </a:t>
            </a:r>
            <a:r>
              <a:rPr lang="zh-CN" alt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到东距离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IP 3 m</a:t>
            </a:r>
            <a:r>
              <a:rPr lang="zh-CN" alt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沿轴线磁场曲线</a:t>
            </a:r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65094" y="836712"/>
            <a:ext cx="5663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一台全尺寸样机经费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万（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东西两端全套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120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万元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超导线材及其他材料：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万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设备、加工制造：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万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测试设备及测试材料：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万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合计：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65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万（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东西两端全套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120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万元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时间安排 （总共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个月）</a:t>
            </a:r>
            <a:endParaRPr lang="en-US" altLang="zh-CN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设计、超导材料采购及线圈制造准备：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个月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线圈绕制及后处理：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个月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测试：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个月</a:t>
            </a:r>
          </a:p>
        </p:txBody>
      </p:sp>
      <p:pic>
        <p:nvPicPr>
          <p:cNvPr id="14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5D8FDB-EAC7-4653-9069-684827A247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9265" r="23243" b="21619"/>
          <a:stretch/>
        </p:blipFill>
        <p:spPr>
          <a:xfrm>
            <a:off x="6022679" y="3405686"/>
            <a:ext cx="3726476" cy="268306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664A15E-E1A2-42D2-96AF-811E4E08D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8282" r="21370" b="22539"/>
          <a:stretch/>
        </p:blipFill>
        <p:spPr>
          <a:xfrm>
            <a:off x="9696400" y="3054172"/>
            <a:ext cx="2401313" cy="17012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D592526-0048-4279-AF9C-DA9392D23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18286" r="21361" b="22412"/>
          <a:stretch/>
        </p:blipFill>
        <p:spPr>
          <a:xfrm>
            <a:off x="9736379" y="4593688"/>
            <a:ext cx="2335367" cy="165702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0420694" y="3111351"/>
            <a:ext cx="128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西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SCQ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核心区域沿轴线磁场曲线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420693" y="4701295"/>
            <a:ext cx="128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东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SCQ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核心区域沿轴线磁场曲线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908719"/>
            <a:ext cx="8136904" cy="180020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900" dirty="0"/>
              <a:t>采用基于</a:t>
            </a:r>
            <a:r>
              <a:rPr lang="en-US" altLang="zh-CN" sz="1900" dirty="0" err="1"/>
              <a:t>NbTi</a:t>
            </a:r>
            <a:r>
              <a:rPr lang="en-US" altLang="zh-CN" sz="1900" dirty="0"/>
              <a:t> </a:t>
            </a:r>
            <a:r>
              <a:rPr lang="zh-CN" altLang="en-US" sz="1900" dirty="0"/>
              <a:t>超导卢瑟福电缆的</a:t>
            </a:r>
            <a:r>
              <a:rPr lang="en-US" altLang="zh-CN" sz="1900" dirty="0"/>
              <a:t> </a:t>
            </a:r>
            <a:r>
              <a:rPr lang="en-US" altLang="zh-CN" sz="1900" dirty="0">
                <a:solidFill>
                  <a:srgbClr val="FF0000"/>
                </a:solidFill>
              </a:rPr>
              <a:t>cos2</a:t>
            </a:r>
            <a:r>
              <a:rPr lang="el-GR" altLang="zh-CN" sz="1900" dirty="0">
                <a:solidFill>
                  <a:srgbClr val="FF0000"/>
                </a:solidFill>
              </a:rPr>
              <a:t>θ</a:t>
            </a:r>
            <a:r>
              <a:rPr lang="zh-CN" altLang="en-US" sz="1900" dirty="0"/>
              <a:t>超导四极线圈方案；</a:t>
            </a:r>
            <a:endParaRPr lang="en-US" altLang="zh-CN" sz="1900" dirty="0"/>
          </a:p>
          <a:p>
            <a:pPr marL="342900" indent="-34290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dirty="0"/>
              <a:t>电缆宽度</a:t>
            </a:r>
            <a:r>
              <a:rPr lang="en-US" altLang="zh-CN" sz="1900" dirty="0"/>
              <a:t>3 mm</a:t>
            </a:r>
            <a:r>
              <a:rPr lang="zh-CN" altLang="en-US" sz="1900" dirty="0"/>
              <a:t>；</a:t>
            </a:r>
            <a:r>
              <a:rPr lang="en-US" altLang="zh-CN" sz="1900" dirty="0"/>
              <a:t>4</a:t>
            </a:r>
            <a:r>
              <a:rPr lang="zh-CN" altLang="en-US" sz="1900" dirty="0"/>
              <a:t>个四极线圈，每个线圈分两层；</a:t>
            </a:r>
            <a:endParaRPr lang="en-US" altLang="zh-CN" sz="1900" dirty="0"/>
          </a:p>
          <a:p>
            <a:pPr marL="342900" indent="-34290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dirty="0"/>
              <a:t>电缆</a:t>
            </a:r>
            <a:r>
              <a:rPr lang="en-US" altLang="zh-CN" sz="1900" dirty="0"/>
              <a:t>+</a:t>
            </a:r>
            <a:r>
              <a:rPr lang="zh-CN" altLang="en-US" sz="1900" dirty="0"/>
              <a:t>卡箍总厚度小于 </a:t>
            </a:r>
            <a:r>
              <a:rPr lang="en-US" altLang="zh-CN" sz="1900" dirty="0"/>
              <a:t>13 mm</a:t>
            </a:r>
            <a:r>
              <a:rPr lang="zh-CN" altLang="en-US" sz="1900" dirty="0"/>
              <a:t>（外形尺寸不超过现有</a:t>
            </a:r>
            <a:r>
              <a:rPr lang="en-US" altLang="zh-CN" sz="1900" dirty="0"/>
              <a:t>BEPCII</a:t>
            </a:r>
            <a:r>
              <a:rPr lang="zh-CN" altLang="en-US" sz="1900" dirty="0"/>
              <a:t>四极线圈）。</a:t>
            </a:r>
            <a:endParaRPr lang="en-US" altLang="zh-CN" sz="1900" dirty="0"/>
          </a:p>
          <a:p>
            <a:pPr marL="342900" indent="-34290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900" dirty="0"/>
              <a:t>4.2 K</a:t>
            </a:r>
            <a:r>
              <a:rPr lang="zh-CN" altLang="en-US" sz="1900" dirty="0"/>
              <a:t>，</a:t>
            </a:r>
            <a:r>
              <a:rPr lang="zh-CN" altLang="en-US" sz="1900" dirty="0">
                <a:solidFill>
                  <a:srgbClr val="FF0000"/>
                </a:solidFill>
              </a:rPr>
              <a:t>运行电流需由原来的</a:t>
            </a:r>
            <a:r>
              <a:rPr lang="en-US" altLang="zh-CN" sz="1900" dirty="0">
                <a:solidFill>
                  <a:srgbClr val="FF0000"/>
                </a:solidFill>
              </a:rPr>
              <a:t>500 A</a:t>
            </a:r>
            <a:r>
              <a:rPr lang="zh-CN" altLang="en-US" sz="1900" dirty="0">
                <a:solidFill>
                  <a:srgbClr val="FF0000"/>
                </a:solidFill>
              </a:rPr>
              <a:t>提高至</a:t>
            </a:r>
            <a:r>
              <a:rPr lang="en-US" altLang="zh-CN" sz="1900" dirty="0">
                <a:solidFill>
                  <a:srgbClr val="FF0000"/>
                </a:solidFill>
              </a:rPr>
              <a:t>2080 A</a:t>
            </a:r>
            <a:r>
              <a:rPr lang="zh-CN" altLang="en-US" sz="1900" dirty="0"/>
              <a:t>。</a:t>
            </a:r>
            <a:endParaRPr lang="en-US" altLang="zh-CN" sz="1900" dirty="0"/>
          </a:p>
          <a:p>
            <a:pPr marL="342900" indent="-34290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dirty="0"/>
              <a:t>制作路线：四级线圈绕线、加热固化，与不锈钢卡箍装配。</a:t>
            </a:r>
            <a:endParaRPr lang="en-US" altLang="zh-CN" sz="19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4936F9-87D7-4E4C-93CD-6A3D3F6B1020}"/>
              </a:ext>
            </a:extLst>
          </p:cNvPr>
          <p:cNvSpPr txBox="1"/>
          <p:nvPr/>
        </p:nvSpPr>
        <p:spPr>
          <a:xfrm>
            <a:off x="479376" y="117793"/>
            <a:ext cx="6811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中心</a:t>
            </a:r>
            <a:r>
              <a:rPr lang="en-US" altLang="zh-C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SCQ</a:t>
            </a:r>
            <a:r>
              <a:rPr lang="zh-CN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线圈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cos2</a:t>
            </a:r>
            <a:r>
              <a:rPr lang="el-GR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方案说明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备选方案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没有列预算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0A85AA-49A2-466A-A6AD-AE3E126EE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2" y="2691116"/>
            <a:ext cx="2585561" cy="22322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83A773-E8C3-4C74-B5D7-799FAADB9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9525"/>
          <a:stretch/>
        </p:blipFill>
        <p:spPr>
          <a:xfrm>
            <a:off x="4636116" y="2691116"/>
            <a:ext cx="2655075" cy="223224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691116"/>
            <a:ext cx="3096344" cy="232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695400" y="5229200"/>
            <a:ext cx="84969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cos2θ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线圈全尺寸样机研制周期：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个月，需要经费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万元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cos2θ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线圈研制周期：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个月，共需要经费：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万元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人员：约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人（磁场设计、力学分析、制作工艺、失超保护、低温测试）。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5" descr="3">
            <a:extLst>
              <a:ext uri="{FF2B5EF4-FFF2-40B4-BE49-F238E27FC236}">
                <a16:creationId xmlns:a16="http://schemas.microsoft.com/office/drawing/2014/main" id="{962832D8-2464-41CD-AD49-14E817D2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0843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29298</TotalTime>
  <Words>1464</Words>
  <Application>Microsoft Office PowerPoint</Application>
  <PresentationFormat>宽屏</PresentationFormat>
  <Paragraphs>251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굴림</vt:lpstr>
      <vt:lpstr>Microsoft YaHei UI</vt:lpstr>
      <vt:lpstr>黑体</vt:lpstr>
      <vt:lpstr>微软雅黑</vt:lpstr>
      <vt:lpstr>한컴바탕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kW / 150 rpm 全超导型高温超导电机设计研究</dc:title>
  <dc:creator>wqh</dc:creator>
  <cp:lastModifiedBy>XU Qingjin</cp:lastModifiedBy>
  <cp:revision>1803</cp:revision>
  <cp:lastPrinted>2021-04-08T06:25:44Z</cp:lastPrinted>
  <dcterms:created xsi:type="dcterms:W3CDTF">2016-05-24T04:39:08Z</dcterms:created>
  <dcterms:modified xsi:type="dcterms:W3CDTF">2021-05-21T06:17:05Z</dcterms:modified>
</cp:coreProperties>
</file>