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82" r:id="rId3"/>
    <p:sldId id="283" r:id="rId4"/>
    <p:sldId id="300" r:id="rId5"/>
    <p:sldId id="303" r:id="rId6"/>
    <p:sldId id="301" r:id="rId7"/>
    <p:sldId id="290" r:id="rId8"/>
    <p:sldId id="284" r:id="rId9"/>
    <p:sldId id="287" r:id="rId10"/>
    <p:sldId id="289" r:id="rId11"/>
    <p:sldId id="285" r:id="rId12"/>
    <p:sldId id="304" r:id="rId13"/>
    <p:sldId id="305" r:id="rId14"/>
    <p:sldId id="299" r:id="rId15"/>
    <p:sldId id="286" r:id="rId16"/>
    <p:sldId id="291" r:id="rId17"/>
    <p:sldId id="302" r:id="rId18"/>
    <p:sldId id="292" r:id="rId19"/>
    <p:sldId id="298" r:id="rId20"/>
    <p:sldId id="29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6046" autoAdjust="0"/>
  </p:normalViewPr>
  <p:slideViewPr>
    <p:cSldViewPr snapToGrid="0">
      <p:cViewPr varScale="1">
        <p:scale>
          <a:sx n="103" d="100"/>
          <a:sy n="103" d="100"/>
        </p:scale>
        <p:origin x="138" y="2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FBFC0-77C2-4605-B333-4CA314C8FAB7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2793A-D6AC-4469-9E7A-F3D296934E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0786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3586-0871-4CAF-AF00-03C09437D682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0248-CF0C-46FA-B673-F9D292CC3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944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3586-0871-4CAF-AF00-03C09437D682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0248-CF0C-46FA-B673-F9D292CC3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624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3586-0871-4CAF-AF00-03C09437D682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0248-CF0C-46FA-B673-F9D292CC3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08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3586-0871-4CAF-AF00-03C09437D682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0248-CF0C-46FA-B673-F9D292CC3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289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3586-0871-4CAF-AF00-03C09437D682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0248-CF0C-46FA-B673-F9D292CC3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3401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3586-0871-4CAF-AF00-03C09437D682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0248-CF0C-46FA-B673-F9D292CC3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95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3586-0871-4CAF-AF00-03C09437D682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0248-CF0C-46FA-B673-F9D292CC3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196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3586-0871-4CAF-AF00-03C09437D682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0248-CF0C-46FA-B673-F9D292CC3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90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3586-0871-4CAF-AF00-03C09437D682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0248-CF0C-46FA-B673-F9D292CC3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035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3586-0871-4CAF-AF00-03C09437D682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0248-CF0C-46FA-B673-F9D292CC3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36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3586-0871-4CAF-AF00-03C09437D682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00248-CF0C-46FA-B673-F9D292CC3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853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A3586-0871-4CAF-AF00-03C09437D682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00248-CF0C-46FA-B673-F9D292CC3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95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245973" y="1587050"/>
            <a:ext cx="37000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/>
              <a:t>CEPC</a:t>
            </a:r>
            <a:r>
              <a:rPr lang="zh-CN" altLang="en-US" sz="2800" dirty="0"/>
              <a:t>探测器机械和</a:t>
            </a:r>
            <a:r>
              <a:rPr lang="en-US" altLang="zh-CN" sz="2800" dirty="0"/>
              <a:t>MDI</a:t>
            </a:r>
          </a:p>
          <a:p>
            <a:pPr algn="ctr"/>
            <a:r>
              <a:rPr lang="zh-CN" altLang="en-US" sz="2800" dirty="0"/>
              <a:t>设计研讨会</a:t>
            </a:r>
            <a:endParaRPr lang="en-US" altLang="zh-CN" sz="2800" dirty="0"/>
          </a:p>
          <a:p>
            <a:pPr algn="ctr"/>
            <a:endParaRPr lang="en-US" altLang="zh-CN" sz="2800" dirty="0">
              <a:solidFill>
                <a:srgbClr val="0070C0"/>
              </a:solidFill>
            </a:endParaRPr>
          </a:p>
          <a:p>
            <a:pPr algn="ctr"/>
            <a:r>
              <a:rPr lang="zh-CN" altLang="en-US" sz="44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总     结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189340" y="4149113"/>
            <a:ext cx="1813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纪    全</a:t>
            </a:r>
            <a:endParaRPr lang="en-US" altLang="zh-CN" dirty="0"/>
          </a:p>
          <a:p>
            <a:pPr algn="ctr"/>
            <a:r>
              <a:rPr lang="en-US" altLang="zh-CN" dirty="0"/>
              <a:t>2020</a:t>
            </a:r>
            <a:r>
              <a:rPr lang="zh-CN" altLang="en-US" dirty="0"/>
              <a:t>年</a:t>
            </a:r>
            <a:r>
              <a:rPr lang="en-US" altLang="zh-CN" dirty="0"/>
              <a:t>10</a:t>
            </a:r>
            <a:r>
              <a:rPr lang="zh-CN" altLang="en-US" dirty="0"/>
              <a:t>月</a:t>
            </a:r>
            <a:r>
              <a:rPr lang="en-US" altLang="zh-CN" dirty="0"/>
              <a:t>23</a:t>
            </a:r>
            <a:r>
              <a:rPr lang="zh-CN" altLang="en-US" dirty="0"/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2494685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52CC5D8-D0C9-4A53-BB82-181D4830BEB2}"/>
              </a:ext>
            </a:extLst>
          </p:cNvPr>
          <p:cNvSpPr txBox="1"/>
          <p:nvPr/>
        </p:nvSpPr>
        <p:spPr>
          <a:xfrm>
            <a:off x="408572" y="264633"/>
            <a:ext cx="11604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范例一：靶体的遥控更换 </a:t>
            </a:r>
            <a:r>
              <a:rPr lang="en-US" altLang="zh-CN" sz="32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--- </a:t>
            </a:r>
            <a:r>
              <a:rPr lang="en-US" altLang="zh-CN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CSNS 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拖车的移动和锁紧如何设计？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731681D-3AC9-43A7-A0F6-6FC62A00F1C2}"/>
              </a:ext>
            </a:extLst>
          </p:cNvPr>
          <p:cNvSpPr/>
          <p:nvPr/>
        </p:nvSpPr>
        <p:spPr>
          <a:xfrm>
            <a:off x="1219200" y="849408"/>
            <a:ext cx="96359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设计原则：</a:t>
            </a:r>
            <a:r>
              <a:rPr lang="zh-CN" altLang="en-US" sz="28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以最简单的方法，最少的维护步骤实现遥控拆卸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BF07F7D-E354-450F-BEA6-99FAC0F3D7E6}"/>
              </a:ext>
            </a:extLst>
          </p:cNvPr>
          <p:cNvSpPr txBox="1"/>
          <p:nvPr/>
        </p:nvSpPr>
        <p:spPr>
          <a:xfrm>
            <a:off x="2062066" y="1434183"/>
            <a:ext cx="3621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国外常规的</a:t>
            </a:r>
            <a:r>
              <a:rPr lang="zh-CN" altLang="en-US" sz="4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步操作</a:t>
            </a: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62711AFE-ECEF-4760-850E-A2347AB3C973}"/>
              </a:ext>
            </a:extLst>
          </p:cNvPr>
          <p:cNvSpPr/>
          <p:nvPr/>
        </p:nvSpPr>
        <p:spPr>
          <a:xfrm>
            <a:off x="6033928" y="1716822"/>
            <a:ext cx="360000" cy="36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63590F-6852-46EB-83F6-DDD184813DFA}"/>
              </a:ext>
            </a:extLst>
          </p:cNvPr>
          <p:cNvSpPr txBox="1"/>
          <p:nvPr/>
        </p:nvSpPr>
        <p:spPr>
          <a:xfrm>
            <a:off x="6783224" y="1434183"/>
            <a:ext cx="3621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CSNS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简化的</a:t>
            </a:r>
            <a:r>
              <a:rPr lang="zh-CN" altLang="en-US" sz="4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壹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步完成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8A4EB8D-2FCF-4FFE-9583-AEB8EB130FA8}"/>
              </a:ext>
            </a:extLst>
          </p:cNvPr>
          <p:cNvSpPr txBox="1"/>
          <p:nvPr/>
        </p:nvSpPr>
        <p:spPr>
          <a:xfrm>
            <a:off x="962412" y="2203624"/>
            <a:ext cx="2749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组合拳设计：</a:t>
            </a:r>
            <a:endParaRPr lang="en-US" altLang="zh-CN" sz="28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第一步：拖车分体设计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DAE2727-5D21-49C1-A331-37D36261E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21236" r="1057" b="19272"/>
          <a:stretch/>
        </p:blipFill>
        <p:spPr bwMode="auto">
          <a:xfrm>
            <a:off x="1965211" y="3101034"/>
            <a:ext cx="8261578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90B9BEC-D43B-4909-ACD7-EF0C950F325F}"/>
              </a:ext>
            </a:extLst>
          </p:cNvPr>
          <p:cNvSpPr txBox="1"/>
          <p:nvPr/>
        </p:nvSpPr>
        <p:spPr>
          <a:xfrm>
            <a:off x="3712132" y="6128239"/>
            <a:ext cx="4570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拖车由固定屏蔽体和移动屏蔽体两部分组成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6C4BE4B7-2E45-476D-8FDD-6B7921125DE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842588" y="4433234"/>
            <a:ext cx="1154785" cy="990583"/>
          </a:xfrm>
          <a:prstGeom prst="straightConnector1">
            <a:avLst/>
          </a:prstGeom>
          <a:solidFill>
            <a:srgbClr val="FFFF00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</p:spPr>
      </p:cxnSp>
      <p:sp useBgFill="1">
        <p:nvSpPr>
          <p:cNvPr id="14" name="文本框 13">
            <a:extLst>
              <a:ext uri="{FF2B5EF4-FFF2-40B4-BE49-F238E27FC236}">
                <a16:creationId xmlns:a16="http://schemas.microsoft.com/office/drawing/2014/main" id="{71471EB1-C2D5-4939-9AD6-44B9DC81F86D}"/>
              </a:ext>
            </a:extLst>
          </p:cNvPr>
          <p:cNvSpPr txBox="1"/>
          <p:nvPr/>
        </p:nvSpPr>
        <p:spPr>
          <a:xfrm>
            <a:off x="5419980" y="5533148"/>
            <a:ext cx="1210588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+mn-ea"/>
              </a:rPr>
              <a:t>固定屏蔽体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463F23EE-A008-4624-8573-FAF52B5B6EED}"/>
              </a:ext>
            </a:extLst>
          </p:cNvPr>
          <p:cNvCxnSpPr>
            <a:cxnSpLocks/>
          </p:cNvCxnSpPr>
          <p:nvPr/>
        </p:nvCxnSpPr>
        <p:spPr bwMode="auto">
          <a:xfrm flipV="1">
            <a:off x="7863264" y="4203080"/>
            <a:ext cx="602713" cy="1220736"/>
          </a:xfrm>
          <a:prstGeom prst="straightConnector1">
            <a:avLst/>
          </a:prstGeom>
          <a:solidFill>
            <a:srgbClr val="FFFF00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</p:spPr>
      </p:cxnSp>
      <p:sp useBgFill="1">
        <p:nvSpPr>
          <p:cNvPr id="17" name="文本框 16">
            <a:extLst>
              <a:ext uri="{FF2B5EF4-FFF2-40B4-BE49-F238E27FC236}">
                <a16:creationId xmlns:a16="http://schemas.microsoft.com/office/drawing/2014/main" id="{025D3E6B-5064-4B82-994A-2AA3722C3E32}"/>
              </a:ext>
            </a:extLst>
          </p:cNvPr>
          <p:cNvSpPr txBox="1"/>
          <p:nvPr/>
        </p:nvSpPr>
        <p:spPr>
          <a:xfrm>
            <a:off x="7261222" y="5533148"/>
            <a:ext cx="1210588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+mn-ea"/>
              </a:rPr>
              <a:t>移动屏蔽体</a:t>
            </a:r>
          </a:p>
        </p:txBody>
      </p:sp>
    </p:spTree>
    <p:extLst>
      <p:ext uri="{BB962C8B-B14F-4D97-AF65-F5344CB8AC3E}">
        <p14:creationId xmlns:p14="http://schemas.microsoft.com/office/powerpoint/2010/main" val="3288872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54E8B83-85C2-48B0-8F05-ECAB9D2FF7D4}"/>
              </a:ext>
            </a:extLst>
          </p:cNvPr>
          <p:cNvSpPr txBox="1"/>
          <p:nvPr/>
        </p:nvSpPr>
        <p:spPr>
          <a:xfrm>
            <a:off x="303395" y="235880"/>
            <a:ext cx="492955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组合拳设计：</a:t>
            </a:r>
            <a:endParaRPr lang="en-US" altLang="zh-CN" sz="28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第二步：独特的联动切换锁紧设计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             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省去了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多余的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锁紧遥控操作</a:t>
            </a:r>
          </a:p>
        </p:txBody>
      </p: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2C0EC36D-7909-4ADA-A578-90C5B061896D}"/>
              </a:ext>
            </a:extLst>
          </p:cNvPr>
          <p:cNvCxnSpPr/>
          <p:nvPr/>
        </p:nvCxnSpPr>
        <p:spPr bwMode="auto">
          <a:xfrm>
            <a:off x="1561039" y="1159645"/>
            <a:ext cx="400109" cy="0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</p:spPr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94286104-43DD-4EA8-A8F4-4162E917F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857" y="2243347"/>
            <a:ext cx="8347827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1AA54D9-7CC1-4F74-812A-7210E8675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18" y="1441217"/>
            <a:ext cx="2156541" cy="12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E1D523F-9659-430C-B683-43E73C174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193" y="772246"/>
            <a:ext cx="2233019" cy="1296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CB5D8FD-659A-4977-A917-7B8BF9001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066" y="4049504"/>
            <a:ext cx="2937799" cy="252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EF54DB5-48DF-4C94-8170-F87699F5D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7543" y="772246"/>
            <a:ext cx="2078490" cy="12960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555207A7-9D5D-4189-A2E0-9CD1DC7E586A}"/>
              </a:ext>
            </a:extLst>
          </p:cNvPr>
          <p:cNvSpPr txBox="1"/>
          <p:nvPr/>
        </p:nvSpPr>
        <p:spPr>
          <a:xfrm>
            <a:off x="988117" y="2829319"/>
            <a:ext cx="2187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ea typeface="黑体" panose="02010609060101010101" pitchFamily="49" charset="-122"/>
              </a:rPr>
              <a:t>Locking hook and locking device</a:t>
            </a:r>
            <a:endParaRPr lang="zh-CN" altLang="en-US" sz="1200" dirty="0">
              <a:ea typeface="黑体" panose="02010609060101010101" pitchFamily="49" charset="-122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2EEBD5A5-5F9A-404D-8A9E-712DC2B84FCA}"/>
              </a:ext>
            </a:extLst>
          </p:cNvPr>
          <p:cNvSpPr txBox="1"/>
          <p:nvPr/>
        </p:nvSpPr>
        <p:spPr>
          <a:xfrm>
            <a:off x="5834770" y="4651608"/>
            <a:ext cx="2345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ea typeface="黑体" panose="02010609060101010101" pitchFamily="49" charset="-122"/>
              </a:rPr>
              <a:t>Locking shaft and unlocking device</a:t>
            </a:r>
            <a:endParaRPr lang="zh-CN" altLang="en-US" sz="1200" dirty="0">
              <a:ea typeface="黑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278A63E-2A73-4B4A-B369-EF28C4102235}"/>
              </a:ext>
            </a:extLst>
          </p:cNvPr>
          <p:cNvSpPr txBox="1"/>
          <p:nvPr/>
        </p:nvSpPr>
        <p:spPr>
          <a:xfrm>
            <a:off x="1859788" y="5575075"/>
            <a:ext cx="43781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难点与风险：</a:t>
            </a:r>
            <a:endParaRPr lang="en-US" altLang="zh-CN" sz="2800" dirty="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dirty="0"/>
              <a:t>        </a:t>
            </a:r>
            <a:r>
              <a:rPr lang="zh-CN" altLang="en-US" dirty="0"/>
              <a:t>切换功能设计的</a:t>
            </a:r>
            <a:r>
              <a:rPr lang="zh-CN" altLang="en-US" sz="2800" dirty="0">
                <a:solidFill>
                  <a:srgbClr val="FF0000"/>
                </a:solidFill>
              </a:rPr>
              <a:t>可靠性</a:t>
            </a:r>
            <a:r>
              <a:rPr lang="zh-CN" altLang="en-US" sz="2800" dirty="0">
                <a:solidFill>
                  <a:srgbClr val="0070C0"/>
                </a:solidFill>
              </a:rPr>
              <a:t>！！！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1A86B63F-2F44-4FEE-A2F8-D0B462051386}"/>
              </a:ext>
            </a:extLst>
          </p:cNvPr>
          <p:cNvCxnSpPr>
            <a:cxnSpLocks/>
          </p:cNvCxnSpPr>
          <p:nvPr/>
        </p:nvCxnSpPr>
        <p:spPr bwMode="auto">
          <a:xfrm flipV="1">
            <a:off x="6893169" y="3429000"/>
            <a:ext cx="450172" cy="1222608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</p:spPr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1F501D74-EA0F-458E-83A8-890DC9B9A559}"/>
              </a:ext>
            </a:extLst>
          </p:cNvPr>
          <p:cNvCxnSpPr>
            <a:cxnSpLocks/>
          </p:cNvCxnSpPr>
          <p:nvPr/>
        </p:nvCxnSpPr>
        <p:spPr bwMode="auto">
          <a:xfrm>
            <a:off x="2078505" y="3143400"/>
            <a:ext cx="2273687" cy="1085700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</p:spPr>
      </p:cxnSp>
      <p:pic>
        <p:nvPicPr>
          <p:cNvPr id="17" name="图片 16">
            <a:extLst>
              <a:ext uri="{FF2B5EF4-FFF2-40B4-BE49-F238E27FC236}">
                <a16:creationId xmlns:a16="http://schemas.microsoft.com/office/drawing/2014/main" id="{3A2071C3-B1AC-4109-9336-16494EE4BA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681" y="768484"/>
            <a:ext cx="2335662" cy="1296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8EF3D95-6A26-4083-B1CA-890E35B0CDE0}"/>
              </a:ext>
            </a:extLst>
          </p:cNvPr>
          <p:cNvSpPr txBox="1"/>
          <p:nvPr/>
        </p:nvSpPr>
        <p:spPr>
          <a:xfrm>
            <a:off x="3010040" y="1872577"/>
            <a:ext cx="11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Position 0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86ABD65-292F-4CA0-914A-A7690A542E4C}"/>
              </a:ext>
            </a:extLst>
          </p:cNvPr>
          <p:cNvSpPr txBox="1"/>
          <p:nvPr/>
        </p:nvSpPr>
        <p:spPr>
          <a:xfrm>
            <a:off x="5903016" y="398531"/>
            <a:ext cx="11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Position 1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3F4ED3E-2B3D-41F2-8B11-EF59BAE911D6}"/>
              </a:ext>
            </a:extLst>
          </p:cNvPr>
          <p:cNvSpPr txBox="1"/>
          <p:nvPr/>
        </p:nvSpPr>
        <p:spPr>
          <a:xfrm>
            <a:off x="8065485" y="435934"/>
            <a:ext cx="11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Position 2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34CDDE6D-4B0E-4A5B-882E-E7A094C8C301}"/>
              </a:ext>
            </a:extLst>
          </p:cNvPr>
          <p:cNvSpPr txBox="1"/>
          <p:nvPr/>
        </p:nvSpPr>
        <p:spPr>
          <a:xfrm>
            <a:off x="10305219" y="430046"/>
            <a:ext cx="11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Position 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7988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E100062-7799-4856-B64F-28567267E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97402" y="1327120"/>
            <a:ext cx="4057716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34BD863-394C-411E-AEBF-1812B7A51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374" y="1327120"/>
            <a:ext cx="4084657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9E61C77-495F-4BD2-A576-C86A58191D6C}"/>
              </a:ext>
            </a:extLst>
          </p:cNvPr>
          <p:cNvSpPr txBox="1"/>
          <p:nvPr/>
        </p:nvSpPr>
        <p:spPr>
          <a:xfrm>
            <a:off x="849085" y="236813"/>
            <a:ext cx="1081257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直接意义：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/>
              <a:t>      </a:t>
            </a:r>
            <a:r>
              <a:rPr lang="zh-CN" altLang="en-US" sz="2400" dirty="0"/>
              <a:t>易于遥控维护操作的设计，</a:t>
            </a:r>
            <a:r>
              <a:rPr lang="zh-CN" altLang="en-US" sz="3200" dirty="0">
                <a:solidFill>
                  <a:srgbClr val="FF0000"/>
                </a:solidFill>
              </a:rPr>
              <a:t>降低了</a:t>
            </a:r>
            <a:r>
              <a:rPr lang="zh-CN" altLang="en-US" sz="2400" dirty="0"/>
              <a:t>遥控维护设备的要求和</a:t>
            </a:r>
            <a:r>
              <a:rPr lang="zh-CN" altLang="en-US" sz="2800" dirty="0">
                <a:solidFill>
                  <a:srgbClr val="FF0000"/>
                </a:solidFill>
              </a:rPr>
              <a:t>减少了</a:t>
            </a:r>
            <a:r>
              <a:rPr lang="zh-CN" altLang="en-US" sz="2400" dirty="0"/>
              <a:t>辅助工装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B946C6-9EF3-42DA-AB20-D21F3142FE5A}"/>
              </a:ext>
            </a:extLst>
          </p:cNvPr>
          <p:cNvSpPr txBox="1"/>
          <p:nvPr/>
        </p:nvSpPr>
        <p:spPr>
          <a:xfrm>
            <a:off x="850952" y="4804917"/>
            <a:ext cx="634981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间接意义：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/>
              <a:t>      </a:t>
            </a:r>
            <a:r>
              <a:rPr lang="zh-CN" altLang="en-US" sz="2400" dirty="0"/>
              <a:t>为散裂项目的顺利、按时验收，奠定了基础</a:t>
            </a:r>
            <a:endParaRPr lang="en-US" altLang="zh-CN" sz="24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836B673-956D-4766-A045-9B6A44F974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898" y="3462019"/>
            <a:ext cx="1170700" cy="756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4DB3B01-FE22-4584-98A8-163619B4FF05}"/>
              </a:ext>
            </a:extLst>
          </p:cNvPr>
          <p:cNvSpPr txBox="1"/>
          <p:nvPr/>
        </p:nvSpPr>
        <p:spPr>
          <a:xfrm>
            <a:off x="8072080" y="438712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空荡的热室</a:t>
            </a:r>
          </a:p>
        </p:txBody>
      </p:sp>
    </p:spTree>
    <p:extLst>
      <p:ext uri="{BB962C8B-B14F-4D97-AF65-F5344CB8AC3E}">
        <p14:creationId xmlns:p14="http://schemas.microsoft.com/office/powerpoint/2010/main" val="1069214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F0FB46A-E59D-4669-9280-3ECB1CA3735B}"/>
              </a:ext>
            </a:extLst>
          </p:cNvPr>
          <p:cNvSpPr txBox="1"/>
          <p:nvPr/>
        </p:nvSpPr>
        <p:spPr>
          <a:xfrm>
            <a:off x="800101" y="501162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完成还是完美？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CD79D3C-675B-4605-B347-E717C0C9A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412" y="1089000"/>
            <a:ext cx="1013748" cy="234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2AC24B-DBEA-486E-BC6E-34E2A3999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344" y="4160908"/>
            <a:ext cx="1701816" cy="2340000"/>
          </a:xfrm>
          <a:prstGeom prst="rect">
            <a:avLst/>
          </a:prstGeom>
        </p:spPr>
      </p:pic>
      <p:sp>
        <p:nvSpPr>
          <p:cNvPr id="9" name="箭头: 下 8">
            <a:extLst>
              <a:ext uri="{FF2B5EF4-FFF2-40B4-BE49-F238E27FC236}">
                <a16:creationId xmlns:a16="http://schemas.microsoft.com/office/drawing/2014/main" id="{37F70661-0FAE-4E51-B966-EA382E7B9483}"/>
              </a:ext>
            </a:extLst>
          </p:cNvPr>
          <p:cNvSpPr/>
          <p:nvPr/>
        </p:nvSpPr>
        <p:spPr>
          <a:xfrm>
            <a:off x="2738171" y="3614954"/>
            <a:ext cx="360230" cy="360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下 10">
            <a:extLst>
              <a:ext uri="{FF2B5EF4-FFF2-40B4-BE49-F238E27FC236}">
                <a16:creationId xmlns:a16="http://schemas.microsoft.com/office/drawing/2014/main" id="{69CA244D-3811-4A4B-87BB-C6CF47043F59}"/>
              </a:ext>
            </a:extLst>
          </p:cNvPr>
          <p:cNvSpPr/>
          <p:nvPr/>
        </p:nvSpPr>
        <p:spPr>
          <a:xfrm>
            <a:off x="8246091" y="3702442"/>
            <a:ext cx="360230" cy="360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E1504B87-2D76-4987-92E7-5D08FF9E4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0" y="1089000"/>
            <a:ext cx="2523853" cy="234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1FB0263-214B-4C92-BE32-2B2B4978B5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368" y="4518396"/>
            <a:ext cx="2893675" cy="18000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46976D9-5B50-4C58-B7B7-97895B95D6D8}"/>
              </a:ext>
            </a:extLst>
          </p:cNvPr>
          <p:cNvSpPr txBox="1"/>
          <p:nvPr/>
        </p:nvSpPr>
        <p:spPr>
          <a:xfrm>
            <a:off x="9873043" y="1822509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插杆动作，</a:t>
            </a:r>
            <a:endParaRPr lang="en-US" altLang="zh-CN" dirty="0"/>
          </a:p>
          <a:p>
            <a:r>
              <a:rPr lang="zh-CN" altLang="en-US" dirty="0"/>
              <a:t>存在风险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753712A-125D-4494-B324-3CEE3B463E2B}"/>
              </a:ext>
            </a:extLst>
          </p:cNvPr>
          <p:cNvSpPr txBox="1"/>
          <p:nvPr/>
        </p:nvSpPr>
        <p:spPr>
          <a:xfrm>
            <a:off x="980129" y="1924441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分步驱动，</a:t>
            </a:r>
            <a:endParaRPr lang="en-US" altLang="zh-CN" dirty="0"/>
          </a:p>
          <a:p>
            <a:r>
              <a:rPr lang="zh-CN" altLang="en-US" dirty="0"/>
              <a:t>存在风险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9779523-2C2E-44F0-8F64-138093D6036C}"/>
              </a:ext>
            </a:extLst>
          </p:cNvPr>
          <p:cNvSpPr txBox="1"/>
          <p:nvPr/>
        </p:nvSpPr>
        <p:spPr>
          <a:xfrm>
            <a:off x="4368940" y="261390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完美设计</a:t>
            </a:r>
            <a:endParaRPr lang="en-US" altLang="zh-CN" sz="36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D122265-8888-472B-A107-91EA17B5C2EF}"/>
              </a:ext>
            </a:extLst>
          </p:cNvPr>
          <p:cNvSpPr txBox="1"/>
          <p:nvPr/>
        </p:nvSpPr>
        <p:spPr>
          <a:xfrm>
            <a:off x="3893650" y="4329640"/>
            <a:ext cx="2981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世界领先水平</a:t>
            </a:r>
            <a:endParaRPr lang="en-US" altLang="zh-CN" sz="36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2AF7AF78-4FB5-4D7C-A5BF-C420758D6830}"/>
              </a:ext>
            </a:extLst>
          </p:cNvPr>
          <p:cNvSpPr/>
          <p:nvPr/>
        </p:nvSpPr>
        <p:spPr>
          <a:xfrm>
            <a:off x="5114604" y="3597765"/>
            <a:ext cx="540000" cy="540000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A08E897B-10A3-4DBB-A6C3-DB4105D3F934}"/>
              </a:ext>
            </a:extLst>
          </p:cNvPr>
          <p:cNvCxnSpPr>
            <a:cxnSpLocks/>
          </p:cNvCxnSpPr>
          <p:nvPr/>
        </p:nvCxnSpPr>
        <p:spPr bwMode="auto">
          <a:xfrm flipH="1">
            <a:off x="8994710" y="2468840"/>
            <a:ext cx="1306287" cy="246368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3438415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E8A51CF-5914-41FC-A99F-735A1706160A}"/>
              </a:ext>
            </a:extLst>
          </p:cNvPr>
          <p:cNvSpPr txBox="1"/>
          <p:nvPr/>
        </p:nvSpPr>
        <p:spPr>
          <a:xfrm>
            <a:off x="558041" y="352410"/>
            <a:ext cx="7058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CEPC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的探测器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谱仪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机械设计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如何开展？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4D45004-AE0A-47CD-A75F-C1598DF38959}"/>
              </a:ext>
            </a:extLst>
          </p:cNvPr>
          <p:cNvSpPr txBox="1"/>
          <p:nvPr/>
        </p:nvSpPr>
        <p:spPr>
          <a:xfrm>
            <a:off x="1387018" y="1423234"/>
            <a:ext cx="9417963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设计目标</a:t>
            </a:r>
            <a:r>
              <a:rPr lang="en-US" altLang="zh-CN" sz="28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(</a:t>
            </a:r>
            <a:r>
              <a:rPr lang="zh-CN" altLang="en-US" sz="28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共同完成</a:t>
            </a:r>
            <a:r>
              <a:rPr lang="en-US" altLang="zh-CN" sz="28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)</a:t>
            </a:r>
          </a:p>
          <a:p>
            <a:r>
              <a:rPr lang="en-US" altLang="zh-CN" sz="2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探索并完成各子探测器的总体安装及维护方案，为各子探测器的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连接及相互接口要求提供指导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8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28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设计原则</a:t>
            </a:r>
            <a:endParaRPr lang="en-US" altLang="zh-CN" sz="28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⊙ 每个子探测器都易于安装和维护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   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高效维护，用最短的时间实现任意探测器的更换或维护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</a:p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⊙ 优化空间，用最少的安装工装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⊙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安装方案的设计兼顾考虑磁测、加速器束流调试等环节</a:t>
            </a:r>
          </a:p>
        </p:txBody>
      </p:sp>
    </p:spTree>
    <p:extLst>
      <p:ext uri="{BB962C8B-B14F-4D97-AF65-F5344CB8AC3E}">
        <p14:creationId xmlns:p14="http://schemas.microsoft.com/office/powerpoint/2010/main" val="2277058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9DFC79C-654B-4DE2-8EE8-25D1C5BEE50A}"/>
              </a:ext>
            </a:extLst>
          </p:cNvPr>
          <p:cNvSpPr txBox="1"/>
          <p:nvPr/>
        </p:nvSpPr>
        <p:spPr>
          <a:xfrm>
            <a:off x="558041" y="352410"/>
            <a:ext cx="7058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CEPC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的探测器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谱仪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机械设计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如何开展？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5DB4EA5-E1A5-49F6-A9DE-A4685BC3D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41" y="1605571"/>
            <a:ext cx="5972997" cy="4680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5431D7D-D278-4FD1-97BE-4E63C99AA58E}"/>
              </a:ext>
            </a:extLst>
          </p:cNvPr>
          <p:cNvSpPr txBox="1"/>
          <p:nvPr/>
        </p:nvSpPr>
        <p:spPr>
          <a:xfrm>
            <a:off x="808567" y="123164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工作计划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67172BA-94D7-4F6A-A0B9-E37B92799299}"/>
              </a:ext>
            </a:extLst>
          </p:cNvPr>
          <p:cNvSpPr txBox="1"/>
          <p:nvPr/>
        </p:nvSpPr>
        <p:spPr>
          <a:xfrm>
            <a:off x="6678928" y="1754861"/>
            <a:ext cx="5083443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一、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独立地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推进机械设计的工作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开展</a:t>
            </a:r>
            <a:r>
              <a:rPr lang="zh-CN" altLang="en-US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轭铁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强子量能器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zh-CN" altLang="en-US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超导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的机械设计，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探索重载装备的安装方案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拓展：地下实验大厅的设计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        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配厅的设计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          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地面大厅的设计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束流管的深化设计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二、与物理、探测器定期不定期的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联合交流</a:t>
            </a:r>
            <a:endParaRPr lang="en-US" altLang="zh-CN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配合各子探测器开展机械支撑结构的设计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2429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B58E8DD2-9655-4519-AA9A-21B99335C4F8}"/>
              </a:ext>
            </a:extLst>
          </p:cNvPr>
          <p:cNvSpPr txBox="1"/>
          <p:nvPr/>
        </p:nvSpPr>
        <p:spPr>
          <a:xfrm>
            <a:off x="558041" y="352410"/>
            <a:ext cx="7058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CEPC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的探测器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谱仪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机械设计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如何开展？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5740E25-A3A4-422D-B6DF-1D6ED2B5A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70" y="1854382"/>
            <a:ext cx="10514059" cy="4500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C4AACC0-0DDA-4282-8B3E-829777D4C68C}"/>
              </a:ext>
            </a:extLst>
          </p:cNvPr>
          <p:cNvSpPr txBox="1"/>
          <p:nvPr/>
        </p:nvSpPr>
        <p:spPr>
          <a:xfrm>
            <a:off x="724592" y="1273803"/>
            <a:ext cx="7007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基本尺寸及相邻探测器之间的间隙，见下图</a:t>
            </a:r>
          </a:p>
        </p:txBody>
      </p:sp>
    </p:spTree>
    <p:extLst>
      <p:ext uri="{BB962C8B-B14F-4D97-AF65-F5344CB8AC3E}">
        <p14:creationId xmlns:p14="http://schemas.microsoft.com/office/powerpoint/2010/main" val="1697393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06A1579B-0AC9-48C2-B6C7-3C13960C1395}"/>
              </a:ext>
            </a:extLst>
          </p:cNvPr>
          <p:cNvSpPr txBox="1"/>
          <p:nvPr/>
        </p:nvSpPr>
        <p:spPr>
          <a:xfrm>
            <a:off x="558041" y="352410"/>
            <a:ext cx="7058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CEPC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的探测器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谱仪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机械设计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如何开展？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E820616-E448-4310-8706-AD7D3648EC66}"/>
              </a:ext>
            </a:extLst>
          </p:cNvPr>
          <p:cNvSpPr txBox="1"/>
          <p:nvPr/>
        </p:nvSpPr>
        <p:spPr>
          <a:xfrm>
            <a:off x="1076284" y="1493611"/>
            <a:ext cx="664797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待开展的关键技术及难点：</a:t>
            </a:r>
            <a:endParaRPr lang="en-US" altLang="zh-CN" sz="28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endParaRPr lang="en-US" altLang="zh-CN" sz="28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重载气浮导轨</a:t>
            </a:r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共用导轨</a:t>
            </a:r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的可行性研究</a:t>
            </a:r>
            <a:endParaRPr lang="en-US" altLang="zh-CN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重载液压精密调整及控制</a:t>
            </a:r>
            <a:endParaRPr lang="en-US" altLang="zh-CN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子探测器间隙</a:t>
            </a:r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50mm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的可行性论证</a:t>
            </a:r>
            <a:endParaRPr lang="en-US" altLang="zh-CN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6304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BC14DDB-7857-4775-8D46-81BF63FB5AE0}"/>
              </a:ext>
            </a:extLst>
          </p:cNvPr>
          <p:cNvSpPr txBox="1"/>
          <p:nvPr/>
        </p:nvSpPr>
        <p:spPr>
          <a:xfrm>
            <a:off x="858416" y="624174"/>
            <a:ext cx="4031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人员队伍的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调整及培养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7C677E8-BB27-470D-9E50-CE4AC9E44E86}"/>
              </a:ext>
            </a:extLst>
          </p:cNvPr>
          <p:cNvSpPr txBox="1"/>
          <p:nvPr/>
        </p:nvSpPr>
        <p:spPr>
          <a:xfrm>
            <a:off x="1890525" y="1315243"/>
            <a:ext cx="23391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东莞借用人员</a:t>
            </a:r>
            <a:endParaRPr lang="en-US" altLang="zh-CN" sz="2800" dirty="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肖松文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张俊嵩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陆友莲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魏少红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何  宁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BC8866D-DAB9-45F3-B3F4-4203BAF4B32F}"/>
              </a:ext>
            </a:extLst>
          </p:cNvPr>
          <p:cNvSpPr txBox="1"/>
          <p:nvPr/>
        </p:nvSpPr>
        <p:spPr>
          <a:xfrm>
            <a:off x="8630949" y="1315243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南华大学</a:t>
            </a:r>
            <a:endParaRPr lang="en-US" altLang="zh-CN" sz="2800" dirty="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研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1)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37312F7-B83A-44BE-AFE3-046DD5C6CF90}"/>
              </a:ext>
            </a:extLst>
          </p:cNvPr>
          <p:cNvSpPr txBox="1"/>
          <p:nvPr/>
        </p:nvSpPr>
        <p:spPr>
          <a:xfrm>
            <a:off x="5619809" y="1315243"/>
            <a:ext cx="162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湖南大学</a:t>
            </a:r>
            <a:endParaRPr lang="en-US" altLang="zh-CN" sz="2800" dirty="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研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1)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BD949AC-2107-4C95-BD3B-3234BC5078A4}"/>
              </a:ext>
            </a:extLst>
          </p:cNvPr>
          <p:cNvSpPr txBox="1"/>
          <p:nvPr/>
        </p:nvSpPr>
        <p:spPr>
          <a:xfrm>
            <a:off x="1026984" y="4171723"/>
            <a:ext cx="506901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机械设计的交流</a:t>
            </a:r>
            <a:r>
              <a:rPr lang="en-US" altLang="zh-CN" sz="32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(?)</a:t>
            </a:r>
          </a:p>
          <a:p>
            <a:r>
              <a:rPr lang="en-US" altLang="zh-CN" sz="32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1. </a:t>
            </a:r>
            <a:r>
              <a:rPr lang="zh-CN" altLang="en-US" sz="32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同行之间的交流</a:t>
            </a:r>
            <a:endParaRPr lang="en-US" altLang="zh-CN" sz="32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32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2. </a:t>
            </a:r>
            <a:r>
              <a:rPr lang="zh-CN" altLang="en-US" sz="32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同行与非同行之间的交流</a:t>
            </a:r>
            <a:endParaRPr lang="en-US" altLang="zh-CN" sz="32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en-US" altLang="zh-CN" sz="32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3. </a:t>
            </a:r>
            <a:r>
              <a:rPr lang="zh-CN" altLang="en-US" sz="3200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国际交流？</a:t>
            </a:r>
          </a:p>
        </p:txBody>
      </p:sp>
    </p:spTree>
    <p:extLst>
      <p:ext uri="{BB962C8B-B14F-4D97-AF65-F5344CB8AC3E}">
        <p14:creationId xmlns:p14="http://schemas.microsoft.com/office/powerpoint/2010/main" val="23018867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06761CC-1F75-4E50-AC40-42BB8B19E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6" y="1232999"/>
            <a:ext cx="3420000" cy="208536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53D3E94-1B1E-4688-9C48-42F83DD602EE}"/>
              </a:ext>
            </a:extLst>
          </p:cNvPr>
          <p:cNvSpPr txBox="1"/>
          <p:nvPr/>
        </p:nvSpPr>
        <p:spPr>
          <a:xfrm>
            <a:off x="466530" y="863665"/>
            <a:ext cx="748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ATLAS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92B4BE9-9D7B-4260-ADF5-76D37ADAC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886" y="1232997"/>
            <a:ext cx="3060000" cy="219600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4B62501-C0A4-49E9-BD4B-72BE403BC8E5}"/>
              </a:ext>
            </a:extLst>
          </p:cNvPr>
          <p:cNvSpPr txBox="1"/>
          <p:nvPr/>
        </p:nvSpPr>
        <p:spPr>
          <a:xfrm>
            <a:off x="4446886" y="863665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CMS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3ABCC89-5F2A-49C4-B73D-ABAD41E24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139" y="1128475"/>
            <a:ext cx="2880000" cy="220236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0AA4825-BFD9-4712-96C2-445AC233329A}"/>
              </a:ext>
            </a:extLst>
          </p:cNvPr>
          <p:cNvSpPr txBox="1"/>
          <p:nvPr/>
        </p:nvSpPr>
        <p:spPr>
          <a:xfrm>
            <a:off x="8527139" y="785640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LHCB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3BADAB1-15F9-4C39-801B-98897B9FF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79" y="4026701"/>
            <a:ext cx="3060000" cy="218315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F1FCD56-D506-467B-B312-C70205CFF386}"/>
              </a:ext>
            </a:extLst>
          </p:cNvPr>
          <p:cNvSpPr txBox="1"/>
          <p:nvPr/>
        </p:nvSpPr>
        <p:spPr>
          <a:xfrm>
            <a:off x="768656" y="3639522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ALICE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6D601A7-A44F-4F62-8D5E-E8C511510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6886" y="3896496"/>
            <a:ext cx="2520000" cy="243083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C5169EC-0246-4A1A-9FDF-83787F5509B0}"/>
              </a:ext>
            </a:extLst>
          </p:cNvPr>
          <p:cNvSpPr txBox="1"/>
          <p:nvPr/>
        </p:nvSpPr>
        <p:spPr>
          <a:xfrm>
            <a:off x="5069498" y="3527164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ILD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562ED0A-A80B-44C8-BE9E-7A4A33FC05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4777" y="3797858"/>
            <a:ext cx="2593872" cy="2412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1CEC534-5242-4EEA-958C-3E3A1F0C4C7C}"/>
              </a:ext>
            </a:extLst>
          </p:cNvPr>
          <p:cNvSpPr txBox="1"/>
          <p:nvPr/>
        </p:nvSpPr>
        <p:spPr>
          <a:xfrm>
            <a:off x="8624777" y="3527164"/>
            <a:ext cx="698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BESIII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5BA8713-4A46-4528-8051-A0A0A920A2AF}"/>
              </a:ext>
            </a:extLst>
          </p:cNvPr>
          <p:cNvSpPr txBox="1"/>
          <p:nvPr/>
        </p:nvSpPr>
        <p:spPr>
          <a:xfrm>
            <a:off x="406130" y="310779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机械结构一大抄，看你会抄不会抄</a:t>
            </a:r>
          </a:p>
        </p:txBody>
      </p:sp>
    </p:spTree>
    <p:extLst>
      <p:ext uri="{BB962C8B-B14F-4D97-AF65-F5344CB8AC3E}">
        <p14:creationId xmlns:p14="http://schemas.microsoft.com/office/powerpoint/2010/main" val="2230244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3992A48F-6868-4B56-8B96-EC32E9202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200" y="1674456"/>
            <a:ext cx="6755375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5000"/>
              </a:spcBef>
            </a:pPr>
            <a:r>
              <a:rPr kumimoji="1" lang="zh-CN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</a:rPr>
              <a:t>内 容</a:t>
            </a:r>
            <a:r>
              <a:rPr kumimoji="1" lang="en-US" altLang="zh-CN" sz="36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黑体" panose="02010609060101010101" pitchFamily="49" charset="-122"/>
              </a:rPr>
              <a:t>:</a:t>
            </a:r>
          </a:p>
          <a:p>
            <a:pPr>
              <a:spcBef>
                <a:spcPct val="25000"/>
              </a:spcBef>
            </a:pPr>
            <a:r>
              <a:rPr kumimoji="1" lang="en-US" altLang="zh-CN" sz="2800" dirty="0">
                <a:solidFill>
                  <a:schemeClr val="tx1"/>
                </a:solidFill>
                <a:ea typeface="黑体" panose="02010609060101010101" pitchFamily="49" charset="-122"/>
              </a:rPr>
              <a:t>     </a:t>
            </a:r>
            <a:r>
              <a:rPr kumimoji="1" lang="zh-CN" altLang="en-US" sz="4000" b="1" dirty="0">
                <a:solidFill>
                  <a:srgbClr val="FF0000"/>
                </a:solidFill>
                <a:ea typeface="黑体" panose="02010609060101010101" pitchFamily="49" charset="-122"/>
              </a:rPr>
              <a:t>机械设计</a:t>
            </a:r>
            <a:r>
              <a:rPr kumimoji="1" lang="zh-CN" altLang="en-US" sz="3200" dirty="0">
                <a:solidFill>
                  <a:schemeClr val="tx1"/>
                </a:solidFill>
                <a:ea typeface="黑体" panose="02010609060101010101" pitchFamily="49" charset="-122"/>
              </a:rPr>
              <a:t>工作下一步如何开展？</a:t>
            </a:r>
            <a:endParaRPr kumimoji="1" lang="en-US" altLang="zh-CN" sz="3200" dirty="0">
              <a:ea typeface="黑体" panose="02010609060101010101" pitchFamily="49" charset="-122"/>
            </a:endParaRPr>
          </a:p>
        </p:txBody>
      </p:sp>
      <p:sp>
        <p:nvSpPr>
          <p:cNvPr id="2" name="箭头: 下 1">
            <a:extLst>
              <a:ext uri="{FF2B5EF4-FFF2-40B4-BE49-F238E27FC236}">
                <a16:creationId xmlns:a16="http://schemas.microsoft.com/office/drawing/2014/main" id="{5CFACF2C-9A94-40EF-86ED-0A2D913177C1}"/>
              </a:ext>
            </a:extLst>
          </p:cNvPr>
          <p:cNvSpPr/>
          <p:nvPr/>
        </p:nvSpPr>
        <p:spPr>
          <a:xfrm>
            <a:off x="5826000" y="3566824"/>
            <a:ext cx="540000" cy="54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7A668AC-DC7D-40AC-8E74-7D7015DD314C}"/>
              </a:ext>
            </a:extLst>
          </p:cNvPr>
          <p:cNvSpPr txBox="1"/>
          <p:nvPr/>
        </p:nvSpPr>
        <p:spPr>
          <a:xfrm>
            <a:off x="5231821" y="4503858"/>
            <a:ext cx="17283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选择？</a:t>
            </a:r>
          </a:p>
        </p:txBody>
      </p:sp>
    </p:spTree>
    <p:extLst>
      <p:ext uri="{BB962C8B-B14F-4D97-AF65-F5344CB8AC3E}">
        <p14:creationId xmlns:p14="http://schemas.microsoft.com/office/powerpoint/2010/main" val="2011084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333242E-1774-4A98-9126-BBBABBA4CC33}"/>
              </a:ext>
            </a:extLst>
          </p:cNvPr>
          <p:cNvSpPr txBox="1"/>
          <p:nvPr/>
        </p:nvSpPr>
        <p:spPr>
          <a:xfrm>
            <a:off x="4578597" y="2767280"/>
            <a:ext cx="30348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dirty="0">
                <a:latin typeface="+mj-lt"/>
              </a:rPr>
              <a:t>谢  谢</a:t>
            </a:r>
            <a:r>
              <a:rPr lang="en-US" altLang="zh-CN" sz="8000" dirty="0">
                <a:latin typeface="+mj-lt"/>
              </a:rPr>
              <a:t>!</a:t>
            </a:r>
            <a:endParaRPr lang="zh-CN" altLang="en-US" sz="8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7816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F1A3024-64A6-4348-B1DB-E6EBFB8D79C6}"/>
              </a:ext>
            </a:extLst>
          </p:cNvPr>
          <p:cNvSpPr txBox="1"/>
          <p:nvPr/>
        </p:nvSpPr>
        <p:spPr>
          <a:xfrm>
            <a:off x="2874606" y="729762"/>
            <a:ext cx="6442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CEPC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是机械工程师的</a:t>
            </a:r>
            <a:r>
              <a:rPr lang="zh-CN" altLang="en-US" sz="4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挑战和机遇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5F841EE-45F0-4E21-A8B4-CCA05BD9E5BB}"/>
              </a:ext>
            </a:extLst>
          </p:cNvPr>
          <p:cNvSpPr txBox="1"/>
          <p:nvPr/>
        </p:nvSpPr>
        <p:spPr>
          <a:xfrm>
            <a:off x="694117" y="1694946"/>
            <a:ext cx="98796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+mn-ea"/>
              </a:rPr>
              <a:t>●对于</a:t>
            </a:r>
            <a:r>
              <a:rPr lang="en-US" altLang="zh-CN" sz="2400" dirty="0">
                <a:latin typeface="+mn-ea"/>
              </a:rPr>
              <a:t>Higgs</a:t>
            </a:r>
            <a:r>
              <a:rPr lang="zh-CN" altLang="en-US" sz="2400" dirty="0">
                <a:latin typeface="+mn-ea"/>
              </a:rPr>
              <a:t>粒子的研究，世界各国的物理学家们处于同一起跑线上</a:t>
            </a:r>
            <a:r>
              <a:rPr lang="en-US" altLang="zh-CN" sz="2400" dirty="0">
                <a:latin typeface="+mn-ea"/>
              </a:rPr>
              <a:t>……</a:t>
            </a:r>
          </a:p>
          <a:p>
            <a:endParaRPr lang="en-US" altLang="zh-CN" sz="1000" dirty="0">
              <a:latin typeface="+mn-ea"/>
            </a:endParaRPr>
          </a:p>
          <a:p>
            <a:r>
              <a:rPr lang="en-US" altLang="zh-CN" sz="2400" dirty="0">
                <a:latin typeface="+mn-ea"/>
              </a:rPr>
              <a:t>        </a:t>
            </a:r>
            <a:r>
              <a:rPr lang="zh-CN" altLang="en-US" sz="2400" dirty="0">
                <a:latin typeface="+mn-ea"/>
              </a:rPr>
              <a:t>（</a:t>
            </a:r>
            <a:r>
              <a:rPr lang="zh-CN" altLang="en-US" sz="2400" dirty="0">
                <a:solidFill>
                  <a:srgbClr val="0070C0"/>
                </a:solidFill>
                <a:latin typeface="+mn-ea"/>
              </a:rPr>
              <a:t>技术</a:t>
            </a:r>
            <a:r>
              <a:rPr lang="zh-CN" altLang="en-US" sz="2400" dirty="0">
                <a:latin typeface="+mn-ea"/>
              </a:rPr>
              <a:t>方面）</a:t>
            </a:r>
            <a:r>
              <a:rPr lang="en-US" altLang="zh-CN" sz="3200" dirty="0">
                <a:latin typeface="+mn-ea"/>
              </a:rPr>
              <a:t>CEPC</a:t>
            </a:r>
            <a:r>
              <a:rPr lang="zh-CN" altLang="en-US" sz="3200" dirty="0">
                <a:latin typeface="+mn-ea"/>
              </a:rPr>
              <a:t>的</a:t>
            </a:r>
            <a:r>
              <a:rPr lang="zh-CN" altLang="en-US" sz="3200" dirty="0">
                <a:solidFill>
                  <a:srgbClr val="FF0000"/>
                </a:solidFill>
                <a:latin typeface="+mn-ea"/>
              </a:rPr>
              <a:t>机械设计</a:t>
            </a:r>
            <a:r>
              <a:rPr lang="zh-CN" altLang="en-US" sz="3200" dirty="0">
                <a:latin typeface="+mn-ea"/>
              </a:rPr>
              <a:t>将面临新的挑战！</a:t>
            </a: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C7162A7C-4802-4165-848C-367C81C78774}"/>
              </a:ext>
            </a:extLst>
          </p:cNvPr>
          <p:cNvSpPr/>
          <p:nvPr/>
        </p:nvSpPr>
        <p:spPr>
          <a:xfrm>
            <a:off x="1618255" y="2419858"/>
            <a:ext cx="360000" cy="25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FA03BCA-D2CA-408F-8B3E-0010311E1D16}"/>
              </a:ext>
            </a:extLst>
          </p:cNvPr>
          <p:cNvSpPr txBox="1"/>
          <p:nvPr/>
        </p:nvSpPr>
        <p:spPr>
          <a:xfrm>
            <a:off x="641838" y="3687313"/>
            <a:ext cx="98283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+mn-ea"/>
              </a:rPr>
              <a:t>●高能所居安思危，</a:t>
            </a:r>
            <a:r>
              <a:rPr lang="zh-CN" altLang="en-US" sz="2400" dirty="0">
                <a:solidFill>
                  <a:srgbClr val="FF0000"/>
                </a:solidFill>
                <a:latin typeface="+mn-ea"/>
              </a:rPr>
              <a:t>人员极端紧张情况下布局</a:t>
            </a:r>
            <a:r>
              <a:rPr lang="en-US" altLang="zh-CN" sz="2400" dirty="0">
                <a:solidFill>
                  <a:srgbClr val="FF0000"/>
                </a:solidFill>
                <a:latin typeface="+mn-ea"/>
              </a:rPr>
              <a:t>CEPC</a:t>
            </a:r>
            <a:r>
              <a:rPr lang="zh-CN" altLang="en-US" sz="2400" dirty="0">
                <a:latin typeface="+mn-ea"/>
              </a:rPr>
              <a:t>，规划未来</a:t>
            </a:r>
            <a:r>
              <a:rPr lang="en-US" altLang="zh-CN" sz="2400" dirty="0">
                <a:latin typeface="+mn-ea"/>
              </a:rPr>
              <a:t>……</a:t>
            </a:r>
          </a:p>
          <a:p>
            <a:endParaRPr lang="en-US" altLang="zh-CN" sz="1000" dirty="0">
              <a:latin typeface="+mn-ea"/>
            </a:endParaRPr>
          </a:p>
          <a:p>
            <a:r>
              <a:rPr lang="en-US" altLang="zh-CN" sz="2400" dirty="0">
                <a:latin typeface="+mn-ea"/>
              </a:rPr>
              <a:t>        </a:t>
            </a:r>
            <a:r>
              <a:rPr lang="zh-CN" altLang="en-US" sz="2400" dirty="0">
                <a:latin typeface="+mn-ea"/>
              </a:rPr>
              <a:t>（</a:t>
            </a:r>
            <a:r>
              <a:rPr lang="zh-CN" altLang="en-US" sz="2400" dirty="0">
                <a:solidFill>
                  <a:srgbClr val="0070C0"/>
                </a:solidFill>
                <a:latin typeface="+mn-ea"/>
              </a:rPr>
              <a:t>人员</a:t>
            </a:r>
            <a:r>
              <a:rPr lang="zh-CN" altLang="en-US" sz="2400" dirty="0">
                <a:latin typeface="+mn-ea"/>
              </a:rPr>
              <a:t>方面）</a:t>
            </a:r>
            <a:r>
              <a:rPr lang="en-US" altLang="zh-CN" sz="3200" dirty="0">
                <a:latin typeface="+mn-ea"/>
              </a:rPr>
              <a:t>CEPC</a:t>
            </a:r>
            <a:r>
              <a:rPr lang="zh-CN" altLang="en-US" sz="3200" dirty="0">
                <a:latin typeface="+mn-ea"/>
              </a:rPr>
              <a:t>的</a:t>
            </a:r>
            <a:r>
              <a:rPr lang="zh-CN" altLang="en-US" sz="3200" dirty="0">
                <a:solidFill>
                  <a:srgbClr val="FF0000"/>
                </a:solidFill>
                <a:latin typeface="+mn-ea"/>
              </a:rPr>
              <a:t>机械工程师</a:t>
            </a:r>
            <a:r>
              <a:rPr lang="zh-CN" altLang="en-US" sz="3200" dirty="0">
                <a:latin typeface="+mn-ea"/>
              </a:rPr>
              <a:t>将面临新的挑战！</a:t>
            </a: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4327F27F-E88D-410C-AFD6-24783014590A}"/>
              </a:ext>
            </a:extLst>
          </p:cNvPr>
          <p:cNvSpPr/>
          <p:nvPr/>
        </p:nvSpPr>
        <p:spPr>
          <a:xfrm>
            <a:off x="1618255" y="4401058"/>
            <a:ext cx="360000" cy="25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655FE5E-D506-4150-9003-A4C3E5A62EF3}"/>
              </a:ext>
            </a:extLst>
          </p:cNvPr>
          <p:cNvSpPr txBox="1"/>
          <p:nvPr/>
        </p:nvSpPr>
        <p:spPr>
          <a:xfrm>
            <a:off x="3844212" y="5481907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既是挑战，也是机遇</a:t>
            </a:r>
          </a:p>
        </p:txBody>
      </p:sp>
    </p:spTree>
    <p:extLst>
      <p:ext uri="{BB962C8B-B14F-4D97-AF65-F5344CB8AC3E}">
        <p14:creationId xmlns:p14="http://schemas.microsoft.com/office/powerpoint/2010/main" val="392153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896DBAF-E056-437F-9A84-F536D3E51AAD}"/>
              </a:ext>
            </a:extLst>
          </p:cNvPr>
          <p:cNvSpPr txBox="1"/>
          <p:nvPr/>
        </p:nvSpPr>
        <p:spPr>
          <a:xfrm>
            <a:off x="558041" y="352410"/>
            <a:ext cx="952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国外或前人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的技术路线或具体设计是否是我们唯一的选择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9DC50F8-51C1-4F09-9323-04A50C22D3FF}"/>
              </a:ext>
            </a:extLst>
          </p:cNvPr>
          <p:cNvSpPr txBox="1"/>
          <p:nvPr/>
        </p:nvSpPr>
        <p:spPr>
          <a:xfrm>
            <a:off x="3788317" y="875630"/>
            <a:ext cx="4615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华文隶书" panose="02010800040101010101" pitchFamily="2" charset="-122"/>
                <a:ea typeface="华文隶书" panose="02010800040101010101" pitchFamily="2" charset="-122"/>
              </a:rPr>
              <a:t>范例：</a:t>
            </a:r>
            <a:r>
              <a:rPr lang="en-US" altLang="zh-CN" sz="2400" b="1" dirty="0">
                <a:latin typeface="华文隶书" panose="02010800040101010101" pitchFamily="2" charset="-122"/>
                <a:ea typeface="华文隶书" panose="02010800040101010101" pitchFamily="2" charset="-122"/>
              </a:rPr>
              <a:t>CSNS </a:t>
            </a:r>
            <a:r>
              <a:rPr lang="zh-CN" altLang="en-US" sz="2400" b="1" dirty="0">
                <a:latin typeface="华文隶书" panose="02010800040101010101" pitchFamily="2" charset="-122"/>
                <a:ea typeface="华文隶书" panose="02010800040101010101" pitchFamily="2" charset="-122"/>
              </a:rPr>
              <a:t>靶体系统的设计过程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C6BEDAF-92ED-466C-BFBE-7109DD811B4C}"/>
              </a:ext>
            </a:extLst>
          </p:cNvPr>
          <p:cNvSpPr txBox="1"/>
          <p:nvPr/>
        </p:nvSpPr>
        <p:spPr>
          <a:xfrm>
            <a:off x="320648" y="1337295"/>
            <a:ext cx="8602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范例一：靶体的遥控更换 </a:t>
            </a:r>
            <a:r>
              <a:rPr lang="en-US" altLang="zh-CN" sz="32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--- 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世界各国的散裂靶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2751B2AB-F8F5-404A-B648-D0BAFB083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000" y="2192714"/>
            <a:ext cx="3060000" cy="2070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79D6C27-CB99-47F0-A5AA-1967C191C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683" y="2192714"/>
            <a:ext cx="2763029" cy="20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3D92743-6D65-44EE-B47D-CD38C7402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460" y="2192714"/>
            <a:ext cx="2638857" cy="207000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CAE3B072-D1BA-4164-8504-1D9F7669990A}"/>
              </a:ext>
            </a:extLst>
          </p:cNvPr>
          <p:cNvSpPr/>
          <p:nvPr/>
        </p:nvSpPr>
        <p:spPr>
          <a:xfrm>
            <a:off x="1914890" y="428123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英国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ISIS</a:t>
            </a: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BB59BDF-DEC7-4074-B1F7-3F0D8EFC4378}"/>
              </a:ext>
            </a:extLst>
          </p:cNvPr>
          <p:cNvSpPr/>
          <p:nvPr/>
        </p:nvSpPr>
        <p:spPr>
          <a:xfrm>
            <a:off x="5599710" y="4281236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美国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SNS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BCC3590-59F1-48E6-93A9-529278D9DBF8}"/>
              </a:ext>
            </a:extLst>
          </p:cNvPr>
          <p:cNvSpPr/>
          <p:nvPr/>
        </p:nvSpPr>
        <p:spPr>
          <a:xfrm>
            <a:off x="9115783" y="4282173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日本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J-PARC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114A600-573E-4F93-853D-1A8F69C3A6BE}"/>
              </a:ext>
            </a:extLst>
          </p:cNvPr>
          <p:cNvSpPr txBox="1"/>
          <p:nvPr/>
        </p:nvSpPr>
        <p:spPr>
          <a:xfrm>
            <a:off x="1874330" y="4668349"/>
            <a:ext cx="84433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英国、美国和日本的技术共同点：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--- 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技术路线一样</a:t>
            </a:r>
            <a:endParaRPr lang="en-US" altLang="zh-CN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dirty="0">
                <a:latin typeface="+mn-ea"/>
              </a:rPr>
              <a:t>共同的三步：</a:t>
            </a:r>
            <a:endParaRPr lang="en-US" altLang="zh-CN" sz="2000" dirty="0">
              <a:latin typeface="+mn-ea"/>
            </a:endParaRPr>
          </a:p>
          <a:p>
            <a:pPr algn="ctr"/>
            <a:r>
              <a:rPr lang="en-US" altLang="zh-CN" sz="2000" dirty="0">
                <a:latin typeface="+mn-ea"/>
              </a:rPr>
              <a:t>1.</a:t>
            </a:r>
            <a:r>
              <a:rPr lang="zh-CN" altLang="en-US" sz="2000" dirty="0">
                <a:latin typeface="+mn-ea"/>
              </a:rPr>
              <a:t>拆管线</a:t>
            </a:r>
            <a:endParaRPr lang="en-US" altLang="zh-CN" sz="2000" dirty="0">
              <a:latin typeface="+mn-ea"/>
            </a:endParaRPr>
          </a:p>
          <a:p>
            <a:pPr algn="ctr"/>
            <a:r>
              <a:rPr lang="en-US" altLang="zh-CN" sz="2000" dirty="0">
                <a:latin typeface="+mn-ea"/>
              </a:rPr>
              <a:t>2.</a:t>
            </a:r>
            <a:r>
              <a:rPr lang="zh-CN" altLang="en-US" sz="2000" dirty="0">
                <a:latin typeface="+mn-ea"/>
              </a:rPr>
              <a:t>卸螺钉</a:t>
            </a:r>
            <a:endParaRPr lang="en-US" altLang="zh-CN" sz="2000" dirty="0">
              <a:latin typeface="+mn-ea"/>
            </a:endParaRPr>
          </a:p>
          <a:p>
            <a:pPr algn="ctr"/>
            <a:r>
              <a:rPr lang="en-US" altLang="zh-CN" sz="2000" dirty="0">
                <a:latin typeface="+mn-ea"/>
              </a:rPr>
              <a:t>      3.</a:t>
            </a:r>
            <a:r>
              <a:rPr lang="zh-CN" altLang="en-US" sz="2000" dirty="0">
                <a:latin typeface="+mn-ea"/>
              </a:rPr>
              <a:t>吊装靶体</a:t>
            </a:r>
            <a:r>
              <a:rPr lang="en-US" altLang="zh-CN" sz="2000" dirty="0">
                <a:latin typeface="+mn-ea"/>
              </a:rPr>
              <a:t>(</a:t>
            </a:r>
            <a:r>
              <a:rPr lang="zh-CN" altLang="en-US" sz="2000" dirty="0">
                <a:solidFill>
                  <a:srgbClr val="FF0000"/>
                </a:solidFill>
                <a:latin typeface="+mn-ea"/>
              </a:rPr>
              <a:t>繁</a:t>
            </a:r>
            <a:r>
              <a:rPr lang="en-US" altLang="zh-CN" sz="2000" dirty="0">
                <a:latin typeface="+mn-ea"/>
              </a:rPr>
              <a:t>)</a:t>
            </a:r>
            <a:endParaRPr lang="zh-CN" altLang="en-US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81679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47F7F75-A161-46D7-BE82-055FAE87C4D5}"/>
              </a:ext>
            </a:extLst>
          </p:cNvPr>
          <p:cNvSpPr txBox="1"/>
          <p:nvPr/>
        </p:nvSpPr>
        <p:spPr>
          <a:xfrm>
            <a:off x="408572" y="264633"/>
            <a:ext cx="9347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范例一：靶体的遥控更换 </a:t>
            </a:r>
            <a:r>
              <a:rPr lang="en-US" altLang="zh-CN" sz="32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--- 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世界各国散裂靶的吊装</a:t>
            </a:r>
          </a:p>
        </p:txBody>
      </p:sp>
      <p:pic>
        <p:nvPicPr>
          <p:cNvPr id="6" name="图片 43">
            <a:extLst>
              <a:ext uri="{FF2B5EF4-FFF2-40B4-BE49-F238E27FC236}">
                <a16:creationId xmlns:a16="http://schemas.microsoft.com/office/drawing/2014/main" id="{2966D362-0616-43C2-99F3-38D65D960E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/>
          <a:stretch/>
        </p:blipFill>
        <p:spPr bwMode="auto">
          <a:xfrm>
            <a:off x="5805129" y="849408"/>
            <a:ext cx="5940000" cy="421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85rc2944">
            <a:extLst>
              <a:ext uri="{FF2B5EF4-FFF2-40B4-BE49-F238E27FC236}">
                <a16:creationId xmlns:a16="http://schemas.microsoft.com/office/drawing/2014/main" id="{7D40B4DD-A362-4D23-941C-95F882CE8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6" b="1864"/>
          <a:stretch>
            <a:fillRect/>
          </a:stretch>
        </p:blipFill>
        <p:spPr bwMode="auto">
          <a:xfrm>
            <a:off x="1210856" y="849408"/>
            <a:ext cx="2988000" cy="335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13C0E24-C1C8-4FA3-8501-2503331DF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492" y="4287448"/>
            <a:ext cx="3173522" cy="244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8EF184C-520D-45B8-B384-1660A7DB9B33}"/>
              </a:ext>
            </a:extLst>
          </p:cNvPr>
          <p:cNvSpPr/>
          <p:nvPr/>
        </p:nvSpPr>
        <p:spPr>
          <a:xfrm>
            <a:off x="1210856" y="4791326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英国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ISIS</a:t>
            </a:r>
            <a:endParaRPr lang="zh-CN" altLang="en-US" dirty="0"/>
          </a:p>
        </p:txBody>
      </p:sp>
      <p:sp>
        <p:nvSpPr>
          <p:cNvPr id="9" name="箭头: 下 8">
            <a:extLst>
              <a:ext uri="{FF2B5EF4-FFF2-40B4-BE49-F238E27FC236}">
                <a16:creationId xmlns:a16="http://schemas.microsoft.com/office/drawing/2014/main" id="{46CE382C-D41B-4D4A-B8DA-DA61AE3BB26A}"/>
              </a:ext>
            </a:extLst>
          </p:cNvPr>
          <p:cNvSpPr/>
          <p:nvPr/>
        </p:nvSpPr>
        <p:spPr>
          <a:xfrm flipV="1">
            <a:off x="1584854" y="4318938"/>
            <a:ext cx="360000" cy="36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EC22589-B232-45A5-A92F-24F37746D010}"/>
              </a:ext>
            </a:extLst>
          </p:cNvPr>
          <p:cNvSpPr/>
          <p:nvPr/>
        </p:nvSpPr>
        <p:spPr>
          <a:xfrm>
            <a:off x="2385850" y="5691170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美国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SNS</a:t>
            </a:r>
            <a:endParaRPr lang="zh-CN" altLang="en-US" dirty="0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37BE4064-A4DA-4DAF-92BB-3C336E304204}"/>
              </a:ext>
            </a:extLst>
          </p:cNvPr>
          <p:cNvSpPr/>
          <p:nvPr/>
        </p:nvSpPr>
        <p:spPr>
          <a:xfrm>
            <a:off x="3397091" y="5687600"/>
            <a:ext cx="360000" cy="36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id="{F5568727-32B2-415E-B83C-5CA73392D475}"/>
              </a:ext>
            </a:extLst>
          </p:cNvPr>
          <p:cNvSpPr/>
          <p:nvPr/>
        </p:nvSpPr>
        <p:spPr>
          <a:xfrm flipV="1">
            <a:off x="8279654" y="5327600"/>
            <a:ext cx="360000" cy="360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54744CD-865A-47EB-A999-AEF25F7C2106}"/>
              </a:ext>
            </a:extLst>
          </p:cNvPr>
          <p:cNvSpPr/>
          <p:nvPr/>
        </p:nvSpPr>
        <p:spPr>
          <a:xfrm>
            <a:off x="7790240" y="5701628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日本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J-PARC</a:t>
            </a:r>
            <a:endParaRPr lang="zh-CN" altLang="en-US" dirty="0"/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46769671-D8CF-43BE-9510-CACA1C940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762" y="5050758"/>
            <a:ext cx="2162367" cy="1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箭头: 右 14">
            <a:extLst>
              <a:ext uri="{FF2B5EF4-FFF2-40B4-BE49-F238E27FC236}">
                <a16:creationId xmlns:a16="http://schemas.microsoft.com/office/drawing/2014/main" id="{BAACD2FC-81D6-4A79-961B-198EDAB1C85E}"/>
              </a:ext>
            </a:extLst>
          </p:cNvPr>
          <p:cNvSpPr/>
          <p:nvPr/>
        </p:nvSpPr>
        <p:spPr>
          <a:xfrm>
            <a:off x="9163823" y="5680758"/>
            <a:ext cx="360000" cy="36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FCE4124-48B7-4367-B8DC-3EE8979143AF}"/>
              </a:ext>
            </a:extLst>
          </p:cNvPr>
          <p:cNvSpPr txBox="1"/>
          <p:nvPr/>
        </p:nvSpPr>
        <p:spPr>
          <a:xfrm>
            <a:off x="707517" y="5563128"/>
            <a:ext cx="954107" cy="1015663"/>
          </a:xfrm>
          <a:prstGeom prst="rect">
            <a:avLst/>
          </a:prstGeom>
          <a:noFill/>
          <a:ln w="1270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60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繁</a:t>
            </a:r>
          </a:p>
        </p:txBody>
      </p:sp>
    </p:spTree>
    <p:extLst>
      <p:ext uri="{BB962C8B-B14F-4D97-AF65-F5344CB8AC3E}">
        <p14:creationId xmlns:p14="http://schemas.microsoft.com/office/powerpoint/2010/main" val="545964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2D41FD5-8C99-432D-BF24-0B90CAD770A4}"/>
              </a:ext>
            </a:extLst>
          </p:cNvPr>
          <p:cNvSpPr txBox="1"/>
          <p:nvPr/>
        </p:nvSpPr>
        <p:spPr>
          <a:xfrm>
            <a:off x="408572" y="264633"/>
            <a:ext cx="9914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范例一：靶体的遥控更换 </a:t>
            </a:r>
            <a:r>
              <a:rPr lang="en-US" altLang="zh-CN" sz="32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--- </a:t>
            </a:r>
            <a:r>
              <a:rPr lang="en-US" altLang="zh-CN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CSNS 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散裂靶如何设计？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5B06849-DFD0-4D8F-B2BC-73EA24115D74}"/>
              </a:ext>
            </a:extLst>
          </p:cNvPr>
          <p:cNvSpPr txBox="1"/>
          <p:nvPr/>
        </p:nvSpPr>
        <p:spPr>
          <a:xfrm>
            <a:off x="1202713" y="849408"/>
            <a:ext cx="9635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设计原则：</a:t>
            </a:r>
            <a:r>
              <a:rPr lang="zh-CN" altLang="en-US" sz="28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以最简单的方法，最少的维护步骤实现遥控拆卸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4492785-C1F0-45C7-AB62-F0837A926AA5}"/>
              </a:ext>
            </a:extLst>
          </p:cNvPr>
          <p:cNvSpPr txBox="1"/>
          <p:nvPr/>
        </p:nvSpPr>
        <p:spPr>
          <a:xfrm>
            <a:off x="2062066" y="1434183"/>
            <a:ext cx="3621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国外常规的</a:t>
            </a:r>
            <a:r>
              <a:rPr lang="zh-CN" altLang="en-US" sz="4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步操作</a:t>
            </a: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9E1C8C84-2C31-4544-8568-C348F9FC627D}"/>
              </a:ext>
            </a:extLst>
          </p:cNvPr>
          <p:cNvSpPr/>
          <p:nvPr/>
        </p:nvSpPr>
        <p:spPr>
          <a:xfrm>
            <a:off x="6033928" y="1716822"/>
            <a:ext cx="360000" cy="36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7190579-8259-4300-B53C-7F23842F0AA6}"/>
              </a:ext>
            </a:extLst>
          </p:cNvPr>
          <p:cNvSpPr txBox="1"/>
          <p:nvPr/>
        </p:nvSpPr>
        <p:spPr>
          <a:xfrm>
            <a:off x="6783224" y="1434183"/>
            <a:ext cx="3621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CSNS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简化的</a:t>
            </a:r>
            <a:r>
              <a:rPr lang="zh-CN" altLang="en-US" sz="4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步操作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886D61-D249-430D-8DE5-6399C571A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582" y="3117105"/>
            <a:ext cx="4394419" cy="3215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CEDA6A7-CE71-4D30-B7CE-60F1630CF91D}"/>
              </a:ext>
            </a:extLst>
          </p:cNvPr>
          <p:cNvSpPr txBox="1"/>
          <p:nvPr/>
        </p:nvSpPr>
        <p:spPr>
          <a:xfrm>
            <a:off x="911026" y="2212174"/>
            <a:ext cx="3518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组合拳设计：</a:t>
            </a:r>
            <a:endParaRPr lang="en-US" altLang="zh-CN" sz="28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第一步：暗管布置，自动对接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1E0266C-327D-4FE3-B030-ECA94F0FC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053" y="4322742"/>
            <a:ext cx="3540878" cy="803848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DF6B6D0A-780A-4CC7-B1C5-B613A1290025}"/>
              </a:ext>
            </a:extLst>
          </p:cNvPr>
          <p:cNvSpPr txBox="1"/>
          <p:nvPr/>
        </p:nvSpPr>
        <p:spPr>
          <a:xfrm>
            <a:off x="6819526" y="2212174"/>
            <a:ext cx="492955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组合拳设计：</a:t>
            </a:r>
            <a:endParaRPr lang="en-US" altLang="zh-CN" sz="2800" dirty="0">
              <a:solidFill>
                <a:srgbClr val="0070C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第二步：重心内置设计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1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zh-CN" altLang="en-US" sz="2000" b="1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确保无锁紧时，安全放置在支撑座上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F178E505-52F4-4999-8B36-E47523309181}"/>
              </a:ext>
            </a:extLst>
          </p:cNvPr>
          <p:cNvCxnSpPr/>
          <p:nvPr/>
        </p:nvCxnSpPr>
        <p:spPr bwMode="auto">
          <a:xfrm flipV="1">
            <a:off x="8094214" y="4907298"/>
            <a:ext cx="663678" cy="219292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</p:spPr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id="{BE371B97-D376-4AB8-BBCF-F24D1919A68C}"/>
              </a:ext>
            </a:extLst>
          </p:cNvPr>
          <p:cNvSpPr txBox="1"/>
          <p:nvPr/>
        </p:nvSpPr>
        <p:spPr>
          <a:xfrm>
            <a:off x="7352987" y="5016944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支撑座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C10F0AB5-8F1D-4935-850E-20DF969CCF78}"/>
              </a:ext>
            </a:extLst>
          </p:cNvPr>
          <p:cNvCxnSpPr/>
          <p:nvPr/>
        </p:nvCxnSpPr>
        <p:spPr bwMode="auto">
          <a:xfrm flipH="1" flipV="1">
            <a:off x="9088045" y="4724666"/>
            <a:ext cx="392518" cy="401924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</p:spPr>
      </p:cxnSp>
      <p:sp>
        <p:nvSpPr>
          <p:cNvPr id="14" name="TextBox 11">
            <a:extLst>
              <a:ext uri="{FF2B5EF4-FFF2-40B4-BE49-F238E27FC236}">
                <a16:creationId xmlns:a16="http://schemas.microsoft.com/office/drawing/2014/main" id="{2515D39E-5B1B-4768-805D-A21C259A9DC0}"/>
              </a:ext>
            </a:extLst>
          </p:cNvPr>
          <p:cNvSpPr txBox="1"/>
          <p:nvPr/>
        </p:nvSpPr>
        <p:spPr>
          <a:xfrm>
            <a:off x="9407879" y="5021864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重心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45FD20BD-785D-4F68-9038-8289DA946ACE}"/>
              </a:ext>
            </a:extLst>
          </p:cNvPr>
          <p:cNvCxnSpPr/>
          <p:nvPr/>
        </p:nvCxnSpPr>
        <p:spPr bwMode="auto">
          <a:xfrm>
            <a:off x="7103593" y="3298856"/>
            <a:ext cx="400109" cy="0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550640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3E8990C4-67CB-4FAC-8F20-E1412A022B35}"/>
              </a:ext>
            </a:extLst>
          </p:cNvPr>
          <p:cNvSpPr txBox="1"/>
          <p:nvPr/>
        </p:nvSpPr>
        <p:spPr>
          <a:xfrm>
            <a:off x="481242" y="297705"/>
            <a:ext cx="65966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组合拳设计：</a:t>
            </a:r>
            <a:endParaRPr lang="en-US" altLang="zh-CN" sz="28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第三步：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自然对接的吊装接口设计，使得吊装安全而可控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7D6230-0929-45A4-90AD-B5BDF2404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337" y="1128702"/>
            <a:ext cx="3515798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1B0E91D7-E56D-426A-9EE2-D26F8358F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1"/>
          <a:stretch/>
        </p:blipFill>
        <p:spPr bwMode="auto">
          <a:xfrm>
            <a:off x="1818604" y="3225321"/>
            <a:ext cx="2175581" cy="32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36BCD60-6062-4A3B-BC16-2B782F3CAD3E}"/>
              </a:ext>
            </a:extLst>
          </p:cNvPr>
          <p:cNvSpPr txBox="1"/>
          <p:nvPr/>
        </p:nvSpPr>
        <p:spPr>
          <a:xfrm>
            <a:off x="248944" y="415921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原始吊装设计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4B00AC-7516-4AE4-B325-93215F2D87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741" y="1294911"/>
            <a:ext cx="2960217" cy="126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C618704-8076-45E7-AE5F-4DAF2A383A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566" y="2738804"/>
            <a:ext cx="2787392" cy="180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4948464-B344-41EE-ADBD-9FC5B46654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283" y="4722697"/>
            <a:ext cx="2893675" cy="1800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956C5AE-6A9B-4E93-B039-4FB16A46379E}"/>
              </a:ext>
            </a:extLst>
          </p:cNvPr>
          <p:cNvSpPr txBox="1"/>
          <p:nvPr/>
        </p:nvSpPr>
        <p:spPr>
          <a:xfrm>
            <a:off x="10170927" y="429537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优化的正式设计</a:t>
            </a: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12DE9DD3-3F3F-48EB-8279-4B612722A089}"/>
              </a:ext>
            </a:extLst>
          </p:cNvPr>
          <p:cNvSpPr/>
          <p:nvPr/>
        </p:nvSpPr>
        <p:spPr>
          <a:xfrm>
            <a:off x="6019133" y="5982697"/>
            <a:ext cx="720000" cy="54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1006A42-AD87-4B99-879E-1A41DE9E3705}"/>
              </a:ext>
            </a:extLst>
          </p:cNvPr>
          <p:cNvSpPr txBox="1"/>
          <p:nvPr/>
        </p:nvSpPr>
        <p:spPr>
          <a:xfrm>
            <a:off x="5237093" y="5361087"/>
            <a:ext cx="2517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&gt;</a:t>
            </a:r>
            <a:r>
              <a:rPr lang="en-US" altLang="zh-CN" dirty="0"/>
              <a:t> </a:t>
            </a:r>
            <a:r>
              <a:rPr lang="zh-CN" altLang="en-US" sz="2000" dirty="0">
                <a:solidFill>
                  <a:srgbClr val="FF0000"/>
                </a:solidFill>
              </a:rPr>
              <a:t>三年的思考结果</a:t>
            </a:r>
            <a:r>
              <a:rPr lang="en-US" altLang="zh-CN" sz="2000" dirty="0">
                <a:solidFill>
                  <a:srgbClr val="FF0000"/>
                </a:solidFill>
              </a:rPr>
              <a:t>…..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84A3070-9C7F-4693-8680-DFFF979DF9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005" y="2383761"/>
            <a:ext cx="3920068" cy="271295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3DBA773-39DC-4283-A5A7-E31591DDD138}"/>
              </a:ext>
            </a:extLst>
          </p:cNvPr>
          <p:cNvSpPr txBox="1"/>
          <p:nvPr/>
        </p:nvSpPr>
        <p:spPr>
          <a:xfrm>
            <a:off x="4820943" y="1279178"/>
            <a:ext cx="3057247" cy="95410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>
                <a:latin typeface="华文隶书" panose="02010800040101010101" pitchFamily="2" charset="-122"/>
                <a:ea typeface="华文隶书" panose="02010800040101010101" pitchFamily="2" charset="-122"/>
              </a:rPr>
              <a:t>第一次试操作，</a:t>
            </a:r>
            <a:endParaRPr lang="en-US" altLang="zh-CN" sz="2800" dirty="0"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algn="ctr"/>
            <a:r>
              <a:rPr lang="zh-CN" altLang="en-US" sz="2800" dirty="0">
                <a:latin typeface="华文隶书" panose="02010800040101010101" pitchFamily="2" charset="-122"/>
                <a:ea typeface="华文隶书" panose="02010800040101010101" pitchFamily="2" charset="-122"/>
              </a:rPr>
              <a:t>成功实现遥控安装</a:t>
            </a:r>
          </a:p>
        </p:txBody>
      </p:sp>
    </p:spTree>
    <p:extLst>
      <p:ext uri="{BB962C8B-B14F-4D97-AF65-F5344CB8AC3E}">
        <p14:creationId xmlns:p14="http://schemas.microsoft.com/office/powerpoint/2010/main" val="4114712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6B0B560-D96B-430F-9453-6A4747E655F1}"/>
              </a:ext>
            </a:extLst>
          </p:cNvPr>
          <p:cNvSpPr txBox="1"/>
          <p:nvPr/>
        </p:nvSpPr>
        <p:spPr>
          <a:xfrm>
            <a:off x="408572" y="264633"/>
            <a:ext cx="9347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范例二：靶体拖车的移动与锁紧 </a:t>
            </a:r>
            <a:r>
              <a:rPr lang="en-US" altLang="zh-CN" sz="32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--- 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世界各国的设计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47A9253-B557-4BAD-8ACC-413BAAFAD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78" y="1362845"/>
            <a:ext cx="2842984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D4D130E-D2B7-42B5-8C7A-68D71AE939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1" t="6977" r="12508" b="53487"/>
          <a:stretch/>
        </p:blipFill>
        <p:spPr bwMode="auto">
          <a:xfrm>
            <a:off x="4519464" y="1362845"/>
            <a:ext cx="3077936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BB4EC27-5F79-46B9-9475-A98FCC37C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803" y="1362845"/>
            <a:ext cx="3543405" cy="2340000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7" name="文本框 13">
            <a:extLst>
              <a:ext uri="{FF2B5EF4-FFF2-40B4-BE49-F238E27FC236}">
                <a16:creationId xmlns:a16="http://schemas.microsoft.com/office/drawing/2014/main" id="{6D11D5B7-CD0F-4FB6-A0DA-CBE89B95F993}"/>
              </a:ext>
            </a:extLst>
          </p:cNvPr>
          <p:cNvSpPr txBox="1"/>
          <p:nvPr/>
        </p:nvSpPr>
        <p:spPr>
          <a:xfrm>
            <a:off x="5804997" y="3333513"/>
            <a:ext cx="506870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ea typeface="黑体" panose="02010609060101010101" pitchFamily="49" charset="-122"/>
              </a:rPr>
              <a:t>SNS</a:t>
            </a:r>
            <a:endParaRPr lang="zh-CN" altLang="en-US" sz="1600" dirty="0">
              <a:ea typeface="黑体" panose="02010609060101010101" pitchFamily="49" charset="-122"/>
            </a:endParaRPr>
          </a:p>
        </p:txBody>
      </p:sp>
      <p:sp useBgFill="1">
        <p:nvSpPr>
          <p:cNvPr id="8" name="文本框 14">
            <a:extLst>
              <a:ext uri="{FF2B5EF4-FFF2-40B4-BE49-F238E27FC236}">
                <a16:creationId xmlns:a16="http://schemas.microsoft.com/office/drawing/2014/main" id="{9C372221-BB27-4196-AD93-8FECF10EBEC8}"/>
              </a:ext>
            </a:extLst>
          </p:cNvPr>
          <p:cNvSpPr txBox="1"/>
          <p:nvPr/>
        </p:nvSpPr>
        <p:spPr>
          <a:xfrm>
            <a:off x="9301808" y="3354960"/>
            <a:ext cx="908390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ea typeface="黑体" panose="02010609060101010101" pitchFamily="49" charset="-122"/>
              </a:rPr>
              <a:t>J-PARC</a:t>
            </a:r>
            <a:endParaRPr lang="zh-CN" altLang="en-US" sz="1600" dirty="0">
              <a:ea typeface="黑体" panose="02010609060101010101" pitchFamily="49" charset="-122"/>
            </a:endParaRPr>
          </a:p>
        </p:txBody>
      </p:sp>
      <p:sp useBgFill="1">
        <p:nvSpPr>
          <p:cNvPr id="9" name="文本框 13">
            <a:extLst>
              <a:ext uri="{FF2B5EF4-FFF2-40B4-BE49-F238E27FC236}">
                <a16:creationId xmlns:a16="http://schemas.microsoft.com/office/drawing/2014/main" id="{77C94FBB-6335-4206-9ED7-44122C16EDCC}"/>
              </a:ext>
            </a:extLst>
          </p:cNvPr>
          <p:cNvSpPr txBox="1"/>
          <p:nvPr/>
        </p:nvSpPr>
        <p:spPr>
          <a:xfrm>
            <a:off x="2264494" y="3302735"/>
            <a:ext cx="550151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ea typeface="黑体" panose="02010609060101010101" pitchFamily="49" charset="-122"/>
              </a:rPr>
              <a:t>ISIS</a:t>
            </a:r>
            <a:endParaRPr lang="zh-CN" altLang="en-US" sz="2000" dirty="0">
              <a:ea typeface="黑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458017B-941B-4FCA-B911-80B6731A6F9A}"/>
              </a:ext>
            </a:extLst>
          </p:cNvPr>
          <p:cNvSpPr txBox="1"/>
          <p:nvPr/>
        </p:nvSpPr>
        <p:spPr>
          <a:xfrm>
            <a:off x="1836763" y="4388431"/>
            <a:ext cx="844333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英国、美国和日本的技术共同点：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--- 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技术路线一样</a:t>
            </a:r>
            <a:endParaRPr lang="en-US" altLang="zh-CN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000" dirty="0">
                <a:latin typeface="+mn-ea"/>
              </a:rPr>
              <a:t>共同的三步：</a:t>
            </a:r>
            <a:endParaRPr lang="en-US" altLang="zh-CN" sz="2000" dirty="0">
              <a:latin typeface="+mn-ea"/>
            </a:endParaRPr>
          </a:p>
          <a:p>
            <a:pPr algn="ctr"/>
            <a:r>
              <a:rPr lang="en-US" altLang="zh-CN" sz="2000" dirty="0">
                <a:latin typeface="+mn-ea"/>
              </a:rPr>
              <a:t>1.</a:t>
            </a:r>
            <a:r>
              <a:rPr lang="zh-CN" altLang="en-US" sz="2000" dirty="0">
                <a:latin typeface="+mn-ea"/>
              </a:rPr>
              <a:t>整体拖车设计</a:t>
            </a:r>
            <a:endParaRPr lang="en-US" altLang="zh-CN" sz="2000" dirty="0">
              <a:latin typeface="+mn-ea"/>
            </a:endParaRPr>
          </a:p>
          <a:p>
            <a:pPr algn="ctr"/>
            <a:r>
              <a:rPr lang="en-US" altLang="zh-CN" sz="2000" dirty="0">
                <a:latin typeface="+mn-ea"/>
              </a:rPr>
              <a:t>      2.</a:t>
            </a:r>
            <a:r>
              <a:rPr lang="zh-CN" altLang="en-US" sz="2000" dirty="0">
                <a:latin typeface="+mn-ea"/>
              </a:rPr>
              <a:t>移动和锁紧分开驱动</a:t>
            </a:r>
          </a:p>
        </p:txBody>
      </p:sp>
    </p:spTree>
    <p:extLst>
      <p:ext uri="{BB962C8B-B14F-4D97-AF65-F5344CB8AC3E}">
        <p14:creationId xmlns:p14="http://schemas.microsoft.com/office/powerpoint/2010/main" val="3719439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EF882A2-4142-43B8-9944-9597393B51FD}"/>
              </a:ext>
            </a:extLst>
          </p:cNvPr>
          <p:cNvSpPr txBox="1"/>
          <p:nvPr/>
        </p:nvSpPr>
        <p:spPr>
          <a:xfrm>
            <a:off x="408572" y="264633"/>
            <a:ext cx="10783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范例二：靶体拖车的移动与锁紧 </a:t>
            </a:r>
            <a:r>
              <a:rPr lang="en-US" altLang="zh-CN" sz="3200" dirty="0">
                <a:solidFill>
                  <a:srgbClr val="0070C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--- 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美国和日本的锁紧设计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18EFA04-7921-4080-9251-9B6544B8C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216" y="1667824"/>
            <a:ext cx="3283363" cy="216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8A99DBA-3800-4DA3-B656-6ACDDB96C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96" y="1644629"/>
            <a:ext cx="3223037" cy="216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2D4E543-95C4-48CF-B841-39B41C540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718" y="4431985"/>
            <a:ext cx="2888861" cy="172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9B28C3-1810-4E9C-B438-9885C1DD3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96" y="4431985"/>
            <a:ext cx="3753539" cy="172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4C0D4EB-C09E-40FC-B318-56C3FFD4B1DA}"/>
              </a:ext>
            </a:extLst>
          </p:cNvPr>
          <p:cNvSpPr txBox="1"/>
          <p:nvPr/>
        </p:nvSpPr>
        <p:spPr>
          <a:xfrm>
            <a:off x="3150454" y="1303397"/>
            <a:ext cx="2411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ea typeface="黑体" panose="02010609060101010101" pitchFamily="49" charset="-122"/>
              </a:rPr>
              <a:t>SNS drive and locking</a:t>
            </a:r>
            <a:endParaRPr lang="zh-CN" altLang="en-US" sz="2000" dirty="0">
              <a:ea typeface="黑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7EFA12C-6DD5-4215-99E5-419DD3295944}"/>
              </a:ext>
            </a:extLst>
          </p:cNvPr>
          <p:cNvSpPr txBox="1"/>
          <p:nvPr/>
        </p:nvSpPr>
        <p:spPr>
          <a:xfrm>
            <a:off x="3045294" y="4089077"/>
            <a:ext cx="2615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ea typeface="黑体" panose="02010609060101010101" pitchFamily="49" charset="-122"/>
              </a:rPr>
              <a:t>J-Parc drive and locking</a:t>
            </a:r>
            <a:endParaRPr lang="zh-CN" altLang="en-US" sz="2000" dirty="0">
              <a:ea typeface="黑体" panose="02010609060101010101" pitchFamily="49" charset="-122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404440D-B2E5-431C-B564-609062D297AD}"/>
              </a:ext>
            </a:extLst>
          </p:cNvPr>
          <p:cNvCxnSpPr/>
          <p:nvPr/>
        </p:nvCxnSpPr>
        <p:spPr bwMode="auto">
          <a:xfrm>
            <a:off x="1345013" y="2598940"/>
            <a:ext cx="348465" cy="801788"/>
          </a:xfrm>
          <a:prstGeom prst="straightConnector1">
            <a:avLst/>
          </a:prstGeom>
          <a:solidFill>
            <a:srgbClr val="FFFF00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</p:spPr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6E7D30E1-90EF-4F97-B297-9619DF33A410}"/>
              </a:ext>
            </a:extLst>
          </p:cNvPr>
          <p:cNvCxnSpPr/>
          <p:nvPr/>
        </p:nvCxnSpPr>
        <p:spPr bwMode="auto">
          <a:xfrm>
            <a:off x="1345013" y="2598940"/>
            <a:ext cx="862160" cy="865898"/>
          </a:xfrm>
          <a:prstGeom prst="straightConnector1">
            <a:avLst/>
          </a:prstGeom>
          <a:solidFill>
            <a:srgbClr val="FFFF00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</p:spPr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C1BB848B-4225-463D-BE30-87946EA092EA}"/>
              </a:ext>
            </a:extLst>
          </p:cNvPr>
          <p:cNvSpPr txBox="1"/>
          <p:nvPr/>
        </p:nvSpPr>
        <p:spPr>
          <a:xfrm>
            <a:off x="8136748" y="1913235"/>
            <a:ext cx="350288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+mn-ea"/>
                <a:cs typeface="Times New Roman" panose="02020603050405020304" pitchFamily="18" charset="0"/>
              </a:rPr>
              <a:t>参见“第一次靶体更换经验”总结报告</a:t>
            </a:r>
            <a:endParaRPr lang="en-US" altLang="zh-CN" sz="1400" dirty="0">
              <a:latin typeface="+mn-ea"/>
              <a:cs typeface="Times New Roman" panose="02020603050405020304" pitchFamily="18" charset="0"/>
            </a:endParaRPr>
          </a:p>
          <a:p>
            <a:r>
              <a:rPr lang="en-US" altLang="zh-CN" sz="1050" i="1" dirty="0">
                <a:ea typeface="黑体" panose="02010609060101010101" pitchFamily="49" charset="-122"/>
                <a:cs typeface="Times New Roman" panose="02020603050405020304" pitchFamily="18" charset="0"/>
              </a:rPr>
              <a:t>(M. Dayton, First SNS Target Replacement Experience.</a:t>
            </a:r>
          </a:p>
          <a:p>
            <a:r>
              <a:rPr lang="en-US" altLang="zh-CN" sz="1050" i="1" dirty="0">
                <a:ea typeface="黑体" panose="02010609060101010101" pitchFamily="49" charset="-122"/>
                <a:cs typeface="Times New Roman" panose="02020603050405020304" pitchFamily="18" charset="0"/>
              </a:rPr>
              <a:t>Presented by T. </a:t>
            </a:r>
            <a:r>
              <a:rPr lang="en-US" altLang="zh-CN" sz="1050" i="1" dirty="0" err="1">
                <a:ea typeface="黑体" panose="02010609060101010101" pitchFamily="49" charset="-122"/>
                <a:cs typeface="Times New Roman" panose="02020603050405020304" pitchFamily="18" charset="0"/>
              </a:rPr>
              <a:t>McManamy</a:t>
            </a:r>
            <a:r>
              <a:rPr lang="en-US" altLang="zh-CN" sz="1050" i="1" dirty="0">
                <a:ea typeface="黑体" panose="02010609060101010101" pitchFamily="49" charset="-122"/>
                <a:cs typeface="Times New Roman" panose="02020603050405020304" pitchFamily="18" charset="0"/>
              </a:rPr>
              <a:t> October 2009)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4DBCE69-0A6B-4231-8A78-1CD3E3416C9F}"/>
              </a:ext>
            </a:extLst>
          </p:cNvPr>
          <p:cNvSpPr/>
          <p:nvPr/>
        </p:nvSpPr>
        <p:spPr>
          <a:xfrm>
            <a:off x="8136748" y="4688050"/>
            <a:ext cx="337624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latin typeface="+mn-ea"/>
              </a:rPr>
              <a:t>参见“</a:t>
            </a:r>
            <a:r>
              <a:rPr lang="en-US" altLang="zh-CN" sz="1400" dirty="0">
                <a:latin typeface="+mn-ea"/>
              </a:rPr>
              <a:t>J-PARC </a:t>
            </a:r>
            <a:r>
              <a:rPr lang="zh-CN" altLang="en-US" sz="1400" dirty="0">
                <a:latin typeface="+mn-ea"/>
              </a:rPr>
              <a:t>地震后总结”</a:t>
            </a:r>
            <a:endParaRPr lang="en-US" altLang="zh-CN" sz="1400" dirty="0">
              <a:latin typeface="+mn-ea"/>
            </a:endParaRPr>
          </a:p>
          <a:p>
            <a:r>
              <a:rPr lang="en-US" altLang="zh-CN" sz="1100" i="1" dirty="0"/>
              <a:t>J-PARC---four months Summary </a:t>
            </a:r>
            <a:r>
              <a:rPr lang="en-US" altLang="zh-CN" sz="1100" i="1" dirty="0" err="1"/>
              <a:t>Safter</a:t>
            </a:r>
            <a:r>
              <a:rPr lang="en-US" altLang="zh-CN" sz="1100" i="1" dirty="0"/>
              <a:t> earthquake</a:t>
            </a:r>
            <a:endParaRPr lang="zh-CN" altLang="en-US" sz="1100" i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DE93025-E032-48D6-977B-D219DBDDE577}"/>
              </a:ext>
            </a:extLst>
          </p:cNvPr>
          <p:cNvSpPr txBox="1"/>
          <p:nvPr/>
        </p:nvSpPr>
        <p:spPr>
          <a:xfrm>
            <a:off x="8975118" y="2517960"/>
            <a:ext cx="2638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出现过的问题：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200" dirty="0">
                <a:solidFill>
                  <a:srgbClr val="FF0000"/>
                </a:solidFill>
                <a:ea typeface="黑体" panose="02010609060101010101" pitchFamily="49" charset="-122"/>
              </a:rPr>
              <a:t>The locking pin cannot be pulled out</a:t>
            </a:r>
            <a:endParaRPr lang="zh-CN" altLang="en-US" sz="1200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8C8BB10-0C68-4F4B-8C3E-BE3C6031F5B9}"/>
              </a:ext>
            </a:extLst>
          </p:cNvPr>
          <p:cNvSpPr txBox="1"/>
          <p:nvPr/>
        </p:nvSpPr>
        <p:spPr>
          <a:xfrm>
            <a:off x="8975118" y="5130908"/>
            <a:ext cx="2672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出现过的问题：</a:t>
            </a:r>
            <a:endParaRPr lang="en-US" altLang="zh-CN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1200" dirty="0">
                <a:solidFill>
                  <a:srgbClr val="FF0000"/>
                </a:solidFill>
                <a:ea typeface="黑体" panose="02010609060101010101" pitchFamily="49" charset="-122"/>
              </a:rPr>
              <a:t>Causes damage to expansion flange</a:t>
            </a:r>
            <a:endParaRPr lang="zh-CN" altLang="en-US" sz="1200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3EE6041-211B-4BE3-9678-958B9849DCA7}"/>
              </a:ext>
            </a:extLst>
          </p:cNvPr>
          <p:cNvSpPr txBox="1"/>
          <p:nvPr/>
        </p:nvSpPr>
        <p:spPr>
          <a:xfrm>
            <a:off x="8630373" y="3450686"/>
            <a:ext cx="25619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</a:rPr>
              <a:t>Reports of problems </a:t>
            </a:r>
          </a:p>
          <a:p>
            <a:pPr algn="ctr"/>
            <a:r>
              <a:rPr lang="en-US" altLang="zh-CN" sz="2000" dirty="0">
                <a:solidFill>
                  <a:srgbClr val="FF0000"/>
                </a:solidFill>
                <a:ea typeface="黑体" panose="02010609060101010101" pitchFamily="49" charset="-122"/>
              </a:rPr>
              <a:t>with trailer locking</a:t>
            </a:r>
            <a:endParaRPr lang="zh-CN" altLang="en-US" sz="2000" dirty="0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35192EF9-D4D3-4909-8923-EC09CE540F5D}"/>
              </a:ext>
            </a:extLst>
          </p:cNvPr>
          <p:cNvCxnSpPr/>
          <p:nvPr/>
        </p:nvCxnSpPr>
        <p:spPr bwMode="auto">
          <a:xfrm flipV="1">
            <a:off x="9687541" y="3081847"/>
            <a:ext cx="0" cy="354389"/>
          </a:xfrm>
          <a:prstGeom prst="straightConnector1">
            <a:avLst/>
          </a:prstGeom>
          <a:solidFill>
            <a:srgbClr val="FFFF00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</p:spPr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17F8143D-EF02-4CFD-AA2B-67B4B8E0A437}"/>
              </a:ext>
            </a:extLst>
          </p:cNvPr>
          <p:cNvCxnSpPr/>
          <p:nvPr/>
        </p:nvCxnSpPr>
        <p:spPr bwMode="auto">
          <a:xfrm>
            <a:off x="9697066" y="4316695"/>
            <a:ext cx="12854" cy="394622"/>
          </a:xfrm>
          <a:prstGeom prst="straightConnector1">
            <a:avLst/>
          </a:prstGeom>
          <a:solidFill>
            <a:srgbClr val="FFFF00"/>
          </a:solidFill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lg"/>
          </a:ln>
        </p:spPr>
      </p:cxnSp>
    </p:spTree>
    <p:extLst>
      <p:ext uri="{BB962C8B-B14F-4D97-AF65-F5344CB8AC3E}">
        <p14:creationId xmlns:p14="http://schemas.microsoft.com/office/powerpoint/2010/main" val="1357455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13718</TotalTime>
  <Words>1012</Words>
  <Application>Microsoft Office PowerPoint</Application>
  <PresentationFormat>宽屏</PresentationFormat>
  <Paragraphs>163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黑体</vt:lpstr>
      <vt:lpstr>华文彩云</vt:lpstr>
      <vt:lpstr>华文隶书</vt:lpstr>
      <vt:lpstr>宋体</vt:lpstr>
      <vt:lpstr>Arial</vt:lpstr>
      <vt:lpstr>Calibri</vt:lpstr>
      <vt:lpstr>Calibri Light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HP_Zbook</dc:creator>
  <cp:lastModifiedBy>DELL</cp:lastModifiedBy>
  <cp:revision>897</cp:revision>
  <dcterms:created xsi:type="dcterms:W3CDTF">2019-04-03T07:09:56Z</dcterms:created>
  <dcterms:modified xsi:type="dcterms:W3CDTF">2021-10-23T04:19:35Z</dcterms:modified>
</cp:coreProperties>
</file>