
<file path=[Content_Types].xml><?xml version="1.0" encoding="utf-8"?>
<Types xmlns="http://schemas.openxmlformats.org/package/2006/content-types">
  <Default Extension="emf" ContentType="image/x-em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67" r:id="rId5"/>
    <p:sldId id="263" r:id="rId6"/>
    <p:sldId id="260" r:id="rId7"/>
    <p:sldId id="261" r:id="rId9"/>
    <p:sldId id="262" r:id="rId10"/>
    <p:sldId id="258" r:id="rId11"/>
    <p:sldId id="26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需要改进排版</a:t>
            </a:r>
            <a:endParaRPr kumimoji="1" lang="zh-CN" altLang="en-US" dirty="0"/>
          </a:p>
        </p:txBody>
      </p:sp>
      <p:sp>
        <p:nvSpPr>
          <p:cNvPr id="4" name="灯片编号占位符 3"/>
          <p:cNvSpPr>
            <a:spLocks noGrp="1"/>
          </p:cNvSpPr>
          <p:nvPr>
            <p:ph type="sldNum" sz="quarter" idx="5"/>
          </p:nvPr>
        </p:nvSpPr>
        <p:spPr/>
        <p:txBody>
          <a:bodyPr/>
          <a:lstStyle/>
          <a:p>
            <a:fld id="{081B28DC-9981-7A46-B6C3-A922ABC5244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emf"/><Relationship Id="rId16" Type="http://schemas.openxmlformats.org/officeDocument/2006/relationships/slideLayout" Target="../slideLayouts/slideLayout1.xml"/><Relationship Id="rId15" Type="http://schemas.openxmlformats.org/officeDocument/2006/relationships/tags" Target="../tags/tag67.xml"/><Relationship Id="rId14" Type="http://schemas.openxmlformats.org/officeDocument/2006/relationships/image" Target="../media/image14.png"/><Relationship Id="rId13" Type="http://schemas.openxmlformats.org/officeDocument/2006/relationships/image" Target="../media/image13.emf"/><Relationship Id="rId12" Type="http://schemas.openxmlformats.org/officeDocument/2006/relationships/image" Target="../media/image12.emf"/><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360725" y="1811020"/>
            <a:ext cx="9799200" cy="2570400"/>
          </a:xfrm>
        </p:spPr>
        <p:txBody>
          <a:bodyPr>
            <a:normAutofit fontScale="90000"/>
          </a:bodyPr>
          <a:p>
            <a:r>
              <a:rPr lang="zh-CN" altLang="zh-CN" sz="3555"/>
              <a:t>The 2021 Workshop on CEPC Detector &amp; MDI Mechanical Design</a:t>
            </a:r>
            <a:br>
              <a:rPr lang="zh-CN" altLang="zh-CN" sz="3555"/>
            </a:br>
            <a:br>
              <a:rPr lang="zh-CN" altLang="zh-CN" sz="3555"/>
            </a:br>
            <a:br>
              <a:rPr lang="zh-CN" altLang="zh-CN" sz="3555"/>
            </a:br>
            <a:br>
              <a:rPr lang="zh-CN" altLang="zh-CN" sz="3110"/>
            </a:br>
            <a:r>
              <a:rPr lang="en-US" altLang="zh-CN" sz="3110">
                <a:cs typeface="Arial" panose="020B0604020202020204" pitchFamily="34" charset="0"/>
              </a:rPr>
              <a:t>Closing Remarks</a:t>
            </a:r>
            <a:br>
              <a:rPr lang="en-US" altLang="zh-CN" sz="3110">
                <a:cs typeface="Arial" panose="020B0604020202020204" pitchFamily="34" charset="0"/>
              </a:rPr>
            </a:br>
            <a:br>
              <a:rPr lang="en-US" altLang="zh-CN" sz="2220">
                <a:cs typeface="Arial" panose="020B0604020202020204" pitchFamily="34" charset="0"/>
              </a:rPr>
            </a:br>
            <a:br>
              <a:rPr lang="en-US" altLang="zh-CN" sz="2220">
                <a:cs typeface="Arial" panose="020B0604020202020204" pitchFamily="34" charset="0"/>
              </a:rPr>
            </a:br>
            <a:r>
              <a:rPr lang="en-US" altLang="zh-CN" sz="2220">
                <a:cs typeface="Arial" panose="020B0604020202020204" pitchFamily="34" charset="0"/>
              </a:rPr>
              <a:t>Jie Gao</a:t>
            </a:r>
            <a:br>
              <a:rPr lang="en-US" altLang="zh-CN" sz="2220">
                <a:cs typeface="Arial" panose="020B0604020202020204" pitchFamily="34" charset="0"/>
              </a:rPr>
            </a:br>
            <a:endParaRPr lang="en-US" altLang="zh-CN" sz="2220">
              <a:cs typeface="Arial" panose="020B0604020202020204" pitchFamily="34" charset="0"/>
            </a:endParaRPr>
          </a:p>
        </p:txBody>
      </p:sp>
      <p:sp>
        <p:nvSpPr>
          <p:cNvPr id="3" name="副标题 2"/>
          <p:cNvSpPr>
            <a:spLocks noGrp="1"/>
          </p:cNvSpPr>
          <p:nvPr>
            <p:ph type="subTitle" idx="1"/>
            <p:custDataLst>
              <p:tags r:id="rId2"/>
            </p:custDataLst>
          </p:nvPr>
        </p:nvSpPr>
        <p:spPr>
          <a:xfrm>
            <a:off x="1196260" y="4874850"/>
            <a:ext cx="9799200" cy="1472400"/>
          </a:xfrm>
        </p:spPr>
        <p:txBody>
          <a:bodyPr/>
          <a:p>
            <a:r>
              <a:rPr lang="zh-CN" altLang="zh-CN">
                <a:cs typeface="Arial" panose="020B0604020202020204" pitchFamily="34" charset="0"/>
                <a:sym typeface="+mn-ea"/>
              </a:rPr>
              <a:t>October 22</a:t>
            </a:r>
            <a:r>
              <a:rPr lang="en-US" altLang="zh-CN">
                <a:cs typeface="Arial" panose="020B0604020202020204" pitchFamily="34" charset="0"/>
                <a:sym typeface="+mn-ea"/>
              </a:rPr>
              <a:t>-</a:t>
            </a:r>
            <a:r>
              <a:rPr lang="zh-CN" altLang="zh-CN">
                <a:cs typeface="Arial" panose="020B0604020202020204" pitchFamily="34" charset="0"/>
                <a:sym typeface="+mn-ea"/>
              </a:rPr>
              <a:t>23, 2021</a:t>
            </a:r>
            <a:endParaRPr lang="zh-CN" altLang="zh-CN">
              <a:cs typeface="Arial" panose="020B0604020202020204" pitchFamily="34" charset="0"/>
              <a:sym typeface="+mn-ea"/>
            </a:endParaRPr>
          </a:p>
          <a:p>
            <a:r>
              <a:rPr lang="en-US" altLang="zh-CN">
                <a:cs typeface="Arial" panose="020B0604020202020204" pitchFamily="34" charset="0"/>
                <a:sym typeface="+mn-ea"/>
              </a:rPr>
              <a:t>IHEP CSNS, </a:t>
            </a:r>
            <a:r>
              <a:rPr lang="zh-CN" altLang="zh-CN">
                <a:cs typeface="Arial" panose="020B0604020202020204" pitchFamily="34" charset="0"/>
                <a:sym typeface="+mn-ea"/>
              </a:rPr>
              <a:t>Dongguan ( A102 )</a:t>
            </a:r>
            <a:endParaRPr lang="zh-CN" altLang="zh-CN">
              <a:cs typeface="Arial" panose="020B0604020202020204" pitchFamily="34" charset="0"/>
            </a:endParaRPr>
          </a:p>
          <a:p>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60070" y="909320"/>
            <a:ext cx="11071860" cy="5754370"/>
          </a:xfrm>
        </p:spPr>
        <p:txBody>
          <a:bodyPr>
            <a:normAutofit fontScale="90000"/>
          </a:bodyPr>
          <a:p>
            <a:pPr marL="0" indent="0" algn="l">
              <a:buClr>
                <a:srgbClr val="000000"/>
              </a:buClr>
            </a:pPr>
            <a:r>
              <a:rPr lang="en-US" sz="3555" dirty="0">
                <a:sym typeface="+mn-ea"/>
              </a:rPr>
              <a:t>Observation:</a:t>
            </a:r>
            <a:br>
              <a:rPr lang="en-US" sz="3110" dirty="0">
                <a:sym typeface="+mn-ea"/>
              </a:rPr>
            </a:br>
            <a:br>
              <a:rPr lang="en-US" sz="3110" b="1" dirty="0">
                <a:sym typeface="+mn-ea"/>
              </a:rPr>
            </a:br>
            <a:r>
              <a:rPr lang="en-US" sz="3110" dirty="0">
                <a:solidFill>
                  <a:srgbClr val="FF0000"/>
                </a:solidFill>
              </a:rPr>
              <a:t>Since the CEPC MDI workshop in 2020, there has been many important progresses which are reflected by the 20 talks: </a:t>
            </a:r>
            <a:br>
              <a:rPr lang="en-US" sz="3110" dirty="0">
                <a:solidFill>
                  <a:srgbClr val="FF0000"/>
                </a:solidFill>
              </a:rPr>
            </a:br>
            <a:br>
              <a:rPr lang="en-US" sz="3110" dirty="0">
                <a:solidFill>
                  <a:srgbClr val="FF0000"/>
                </a:solidFill>
              </a:rPr>
            </a:br>
            <a:br>
              <a:rPr lang="en-US" sz="3110" dirty="0">
                <a:solidFill>
                  <a:srgbClr val="FF0000"/>
                </a:solidFill>
              </a:rPr>
            </a:br>
            <a:r>
              <a:rPr lang="en-US" sz="3110" dirty="0">
                <a:solidFill>
                  <a:srgbClr val="002060"/>
                </a:solidFill>
              </a:rPr>
              <a:t>MDI is an important and complex system</a:t>
            </a:r>
            <a:br>
              <a:rPr lang="en-US" sz="3110" dirty="0">
                <a:solidFill>
                  <a:srgbClr val="002060"/>
                </a:solidFill>
              </a:rPr>
            </a:br>
            <a:r>
              <a:rPr lang="en-US" sz="3110" dirty="0">
                <a:solidFill>
                  <a:srgbClr val="002060"/>
                </a:solidFill>
              </a:rPr>
              <a:t>with e</a:t>
            </a:r>
            <a:r>
              <a:rPr lang="en-US" sz="3110" dirty="0">
                <a:solidFill>
                  <a:srgbClr val="002060"/>
                </a:solidFill>
                <a:sym typeface="+mn-ea"/>
              </a:rPr>
              <a:t>ach subsystem design goal and requirements</a:t>
            </a:r>
            <a:r>
              <a:rPr lang="en-US" sz="3110" dirty="0">
                <a:solidFill>
                  <a:srgbClr val="002060"/>
                </a:solidFill>
              </a:rPr>
              <a:t> coming from overlapping subsystems</a:t>
            </a:r>
            <a:r>
              <a:rPr lang="en-US" sz="3110" b="0" dirty="0"/>
              <a:t>, </a:t>
            </a:r>
            <a:r>
              <a:rPr lang="en-US" sz="3110" dirty="0"/>
              <a:t>more efforts </a:t>
            </a:r>
            <a:br>
              <a:rPr lang="en-US" sz="3110" dirty="0"/>
            </a:br>
            <a:r>
              <a:rPr lang="en-US" sz="3110" dirty="0">
                <a:solidFill>
                  <a:srgbClr val="002060"/>
                </a:solidFill>
              </a:rPr>
              <a:t>are needed to guarantee the smooth progress of CEPC MDI studies</a:t>
            </a:r>
            <a:br>
              <a:rPr lang="en-US" sz="3110" dirty="0"/>
            </a:br>
            <a:br>
              <a:rPr lang="en-US" sz="3110" dirty="0"/>
            </a:br>
            <a:endParaRPr lang="en-US" sz="3110" dirty="0"/>
          </a:p>
        </p:txBody>
      </p:sp>
      <p:sp>
        <p:nvSpPr>
          <p:cNvPr id="8" name="文本框 7"/>
          <p:cNvSpPr txBox="1"/>
          <p:nvPr/>
        </p:nvSpPr>
        <p:spPr>
          <a:xfrm>
            <a:off x="1322705" y="3014345"/>
            <a:ext cx="8829675" cy="829945"/>
          </a:xfrm>
          <a:prstGeom prst="rect">
            <a:avLst/>
          </a:prstGeom>
          <a:noFill/>
        </p:spPr>
        <p:txBody>
          <a:bodyPr wrap="square" rtlCol="0" anchor="t">
            <a:spAutoFit/>
          </a:bodyPr>
          <a:p>
            <a:pPr algn="ctr"/>
            <a:r>
              <a:rPr lang="zh-CN" altLang="en-US" sz="2400" u="sng">
                <a:highlight>
                  <a:srgbClr val="FFFF00"/>
                </a:highlight>
              </a:rPr>
              <a:t>https://indico.ihep.ac.cn/event/14392/other-view?view=standard</a:t>
            </a:r>
            <a:endParaRPr lang="zh-CN" altLang="en-US" sz="2400" u="sng">
              <a:highlight>
                <a:srgbClr val="FFFF00"/>
              </a:highlight>
            </a:endParaRPr>
          </a:p>
          <a:p>
            <a:pPr algn="ctr"/>
            <a:endParaRPr lang="zh-CN" altLang="en-US" sz="2400" u="sng">
              <a:highlight>
                <a:srgbClr val="FFFF00"/>
              </a:highlight>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2395" y="0"/>
            <a:ext cx="2971800" cy="2276475"/>
          </a:xfrm>
          <a:prstGeom prst="rect">
            <a:avLst/>
          </a:prstGeom>
        </p:spPr>
      </p:pic>
      <p:pic>
        <p:nvPicPr>
          <p:cNvPr id="3" name="图片 2"/>
          <p:cNvPicPr>
            <a:picLocks noChangeAspect="1"/>
          </p:cNvPicPr>
          <p:nvPr/>
        </p:nvPicPr>
        <p:blipFill>
          <a:blip r:embed="rId2"/>
          <a:stretch>
            <a:fillRect/>
          </a:stretch>
        </p:blipFill>
        <p:spPr>
          <a:xfrm>
            <a:off x="3365500" y="0"/>
            <a:ext cx="3321050" cy="2138680"/>
          </a:xfrm>
          <a:prstGeom prst="rect">
            <a:avLst/>
          </a:prstGeom>
        </p:spPr>
      </p:pic>
      <p:pic>
        <p:nvPicPr>
          <p:cNvPr id="4" name="图片 3"/>
          <p:cNvPicPr>
            <a:picLocks noChangeAspect="1"/>
          </p:cNvPicPr>
          <p:nvPr/>
        </p:nvPicPr>
        <p:blipFill>
          <a:blip r:embed="rId3"/>
          <a:stretch>
            <a:fillRect/>
          </a:stretch>
        </p:blipFill>
        <p:spPr>
          <a:xfrm>
            <a:off x="8519795" y="171450"/>
            <a:ext cx="3449320" cy="2265680"/>
          </a:xfrm>
          <a:prstGeom prst="rect">
            <a:avLst/>
          </a:prstGeom>
        </p:spPr>
      </p:pic>
      <p:pic>
        <p:nvPicPr>
          <p:cNvPr id="14342" name="图片 2"/>
          <p:cNvPicPr>
            <a:picLocks noChangeAspect="1"/>
          </p:cNvPicPr>
          <p:nvPr/>
        </p:nvPicPr>
        <p:blipFill>
          <a:blip r:embed="rId4"/>
          <a:stretch>
            <a:fillRect/>
          </a:stretch>
        </p:blipFill>
        <p:spPr>
          <a:xfrm>
            <a:off x="6686550" y="480060"/>
            <a:ext cx="2051050" cy="1177925"/>
          </a:xfrm>
          <a:prstGeom prst="rect">
            <a:avLst/>
          </a:prstGeom>
          <a:noFill/>
          <a:ln w="9525">
            <a:noFill/>
          </a:ln>
        </p:spPr>
      </p:pic>
      <p:pic>
        <p:nvPicPr>
          <p:cNvPr id="5" name="图片 4"/>
          <p:cNvPicPr>
            <a:picLocks noChangeAspect="1"/>
          </p:cNvPicPr>
          <p:nvPr/>
        </p:nvPicPr>
        <p:blipFill>
          <a:blip r:embed="rId5"/>
          <a:stretch>
            <a:fillRect/>
          </a:stretch>
        </p:blipFill>
        <p:spPr>
          <a:xfrm>
            <a:off x="668655" y="2437130"/>
            <a:ext cx="2546985" cy="1090930"/>
          </a:xfrm>
          <a:prstGeom prst="rect">
            <a:avLst/>
          </a:prstGeom>
        </p:spPr>
      </p:pic>
      <p:pic>
        <p:nvPicPr>
          <p:cNvPr id="7" name="图片 6"/>
          <p:cNvPicPr>
            <a:picLocks noChangeAspect="1"/>
          </p:cNvPicPr>
          <p:nvPr/>
        </p:nvPicPr>
        <p:blipFill>
          <a:blip r:embed="rId6"/>
          <a:stretch>
            <a:fillRect/>
          </a:stretch>
        </p:blipFill>
        <p:spPr>
          <a:xfrm>
            <a:off x="154940" y="3688715"/>
            <a:ext cx="3575050" cy="1694180"/>
          </a:xfrm>
          <a:prstGeom prst="rect">
            <a:avLst/>
          </a:prstGeom>
        </p:spPr>
      </p:pic>
      <p:pic>
        <p:nvPicPr>
          <p:cNvPr id="8" name="图片 7"/>
          <p:cNvPicPr>
            <a:picLocks noChangeAspect="1"/>
          </p:cNvPicPr>
          <p:nvPr/>
        </p:nvPicPr>
        <p:blipFill>
          <a:blip r:embed="rId7"/>
          <a:stretch>
            <a:fillRect/>
          </a:stretch>
        </p:blipFill>
        <p:spPr>
          <a:xfrm>
            <a:off x="3487420" y="2437130"/>
            <a:ext cx="2118995" cy="1560195"/>
          </a:xfrm>
          <a:prstGeom prst="rect">
            <a:avLst/>
          </a:prstGeom>
        </p:spPr>
      </p:pic>
      <p:pic>
        <p:nvPicPr>
          <p:cNvPr id="9" name="图片 8"/>
          <p:cNvPicPr>
            <a:picLocks noChangeAspect="1"/>
          </p:cNvPicPr>
          <p:nvPr/>
        </p:nvPicPr>
        <p:blipFill>
          <a:blip r:embed="rId8"/>
          <a:stretch>
            <a:fillRect/>
          </a:stretch>
        </p:blipFill>
        <p:spPr>
          <a:xfrm>
            <a:off x="4246880" y="3195955"/>
            <a:ext cx="4453255" cy="2340610"/>
          </a:xfrm>
          <a:prstGeom prst="rect">
            <a:avLst/>
          </a:prstGeom>
        </p:spPr>
      </p:pic>
      <p:pic>
        <p:nvPicPr>
          <p:cNvPr id="10" name="图片 9"/>
          <p:cNvPicPr>
            <a:picLocks noChangeAspect="1"/>
          </p:cNvPicPr>
          <p:nvPr/>
        </p:nvPicPr>
        <p:blipFill>
          <a:blip r:embed="rId9"/>
          <a:stretch>
            <a:fillRect/>
          </a:stretch>
        </p:blipFill>
        <p:spPr>
          <a:xfrm>
            <a:off x="5606415" y="5173345"/>
            <a:ext cx="3181350" cy="1684655"/>
          </a:xfrm>
          <a:prstGeom prst="rect">
            <a:avLst/>
          </a:prstGeom>
        </p:spPr>
      </p:pic>
      <p:pic>
        <p:nvPicPr>
          <p:cNvPr id="11" name="图片 10"/>
          <p:cNvPicPr>
            <a:picLocks noChangeAspect="1"/>
          </p:cNvPicPr>
          <p:nvPr/>
        </p:nvPicPr>
        <p:blipFill rotWithShape="1">
          <a:blip r:embed="rId10">
            <a:extLst>
              <a:ext uri="{28A0092B-C50C-407E-A947-70E740481C1C}">
                <a14:useLocalDpi xmlns:a14="http://schemas.microsoft.com/office/drawing/2010/main" val="0"/>
              </a:ext>
            </a:extLst>
          </a:blip>
          <a:srcRect l="15751" t="9985" r="18690" b="11569"/>
          <a:stretch>
            <a:fillRect/>
          </a:stretch>
        </p:blipFill>
        <p:spPr>
          <a:xfrm>
            <a:off x="9418955" y="2807970"/>
            <a:ext cx="2409190" cy="1849120"/>
          </a:xfrm>
          <a:prstGeom prst="rect">
            <a:avLst/>
          </a:prstGeom>
        </p:spPr>
      </p:pic>
      <p:pic>
        <p:nvPicPr>
          <p:cNvPr id="18" name="图片 17"/>
          <p:cNvPicPr>
            <a:picLocks noChangeAspect="1"/>
          </p:cNvPicPr>
          <p:nvPr/>
        </p:nvPicPr>
        <p:blipFill rotWithShape="1">
          <a:blip r:embed="rId11"/>
          <a:srcRect t="7522" b="25865"/>
          <a:stretch>
            <a:fillRect/>
          </a:stretch>
        </p:blipFill>
        <p:spPr>
          <a:xfrm>
            <a:off x="9216926" y="5028107"/>
            <a:ext cx="2813755" cy="1510634"/>
          </a:xfrm>
          <a:prstGeom prst="rect">
            <a:avLst/>
          </a:prstGeom>
          <a:ln>
            <a:solidFill>
              <a:schemeClr val="tx1"/>
            </a:solidFill>
          </a:ln>
        </p:spPr>
      </p:pic>
      <p:pic>
        <p:nvPicPr>
          <p:cNvPr id="12" name="图片 11"/>
          <p:cNvPicPr>
            <a:picLocks noChangeAspect="1"/>
          </p:cNvPicPr>
          <p:nvPr/>
        </p:nvPicPr>
        <p:blipFill>
          <a:blip r:embed="rId12"/>
          <a:stretch>
            <a:fillRect/>
          </a:stretch>
        </p:blipFill>
        <p:spPr>
          <a:xfrm>
            <a:off x="520700" y="5198110"/>
            <a:ext cx="2343150" cy="1659890"/>
          </a:xfrm>
          <a:prstGeom prst="rect">
            <a:avLst/>
          </a:prstGeom>
        </p:spPr>
      </p:pic>
      <p:pic>
        <p:nvPicPr>
          <p:cNvPr id="13" name="图片 12"/>
          <p:cNvPicPr>
            <a:picLocks noChangeAspect="1"/>
          </p:cNvPicPr>
          <p:nvPr/>
        </p:nvPicPr>
        <p:blipFill>
          <a:blip r:embed="rId13"/>
          <a:stretch>
            <a:fillRect/>
          </a:stretch>
        </p:blipFill>
        <p:spPr>
          <a:xfrm>
            <a:off x="5488305" y="2305050"/>
            <a:ext cx="3750945" cy="1526540"/>
          </a:xfrm>
          <a:prstGeom prst="rect">
            <a:avLst/>
          </a:prstGeom>
        </p:spPr>
      </p:pic>
      <p:pic>
        <p:nvPicPr>
          <p:cNvPr id="14" name="图片 13"/>
          <p:cNvPicPr>
            <a:picLocks noChangeAspect="1"/>
          </p:cNvPicPr>
          <p:nvPr/>
        </p:nvPicPr>
        <p:blipFill>
          <a:blip r:embed="rId14"/>
          <a:stretch>
            <a:fillRect/>
          </a:stretch>
        </p:blipFill>
        <p:spPr>
          <a:xfrm>
            <a:off x="3605530" y="5226050"/>
            <a:ext cx="1882775" cy="1631950"/>
          </a:xfrm>
          <a:prstGeom prst="rect">
            <a:avLst/>
          </a:prstGeom>
        </p:spPr>
      </p:pic>
      <p:sp>
        <p:nvSpPr>
          <p:cNvPr id="15" name="文本框 14"/>
          <p:cNvSpPr txBox="1"/>
          <p:nvPr/>
        </p:nvSpPr>
        <p:spPr>
          <a:xfrm rot="19500000">
            <a:off x="2993390" y="3369945"/>
            <a:ext cx="6093460" cy="460375"/>
          </a:xfrm>
          <a:prstGeom prst="rect">
            <a:avLst/>
          </a:prstGeom>
          <a:noFill/>
        </p:spPr>
        <p:txBody>
          <a:bodyPr wrap="none" rtlCol="0">
            <a:spAutoFit/>
          </a:bodyPr>
          <a:p>
            <a:r>
              <a:rPr lang="en-US" altLang="zh-CN" sz="2400" b="1">
                <a:highlight>
                  <a:srgbClr val="FFFF00"/>
                </a:highlight>
              </a:rPr>
              <a:t>CEPC MDI subsystem and related issues</a:t>
            </a:r>
            <a:endParaRPr lang="en-US" altLang="zh-CN" sz="2400" b="1">
              <a:highlight>
                <a:srgbClr val="FFFF00"/>
              </a:highlight>
            </a:endParaRPr>
          </a:p>
        </p:txBody>
      </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5625" y="132715"/>
            <a:ext cx="5189855" cy="705485"/>
          </a:xfrm>
        </p:spPr>
        <p:txBody>
          <a:bodyPr>
            <a:normAutofit fontScale="90000"/>
          </a:bodyPr>
          <a:lstStyle/>
          <a:p>
            <a:r>
              <a:rPr kumimoji="1" lang="en-US" altLang="zh-CN" dirty="0"/>
              <a:t>Map of the CEPC MDI Study Issues</a:t>
            </a:r>
            <a:endParaRPr kumimoji="1" lang="zh-CN" altLang="en-US" dirty="0"/>
          </a:p>
        </p:txBody>
      </p:sp>
      <p:sp>
        <p:nvSpPr>
          <p:cNvPr id="6" name="灯片编号占位符 5"/>
          <p:cNvSpPr>
            <a:spLocks noGrp="1"/>
          </p:cNvSpPr>
          <p:nvPr>
            <p:ph type="sldNum" sz="quarter" idx="12"/>
          </p:nvPr>
        </p:nvSpPr>
        <p:spPr/>
        <p:txBody>
          <a:bodyPr/>
          <a:lstStyle/>
          <a:p>
            <a:fld id="{9103504C-F89A-414D-A090-E880DF830E38}" type="slidenum">
              <a:rPr lang="en-US" smtClean="0"/>
            </a:fld>
            <a:endParaRPr lang="en-US"/>
          </a:p>
        </p:txBody>
      </p:sp>
      <p:pic>
        <p:nvPicPr>
          <p:cNvPr id="7" name="图片 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323340" y="1019810"/>
            <a:ext cx="2900045" cy="3038475"/>
          </a:xfrm>
          <a:prstGeom prst="rect">
            <a:avLst/>
          </a:prstGeom>
        </p:spPr>
      </p:pic>
      <p:graphicFrame>
        <p:nvGraphicFramePr>
          <p:cNvPr id="17" name="表格 4"/>
          <p:cNvGraphicFramePr>
            <a:graphicFrameLocks noGrp="1"/>
          </p:cNvGraphicFramePr>
          <p:nvPr>
            <p:ph idx="1"/>
          </p:nvPr>
        </p:nvGraphicFramePr>
        <p:xfrm>
          <a:off x="6288816" y="141605"/>
          <a:ext cx="2098040" cy="6705600"/>
        </p:xfrm>
        <a:graphic>
          <a:graphicData uri="http://schemas.openxmlformats.org/drawingml/2006/table">
            <a:tbl>
              <a:tblPr bandRow="1">
                <a:tableStyleId>{5C22544A-7EE6-4342-B048-85BDC9FD1C3A}</a:tableStyleId>
              </a:tblPr>
              <a:tblGrid>
                <a:gridCol w="2097770"/>
              </a:tblGrid>
              <a:tr h="304800">
                <a:tc>
                  <a:txBody>
                    <a:bodyPr/>
                    <a:lstStyle/>
                    <a:p>
                      <a:r>
                        <a:rPr lang="en-US" altLang="zh-CN" sz="1400" dirty="0"/>
                        <a:t>IP Feedback</a:t>
                      </a:r>
                      <a:endParaRPr lang="zh-CN" altLang="en-US" sz="1400" dirty="0"/>
                    </a:p>
                  </a:txBody>
                  <a:tcPr/>
                </a:tc>
              </a:tr>
              <a:tr h="277439">
                <a:tc>
                  <a:txBody>
                    <a:bodyPr/>
                    <a:lstStyle/>
                    <a:p>
                      <a:r>
                        <a:rPr lang="en-US" altLang="zh-CN" sz="1400" dirty="0"/>
                        <a:t>BG Simulation</a:t>
                      </a:r>
                      <a:endParaRPr lang="zh-CN" altLang="en-US" sz="1400" dirty="0"/>
                    </a:p>
                  </a:txBody>
                  <a:tcPr/>
                </a:tc>
              </a:tr>
              <a:tr h="277439">
                <a:tc>
                  <a:txBody>
                    <a:bodyPr/>
                    <a:lstStyle/>
                    <a:p>
                      <a:r>
                        <a:rPr lang="en-US" altLang="zh-CN" sz="1400" dirty="0"/>
                        <a:t>LumiCal</a:t>
                      </a:r>
                      <a:endParaRPr lang="zh-CN" altLang="en-US" sz="1400" dirty="0"/>
                    </a:p>
                  </a:txBody>
                  <a:tcPr/>
                </a:tc>
              </a:tr>
              <a:tr h="277439">
                <a:tc>
                  <a:txBody>
                    <a:bodyPr/>
                    <a:lstStyle/>
                    <a:p>
                      <a:r>
                        <a:rPr lang="en-US" altLang="zh-CN" sz="1400" dirty="0"/>
                        <a:t>HOM absorber</a:t>
                      </a:r>
                      <a:endParaRPr lang="zh-CN" altLang="en-US" sz="1400" dirty="0"/>
                    </a:p>
                  </a:txBody>
                  <a:tcPr/>
                </a:tc>
              </a:tr>
              <a:tr h="277439">
                <a:tc>
                  <a:txBody>
                    <a:bodyPr/>
                    <a:lstStyle/>
                    <a:p>
                      <a:r>
                        <a:rPr lang="en-US" altLang="zh-CN" sz="1400" dirty="0"/>
                        <a:t>Vacuum Chamber</a:t>
                      </a:r>
                      <a:endParaRPr lang="zh-CN" altLang="en-US" sz="1400" dirty="0"/>
                    </a:p>
                  </a:txBody>
                  <a:tcPr/>
                </a:tc>
              </a:tr>
              <a:tr h="277439">
                <a:tc>
                  <a:txBody>
                    <a:bodyPr/>
                    <a:lstStyle/>
                    <a:p>
                      <a:r>
                        <a:rPr lang="en-US" altLang="zh-CN" sz="1400" dirty="0"/>
                        <a:t>SR Masks</a:t>
                      </a:r>
                      <a:endParaRPr lang="zh-CN" altLang="en-US" sz="1400" dirty="0"/>
                    </a:p>
                  </a:txBody>
                  <a:tcPr/>
                </a:tc>
              </a:tr>
              <a:tr h="277439">
                <a:tc>
                  <a:txBody>
                    <a:bodyPr/>
                    <a:lstStyle/>
                    <a:p>
                      <a:r>
                        <a:rPr lang="en-US" altLang="zh-CN" sz="1400" dirty="0"/>
                        <a:t>QD0/QF1</a:t>
                      </a:r>
                      <a:endParaRPr lang="zh-CN" altLang="en-US" sz="1400" dirty="0"/>
                    </a:p>
                  </a:txBody>
                  <a:tcPr/>
                </a:tc>
              </a:tr>
              <a:tr h="277439">
                <a:tc>
                  <a:txBody>
                    <a:bodyPr/>
                    <a:lstStyle/>
                    <a:p>
                      <a:r>
                        <a:rPr lang="en-US" altLang="zh-CN" sz="1400" dirty="0"/>
                        <a:t>Anti-Solenoid</a:t>
                      </a:r>
                      <a:endParaRPr lang="zh-CN" altLang="en-US" sz="1400" dirty="0"/>
                    </a:p>
                  </a:txBody>
                  <a:tcPr/>
                </a:tc>
              </a:tr>
              <a:tr h="277439">
                <a:tc>
                  <a:txBody>
                    <a:bodyPr/>
                    <a:lstStyle/>
                    <a:p>
                      <a:r>
                        <a:rPr lang="en-US" altLang="zh-CN" sz="1400" dirty="0"/>
                        <a:t>Cryostats</a:t>
                      </a:r>
                      <a:endParaRPr lang="zh-CN" altLang="en-US" sz="1400" dirty="0"/>
                    </a:p>
                  </a:txBody>
                  <a:tcPr/>
                </a:tc>
              </a:tr>
              <a:tr h="277439">
                <a:tc>
                  <a:txBody>
                    <a:bodyPr/>
                    <a:lstStyle/>
                    <a:p>
                      <a:r>
                        <a:rPr lang="en-US" altLang="zh-CN" sz="1400" dirty="0"/>
                        <a:t>BPMs</a:t>
                      </a:r>
                      <a:endParaRPr lang="zh-CN" altLang="en-US" sz="1400" dirty="0"/>
                    </a:p>
                  </a:txBody>
                  <a:tcPr/>
                </a:tc>
              </a:tr>
              <a:tr h="277439">
                <a:tc>
                  <a:txBody>
                    <a:bodyPr/>
                    <a:lstStyle/>
                    <a:p>
                      <a:r>
                        <a:rPr lang="en-US" altLang="zh-CN" sz="1400" dirty="0"/>
                        <a:t>Instability&amp;Impendance</a:t>
                      </a:r>
                      <a:endParaRPr lang="zh-CN" altLang="en-US" sz="1400" dirty="0"/>
                    </a:p>
                  </a:txBody>
                  <a:tcPr/>
                </a:tc>
              </a:tr>
              <a:tr h="277439">
                <a:tc>
                  <a:txBody>
                    <a:bodyPr/>
                    <a:lstStyle/>
                    <a:p>
                      <a:r>
                        <a:rPr lang="en-US" altLang="zh-CN" sz="1400" dirty="0"/>
                        <a:t>Cooling</a:t>
                      </a:r>
                      <a:endParaRPr lang="zh-CN" altLang="en-US" sz="1400" dirty="0"/>
                    </a:p>
                  </a:txBody>
                  <a:tcPr/>
                </a:tc>
              </a:tr>
              <a:tr h="277439">
                <a:tc>
                  <a:txBody>
                    <a:bodyPr/>
                    <a:lstStyle/>
                    <a:p>
                      <a:r>
                        <a:rPr lang="en-US" altLang="zh-CN" sz="1400" dirty="0"/>
                        <a:t>Shielding</a:t>
                      </a:r>
                      <a:r>
                        <a:rPr lang="en-US" altLang="zh-CN" sz="1400" baseline="0" dirty="0"/>
                        <a:t> </a:t>
                      </a:r>
                      <a:endParaRPr lang="zh-CN" altLang="en-US" sz="1400" dirty="0"/>
                    </a:p>
                  </a:txBody>
                  <a:tcPr/>
                </a:tc>
              </a:tr>
              <a:tr h="277439">
                <a:tc>
                  <a:txBody>
                    <a:bodyPr/>
                    <a:lstStyle/>
                    <a:p>
                      <a:r>
                        <a:rPr lang="en-US" altLang="zh-CN" sz="1400" dirty="0"/>
                        <a:t>Assembly&amp;Supporting</a:t>
                      </a:r>
                      <a:endParaRPr lang="zh-CN" altLang="en-US" sz="1400" dirty="0"/>
                    </a:p>
                  </a:txBody>
                  <a:tcPr/>
                </a:tc>
              </a:tr>
              <a:tr h="277439">
                <a:tc>
                  <a:txBody>
                    <a:bodyPr/>
                    <a:lstStyle/>
                    <a:p>
                      <a:r>
                        <a:rPr lang="en-US" altLang="zh-CN" sz="1400" dirty="0"/>
                        <a:t>Alignment</a:t>
                      </a:r>
                      <a:endParaRPr lang="zh-CN" altLang="en-US" sz="1400" dirty="0"/>
                    </a:p>
                  </a:txBody>
                  <a:tcPr/>
                </a:tc>
              </a:tr>
              <a:tr h="277439">
                <a:tc>
                  <a:txBody>
                    <a:bodyPr/>
                    <a:lstStyle/>
                    <a:p>
                      <a:r>
                        <a:rPr lang="en-US" altLang="zh-CN" sz="1400" dirty="0"/>
                        <a:t>Connecting System</a:t>
                      </a:r>
                      <a:endParaRPr lang="zh-CN" altLang="en-US" sz="1400" dirty="0"/>
                    </a:p>
                  </a:txBody>
                  <a:tcPr/>
                </a:tc>
              </a:tr>
              <a:tr h="277439">
                <a:tc>
                  <a:txBody>
                    <a:bodyPr/>
                    <a:lstStyle/>
                    <a:p>
                      <a:r>
                        <a:rPr lang="en-US" altLang="zh-CN" sz="1400" dirty="0"/>
                        <a:t>Vacuum pumps</a:t>
                      </a:r>
                      <a:endParaRPr lang="zh-CN" altLang="en-US" sz="1400" dirty="0"/>
                    </a:p>
                  </a:txBody>
                  <a:tcPr/>
                </a:tc>
              </a:tr>
              <a:tr h="277439">
                <a:tc>
                  <a:txBody>
                    <a:bodyPr/>
                    <a:lstStyle/>
                    <a:p>
                      <a:r>
                        <a:rPr lang="en-US" altLang="zh-CN" sz="1400" dirty="0"/>
                        <a:t>Last Bending</a:t>
                      </a:r>
                      <a:r>
                        <a:rPr lang="en-US" altLang="zh-CN" sz="1400" baseline="0" dirty="0"/>
                        <a:t> Magnet</a:t>
                      </a:r>
                      <a:endParaRPr lang="zh-CN" altLang="en-US" sz="1400" dirty="0"/>
                    </a:p>
                  </a:txBody>
                  <a:tcPr/>
                </a:tc>
              </a:tr>
              <a:tr h="277439">
                <a:tc>
                  <a:txBody>
                    <a:bodyPr/>
                    <a:lstStyle/>
                    <a:p>
                      <a:r>
                        <a:rPr lang="en-US" altLang="zh-CN" sz="1400" dirty="0"/>
                        <a:t>Collimators</a:t>
                      </a:r>
                      <a:endParaRPr lang="zh-CN" altLang="en-US" sz="1400" dirty="0"/>
                    </a:p>
                  </a:txBody>
                  <a:tcPr/>
                </a:tc>
              </a:tr>
              <a:tr h="277439">
                <a:tc>
                  <a:txBody>
                    <a:bodyPr/>
                    <a:lstStyle/>
                    <a:p>
                      <a:r>
                        <a:rPr lang="en-US" altLang="zh-CN" sz="1400" dirty="0"/>
                        <a:t>Control</a:t>
                      </a:r>
                      <a:endParaRPr lang="en-US" altLang="zh-CN" sz="1400" dirty="0">
                        <a:solidFill>
                          <a:srgbClr val="FF0000"/>
                        </a:solidFill>
                      </a:endParaRPr>
                    </a:p>
                  </a:txBody>
                  <a:tcPr/>
                </a:tc>
              </a:tr>
              <a:tr h="277439">
                <a:tc>
                  <a:txBody>
                    <a:bodyPr/>
                    <a:p>
                      <a:pPr>
                        <a:buNone/>
                      </a:pPr>
                      <a:r>
                        <a:rPr lang="en-US" altLang="zh-CN" sz="1400" dirty="0">
                          <a:solidFill>
                            <a:srgbClr val="FF0000"/>
                          </a:solidFill>
                          <a:sym typeface="+mn-ea"/>
                        </a:rPr>
                        <a:t>Dump near detector</a:t>
                      </a:r>
                      <a:endParaRPr lang="en-US" altLang="zh-CN" sz="1400" dirty="0">
                        <a:solidFill>
                          <a:srgbClr val="FF0000"/>
                        </a:solidFill>
                      </a:endParaRPr>
                    </a:p>
                  </a:txBody>
                  <a:tcPr/>
                </a:tc>
              </a:tr>
              <a:tr h="277439">
                <a:tc>
                  <a:txBody>
                    <a:bodyPr/>
                    <a:p>
                      <a:pPr>
                        <a:buNone/>
                      </a:pPr>
                      <a:r>
                        <a:rPr lang="en-US" altLang="zh-CN" sz="1400" dirty="0">
                          <a:sym typeface="+mn-ea"/>
                        </a:rPr>
                        <a:t>Collider ring</a:t>
                      </a:r>
                      <a:endParaRPr lang="zh-CN" altLang="en-US" sz="1400" dirty="0">
                        <a:solidFill>
                          <a:srgbClr val="FF0000"/>
                        </a:solidFill>
                      </a:endParaRPr>
                    </a:p>
                  </a:txBody>
                  <a:tcPr/>
                </a:tc>
              </a:tr>
            </a:tbl>
          </a:graphicData>
        </a:graphic>
      </p:graphicFrame>
      <p:graphicFrame>
        <p:nvGraphicFramePr>
          <p:cNvPr id="21" name="表格 4"/>
          <p:cNvGraphicFramePr/>
          <p:nvPr/>
        </p:nvGraphicFramePr>
        <p:xfrm>
          <a:off x="8930426" y="838195"/>
          <a:ext cx="2148224" cy="6026150"/>
        </p:xfrm>
        <a:graphic>
          <a:graphicData uri="http://schemas.openxmlformats.org/drawingml/2006/table">
            <a:tbl>
              <a:tblPr bandRow="1">
                <a:tableStyleId>{5C22544A-7EE6-4342-B048-85BDC9FD1C3A}</a:tableStyleId>
              </a:tblPr>
              <a:tblGrid>
                <a:gridCol w="2148224"/>
              </a:tblGrid>
              <a:tr h="306070">
                <a:tc>
                  <a:txBody>
                    <a:bodyPr/>
                    <a:lstStyle/>
                    <a:p>
                      <a:r>
                        <a:rPr lang="en-US" altLang="zh-CN" sz="1400" dirty="0"/>
                        <a:t>Central Beam Pipe</a:t>
                      </a:r>
                      <a:endParaRPr lang="zh-CN" altLang="en-US" sz="1400" dirty="0"/>
                    </a:p>
                  </a:txBody>
                  <a:tcPr/>
                </a:tc>
              </a:tr>
              <a:tr h="306000">
                <a:tc>
                  <a:txBody>
                    <a:bodyPr/>
                    <a:lstStyle/>
                    <a:p>
                      <a:r>
                        <a:rPr lang="en-US" altLang="zh-CN" sz="1400" dirty="0"/>
                        <a:t>Vertex Detector</a:t>
                      </a:r>
                      <a:endParaRPr lang="zh-CN" altLang="en-US" sz="1400" dirty="0"/>
                    </a:p>
                  </a:txBody>
                  <a:tcPr/>
                </a:tc>
              </a:tr>
              <a:tr h="306000">
                <a:tc>
                  <a:txBody>
                    <a:bodyPr/>
                    <a:lstStyle/>
                    <a:p>
                      <a:r>
                        <a:rPr lang="en-US" altLang="zh-CN" sz="1400" dirty="0"/>
                        <a:t>LumiCal </a:t>
                      </a:r>
                      <a:endParaRPr lang="zh-CN" altLang="en-US" sz="1400" dirty="0"/>
                    </a:p>
                  </a:txBody>
                  <a:tcPr/>
                </a:tc>
              </a:tr>
              <a:tr h="306000">
                <a:tc>
                  <a:txBody>
                    <a:bodyPr/>
                    <a:lstStyle/>
                    <a:p>
                      <a:r>
                        <a:rPr lang="en-US" altLang="zh-CN" sz="1400" dirty="0"/>
                        <a:t>Silicon Tracker</a:t>
                      </a:r>
                      <a:endParaRPr lang="zh-CN" altLang="en-US" sz="1400" dirty="0"/>
                    </a:p>
                  </a:txBody>
                  <a:tcPr/>
                </a:tc>
              </a:tr>
              <a:tr h="306000">
                <a:tc>
                  <a:txBody>
                    <a:bodyPr/>
                    <a:lstStyle/>
                    <a:p>
                      <a:r>
                        <a:rPr lang="en-US" altLang="zh-CN" sz="1400" dirty="0"/>
                        <a:t>TPC</a:t>
                      </a:r>
                      <a:endParaRPr lang="zh-CN" altLang="en-US" sz="1400" dirty="0"/>
                    </a:p>
                  </a:txBody>
                  <a:tcPr/>
                </a:tc>
              </a:tr>
              <a:tr h="306000">
                <a:tc>
                  <a:txBody>
                    <a:bodyPr/>
                    <a:lstStyle/>
                    <a:p>
                      <a:r>
                        <a:rPr lang="en-US" altLang="zh-CN" sz="1400" dirty="0"/>
                        <a:t>Hcal</a:t>
                      </a:r>
                      <a:endParaRPr lang="zh-CN" altLang="en-US" sz="1400" dirty="0"/>
                    </a:p>
                  </a:txBody>
                  <a:tcPr/>
                </a:tc>
              </a:tr>
              <a:tr h="306000">
                <a:tc>
                  <a:txBody>
                    <a:bodyPr/>
                    <a:lstStyle/>
                    <a:p>
                      <a:r>
                        <a:rPr lang="en-US" altLang="zh-CN" sz="1400" dirty="0"/>
                        <a:t>Ecal</a:t>
                      </a:r>
                      <a:endParaRPr lang="zh-CN" altLang="en-US" sz="1400" dirty="0"/>
                    </a:p>
                  </a:txBody>
                  <a:tcPr/>
                </a:tc>
              </a:tr>
              <a:tr h="306000">
                <a:tc>
                  <a:txBody>
                    <a:bodyPr/>
                    <a:lstStyle/>
                    <a:p>
                      <a:r>
                        <a:rPr lang="en-US" altLang="zh-CN" sz="1400" dirty="0"/>
                        <a:t>Solenoid</a:t>
                      </a:r>
                      <a:endParaRPr lang="zh-CN" altLang="en-US" sz="1400" dirty="0"/>
                    </a:p>
                  </a:txBody>
                  <a:tcPr/>
                </a:tc>
              </a:tr>
              <a:tr h="306000">
                <a:tc>
                  <a:txBody>
                    <a:bodyPr/>
                    <a:lstStyle/>
                    <a:p>
                      <a:r>
                        <a:rPr lang="en-US" altLang="zh-CN" sz="1400" dirty="0"/>
                        <a:t>Yoke</a:t>
                      </a:r>
                      <a:endParaRPr lang="zh-CN" altLang="en-US" sz="1400" dirty="0"/>
                    </a:p>
                  </a:txBody>
                  <a:tcPr/>
                </a:tc>
              </a:tr>
              <a:tr h="306000">
                <a:tc>
                  <a:txBody>
                    <a:bodyPr/>
                    <a:lstStyle/>
                    <a:p>
                      <a:r>
                        <a:rPr lang="en-US" altLang="zh-CN" sz="1400" dirty="0"/>
                        <a:t>Muon</a:t>
                      </a:r>
                      <a:r>
                        <a:rPr lang="en-US" altLang="zh-CN" sz="1400" baseline="0" dirty="0"/>
                        <a:t> Detector</a:t>
                      </a:r>
                      <a:endParaRPr lang="zh-CN" altLang="en-US" sz="1400" dirty="0"/>
                    </a:p>
                  </a:txBody>
                  <a:tcPr/>
                </a:tc>
              </a:tr>
              <a:tr h="306000">
                <a:tc>
                  <a:txBody>
                    <a:bodyPr/>
                    <a:lstStyle/>
                    <a:p>
                      <a:r>
                        <a:rPr lang="en-US" altLang="zh-CN" sz="1400" dirty="0"/>
                        <a:t>Hall</a:t>
                      </a:r>
                      <a:endParaRPr lang="zh-CN" altLang="en-US" sz="1400" dirty="0"/>
                    </a:p>
                  </a:txBody>
                  <a:tcPr/>
                </a:tc>
              </a:tr>
              <a:tr h="306000">
                <a:tc>
                  <a:txBody>
                    <a:bodyPr/>
                    <a:lstStyle/>
                    <a:p>
                      <a:r>
                        <a:rPr lang="en-US" altLang="zh-CN" sz="1400" dirty="0"/>
                        <a:t>BG</a:t>
                      </a:r>
                      <a:r>
                        <a:rPr lang="en-US" altLang="zh-CN" sz="1400" baseline="0" dirty="0"/>
                        <a:t> Simulation&amp;Shielding</a:t>
                      </a:r>
                      <a:endParaRPr lang="zh-CN" altLang="en-US" sz="1400" dirty="0"/>
                    </a:p>
                  </a:txBody>
                  <a:tcPr/>
                </a:tc>
              </a:tr>
              <a:tr h="306000">
                <a:tc>
                  <a:txBody>
                    <a:bodyPr/>
                    <a:lstStyle/>
                    <a:p>
                      <a:r>
                        <a:rPr lang="en-US" altLang="zh-CN" sz="1400" dirty="0"/>
                        <a:t>Software Geometry</a:t>
                      </a:r>
                      <a:endParaRPr lang="zh-CN" altLang="en-US" sz="1400" dirty="0"/>
                    </a:p>
                  </a:txBody>
                  <a:tcPr/>
                </a:tc>
              </a:tr>
              <a:tr h="306000">
                <a:tc>
                  <a:txBody>
                    <a:bodyPr/>
                    <a:lstStyle/>
                    <a:p>
                      <a:r>
                        <a:rPr lang="en-US" altLang="zh-CN" sz="1400" dirty="0"/>
                        <a:t>Alignment&amp;Assembly</a:t>
                      </a:r>
                      <a:endParaRPr lang="zh-CN" altLang="en-US" sz="1400" dirty="0"/>
                    </a:p>
                  </a:txBody>
                  <a:tcPr/>
                </a:tc>
              </a:tr>
              <a:tr h="306000">
                <a:tc>
                  <a:txBody>
                    <a:bodyPr/>
                    <a:lstStyle/>
                    <a:p>
                      <a:r>
                        <a:rPr lang="en-US" altLang="zh-CN" sz="1400" dirty="0"/>
                        <a:t>Electronics</a:t>
                      </a:r>
                      <a:endParaRPr lang="zh-CN" altLang="en-US" sz="1400" dirty="0"/>
                    </a:p>
                  </a:txBody>
                  <a:tcPr/>
                </a:tc>
              </a:tr>
              <a:tr h="306000">
                <a:tc>
                  <a:txBody>
                    <a:bodyPr/>
                    <a:lstStyle/>
                    <a:p>
                      <a:r>
                        <a:rPr lang="en-US" altLang="zh-CN" sz="1400" dirty="0"/>
                        <a:t>Cryogenic</a:t>
                      </a:r>
                      <a:endParaRPr lang="zh-CN" altLang="en-US" sz="1400" dirty="0"/>
                    </a:p>
                  </a:txBody>
                  <a:tcPr/>
                </a:tc>
              </a:tr>
              <a:tr h="306000">
                <a:tc>
                  <a:txBody>
                    <a:bodyPr/>
                    <a:lstStyle/>
                    <a:p>
                      <a:r>
                        <a:rPr lang="en-US" altLang="zh-CN" sz="1400" dirty="0"/>
                        <a:t>Radiation</a:t>
                      </a:r>
                      <a:r>
                        <a:rPr lang="en-US" altLang="zh-CN" sz="1400" baseline="0" dirty="0"/>
                        <a:t> Protection</a:t>
                      </a:r>
                      <a:endParaRPr lang="zh-CN" altLang="en-US" sz="1400" dirty="0"/>
                    </a:p>
                  </a:txBody>
                  <a:tcPr/>
                </a:tc>
              </a:tr>
            </a:tbl>
          </a:graphicData>
        </a:graphic>
      </p:graphicFrame>
      <p:sp>
        <p:nvSpPr>
          <p:cNvPr id="22" name="文本框 21"/>
          <p:cNvSpPr txBox="1"/>
          <p:nvPr/>
        </p:nvSpPr>
        <p:spPr>
          <a:xfrm>
            <a:off x="4987146" y="1345936"/>
            <a:ext cx="1301750" cy="337185"/>
          </a:xfrm>
          <a:prstGeom prst="rect">
            <a:avLst/>
          </a:prstGeom>
          <a:noFill/>
        </p:spPr>
        <p:txBody>
          <a:bodyPr wrap="none" rtlCol="0">
            <a:spAutoFit/>
          </a:bodyPr>
          <a:lstStyle/>
          <a:p>
            <a:r>
              <a:rPr kumimoji="1" lang="en-US" altLang="zh-CN" sz="1600" b="1" dirty="0"/>
              <a:t>Accelerator</a:t>
            </a:r>
            <a:endParaRPr kumimoji="1" lang="zh-CN" altLang="en-US" sz="1600" b="1" dirty="0"/>
          </a:p>
        </p:txBody>
      </p:sp>
      <p:sp>
        <p:nvSpPr>
          <p:cNvPr id="23" name="文本框 22"/>
          <p:cNvSpPr txBox="1"/>
          <p:nvPr/>
        </p:nvSpPr>
        <p:spPr>
          <a:xfrm>
            <a:off x="11078930" y="808726"/>
            <a:ext cx="1007745" cy="337185"/>
          </a:xfrm>
          <a:prstGeom prst="rect">
            <a:avLst/>
          </a:prstGeom>
          <a:noFill/>
        </p:spPr>
        <p:txBody>
          <a:bodyPr wrap="none" rtlCol="0">
            <a:spAutoFit/>
          </a:bodyPr>
          <a:lstStyle/>
          <a:p>
            <a:r>
              <a:rPr kumimoji="1" lang="en-US" altLang="zh-CN" sz="1600" b="1" dirty="0"/>
              <a:t>Detector</a:t>
            </a:r>
            <a:endParaRPr kumimoji="1" lang="zh-CN" altLang="en-US" sz="1600" b="1" dirty="0"/>
          </a:p>
        </p:txBody>
      </p:sp>
      <p:pic>
        <p:nvPicPr>
          <p:cNvPr id="3" name="图片 2"/>
          <p:cNvPicPr>
            <a:picLocks noChangeAspect="1"/>
          </p:cNvPicPr>
          <p:nvPr/>
        </p:nvPicPr>
        <p:blipFill>
          <a:blip r:embed="rId3"/>
          <a:stretch>
            <a:fillRect/>
          </a:stretch>
        </p:blipFill>
        <p:spPr>
          <a:xfrm>
            <a:off x="802640" y="3938905"/>
            <a:ext cx="3674110" cy="2700655"/>
          </a:xfrm>
          <a:prstGeom prst="rect">
            <a:avLst/>
          </a:prstGeom>
        </p:spPr>
      </p:pic>
      <p:sp>
        <p:nvSpPr>
          <p:cNvPr id="9" name="文本框 8"/>
          <p:cNvSpPr txBox="1"/>
          <p:nvPr/>
        </p:nvSpPr>
        <p:spPr>
          <a:xfrm>
            <a:off x="9509125" y="238760"/>
            <a:ext cx="991235" cy="368300"/>
          </a:xfrm>
          <a:prstGeom prst="rect">
            <a:avLst/>
          </a:prstGeom>
          <a:noFill/>
        </p:spPr>
        <p:txBody>
          <a:bodyPr wrap="none" rtlCol="0">
            <a:spAutoFit/>
          </a:bodyPr>
          <a:p>
            <a:r>
              <a:rPr lang="en-US" altLang="zh-CN"/>
              <a:t>H.Y. Shi</a:t>
            </a:r>
            <a:endParaRPr lang="en-US" altLang="zh-CN"/>
          </a:p>
        </p:txBody>
      </p:sp>
      <p:sp>
        <p:nvSpPr>
          <p:cNvPr id="10" name="文本框 9"/>
          <p:cNvSpPr txBox="1"/>
          <p:nvPr/>
        </p:nvSpPr>
        <p:spPr>
          <a:xfrm>
            <a:off x="4358005" y="4551045"/>
            <a:ext cx="1996440" cy="2030095"/>
          </a:xfrm>
          <a:prstGeom prst="rect">
            <a:avLst/>
          </a:prstGeom>
          <a:noFill/>
        </p:spPr>
        <p:txBody>
          <a:bodyPr wrap="square" rtlCol="0">
            <a:spAutoFit/>
          </a:bodyPr>
          <a:p>
            <a:r>
              <a:rPr lang="en-US" altLang="zh-CN" b="1">
                <a:solidFill>
                  <a:srgbClr val="FF0000"/>
                </a:solidFill>
                <a:sym typeface="+mn-ea"/>
              </a:rPr>
              <a:t>Adding necessary </a:t>
            </a:r>
            <a:endParaRPr lang="en-US" altLang="zh-CN" b="1">
              <a:solidFill>
                <a:srgbClr val="FF0000"/>
              </a:solidFill>
            </a:endParaRPr>
          </a:p>
          <a:p>
            <a:r>
              <a:rPr lang="en-US" altLang="zh-CN" b="1">
                <a:solidFill>
                  <a:srgbClr val="FF0000"/>
                </a:solidFill>
                <a:sym typeface="+mn-ea"/>
              </a:rPr>
              <a:t>issue when necessary.</a:t>
            </a:r>
            <a:endParaRPr lang="en-US" altLang="zh-CN" b="1">
              <a:solidFill>
                <a:srgbClr val="FF0000"/>
              </a:solidFill>
            </a:endParaRPr>
          </a:p>
          <a:p>
            <a:r>
              <a:rPr lang="en-US" altLang="zh-CN" b="1">
                <a:solidFill>
                  <a:srgbClr val="FF0000"/>
                </a:solidFill>
                <a:sym typeface="+mn-ea"/>
              </a:rPr>
              <a:t>For example,</a:t>
            </a:r>
            <a:endParaRPr lang="en-US" altLang="zh-CN" b="1">
              <a:solidFill>
                <a:srgbClr val="FF0000"/>
              </a:solidFill>
              <a:sym typeface="+mn-ea"/>
            </a:endParaRPr>
          </a:p>
          <a:p>
            <a:r>
              <a:rPr lang="en-US" altLang="zh-CN" b="1">
                <a:solidFill>
                  <a:srgbClr val="FF0000"/>
                </a:solidFill>
              </a:rPr>
              <a:t>dumps near IPs, </a:t>
            </a:r>
            <a:endParaRPr lang="en-US" altLang="zh-CN" b="1">
              <a:solidFill>
                <a:srgbClr val="FF0000"/>
              </a:solidFill>
            </a:endParaRPr>
          </a:p>
          <a:p>
            <a:endParaRPr lang="en-US" altLang="zh-CN" b="1">
              <a:solidFill>
                <a:srgbClr val="FF0000"/>
              </a:solidFill>
            </a:endParaRPr>
          </a:p>
        </p:txBody>
      </p:sp>
      <p:sp>
        <p:nvSpPr>
          <p:cNvPr id="12" name="文本框 11"/>
          <p:cNvSpPr txBox="1"/>
          <p:nvPr/>
        </p:nvSpPr>
        <p:spPr>
          <a:xfrm rot="20400000">
            <a:off x="4240530" y="2591435"/>
            <a:ext cx="8599170" cy="829945"/>
          </a:xfrm>
          <a:prstGeom prst="rect">
            <a:avLst/>
          </a:prstGeom>
          <a:noFill/>
        </p:spPr>
        <p:txBody>
          <a:bodyPr wrap="square" rtlCol="0">
            <a:spAutoFit/>
          </a:bodyPr>
          <a:p>
            <a:pPr algn="ctr"/>
            <a:r>
              <a:rPr lang="en-US" altLang="zh-CN" sz="2400" b="1">
                <a:highlight>
                  <a:srgbClr val="FFFF00"/>
                </a:highlight>
              </a:rPr>
              <a:t>The CEPC MDI Map’s contents should be  continuiously </a:t>
            </a:r>
            <a:endParaRPr lang="en-US" altLang="zh-CN" sz="2400" b="1">
              <a:highlight>
                <a:srgbClr val="FFFF00"/>
              </a:highlight>
            </a:endParaRPr>
          </a:p>
          <a:p>
            <a:pPr algn="ctr"/>
            <a:r>
              <a:rPr lang="en-US" altLang="zh-CN" sz="2400" b="1">
                <a:highlight>
                  <a:srgbClr val="FFFF00"/>
                </a:highlight>
              </a:rPr>
              <a:t>updated when necessary to avoid dark sector</a:t>
            </a:r>
            <a:endParaRPr lang="en-US" altLang="zh-CN" sz="2400" b="1">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210" y="282645"/>
            <a:ext cx="10969200" cy="705600"/>
          </a:xfrm>
        </p:spPr>
        <p:txBody>
          <a:bodyPr/>
          <a:lstStyle/>
          <a:p>
            <a:pPr algn="ctr"/>
            <a:r>
              <a:rPr kumimoji="1" lang="en-US" altLang="zh-CN" dirty="0"/>
              <a:t>CEPC Accelerator Parameters (CDR/TDR) </a:t>
            </a:r>
            <a:endParaRPr kumimoji="1" lang="zh-CN" altLang="en-US" dirty="0"/>
          </a:p>
        </p:txBody>
      </p:sp>
      <p:graphicFrame>
        <p:nvGraphicFramePr>
          <p:cNvPr id="13" name="内容占位符 4"/>
          <p:cNvGraphicFramePr/>
          <p:nvPr>
            <p:custDataLst>
              <p:tags r:id="rId1"/>
            </p:custDataLst>
          </p:nvPr>
        </p:nvGraphicFramePr>
        <p:xfrm>
          <a:off x="1166189" y="987972"/>
          <a:ext cx="9687560" cy="5349875"/>
        </p:xfrm>
        <a:graphic>
          <a:graphicData uri="http://schemas.openxmlformats.org/drawingml/2006/table">
            <a:tbl>
              <a:tblPr firstRow="1" bandRow="1">
                <a:tableStyleId>{5C22544A-7EE6-4342-B048-85BDC9FD1C3A}</a:tableStyleId>
              </a:tblPr>
              <a:tblGrid>
                <a:gridCol w="1797728"/>
                <a:gridCol w="986202"/>
                <a:gridCol w="986202"/>
                <a:gridCol w="986202"/>
                <a:gridCol w="986202"/>
                <a:gridCol w="986202"/>
                <a:gridCol w="986202"/>
                <a:gridCol w="986202"/>
                <a:gridCol w="986202"/>
              </a:tblGrid>
              <a:tr h="254110">
                <a:tc>
                  <a:txBody>
                    <a:bodyPr/>
                    <a:lstStyle/>
                    <a:p>
                      <a:pPr marL="29210" algn="ctr">
                        <a:spcAft>
                          <a:spcPts val="0"/>
                        </a:spcAft>
                      </a:pPr>
                      <a:endParaRPr lang="zh-CN" sz="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2280" marR="32280" marT="0" marB="0"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solidFill>
                            <a:schemeClr val="bg1"/>
                          </a:solidFill>
                          <a:effectLst/>
                        </a:rPr>
                        <a:t>CDR</a:t>
                      </a:r>
                      <a:r>
                        <a:rPr lang="zh-CN" altLang="en-US" sz="1100" b="1" kern="100" dirty="0">
                          <a:solidFill>
                            <a:schemeClr val="bg1"/>
                          </a:solidFill>
                          <a:effectLst/>
                        </a:rPr>
                        <a:t> </a:t>
                      </a:r>
                      <a:r>
                        <a:rPr lang="en-US" altLang="zh-CN" sz="1100" b="1" kern="100" dirty="0">
                          <a:solidFill>
                            <a:schemeClr val="bg1"/>
                          </a:solidFill>
                          <a:effectLst/>
                        </a:rPr>
                        <a:t>Parameters</a:t>
                      </a:r>
                      <a:endParaRPr lang="en-US" altLang="zh-CN" sz="1100" b="1" i="0" kern="100" dirty="0">
                        <a:solidFill>
                          <a:schemeClr val="bg1"/>
                        </a:solidFill>
                        <a:effectLst/>
                        <a:latin typeface="Times New Roman" panose="02020603050405020304" pitchFamily="18" charset="0"/>
                        <a:ea typeface="+mn-ea"/>
                        <a:cs typeface="Times New Roman" panose="02020603050405020304" pitchFamily="18" charset="0"/>
                      </a:endParaRPr>
                    </a:p>
                  </a:txBody>
                  <a:tcPr marL="32280" marR="32280" marT="0" marB="0" anchor="ctr"/>
                </a:tc>
                <a:tc hMerge="1">
                  <a:tcPr marL="32280" marR="322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32280" marR="322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32280" marR="322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solidFill>
                            <a:schemeClr val="bg1"/>
                          </a:solidFill>
                          <a:effectLst/>
                        </a:rPr>
                        <a:t>High Luminosity Parameters (TDR)</a:t>
                      </a:r>
                      <a:endParaRPr lang="en-US" altLang="zh-CN" sz="1100" b="1" i="0" kern="100" dirty="0">
                        <a:solidFill>
                          <a:schemeClr val="bg1"/>
                        </a:solidFill>
                        <a:effectLst/>
                        <a:latin typeface="Times New Roman" panose="02020603050405020304" pitchFamily="18" charset="0"/>
                        <a:ea typeface="+mn-ea"/>
                        <a:cs typeface="Times New Roman" panose="02020603050405020304" pitchFamily="18" charset="0"/>
                      </a:endParaRPr>
                    </a:p>
                  </a:txBody>
                  <a:tcPr marL="24210" marR="24210" marT="0" marB="0" anchor="ctr"/>
                </a:tc>
                <a:tc hMerge="1">
                  <a:tcPr marL="24210" marR="24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24210" marR="24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24210" marR="24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110">
                <a:tc>
                  <a:txBody>
                    <a:bodyPr/>
                    <a:lstStyle/>
                    <a:p>
                      <a:pPr marL="29210" algn="ctr">
                        <a:spcAft>
                          <a:spcPts val="0"/>
                        </a:spcAft>
                      </a:pPr>
                      <a:r>
                        <a:rPr lang="en-US" sz="800" kern="100" dirty="0">
                          <a:effectLst/>
                        </a:rPr>
                        <a:t> </a:t>
                      </a:r>
                      <a:endParaRPr lang="en-US" sz="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Higgs</a:t>
                      </a:r>
                      <a:endParaRPr lang="en-US" altLang="zh-CN" sz="1100" b="1" i="1" kern="100" dirty="0">
                        <a:solidFill>
                          <a:schemeClr val="tx1"/>
                        </a:solidFill>
                        <a:effectLst/>
                        <a:latin typeface="Times New Roman" panose="02020603050405020304" pitchFamily="18" charset="0"/>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W</a:t>
                      </a:r>
                      <a:endParaRPr lang="en-US" altLang="zh-CN" sz="1100" b="1" i="1" kern="100" dirty="0">
                        <a:solidFill>
                          <a:schemeClr val="tx1"/>
                        </a:solidFill>
                        <a:effectLst/>
                        <a:latin typeface="Times New Roman" panose="02020603050405020304" pitchFamily="18" charset="0"/>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Z</a:t>
                      </a:r>
                      <a:r>
                        <a:rPr lang="zh-CN" altLang="en-US" sz="1100" b="1" kern="100" dirty="0">
                          <a:solidFill>
                            <a:schemeClr val="tx1"/>
                          </a:solidFill>
                          <a:effectLst/>
                        </a:rPr>
                        <a:t>（</a:t>
                      </a:r>
                      <a:r>
                        <a:rPr lang="en-US" altLang="zh-CN" sz="1100" b="1" kern="100" dirty="0">
                          <a:solidFill>
                            <a:schemeClr val="tx1"/>
                          </a:solidFill>
                          <a:effectLst/>
                        </a:rPr>
                        <a:t>3T</a:t>
                      </a:r>
                      <a:r>
                        <a:rPr lang="zh-CN" altLang="en-US" sz="1100" b="1" kern="100" dirty="0">
                          <a:solidFill>
                            <a:schemeClr val="tx1"/>
                          </a:solidFill>
                          <a:effectLst/>
                        </a:rPr>
                        <a:t>）</a:t>
                      </a:r>
                      <a:endParaRPr lang="zh-CN" altLang="en-US" sz="1100" b="1" i="1" kern="100" dirty="0">
                        <a:solidFill>
                          <a:schemeClr val="tx1"/>
                        </a:solidFill>
                        <a:effectLst/>
                        <a:latin typeface="Times New Roman" panose="02020603050405020304" pitchFamily="18" charset="0"/>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solidFill>
                            <a:schemeClr val="tx1"/>
                          </a:solidFill>
                          <a:effectLst/>
                        </a:rPr>
                        <a:t>Z</a:t>
                      </a:r>
                      <a:r>
                        <a:rPr lang="zh-CN" altLang="en-US" sz="1100" b="1" kern="100" dirty="0">
                          <a:solidFill>
                            <a:schemeClr val="tx1"/>
                          </a:solidFill>
                          <a:effectLst/>
                        </a:rPr>
                        <a:t>（</a:t>
                      </a:r>
                      <a:r>
                        <a:rPr lang="en-US" altLang="zh-CN" sz="1100" b="1" kern="100" dirty="0">
                          <a:solidFill>
                            <a:schemeClr val="tx1"/>
                          </a:solidFill>
                          <a:effectLst/>
                        </a:rPr>
                        <a:t>2T</a:t>
                      </a:r>
                      <a:r>
                        <a:rPr lang="zh-CN" altLang="en-US" sz="1100" b="1" kern="100" dirty="0">
                          <a:solidFill>
                            <a:schemeClr val="tx1"/>
                          </a:solidFill>
                          <a:effectLst/>
                        </a:rPr>
                        <a:t>）</a:t>
                      </a:r>
                      <a:endParaRPr lang="zh-CN" altLang="en-US" sz="1100" b="1" i="1" kern="100" dirty="0">
                        <a:solidFill>
                          <a:schemeClr val="tx1"/>
                        </a:solidFill>
                        <a:effectLst/>
                        <a:latin typeface="Times New Roman" panose="02020603050405020304" pitchFamily="18" charset="0"/>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err="1">
                          <a:effectLst/>
                        </a:rPr>
                        <a:t>tt</a:t>
                      </a:r>
                      <a:endParaRPr lang="en-US" altLang="zh-CN" sz="1100" b="1" i="1" kern="100" dirty="0" err="1">
                        <a:effectLst/>
                        <a:latin typeface="Times New Roman" panose="02020603050405020304" pitchFamily="18" charset="0"/>
                        <a:ea typeface="+mn-ea"/>
                        <a:cs typeface="Times New Roman" panose="02020603050405020304" pitchFamily="18" charset="0"/>
                      </a:endParaRPr>
                    </a:p>
                  </a:txBody>
                  <a:tcPr marL="24210" marR="2421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Higgs</a:t>
                      </a:r>
                      <a:endParaRPr lang="en-US" altLang="zh-CN" sz="1100" b="1" i="1" kern="100" dirty="0">
                        <a:effectLst/>
                        <a:latin typeface="Times New Roman" panose="02020603050405020304" pitchFamily="18" charset="0"/>
                        <a:ea typeface="+mn-ea"/>
                        <a:cs typeface="Times New Roman" panose="02020603050405020304" pitchFamily="18" charset="0"/>
                      </a:endParaRPr>
                    </a:p>
                  </a:txBody>
                  <a:tcPr marL="24210" marR="2421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W</a:t>
                      </a:r>
                      <a:endParaRPr lang="en-US" altLang="zh-CN" sz="1100" b="1" i="1" kern="100" dirty="0">
                        <a:effectLst/>
                        <a:latin typeface="Times New Roman" panose="02020603050405020304" pitchFamily="18" charset="0"/>
                        <a:ea typeface="+mn-ea"/>
                        <a:cs typeface="Times New Roman" panose="02020603050405020304" pitchFamily="18" charset="0"/>
                      </a:endParaRPr>
                    </a:p>
                  </a:txBody>
                  <a:tcPr marL="24210" marR="2421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1" kern="100" dirty="0">
                          <a:effectLst/>
                        </a:rPr>
                        <a:t>Z</a:t>
                      </a:r>
                      <a:endParaRPr lang="en-US" altLang="zh-CN" sz="1100" b="1" i="1" kern="100" dirty="0">
                        <a:effectLst/>
                        <a:latin typeface="Times New Roman" panose="02020603050405020304" pitchFamily="18" charset="0"/>
                        <a:ea typeface="+mn-ea"/>
                        <a:cs typeface="Times New Roman" panose="02020603050405020304" pitchFamily="18" charset="0"/>
                      </a:endParaRPr>
                    </a:p>
                  </a:txBody>
                  <a:tcPr marL="24210" marR="24210" marT="0" marB="0" anchor="ctr"/>
                </a:tc>
              </a:tr>
              <a:tr h="195454">
                <a:tc>
                  <a:txBody>
                    <a:bodyPr/>
                    <a:lstStyle/>
                    <a:p>
                      <a:pPr marL="29210" algn="l">
                        <a:spcAft>
                          <a:spcPts val="0"/>
                        </a:spcAft>
                      </a:pPr>
                      <a:r>
                        <a:rPr lang="en-US" sz="800" kern="100" dirty="0">
                          <a:solidFill>
                            <a:schemeClr val="tx1"/>
                          </a:solidFill>
                          <a:effectLst/>
                          <a:latin typeface="+mn-lt"/>
                        </a:rPr>
                        <a:t>Number of IPs</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marL="27305" algn="ctr" fontAlgn="ctr">
                        <a:lnSpc>
                          <a:spcPts val="1395"/>
                        </a:lnSpc>
                        <a:spcAft>
                          <a:spcPts val="0"/>
                        </a:spcAft>
                      </a:pPr>
                      <a:r>
                        <a:rPr lang="en-US" sz="800" b="0" kern="100" dirty="0">
                          <a:solidFill>
                            <a:schemeClr val="tx1"/>
                          </a:solidFill>
                          <a:effectLst/>
                          <a:latin typeface="+mn-lt"/>
                        </a:rPr>
                        <a:t>2</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4">
                  <a:txBody>
                    <a:bodyPr/>
                    <a:lstStyle/>
                    <a:p>
                      <a:pPr marL="27305" algn="ctr" fontAlgn="ctr">
                        <a:lnSpc>
                          <a:spcPts val="1395"/>
                        </a:lnSpc>
                        <a:spcAft>
                          <a:spcPts val="0"/>
                        </a:spcAft>
                      </a:pPr>
                      <a:r>
                        <a:rPr lang="en-US" sz="800" kern="100" dirty="0">
                          <a:solidFill>
                            <a:srgbClr val="000000"/>
                          </a:solidFill>
                          <a:effectLst/>
                          <a:latin typeface="+mn-lt"/>
                        </a:rPr>
                        <a:t>2</a:t>
                      </a:r>
                      <a:endParaRPr lang="en-US" sz="800" kern="100" dirty="0">
                        <a:solidFill>
                          <a:srgbClr val="000000"/>
                        </a:solidFill>
                        <a:effectLst/>
                        <a:latin typeface="+mn-lt"/>
                        <a:ea typeface="宋体" panose="02010600030101010101" pitchFamily="2" charset="-122"/>
                        <a:cs typeface="Times New Roman" panose="02020603050405020304" pitchFamily="18" charset="0"/>
                      </a:endParaRPr>
                    </a:p>
                  </a:txBody>
                  <a:tcPr marL="0" marR="0" marT="0" marB="0" anchor="ct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454">
                <a:tc>
                  <a:txBody>
                    <a:bodyPr/>
                    <a:lstStyle/>
                    <a:p>
                      <a:pPr marL="29210" algn="l">
                        <a:spcAft>
                          <a:spcPts val="0"/>
                        </a:spcAft>
                      </a:pPr>
                      <a:r>
                        <a:rPr lang="en-US" sz="800" kern="100" dirty="0">
                          <a:solidFill>
                            <a:schemeClr val="tx1"/>
                          </a:solidFill>
                          <a:effectLst/>
                          <a:latin typeface="+mn-lt"/>
                        </a:rPr>
                        <a:t>Beam</a:t>
                      </a:r>
                      <a:r>
                        <a:rPr lang="en-US" sz="800" kern="100" baseline="0" dirty="0">
                          <a:solidFill>
                            <a:schemeClr val="tx1"/>
                          </a:solidFill>
                          <a:effectLst/>
                          <a:latin typeface="+mn-lt"/>
                        </a:rPr>
                        <a:t> e</a:t>
                      </a:r>
                      <a:r>
                        <a:rPr lang="en-US" sz="800" kern="100" dirty="0">
                          <a:solidFill>
                            <a:schemeClr val="tx1"/>
                          </a:solidFill>
                          <a:effectLst/>
                          <a:latin typeface="+mn-lt"/>
                        </a:rPr>
                        <a:t>nergy (</a:t>
                      </a:r>
                      <a:r>
                        <a:rPr lang="en-US" sz="800" kern="100" dirty="0" err="1">
                          <a:solidFill>
                            <a:schemeClr val="tx1"/>
                          </a:solidFill>
                          <a:effectLst/>
                          <a:latin typeface="+mn-lt"/>
                        </a:rPr>
                        <a:t>GeV</a:t>
                      </a:r>
                      <a:r>
                        <a:rPr lang="en-US" sz="800" kern="100" dirty="0">
                          <a:solidFill>
                            <a:schemeClr val="tx1"/>
                          </a:solidFill>
                          <a:effectLst/>
                          <a:latin typeface="+mn-lt"/>
                        </a:rPr>
                        <a:t>)</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120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80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2">
                  <a:txBody>
                    <a:bodyPr/>
                    <a:lstStyle/>
                    <a:p>
                      <a:pPr algn="ctr">
                        <a:spcAft>
                          <a:spcPts val="0"/>
                        </a:spcAft>
                      </a:pPr>
                      <a:r>
                        <a:rPr lang="en-US" altLang="zh-CN" sz="800" b="0" kern="100" dirty="0">
                          <a:solidFill>
                            <a:schemeClr val="tx1"/>
                          </a:solidFill>
                          <a:effectLst/>
                          <a:latin typeface="+mn-lt"/>
                        </a:rPr>
                        <a:t>45.5</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marL="27305" algn="ctr" fontAlgn="ctr">
                        <a:lnSpc>
                          <a:spcPts val="1395"/>
                        </a:lnSpc>
                        <a:spcAft>
                          <a:spcPts val="0"/>
                        </a:spcAft>
                      </a:pPr>
                      <a:r>
                        <a:rPr lang="en-US" sz="800" kern="100" dirty="0">
                          <a:solidFill>
                            <a:srgbClr val="000000"/>
                          </a:solidFill>
                          <a:effectLst/>
                          <a:latin typeface="+mn-lt"/>
                        </a:rPr>
                        <a:t>180</a:t>
                      </a:r>
                      <a:endParaRPr lang="en-US" sz="800" kern="100" dirty="0">
                        <a:solidFill>
                          <a:srgbClr val="000000"/>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altLang="zh-CN" sz="800" b="0" kern="100" dirty="0">
                          <a:solidFill>
                            <a:schemeClr val="tx1"/>
                          </a:solidFill>
                          <a:effectLst/>
                          <a:latin typeface="+mn-lt"/>
                        </a:rPr>
                        <a:t>120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80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45.5</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r>
              <a:tr h="195454">
                <a:tc>
                  <a:txBody>
                    <a:bodyPr/>
                    <a:lstStyle/>
                    <a:p>
                      <a:pPr marL="29210" algn="l">
                        <a:spcAft>
                          <a:spcPts val="0"/>
                        </a:spcAft>
                      </a:pPr>
                      <a:r>
                        <a:rPr lang="en-US" sz="800" kern="100" dirty="0">
                          <a:solidFill>
                            <a:schemeClr val="tx1"/>
                          </a:solidFill>
                          <a:effectLst/>
                          <a:latin typeface="+mn-lt"/>
                        </a:rPr>
                        <a:t>Circumference (km)</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marL="27305" algn="ctr" fontAlgn="ctr">
                        <a:lnSpc>
                          <a:spcPts val="1395"/>
                        </a:lnSpc>
                        <a:spcAft>
                          <a:spcPts val="0"/>
                        </a:spcAft>
                      </a:pPr>
                      <a:r>
                        <a:rPr lang="en-US" sz="800" b="0" kern="100" dirty="0">
                          <a:solidFill>
                            <a:schemeClr val="tx1"/>
                          </a:solidFill>
                          <a:effectLst/>
                          <a:latin typeface="+mn-lt"/>
                        </a:rPr>
                        <a:t>100</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hMerge="1">
                  <a:tcPr>
                    <a:lnL w="12700" cap="flat" cmpd="sng" algn="ctr">
                      <a:solidFill>
                        <a:schemeClr val="tx1"/>
                      </a:solidFill>
                      <a:prstDash val="solid"/>
                      <a:round/>
                      <a:headEnd type="none" w="med" len="med"/>
                      <a:tailEnd type="none" w="med" len="med"/>
                    </a:lnL>
                  </a:tcPr>
                </a:tc>
                <a:tc gridSpan="4">
                  <a:txBody>
                    <a:bodyPr/>
                    <a:lstStyle/>
                    <a:p>
                      <a:pPr marL="27305" algn="ctr" fontAlgn="ctr">
                        <a:lnSpc>
                          <a:spcPts val="1395"/>
                        </a:lnSpc>
                        <a:spcAft>
                          <a:spcPts val="0"/>
                        </a:spcAft>
                      </a:pPr>
                      <a:r>
                        <a:rPr lang="en-US" sz="800" kern="100" dirty="0">
                          <a:solidFill>
                            <a:srgbClr val="000000"/>
                          </a:solidFill>
                          <a:effectLst/>
                          <a:latin typeface="+mn-lt"/>
                        </a:rPr>
                        <a:t>100</a:t>
                      </a:r>
                      <a:endParaRPr lang="en-US" sz="800" kern="100" dirty="0">
                        <a:solidFill>
                          <a:srgbClr val="000000"/>
                        </a:solidFill>
                        <a:effectLst/>
                        <a:latin typeface="+mn-lt"/>
                        <a:ea typeface="宋体" panose="02010600030101010101" pitchFamily="2" charset="-122"/>
                        <a:cs typeface="Times New Roman" panose="02020603050405020304" pitchFamily="18" charset="0"/>
                      </a:endParaRPr>
                    </a:p>
                  </a:txBody>
                  <a:tcPr marL="0" marR="0" marT="0" marB="0" anchor="ct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8744">
                <a:tc>
                  <a:txBody>
                    <a:bodyPr/>
                    <a:lstStyle/>
                    <a:p>
                      <a:pPr marL="29210" algn="l">
                        <a:spcAft>
                          <a:spcPts val="0"/>
                        </a:spcAft>
                      </a:pPr>
                      <a:r>
                        <a:rPr lang="en-US" altLang="zh-CN" sz="800" kern="1200" dirty="0">
                          <a:solidFill>
                            <a:schemeClr val="tx1"/>
                          </a:solidFill>
                          <a:effectLst/>
                          <a:latin typeface="+mn-lt"/>
                        </a:rPr>
                        <a:t>Synchrotron radiation</a:t>
                      </a:r>
                      <a:r>
                        <a:rPr lang="en-US" sz="800" kern="100" dirty="0">
                          <a:solidFill>
                            <a:schemeClr val="tx1"/>
                          </a:solidFill>
                          <a:effectLst/>
                          <a:latin typeface="+mn-lt"/>
                        </a:rPr>
                        <a:t> loss/turn (</a:t>
                      </a:r>
                      <a:r>
                        <a:rPr lang="en-US" sz="800" kern="100" dirty="0" err="1">
                          <a:solidFill>
                            <a:schemeClr val="tx1"/>
                          </a:solidFill>
                          <a:effectLst/>
                          <a:latin typeface="+mn-lt"/>
                        </a:rPr>
                        <a:t>GeV</a:t>
                      </a:r>
                      <a:r>
                        <a:rPr lang="en-US" sz="800" kern="100" dirty="0">
                          <a:solidFill>
                            <a:schemeClr val="tx1"/>
                          </a:solidFill>
                          <a:effectLst/>
                          <a:latin typeface="+mn-lt"/>
                        </a:rPr>
                        <a:t>)</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1.73</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0.34</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0.036</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marL="27305" algn="ctr" fontAlgn="ctr">
                        <a:lnSpc>
                          <a:spcPts val="1395"/>
                        </a:lnSpc>
                        <a:spcAft>
                          <a:spcPts val="0"/>
                        </a:spcAft>
                      </a:pPr>
                      <a:r>
                        <a:rPr lang="en-US" sz="800" kern="100" dirty="0">
                          <a:solidFill>
                            <a:srgbClr val="000000"/>
                          </a:solidFill>
                          <a:effectLst/>
                          <a:latin typeface="+mn-lt"/>
                        </a:rPr>
                        <a:t>8.53</a:t>
                      </a:r>
                      <a:endParaRPr lang="en-US" sz="800" kern="100" dirty="0">
                        <a:solidFill>
                          <a:srgbClr val="000000"/>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r>
                        <a:rPr lang="en-US" altLang="zh-CN" sz="800" b="0" dirty="0">
                          <a:latin typeface="+mn-lt"/>
                        </a:rPr>
                        <a:t>1.73</a:t>
                      </a:r>
                      <a:endParaRPr lang="en-US" altLang="zh-CN" sz="800" b="0" dirty="0">
                        <a:latin typeface="+mn-lt"/>
                        <a:cs typeface="Times New Roman" panose="02020603050405020304" pitchFamily="18" charset="0"/>
                      </a:endParaRPr>
                    </a:p>
                  </a:txBody>
                  <a:tcPr marL="32280" marR="32280" marT="0" marB="0" anchor="ctr"/>
                </a:tc>
                <a:tc>
                  <a:txBody>
                    <a:bodyPr/>
                    <a:lstStyle/>
                    <a:p>
                      <a:pPr algn="ctr"/>
                      <a:r>
                        <a:rPr lang="en-US" altLang="zh-CN" sz="800" b="0" dirty="0">
                          <a:latin typeface="+mn-lt"/>
                        </a:rPr>
                        <a:t>0.34</a:t>
                      </a:r>
                      <a:endParaRPr lang="en-US" altLang="zh-CN" sz="800" b="0" dirty="0">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0.036</a:t>
                      </a:r>
                      <a:endParaRPr lang="en-US" altLang="zh-CN" sz="800" b="0" dirty="0">
                        <a:solidFill>
                          <a:schemeClr val="tx1"/>
                        </a:solidFill>
                        <a:latin typeface="+mn-lt"/>
                        <a:cs typeface="Times New Roman" panose="02020603050405020304" pitchFamily="18" charset="0"/>
                      </a:endParaRPr>
                    </a:p>
                  </a:txBody>
                  <a:tcPr marL="24210" marR="24210" marT="0" marB="0" anchor="ctr"/>
                </a:tc>
              </a:tr>
              <a:tr h="195454">
                <a:tc>
                  <a:txBody>
                    <a:bodyPr/>
                    <a:lstStyle/>
                    <a:p>
                      <a:pPr marL="29210" algn="l">
                        <a:spcAft>
                          <a:spcPts val="0"/>
                        </a:spcAft>
                      </a:pPr>
                      <a:r>
                        <a:rPr lang="en-US" altLang="zh-CN" sz="800" kern="100" dirty="0">
                          <a:solidFill>
                            <a:schemeClr val="tx1"/>
                          </a:solidFill>
                          <a:effectLst/>
                          <a:latin typeface="+mn-lt"/>
                        </a:rPr>
                        <a:t>Half Crossing angle at</a:t>
                      </a:r>
                      <a:r>
                        <a:rPr lang="en-US" altLang="zh-CN" sz="800" kern="100" baseline="0" dirty="0">
                          <a:solidFill>
                            <a:schemeClr val="tx1"/>
                          </a:solidFill>
                          <a:effectLst/>
                          <a:latin typeface="+mn-lt"/>
                        </a:rPr>
                        <a:t> IP </a:t>
                      </a:r>
                      <a:r>
                        <a:rPr lang="en-US" altLang="zh-CN" sz="800" kern="100" dirty="0">
                          <a:solidFill>
                            <a:schemeClr val="tx1"/>
                          </a:solidFill>
                          <a:effectLst/>
                          <a:latin typeface="+mn-lt"/>
                        </a:rPr>
                        <a:t>(</a:t>
                      </a:r>
                      <a:r>
                        <a:rPr lang="en-US" altLang="zh-CN" sz="800" kern="100" dirty="0" err="1">
                          <a:solidFill>
                            <a:schemeClr val="tx1"/>
                          </a:solidFill>
                          <a:effectLst/>
                          <a:latin typeface="+mn-lt"/>
                        </a:rPr>
                        <a:t>mrad</a:t>
                      </a:r>
                      <a:r>
                        <a:rPr lang="en-US" altLang="zh-CN" sz="800" kern="100" dirty="0">
                          <a:solidFill>
                            <a:schemeClr val="tx1"/>
                          </a:solidFill>
                          <a:effectLst/>
                          <a:latin typeface="+mn-lt"/>
                        </a:rPr>
                        <a:t>)</a:t>
                      </a:r>
                      <a:endParaRPr lang="en-US" altLang="zh-CN"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marL="27305" algn="ctr" fontAlgn="ctr">
                        <a:lnSpc>
                          <a:spcPts val="1395"/>
                        </a:lnSpc>
                        <a:spcAft>
                          <a:spcPts val="0"/>
                        </a:spcAft>
                      </a:pPr>
                      <a:r>
                        <a:rPr lang="en-US" sz="800" b="0" kern="100" dirty="0">
                          <a:solidFill>
                            <a:schemeClr val="tx1"/>
                          </a:solidFill>
                          <a:effectLst/>
                          <a:latin typeface="+mn-lt"/>
                        </a:rPr>
                        <a:t>16.5</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hMerge="1">
                  <a:tcPr>
                    <a:lnL w="12700" cap="flat" cmpd="sng" algn="ctr">
                      <a:solidFill>
                        <a:schemeClr val="tx1"/>
                      </a:solidFill>
                      <a:prstDash val="solid"/>
                      <a:round/>
                      <a:headEnd type="none" w="med" len="med"/>
                      <a:tailEnd type="none" w="med" len="med"/>
                    </a:lnL>
                  </a:tcPr>
                </a:tc>
                <a:tc gridSpan="4">
                  <a:txBody>
                    <a:bodyPr/>
                    <a:lstStyle/>
                    <a:p>
                      <a:pPr marL="27305" algn="ctr" fontAlgn="ctr">
                        <a:lnSpc>
                          <a:spcPts val="1395"/>
                        </a:lnSpc>
                        <a:spcAft>
                          <a:spcPts val="0"/>
                        </a:spcAft>
                      </a:pPr>
                      <a:r>
                        <a:rPr lang="en-US" sz="800" kern="100" dirty="0">
                          <a:solidFill>
                            <a:srgbClr val="000000"/>
                          </a:solidFill>
                          <a:effectLst/>
                          <a:latin typeface="+mn-lt"/>
                        </a:rPr>
                        <a:t>16.5</a:t>
                      </a:r>
                      <a:endParaRPr lang="en-US" sz="800" kern="100" dirty="0">
                        <a:solidFill>
                          <a:srgbClr val="000000"/>
                        </a:solidFill>
                        <a:effectLst/>
                        <a:latin typeface="+mn-lt"/>
                        <a:ea typeface="宋体" panose="02010600030101010101" pitchFamily="2" charset="-122"/>
                        <a:cs typeface="Times New Roman" panose="02020603050405020304" pitchFamily="18" charset="0"/>
                      </a:endParaRPr>
                    </a:p>
                  </a:txBody>
                  <a:tcPr marL="0" marR="0" marT="0" marB="0" anchor="ct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5454">
                <a:tc>
                  <a:txBody>
                    <a:bodyPr/>
                    <a:lstStyle/>
                    <a:p>
                      <a:pPr marL="29210" algn="l">
                        <a:spcAft>
                          <a:spcPts val="0"/>
                        </a:spcAft>
                      </a:pPr>
                      <a:r>
                        <a:rPr lang="en-US" altLang="zh-CN" sz="800" kern="100" dirty="0" err="1">
                          <a:solidFill>
                            <a:schemeClr val="tx1"/>
                          </a:solidFill>
                          <a:effectLst/>
                          <a:latin typeface="+mn-lt"/>
                        </a:rPr>
                        <a:t>Piwinski</a:t>
                      </a:r>
                      <a:r>
                        <a:rPr lang="en-US" altLang="zh-CN" sz="800" kern="100" dirty="0">
                          <a:solidFill>
                            <a:schemeClr val="tx1"/>
                          </a:solidFill>
                          <a:effectLst/>
                          <a:latin typeface="+mn-lt"/>
                        </a:rPr>
                        <a:t> angle</a:t>
                      </a:r>
                      <a:endParaRPr lang="en-US" altLang="zh-CN"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2.58</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7.0</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23.8</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1.16</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4.87</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295"/>
                        </a:lnSpc>
                        <a:spcAft>
                          <a:spcPts val="0"/>
                        </a:spcAft>
                      </a:pPr>
                      <a:r>
                        <a:rPr lang="en-US" altLang="zh-CN" sz="800" dirty="0">
                          <a:solidFill>
                            <a:schemeClr val="tx1"/>
                          </a:solidFill>
                          <a:effectLst/>
                          <a:latin typeface="+mn-lt"/>
                        </a:rPr>
                        <a:t>7.25</a:t>
                      </a:r>
                      <a:endParaRPr lang="en-US" altLang="zh-CN" sz="800" dirty="0">
                        <a:solidFill>
                          <a:schemeClr val="tx1"/>
                        </a:solidFill>
                        <a:effectLst/>
                        <a:latin typeface="+mn-lt"/>
                        <a:ea typeface="MS Mincho" panose="02020609040205080304" charset="-128"/>
                      </a:endParaRPr>
                    </a:p>
                  </a:txBody>
                  <a:tcPr marL="32385" marR="32385" marT="7144" marB="0" anchor="ctr"/>
                </a:tc>
                <a:tc>
                  <a:txBody>
                    <a:bodyPr/>
                    <a:lstStyle/>
                    <a:p>
                      <a:pPr algn="ctr">
                        <a:spcAft>
                          <a:spcPts val="0"/>
                        </a:spcAft>
                      </a:pPr>
                      <a:r>
                        <a:rPr lang="en-US" altLang="zh-CN" sz="800" b="0" kern="100" dirty="0">
                          <a:solidFill>
                            <a:schemeClr val="tx1"/>
                          </a:solidFill>
                          <a:effectLst/>
                          <a:latin typeface="+mn-lt"/>
                        </a:rPr>
                        <a:t>24.9</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89" marR="24289" marT="7144" marB="0" anchor="ctr"/>
                </a:tc>
              </a:tr>
              <a:tr h="195454">
                <a:tc>
                  <a:txBody>
                    <a:bodyPr/>
                    <a:lstStyle/>
                    <a:p>
                      <a:pPr marL="29210" algn="l">
                        <a:spcAft>
                          <a:spcPts val="0"/>
                        </a:spcAft>
                      </a:pPr>
                      <a:r>
                        <a:rPr lang="en-US" altLang="zh-CN" sz="800" kern="1200" dirty="0">
                          <a:solidFill>
                            <a:schemeClr val="tx1"/>
                          </a:solidFill>
                          <a:effectLst/>
                          <a:latin typeface="+mn-lt"/>
                        </a:rPr>
                        <a:t>Number of particles</a:t>
                      </a:r>
                      <a:r>
                        <a:rPr lang="en-US" altLang="zh-CN" sz="800" kern="100" dirty="0">
                          <a:solidFill>
                            <a:schemeClr val="tx1"/>
                          </a:solidFill>
                          <a:effectLst/>
                          <a:latin typeface="+mn-lt"/>
                        </a:rPr>
                        <a:t>/bunch</a:t>
                      </a:r>
                      <a:r>
                        <a:rPr lang="en-US" altLang="zh-CN" sz="800" kern="1200" baseline="0" dirty="0">
                          <a:solidFill>
                            <a:schemeClr val="tx1"/>
                          </a:solidFill>
                          <a:effectLst/>
                          <a:latin typeface="+mn-lt"/>
                        </a:rPr>
                        <a:t> </a:t>
                      </a:r>
                      <a:r>
                        <a:rPr lang="en-US" sz="800" kern="100" dirty="0">
                          <a:solidFill>
                            <a:schemeClr val="tx1"/>
                          </a:solidFill>
                          <a:effectLst/>
                          <a:latin typeface="+mn-lt"/>
                        </a:rPr>
                        <a:t>N</a:t>
                      </a:r>
                      <a:r>
                        <a:rPr lang="en-US" sz="800" kern="100" baseline="-25000" dirty="0">
                          <a:solidFill>
                            <a:schemeClr val="tx1"/>
                          </a:solidFill>
                          <a:effectLst/>
                          <a:latin typeface="+mn-lt"/>
                        </a:rPr>
                        <a:t>e</a:t>
                      </a:r>
                      <a:r>
                        <a:rPr lang="en-US" sz="800" kern="100" dirty="0">
                          <a:solidFill>
                            <a:schemeClr val="tx1"/>
                          </a:solidFill>
                          <a:effectLst/>
                          <a:latin typeface="+mn-lt"/>
                        </a:rPr>
                        <a:t> (10</a:t>
                      </a:r>
                      <a:r>
                        <a:rPr lang="en-US" sz="800" kern="100" baseline="30000" dirty="0">
                          <a:solidFill>
                            <a:schemeClr val="tx1"/>
                          </a:solidFill>
                          <a:effectLst/>
                          <a:latin typeface="+mn-lt"/>
                        </a:rPr>
                        <a:t>10</a:t>
                      </a:r>
                      <a:r>
                        <a:rPr lang="en-US" sz="800" kern="100" dirty="0">
                          <a:solidFill>
                            <a:schemeClr val="tx1"/>
                          </a:solidFill>
                          <a:effectLst/>
                          <a:latin typeface="+mn-lt"/>
                        </a:rPr>
                        <a:t>)</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15.0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12.0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2">
                  <a:txBody>
                    <a:bodyPr/>
                    <a:lstStyle/>
                    <a:p>
                      <a:pPr algn="ctr">
                        <a:spcAft>
                          <a:spcPts val="0"/>
                        </a:spcAft>
                      </a:pPr>
                      <a:r>
                        <a:rPr lang="en-US" altLang="zh-CN" sz="800" b="0" kern="100" dirty="0">
                          <a:solidFill>
                            <a:schemeClr val="tx1"/>
                          </a:solidFill>
                          <a:effectLst/>
                          <a:latin typeface="+mn-lt"/>
                        </a:rPr>
                        <a:t>8.0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20.1</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16.3</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altLang="zh-CN" sz="800" b="0" kern="100" dirty="0">
                          <a:solidFill>
                            <a:schemeClr val="tx1"/>
                          </a:solidFill>
                          <a:effectLst/>
                          <a:latin typeface="+mn-lt"/>
                        </a:rPr>
                        <a:t>15.0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15.2</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r>
              <a:tr h="209783">
                <a:tc>
                  <a:txBody>
                    <a:bodyPr/>
                    <a:lstStyle/>
                    <a:p>
                      <a:pPr marL="29210" algn="l">
                        <a:spcAft>
                          <a:spcPts val="0"/>
                        </a:spcAft>
                      </a:pPr>
                      <a:r>
                        <a:rPr lang="en-US" sz="800" b="1" kern="100" dirty="0">
                          <a:solidFill>
                            <a:schemeClr val="tx1"/>
                          </a:solidFill>
                          <a:effectLst/>
                          <a:latin typeface="+mn-lt"/>
                        </a:rPr>
                        <a:t>Bunch number (bunch s</a:t>
                      </a:r>
                      <a:r>
                        <a:rPr lang="en-US" altLang="zh-CN" sz="800" b="1" kern="100" dirty="0">
                          <a:solidFill>
                            <a:schemeClr val="tx1"/>
                          </a:solidFill>
                          <a:effectLst/>
                          <a:latin typeface="+mn-lt"/>
                        </a:rPr>
                        <a:t>pacing</a:t>
                      </a:r>
                      <a:r>
                        <a:rPr lang="en-US" sz="800" b="1" kern="100" dirty="0">
                          <a:solidFill>
                            <a:schemeClr val="tx1"/>
                          </a:solidFill>
                          <a:effectLst/>
                          <a:latin typeface="+mn-lt"/>
                        </a:rPr>
                        <a:t>)</a:t>
                      </a:r>
                      <a:endParaRPr lang="en-US" sz="800" b="1"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242 (0.68</a:t>
                      </a:r>
                      <a:r>
                        <a:rPr lang="en-US" altLang="zh-CN" sz="800" b="0" kern="100" dirty="0">
                          <a:solidFill>
                            <a:schemeClr val="tx1"/>
                          </a:solidFill>
                          <a:effectLst/>
                          <a:latin typeface="+mn-lt"/>
                          <a:sym typeface="Symbol" panose="05050102010706020507" pitchFamily="18" charset="2"/>
                        </a:rPr>
                        <a:t></a:t>
                      </a:r>
                      <a:r>
                        <a:rPr lang="en-US" altLang="zh-CN" sz="800" b="0" kern="100" dirty="0">
                          <a:solidFill>
                            <a:schemeClr val="tx1"/>
                          </a:solidFill>
                          <a:effectLst/>
                          <a:latin typeface="+mn-lt"/>
                        </a:rPr>
                        <a:t>s)</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baseline="0" dirty="0">
                          <a:solidFill>
                            <a:schemeClr val="tx1"/>
                          </a:solidFill>
                          <a:effectLst/>
                          <a:latin typeface="+mn-lt"/>
                        </a:rPr>
                        <a:t>1524 </a:t>
                      </a:r>
                      <a:r>
                        <a:rPr lang="en-US" altLang="zh-CN" sz="800" b="0" kern="100" dirty="0">
                          <a:solidFill>
                            <a:schemeClr val="tx1"/>
                          </a:solidFill>
                          <a:effectLst/>
                          <a:latin typeface="+mn-lt"/>
                        </a:rPr>
                        <a:t>(0.21</a:t>
                      </a:r>
                      <a:r>
                        <a:rPr lang="en-US" altLang="zh-CN" sz="800" b="0" kern="100" dirty="0">
                          <a:solidFill>
                            <a:schemeClr val="tx1"/>
                          </a:solidFill>
                          <a:effectLst/>
                          <a:latin typeface="+mn-lt"/>
                          <a:sym typeface="Symbol" panose="05050102010706020507" pitchFamily="18" charset="2"/>
                        </a:rPr>
                        <a:t></a:t>
                      </a:r>
                      <a:r>
                        <a:rPr lang="en-US" altLang="zh-CN" sz="800" b="0" kern="100" dirty="0">
                          <a:solidFill>
                            <a:schemeClr val="tx1"/>
                          </a:solidFill>
                          <a:effectLst/>
                          <a:latin typeface="+mn-lt"/>
                        </a:rPr>
                        <a:t>s)</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2">
                  <a:txBody>
                    <a:bodyPr/>
                    <a:lstStyle/>
                    <a:p>
                      <a:pPr marL="0" marR="0" indent="0" algn="ctr" defTabSz="914400" rtl="0" eaLnBrk="1" fontAlgn="auto" latinLnBrk="0" hangingPunct="1">
                        <a:lnSpc>
                          <a:spcPct val="100000"/>
                        </a:lnSpc>
                        <a:spcBef>
                          <a:spcPts val="100"/>
                        </a:spcBef>
                        <a:spcAft>
                          <a:spcPts val="100"/>
                        </a:spcAft>
                        <a:buClrTx/>
                        <a:buSzTx/>
                        <a:buFontTx/>
                        <a:buNone/>
                        <a:defRPr/>
                      </a:pPr>
                      <a:r>
                        <a:rPr lang="en-US" altLang="zh-CN" sz="800" b="0" dirty="0">
                          <a:solidFill>
                            <a:schemeClr val="tx1"/>
                          </a:solidFill>
                          <a:effectLst/>
                          <a:latin typeface="+mn-lt"/>
                        </a:rPr>
                        <a:t>12000 (25ns+10%gap)</a:t>
                      </a:r>
                      <a:endParaRPr lang="en-US" altLang="zh-CN" sz="800" b="0" dirty="0">
                        <a:solidFill>
                          <a:schemeClr val="tx1"/>
                        </a:solidFill>
                        <a:effectLst/>
                        <a:latin typeface="+mn-lt"/>
                        <a:ea typeface="+mn-ea"/>
                        <a:cs typeface="Times New Roman" panose="02020603050405020304" pitchFamily="18" charset="0"/>
                      </a:endParaRPr>
                    </a:p>
                  </a:txBody>
                  <a:tcPr marL="51435" marR="51435"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sz="800" b="0" kern="100" dirty="0">
                          <a:solidFill>
                            <a:schemeClr val="tx1"/>
                          </a:solidFill>
                          <a:effectLst/>
                          <a:latin typeface="+mn-lt"/>
                        </a:rPr>
                        <a:t>37 (4.45</a:t>
                      </a:r>
                      <a:r>
                        <a:rPr lang="en-US" altLang="zh-CN" sz="800" b="0" kern="100" dirty="0">
                          <a:solidFill>
                            <a:schemeClr val="tx1"/>
                          </a:solidFill>
                          <a:effectLst/>
                          <a:latin typeface="+mn-lt"/>
                          <a:sym typeface="Symbol" panose="05050102010706020507" pitchFamily="18" charset="2"/>
                        </a:rPr>
                        <a:t></a:t>
                      </a:r>
                      <a:r>
                        <a:rPr lang="en-US" sz="800" b="0" kern="100" dirty="0">
                          <a:solidFill>
                            <a:schemeClr val="tx1"/>
                          </a:solidFill>
                          <a:effectLst/>
                          <a:latin typeface="+mn-lt"/>
                        </a:rPr>
                        <a:t>s)</a:t>
                      </a:r>
                      <a:endParaRPr lang="en-US" sz="800" b="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214 (0.7us)</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baseline="0" dirty="0">
                          <a:solidFill>
                            <a:schemeClr val="tx1"/>
                          </a:solidFill>
                          <a:effectLst/>
                          <a:latin typeface="+mn-lt"/>
                        </a:rPr>
                        <a:t>1230 </a:t>
                      </a:r>
                      <a:r>
                        <a:rPr lang="en-US" altLang="zh-CN" sz="800" b="0" kern="100" dirty="0">
                          <a:solidFill>
                            <a:schemeClr val="tx1"/>
                          </a:solidFill>
                          <a:effectLst/>
                          <a:latin typeface="+mn-lt"/>
                        </a:rPr>
                        <a:t>(0.27</a:t>
                      </a:r>
                      <a:r>
                        <a:rPr lang="en-US" altLang="zh-CN" sz="800" b="0" kern="100" dirty="0">
                          <a:solidFill>
                            <a:schemeClr val="tx1"/>
                          </a:solidFill>
                          <a:effectLst/>
                          <a:latin typeface="+mn-lt"/>
                          <a:sym typeface="Symbol" panose="05050102010706020507" pitchFamily="18" charset="2"/>
                        </a:rPr>
                        <a:t></a:t>
                      </a:r>
                      <a:r>
                        <a:rPr lang="en-US" altLang="zh-CN" sz="800" b="0" kern="100" dirty="0">
                          <a:solidFill>
                            <a:schemeClr val="tx1"/>
                          </a:solidFill>
                          <a:effectLst/>
                          <a:latin typeface="+mn-lt"/>
                        </a:rPr>
                        <a:t>s)</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100"/>
                        </a:spcBef>
                        <a:spcAft>
                          <a:spcPts val="100"/>
                        </a:spcAft>
                        <a:buClrTx/>
                        <a:buSzTx/>
                        <a:buFontTx/>
                        <a:buNone/>
                        <a:defRPr/>
                      </a:pPr>
                      <a:r>
                        <a:rPr lang="en-US" altLang="zh-CN" sz="800" b="0" dirty="0">
                          <a:solidFill>
                            <a:schemeClr val="tx1"/>
                          </a:solidFill>
                          <a:effectLst/>
                          <a:latin typeface="+mn-lt"/>
                        </a:rPr>
                        <a:t>3816 (86ns)</a:t>
                      </a:r>
                      <a:endParaRPr lang="en-US" altLang="zh-CN" sz="800" b="0" dirty="0">
                        <a:solidFill>
                          <a:schemeClr val="tx1"/>
                        </a:solidFill>
                        <a:effectLst/>
                        <a:latin typeface="+mn-lt"/>
                        <a:ea typeface="+mn-ea"/>
                        <a:cs typeface="Times New Roman" panose="02020603050405020304" pitchFamily="18" charset="0"/>
                      </a:endParaRPr>
                    </a:p>
                  </a:txBody>
                  <a:tcPr marL="38576" marR="38576" marT="0" marB="0" anchor="ctr"/>
                </a:tc>
              </a:tr>
              <a:tr h="150495">
                <a:tc>
                  <a:txBody>
                    <a:bodyPr/>
                    <a:lstStyle/>
                    <a:p>
                      <a:pPr marL="29210" algn="l">
                        <a:spcAft>
                          <a:spcPts val="0"/>
                        </a:spcAft>
                      </a:pPr>
                      <a:r>
                        <a:rPr lang="en-US" sz="800" kern="100" dirty="0">
                          <a:solidFill>
                            <a:schemeClr val="tx1"/>
                          </a:solidFill>
                          <a:effectLst/>
                          <a:latin typeface="+mn-lt"/>
                        </a:rPr>
                        <a:t>Beam current (mA)</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17.4</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87.9</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2">
                  <a:txBody>
                    <a:bodyPr/>
                    <a:lstStyle/>
                    <a:p>
                      <a:pPr algn="ctr">
                        <a:spcBef>
                          <a:spcPts val="100"/>
                        </a:spcBef>
                        <a:spcAft>
                          <a:spcPts val="100"/>
                        </a:spcAft>
                      </a:pPr>
                      <a:r>
                        <a:rPr lang="en-US" altLang="zh-CN" sz="800" b="0" dirty="0">
                          <a:solidFill>
                            <a:schemeClr val="tx1"/>
                          </a:solidFill>
                          <a:effectLst/>
                          <a:latin typeface="+mn-lt"/>
                        </a:rPr>
                        <a:t>461.0</a:t>
                      </a:r>
                      <a:endParaRPr lang="en-US" altLang="zh-CN" sz="800" b="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b="0" kern="100" dirty="0">
                          <a:solidFill>
                            <a:schemeClr val="tx1"/>
                          </a:solidFill>
                          <a:effectLst/>
                          <a:latin typeface="+mn-lt"/>
                        </a:rPr>
                        <a:t>3.5</a:t>
                      </a:r>
                      <a:endParaRPr lang="en-US" altLang="zh-CN" sz="800" b="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16.8</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88.6</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spcBef>
                          <a:spcPts val="100"/>
                        </a:spcBef>
                        <a:spcAft>
                          <a:spcPts val="100"/>
                        </a:spcAft>
                      </a:pPr>
                      <a:r>
                        <a:rPr lang="en-US" altLang="zh-CN" sz="800" b="0" dirty="0">
                          <a:solidFill>
                            <a:schemeClr val="tx1"/>
                          </a:solidFill>
                          <a:effectLst/>
                          <a:latin typeface="+mn-lt"/>
                        </a:rPr>
                        <a:t>278.8</a:t>
                      </a:r>
                      <a:endParaRPr lang="en-US" altLang="zh-CN" sz="800" b="0" dirty="0">
                        <a:solidFill>
                          <a:schemeClr val="tx1"/>
                        </a:solidFill>
                        <a:effectLst/>
                        <a:latin typeface="+mn-lt"/>
                        <a:ea typeface="宋体" panose="02010600030101010101" pitchFamily="2" charset="-122"/>
                        <a:cs typeface="Times New Roman" panose="02020603050405020304" pitchFamily="18" charset="0"/>
                      </a:endParaRPr>
                    </a:p>
                  </a:txBody>
                  <a:tcPr marL="38576" marR="38576" marT="0" marB="0" anchor="ctr"/>
                </a:tc>
              </a:tr>
              <a:tr h="182154">
                <a:tc>
                  <a:txBody>
                    <a:bodyPr/>
                    <a:lstStyle/>
                    <a:p>
                      <a:pPr marL="29210" algn="l">
                        <a:spcAft>
                          <a:spcPts val="0"/>
                        </a:spcAft>
                      </a:pPr>
                      <a:r>
                        <a:rPr lang="en-US" altLang="zh-CN" sz="800" b="1" kern="1200" dirty="0">
                          <a:solidFill>
                            <a:schemeClr val="tx1"/>
                          </a:solidFill>
                          <a:effectLst/>
                          <a:latin typeface="+mn-lt"/>
                        </a:rPr>
                        <a:t>SR </a:t>
                      </a:r>
                      <a:r>
                        <a:rPr lang="en-US" sz="800" b="1" kern="100" dirty="0">
                          <a:solidFill>
                            <a:schemeClr val="tx1"/>
                          </a:solidFill>
                          <a:effectLst/>
                          <a:latin typeface="+mn-lt"/>
                        </a:rPr>
                        <a:t>power /beam (MW)</a:t>
                      </a:r>
                      <a:endParaRPr lang="en-US" sz="800" b="1"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30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30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16.5</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hMerge="1">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800" b="0" kern="100" dirty="0">
                          <a:solidFill>
                            <a:schemeClr val="tx1"/>
                          </a:solidFill>
                          <a:effectLst/>
                          <a:latin typeface="+mn-lt"/>
                        </a:rPr>
                        <a:t>30</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30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30</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kern="100" dirty="0">
                          <a:solidFill>
                            <a:schemeClr val="tx1"/>
                          </a:solidFill>
                          <a:effectLst/>
                          <a:latin typeface="+mn-lt"/>
                        </a:rPr>
                        <a:t>10</a:t>
                      </a:r>
                      <a:endParaRPr lang="en-US" altLang="zh-CN" sz="800" b="1" kern="100" dirty="0">
                        <a:solidFill>
                          <a:schemeClr val="tx1"/>
                        </a:solidFill>
                        <a:effectLst/>
                        <a:latin typeface="+mn-lt"/>
                        <a:ea typeface="宋体" panose="02010600030101010101" pitchFamily="2" charset="-122"/>
                        <a:cs typeface="Times New Roman" panose="02020603050405020304" pitchFamily="18" charset="0"/>
                      </a:endParaRPr>
                    </a:p>
                  </a:txBody>
                  <a:tcPr marL="38576" marR="38576" marT="0" marB="0" anchor="ctr"/>
                </a:tc>
              </a:tr>
              <a:tr h="195454">
                <a:tc>
                  <a:txBody>
                    <a:bodyPr/>
                    <a:lstStyle/>
                    <a:p>
                      <a:pPr marL="29210" algn="l">
                        <a:spcAft>
                          <a:spcPts val="0"/>
                        </a:spcAft>
                      </a:pPr>
                      <a:r>
                        <a:rPr lang="en-US" sz="800" kern="100" dirty="0">
                          <a:solidFill>
                            <a:schemeClr val="tx1"/>
                          </a:solidFill>
                          <a:effectLst/>
                          <a:latin typeface="+mn-lt"/>
                        </a:rPr>
                        <a:t>Bending radius (km)</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algn="ctr" fontAlgn="ctr">
                        <a:lnSpc>
                          <a:spcPts val="1395"/>
                        </a:lnSpc>
                        <a:spcAft>
                          <a:spcPts val="0"/>
                        </a:spcAft>
                      </a:pPr>
                      <a:r>
                        <a:rPr lang="en-US" sz="800" b="0" kern="1200" dirty="0">
                          <a:solidFill>
                            <a:schemeClr val="tx1"/>
                          </a:solidFill>
                          <a:effectLst/>
                          <a:latin typeface="+mn-lt"/>
                        </a:rPr>
                        <a:t>10.7</a:t>
                      </a:r>
                      <a:endParaRPr lang="en-US" sz="800" b="0" kern="1200" dirty="0">
                        <a:solidFill>
                          <a:schemeClr val="tx1"/>
                        </a:solidFill>
                        <a:effectLst/>
                        <a:latin typeface="+mn-lt"/>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hMerge="1">
                  <a:tcPr>
                    <a:lnL w="12700" cap="flat" cmpd="sng" algn="ctr">
                      <a:solidFill>
                        <a:schemeClr val="tx1"/>
                      </a:solidFill>
                      <a:prstDash val="solid"/>
                      <a:round/>
                      <a:headEnd type="none" w="med" len="med"/>
                      <a:tailEnd type="none" w="med" len="med"/>
                    </a:lnL>
                  </a:tcPr>
                </a:tc>
                <a:tc gridSpan="4">
                  <a:txBody>
                    <a:bodyPr/>
                    <a:lstStyle/>
                    <a:p>
                      <a:pPr algn="ctr" fontAlgn="ctr">
                        <a:lnSpc>
                          <a:spcPts val="1395"/>
                        </a:lnSpc>
                        <a:spcAft>
                          <a:spcPts val="0"/>
                        </a:spcAft>
                      </a:pPr>
                      <a:r>
                        <a:rPr lang="en-US" sz="800" kern="1200" dirty="0">
                          <a:solidFill>
                            <a:schemeClr val="tx1"/>
                          </a:solidFill>
                          <a:effectLst/>
                          <a:latin typeface="+mn-lt"/>
                        </a:rPr>
                        <a:t>10.7</a:t>
                      </a:r>
                      <a:endParaRPr lang="en-US" sz="800" kern="1200" dirty="0">
                        <a:solidFill>
                          <a:schemeClr val="tx1"/>
                        </a:solidFill>
                        <a:effectLst/>
                        <a:latin typeface="+mn-lt"/>
                        <a:cs typeface="Times New Roman" panose="02020603050405020304" pitchFamily="18" charset="0"/>
                      </a:endParaRPr>
                    </a:p>
                  </a:txBody>
                  <a:tcPr marL="0" marR="0" marT="0" marB="0" anchor="ct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454">
                <a:tc>
                  <a:txBody>
                    <a:bodyPr/>
                    <a:lstStyle/>
                    <a:p>
                      <a:pPr marL="29210" algn="l">
                        <a:spcAft>
                          <a:spcPts val="0"/>
                        </a:spcAft>
                      </a:pPr>
                      <a:r>
                        <a:rPr lang="en-US" sz="800" kern="100" dirty="0">
                          <a:solidFill>
                            <a:schemeClr val="tx1"/>
                          </a:solidFill>
                          <a:effectLst/>
                          <a:latin typeface="+mn-lt"/>
                        </a:rPr>
                        <a:t>Momentum compact (10</a:t>
                      </a:r>
                      <a:r>
                        <a:rPr lang="en-US" sz="800" kern="100" baseline="30000" dirty="0">
                          <a:solidFill>
                            <a:schemeClr val="tx1"/>
                          </a:solidFill>
                          <a:effectLst/>
                          <a:latin typeface="+mn-lt"/>
                        </a:rPr>
                        <a:t>-5</a:t>
                      </a:r>
                      <a:r>
                        <a:rPr lang="en-US" sz="800" kern="100" dirty="0">
                          <a:solidFill>
                            <a:schemeClr val="tx1"/>
                          </a:solidFill>
                          <a:effectLst/>
                          <a:latin typeface="+mn-lt"/>
                        </a:rPr>
                        <a:t>)</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algn="ctr" fontAlgn="ctr">
                        <a:lnSpc>
                          <a:spcPts val="1395"/>
                        </a:lnSpc>
                        <a:spcAft>
                          <a:spcPts val="0"/>
                        </a:spcAft>
                      </a:pPr>
                      <a:r>
                        <a:rPr lang="en-US" sz="800" b="0" kern="1200" dirty="0">
                          <a:solidFill>
                            <a:schemeClr val="tx1"/>
                          </a:solidFill>
                          <a:effectLst/>
                          <a:latin typeface="+mn-lt"/>
                        </a:rPr>
                        <a:t>1.11</a:t>
                      </a:r>
                      <a:endParaRPr lang="en-US" sz="800" b="0" kern="1200" dirty="0">
                        <a:solidFill>
                          <a:schemeClr val="tx1"/>
                        </a:solidFill>
                        <a:effectLst/>
                        <a:latin typeface="+mn-lt"/>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tcPr>
                </a:tc>
                <a:tc hMerge="1">
                  <a:tcP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0.71</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kern="1200" dirty="0">
                          <a:solidFill>
                            <a:schemeClr val="tx1"/>
                          </a:solidFill>
                          <a:effectLst/>
                          <a:latin typeface="+mn-lt"/>
                        </a:rPr>
                        <a:t>0.71</a:t>
                      </a:r>
                      <a:endParaRPr lang="en-US" sz="800" kern="12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altLang="zh-CN" sz="800" kern="100" dirty="0">
                          <a:solidFill>
                            <a:schemeClr val="tx1"/>
                          </a:solidFill>
                          <a:effectLst/>
                          <a:latin typeface="+mn-lt"/>
                        </a:rPr>
                        <a:t>1.43</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altLang="zh-CN" sz="800" kern="100" dirty="0">
                          <a:solidFill>
                            <a:schemeClr val="tx1"/>
                          </a:solidFill>
                          <a:effectLst/>
                          <a:latin typeface="+mn-lt"/>
                        </a:rPr>
                        <a:t>1.43</a:t>
                      </a:r>
                      <a:endParaRPr lang="en-US" altLang="zh-CN" sz="800" kern="100" dirty="0">
                        <a:solidFill>
                          <a:schemeClr val="tx1"/>
                        </a:solidFill>
                        <a:effectLst/>
                        <a:latin typeface="+mn-lt"/>
                        <a:cs typeface="Times New Roman" panose="02020603050405020304" pitchFamily="18" charset="0"/>
                      </a:endParaRPr>
                    </a:p>
                  </a:txBody>
                  <a:tcPr marL="0" marR="0" marT="0" marB="0" anchor="ctr"/>
                </a:tc>
              </a:tr>
              <a:tr h="208280">
                <a:tc>
                  <a:txBody>
                    <a:bodyPr/>
                    <a:lstStyle/>
                    <a:p>
                      <a:pPr marL="29210" algn="l">
                        <a:spcAft>
                          <a:spcPts val="0"/>
                        </a:spcAft>
                      </a:pPr>
                      <a:r>
                        <a:rPr lang="en-US" altLang="zh-CN" sz="800" b="1" kern="1200" dirty="0">
                          <a:solidFill>
                            <a:schemeClr val="tx1"/>
                          </a:solidFill>
                          <a:effectLst/>
                          <a:latin typeface="+mn-lt"/>
                          <a:sym typeface="Symbol" panose="05050102010706020507" pitchFamily="18" charset="2"/>
                        </a:rPr>
                        <a:t></a:t>
                      </a:r>
                      <a:r>
                        <a:rPr lang="en-US" altLang="zh-CN" sz="800" b="1" kern="1200" dirty="0">
                          <a:solidFill>
                            <a:schemeClr val="tx1"/>
                          </a:solidFill>
                          <a:effectLst/>
                          <a:latin typeface="+mn-lt"/>
                        </a:rPr>
                        <a:t> function at IP </a:t>
                      </a:r>
                      <a:r>
                        <a:rPr lang="en-US" altLang="zh-CN" sz="800" b="1" kern="1200" dirty="0">
                          <a:solidFill>
                            <a:schemeClr val="tx1"/>
                          </a:solidFill>
                          <a:effectLst/>
                          <a:latin typeface="+mn-lt"/>
                          <a:sym typeface="Symbol" panose="05050102010706020507" pitchFamily="18" charset="2"/>
                        </a:rPr>
                        <a:t></a:t>
                      </a:r>
                      <a:r>
                        <a:rPr lang="en-US" altLang="zh-CN" sz="800" b="1" kern="1200" baseline="-25000" dirty="0">
                          <a:solidFill>
                            <a:schemeClr val="tx1"/>
                          </a:solidFill>
                          <a:effectLst/>
                          <a:latin typeface="+mn-lt"/>
                          <a:sym typeface="Symbol" panose="05050102010706020507" pitchFamily="18" charset="2"/>
                        </a:rPr>
                        <a:t>x</a:t>
                      </a:r>
                      <a:r>
                        <a:rPr lang="en-US" altLang="zh-CN" sz="800" b="1" kern="1200" dirty="0">
                          <a:solidFill>
                            <a:schemeClr val="tx1"/>
                          </a:solidFill>
                          <a:effectLst/>
                          <a:latin typeface="+mn-lt"/>
                          <a:sym typeface="Symbol" panose="05050102010706020507" pitchFamily="18" charset="2"/>
                        </a:rPr>
                        <a:t>*</a:t>
                      </a:r>
                      <a:r>
                        <a:rPr lang="en-US" altLang="zh-CN" sz="800" b="1" kern="1200" dirty="0">
                          <a:solidFill>
                            <a:schemeClr val="tx1"/>
                          </a:solidFill>
                          <a:effectLst/>
                          <a:latin typeface="+mn-lt"/>
                        </a:rPr>
                        <a:t> / </a:t>
                      </a:r>
                      <a:r>
                        <a:rPr lang="en-US" altLang="zh-CN" sz="800" b="1" kern="1200" dirty="0">
                          <a:solidFill>
                            <a:schemeClr val="tx1"/>
                          </a:solidFill>
                          <a:effectLst/>
                          <a:latin typeface="+mn-lt"/>
                          <a:sym typeface="Symbol" panose="05050102010706020507" pitchFamily="18" charset="2"/>
                        </a:rPr>
                        <a:t></a:t>
                      </a:r>
                      <a:r>
                        <a:rPr lang="en-US" altLang="zh-CN" sz="800" b="1" kern="1200" baseline="-25000" dirty="0">
                          <a:solidFill>
                            <a:schemeClr val="tx1"/>
                          </a:solidFill>
                          <a:effectLst/>
                          <a:latin typeface="+mn-lt"/>
                          <a:sym typeface="Symbol" panose="05050102010706020507" pitchFamily="18" charset="2"/>
                        </a:rPr>
                        <a:t>y</a:t>
                      </a:r>
                      <a:r>
                        <a:rPr lang="en-US" altLang="zh-CN" sz="800" b="1" kern="1200" dirty="0">
                          <a:solidFill>
                            <a:schemeClr val="tx1"/>
                          </a:solidFill>
                          <a:effectLst/>
                          <a:latin typeface="+mn-lt"/>
                          <a:sym typeface="Symbol" panose="05050102010706020507" pitchFamily="18" charset="2"/>
                        </a:rPr>
                        <a:t>*</a:t>
                      </a:r>
                      <a:r>
                        <a:rPr lang="en-US" altLang="zh-CN" sz="800" b="1" kern="1200" dirty="0">
                          <a:solidFill>
                            <a:schemeClr val="tx1"/>
                          </a:solidFill>
                          <a:effectLst/>
                          <a:latin typeface="+mn-lt"/>
                        </a:rPr>
                        <a:t> </a:t>
                      </a:r>
                      <a:r>
                        <a:rPr lang="en-US" sz="800" b="1" kern="100" dirty="0">
                          <a:solidFill>
                            <a:schemeClr val="tx1"/>
                          </a:solidFill>
                          <a:effectLst/>
                          <a:latin typeface="+mn-lt"/>
                        </a:rPr>
                        <a:t>(m)</a:t>
                      </a:r>
                      <a:endParaRPr lang="en-US" sz="800" b="1"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0.36/0.0015</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0.36/0.0015</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0.2/0.0015</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0.2/0.001</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1.04/2.7</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0.33/1</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marL="0" algn="ctr" defTabSz="914400" rtl="0" eaLnBrk="1" fontAlgn="b" latinLnBrk="0" hangingPunct="1"/>
                      <a:r>
                        <a:rPr lang="en-US" altLang="zh-CN" sz="800" u="none" strike="noStrike" dirty="0">
                          <a:solidFill>
                            <a:schemeClr val="tx1"/>
                          </a:solidFill>
                          <a:effectLst/>
                          <a:latin typeface="+mn-lt"/>
                          <a:cs typeface="Times New Roman" panose="02020603050405020304" pitchFamily="18" charset="0"/>
                        </a:rPr>
                        <a:t>0</a:t>
                      </a:r>
                      <a:r>
                        <a:rPr lang="en-US" altLang="zh-CN" sz="800" u="none" strike="noStrike" kern="1200" dirty="0">
                          <a:solidFill>
                            <a:schemeClr val="tx1"/>
                          </a:solidFill>
                          <a:effectLst/>
                          <a:latin typeface="+mn-lt"/>
                          <a:ea typeface="+mn-ea"/>
                          <a:cs typeface="Times New Roman" panose="02020603050405020304" pitchFamily="18" charset="0"/>
                        </a:rPr>
                        <a:t>.21/1</a:t>
                      </a:r>
                      <a:endParaRPr lang="en-US" altLang="zh-CN" sz="800" u="none" strike="noStrike" kern="1200" dirty="0">
                        <a:solidFill>
                          <a:schemeClr val="tx1"/>
                        </a:solidFill>
                        <a:effectLst/>
                        <a:latin typeface="+mn-lt"/>
                        <a:ea typeface="+mn-ea"/>
                        <a:cs typeface="Times New Roman" panose="02020603050405020304" pitchFamily="18" charset="0"/>
                      </a:endParaRPr>
                    </a:p>
                  </a:txBody>
                  <a:tcPr marL="10160" marR="10160" marT="1016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0.13/0.9</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7937" marR="7937" marT="7937" marB="0" anchor="ctr"/>
                </a:tc>
              </a:tr>
              <a:tr h="195454">
                <a:tc>
                  <a:txBody>
                    <a:bodyPr/>
                    <a:lstStyle/>
                    <a:p>
                      <a:pPr marL="29210" algn="l">
                        <a:spcAft>
                          <a:spcPts val="0"/>
                        </a:spcAft>
                      </a:pPr>
                      <a:r>
                        <a:rPr lang="en-US" sz="800" kern="100" dirty="0" err="1">
                          <a:solidFill>
                            <a:schemeClr val="tx1"/>
                          </a:solidFill>
                          <a:effectLst/>
                          <a:latin typeface="+mn-lt"/>
                        </a:rPr>
                        <a:t>Emittance</a:t>
                      </a:r>
                      <a:r>
                        <a:rPr lang="en-US" sz="800" kern="100" dirty="0">
                          <a:solidFill>
                            <a:schemeClr val="tx1"/>
                          </a:solidFill>
                          <a:effectLst/>
                          <a:latin typeface="+mn-lt"/>
                        </a:rPr>
                        <a:t> </a:t>
                      </a:r>
                      <a:r>
                        <a:rPr lang="en-US" altLang="zh-CN" sz="800" kern="1200" dirty="0">
                          <a:solidFill>
                            <a:schemeClr val="tx1"/>
                          </a:solidFill>
                          <a:effectLst/>
                          <a:latin typeface="+mn-lt"/>
                        </a:rPr>
                        <a:t>e</a:t>
                      </a:r>
                      <a:r>
                        <a:rPr lang="en-US" altLang="zh-CN" sz="800" kern="1200" baseline="-25000" dirty="0">
                          <a:solidFill>
                            <a:schemeClr val="tx1"/>
                          </a:solidFill>
                          <a:effectLst/>
                          <a:latin typeface="+mn-lt"/>
                        </a:rPr>
                        <a:t>x</a:t>
                      </a:r>
                      <a:r>
                        <a:rPr lang="en-US" altLang="zh-CN" sz="800" kern="1200" dirty="0">
                          <a:solidFill>
                            <a:schemeClr val="tx1"/>
                          </a:solidFill>
                          <a:effectLst/>
                          <a:latin typeface="+mn-lt"/>
                        </a:rPr>
                        <a:t>/</a:t>
                      </a:r>
                      <a:r>
                        <a:rPr lang="en-US" altLang="zh-CN" sz="800" kern="1200" dirty="0" err="1">
                          <a:solidFill>
                            <a:schemeClr val="tx1"/>
                          </a:solidFill>
                          <a:effectLst/>
                          <a:latin typeface="+mn-lt"/>
                        </a:rPr>
                        <a:t>e</a:t>
                      </a:r>
                      <a:r>
                        <a:rPr lang="en-US" altLang="zh-CN" sz="800" kern="1200" baseline="-25000" dirty="0" err="1">
                          <a:solidFill>
                            <a:schemeClr val="tx1"/>
                          </a:solidFill>
                          <a:effectLst/>
                          <a:latin typeface="+mn-lt"/>
                        </a:rPr>
                        <a:t>y</a:t>
                      </a:r>
                      <a:r>
                        <a:rPr lang="en-US" sz="800" kern="100" dirty="0">
                          <a:solidFill>
                            <a:schemeClr val="tx1"/>
                          </a:solidFill>
                          <a:effectLst/>
                          <a:latin typeface="+mn-lt"/>
                        </a:rPr>
                        <a:t> (nm)</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1.21/0.0031</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0.54/0.0016</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0.18/0.004</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0.18/0.0016</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fontAlgn="ctr">
                        <a:lnSpc>
                          <a:spcPts val="1395"/>
                        </a:lnSpc>
                        <a:spcAft>
                          <a:spcPts val="0"/>
                        </a:spcAft>
                      </a:pPr>
                      <a:r>
                        <a:rPr lang="en-US" sz="800" kern="100" dirty="0">
                          <a:solidFill>
                            <a:schemeClr val="tx1"/>
                          </a:solidFill>
                          <a:effectLst/>
                          <a:latin typeface="+mn-lt"/>
                        </a:rPr>
                        <a:t>1.4/0.0047</a:t>
                      </a:r>
                      <a:endParaRPr lang="en-US"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0.64/0.0013</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295"/>
                        </a:lnSpc>
                        <a:spcAft>
                          <a:spcPts val="0"/>
                        </a:spcAft>
                      </a:pPr>
                      <a:r>
                        <a:rPr lang="en-GB" sz="800" dirty="0">
                          <a:solidFill>
                            <a:schemeClr val="tx1"/>
                          </a:solidFill>
                          <a:effectLst/>
                          <a:latin typeface="+mn-lt"/>
                        </a:rPr>
                        <a:t>0.</a:t>
                      </a:r>
                      <a:r>
                        <a:rPr lang="en-US" altLang="zh-CN" sz="800" dirty="0">
                          <a:solidFill>
                            <a:schemeClr val="tx1"/>
                          </a:solidFill>
                          <a:effectLst/>
                          <a:latin typeface="+mn-lt"/>
                        </a:rPr>
                        <a:t>87</a:t>
                      </a:r>
                      <a:r>
                        <a:rPr lang="en-GB" sz="800" dirty="0">
                          <a:solidFill>
                            <a:schemeClr val="tx1"/>
                          </a:solidFill>
                          <a:effectLst/>
                          <a:latin typeface="+mn-lt"/>
                        </a:rPr>
                        <a:t>/0.00</a:t>
                      </a:r>
                      <a:r>
                        <a:rPr lang="en-US" altLang="zh-CN" sz="800" dirty="0">
                          <a:solidFill>
                            <a:schemeClr val="tx1"/>
                          </a:solidFill>
                          <a:effectLst/>
                          <a:latin typeface="+mn-lt"/>
                        </a:rPr>
                        <a:t>17</a:t>
                      </a:r>
                      <a:endParaRPr lang="en-US" altLang="zh-CN" sz="800" dirty="0">
                        <a:solidFill>
                          <a:schemeClr val="tx1"/>
                        </a:solidFill>
                        <a:effectLst/>
                        <a:latin typeface="+mn-lt"/>
                        <a:ea typeface="MS Mincho" panose="02020609040205080304" charset="-128"/>
                      </a:endParaRPr>
                    </a:p>
                  </a:txBody>
                  <a:tcPr marL="32385" marR="32385" marT="7144" marB="0" anchor="ctr"/>
                </a:tc>
                <a:tc>
                  <a:txBody>
                    <a:bodyPr/>
                    <a:lstStyle/>
                    <a:p>
                      <a:pPr marL="0" marR="0" lvl="0" indent="0" algn="ctr" defTabSz="914400" rtl="0" eaLnBrk="1" fontAlgn="auto" latinLnBrk="0" hangingPunct="1">
                        <a:lnSpc>
                          <a:spcPts val="1295"/>
                        </a:lnSpc>
                        <a:spcBef>
                          <a:spcPts val="0"/>
                        </a:spcBef>
                        <a:spcAft>
                          <a:spcPts val="0"/>
                        </a:spcAft>
                        <a:buClrTx/>
                        <a:buSzTx/>
                        <a:buFontTx/>
                        <a:buNone/>
                        <a:defRPr/>
                      </a:pPr>
                      <a:r>
                        <a:rPr kumimoji="0" lang="en-US" altLang="zh-CN" sz="800" b="0" u="none" strike="noStrike" kern="1200" cap="none" spc="0" normalizeH="0" baseline="0" noProof="0" dirty="0">
                          <a:ln>
                            <a:noFill/>
                          </a:ln>
                          <a:solidFill>
                            <a:schemeClr val="tx1"/>
                          </a:solidFill>
                          <a:effectLst/>
                          <a:uLnTx/>
                          <a:uFillTx/>
                          <a:latin typeface="+mn-lt"/>
                        </a:rPr>
                        <a:t>0.27/0.0014</a:t>
                      </a:r>
                      <a:endParaRPr kumimoji="0" lang="en-US" altLang="zh-CN" sz="800" b="0" i="0" u="none" strike="noStrike" kern="1200" cap="none" spc="0" normalizeH="0" baseline="0" noProof="0" dirty="0">
                        <a:ln>
                          <a:noFill/>
                        </a:ln>
                        <a:solidFill>
                          <a:schemeClr val="tx1"/>
                        </a:solidFill>
                        <a:effectLst/>
                        <a:uLnTx/>
                        <a:uFillTx/>
                        <a:latin typeface="+mn-lt"/>
                        <a:ea typeface="MS Mincho" panose="02020609040205080304" charset="-128"/>
                        <a:cs typeface="+mn-cs"/>
                      </a:endParaRPr>
                    </a:p>
                  </a:txBody>
                  <a:tcPr marL="24289" marR="24289" marT="7144" marB="0" anchor="ctr"/>
                </a:tc>
              </a:tr>
              <a:tr h="195454">
                <a:tc>
                  <a:txBody>
                    <a:bodyPr/>
                    <a:lstStyle/>
                    <a:p>
                      <a:pPr marL="29210" algn="l">
                        <a:spcAft>
                          <a:spcPts val="0"/>
                        </a:spcAft>
                      </a:pPr>
                      <a:r>
                        <a:rPr lang="en-US" altLang="zh-CN" sz="800" kern="1200" dirty="0">
                          <a:solidFill>
                            <a:schemeClr val="tx1"/>
                          </a:solidFill>
                          <a:effectLst/>
                          <a:latin typeface="+mn-lt"/>
                        </a:rPr>
                        <a:t>Beam size at IP </a:t>
                      </a:r>
                      <a:r>
                        <a:rPr lang="en-US" altLang="zh-CN" sz="800" kern="1200" dirty="0" err="1">
                          <a:solidFill>
                            <a:schemeClr val="tx1"/>
                          </a:solidFill>
                          <a:effectLst/>
                          <a:latin typeface="+mn-lt"/>
                        </a:rPr>
                        <a:t>s</a:t>
                      </a:r>
                      <a:r>
                        <a:rPr lang="en-US" altLang="zh-CN" sz="800" kern="1200" baseline="-25000" dirty="0" err="1">
                          <a:solidFill>
                            <a:schemeClr val="tx1"/>
                          </a:solidFill>
                          <a:effectLst/>
                          <a:latin typeface="+mn-lt"/>
                        </a:rPr>
                        <a:t>x</a:t>
                      </a:r>
                      <a:r>
                        <a:rPr lang="en-US" altLang="zh-CN" sz="800" kern="1200" baseline="-25000" dirty="0">
                          <a:solidFill>
                            <a:schemeClr val="tx1"/>
                          </a:solidFill>
                          <a:effectLst/>
                          <a:latin typeface="+mn-lt"/>
                        </a:rPr>
                        <a:t> </a:t>
                      </a:r>
                      <a:r>
                        <a:rPr lang="en-US" altLang="zh-CN" sz="800" kern="1200" baseline="0" dirty="0">
                          <a:solidFill>
                            <a:schemeClr val="tx1"/>
                          </a:solidFill>
                          <a:effectLst/>
                          <a:latin typeface="+mn-lt"/>
                        </a:rPr>
                        <a:t>/</a:t>
                      </a:r>
                      <a:r>
                        <a:rPr lang="en-US" altLang="zh-CN" sz="800" kern="1200" dirty="0" err="1">
                          <a:solidFill>
                            <a:schemeClr val="tx1"/>
                          </a:solidFill>
                          <a:effectLst/>
                          <a:latin typeface="+mn-lt"/>
                        </a:rPr>
                        <a:t>s</a:t>
                      </a:r>
                      <a:r>
                        <a:rPr lang="en-US" altLang="zh-CN" sz="800" kern="1200" baseline="-25000" dirty="0" err="1">
                          <a:solidFill>
                            <a:schemeClr val="tx1"/>
                          </a:solidFill>
                          <a:effectLst/>
                          <a:latin typeface="+mn-lt"/>
                        </a:rPr>
                        <a:t>y</a:t>
                      </a:r>
                      <a:r>
                        <a:rPr lang="en-US" altLang="zh-CN" sz="800" kern="1200" baseline="-25000" dirty="0">
                          <a:solidFill>
                            <a:schemeClr val="tx1"/>
                          </a:solidFill>
                          <a:effectLst/>
                          <a:latin typeface="+mn-lt"/>
                        </a:rPr>
                        <a:t> </a:t>
                      </a:r>
                      <a:r>
                        <a:rPr lang="en-US" sz="800" kern="100" dirty="0">
                          <a:solidFill>
                            <a:schemeClr val="tx1"/>
                          </a:solidFill>
                          <a:effectLst/>
                          <a:latin typeface="+mn-lt"/>
                        </a:rPr>
                        <a:t>(</a:t>
                      </a:r>
                      <a:r>
                        <a:rPr lang="en-US" sz="800" kern="100" dirty="0">
                          <a:solidFill>
                            <a:schemeClr val="tx1"/>
                          </a:solidFill>
                          <a:effectLst/>
                          <a:latin typeface="+mn-lt"/>
                          <a:sym typeface="Symbol" panose="05050102010706020507" pitchFamily="18" charset="2"/>
                        </a:rPr>
                        <a:t></a:t>
                      </a:r>
                      <a:r>
                        <a:rPr lang="en-US" sz="800" kern="100" dirty="0">
                          <a:solidFill>
                            <a:schemeClr val="tx1"/>
                          </a:solidFill>
                          <a:effectLst/>
                          <a:latin typeface="+mn-lt"/>
                        </a:rPr>
                        <a:t>m)</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20.9/0.068</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13.9/0.049</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6.0/0.078</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6.0/0.04</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fontAlgn="ctr">
                        <a:lnSpc>
                          <a:spcPts val="1395"/>
                        </a:lnSpc>
                        <a:spcAft>
                          <a:spcPts val="0"/>
                        </a:spcAft>
                      </a:pPr>
                      <a:r>
                        <a:rPr lang="en-US" sz="800" kern="100" dirty="0">
                          <a:solidFill>
                            <a:schemeClr val="tx1"/>
                          </a:solidFill>
                          <a:effectLst/>
                          <a:latin typeface="+mn-lt"/>
                        </a:rPr>
                        <a:t>39/0.113</a:t>
                      </a:r>
                      <a:endParaRPr lang="en-US"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15.0/0.036</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295"/>
                        </a:lnSpc>
                        <a:spcAft>
                          <a:spcPts val="0"/>
                        </a:spcAft>
                      </a:pPr>
                      <a:r>
                        <a:rPr lang="en-US" altLang="zh-CN" sz="800" dirty="0">
                          <a:solidFill>
                            <a:schemeClr val="tx1"/>
                          </a:solidFill>
                          <a:effectLst/>
                          <a:latin typeface="+mn-lt"/>
                        </a:rPr>
                        <a:t>13</a:t>
                      </a:r>
                      <a:r>
                        <a:rPr lang="en-GB" sz="800" dirty="0">
                          <a:solidFill>
                            <a:schemeClr val="tx1"/>
                          </a:solidFill>
                          <a:effectLst/>
                          <a:latin typeface="+mn-lt"/>
                        </a:rPr>
                        <a:t>/0.0</a:t>
                      </a:r>
                      <a:r>
                        <a:rPr lang="en-US" altLang="zh-CN" sz="800" dirty="0">
                          <a:solidFill>
                            <a:schemeClr val="tx1"/>
                          </a:solidFill>
                          <a:effectLst/>
                          <a:latin typeface="+mn-lt"/>
                        </a:rPr>
                        <a:t>42</a:t>
                      </a:r>
                      <a:endParaRPr lang="en-US" altLang="zh-CN" sz="800" dirty="0">
                        <a:solidFill>
                          <a:schemeClr val="tx1"/>
                        </a:solidFill>
                        <a:effectLst/>
                        <a:latin typeface="+mn-lt"/>
                        <a:ea typeface="MS Mincho" panose="02020609040205080304" charset="-128"/>
                      </a:endParaRPr>
                    </a:p>
                  </a:txBody>
                  <a:tcPr marL="32385" marR="32385" marT="7144" marB="0" anchor="ctr"/>
                </a:tc>
                <a:tc>
                  <a:txBody>
                    <a:bodyPr/>
                    <a:lstStyle/>
                    <a:p>
                      <a:pPr marL="0" marR="0" lvl="0" indent="0" algn="ctr" defTabSz="914400" rtl="0" eaLnBrk="1" fontAlgn="auto" latinLnBrk="0" hangingPunct="1">
                        <a:lnSpc>
                          <a:spcPts val="1295"/>
                        </a:lnSpc>
                        <a:spcBef>
                          <a:spcPts val="0"/>
                        </a:spcBef>
                        <a:spcAft>
                          <a:spcPts val="0"/>
                        </a:spcAft>
                        <a:buClrTx/>
                        <a:buSzTx/>
                        <a:buFontTx/>
                        <a:buNone/>
                        <a:defRPr/>
                      </a:pPr>
                      <a:r>
                        <a:rPr kumimoji="0" lang="en-US" altLang="zh-CN" sz="800" b="0" u="none" strike="noStrike" kern="1200" cap="none" spc="0" normalizeH="0" baseline="0" noProof="0" dirty="0">
                          <a:ln>
                            <a:noFill/>
                          </a:ln>
                          <a:solidFill>
                            <a:schemeClr val="tx1"/>
                          </a:solidFill>
                          <a:effectLst/>
                          <a:uLnTx/>
                          <a:uFillTx/>
                          <a:latin typeface="+mn-lt"/>
                        </a:rPr>
                        <a:t>6.0/0.035</a:t>
                      </a:r>
                      <a:endParaRPr kumimoji="0" lang="en-US" altLang="zh-CN" sz="800" b="0" i="0" u="none" strike="noStrike" kern="1200" cap="none" spc="0" normalizeH="0" baseline="0" noProof="0" dirty="0">
                        <a:ln>
                          <a:noFill/>
                        </a:ln>
                        <a:solidFill>
                          <a:schemeClr val="tx1"/>
                        </a:solidFill>
                        <a:effectLst/>
                        <a:uLnTx/>
                        <a:uFillTx/>
                        <a:latin typeface="+mn-lt"/>
                        <a:ea typeface="MS Mincho" panose="02020609040205080304" charset="-128"/>
                        <a:cs typeface="+mn-cs"/>
                      </a:endParaRPr>
                    </a:p>
                  </a:txBody>
                  <a:tcPr marL="24289" marR="24289" marT="7144" marB="0" anchor="ctr"/>
                </a:tc>
              </a:tr>
              <a:tr h="195454">
                <a:tc>
                  <a:txBody>
                    <a:bodyPr/>
                    <a:lstStyle/>
                    <a:p>
                      <a:pPr marL="29210" marR="0" indent="0" algn="l" defTabSz="914400" rtl="0" eaLnBrk="1" fontAlgn="auto" latinLnBrk="0" hangingPunct="1">
                        <a:lnSpc>
                          <a:spcPct val="100000"/>
                        </a:lnSpc>
                        <a:spcBef>
                          <a:spcPts val="0"/>
                        </a:spcBef>
                        <a:spcAft>
                          <a:spcPts val="0"/>
                        </a:spcAft>
                        <a:buClrTx/>
                        <a:buSzTx/>
                        <a:buFontTx/>
                        <a:buNone/>
                        <a:defRPr/>
                      </a:pPr>
                      <a:r>
                        <a:rPr lang="en-US" altLang="zh-CN" sz="800" kern="1200" dirty="0">
                          <a:solidFill>
                            <a:schemeClr val="tx1"/>
                          </a:solidFill>
                          <a:effectLst/>
                          <a:latin typeface="+mn-lt"/>
                        </a:rPr>
                        <a:t>Beam-beam parameters </a:t>
                      </a:r>
                      <a:r>
                        <a:rPr lang="en-US" sz="800" kern="100" dirty="0">
                          <a:solidFill>
                            <a:schemeClr val="tx1"/>
                          </a:solidFill>
                          <a:effectLst/>
                          <a:latin typeface="+mn-lt"/>
                          <a:sym typeface="Symbol" panose="05050102010706020507"/>
                        </a:rPr>
                        <a:t></a:t>
                      </a:r>
                      <a:r>
                        <a:rPr lang="en-US" sz="800" kern="100" baseline="-25000" dirty="0">
                          <a:solidFill>
                            <a:schemeClr val="tx1"/>
                          </a:solidFill>
                          <a:effectLst/>
                          <a:latin typeface="+mn-lt"/>
                        </a:rPr>
                        <a:t>x</a:t>
                      </a:r>
                      <a:r>
                        <a:rPr lang="en-US" sz="800" kern="100" baseline="0" dirty="0">
                          <a:solidFill>
                            <a:schemeClr val="tx1"/>
                          </a:solidFill>
                          <a:effectLst/>
                          <a:latin typeface="+mn-lt"/>
                        </a:rPr>
                        <a:t>/</a:t>
                      </a:r>
                      <a:r>
                        <a:rPr lang="en-US" altLang="zh-CN" sz="800" kern="100" dirty="0">
                          <a:solidFill>
                            <a:schemeClr val="tx1"/>
                          </a:solidFill>
                          <a:effectLst/>
                          <a:latin typeface="+mn-lt"/>
                          <a:sym typeface="Symbol" panose="05050102010706020507"/>
                        </a:rPr>
                        <a:t></a:t>
                      </a:r>
                      <a:r>
                        <a:rPr lang="en-US" altLang="zh-CN" sz="800" kern="100" baseline="-25000" dirty="0">
                          <a:solidFill>
                            <a:schemeClr val="tx1"/>
                          </a:solidFill>
                          <a:effectLst/>
                          <a:latin typeface="+mn-lt"/>
                        </a:rPr>
                        <a:t>y</a:t>
                      </a:r>
                      <a:endParaRPr lang="en-US" altLang="zh-CN" sz="800" kern="100" baseline="-250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0.031/0.109</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0.013/0.106</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a:r>
                        <a:rPr lang="en-US" altLang="zh-CN" sz="800" b="0" kern="100" dirty="0">
                          <a:solidFill>
                            <a:schemeClr val="tx1"/>
                          </a:solidFill>
                          <a:effectLst/>
                          <a:latin typeface="+mn-lt"/>
                        </a:rPr>
                        <a:t>0.0041/0.056</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a:r>
                        <a:rPr lang="en-US" altLang="zh-CN" sz="800" b="0" kern="100" dirty="0">
                          <a:solidFill>
                            <a:schemeClr val="tx1"/>
                          </a:solidFill>
                          <a:effectLst/>
                          <a:latin typeface="+mn-lt"/>
                        </a:rPr>
                        <a:t>0.0041/0.072</a:t>
                      </a:r>
                      <a:endParaRPr lang="en-US" altLang="zh-CN" sz="800" b="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0.071/0.1</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0.015/0.11</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marL="0" algn="ctr" defTabSz="914400" rtl="0" eaLnBrk="1" fontAlgn="b" latinLnBrk="0" hangingPunct="1"/>
                      <a:r>
                        <a:rPr lang="en-US" altLang="zh-CN" sz="800" u="none" strike="noStrike" dirty="0">
                          <a:solidFill>
                            <a:schemeClr val="tx1"/>
                          </a:solidFill>
                          <a:effectLst/>
                          <a:latin typeface="+mn-lt"/>
                          <a:cs typeface="Times New Roman" panose="02020603050405020304" pitchFamily="18" charset="0"/>
                        </a:rPr>
                        <a:t>0</a:t>
                      </a:r>
                      <a:r>
                        <a:rPr lang="en-US" altLang="zh-CN" sz="800" u="none" strike="noStrike" kern="1200" dirty="0">
                          <a:solidFill>
                            <a:schemeClr val="tx1"/>
                          </a:solidFill>
                          <a:effectLst/>
                          <a:latin typeface="+mn-lt"/>
                          <a:ea typeface="+mn-ea"/>
                          <a:cs typeface="Times New Roman" panose="02020603050405020304" pitchFamily="18" charset="0"/>
                        </a:rPr>
                        <a:t>.012/</a:t>
                      </a:r>
                      <a:r>
                        <a:rPr lang="en-US" altLang="zh-CN" sz="800" u="none" strike="noStrike" dirty="0">
                          <a:solidFill>
                            <a:schemeClr val="tx1"/>
                          </a:solidFill>
                          <a:effectLst/>
                          <a:latin typeface="+mn-lt"/>
                          <a:cs typeface="Times New Roman" panose="02020603050405020304" pitchFamily="18" charset="0"/>
                        </a:rPr>
                        <a:t>0</a:t>
                      </a:r>
                      <a:r>
                        <a:rPr lang="en-US" altLang="zh-CN" sz="800" u="none" strike="noStrike" kern="1200" dirty="0">
                          <a:solidFill>
                            <a:schemeClr val="tx1"/>
                          </a:solidFill>
                          <a:effectLst/>
                          <a:latin typeface="+mn-lt"/>
                          <a:ea typeface="+mn-ea"/>
                          <a:cs typeface="Times New Roman" panose="02020603050405020304" pitchFamily="18" charset="0"/>
                        </a:rPr>
                        <a:t>.113</a:t>
                      </a:r>
                      <a:endParaRPr lang="en-US" altLang="zh-CN" sz="800" u="none" strike="noStrike" kern="1200" dirty="0">
                        <a:solidFill>
                          <a:schemeClr val="tx1"/>
                        </a:solidFill>
                        <a:effectLst/>
                        <a:latin typeface="+mn-lt"/>
                        <a:ea typeface="+mn-ea"/>
                        <a:cs typeface="Times New Roman" panose="02020603050405020304" pitchFamily="18" charset="0"/>
                      </a:endParaRPr>
                    </a:p>
                  </a:txBody>
                  <a:tcPr marL="10160" marR="10160" marT="1016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0.004/0.127</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7937" marR="7937" marT="7937" marB="0" anchor="ctr"/>
                </a:tc>
              </a:tr>
              <a:tr h="195454">
                <a:tc>
                  <a:txBody>
                    <a:bodyPr/>
                    <a:lstStyle/>
                    <a:p>
                      <a:pPr marL="29210" algn="l">
                        <a:spcAft>
                          <a:spcPts val="0"/>
                        </a:spcAft>
                      </a:pPr>
                      <a:r>
                        <a:rPr lang="en-US" altLang="zh-CN" sz="800" kern="1200" dirty="0">
                          <a:solidFill>
                            <a:schemeClr val="tx1"/>
                          </a:solidFill>
                          <a:effectLst/>
                          <a:latin typeface="+mn-lt"/>
                        </a:rPr>
                        <a:t>RF voltage </a:t>
                      </a:r>
                      <a:r>
                        <a:rPr lang="en-US" sz="800" kern="100" dirty="0">
                          <a:solidFill>
                            <a:schemeClr val="tx1"/>
                          </a:solidFill>
                          <a:effectLst/>
                          <a:latin typeface="+mn-lt"/>
                        </a:rPr>
                        <a:t>V</a:t>
                      </a:r>
                      <a:r>
                        <a:rPr lang="en-US" sz="800" kern="100" baseline="-25000" dirty="0">
                          <a:solidFill>
                            <a:schemeClr val="tx1"/>
                          </a:solidFill>
                          <a:effectLst/>
                          <a:latin typeface="+mn-lt"/>
                        </a:rPr>
                        <a:t>RF </a:t>
                      </a:r>
                      <a:r>
                        <a:rPr lang="en-US" sz="800" kern="100" dirty="0">
                          <a:solidFill>
                            <a:schemeClr val="tx1"/>
                          </a:solidFill>
                          <a:effectLst/>
                          <a:latin typeface="+mn-lt"/>
                        </a:rPr>
                        <a:t>(GV)</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2.17</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0.47</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0.10</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10</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2.2</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marL="0" algn="ctr" defTabSz="914400" rtl="0" eaLnBrk="1" fontAlgn="b" latinLnBrk="0" hangingPunct="1"/>
                      <a:r>
                        <a:rPr lang="en-US" altLang="zh-CN" sz="800" u="none" strike="noStrike" kern="1200" dirty="0">
                          <a:solidFill>
                            <a:schemeClr val="tx1"/>
                          </a:solidFill>
                          <a:effectLst/>
                          <a:latin typeface="+mn-lt"/>
                          <a:ea typeface="+mn-ea"/>
                          <a:cs typeface="Times New Roman" panose="02020603050405020304" pitchFamily="18" charset="0"/>
                        </a:rPr>
                        <a:t>0.7</a:t>
                      </a:r>
                      <a:endParaRPr lang="en-US" altLang="zh-CN" sz="800" u="none" strike="noStrike" kern="1200" dirty="0">
                        <a:solidFill>
                          <a:schemeClr val="tx1"/>
                        </a:solidFill>
                        <a:effectLst/>
                        <a:latin typeface="+mn-lt"/>
                        <a:ea typeface="+mn-ea"/>
                        <a:cs typeface="Times New Roman" panose="02020603050405020304" pitchFamily="18" charset="0"/>
                      </a:endParaRPr>
                    </a:p>
                  </a:txBody>
                  <a:tcPr marL="10160" marR="10160" marT="1016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0.12</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7937" marR="7937" marT="7937" marB="0" anchor="ctr"/>
                </a:tc>
              </a:tr>
              <a:tr h="182594">
                <a:tc>
                  <a:txBody>
                    <a:bodyPr/>
                    <a:lstStyle/>
                    <a:p>
                      <a:pPr marL="29210" algn="l">
                        <a:spcAft>
                          <a:spcPts val="0"/>
                        </a:spcAft>
                      </a:pPr>
                      <a:r>
                        <a:rPr lang="en-US" altLang="zh-CN" sz="800" kern="1200" dirty="0">
                          <a:solidFill>
                            <a:schemeClr val="tx1"/>
                          </a:solidFill>
                          <a:effectLst/>
                          <a:latin typeface="+mn-lt"/>
                        </a:rPr>
                        <a:t>RF frequency </a:t>
                      </a:r>
                      <a:r>
                        <a:rPr lang="en-US" sz="800" kern="100" dirty="0">
                          <a:solidFill>
                            <a:schemeClr val="tx1"/>
                          </a:solidFill>
                          <a:effectLst/>
                          <a:latin typeface="+mn-lt"/>
                        </a:rPr>
                        <a:t>f </a:t>
                      </a:r>
                      <a:r>
                        <a:rPr lang="en-US" sz="800" kern="100" baseline="-25000" dirty="0">
                          <a:solidFill>
                            <a:schemeClr val="tx1"/>
                          </a:solidFill>
                          <a:effectLst/>
                          <a:latin typeface="+mn-lt"/>
                        </a:rPr>
                        <a:t>RF</a:t>
                      </a:r>
                      <a:r>
                        <a:rPr lang="en-US" sz="800" kern="100" dirty="0">
                          <a:solidFill>
                            <a:schemeClr val="tx1"/>
                          </a:solidFill>
                          <a:effectLst/>
                          <a:latin typeface="+mn-lt"/>
                        </a:rPr>
                        <a:t> (MHz)  (harmonic)</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gridSpan="4">
                  <a:txBody>
                    <a:bodyPr/>
                    <a:lstStyle/>
                    <a:p>
                      <a:pPr algn="ctr" fontAlgn="ctr">
                        <a:spcAft>
                          <a:spcPts val="0"/>
                        </a:spcAft>
                      </a:pPr>
                      <a:r>
                        <a:rPr lang="en-US" sz="800" b="0" kern="1200" dirty="0">
                          <a:solidFill>
                            <a:schemeClr val="tx1"/>
                          </a:solidFill>
                          <a:effectLst/>
                          <a:latin typeface="+mn-lt"/>
                        </a:rPr>
                        <a:t>650 (216816)</a:t>
                      </a:r>
                      <a:endParaRPr lang="en-US" sz="800" b="0" kern="1200" dirty="0">
                        <a:solidFill>
                          <a:schemeClr val="tx1"/>
                        </a:solidFill>
                        <a:effectLst/>
                        <a:latin typeface="+mn-lt"/>
                        <a:cs typeface="Times New Roman" panose="02020603050405020304" pitchFamily="18" charset="0"/>
                      </a:endParaRPr>
                    </a:p>
                  </a:txBody>
                  <a:tcPr marL="0" marR="0" marT="0" marB="0" anchor="ct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hMerge="1">
                  <a:tcPr>
                    <a:lnL w="12700" cap="flat" cmpd="sng" algn="ctr">
                      <a:solidFill>
                        <a:schemeClr val="tx1"/>
                      </a:solidFill>
                      <a:prstDash val="solid"/>
                      <a:round/>
                      <a:headEnd type="none" w="med" len="med"/>
                      <a:tailEnd type="none" w="med" len="med"/>
                    </a:ln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kern="1200" dirty="0">
                          <a:solidFill>
                            <a:schemeClr val="tx1"/>
                          </a:solidFill>
                          <a:effectLst/>
                          <a:latin typeface="+mn-lt"/>
                        </a:rPr>
                        <a:t>650 (216816)</a:t>
                      </a:r>
                      <a:endParaRPr lang="en-US" sz="800" kern="1200" dirty="0">
                        <a:solidFill>
                          <a:schemeClr val="tx1"/>
                        </a:solidFill>
                        <a:effectLst/>
                        <a:latin typeface="+mn-lt"/>
                        <a:cs typeface="Times New Roman" panose="02020603050405020304" pitchFamily="18" charset="0"/>
                      </a:endParaRPr>
                    </a:p>
                  </a:txBody>
                  <a:tcPr marL="0" marR="0" marT="0" marB="0" anchor="ct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454">
                <a:tc>
                  <a:txBody>
                    <a:bodyPr/>
                    <a:lstStyle/>
                    <a:p>
                      <a:pPr marL="29210" algn="l">
                        <a:spcAft>
                          <a:spcPts val="0"/>
                        </a:spcAft>
                      </a:pPr>
                      <a:r>
                        <a:rPr lang="en-US" sz="800" kern="100" dirty="0">
                          <a:solidFill>
                            <a:schemeClr val="tx1"/>
                          </a:solidFill>
                          <a:effectLst/>
                          <a:latin typeface="+mn-lt"/>
                          <a:sym typeface="Symbol" panose="05050102010706020507"/>
                        </a:rPr>
                        <a:t>Natural </a:t>
                      </a:r>
                      <a:r>
                        <a:rPr lang="en-US" altLang="zh-CN" sz="800" kern="1200" dirty="0">
                          <a:solidFill>
                            <a:schemeClr val="tx1"/>
                          </a:solidFill>
                          <a:effectLst/>
                          <a:latin typeface="+mn-lt"/>
                        </a:rPr>
                        <a:t>bunch length </a:t>
                      </a:r>
                      <a:r>
                        <a:rPr lang="en-US" sz="800" kern="100" dirty="0">
                          <a:solidFill>
                            <a:schemeClr val="tx1"/>
                          </a:solidFill>
                          <a:effectLst/>
                          <a:latin typeface="+mn-lt"/>
                          <a:sym typeface="Symbol" panose="05050102010706020507"/>
                        </a:rPr>
                        <a:t></a:t>
                      </a:r>
                      <a:r>
                        <a:rPr lang="en-US" sz="800" kern="100" baseline="-25000" dirty="0">
                          <a:solidFill>
                            <a:schemeClr val="tx1"/>
                          </a:solidFill>
                          <a:effectLst/>
                          <a:latin typeface="+mn-lt"/>
                        </a:rPr>
                        <a:t>z</a:t>
                      </a:r>
                      <a:r>
                        <a:rPr lang="en-US" sz="800" kern="100" dirty="0">
                          <a:solidFill>
                            <a:schemeClr val="tx1"/>
                          </a:solidFill>
                          <a:effectLst/>
                          <a:latin typeface="+mn-lt"/>
                        </a:rPr>
                        <a:t> (mm)</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2.72</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2.98</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2.42</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2.23</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2.25</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r>
                        <a:rPr lang="en-US" altLang="zh-CN" sz="800" b="0" dirty="0">
                          <a:solidFill>
                            <a:schemeClr val="tx1"/>
                          </a:solidFill>
                          <a:latin typeface="+mn-lt"/>
                        </a:rPr>
                        <a:t>2.7</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2.75</a:t>
                      </a:r>
                      <a:endParaRPr lang="en-US" altLang="zh-CN" sz="800" b="0" dirty="0">
                        <a:solidFill>
                          <a:schemeClr val="tx1"/>
                        </a:solidFill>
                        <a:latin typeface="+mn-lt"/>
                        <a:cs typeface="Times New Roman" panose="02020603050405020304" pitchFamily="18" charset="0"/>
                      </a:endParaRPr>
                    </a:p>
                  </a:txBody>
                  <a:tcPr marL="24210" marR="24210" marT="0" marB="0" anchor="ctr"/>
                </a:tc>
              </a:tr>
              <a:tr h="195454">
                <a:tc>
                  <a:txBody>
                    <a:bodyPr/>
                    <a:lstStyle/>
                    <a:p>
                      <a:pPr marL="29210" algn="l">
                        <a:spcAft>
                          <a:spcPts val="0"/>
                        </a:spcAft>
                      </a:pPr>
                      <a:r>
                        <a:rPr lang="en-US" altLang="zh-CN" sz="800" kern="1200" dirty="0">
                          <a:solidFill>
                            <a:schemeClr val="tx1"/>
                          </a:solidFill>
                          <a:effectLst/>
                          <a:latin typeface="+mn-lt"/>
                        </a:rPr>
                        <a:t>Bunch length </a:t>
                      </a:r>
                      <a:r>
                        <a:rPr lang="en-US" altLang="zh-CN" sz="800" kern="100" dirty="0">
                          <a:solidFill>
                            <a:schemeClr val="tx1"/>
                          </a:solidFill>
                          <a:effectLst/>
                          <a:latin typeface="+mn-lt"/>
                          <a:sym typeface="Symbol" panose="05050102010706020507"/>
                        </a:rPr>
                        <a:t></a:t>
                      </a:r>
                      <a:r>
                        <a:rPr lang="en-US" altLang="zh-CN" sz="800" kern="100" baseline="-25000" dirty="0">
                          <a:solidFill>
                            <a:schemeClr val="tx1"/>
                          </a:solidFill>
                          <a:effectLst/>
                          <a:latin typeface="+mn-lt"/>
                        </a:rPr>
                        <a:t>z</a:t>
                      </a:r>
                      <a:r>
                        <a:rPr lang="en-US" altLang="zh-CN" sz="800" kern="100" dirty="0">
                          <a:solidFill>
                            <a:schemeClr val="tx1"/>
                          </a:solidFill>
                          <a:effectLst/>
                          <a:latin typeface="+mn-lt"/>
                        </a:rPr>
                        <a:t> (mm)</a:t>
                      </a:r>
                      <a:endParaRPr lang="en-US" altLang="zh-CN"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3.26</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5.9</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8.5</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2.66</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4.42</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295"/>
                        </a:lnSpc>
                        <a:spcAft>
                          <a:spcPts val="0"/>
                        </a:spcAft>
                      </a:pPr>
                      <a:r>
                        <a:rPr lang="en-US" altLang="zh-CN" sz="800" dirty="0">
                          <a:solidFill>
                            <a:schemeClr val="tx1"/>
                          </a:solidFill>
                          <a:effectLst/>
                          <a:latin typeface="+mn-lt"/>
                        </a:rPr>
                        <a:t>5.4</a:t>
                      </a:r>
                      <a:endParaRPr lang="en-US" altLang="zh-CN" sz="800" dirty="0">
                        <a:solidFill>
                          <a:schemeClr val="tx1"/>
                        </a:solidFill>
                        <a:effectLst/>
                        <a:latin typeface="+mn-lt"/>
                        <a:ea typeface="MS Mincho" panose="02020609040205080304" charset="-128"/>
                      </a:endParaRPr>
                    </a:p>
                  </a:txBody>
                  <a:tcPr marL="32385" marR="32385" marT="7144" marB="0" anchor="ctr"/>
                </a:tc>
                <a:tc>
                  <a:txBody>
                    <a:bodyPr/>
                    <a:lstStyle/>
                    <a:p>
                      <a:pPr marL="0" marR="0" indent="0" algn="ctr" defTabSz="914400" rtl="0" eaLnBrk="1" fontAlgn="auto" latinLnBrk="0" hangingPunct="1">
                        <a:lnSpc>
                          <a:spcPts val="1295"/>
                        </a:lnSpc>
                        <a:spcBef>
                          <a:spcPts val="0"/>
                        </a:spcBef>
                        <a:spcAft>
                          <a:spcPts val="0"/>
                        </a:spcAft>
                        <a:buClrTx/>
                        <a:buSzTx/>
                        <a:buFontTx/>
                        <a:buNone/>
                        <a:defRPr/>
                      </a:pPr>
                      <a:r>
                        <a:rPr lang="en-US" altLang="zh-CN" sz="800" kern="1200" dirty="0">
                          <a:solidFill>
                            <a:schemeClr val="tx1"/>
                          </a:solidFill>
                          <a:effectLst/>
                          <a:latin typeface="+mn-lt"/>
                        </a:rPr>
                        <a:t>9.6</a:t>
                      </a:r>
                      <a:endParaRPr lang="en-US" altLang="zh-CN" sz="800" kern="1200" dirty="0">
                        <a:solidFill>
                          <a:schemeClr val="tx1"/>
                        </a:solidFill>
                        <a:effectLst/>
                        <a:latin typeface="+mn-lt"/>
                        <a:ea typeface="MS Mincho" panose="02020609040205080304" charset="-128"/>
                        <a:cs typeface="+mn-cs"/>
                      </a:endParaRPr>
                    </a:p>
                  </a:txBody>
                  <a:tcPr marL="24289" marR="24289" marT="7144" marB="0" anchor="ctr"/>
                </a:tc>
              </a:tr>
              <a:tr h="195454">
                <a:tc>
                  <a:txBody>
                    <a:bodyPr/>
                    <a:lstStyle/>
                    <a:p>
                      <a:pPr marL="29210" algn="l">
                        <a:spcAft>
                          <a:spcPts val="0"/>
                        </a:spcAft>
                      </a:pPr>
                      <a:r>
                        <a:rPr lang="en-US" altLang="zh-CN" sz="800" kern="1200" dirty="0">
                          <a:solidFill>
                            <a:schemeClr val="tx1"/>
                          </a:solidFill>
                          <a:effectLst/>
                          <a:latin typeface="+mn-lt"/>
                        </a:rPr>
                        <a:t>Natural e</a:t>
                      </a:r>
                      <a:r>
                        <a:rPr lang="en-US" sz="800" kern="100" dirty="0">
                          <a:solidFill>
                            <a:schemeClr val="tx1"/>
                          </a:solidFill>
                          <a:effectLst/>
                          <a:latin typeface="+mn-lt"/>
                        </a:rPr>
                        <a:t>nergy spread (%)</a:t>
                      </a:r>
                      <a:endParaRPr lang="en-US"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0.1</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0.066</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algn="ctr"/>
                      <a:r>
                        <a:rPr lang="en-US" altLang="zh-CN" sz="800" b="0" dirty="0">
                          <a:solidFill>
                            <a:schemeClr val="tx1"/>
                          </a:solidFill>
                          <a:latin typeface="+mn-lt"/>
                        </a:rPr>
                        <a:t>0.038</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sz="800" kern="1200" dirty="0">
                          <a:solidFill>
                            <a:schemeClr val="tx1"/>
                          </a:solidFill>
                          <a:effectLst/>
                          <a:latin typeface="+mn-lt"/>
                        </a:rPr>
                        <a:t>0.17</a:t>
                      </a:r>
                      <a:endParaRPr lang="en-US" sz="800" kern="12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0.19</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1295"/>
                        </a:lnSpc>
                        <a:spcAft>
                          <a:spcPts val="0"/>
                        </a:spcAft>
                      </a:pPr>
                      <a:r>
                        <a:rPr lang="en-GB" sz="800" kern="1200" dirty="0">
                          <a:solidFill>
                            <a:schemeClr val="tx1"/>
                          </a:solidFill>
                          <a:effectLst/>
                          <a:latin typeface="+mn-lt"/>
                        </a:rPr>
                        <a:t>0.12</a:t>
                      </a:r>
                      <a:endParaRPr lang="en-GB" sz="800" kern="1200" dirty="0">
                        <a:solidFill>
                          <a:schemeClr val="tx1"/>
                        </a:solidFill>
                        <a:effectLst/>
                        <a:latin typeface="+mn-lt"/>
                        <a:ea typeface="MS Mincho" panose="02020609040205080304" charset="-128"/>
                      </a:endParaRPr>
                    </a:p>
                  </a:txBody>
                  <a:tcPr marL="32385" marR="32385" marT="7144" marB="0" anchor="ctr"/>
                </a:tc>
                <a:tc>
                  <a:txBody>
                    <a:bodyPr/>
                    <a:lstStyle/>
                    <a:p>
                      <a:pPr marL="0" marR="0" indent="0" algn="ctr" defTabSz="914400" rtl="0" eaLnBrk="1" fontAlgn="auto" latinLnBrk="0" hangingPunct="1">
                        <a:lnSpc>
                          <a:spcPts val="1295"/>
                        </a:lnSpc>
                        <a:spcBef>
                          <a:spcPts val="0"/>
                        </a:spcBef>
                        <a:spcAft>
                          <a:spcPts val="0"/>
                        </a:spcAft>
                        <a:buClrTx/>
                        <a:buSzTx/>
                        <a:buFontTx/>
                        <a:buNone/>
                        <a:defRPr/>
                      </a:pPr>
                      <a:r>
                        <a:rPr lang="en-US" altLang="zh-CN" sz="800" kern="1200" dirty="0">
                          <a:solidFill>
                            <a:schemeClr val="tx1"/>
                          </a:solidFill>
                          <a:effectLst/>
                          <a:latin typeface="+mn-lt"/>
                        </a:rPr>
                        <a:t>0.12</a:t>
                      </a:r>
                      <a:endParaRPr lang="en-US" altLang="zh-CN" sz="800" kern="1200" dirty="0">
                        <a:solidFill>
                          <a:schemeClr val="tx1"/>
                        </a:solidFill>
                        <a:effectLst/>
                        <a:latin typeface="+mn-lt"/>
                        <a:ea typeface="MS Mincho" panose="02020609040205080304" charset="-128"/>
                        <a:cs typeface="+mn-cs"/>
                      </a:endParaRPr>
                    </a:p>
                  </a:txBody>
                  <a:tcPr marL="24289" marR="24289" marT="7144" marB="0" anchor="ctr"/>
                </a:tc>
              </a:tr>
              <a:tr h="195454">
                <a:tc>
                  <a:txBody>
                    <a:bodyPr/>
                    <a:lstStyle/>
                    <a:p>
                      <a:pPr marL="29210" marR="0" indent="0" algn="l" defTabSz="914400" rtl="0" eaLnBrk="1" fontAlgn="auto" latinLnBrk="0" hangingPunct="1">
                        <a:lnSpc>
                          <a:spcPct val="100000"/>
                        </a:lnSpc>
                        <a:spcBef>
                          <a:spcPts val="0"/>
                        </a:spcBef>
                        <a:spcAft>
                          <a:spcPts val="0"/>
                        </a:spcAft>
                        <a:buClrTx/>
                        <a:buSzTx/>
                        <a:buFontTx/>
                        <a:buNone/>
                        <a:defRPr/>
                      </a:pPr>
                      <a:r>
                        <a:rPr lang="en-US" altLang="zh-CN" sz="800" kern="100" dirty="0">
                          <a:solidFill>
                            <a:schemeClr val="tx1"/>
                          </a:solidFill>
                          <a:effectLst/>
                          <a:latin typeface="+mn-lt"/>
                        </a:rPr>
                        <a:t>Energy acceptance requirement (%)</a:t>
                      </a:r>
                      <a:endParaRPr lang="en-US" altLang="zh-CN" sz="80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1.35</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marL="0" algn="ctr" defTabSz="914400" rtl="0" eaLnBrk="1" latinLnBrk="0" hangingPunct="1">
                        <a:spcAft>
                          <a:spcPts val="0"/>
                        </a:spcAft>
                      </a:pPr>
                      <a:r>
                        <a:rPr lang="en-US" sz="800" b="0" kern="1200" dirty="0">
                          <a:solidFill>
                            <a:schemeClr val="tx1"/>
                          </a:solidFill>
                          <a:latin typeface="+mn-lt"/>
                        </a:rPr>
                        <a:t>0.4</a:t>
                      </a:r>
                      <a:endParaRPr lang="en-US" sz="800" b="0" kern="1200" dirty="0">
                        <a:solidFill>
                          <a:schemeClr val="tx1"/>
                        </a:solidFill>
                        <a:latin typeface="+mn-lt"/>
                        <a:ea typeface="+mn-ea"/>
                        <a:cs typeface="Times New Roman" panose="02020603050405020304" pitchFamily="18" charset="0"/>
                      </a:endParaRPr>
                    </a:p>
                  </a:txBody>
                  <a:tcPr marL="32385" marR="32385" marT="5358" marB="0" anchor="ctr"/>
                </a:tc>
                <a:tc gridSpan="2">
                  <a:txBody>
                    <a:bodyPr/>
                    <a:lstStyle/>
                    <a:p>
                      <a:pPr marL="0" algn="ctr" defTabSz="914400" rtl="0" eaLnBrk="1" latinLnBrk="0" hangingPunct="1">
                        <a:spcAft>
                          <a:spcPts val="0"/>
                        </a:spcAft>
                      </a:pPr>
                      <a:r>
                        <a:rPr lang="en-US" sz="800" b="0" kern="1200" dirty="0">
                          <a:solidFill>
                            <a:schemeClr val="tx1"/>
                          </a:solidFill>
                          <a:latin typeface="+mn-lt"/>
                        </a:rPr>
                        <a:t>0.23</a:t>
                      </a:r>
                      <a:endParaRPr lang="en-US" sz="800" b="0" kern="1200" dirty="0">
                        <a:solidFill>
                          <a:schemeClr val="tx1"/>
                        </a:solidFill>
                        <a:latin typeface="+mn-lt"/>
                        <a:ea typeface="+mn-ea"/>
                        <a:cs typeface="Times New Roman" panose="02020603050405020304" pitchFamily="18" charset="0"/>
                      </a:endParaRPr>
                    </a:p>
                  </a:txBody>
                  <a:tcPr marL="32385" marR="32385" marT="5358" marB="0" anchor="ctr"/>
                </a:tc>
                <a:tc hMerge="1">
                  <a:tcPr>
                    <a:lnL w="12700" cap="flat" cmpd="sng" algn="ctr">
                      <a:solidFill>
                        <a:schemeClr val="tx1"/>
                      </a:solidFill>
                      <a:prstDash val="solid"/>
                      <a:round/>
                      <a:headEnd type="none" w="med" len="med"/>
                      <a:tailEnd type="none" w="med" len="med"/>
                    </a:lnL>
                  </a:tcP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2.3</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algn="ctr" fontAlgn="b"/>
                      <a:r>
                        <a:rPr lang="en-US" altLang="zh-CN" sz="800" u="none" strike="noStrike" dirty="0">
                          <a:solidFill>
                            <a:srgbClr val="FF0000"/>
                          </a:solidFill>
                          <a:effectLst/>
                          <a:latin typeface="+mn-lt"/>
                          <a:cs typeface="Times New Roman" panose="02020603050405020304" pitchFamily="18" charset="0"/>
                        </a:rPr>
                        <a:t>1.6</a:t>
                      </a:r>
                      <a:endParaRPr lang="en-US" altLang="zh-CN" sz="800" b="0" i="0" u="none" strike="noStrike" dirty="0">
                        <a:solidFill>
                          <a:srgbClr val="FF0000"/>
                        </a:solidFill>
                        <a:effectLst/>
                        <a:latin typeface="+mn-lt"/>
                        <a:ea typeface="等线" panose="02010600030101010101" charset="-122"/>
                        <a:cs typeface="Times New Roman" panose="02020603050405020304" pitchFamily="18" charset="0"/>
                      </a:endParaRPr>
                    </a:p>
                  </a:txBody>
                  <a:tcPr marL="9023" marR="9023" marT="9023" marB="0" anchor="ctr"/>
                </a:tc>
                <a:tc>
                  <a:txBody>
                    <a:bodyPr/>
                    <a:lstStyle/>
                    <a:p>
                      <a:pPr marL="0" algn="ctr" defTabSz="914400" rtl="0" eaLnBrk="1" fontAlgn="b" latinLnBrk="0" hangingPunct="1"/>
                      <a:r>
                        <a:rPr lang="en-US" altLang="zh-CN" sz="800" u="none" strike="noStrike" kern="1200" dirty="0">
                          <a:solidFill>
                            <a:schemeClr val="tx1"/>
                          </a:solidFill>
                          <a:effectLst/>
                          <a:latin typeface="+mn-lt"/>
                          <a:ea typeface="+mn-ea"/>
                          <a:cs typeface="Times New Roman" panose="02020603050405020304" pitchFamily="18" charset="0"/>
                        </a:rPr>
                        <a:t>1.2</a:t>
                      </a:r>
                      <a:endParaRPr lang="en-US" altLang="zh-CN" sz="800" u="none" strike="noStrike" kern="1200" dirty="0">
                        <a:solidFill>
                          <a:schemeClr val="tx1"/>
                        </a:solidFill>
                        <a:effectLst/>
                        <a:latin typeface="+mn-lt"/>
                        <a:ea typeface="+mn-ea"/>
                        <a:cs typeface="Times New Roman" panose="02020603050405020304" pitchFamily="18" charset="0"/>
                      </a:endParaRPr>
                    </a:p>
                  </a:txBody>
                  <a:tcPr marL="10160" marR="10160" marT="10160" marB="0" anchor="ctr"/>
                </a:tc>
                <a:tc>
                  <a:txBody>
                    <a:bodyPr/>
                    <a:lstStyle/>
                    <a:p>
                      <a:pPr algn="ctr" fontAlgn="b"/>
                      <a:r>
                        <a:rPr lang="en-US" altLang="zh-CN" sz="800" u="none" strike="noStrike" dirty="0">
                          <a:solidFill>
                            <a:schemeClr val="tx1"/>
                          </a:solidFill>
                          <a:effectLst/>
                          <a:latin typeface="+mn-lt"/>
                          <a:cs typeface="Times New Roman" panose="02020603050405020304" pitchFamily="18" charset="0"/>
                        </a:rPr>
                        <a:t>1.3</a:t>
                      </a:r>
                      <a:endParaRPr lang="en-US" altLang="zh-CN" sz="800" b="0" i="0" u="none" strike="noStrike" dirty="0">
                        <a:solidFill>
                          <a:schemeClr val="tx1"/>
                        </a:solidFill>
                        <a:effectLst/>
                        <a:latin typeface="+mn-lt"/>
                        <a:ea typeface="等线" panose="02010600030101010101" charset="-122"/>
                        <a:cs typeface="Times New Roman" panose="02020603050405020304" pitchFamily="18" charset="0"/>
                      </a:endParaRPr>
                    </a:p>
                  </a:txBody>
                  <a:tcPr marL="7937" marR="7937" marT="7937" marB="0" anchor="ctr"/>
                </a:tc>
              </a:tr>
              <a:tr h="203835">
                <a:tc>
                  <a:txBody>
                    <a:bodyPr/>
                    <a:lstStyle/>
                    <a:p>
                      <a:pPr marL="29210" marR="0" indent="0" algn="l" defTabSz="914400" rtl="0" eaLnBrk="1" fontAlgn="auto" latinLnBrk="0" hangingPunct="1">
                        <a:lnSpc>
                          <a:spcPct val="100000"/>
                        </a:lnSpc>
                        <a:spcBef>
                          <a:spcPts val="0"/>
                        </a:spcBef>
                        <a:spcAft>
                          <a:spcPts val="0"/>
                        </a:spcAft>
                        <a:buClrTx/>
                        <a:buSzTx/>
                        <a:buFontTx/>
                        <a:buNone/>
                        <a:defRPr/>
                      </a:pPr>
                      <a:r>
                        <a:rPr lang="en-US" altLang="zh-CN" sz="800" kern="100" dirty="0">
                          <a:solidFill>
                            <a:schemeClr val="tx1"/>
                          </a:solidFill>
                          <a:effectLst/>
                          <a:latin typeface="+mn-lt"/>
                        </a:rPr>
                        <a:t>Energy acceptance by</a:t>
                      </a:r>
                      <a:r>
                        <a:rPr lang="en-US" altLang="zh-CN" sz="800" kern="100" baseline="0" dirty="0">
                          <a:solidFill>
                            <a:schemeClr val="tx1"/>
                          </a:solidFill>
                          <a:effectLst/>
                          <a:latin typeface="+mn-lt"/>
                        </a:rPr>
                        <a:t> RF </a:t>
                      </a:r>
                      <a:r>
                        <a:rPr lang="en-US" altLang="zh-CN" sz="800" kern="100" dirty="0">
                          <a:solidFill>
                            <a:schemeClr val="tx1"/>
                          </a:solidFill>
                          <a:effectLst/>
                          <a:latin typeface="+mn-lt"/>
                        </a:rPr>
                        <a:t>(%)</a:t>
                      </a:r>
                      <a:endParaRPr lang="en-US" altLang="zh-CN" sz="800" kern="100" dirty="0">
                        <a:solidFill>
                          <a:schemeClr val="tx1"/>
                        </a:solidFill>
                        <a:effectLst/>
                        <a:latin typeface="+mn-lt"/>
                        <a:ea typeface="+mn-ea"/>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2.06</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1.47</a:t>
                      </a:r>
                      <a:endParaRPr lang="en-US" altLang="zh-CN" sz="800" b="0" dirty="0">
                        <a:solidFill>
                          <a:schemeClr val="tx1"/>
                        </a:solidFill>
                        <a:latin typeface="+mn-lt"/>
                        <a:cs typeface="Times New Roman" panose="02020603050405020304" pitchFamily="18" charset="0"/>
                      </a:endParaRPr>
                    </a:p>
                  </a:txBody>
                  <a:tcPr marL="32280" marR="3228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dirty="0">
                          <a:solidFill>
                            <a:schemeClr val="tx1"/>
                          </a:solidFill>
                          <a:latin typeface="+mn-lt"/>
                        </a:rPr>
                        <a:t>1.7</a:t>
                      </a:r>
                      <a:endParaRPr lang="en-US" altLang="zh-CN" sz="800" b="0" dirty="0">
                        <a:solidFill>
                          <a:schemeClr val="tx1"/>
                        </a:solidFill>
                        <a:latin typeface="+mn-lt"/>
                        <a:cs typeface="Times New Roman" panose="02020603050405020304" pitchFamily="18" charset="0"/>
                      </a:endParaRPr>
                    </a:p>
                  </a:txBody>
                  <a:tcPr marL="32280" marR="32280" marT="0" marB="0" anchor="ctr"/>
                </a:tc>
                <a:tc hMerge="1">
                  <a:tcPr>
                    <a:lnL w="12700" cap="flat" cmpd="sng" algn="ctr">
                      <a:solidFill>
                        <a:schemeClr val="tx1"/>
                      </a:solidFill>
                      <a:prstDash val="solid"/>
                      <a:round/>
                      <a:headEnd type="none" w="med" len="med"/>
                      <a:tailEnd type="none" w="med" len="med"/>
                    </a:lnL>
                  </a:tcPr>
                </a:tc>
                <a:tc>
                  <a:txBody>
                    <a:bodyPr/>
                    <a:lstStyle/>
                    <a:p>
                      <a:pPr algn="ctr" fontAlgn="ctr">
                        <a:lnSpc>
                          <a:spcPts val="1395"/>
                        </a:lnSpc>
                        <a:spcAft>
                          <a:spcPts val="0"/>
                        </a:spcAft>
                      </a:pPr>
                      <a:r>
                        <a:rPr lang="en-US" altLang="zh-CN" sz="800" kern="100" dirty="0">
                          <a:solidFill>
                            <a:schemeClr val="tx1"/>
                          </a:solidFill>
                          <a:effectLst/>
                          <a:latin typeface="+mn-lt"/>
                        </a:rPr>
                        <a:t>2.6</a:t>
                      </a:r>
                      <a:endParaRPr lang="en-US" altLang="zh-CN" sz="800" kern="100"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lnSpc>
                          <a:spcPts val="1395"/>
                        </a:lnSpc>
                        <a:spcAft>
                          <a:spcPts val="0"/>
                        </a:spcAft>
                      </a:pPr>
                      <a:r>
                        <a:rPr lang="en-US" sz="800" b="0" kern="100" dirty="0">
                          <a:solidFill>
                            <a:schemeClr val="tx1"/>
                          </a:solidFill>
                          <a:effectLst/>
                          <a:latin typeface="+mn-lt"/>
                        </a:rPr>
                        <a:t>2.2</a:t>
                      </a:r>
                      <a:endParaRPr lang="en-US" sz="800" b="0" kern="100" dirty="0">
                        <a:solidFill>
                          <a:schemeClr val="tx1"/>
                        </a:solidFill>
                        <a:effectLst/>
                        <a:latin typeface="+mn-lt"/>
                        <a:ea typeface="宋体" panose="02010600030101010101" pitchFamily="2" charset="-122"/>
                        <a:cs typeface="Times New Roman" panose="02020603050405020304" pitchFamily="18" charset="0"/>
                      </a:endParaRPr>
                    </a:p>
                  </a:txBody>
                  <a:tcPr marL="0" marR="0" marT="0" marB="0" anchor="ctr"/>
                </a:tc>
                <a:tc>
                  <a:txBody>
                    <a:bodyPr/>
                    <a:lstStyle/>
                    <a:p>
                      <a:pPr algn="ctr"/>
                      <a:r>
                        <a:rPr lang="en-US" altLang="zh-CN" sz="800" b="0" dirty="0">
                          <a:solidFill>
                            <a:schemeClr val="tx1"/>
                          </a:solidFill>
                          <a:latin typeface="+mn-lt"/>
                        </a:rPr>
                        <a:t>2.5</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dirty="0">
                          <a:solidFill>
                            <a:schemeClr val="tx1"/>
                          </a:solidFill>
                          <a:latin typeface="+mn-lt"/>
                        </a:rPr>
                        <a:t>1.7</a:t>
                      </a:r>
                      <a:endParaRPr lang="en-US" altLang="zh-CN" sz="800" b="0" dirty="0">
                        <a:solidFill>
                          <a:schemeClr val="tx1"/>
                        </a:solidFill>
                        <a:latin typeface="+mn-lt"/>
                        <a:cs typeface="Times New Roman" panose="02020603050405020304" pitchFamily="18" charset="0"/>
                      </a:endParaRPr>
                    </a:p>
                  </a:txBody>
                  <a:tcPr marL="24210" marR="24210" marT="0" marB="0" anchor="ctr"/>
                </a:tc>
              </a:tr>
              <a:tr h="173610">
                <a:tc>
                  <a:txBody>
                    <a:bodyPr/>
                    <a:lstStyle/>
                    <a:p>
                      <a:pPr marL="29210" algn="l">
                        <a:spcAft>
                          <a:spcPts val="0"/>
                        </a:spcAft>
                      </a:pPr>
                      <a:r>
                        <a:rPr lang="en-US" altLang="zh-CN" sz="800" kern="100" dirty="0">
                          <a:solidFill>
                            <a:schemeClr val="tx1"/>
                          </a:solidFill>
                          <a:effectLst/>
                          <a:latin typeface="+mn-lt"/>
                        </a:rPr>
                        <a:t>Lifetime</a:t>
                      </a:r>
                      <a:r>
                        <a:rPr lang="en-US" altLang="zh-CN" sz="800" kern="100" baseline="0" dirty="0">
                          <a:solidFill>
                            <a:schemeClr val="tx1"/>
                          </a:solidFill>
                          <a:effectLst/>
                          <a:latin typeface="+mn-lt"/>
                        </a:rPr>
                        <a:t> (hour)</a:t>
                      </a:r>
                      <a:endParaRPr lang="en-US" altLang="zh-CN" sz="800" kern="100" baseline="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29210" algn="ctr" defTabSz="914400" rtl="0" eaLnBrk="1" latinLnBrk="0" hangingPunct="1">
                        <a:spcAft>
                          <a:spcPts val="0"/>
                        </a:spcAft>
                      </a:pPr>
                      <a:r>
                        <a:rPr lang="en-US" altLang="zh-CN" sz="800" b="0" kern="100" dirty="0">
                          <a:solidFill>
                            <a:schemeClr val="tx1"/>
                          </a:solidFill>
                          <a:effectLst/>
                          <a:latin typeface="+mn-lt"/>
                        </a:rPr>
                        <a:t>0.67 </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29210" algn="ctr" defTabSz="914400" rtl="0" eaLnBrk="1" latinLnBrk="0" hangingPunct="1">
                        <a:spcAft>
                          <a:spcPts val="0"/>
                        </a:spcAft>
                      </a:pPr>
                      <a:r>
                        <a:rPr lang="en-US" altLang="zh-CN" sz="800" b="0" kern="100" dirty="0">
                          <a:solidFill>
                            <a:schemeClr val="tx1"/>
                          </a:solidFill>
                          <a:effectLst/>
                          <a:latin typeface="+mn-lt"/>
                        </a:rPr>
                        <a:t>1.4</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4.0</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r>
                        <a:rPr lang="en-US" altLang="zh-CN" sz="800" b="0" dirty="0">
                          <a:solidFill>
                            <a:schemeClr val="tx1"/>
                          </a:solidFill>
                          <a:latin typeface="+mn-lt"/>
                        </a:rPr>
                        <a:t>2.1</a:t>
                      </a:r>
                      <a:endParaRPr lang="en-US" altLang="zh-CN" sz="800" b="0" dirty="0">
                        <a:solidFill>
                          <a:schemeClr val="tx1"/>
                        </a:solidFill>
                        <a:latin typeface="+mn-lt"/>
                        <a:cs typeface="Times New Roman" panose="02020603050405020304" pitchFamily="18" charset="0"/>
                      </a:endParaRPr>
                    </a:p>
                  </a:txBody>
                  <a:tcPr marL="32280" marR="32280" marT="0" marB="0" anchor="ctr"/>
                </a:tc>
                <a:tc>
                  <a:txBody>
                    <a:bodyPr/>
                    <a:lstStyle/>
                    <a:p>
                      <a:pPr algn="ctr">
                        <a:spcAft>
                          <a:spcPts val="0"/>
                        </a:spcAft>
                      </a:pPr>
                      <a:r>
                        <a:rPr lang="en-US" altLang="zh-CN" sz="800" b="0" kern="100" dirty="0">
                          <a:solidFill>
                            <a:schemeClr val="tx1"/>
                          </a:solidFill>
                          <a:effectLst/>
                          <a:latin typeface="+mn-lt"/>
                        </a:rPr>
                        <a:t>0.3</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c>
                  <a:txBody>
                    <a:bodyPr/>
                    <a:lstStyle/>
                    <a:p>
                      <a:pPr algn="ctr">
                        <a:lnSpc>
                          <a:spcPts val="1295"/>
                        </a:lnSpc>
                        <a:spcAft>
                          <a:spcPts val="0"/>
                        </a:spcAft>
                      </a:pPr>
                      <a:r>
                        <a:rPr lang="en-US" altLang="zh-CN" sz="800" dirty="0">
                          <a:solidFill>
                            <a:schemeClr val="tx1"/>
                          </a:solidFill>
                          <a:effectLst/>
                          <a:latin typeface="+mn-lt"/>
                        </a:rPr>
                        <a:t>0.205</a:t>
                      </a:r>
                      <a:endParaRPr lang="en-US" altLang="zh-CN" sz="800" dirty="0">
                        <a:solidFill>
                          <a:schemeClr val="tx1"/>
                        </a:solidFill>
                        <a:effectLst/>
                        <a:latin typeface="+mn-lt"/>
                        <a:ea typeface="MS Mincho" panose="02020609040205080304" charset="-128"/>
                      </a:endParaRPr>
                    </a:p>
                  </a:txBody>
                  <a:tcPr marL="32385" marR="32385" marT="7144" marB="0" anchor="ctr"/>
                </a:tc>
                <a:tc>
                  <a:txBody>
                    <a:bodyPr/>
                    <a:lstStyle/>
                    <a:p>
                      <a:pPr algn="ctr">
                        <a:spcAft>
                          <a:spcPts val="0"/>
                        </a:spcAft>
                      </a:pPr>
                      <a:r>
                        <a:rPr lang="en-US" altLang="zh-CN" sz="800" b="0" kern="100" dirty="0">
                          <a:solidFill>
                            <a:schemeClr val="tx1"/>
                          </a:solidFill>
                          <a:effectLst/>
                          <a:latin typeface="+mn-lt"/>
                          <a:ea typeface="宋体" panose="02010600030101010101" pitchFamily="2" charset="-122"/>
                          <a:cs typeface="Times New Roman" panose="02020603050405020304" pitchFamily="18" charset="0"/>
                        </a:rPr>
                        <a:t>0.917</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c>
                  <a:txBody>
                    <a:bodyPr/>
                    <a:lstStyle/>
                    <a:p>
                      <a:pPr algn="ctr">
                        <a:spcAft>
                          <a:spcPts val="0"/>
                        </a:spcAft>
                      </a:pPr>
                      <a:r>
                        <a:rPr lang="en-US" altLang="zh-CN" sz="800" b="0" kern="100" dirty="0">
                          <a:solidFill>
                            <a:schemeClr val="tx1"/>
                          </a:solidFill>
                          <a:effectLst/>
                          <a:latin typeface="+mn-lt"/>
                        </a:rPr>
                        <a:t>1.34</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r>
              <a:tr h="178105">
                <a:tc>
                  <a:txBody>
                    <a:bodyPr/>
                    <a:lstStyle/>
                    <a:p>
                      <a:pPr marL="29210" algn="l">
                        <a:spcAft>
                          <a:spcPts val="0"/>
                        </a:spcAft>
                      </a:pPr>
                      <a:r>
                        <a:rPr lang="en-US" altLang="zh-CN" sz="800" b="1" kern="1200" dirty="0">
                          <a:solidFill>
                            <a:schemeClr val="tx1"/>
                          </a:solidFill>
                          <a:effectLst/>
                          <a:latin typeface="+mn-lt"/>
                        </a:rPr>
                        <a:t>Luminosity</a:t>
                      </a:r>
                      <a:r>
                        <a:rPr lang="en-US" altLang="zh-CN" sz="800" b="1" kern="100" dirty="0">
                          <a:solidFill>
                            <a:schemeClr val="tx1"/>
                          </a:solidFill>
                          <a:effectLst/>
                          <a:latin typeface="+mn-lt"/>
                        </a:rPr>
                        <a:t>/IP</a:t>
                      </a:r>
                      <a:r>
                        <a:rPr lang="en-US" altLang="zh-CN" sz="800" b="1" kern="1200" dirty="0">
                          <a:solidFill>
                            <a:schemeClr val="tx1"/>
                          </a:solidFill>
                          <a:effectLst/>
                          <a:latin typeface="+mn-lt"/>
                        </a:rPr>
                        <a:t> </a:t>
                      </a:r>
                      <a:r>
                        <a:rPr lang="en-US" altLang="zh-CN" sz="800" b="1" kern="100" dirty="0">
                          <a:solidFill>
                            <a:schemeClr val="tx1"/>
                          </a:solidFill>
                          <a:effectLst/>
                          <a:latin typeface="+mn-lt"/>
                        </a:rPr>
                        <a:t>L</a:t>
                      </a:r>
                      <a:r>
                        <a:rPr lang="en-US" sz="800" b="1" kern="100" dirty="0">
                          <a:solidFill>
                            <a:schemeClr val="tx1"/>
                          </a:solidFill>
                          <a:effectLst/>
                          <a:latin typeface="+mn-lt"/>
                        </a:rPr>
                        <a:t> (10</a:t>
                      </a:r>
                      <a:r>
                        <a:rPr lang="en-US" sz="800" b="1" kern="100" baseline="30000" dirty="0">
                          <a:solidFill>
                            <a:schemeClr val="tx1"/>
                          </a:solidFill>
                          <a:effectLst/>
                          <a:latin typeface="+mn-lt"/>
                        </a:rPr>
                        <a:t>34</a:t>
                      </a:r>
                      <a:r>
                        <a:rPr lang="en-US" sz="800" b="1" kern="100" dirty="0">
                          <a:solidFill>
                            <a:schemeClr val="tx1"/>
                          </a:solidFill>
                          <a:effectLst/>
                          <a:latin typeface="+mn-lt"/>
                        </a:rPr>
                        <a:t>cm</a:t>
                      </a:r>
                      <a:r>
                        <a:rPr lang="en-US" sz="800" b="1" kern="100" baseline="30000" dirty="0">
                          <a:solidFill>
                            <a:schemeClr val="tx1"/>
                          </a:solidFill>
                          <a:effectLst/>
                          <a:latin typeface="+mn-lt"/>
                        </a:rPr>
                        <a:t>-2</a:t>
                      </a:r>
                      <a:r>
                        <a:rPr lang="en-US" sz="800" b="1" kern="100" dirty="0">
                          <a:solidFill>
                            <a:schemeClr val="tx1"/>
                          </a:solidFill>
                          <a:effectLst/>
                          <a:latin typeface="+mn-lt"/>
                        </a:rPr>
                        <a:t>s</a:t>
                      </a:r>
                      <a:r>
                        <a:rPr lang="en-US" sz="800" b="1" kern="100" baseline="30000" dirty="0">
                          <a:solidFill>
                            <a:schemeClr val="tx1"/>
                          </a:solidFill>
                          <a:effectLst/>
                          <a:latin typeface="+mn-lt"/>
                        </a:rPr>
                        <a:t>-1</a:t>
                      </a:r>
                      <a:r>
                        <a:rPr lang="en-US" sz="800" b="1" kern="100" dirty="0">
                          <a:solidFill>
                            <a:schemeClr val="tx1"/>
                          </a:solidFill>
                          <a:effectLst/>
                          <a:latin typeface="+mn-lt"/>
                        </a:rPr>
                        <a:t>)</a:t>
                      </a:r>
                      <a:endParaRPr lang="en-US" sz="800" b="1"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2.93</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10.1</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16.6</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0" kern="100" dirty="0">
                          <a:solidFill>
                            <a:schemeClr val="tx1"/>
                          </a:solidFill>
                          <a:effectLst/>
                          <a:latin typeface="+mn-lt"/>
                        </a:rPr>
                        <a:t>32.1</a:t>
                      </a:r>
                      <a:endParaRPr lang="en-US" altLang="zh-CN" sz="800" b="0" kern="100" dirty="0">
                        <a:solidFill>
                          <a:schemeClr val="tx1"/>
                        </a:solidFill>
                        <a:effectLst/>
                        <a:latin typeface="+mn-lt"/>
                        <a:ea typeface="宋体" panose="02010600030101010101" pitchFamily="2" charset="-122"/>
                        <a:cs typeface="Times New Roman" panose="02020603050405020304" pitchFamily="18" charset="0"/>
                      </a:endParaRPr>
                    </a:p>
                  </a:txBody>
                  <a:tcPr marL="32280" marR="322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b="1" kern="100" dirty="0">
                          <a:solidFill>
                            <a:schemeClr val="tx1"/>
                          </a:solidFill>
                          <a:effectLst/>
                          <a:latin typeface="+mn-lt"/>
                        </a:rPr>
                        <a:t>0.5</a:t>
                      </a:r>
                      <a:endParaRPr lang="en-US" altLang="zh-CN" sz="800" b="1" kern="100" dirty="0">
                        <a:solidFill>
                          <a:schemeClr val="tx1"/>
                        </a:solidFill>
                        <a:effectLst/>
                        <a:latin typeface="+mn-lt"/>
                        <a:ea typeface="宋体" panose="02010600030101010101" pitchFamily="2" charset="-122"/>
                        <a:cs typeface="Times New Roman" panose="02020603050405020304" pitchFamily="18" charset="0"/>
                      </a:endParaRPr>
                    </a:p>
                  </a:txBody>
                  <a:tcPr marL="24210" marR="2421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kern="100" dirty="0">
                          <a:solidFill>
                            <a:schemeClr val="tx1"/>
                          </a:solidFill>
                          <a:effectLst/>
                          <a:latin typeface="+mn-lt"/>
                        </a:rPr>
                        <a:t>5.0</a:t>
                      </a:r>
                      <a:endParaRPr lang="en-US" altLang="zh-CN" sz="800" b="1" kern="100" dirty="0">
                        <a:solidFill>
                          <a:schemeClr val="tx1"/>
                        </a:solidFill>
                        <a:effectLst/>
                        <a:latin typeface="+mn-lt"/>
                        <a:ea typeface="宋体" panose="02010600030101010101" pitchFamily="2" charset="-122"/>
                        <a:cs typeface="Times New Roman" panose="02020603050405020304" pitchFamily="18" charset="0"/>
                      </a:endParaRPr>
                    </a:p>
                  </a:txBody>
                  <a:tcPr marL="32385" marR="32385"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kern="1200" dirty="0">
                          <a:solidFill>
                            <a:schemeClr val="tx1"/>
                          </a:solidFill>
                          <a:effectLst/>
                          <a:latin typeface="+mn-lt"/>
                        </a:rPr>
                        <a:t>16.0</a:t>
                      </a:r>
                      <a:endParaRPr lang="en-US" altLang="zh-CN" sz="800" b="1" kern="1200" dirty="0">
                        <a:solidFill>
                          <a:schemeClr val="tx1"/>
                        </a:solidFill>
                        <a:effectLst/>
                        <a:latin typeface="+mn-lt"/>
                        <a:ea typeface="+mn-ea"/>
                        <a:cs typeface="+mn-cs"/>
                      </a:endParaRPr>
                    </a:p>
                  </a:txBody>
                  <a:tcPr marL="24210" marR="2421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kern="1200" dirty="0">
                          <a:solidFill>
                            <a:schemeClr val="tx1"/>
                          </a:solidFill>
                          <a:effectLst/>
                          <a:latin typeface="+mn-lt"/>
                        </a:rPr>
                        <a:t>115.0</a:t>
                      </a:r>
                      <a:endParaRPr lang="en-US" altLang="zh-CN" sz="800" b="1" kern="1200" dirty="0">
                        <a:solidFill>
                          <a:schemeClr val="tx1"/>
                        </a:solidFill>
                        <a:effectLst/>
                        <a:latin typeface="+mn-lt"/>
                        <a:ea typeface="+mn-ea"/>
                        <a:cs typeface="+mn-cs"/>
                      </a:endParaRPr>
                    </a:p>
                  </a:txBody>
                  <a:tcPr marL="24210" marR="24210" marT="0" marB="0" anchor="ctr"/>
                </a:tc>
              </a:tr>
            </a:tbl>
          </a:graphicData>
        </a:graphic>
      </p:graphicFrame>
      <p:sp>
        <p:nvSpPr>
          <p:cNvPr id="3" name="矩形 2"/>
          <p:cNvSpPr/>
          <p:nvPr/>
        </p:nvSpPr>
        <p:spPr>
          <a:xfrm>
            <a:off x="904240" y="895985"/>
            <a:ext cx="6096000" cy="569277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150100" y="836295"/>
            <a:ext cx="3943985" cy="578231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6642100" y="3302000"/>
            <a:ext cx="702310" cy="52260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7345045" y="3241040"/>
            <a:ext cx="3749040" cy="645160"/>
          </a:xfrm>
          <a:prstGeom prst="rect">
            <a:avLst/>
          </a:prstGeom>
          <a:noFill/>
        </p:spPr>
        <p:txBody>
          <a:bodyPr wrap="square" rtlCol="0">
            <a:spAutoFit/>
          </a:bodyPr>
          <a:p>
            <a:r>
              <a:rPr lang="en-US" altLang="zh-CN">
                <a:ln>
                  <a:solidFill>
                    <a:srgbClr val="FF0000"/>
                  </a:solidFill>
                </a:ln>
                <a:solidFill>
                  <a:srgbClr val="FF0000"/>
                </a:solidFill>
              </a:rPr>
              <a:t>Next step: TDR MDI, </a:t>
            </a:r>
            <a:endParaRPr lang="en-US" altLang="zh-CN">
              <a:ln>
                <a:solidFill>
                  <a:srgbClr val="FF0000"/>
                </a:solidFill>
              </a:ln>
              <a:solidFill>
                <a:srgbClr val="FF0000"/>
              </a:solidFill>
            </a:endParaRPr>
          </a:p>
          <a:p>
            <a:r>
              <a:rPr lang="en-US" altLang="zh-CN">
                <a:ln>
                  <a:solidFill>
                    <a:srgbClr val="FF0000"/>
                  </a:solidFill>
                </a:ln>
                <a:solidFill>
                  <a:srgbClr val="FF0000"/>
                </a:solidFill>
              </a:rPr>
              <a:t>based on the </a:t>
            </a:r>
            <a:r>
              <a:rPr lang="en-US" altLang="zh-CN">
                <a:ln>
                  <a:solidFill>
                    <a:srgbClr val="FF0000"/>
                  </a:solidFill>
                </a:ln>
                <a:solidFill>
                  <a:srgbClr val="FF0000"/>
                </a:solidFill>
                <a:sym typeface="+mn-ea"/>
              </a:rPr>
              <a:t>CDR </a:t>
            </a:r>
            <a:r>
              <a:rPr lang="en-US" altLang="zh-CN">
                <a:ln>
                  <a:solidFill>
                    <a:srgbClr val="FF0000"/>
                  </a:solidFill>
                </a:ln>
                <a:solidFill>
                  <a:srgbClr val="FF0000"/>
                </a:solidFill>
              </a:rPr>
              <a:t>MDI  </a:t>
            </a:r>
            <a:endParaRPr lang="en-US" altLang="zh-CN">
              <a:ln>
                <a:solidFill>
                  <a:srgbClr val="FF0000"/>
                </a:solidFill>
              </a:ln>
              <a:solidFill>
                <a:srgbClr val="FF0000"/>
              </a:solidFill>
            </a:endParaRPr>
          </a:p>
        </p:txBody>
      </p:sp>
      <p:sp>
        <p:nvSpPr>
          <p:cNvPr id="10" name="文本框 9"/>
          <p:cNvSpPr txBox="1"/>
          <p:nvPr/>
        </p:nvSpPr>
        <p:spPr>
          <a:xfrm rot="20400000">
            <a:off x="691833" y="3130550"/>
            <a:ext cx="10810875" cy="398780"/>
          </a:xfrm>
          <a:prstGeom prst="rect">
            <a:avLst/>
          </a:prstGeom>
          <a:noFill/>
        </p:spPr>
        <p:txBody>
          <a:bodyPr wrap="none" rtlCol="0">
            <a:spAutoFit/>
          </a:bodyPr>
          <a:p>
            <a:pPr algn="ctr"/>
            <a:r>
              <a:rPr lang="en-US" altLang="zh-CN" sz="2000" b="1">
                <a:highlight>
                  <a:srgbClr val="FFFF00"/>
                </a:highlight>
              </a:rPr>
              <a:t>Each study should indicate clearly the initial paramters based on to avoid ambiguities    </a:t>
            </a:r>
            <a:endParaRPr lang="en-US" altLang="zh-CN" sz="2000" b="1">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2865" y="28010"/>
            <a:ext cx="10969200" cy="705600"/>
          </a:xfrm>
        </p:spPr>
        <p:txBody>
          <a:bodyPr/>
          <a:lstStyle/>
          <a:p>
            <a:pPr algn="ctr"/>
            <a:r>
              <a:rPr kumimoji="1" lang="en-US" altLang="zh-CN" dirty="0"/>
              <a:t>CEPC MDI Study Status</a:t>
            </a:r>
            <a:endParaRPr kumimoji="1" lang="zh-CN" altLang="en-US" dirty="0"/>
          </a:p>
        </p:txBody>
      </p:sp>
      <p:graphicFrame>
        <p:nvGraphicFramePr>
          <p:cNvPr id="21" name="表格 4"/>
          <p:cNvGraphicFramePr/>
          <p:nvPr>
            <p:custDataLst>
              <p:tags r:id="rId1"/>
            </p:custDataLst>
          </p:nvPr>
        </p:nvGraphicFramePr>
        <p:xfrm>
          <a:off x="6207211" y="1027420"/>
          <a:ext cx="4530812" cy="5508000"/>
        </p:xfrm>
        <a:graphic>
          <a:graphicData uri="http://schemas.openxmlformats.org/drawingml/2006/table">
            <a:tbl>
              <a:tblPr bandRow="1">
                <a:tableStyleId>{5C22544A-7EE6-4342-B048-85BDC9FD1C3A}</a:tableStyleId>
              </a:tblPr>
              <a:tblGrid>
                <a:gridCol w="2265406"/>
                <a:gridCol w="2265406"/>
              </a:tblGrid>
              <a:tr h="306000">
                <a:tc>
                  <a:txBody>
                    <a:bodyPr/>
                    <a:lstStyle/>
                    <a:p>
                      <a:r>
                        <a:rPr lang="en-US" altLang="zh-CN" sz="1400" dirty="0">
                          <a:solidFill>
                            <a:srgbClr val="FF0000"/>
                          </a:solidFill>
                        </a:rPr>
                        <a:t>Central Beam Pipe</a:t>
                      </a:r>
                      <a:endParaRPr lang="zh-CN" altLang="en-US" sz="1400" dirty="0">
                        <a:solidFill>
                          <a:srgbClr val="FF0000"/>
                        </a:solidFill>
                      </a:endParaRPr>
                    </a:p>
                  </a:txBody>
                  <a:tcPr/>
                </a:tc>
                <a:tc>
                  <a:txBody>
                    <a:bodyPr/>
                    <a:lstStyle/>
                    <a:p>
                      <a:r>
                        <a:rPr lang="en-US" altLang="zh-CN" sz="1400" dirty="0"/>
                        <a:t>Done</a:t>
                      </a:r>
                      <a:endParaRPr lang="zh-CN" altLang="en-US" sz="1400" dirty="0"/>
                    </a:p>
                  </a:txBody>
                  <a:tcPr/>
                </a:tc>
              </a:tr>
              <a:tr h="306000">
                <a:tc>
                  <a:txBody>
                    <a:bodyPr/>
                    <a:lstStyle/>
                    <a:p>
                      <a:r>
                        <a:rPr lang="en-US" altLang="zh-CN" sz="1400" dirty="0">
                          <a:solidFill>
                            <a:schemeClr val="accent1"/>
                          </a:solidFill>
                        </a:rPr>
                        <a:t>Vertex Detector</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LumiCal </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Silicon Tracker</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TPC</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Hcal</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Ecal</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Solenoid</a:t>
                      </a:r>
                      <a:endParaRPr lang="zh-CN" altLang="en-US" sz="1400" dirty="0">
                        <a:solidFill>
                          <a:schemeClr val="accent1"/>
                        </a:solidFill>
                      </a:endParaRPr>
                    </a:p>
                  </a:txBody>
                  <a:tcPr/>
                </a:tc>
                <a:tc>
                  <a:txBody>
                    <a:bodyPr/>
                    <a:lstStyle/>
                    <a:p>
                      <a:r>
                        <a:rPr lang="en-US" altLang="zh-CN" sz="1400" dirty="0"/>
                        <a:t>Doing, strength Fixed</a:t>
                      </a:r>
                      <a:endParaRPr lang="zh-CN" altLang="en-US" sz="1400" dirty="0"/>
                    </a:p>
                  </a:txBody>
                  <a:tcPr/>
                </a:tc>
              </a:tr>
              <a:tr h="306000">
                <a:tc>
                  <a:txBody>
                    <a:bodyPr/>
                    <a:lstStyle/>
                    <a:p>
                      <a:r>
                        <a:rPr lang="en-US" altLang="zh-CN" sz="1400" dirty="0">
                          <a:solidFill>
                            <a:schemeClr val="accent1"/>
                          </a:solidFill>
                        </a:rPr>
                        <a:t>Yoke</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accent1"/>
                          </a:solidFill>
                        </a:rPr>
                        <a:t>Muon</a:t>
                      </a:r>
                      <a:r>
                        <a:rPr lang="en-US" altLang="zh-CN" sz="1400" baseline="0" dirty="0">
                          <a:solidFill>
                            <a:schemeClr val="accent1"/>
                          </a:solidFill>
                        </a:rPr>
                        <a:t> Detector</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rgbClr val="FF0000"/>
                          </a:solidFill>
                        </a:rPr>
                        <a:t>Hall</a:t>
                      </a:r>
                      <a:endParaRPr lang="zh-CN" altLang="en-US" sz="1400" dirty="0">
                        <a:solidFill>
                          <a:srgbClr val="FF0000"/>
                        </a:solidFill>
                      </a:endParaRPr>
                    </a:p>
                  </a:txBody>
                  <a:tcPr/>
                </a:tc>
                <a:tc>
                  <a:txBody>
                    <a:bodyPr/>
                    <a:lstStyle/>
                    <a:p>
                      <a:r>
                        <a:rPr lang="en-US" altLang="zh-CN" sz="1400" dirty="0"/>
                        <a:t>?</a:t>
                      </a:r>
                      <a:endParaRPr lang="zh-CN" altLang="en-US" sz="1400" dirty="0"/>
                    </a:p>
                  </a:txBody>
                  <a:tcPr/>
                </a:tc>
              </a:tr>
              <a:tr h="306000">
                <a:tc>
                  <a:txBody>
                    <a:bodyPr/>
                    <a:lstStyle/>
                    <a:p>
                      <a:r>
                        <a:rPr lang="en-US" altLang="zh-CN" sz="1400" dirty="0">
                          <a:solidFill>
                            <a:srgbClr val="FF0000"/>
                          </a:solidFill>
                        </a:rPr>
                        <a:t>BG</a:t>
                      </a:r>
                      <a:r>
                        <a:rPr lang="en-US" altLang="zh-CN" sz="1400" baseline="0" dirty="0">
                          <a:solidFill>
                            <a:srgbClr val="FF0000"/>
                          </a:solidFill>
                        </a:rPr>
                        <a:t> Simulation&amp;Shielding</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rgbClr val="FF0000"/>
                          </a:solidFill>
                        </a:rPr>
                        <a:t>Software Geometry</a:t>
                      </a:r>
                      <a:endParaRPr lang="zh-CN" altLang="en-US" sz="1400" dirty="0">
                        <a:solidFill>
                          <a:srgbClr val="FF0000"/>
                        </a:solidFill>
                      </a:endParaRPr>
                    </a:p>
                  </a:txBody>
                  <a:tcPr/>
                </a:tc>
                <a:tc>
                  <a:txBody>
                    <a:bodyPr/>
                    <a:lstStyle/>
                    <a:p>
                      <a:r>
                        <a:rPr lang="en-US" altLang="zh-CN" sz="1400" dirty="0"/>
                        <a:t>Done, check needed</a:t>
                      </a:r>
                      <a:endParaRPr lang="zh-CN" altLang="en-US" sz="1400" dirty="0"/>
                    </a:p>
                  </a:txBody>
                  <a:tcPr/>
                </a:tc>
              </a:tr>
              <a:tr h="306000">
                <a:tc>
                  <a:txBody>
                    <a:bodyPr/>
                    <a:lstStyle/>
                    <a:p>
                      <a:r>
                        <a:rPr lang="en-US" altLang="zh-CN" sz="1400" dirty="0">
                          <a:solidFill>
                            <a:srgbClr val="FF0000"/>
                          </a:solidFill>
                        </a:rPr>
                        <a:t>Alignment&amp;Assembly</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306000">
                <a:tc>
                  <a:txBody>
                    <a:bodyPr/>
                    <a:lstStyle/>
                    <a:p>
                      <a:r>
                        <a:rPr lang="en-US" altLang="zh-CN" sz="1400" dirty="0">
                          <a:solidFill>
                            <a:schemeClr val="tx1"/>
                          </a:solidFill>
                        </a:rPr>
                        <a:t>Electronics</a:t>
                      </a:r>
                      <a:endParaRPr lang="zh-CN" altLang="en-US" sz="1400" dirty="0">
                        <a:solidFill>
                          <a:schemeClr val="tx1"/>
                        </a:solidFill>
                      </a:endParaRPr>
                    </a:p>
                  </a:txBody>
                  <a:tcPr/>
                </a:tc>
                <a:tc>
                  <a:txBody>
                    <a:bodyPr/>
                    <a:lstStyle/>
                    <a:p>
                      <a:r>
                        <a:rPr lang="en-US" altLang="zh-CN" sz="1400" dirty="0"/>
                        <a:t>?</a:t>
                      </a:r>
                      <a:endParaRPr lang="zh-CN" altLang="en-US" sz="1400" dirty="0"/>
                    </a:p>
                  </a:txBody>
                  <a:tcPr/>
                </a:tc>
              </a:tr>
              <a:tr h="306000">
                <a:tc>
                  <a:txBody>
                    <a:bodyPr/>
                    <a:lstStyle/>
                    <a:p>
                      <a:r>
                        <a:rPr lang="en-US" altLang="zh-CN" sz="1400" dirty="0">
                          <a:solidFill>
                            <a:schemeClr val="tx1"/>
                          </a:solidFill>
                        </a:rPr>
                        <a:t>Cryogenic</a:t>
                      </a:r>
                      <a:endParaRPr lang="zh-CN" altLang="en-US" sz="1400" dirty="0">
                        <a:solidFill>
                          <a:schemeClr val="tx1"/>
                        </a:solidFill>
                      </a:endParaRPr>
                    </a:p>
                  </a:txBody>
                  <a:tcPr/>
                </a:tc>
                <a:tc>
                  <a:txBody>
                    <a:bodyPr/>
                    <a:lstStyle/>
                    <a:p>
                      <a:r>
                        <a:rPr lang="en-US" altLang="zh-CN" sz="1400" dirty="0"/>
                        <a:t>?</a:t>
                      </a:r>
                      <a:endParaRPr lang="zh-CN" altLang="en-US" sz="1400" dirty="0"/>
                    </a:p>
                  </a:txBody>
                  <a:tcPr/>
                </a:tc>
              </a:tr>
              <a:tr h="306000">
                <a:tc>
                  <a:txBody>
                    <a:bodyPr/>
                    <a:lstStyle/>
                    <a:p>
                      <a:r>
                        <a:rPr lang="en-US" altLang="zh-CN" sz="1400" dirty="0"/>
                        <a:t>Radiation</a:t>
                      </a:r>
                      <a:r>
                        <a:rPr lang="en-US" altLang="zh-CN" sz="1400" baseline="0" dirty="0"/>
                        <a:t> Protection</a:t>
                      </a:r>
                      <a:endParaRPr lang="zh-CN" altLang="en-US" sz="1400" dirty="0"/>
                    </a:p>
                  </a:txBody>
                  <a:tcPr/>
                </a:tc>
                <a:tc>
                  <a:txBody>
                    <a:bodyPr/>
                    <a:lstStyle/>
                    <a:p>
                      <a:r>
                        <a:rPr lang="en-US" altLang="zh-CN" sz="1400" dirty="0"/>
                        <a:t>Not Covered</a:t>
                      </a:r>
                      <a:endParaRPr lang="zh-CN" altLang="en-US" sz="1400" dirty="0"/>
                    </a:p>
                  </a:txBody>
                  <a:tcPr/>
                </a:tc>
              </a:tr>
              <a:tr h="306000">
                <a:tc>
                  <a:txBody>
                    <a:bodyPr/>
                    <a:lstStyle/>
                    <a:p>
                      <a:r>
                        <a:rPr lang="en-US" altLang="zh-CN" sz="1400" dirty="0"/>
                        <a:t>Collider</a:t>
                      </a:r>
                      <a:endParaRPr lang="zh-CN" altLang="en-US" sz="1400" dirty="0"/>
                    </a:p>
                  </a:txBody>
                  <a:tcPr/>
                </a:tc>
                <a:tc>
                  <a:txBody>
                    <a:bodyPr/>
                    <a:lstStyle/>
                    <a:p>
                      <a:r>
                        <a:rPr lang="en-US" altLang="zh-CN" sz="1400" dirty="0"/>
                        <a:t>Not Covered</a:t>
                      </a:r>
                      <a:endParaRPr lang="zh-CN" altLang="en-US" sz="1400" dirty="0"/>
                    </a:p>
                  </a:txBody>
                  <a:tcPr/>
                </a:tc>
              </a:tr>
            </a:tbl>
          </a:graphicData>
        </a:graphic>
      </p:graphicFrame>
      <p:graphicFrame>
        <p:nvGraphicFramePr>
          <p:cNvPr id="18" name="表格 4"/>
          <p:cNvGraphicFramePr/>
          <p:nvPr>
            <p:custDataLst>
              <p:tags r:id="rId2"/>
            </p:custDataLst>
          </p:nvPr>
        </p:nvGraphicFramePr>
        <p:xfrm>
          <a:off x="1791343" y="733293"/>
          <a:ext cx="3958668" cy="6096000"/>
        </p:xfrm>
        <a:graphic>
          <a:graphicData uri="http://schemas.openxmlformats.org/drawingml/2006/table">
            <a:tbl>
              <a:tblPr bandRow="1">
                <a:tableStyleId>{5C22544A-7EE6-4342-B048-85BDC9FD1C3A}</a:tableStyleId>
              </a:tblPr>
              <a:tblGrid>
                <a:gridCol w="2039252"/>
                <a:gridCol w="1919416"/>
              </a:tblGrid>
              <a:tr h="277439">
                <a:tc>
                  <a:txBody>
                    <a:bodyPr/>
                    <a:lstStyle/>
                    <a:p>
                      <a:r>
                        <a:rPr lang="en-US" altLang="zh-CN" sz="1400" dirty="0"/>
                        <a:t>IP Feedback</a:t>
                      </a:r>
                      <a:endParaRPr lang="zh-CN" altLang="en-US" sz="1400" dirty="0"/>
                    </a:p>
                  </a:txBody>
                  <a:tcPr/>
                </a:tc>
                <a:tc>
                  <a:txBody>
                    <a:bodyPr/>
                    <a:lstStyle/>
                    <a:p>
                      <a:r>
                        <a:rPr lang="en-US" altLang="zh-CN" sz="1400" dirty="0"/>
                        <a:t>Not Covered</a:t>
                      </a:r>
                      <a:endParaRPr lang="zh-CN" altLang="en-US" sz="1400" dirty="0"/>
                    </a:p>
                  </a:txBody>
                  <a:tcPr/>
                </a:tc>
              </a:tr>
              <a:tr h="277439">
                <a:tc>
                  <a:txBody>
                    <a:bodyPr/>
                    <a:lstStyle/>
                    <a:p>
                      <a:r>
                        <a:rPr lang="en-US" altLang="zh-CN" sz="1400" dirty="0">
                          <a:solidFill>
                            <a:srgbClr val="FF0000"/>
                          </a:solidFill>
                        </a:rPr>
                        <a:t>BG Simulation</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rgbClr val="0070C0"/>
                          </a:solidFill>
                        </a:rPr>
                        <a:t>LumiCal</a:t>
                      </a:r>
                      <a:endParaRPr lang="zh-CN" altLang="en-US" sz="1400" dirty="0">
                        <a:solidFill>
                          <a:srgbClr val="0070C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t>HOM absorber</a:t>
                      </a:r>
                      <a:endParaRPr lang="zh-CN" altLang="en-US" sz="1400" dirty="0"/>
                    </a:p>
                  </a:txBody>
                  <a:tcPr/>
                </a:tc>
                <a:tc>
                  <a:txBody>
                    <a:bodyPr/>
                    <a:lstStyle/>
                    <a:p>
                      <a:r>
                        <a:rPr lang="en-US" altLang="zh-CN" sz="1400" dirty="0"/>
                        <a:t>No Need </a:t>
                      </a:r>
                      <a:endParaRPr lang="zh-CN" altLang="en-US" sz="1400" dirty="0"/>
                    </a:p>
                  </a:txBody>
                  <a:tcPr/>
                </a:tc>
              </a:tr>
              <a:tr h="277439">
                <a:tc>
                  <a:txBody>
                    <a:bodyPr/>
                    <a:lstStyle/>
                    <a:p>
                      <a:r>
                        <a:rPr lang="en-US" altLang="zh-CN" sz="1400" dirty="0">
                          <a:solidFill>
                            <a:srgbClr val="FF0000"/>
                          </a:solidFill>
                        </a:rPr>
                        <a:t>Vacuum Chamber</a:t>
                      </a:r>
                      <a:endParaRPr lang="zh-CN" altLang="en-US" sz="1400" dirty="0">
                        <a:solidFill>
                          <a:srgbClr val="FF0000"/>
                        </a:solidFill>
                      </a:endParaRPr>
                    </a:p>
                  </a:txBody>
                  <a:tcPr/>
                </a:tc>
                <a:tc>
                  <a:txBody>
                    <a:bodyPr/>
                    <a:lstStyle/>
                    <a:p>
                      <a:r>
                        <a:rPr lang="en-US" altLang="zh-CN" sz="1400" dirty="0"/>
                        <a:t>Done</a:t>
                      </a:r>
                      <a:endParaRPr lang="zh-CN" altLang="en-US" sz="1400" dirty="0"/>
                    </a:p>
                  </a:txBody>
                  <a:tcPr/>
                </a:tc>
              </a:tr>
              <a:tr h="277439">
                <a:tc>
                  <a:txBody>
                    <a:bodyPr/>
                    <a:lstStyle/>
                    <a:p>
                      <a:r>
                        <a:rPr lang="en-US" altLang="zh-CN" sz="1400" dirty="0">
                          <a:solidFill>
                            <a:srgbClr val="FF0000"/>
                          </a:solidFill>
                        </a:rPr>
                        <a:t>SR Masks</a:t>
                      </a:r>
                      <a:endParaRPr lang="zh-CN" altLang="en-US" sz="1400" dirty="0">
                        <a:solidFill>
                          <a:srgbClr val="FF0000"/>
                        </a:solidFill>
                      </a:endParaRPr>
                    </a:p>
                  </a:txBody>
                  <a:tcPr/>
                </a:tc>
                <a:tc>
                  <a:txBody>
                    <a:bodyPr/>
                    <a:lstStyle/>
                    <a:p>
                      <a:r>
                        <a:rPr lang="en-US" altLang="zh-CN" sz="1400" dirty="0"/>
                        <a:t>Done</a:t>
                      </a:r>
                      <a:endParaRPr lang="zh-CN" altLang="en-US" sz="1400" dirty="0"/>
                    </a:p>
                  </a:txBody>
                  <a:tcPr/>
                </a:tc>
              </a:tr>
              <a:tr h="277439">
                <a:tc>
                  <a:txBody>
                    <a:bodyPr/>
                    <a:lstStyle/>
                    <a:p>
                      <a:r>
                        <a:rPr lang="en-US" altLang="zh-CN" sz="1400" dirty="0">
                          <a:solidFill>
                            <a:schemeClr val="accent1"/>
                          </a:solidFill>
                        </a:rPr>
                        <a:t>QD0/QF1</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chemeClr val="tx1"/>
                          </a:solidFill>
                        </a:rPr>
                        <a:t>Anti-Solenoid</a:t>
                      </a:r>
                      <a:endParaRPr lang="zh-CN" altLang="en-US" sz="1400" dirty="0">
                        <a:solidFill>
                          <a:schemeClr val="tx1"/>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chemeClr val="accent1"/>
                          </a:solidFill>
                        </a:rPr>
                        <a:t>Cryostats</a:t>
                      </a:r>
                      <a:endParaRPr lang="zh-CN" altLang="en-US" sz="1400" dirty="0">
                        <a:solidFill>
                          <a:schemeClr val="accent1"/>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chemeClr val="tx1"/>
                          </a:solidFill>
                        </a:rPr>
                        <a:t>BPMs</a:t>
                      </a:r>
                      <a:endParaRPr lang="zh-CN" altLang="en-US" sz="1400" dirty="0">
                        <a:solidFill>
                          <a:schemeClr val="tx1"/>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rgbClr val="FF0000"/>
                          </a:solidFill>
                        </a:rPr>
                        <a:t>Instability&amp;Impendance</a:t>
                      </a:r>
                      <a:endParaRPr lang="zh-CN" altLang="en-US" sz="1400" dirty="0">
                        <a:solidFill>
                          <a:srgbClr val="FF0000"/>
                        </a:solidFill>
                      </a:endParaRPr>
                    </a:p>
                  </a:txBody>
                  <a:tcPr/>
                </a:tc>
                <a:tc>
                  <a:txBody>
                    <a:bodyPr/>
                    <a:lstStyle/>
                    <a:p>
                      <a:r>
                        <a:rPr lang="en-US" altLang="zh-CN" sz="1400" dirty="0"/>
                        <a:t>Done</a:t>
                      </a:r>
                      <a:endParaRPr lang="zh-CN" altLang="en-US" sz="1400" dirty="0"/>
                    </a:p>
                  </a:txBody>
                  <a:tcPr/>
                </a:tc>
              </a:tr>
              <a:tr h="277439">
                <a:tc>
                  <a:txBody>
                    <a:bodyPr/>
                    <a:lstStyle/>
                    <a:p>
                      <a:r>
                        <a:rPr lang="en-US" altLang="zh-CN" sz="1400" dirty="0">
                          <a:solidFill>
                            <a:srgbClr val="FF0000"/>
                          </a:solidFill>
                        </a:rPr>
                        <a:t>Cooling</a:t>
                      </a:r>
                      <a:endParaRPr lang="zh-CN" altLang="en-US" sz="1400" dirty="0">
                        <a:solidFill>
                          <a:srgbClr val="FF0000"/>
                        </a:solidFill>
                      </a:endParaRPr>
                    </a:p>
                  </a:txBody>
                  <a:tcPr/>
                </a:tc>
                <a:tc>
                  <a:txBody>
                    <a:bodyPr/>
                    <a:lstStyle/>
                    <a:p>
                      <a:r>
                        <a:rPr lang="en-US" altLang="zh-CN" sz="1400" dirty="0"/>
                        <a:t>Done</a:t>
                      </a:r>
                      <a:endParaRPr lang="zh-CN" altLang="en-US" sz="1400" dirty="0"/>
                    </a:p>
                  </a:txBody>
                  <a:tcPr/>
                </a:tc>
              </a:tr>
              <a:tr h="277439">
                <a:tc>
                  <a:txBody>
                    <a:bodyPr/>
                    <a:lstStyle/>
                    <a:p>
                      <a:r>
                        <a:rPr lang="en-US" altLang="zh-CN" sz="1400" dirty="0">
                          <a:solidFill>
                            <a:srgbClr val="FF0000"/>
                          </a:solidFill>
                        </a:rPr>
                        <a:t>Shielding</a:t>
                      </a:r>
                      <a:r>
                        <a:rPr lang="en-US" altLang="zh-CN" sz="1400" baseline="0" dirty="0">
                          <a:solidFill>
                            <a:srgbClr val="FF0000"/>
                          </a:solidFill>
                        </a:rPr>
                        <a:t> </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rgbClr val="FF0000"/>
                          </a:solidFill>
                        </a:rPr>
                        <a:t>Assembly&amp;Supporting</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rgbClr val="FF0000"/>
                          </a:solidFill>
                        </a:rPr>
                        <a:t>Alignment</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rgbClr val="FF0000"/>
                          </a:solidFill>
                        </a:rPr>
                        <a:t>Connecting System</a:t>
                      </a:r>
                      <a:endParaRPr lang="zh-CN" altLang="en-US" sz="1400" dirty="0">
                        <a:solidFill>
                          <a:srgbClr val="FF0000"/>
                        </a:solidFill>
                      </a:endParaRPr>
                    </a:p>
                  </a:txBody>
                  <a:tcPr/>
                </a:tc>
                <a:tc>
                  <a:txBody>
                    <a:bodyPr/>
                    <a:lstStyle/>
                    <a:p>
                      <a:r>
                        <a:rPr lang="en-US" altLang="zh-CN" sz="1400" dirty="0"/>
                        <a:t>?</a:t>
                      </a:r>
                      <a:endParaRPr lang="zh-CN" altLang="en-US" sz="1400" dirty="0"/>
                    </a:p>
                  </a:txBody>
                  <a:tcPr/>
                </a:tc>
              </a:tr>
              <a:tr h="277439">
                <a:tc>
                  <a:txBody>
                    <a:bodyPr/>
                    <a:lstStyle/>
                    <a:p>
                      <a:r>
                        <a:rPr lang="en-US" altLang="zh-CN" sz="1400" dirty="0"/>
                        <a:t>Vacuum pumps</a:t>
                      </a:r>
                      <a:endParaRPr lang="zh-CN" altLang="en-US" sz="1400" dirty="0"/>
                    </a:p>
                  </a:txBody>
                  <a:tcPr/>
                </a:tc>
                <a:tc>
                  <a:txBody>
                    <a:bodyPr/>
                    <a:lstStyle/>
                    <a:p>
                      <a:r>
                        <a:rPr lang="en-US" altLang="zh-CN" sz="1400" dirty="0"/>
                        <a:t>Doing</a:t>
                      </a:r>
                      <a:endParaRPr lang="zh-CN" altLang="en-US" sz="1400" dirty="0"/>
                    </a:p>
                  </a:txBody>
                  <a:tcPr/>
                </a:tc>
              </a:tr>
              <a:tr h="277439">
                <a:tc>
                  <a:txBody>
                    <a:bodyPr/>
                    <a:lstStyle/>
                    <a:p>
                      <a:r>
                        <a:rPr lang="en-US" altLang="zh-CN" sz="1400" dirty="0">
                          <a:solidFill>
                            <a:schemeClr val="accent1"/>
                          </a:solidFill>
                        </a:rPr>
                        <a:t>Last Bending</a:t>
                      </a:r>
                      <a:r>
                        <a:rPr lang="en-US" altLang="zh-CN" sz="1400" baseline="0" dirty="0">
                          <a:solidFill>
                            <a:schemeClr val="accent1"/>
                          </a:solidFill>
                        </a:rPr>
                        <a:t> Magnet</a:t>
                      </a:r>
                      <a:endParaRPr lang="zh-CN" altLang="en-US" sz="1400" dirty="0">
                        <a:solidFill>
                          <a:schemeClr val="accent1"/>
                        </a:solidFill>
                      </a:endParaRPr>
                    </a:p>
                  </a:txBody>
                  <a:tcPr/>
                </a:tc>
                <a:tc>
                  <a:txBody>
                    <a:bodyPr/>
                    <a:lstStyle/>
                    <a:p>
                      <a:r>
                        <a:rPr lang="en-US" altLang="zh-CN" sz="1400" dirty="0"/>
                        <a:t>Done</a:t>
                      </a:r>
                      <a:endParaRPr lang="zh-CN" altLang="en-US" sz="1400" dirty="0"/>
                    </a:p>
                  </a:txBody>
                  <a:tcPr/>
                </a:tc>
              </a:tr>
              <a:tr h="277439">
                <a:tc>
                  <a:txBody>
                    <a:bodyPr/>
                    <a:lstStyle/>
                    <a:p>
                      <a:r>
                        <a:rPr lang="en-US" altLang="zh-CN" sz="1400" dirty="0">
                          <a:solidFill>
                            <a:srgbClr val="FF0000"/>
                          </a:solidFill>
                        </a:rPr>
                        <a:t>Collimators</a:t>
                      </a:r>
                      <a:endParaRPr lang="zh-CN" altLang="en-US" sz="1400" dirty="0">
                        <a:solidFill>
                          <a:srgbClr val="FF0000"/>
                        </a:solidFill>
                      </a:endParaRPr>
                    </a:p>
                  </a:txBody>
                  <a:tcPr/>
                </a:tc>
                <a:tc>
                  <a:txBody>
                    <a:bodyPr/>
                    <a:lstStyle/>
                    <a:p>
                      <a:r>
                        <a:rPr lang="en-US" altLang="zh-CN" sz="1400" dirty="0"/>
                        <a:t>Doing</a:t>
                      </a:r>
                      <a:endParaRPr lang="zh-CN" altLang="en-US" sz="1400" dirty="0"/>
                    </a:p>
                  </a:txBody>
                  <a:tcPr/>
                </a:tc>
              </a:tr>
              <a:tr h="277439">
                <a:tc>
                  <a:txBody>
                    <a:bodyPr/>
                    <a:lstStyle/>
                    <a:p>
                      <a:r>
                        <a:rPr lang="en-US" altLang="zh-CN" sz="1400" dirty="0"/>
                        <a:t>Control</a:t>
                      </a:r>
                      <a:endParaRPr lang="zh-CN" altLang="en-US" sz="1400" dirty="0"/>
                    </a:p>
                  </a:txBody>
                  <a:tcPr/>
                </a:tc>
                <a:tc>
                  <a:txBody>
                    <a:bodyPr/>
                    <a:lstStyle/>
                    <a:p>
                      <a:r>
                        <a:rPr lang="en-US" altLang="zh-CN" sz="1400" dirty="0"/>
                        <a:t>Not Covered</a:t>
                      </a:r>
                      <a:endParaRPr lang="zh-CN" altLang="en-US" sz="1400" dirty="0"/>
                    </a:p>
                  </a:txBody>
                  <a:tcPr/>
                </a:tc>
              </a:tr>
            </a:tbl>
          </a:graphicData>
        </a:graphic>
      </p:graphicFrame>
      <p:sp>
        <p:nvSpPr>
          <p:cNvPr id="8" name="文本框 7"/>
          <p:cNvSpPr txBox="1"/>
          <p:nvPr/>
        </p:nvSpPr>
        <p:spPr>
          <a:xfrm>
            <a:off x="352755" y="3418793"/>
            <a:ext cx="1301750" cy="337185"/>
          </a:xfrm>
          <a:prstGeom prst="rect">
            <a:avLst/>
          </a:prstGeom>
          <a:noFill/>
        </p:spPr>
        <p:txBody>
          <a:bodyPr wrap="none" rtlCol="0">
            <a:spAutoFit/>
          </a:bodyPr>
          <a:lstStyle/>
          <a:p>
            <a:r>
              <a:rPr kumimoji="1" lang="en-US" altLang="zh-CN" sz="1600" b="1" dirty="0"/>
              <a:t>Accelerator</a:t>
            </a:r>
            <a:endParaRPr kumimoji="1" lang="zh-CN" altLang="en-US" sz="1600" b="1" dirty="0"/>
          </a:p>
        </p:txBody>
      </p:sp>
      <p:sp>
        <p:nvSpPr>
          <p:cNvPr id="9" name="文本框 8"/>
          <p:cNvSpPr txBox="1"/>
          <p:nvPr/>
        </p:nvSpPr>
        <p:spPr>
          <a:xfrm>
            <a:off x="11029503" y="3442739"/>
            <a:ext cx="1007745" cy="337185"/>
          </a:xfrm>
          <a:prstGeom prst="rect">
            <a:avLst/>
          </a:prstGeom>
          <a:noFill/>
        </p:spPr>
        <p:txBody>
          <a:bodyPr wrap="none" rtlCol="0">
            <a:spAutoFit/>
          </a:bodyPr>
          <a:lstStyle/>
          <a:p>
            <a:r>
              <a:rPr kumimoji="1" lang="en-US" altLang="zh-CN" sz="1600" b="1" dirty="0"/>
              <a:t>Detector</a:t>
            </a:r>
            <a:endParaRPr kumimoji="1" lang="zh-CN" altLang="en-US" sz="1600" b="1" dirty="0"/>
          </a:p>
        </p:txBody>
      </p:sp>
      <p:sp>
        <p:nvSpPr>
          <p:cNvPr id="7" name="文本框 6"/>
          <p:cNvSpPr txBox="1"/>
          <p:nvPr/>
        </p:nvSpPr>
        <p:spPr>
          <a:xfrm>
            <a:off x="10873105" y="387985"/>
            <a:ext cx="991235" cy="368300"/>
          </a:xfrm>
          <a:prstGeom prst="rect">
            <a:avLst/>
          </a:prstGeom>
          <a:noFill/>
        </p:spPr>
        <p:txBody>
          <a:bodyPr wrap="none" rtlCol="0">
            <a:spAutoFit/>
          </a:bodyPr>
          <a:p>
            <a:r>
              <a:rPr lang="en-US" altLang="zh-CN"/>
              <a:t>H.Y. Shi</a:t>
            </a:r>
            <a:endParaRPr lang="en-US" altLang="zh-CN"/>
          </a:p>
        </p:txBody>
      </p:sp>
      <p:sp>
        <p:nvSpPr>
          <p:cNvPr id="10" name="文本框 9"/>
          <p:cNvSpPr txBox="1"/>
          <p:nvPr/>
        </p:nvSpPr>
        <p:spPr>
          <a:xfrm rot="20400000">
            <a:off x="559435" y="3075305"/>
            <a:ext cx="11082020" cy="706755"/>
          </a:xfrm>
          <a:prstGeom prst="rect">
            <a:avLst/>
          </a:prstGeom>
          <a:noFill/>
        </p:spPr>
        <p:txBody>
          <a:bodyPr wrap="square" rtlCol="0">
            <a:spAutoFit/>
          </a:bodyPr>
          <a:p>
            <a:pPr algn="ctr"/>
            <a:r>
              <a:rPr lang="en-US" altLang="zh-CN" sz="2000" b="1">
                <a:highlight>
                  <a:srgbClr val="FFFF00"/>
                </a:highlight>
              </a:rPr>
              <a:t>Clear CEPC MDI </a:t>
            </a:r>
            <a:r>
              <a:rPr lang="en-US" altLang="zh-CN" sz="2000" b="1">
                <a:highlight>
                  <a:srgbClr val="FFFF00"/>
                </a:highlight>
                <a:sym typeface="+mn-ea"/>
              </a:rPr>
              <a:t>specified </a:t>
            </a:r>
            <a:r>
              <a:rPr lang="en-US" altLang="zh-CN" sz="2000" b="1">
                <a:highlight>
                  <a:srgbClr val="FFFF00"/>
                </a:highlight>
              </a:rPr>
              <a:t>subsystem target goal parameter tables should be established to guide the evaluation of the status of each subsystem and MDI as a whole one</a:t>
            </a:r>
            <a:endParaRPr lang="en-US" altLang="zh-CN" sz="2000" b="1">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9103504C-F89A-414D-A090-E880DF830E38}" type="slidenum">
              <a:rPr lang="en-US" smtClean="0"/>
            </a:fld>
            <a:endParaRPr lang="en-US"/>
          </a:p>
        </p:txBody>
      </p:sp>
      <p:graphicFrame>
        <p:nvGraphicFramePr>
          <p:cNvPr id="6" name="表格 4"/>
          <p:cNvGraphicFramePr/>
          <p:nvPr>
            <p:custDataLst>
              <p:tags r:id="rId1"/>
            </p:custDataLst>
          </p:nvPr>
        </p:nvGraphicFramePr>
        <p:xfrm>
          <a:off x="412452" y="391160"/>
          <a:ext cx="5195186" cy="6466840"/>
        </p:xfrm>
        <a:graphic>
          <a:graphicData uri="http://schemas.openxmlformats.org/drawingml/2006/table">
            <a:tbl>
              <a:tblPr firstRow="1" bandRow="1">
                <a:tableStyleId>{5C22544A-7EE6-4342-B048-85BDC9FD1C3A}</a:tableStyleId>
              </a:tblPr>
              <a:tblGrid>
                <a:gridCol w="2091690"/>
                <a:gridCol w="3103496"/>
              </a:tblGrid>
              <a:tr h="370840">
                <a:tc>
                  <a:txBody>
                    <a:bodyPr/>
                    <a:lstStyle/>
                    <a:p>
                      <a:r>
                        <a:rPr lang="en-US" altLang="zh-CN" sz="1400" dirty="0"/>
                        <a:t>MDI__Accelerator </a:t>
                      </a:r>
                      <a:endParaRPr lang="zh-CN" altLang="en-US" sz="1400" dirty="0"/>
                    </a:p>
                  </a:txBody>
                  <a:tcPr/>
                </a:tc>
                <a:tc>
                  <a:txBody>
                    <a:bodyPr/>
                    <a:lstStyle/>
                    <a:p>
                      <a:r>
                        <a:rPr lang="en-US" altLang="zh-CN" sz="1400" dirty="0"/>
                        <a:t>Person</a:t>
                      </a:r>
                      <a:endParaRPr lang="zh-CN" altLang="en-US" sz="1400" dirty="0"/>
                    </a:p>
                  </a:txBody>
                  <a:tcPr/>
                </a:tc>
              </a:tr>
              <a:tr h="0">
                <a:tc>
                  <a:txBody>
                    <a:bodyPr/>
                    <a:lstStyle/>
                    <a:p>
                      <a:r>
                        <a:rPr lang="en-US" altLang="zh-CN" sz="1400" dirty="0"/>
                        <a:t>IP Feedback</a:t>
                      </a:r>
                      <a:endParaRPr lang="zh-CN" altLang="en-US" sz="1400" dirty="0"/>
                    </a:p>
                  </a:txBody>
                  <a:tcPr/>
                </a:tc>
                <a:tc>
                  <a:txBody>
                    <a:bodyPr/>
                    <a:lstStyle/>
                    <a:p>
                      <a:r>
                        <a:rPr lang="en-US" altLang="zh-CN" sz="1400" dirty="0"/>
                        <a:t>J.H.</a:t>
                      </a:r>
                      <a:r>
                        <a:rPr lang="en-US" altLang="zh-CN" sz="1400" baseline="0" dirty="0"/>
                        <a:t> Yue/C.H. Yu/Y.W. Wang</a:t>
                      </a:r>
                      <a:endParaRPr lang="zh-CN" altLang="en-US" sz="1400" dirty="0"/>
                    </a:p>
                  </a:txBody>
                  <a:tcPr/>
                </a:tc>
              </a:tr>
              <a:tr h="0">
                <a:tc>
                  <a:txBody>
                    <a:bodyPr/>
                    <a:lstStyle/>
                    <a:p>
                      <a:r>
                        <a:rPr lang="en-US" altLang="zh-CN" sz="1400" dirty="0"/>
                        <a:t>BG Simulation</a:t>
                      </a:r>
                      <a:endParaRPr lang="zh-CN" altLang="en-US" sz="1400" dirty="0"/>
                    </a:p>
                  </a:txBody>
                  <a:tcPr/>
                </a:tc>
                <a:tc>
                  <a:txBody>
                    <a:bodyPr/>
                    <a:lstStyle/>
                    <a:p>
                      <a:r>
                        <a:rPr lang="en-US" altLang="zh-CN" sz="1400" dirty="0"/>
                        <a:t>H.Y. Shi/S. </a:t>
                      </a:r>
                      <a:r>
                        <a:rPr lang="en-US" altLang="zh-CN" sz="1400" dirty="0" err="1"/>
                        <a:t>Bai</a:t>
                      </a:r>
                      <a:endParaRPr lang="zh-CN" altLang="en-US" sz="1400" dirty="0"/>
                    </a:p>
                  </a:txBody>
                  <a:tcPr/>
                </a:tc>
              </a:tr>
              <a:tr h="0">
                <a:tc>
                  <a:txBody>
                    <a:bodyPr/>
                    <a:lstStyle/>
                    <a:p>
                      <a:r>
                        <a:rPr lang="en-US" altLang="zh-CN" sz="1400" dirty="0"/>
                        <a:t>LumiCal</a:t>
                      </a:r>
                      <a:endParaRPr lang="zh-CN" altLang="en-US" sz="1400" dirty="0"/>
                    </a:p>
                  </a:txBody>
                  <a:tcPr/>
                </a:tc>
                <a:tc>
                  <a:txBody>
                    <a:bodyPr/>
                    <a:lstStyle/>
                    <a:p>
                      <a:r>
                        <a:rPr lang="en-US" altLang="zh-CN" sz="1400" dirty="0"/>
                        <a:t>Suen Hou/Ivanka/Phillipe</a:t>
                      </a:r>
                      <a:endParaRPr lang="zh-CN" altLang="en-US" sz="1400" dirty="0"/>
                    </a:p>
                  </a:txBody>
                  <a:tcPr/>
                </a:tc>
              </a:tr>
              <a:tr h="0">
                <a:tc>
                  <a:txBody>
                    <a:bodyPr/>
                    <a:lstStyle/>
                    <a:p>
                      <a:r>
                        <a:rPr lang="en-US" altLang="zh-CN" sz="1400" dirty="0"/>
                        <a:t>HOM absorber</a:t>
                      </a:r>
                      <a:endParaRPr lang="zh-CN" altLang="en-US" sz="1400" dirty="0"/>
                    </a:p>
                  </a:txBody>
                  <a:tcPr/>
                </a:tc>
                <a:tc>
                  <a:txBody>
                    <a:bodyPr/>
                    <a:lstStyle/>
                    <a:p>
                      <a:r>
                        <a:rPr lang="en-US" altLang="zh-CN" sz="1400" dirty="0"/>
                        <a:t>Y.D.</a:t>
                      </a:r>
                      <a:r>
                        <a:rPr lang="en-US" altLang="zh-CN" sz="1400" baseline="0" dirty="0"/>
                        <a:t> Liu/J.Y. </a:t>
                      </a:r>
                      <a:r>
                        <a:rPr lang="en-US" altLang="zh-CN" sz="1400" baseline="0" dirty="0" err="1"/>
                        <a:t>Zhai</a:t>
                      </a:r>
                      <a:endParaRPr lang="zh-CN" altLang="en-US" sz="1400" dirty="0"/>
                    </a:p>
                  </a:txBody>
                  <a:tcPr/>
                </a:tc>
              </a:tr>
              <a:tr h="0">
                <a:tc>
                  <a:txBody>
                    <a:bodyPr/>
                    <a:lstStyle/>
                    <a:p>
                      <a:r>
                        <a:rPr lang="en-US" altLang="zh-CN" sz="1400" dirty="0"/>
                        <a:t>Vacuum Chamber</a:t>
                      </a:r>
                      <a:endParaRPr lang="zh-CN" altLang="en-US" sz="1400" dirty="0"/>
                    </a:p>
                  </a:txBody>
                  <a:tcPr/>
                </a:tc>
                <a:tc>
                  <a:txBody>
                    <a:bodyPr/>
                    <a:lstStyle/>
                    <a:p>
                      <a:r>
                        <a:rPr lang="en-US" altLang="zh-CN" sz="1400" dirty="0"/>
                        <a:t>H.J. Wang</a:t>
                      </a:r>
                      <a:endParaRPr lang="zh-CN" altLang="en-US" sz="1400" dirty="0"/>
                    </a:p>
                  </a:txBody>
                  <a:tcPr/>
                </a:tc>
              </a:tr>
              <a:tr h="0">
                <a:tc>
                  <a:txBody>
                    <a:bodyPr/>
                    <a:lstStyle/>
                    <a:p>
                      <a:r>
                        <a:rPr lang="en-US" altLang="zh-CN" sz="1400" dirty="0"/>
                        <a:t>SR Masks</a:t>
                      </a:r>
                      <a:endParaRPr lang="zh-CN" altLang="en-US" sz="1400" dirty="0"/>
                    </a:p>
                  </a:txBody>
                  <a:tcPr/>
                </a:tc>
                <a:tc>
                  <a:txBody>
                    <a:bodyPr/>
                    <a:lstStyle/>
                    <a:p>
                      <a:r>
                        <a:rPr lang="en-US" altLang="zh-CN" sz="1400" dirty="0"/>
                        <a:t>H.Y.</a:t>
                      </a:r>
                      <a:r>
                        <a:rPr lang="en-US" altLang="zh-CN" sz="1400" baseline="0" dirty="0"/>
                        <a:t> Shi</a:t>
                      </a:r>
                      <a:endParaRPr lang="zh-CN" altLang="en-US" sz="1400" dirty="0"/>
                    </a:p>
                  </a:txBody>
                  <a:tcPr/>
                </a:tc>
              </a:tr>
              <a:tr h="0">
                <a:tc>
                  <a:txBody>
                    <a:bodyPr/>
                    <a:lstStyle/>
                    <a:p>
                      <a:r>
                        <a:rPr lang="en-US" altLang="zh-CN" sz="1400" dirty="0"/>
                        <a:t>QD0/QF1</a:t>
                      </a:r>
                      <a:endParaRPr lang="zh-CN" altLang="en-US" sz="1400" dirty="0"/>
                    </a:p>
                  </a:txBody>
                  <a:tcPr/>
                </a:tc>
                <a:tc>
                  <a:txBody>
                    <a:bodyPr/>
                    <a:lstStyle/>
                    <a:p>
                      <a:r>
                        <a:rPr lang="en-US" altLang="zh-CN" sz="1400" dirty="0"/>
                        <a:t>Y.S. Zhu</a:t>
                      </a:r>
                      <a:endParaRPr lang="zh-CN" altLang="en-US" sz="1400" dirty="0"/>
                    </a:p>
                  </a:txBody>
                  <a:tcPr/>
                </a:tc>
              </a:tr>
              <a:tr h="0">
                <a:tc>
                  <a:txBody>
                    <a:bodyPr/>
                    <a:lstStyle/>
                    <a:p>
                      <a:r>
                        <a:rPr lang="en-US" altLang="zh-CN" sz="1400" dirty="0"/>
                        <a:t>Anti-Solenoid</a:t>
                      </a:r>
                      <a:endParaRPr lang="zh-CN" altLang="en-US" sz="1400" dirty="0"/>
                    </a:p>
                  </a:txBody>
                  <a:tcPr/>
                </a:tc>
                <a:tc>
                  <a:txBody>
                    <a:bodyPr/>
                    <a:lstStyle/>
                    <a:p>
                      <a:r>
                        <a:rPr lang="en-US" altLang="zh-CN" sz="1400" dirty="0"/>
                        <a:t>Y.S. Zhu</a:t>
                      </a:r>
                      <a:endParaRPr lang="zh-CN" altLang="en-US" sz="1400" dirty="0"/>
                    </a:p>
                  </a:txBody>
                  <a:tcPr/>
                </a:tc>
              </a:tr>
              <a:tr h="0">
                <a:tc>
                  <a:txBody>
                    <a:bodyPr/>
                    <a:lstStyle/>
                    <a:p>
                      <a:r>
                        <a:rPr lang="en-US" altLang="zh-CN" sz="1400" dirty="0"/>
                        <a:t>Cryostats</a:t>
                      </a:r>
                      <a:endParaRPr lang="zh-CN" altLang="en-US" sz="1400" dirty="0"/>
                    </a:p>
                  </a:txBody>
                  <a:tcPr/>
                </a:tc>
                <a:tc>
                  <a:txBody>
                    <a:bodyPr/>
                    <a:lstStyle/>
                    <a:p>
                      <a:r>
                        <a:rPr lang="en-US" altLang="zh-CN" sz="1400" dirty="0"/>
                        <a:t>M.F. Xu/T.X. Zhao</a:t>
                      </a:r>
                      <a:endParaRPr lang="zh-CN" altLang="en-US" sz="1400" dirty="0"/>
                    </a:p>
                  </a:txBody>
                  <a:tcPr/>
                </a:tc>
              </a:tr>
              <a:tr h="0">
                <a:tc>
                  <a:txBody>
                    <a:bodyPr/>
                    <a:lstStyle/>
                    <a:p>
                      <a:r>
                        <a:rPr lang="en-US" altLang="zh-CN" sz="1400" dirty="0"/>
                        <a:t>BPMs</a:t>
                      </a:r>
                      <a:endParaRPr lang="zh-CN" altLang="en-US" sz="1400" dirty="0"/>
                    </a:p>
                  </a:txBody>
                  <a:tcPr/>
                </a:tc>
                <a:tc>
                  <a:txBody>
                    <a:bodyPr/>
                    <a:lstStyle/>
                    <a:p>
                      <a:r>
                        <a:rPr lang="en-US" altLang="zh-CN" sz="1400" dirty="0"/>
                        <a:t>Y.F. Sui</a:t>
                      </a:r>
                      <a:endParaRPr lang="zh-CN" altLang="en-US" sz="1400" dirty="0"/>
                    </a:p>
                  </a:txBody>
                  <a:tcPr/>
                </a:tc>
              </a:tr>
              <a:tr h="0">
                <a:tc>
                  <a:txBody>
                    <a:bodyPr/>
                    <a:lstStyle/>
                    <a:p>
                      <a:r>
                        <a:rPr lang="en-US" altLang="zh-CN" sz="1400" dirty="0"/>
                        <a:t>Instability&amp;Impendance</a:t>
                      </a:r>
                      <a:endParaRPr lang="zh-CN" altLang="en-US" sz="1400" dirty="0"/>
                    </a:p>
                  </a:txBody>
                  <a:tcPr/>
                </a:tc>
                <a:tc>
                  <a:txBody>
                    <a:bodyPr/>
                    <a:lstStyle/>
                    <a:p>
                      <a:r>
                        <a:rPr lang="en-US" altLang="zh-CN" sz="1400" dirty="0"/>
                        <a:t>Y.D. Liu/N. Wang</a:t>
                      </a:r>
                      <a:endParaRPr lang="zh-CN" altLang="en-US" sz="1400" dirty="0"/>
                    </a:p>
                  </a:txBody>
                  <a:tcPr/>
                </a:tc>
              </a:tr>
              <a:tr h="0">
                <a:tc>
                  <a:txBody>
                    <a:bodyPr/>
                    <a:lstStyle/>
                    <a:p>
                      <a:r>
                        <a:rPr lang="en-US" altLang="zh-CN" sz="1400" dirty="0"/>
                        <a:t>Cooling</a:t>
                      </a:r>
                      <a:endParaRPr lang="zh-CN" altLang="en-US" sz="1400" dirty="0"/>
                    </a:p>
                  </a:txBody>
                  <a:tcPr/>
                </a:tc>
                <a:tc>
                  <a:txBody>
                    <a:bodyPr/>
                    <a:lstStyle/>
                    <a:p>
                      <a:r>
                        <a:rPr lang="en-US" altLang="zh-CN" sz="1400" dirty="0"/>
                        <a:t>Q.</a:t>
                      </a:r>
                      <a:r>
                        <a:rPr lang="en-US" altLang="zh-CN" sz="1400" baseline="0" dirty="0"/>
                        <a:t> Ji/H.J. Wang</a:t>
                      </a:r>
                      <a:endParaRPr lang="zh-CN" altLang="en-US" sz="1400" dirty="0"/>
                    </a:p>
                  </a:txBody>
                  <a:tcPr/>
                </a:tc>
              </a:tr>
              <a:tr h="0">
                <a:tc>
                  <a:txBody>
                    <a:bodyPr/>
                    <a:lstStyle/>
                    <a:p>
                      <a:r>
                        <a:rPr lang="en-US" altLang="zh-CN" sz="1400" dirty="0"/>
                        <a:t>Shielding</a:t>
                      </a:r>
                      <a:r>
                        <a:rPr lang="en-US" altLang="zh-CN" sz="1400" baseline="0" dirty="0"/>
                        <a:t> </a:t>
                      </a:r>
                      <a:endParaRPr lang="zh-CN" altLang="en-US" sz="1400" dirty="0"/>
                    </a:p>
                  </a:txBody>
                  <a:tcPr/>
                </a:tc>
                <a:tc>
                  <a:txBody>
                    <a:bodyPr/>
                    <a:lstStyle/>
                    <a:p>
                      <a:r>
                        <a:rPr lang="en-US" altLang="zh-CN" sz="1400" dirty="0"/>
                        <a:t>H.Y. Shi/Z.J.</a:t>
                      </a:r>
                      <a:r>
                        <a:rPr lang="en-US" altLang="zh-CN" sz="1400" baseline="0" dirty="0"/>
                        <a:t> Ma/S. </a:t>
                      </a:r>
                      <a:r>
                        <a:rPr lang="en-US" altLang="zh-CN" sz="1400" baseline="0" dirty="0" err="1"/>
                        <a:t>Bai</a:t>
                      </a:r>
                      <a:endParaRPr lang="zh-CN" altLang="en-US" sz="1400" dirty="0"/>
                    </a:p>
                  </a:txBody>
                  <a:tcPr/>
                </a:tc>
              </a:tr>
              <a:tr h="0">
                <a:tc>
                  <a:txBody>
                    <a:bodyPr/>
                    <a:lstStyle/>
                    <a:p>
                      <a:r>
                        <a:rPr lang="en-US" altLang="zh-CN" sz="1400" dirty="0"/>
                        <a:t>Assembly&amp;Supporting</a:t>
                      </a:r>
                      <a:endParaRPr lang="zh-CN" altLang="en-US" sz="1400" dirty="0"/>
                    </a:p>
                  </a:txBody>
                  <a:tcPr/>
                </a:tc>
                <a:tc>
                  <a:txBody>
                    <a:bodyPr/>
                    <a:lstStyle/>
                    <a:p>
                      <a:r>
                        <a:rPr lang="en-US" altLang="zh-CN" sz="1400" dirty="0"/>
                        <a:t>H.J. Wang/Q. </a:t>
                      </a:r>
                      <a:r>
                        <a:rPr lang="en-US" altLang="zh-CN" sz="1400" dirty="0" err="1"/>
                        <a:t>Ji</a:t>
                      </a:r>
                      <a:endParaRPr lang="zh-CN" altLang="en-US" sz="1400" dirty="0"/>
                    </a:p>
                  </a:txBody>
                  <a:tcPr/>
                </a:tc>
              </a:tr>
              <a:tr h="0">
                <a:tc>
                  <a:txBody>
                    <a:bodyPr/>
                    <a:lstStyle/>
                    <a:p>
                      <a:r>
                        <a:rPr lang="en-US" altLang="zh-CN" sz="1400" dirty="0"/>
                        <a:t>Alignment</a:t>
                      </a:r>
                      <a:endParaRPr lang="zh-CN" altLang="en-US" sz="1400" dirty="0"/>
                    </a:p>
                  </a:txBody>
                  <a:tcPr/>
                </a:tc>
                <a:tc>
                  <a:txBody>
                    <a:bodyPr/>
                    <a:lstStyle/>
                    <a:p>
                      <a:r>
                        <a:rPr lang="en-US" altLang="zh-CN" sz="1400" dirty="0"/>
                        <a:t>X.L. Wang/Q.</a:t>
                      </a:r>
                      <a:r>
                        <a:rPr lang="en-US" altLang="zh-CN" sz="1400" baseline="0" dirty="0"/>
                        <a:t> Ji/H.J. Wang</a:t>
                      </a:r>
                      <a:endParaRPr lang="zh-CN" altLang="en-US" sz="1400" dirty="0"/>
                    </a:p>
                  </a:txBody>
                  <a:tcPr/>
                </a:tc>
              </a:tr>
              <a:tr h="0">
                <a:tc>
                  <a:txBody>
                    <a:bodyPr/>
                    <a:lstStyle/>
                    <a:p>
                      <a:r>
                        <a:rPr lang="en-US" altLang="zh-CN" sz="1400" dirty="0"/>
                        <a:t>Connecting System</a:t>
                      </a:r>
                      <a:endParaRPr lang="zh-CN" altLang="en-US" sz="1400" dirty="0"/>
                    </a:p>
                  </a:txBody>
                  <a:tcPr/>
                </a:tc>
                <a:tc>
                  <a:txBody>
                    <a:bodyPr/>
                    <a:lstStyle/>
                    <a:p>
                      <a:r>
                        <a:rPr lang="en-US" altLang="zh-CN" sz="1400" dirty="0"/>
                        <a:t>H.J. Wang</a:t>
                      </a:r>
                      <a:endParaRPr lang="zh-CN" altLang="en-US" sz="1400" dirty="0"/>
                    </a:p>
                  </a:txBody>
                  <a:tcPr/>
                </a:tc>
              </a:tr>
              <a:tr h="0">
                <a:tc>
                  <a:txBody>
                    <a:bodyPr/>
                    <a:lstStyle/>
                    <a:p>
                      <a:r>
                        <a:rPr lang="en-US" altLang="zh-CN" sz="1400" dirty="0"/>
                        <a:t>Vacuum pumps</a:t>
                      </a:r>
                      <a:endParaRPr lang="zh-CN" altLang="en-US" sz="1400" dirty="0"/>
                    </a:p>
                  </a:txBody>
                  <a:tcPr/>
                </a:tc>
                <a:tc>
                  <a:txBody>
                    <a:bodyPr/>
                    <a:lstStyle/>
                    <a:p>
                      <a:r>
                        <a:rPr lang="en-US" altLang="zh-CN" sz="1400" dirty="0"/>
                        <a:t>Y.S. Ma</a:t>
                      </a:r>
                      <a:endParaRPr lang="zh-CN" altLang="en-US" sz="1400" dirty="0"/>
                    </a:p>
                  </a:txBody>
                  <a:tcPr/>
                </a:tc>
              </a:tr>
              <a:tr h="0">
                <a:tc>
                  <a:txBody>
                    <a:bodyPr/>
                    <a:lstStyle/>
                    <a:p>
                      <a:r>
                        <a:rPr lang="en-US" altLang="zh-CN" sz="1400" dirty="0"/>
                        <a:t>Last Bending</a:t>
                      </a:r>
                      <a:r>
                        <a:rPr lang="en-US" altLang="zh-CN" sz="1400" baseline="0" dirty="0"/>
                        <a:t> Magnet</a:t>
                      </a:r>
                      <a:endParaRPr lang="zh-CN" altLang="en-US" sz="1400" dirty="0"/>
                    </a:p>
                  </a:txBody>
                  <a:tcPr/>
                </a:tc>
                <a:tc>
                  <a:txBody>
                    <a:bodyPr/>
                    <a:lstStyle/>
                    <a:p>
                      <a:r>
                        <a:rPr lang="en-US" altLang="zh-CN" sz="1400" dirty="0"/>
                        <a:t>Y.W.</a:t>
                      </a:r>
                      <a:r>
                        <a:rPr lang="en-US" altLang="zh-CN" sz="1400" baseline="0" dirty="0"/>
                        <a:t> Wang</a:t>
                      </a:r>
                      <a:endParaRPr lang="zh-CN" altLang="en-US" sz="1400" dirty="0"/>
                    </a:p>
                  </a:txBody>
                  <a:tcPr/>
                </a:tc>
              </a:tr>
              <a:tr h="0">
                <a:tc>
                  <a:txBody>
                    <a:bodyPr/>
                    <a:lstStyle/>
                    <a:p>
                      <a:r>
                        <a:rPr lang="en-US" altLang="zh-CN" sz="1400" dirty="0"/>
                        <a:t>Collimators</a:t>
                      </a:r>
                      <a:endParaRPr lang="zh-CN" altLang="en-US" sz="1400" dirty="0"/>
                    </a:p>
                  </a:txBody>
                  <a:tcPr/>
                </a:tc>
                <a:tc>
                  <a:txBody>
                    <a:bodyPr/>
                    <a:lstStyle/>
                    <a:p>
                      <a:r>
                        <a:rPr lang="en-US" altLang="zh-CN" sz="1400" dirty="0"/>
                        <a:t>S. Bai/H.J. Wang</a:t>
                      </a:r>
                      <a:endParaRPr lang="zh-CN" altLang="en-US" sz="1400" dirty="0"/>
                    </a:p>
                  </a:txBody>
                  <a:tcPr/>
                </a:tc>
              </a:tr>
              <a:tr h="304800">
                <a:tc>
                  <a:txBody>
                    <a:bodyPr/>
                    <a:lstStyle/>
                    <a:p>
                      <a:r>
                        <a:rPr lang="en-US" altLang="zh-CN" sz="1400" dirty="0"/>
                        <a:t>Control</a:t>
                      </a:r>
                      <a:endParaRPr lang="zh-CN" altLang="en-US" sz="1400" dirty="0"/>
                    </a:p>
                  </a:txBody>
                  <a:tcPr/>
                </a:tc>
                <a:tc>
                  <a:txBody>
                    <a:bodyPr/>
                    <a:lstStyle/>
                    <a:p>
                      <a:r>
                        <a:rPr lang="en-US" altLang="zh-CN" sz="1400" dirty="0"/>
                        <a:t>G.</a:t>
                      </a:r>
                      <a:r>
                        <a:rPr lang="en-US" altLang="zh-CN" sz="1400" baseline="0" dirty="0"/>
                        <a:t> Li</a:t>
                      </a:r>
                      <a:endParaRPr lang="zh-CN" altLang="en-US" sz="1400" dirty="0"/>
                    </a:p>
                  </a:txBody>
                  <a:tcPr/>
                </a:tc>
              </a:tr>
            </a:tbl>
          </a:graphicData>
        </a:graphic>
      </p:graphicFrame>
      <p:graphicFrame>
        <p:nvGraphicFramePr>
          <p:cNvPr id="7" name="表格 4"/>
          <p:cNvGraphicFramePr/>
          <p:nvPr>
            <p:custDataLst>
              <p:tags r:id="rId2"/>
            </p:custDataLst>
          </p:nvPr>
        </p:nvGraphicFramePr>
        <p:xfrm>
          <a:off x="6125845" y="391441"/>
          <a:ext cx="5668079" cy="6453505"/>
        </p:xfrm>
        <a:graphic>
          <a:graphicData uri="http://schemas.openxmlformats.org/drawingml/2006/table">
            <a:tbl>
              <a:tblPr firstRow="1" bandRow="1">
                <a:tableStyleId>{5C22544A-7EE6-4342-B048-85BDC9FD1C3A}</a:tableStyleId>
              </a:tblPr>
              <a:tblGrid>
                <a:gridCol w="3015049"/>
                <a:gridCol w="2653030"/>
              </a:tblGrid>
              <a:tr h="339725">
                <a:tc>
                  <a:txBody>
                    <a:bodyPr/>
                    <a:lstStyle/>
                    <a:p>
                      <a:r>
                        <a:rPr lang="en-US" altLang="zh-CN" sz="1400" dirty="0"/>
                        <a:t>MDI__Detector</a:t>
                      </a:r>
                      <a:endParaRPr lang="zh-CN" altLang="en-US" sz="1400" dirty="0"/>
                    </a:p>
                  </a:txBody>
                  <a:tcPr/>
                </a:tc>
                <a:tc>
                  <a:txBody>
                    <a:bodyPr/>
                    <a:lstStyle/>
                    <a:p>
                      <a:r>
                        <a:rPr lang="en-US" altLang="zh-CN" sz="1400" dirty="0"/>
                        <a:t>Person</a:t>
                      </a:r>
                      <a:endParaRPr lang="zh-CN" altLang="en-US" sz="1400" dirty="0"/>
                    </a:p>
                  </a:txBody>
                  <a:tcPr/>
                </a:tc>
              </a:tr>
              <a:tr h="339643">
                <a:tc>
                  <a:txBody>
                    <a:bodyPr/>
                    <a:lstStyle/>
                    <a:p>
                      <a:r>
                        <a:rPr lang="en-US" altLang="zh-CN" sz="1400" dirty="0"/>
                        <a:t>Central Beam Pipe</a:t>
                      </a:r>
                      <a:endParaRPr lang="zh-CN" altLang="en-US" sz="1400" dirty="0"/>
                    </a:p>
                  </a:txBody>
                  <a:tcPr/>
                </a:tc>
                <a:tc>
                  <a:txBody>
                    <a:bodyPr/>
                    <a:lstStyle/>
                    <a:p>
                      <a:r>
                        <a:rPr lang="en-US" altLang="zh-CN" sz="1400" dirty="0"/>
                        <a:t>Q. Ji</a:t>
                      </a:r>
                      <a:endParaRPr lang="zh-CN" altLang="en-US" sz="1400" dirty="0"/>
                    </a:p>
                  </a:txBody>
                  <a:tcPr/>
                </a:tc>
              </a:tr>
              <a:tr h="339643">
                <a:tc>
                  <a:txBody>
                    <a:bodyPr/>
                    <a:lstStyle/>
                    <a:p>
                      <a:r>
                        <a:rPr lang="en-US" altLang="zh-CN" sz="1400" dirty="0"/>
                        <a:t>Vertex Detector</a:t>
                      </a:r>
                      <a:endParaRPr lang="zh-CN" altLang="en-US" sz="1400" dirty="0"/>
                    </a:p>
                  </a:txBody>
                  <a:tcPr/>
                </a:tc>
                <a:tc>
                  <a:txBody>
                    <a:bodyPr/>
                    <a:lstStyle/>
                    <a:p>
                      <a:r>
                        <a:rPr lang="en-US" altLang="zh-CN" sz="1400" dirty="0"/>
                        <a:t>Z.J. Liang</a:t>
                      </a:r>
                      <a:endParaRPr lang="zh-CN" altLang="en-US" sz="1400" dirty="0"/>
                    </a:p>
                  </a:txBody>
                  <a:tcPr/>
                </a:tc>
              </a:tr>
              <a:tr h="339643">
                <a:tc>
                  <a:txBody>
                    <a:bodyPr/>
                    <a:lstStyle/>
                    <a:p>
                      <a:r>
                        <a:rPr lang="en-US" altLang="zh-CN" sz="1400" dirty="0"/>
                        <a:t>LumiCal </a:t>
                      </a:r>
                      <a:endParaRPr lang="zh-CN" altLang="en-US" sz="1400" dirty="0"/>
                    </a:p>
                  </a:txBody>
                  <a:tcPr/>
                </a:tc>
                <a:tc>
                  <a:txBody>
                    <a:bodyPr/>
                    <a:lstStyle/>
                    <a:p>
                      <a:r>
                        <a:rPr lang="en-US" altLang="zh-CN" sz="1400" dirty="0"/>
                        <a:t>Suen Hou/Ivanka/Phillipe</a:t>
                      </a:r>
                      <a:endParaRPr lang="zh-CN" altLang="en-US" sz="1400" dirty="0"/>
                    </a:p>
                  </a:txBody>
                  <a:tcPr/>
                </a:tc>
              </a:tr>
              <a:tr h="339643">
                <a:tc>
                  <a:txBody>
                    <a:bodyPr/>
                    <a:lstStyle/>
                    <a:p>
                      <a:r>
                        <a:rPr lang="en-US" altLang="zh-CN" sz="1400" dirty="0"/>
                        <a:t>Silicon Tracker</a:t>
                      </a:r>
                      <a:endParaRPr lang="zh-CN" altLang="en-US" sz="1400" dirty="0"/>
                    </a:p>
                  </a:txBody>
                  <a:tcPr/>
                </a:tc>
                <a:tc>
                  <a:txBody>
                    <a:bodyPr/>
                    <a:lstStyle/>
                    <a:p>
                      <a:r>
                        <a:rPr lang="en-US" altLang="zh-CN" sz="1400" dirty="0"/>
                        <a:t>H. Fox</a:t>
                      </a:r>
                      <a:endParaRPr lang="zh-CN" altLang="en-US" sz="1400" dirty="0"/>
                    </a:p>
                  </a:txBody>
                  <a:tcPr/>
                </a:tc>
              </a:tr>
              <a:tr h="339725">
                <a:tc>
                  <a:txBody>
                    <a:bodyPr/>
                    <a:lstStyle/>
                    <a:p>
                      <a:r>
                        <a:rPr lang="en-US" altLang="zh-CN" sz="1400" dirty="0"/>
                        <a:t>TPC</a:t>
                      </a:r>
                      <a:endParaRPr lang="zh-CN" altLang="en-US" sz="1400" dirty="0"/>
                    </a:p>
                  </a:txBody>
                  <a:tcPr/>
                </a:tc>
                <a:tc>
                  <a:txBody>
                    <a:bodyPr/>
                    <a:lstStyle/>
                    <a:p>
                      <a:r>
                        <a:rPr lang="en-US" altLang="zh-CN" sz="1400" dirty="0"/>
                        <a:t>H.R. Qi</a:t>
                      </a:r>
                      <a:endParaRPr lang="zh-CN" altLang="en-US" sz="1400" dirty="0"/>
                    </a:p>
                  </a:txBody>
                  <a:tcPr/>
                </a:tc>
              </a:tr>
              <a:tr h="339643">
                <a:tc>
                  <a:txBody>
                    <a:bodyPr/>
                    <a:lstStyle/>
                    <a:p>
                      <a:r>
                        <a:rPr lang="en-US" altLang="zh-CN" sz="1400" dirty="0"/>
                        <a:t>Hcal</a:t>
                      </a:r>
                      <a:endParaRPr lang="zh-CN" altLang="en-US" sz="1400" dirty="0"/>
                    </a:p>
                  </a:txBody>
                  <a:tcPr/>
                </a:tc>
                <a:tc>
                  <a:txBody>
                    <a:bodyPr/>
                    <a:lstStyle/>
                    <a:p>
                      <a:r>
                        <a:rPr lang="en-US" altLang="zh-CN" sz="1400" dirty="0"/>
                        <a:t>Y. Liu</a:t>
                      </a:r>
                      <a:endParaRPr lang="zh-CN" altLang="en-US" sz="1400" dirty="0"/>
                    </a:p>
                  </a:txBody>
                  <a:tcPr/>
                </a:tc>
              </a:tr>
              <a:tr h="339643">
                <a:tc>
                  <a:txBody>
                    <a:bodyPr/>
                    <a:lstStyle/>
                    <a:p>
                      <a:r>
                        <a:rPr lang="en-US" altLang="zh-CN" sz="1400" dirty="0"/>
                        <a:t>Ecal</a:t>
                      </a:r>
                      <a:endParaRPr lang="zh-CN" altLang="en-US" sz="1400" dirty="0"/>
                    </a:p>
                  </a:txBody>
                  <a:tcPr/>
                </a:tc>
                <a:tc>
                  <a:txBody>
                    <a:bodyPr/>
                    <a:lstStyle/>
                    <a:p>
                      <a:r>
                        <a:rPr lang="en-US" altLang="zh-CN" sz="1400" dirty="0"/>
                        <a:t>Y. Liu</a:t>
                      </a:r>
                      <a:endParaRPr lang="zh-CN" altLang="en-US" sz="1400" dirty="0"/>
                    </a:p>
                  </a:txBody>
                  <a:tcPr/>
                </a:tc>
              </a:tr>
              <a:tr h="339643">
                <a:tc>
                  <a:txBody>
                    <a:bodyPr/>
                    <a:lstStyle/>
                    <a:p>
                      <a:r>
                        <a:rPr lang="en-US" altLang="zh-CN" sz="1400" dirty="0"/>
                        <a:t>Solenoid</a:t>
                      </a:r>
                      <a:endParaRPr lang="zh-CN" altLang="en-US" sz="1400" dirty="0"/>
                    </a:p>
                  </a:txBody>
                  <a:tcPr/>
                </a:tc>
                <a:tc>
                  <a:txBody>
                    <a:bodyPr/>
                    <a:lstStyle/>
                    <a:p>
                      <a:r>
                        <a:rPr lang="en-US" altLang="zh-CN" sz="1400" dirty="0"/>
                        <a:t>F.P. </a:t>
                      </a:r>
                      <a:r>
                        <a:rPr lang="en-US" altLang="zh-CN" sz="1400" dirty="0" err="1"/>
                        <a:t>Ning</a:t>
                      </a:r>
                      <a:endParaRPr lang="zh-CN" altLang="en-US" sz="1400" dirty="0"/>
                    </a:p>
                  </a:txBody>
                  <a:tcPr/>
                </a:tc>
              </a:tr>
              <a:tr h="339643">
                <a:tc>
                  <a:txBody>
                    <a:bodyPr/>
                    <a:lstStyle/>
                    <a:p>
                      <a:r>
                        <a:rPr lang="en-US" altLang="zh-CN" sz="1400" dirty="0"/>
                        <a:t>Yoke</a:t>
                      </a:r>
                      <a:endParaRPr lang="zh-CN" altLang="en-US" sz="1400" dirty="0"/>
                    </a:p>
                  </a:txBody>
                  <a:tcPr/>
                </a:tc>
                <a:tc>
                  <a:txBody>
                    <a:bodyPr/>
                    <a:lstStyle/>
                    <a:p>
                      <a:r>
                        <a:rPr lang="en-US" altLang="zh-CN" sz="1400" dirty="0"/>
                        <a:t>F.P.</a:t>
                      </a:r>
                      <a:r>
                        <a:rPr lang="en-US" altLang="zh-CN" sz="1400" baseline="0" dirty="0"/>
                        <a:t> </a:t>
                      </a:r>
                      <a:r>
                        <a:rPr lang="en-US" altLang="zh-CN" sz="1400" baseline="0" dirty="0" err="1"/>
                        <a:t>Ning</a:t>
                      </a:r>
                      <a:endParaRPr lang="zh-CN" altLang="en-US" sz="1400" dirty="0"/>
                    </a:p>
                  </a:txBody>
                  <a:tcPr/>
                </a:tc>
              </a:tr>
              <a:tr h="339643">
                <a:tc>
                  <a:txBody>
                    <a:bodyPr/>
                    <a:lstStyle/>
                    <a:p>
                      <a:r>
                        <a:rPr lang="en-US" altLang="zh-CN" sz="1400" dirty="0"/>
                        <a:t>Muon</a:t>
                      </a:r>
                      <a:r>
                        <a:rPr lang="en-US" altLang="zh-CN" sz="1400" baseline="0" dirty="0"/>
                        <a:t> Detector</a:t>
                      </a:r>
                      <a:endParaRPr lang="zh-CN" altLang="en-US" sz="1400" dirty="0"/>
                    </a:p>
                  </a:txBody>
                  <a:tcPr/>
                </a:tc>
                <a:tc>
                  <a:txBody>
                    <a:bodyPr/>
                    <a:lstStyle/>
                    <a:p>
                      <a:r>
                        <a:rPr lang="en-US" altLang="zh-CN" sz="1400" dirty="0"/>
                        <a:t>X.L. Wang</a:t>
                      </a:r>
                      <a:endParaRPr lang="zh-CN" altLang="en-US" sz="1400" dirty="0"/>
                    </a:p>
                  </a:txBody>
                  <a:tcPr/>
                </a:tc>
              </a:tr>
              <a:tr h="339643">
                <a:tc>
                  <a:txBody>
                    <a:bodyPr/>
                    <a:lstStyle/>
                    <a:p>
                      <a:r>
                        <a:rPr lang="en-US" altLang="zh-CN" sz="1400" dirty="0"/>
                        <a:t>Hall</a:t>
                      </a:r>
                      <a:endParaRPr lang="zh-CN" altLang="en-US" sz="1400" dirty="0"/>
                    </a:p>
                  </a:txBody>
                  <a:tcPr/>
                </a:tc>
                <a:tc>
                  <a:txBody>
                    <a:bodyPr/>
                    <a:lstStyle/>
                    <a:p>
                      <a:r>
                        <a:rPr lang="en-US" altLang="zh-CN" sz="1400" dirty="0"/>
                        <a:t>Z.A. Zhu</a:t>
                      </a:r>
                      <a:endParaRPr lang="zh-CN" altLang="en-US" sz="1400" dirty="0"/>
                    </a:p>
                  </a:txBody>
                  <a:tcPr/>
                </a:tc>
              </a:tr>
              <a:tr h="339643">
                <a:tc>
                  <a:txBody>
                    <a:bodyPr/>
                    <a:lstStyle/>
                    <a:p>
                      <a:r>
                        <a:rPr lang="en-US" altLang="zh-CN" sz="1400" dirty="0"/>
                        <a:t>BG</a:t>
                      </a:r>
                      <a:r>
                        <a:rPr lang="en-US" altLang="zh-CN" sz="1400" baseline="0" dirty="0"/>
                        <a:t> Simulation&amp;Shielding</a:t>
                      </a:r>
                      <a:endParaRPr lang="zh-CN" altLang="en-US" sz="1400" dirty="0"/>
                    </a:p>
                  </a:txBody>
                  <a:tcPr/>
                </a:tc>
                <a:tc>
                  <a:txBody>
                    <a:bodyPr/>
                    <a:lstStyle/>
                    <a:p>
                      <a:r>
                        <a:rPr lang="en-US" altLang="zh-CN" sz="1400" dirty="0"/>
                        <a:t>H.Y. Shi</a:t>
                      </a:r>
                      <a:endParaRPr lang="zh-CN" altLang="en-US" sz="1400" dirty="0"/>
                    </a:p>
                  </a:txBody>
                  <a:tcPr/>
                </a:tc>
              </a:tr>
              <a:tr h="339643">
                <a:tc>
                  <a:txBody>
                    <a:bodyPr/>
                    <a:lstStyle/>
                    <a:p>
                      <a:r>
                        <a:rPr lang="en-US" altLang="zh-CN" sz="1400" dirty="0"/>
                        <a:t>Software Geometry</a:t>
                      </a:r>
                      <a:endParaRPr lang="zh-CN" altLang="en-US" sz="1400" dirty="0"/>
                    </a:p>
                  </a:txBody>
                  <a:tcPr/>
                </a:tc>
                <a:tc>
                  <a:txBody>
                    <a:bodyPr/>
                    <a:lstStyle/>
                    <a:p>
                      <a:r>
                        <a:rPr lang="en-US" altLang="zh-CN" sz="1400" dirty="0"/>
                        <a:t>C.D. Fu</a:t>
                      </a:r>
                      <a:endParaRPr lang="zh-CN" altLang="en-US" sz="1400" dirty="0"/>
                    </a:p>
                  </a:txBody>
                  <a:tcPr/>
                </a:tc>
              </a:tr>
              <a:tr h="339643">
                <a:tc>
                  <a:txBody>
                    <a:bodyPr/>
                    <a:lstStyle/>
                    <a:p>
                      <a:r>
                        <a:rPr lang="en-US" altLang="zh-CN" sz="1400" dirty="0"/>
                        <a:t>Alignment&amp;Assembly</a:t>
                      </a:r>
                      <a:endParaRPr lang="zh-CN" altLang="en-US" sz="1400" dirty="0"/>
                    </a:p>
                  </a:txBody>
                  <a:tcPr/>
                </a:tc>
                <a:tc>
                  <a:txBody>
                    <a:bodyPr/>
                    <a:lstStyle/>
                    <a:p>
                      <a:r>
                        <a:rPr lang="en-US" altLang="zh-CN" sz="1400" dirty="0"/>
                        <a:t>Q.</a:t>
                      </a:r>
                      <a:r>
                        <a:rPr lang="en-US" altLang="zh-CN" sz="1400" baseline="0" dirty="0"/>
                        <a:t> Ji/H.J. Wang/X.L. Wang</a:t>
                      </a:r>
                      <a:endParaRPr lang="zh-CN" altLang="en-US" sz="1400" dirty="0"/>
                    </a:p>
                  </a:txBody>
                  <a:tcPr/>
                </a:tc>
              </a:tr>
              <a:tr h="339643">
                <a:tc>
                  <a:txBody>
                    <a:bodyPr/>
                    <a:lstStyle/>
                    <a:p>
                      <a:r>
                        <a:rPr lang="en-US" altLang="zh-CN" sz="1400" dirty="0"/>
                        <a:t>Electronics</a:t>
                      </a:r>
                      <a:endParaRPr lang="zh-CN" altLang="en-US" sz="1400" dirty="0"/>
                    </a:p>
                  </a:txBody>
                  <a:tcPr/>
                </a:tc>
                <a:tc>
                  <a:txBody>
                    <a:bodyPr/>
                    <a:lstStyle/>
                    <a:p>
                      <a:r>
                        <a:rPr lang="en-US" altLang="zh-CN" sz="1400" dirty="0"/>
                        <a:t>W. Wei</a:t>
                      </a:r>
                      <a:endParaRPr lang="zh-CN" altLang="en-US" sz="1400" dirty="0"/>
                    </a:p>
                  </a:txBody>
                  <a:tcPr/>
                </a:tc>
              </a:tr>
              <a:tr h="339643">
                <a:tc>
                  <a:txBody>
                    <a:bodyPr/>
                    <a:lstStyle/>
                    <a:p>
                      <a:r>
                        <a:rPr lang="en-US" altLang="zh-CN" sz="1400" dirty="0"/>
                        <a:t>Cryogenic</a:t>
                      </a:r>
                      <a:endParaRPr lang="zh-CN" altLang="en-US" sz="1400" dirty="0"/>
                    </a:p>
                  </a:txBody>
                  <a:tcPr/>
                </a:tc>
                <a:tc>
                  <a:txBody>
                    <a:bodyPr/>
                    <a:lstStyle/>
                    <a:p>
                      <a:r>
                        <a:rPr lang="en-US" altLang="zh-CN" sz="1400" dirty="0"/>
                        <a:t>T.X. Zhao</a:t>
                      </a:r>
                      <a:endParaRPr lang="zh-CN" altLang="en-US" sz="1400" dirty="0"/>
                    </a:p>
                  </a:txBody>
                  <a:tcPr/>
                </a:tc>
              </a:tr>
              <a:tr h="339643">
                <a:tc>
                  <a:txBody>
                    <a:bodyPr/>
                    <a:lstStyle/>
                    <a:p>
                      <a:r>
                        <a:rPr lang="en-US" altLang="zh-CN" sz="1400" dirty="0"/>
                        <a:t>Radiation</a:t>
                      </a:r>
                      <a:r>
                        <a:rPr lang="en-US" altLang="zh-CN" sz="1400" baseline="0" dirty="0"/>
                        <a:t> Protection/dumps</a:t>
                      </a:r>
                      <a:endParaRPr lang="zh-CN" altLang="en-US" sz="1400" dirty="0"/>
                    </a:p>
                  </a:txBody>
                  <a:tcPr/>
                </a:tc>
                <a:tc>
                  <a:txBody>
                    <a:bodyPr/>
                    <a:lstStyle/>
                    <a:p>
                      <a:r>
                        <a:rPr lang="en-US" altLang="zh-CN" sz="1400" dirty="0"/>
                        <a:t>Z.J. Ma</a:t>
                      </a:r>
                      <a:endParaRPr lang="zh-CN" altLang="en-US" sz="1400" dirty="0"/>
                    </a:p>
                  </a:txBody>
                  <a:tcPr/>
                </a:tc>
              </a:tr>
              <a:tr h="339643">
                <a:tc>
                  <a:txBody>
                    <a:bodyPr/>
                    <a:lstStyle/>
                    <a:p>
                      <a:r>
                        <a:rPr lang="en-US" altLang="zh-CN" sz="1400" dirty="0"/>
                        <a:t>Collider ring</a:t>
                      </a:r>
                      <a:endParaRPr lang="zh-CN" altLang="en-US" sz="1400" dirty="0"/>
                    </a:p>
                  </a:txBody>
                  <a:tcPr/>
                </a:tc>
                <a:tc>
                  <a:txBody>
                    <a:bodyPr/>
                    <a:lstStyle/>
                    <a:p>
                      <a:r>
                        <a:rPr lang="en-US" altLang="zh-CN" sz="1400" dirty="0"/>
                        <a:t>Y.W.</a:t>
                      </a:r>
                      <a:r>
                        <a:rPr lang="en-US" altLang="zh-CN" sz="1400" baseline="0" dirty="0"/>
                        <a:t> Wang</a:t>
                      </a:r>
                      <a:endParaRPr lang="zh-CN" altLang="en-US" sz="1400" dirty="0"/>
                    </a:p>
                  </a:txBody>
                  <a:tcPr/>
                </a:tc>
              </a:tr>
            </a:tbl>
          </a:graphicData>
        </a:graphic>
      </p:graphicFrame>
      <p:sp>
        <p:nvSpPr>
          <p:cNvPr id="2" name="文本框 1"/>
          <p:cNvSpPr txBox="1"/>
          <p:nvPr/>
        </p:nvSpPr>
        <p:spPr>
          <a:xfrm>
            <a:off x="3759518" y="0"/>
            <a:ext cx="4026535" cy="368300"/>
          </a:xfrm>
          <a:prstGeom prst="rect">
            <a:avLst/>
          </a:prstGeom>
          <a:noFill/>
        </p:spPr>
        <p:txBody>
          <a:bodyPr wrap="none" rtlCol="0">
            <a:spAutoFit/>
          </a:bodyPr>
          <a:p>
            <a:pPr algn="ctr"/>
            <a:r>
              <a:rPr lang="en-US" altLang="zh-CN" b="1"/>
              <a:t>CEPC MDI Subsystem Task Forces </a:t>
            </a:r>
            <a:endParaRPr lang="en-US" altLang="zh-CN" b="1"/>
          </a:p>
        </p:txBody>
      </p:sp>
      <p:sp>
        <p:nvSpPr>
          <p:cNvPr id="10" name="文本框 9"/>
          <p:cNvSpPr txBox="1"/>
          <p:nvPr/>
        </p:nvSpPr>
        <p:spPr>
          <a:xfrm rot="20400000">
            <a:off x="233680" y="3132455"/>
            <a:ext cx="11417935" cy="706755"/>
          </a:xfrm>
          <a:prstGeom prst="rect">
            <a:avLst/>
          </a:prstGeom>
          <a:noFill/>
        </p:spPr>
        <p:txBody>
          <a:bodyPr wrap="square" rtlCol="0">
            <a:spAutoFit/>
          </a:bodyPr>
          <a:p>
            <a:pPr algn="ctr"/>
            <a:r>
              <a:rPr lang="en-US" altLang="zh-CN" sz="2000" b="1">
                <a:highlight>
                  <a:srgbClr val="FFFF00"/>
                </a:highlight>
              </a:rPr>
              <a:t>Clear CEPC MDI subsystem </a:t>
            </a:r>
            <a:r>
              <a:rPr lang="en-US" altLang="zh-CN" sz="2000" b="1">
                <a:highlight>
                  <a:srgbClr val="FFFF00"/>
                </a:highlight>
                <a:sym typeface="+mn-ea"/>
              </a:rPr>
              <a:t>overlapping working relation and communication </a:t>
            </a:r>
            <a:r>
              <a:rPr lang="en-US" altLang="zh-CN" sz="2000" b="1">
                <a:highlight>
                  <a:srgbClr val="FFFF00"/>
                </a:highlight>
              </a:rPr>
              <a:t>table(s) should be established to improve the communication among </a:t>
            </a:r>
            <a:r>
              <a:rPr lang="en-US" altLang="zh-CN" sz="2000" b="1">
                <a:highlight>
                  <a:srgbClr val="FFFF00"/>
                </a:highlight>
                <a:sym typeface="+mn-ea"/>
              </a:rPr>
              <a:t>colleageus in </a:t>
            </a:r>
            <a:r>
              <a:rPr lang="en-US" altLang="zh-CN" sz="2000" b="1">
                <a:highlight>
                  <a:srgbClr val="FFFF00"/>
                </a:highlight>
              </a:rPr>
              <a:t>MDI as a whole team </a:t>
            </a:r>
            <a:endParaRPr lang="en-US" altLang="zh-CN" sz="2000" b="1">
              <a:highlight>
                <a:srgbClr val="FFFF00"/>
              </a:highlight>
            </a:endParaRPr>
          </a:p>
        </p:txBody>
      </p:sp>
      <p:sp>
        <p:nvSpPr>
          <p:cNvPr id="8" name="文本框 7"/>
          <p:cNvSpPr txBox="1"/>
          <p:nvPr/>
        </p:nvSpPr>
        <p:spPr>
          <a:xfrm>
            <a:off x="10307320" y="22860"/>
            <a:ext cx="991235" cy="368300"/>
          </a:xfrm>
          <a:prstGeom prst="rect">
            <a:avLst/>
          </a:prstGeom>
          <a:noFill/>
        </p:spPr>
        <p:txBody>
          <a:bodyPr wrap="none" rtlCol="0">
            <a:spAutoFit/>
          </a:bodyPr>
          <a:p>
            <a:r>
              <a:rPr lang="en-US" altLang="zh-CN"/>
              <a:t>H.Y. Shi</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08685" y="417195"/>
            <a:ext cx="10374630" cy="5692775"/>
          </a:xfrm>
          <a:prstGeom prst="rect">
            <a:avLst/>
          </a:prstGeom>
          <a:noFill/>
        </p:spPr>
        <p:txBody>
          <a:bodyPr wrap="square" rtlCol="0" anchor="t">
            <a:spAutoFit/>
          </a:bodyPr>
          <a:p>
            <a:pPr algn="l"/>
            <a:r>
              <a:rPr lang="en-US" sz="2800" b="1" dirty="0">
                <a:sym typeface="+mn-ea"/>
              </a:rPr>
              <a:t>Suggestions:</a:t>
            </a:r>
            <a:endParaRPr lang="en-US" sz="2800" b="1" dirty="0">
              <a:sym typeface="+mn-ea"/>
            </a:endParaRPr>
          </a:p>
          <a:p>
            <a:pPr algn="l"/>
            <a:br>
              <a:rPr lang="en-US" sz="2800" dirty="0">
                <a:sym typeface="+mn-ea"/>
              </a:rPr>
            </a:br>
            <a:r>
              <a:rPr lang="en-US" sz="2800" dirty="0">
                <a:sym typeface="+mn-ea"/>
              </a:rPr>
              <a:t>A complete design goal and requirements parameter table(s) for a</a:t>
            </a:r>
            <a:r>
              <a:rPr lang="en-US" altLang="zh-CN" sz="2800">
                <a:sym typeface="+mn-ea"/>
              </a:rPr>
              <a:t>ny MDI subsystem and MDI as whole </a:t>
            </a:r>
            <a:r>
              <a:rPr lang="en-US" sz="2800" dirty="0">
                <a:sym typeface="+mn-ea"/>
              </a:rPr>
              <a:t>should be established by MDI colleageus </a:t>
            </a:r>
            <a:r>
              <a:rPr lang="en-US" altLang="zh-CN" sz="2800"/>
              <a:t>in order to evaluate MDI status qualitatively</a:t>
            </a:r>
            <a:endParaRPr lang="en-US" altLang="zh-CN" sz="2800"/>
          </a:p>
          <a:p>
            <a:pPr algn="l"/>
            <a:endParaRPr lang="en-US" altLang="zh-CN" sz="2800">
              <a:sym typeface="+mn-ea"/>
            </a:endParaRPr>
          </a:p>
          <a:p>
            <a:pPr algn="l"/>
            <a:r>
              <a:rPr lang="en-US" altLang="zh-CN" sz="2800">
                <a:sym typeface="+mn-ea"/>
              </a:rPr>
              <a:t>A CEPC MDI subsystem overlapping and parameter constrain relation should be established more clearly (including also people working relationship)  </a:t>
            </a:r>
            <a:endParaRPr lang="en-US" altLang="zh-CN" sz="2800"/>
          </a:p>
          <a:p>
            <a:pPr algn="l"/>
            <a:endParaRPr lang="en-US" altLang="zh-CN" sz="2800"/>
          </a:p>
          <a:p>
            <a:r>
              <a:rPr lang="en-US" altLang="zh-CN" sz="2800"/>
              <a:t>A MDI coherent study should be given a version name equiped with a complete documents in order to avoid any confusion in a complex system such as MDI</a:t>
            </a:r>
            <a:endParaRPr lang="en-US" altLang="zh-CN" sz="28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7923" y="1583055"/>
            <a:ext cx="3999865" cy="583565"/>
          </a:xfrm>
          <a:prstGeom prst="rect">
            <a:avLst/>
          </a:prstGeom>
          <a:noFill/>
        </p:spPr>
        <p:txBody>
          <a:bodyPr wrap="none" rtlCol="0">
            <a:spAutoFit/>
          </a:bodyPr>
          <a:p>
            <a:pPr algn="ctr"/>
            <a:r>
              <a:rPr lang="en-US" altLang="zh-CN" sz="3200" b="1"/>
              <a:t>Acknowledgements</a:t>
            </a:r>
            <a:endParaRPr lang="en-US" altLang="zh-CN" sz="3200" b="1"/>
          </a:p>
        </p:txBody>
      </p:sp>
      <p:sp>
        <p:nvSpPr>
          <p:cNvPr id="3" name="文本框 2"/>
          <p:cNvSpPr txBox="1"/>
          <p:nvPr/>
        </p:nvSpPr>
        <p:spPr>
          <a:xfrm>
            <a:off x="2016125" y="2838450"/>
            <a:ext cx="8990330" cy="1753235"/>
          </a:xfrm>
          <a:prstGeom prst="rect">
            <a:avLst/>
          </a:prstGeom>
          <a:noFill/>
        </p:spPr>
        <p:txBody>
          <a:bodyPr wrap="none" rtlCol="0">
            <a:spAutoFit/>
          </a:bodyPr>
          <a:p>
            <a:pPr marL="285750" indent="-285750">
              <a:buFont typeface="Wingdings" panose="05000000000000000000" charset="0"/>
              <a:buChar char="l"/>
            </a:pPr>
            <a:r>
              <a:rPr lang="en-US" altLang="zh-CN" sz="2400"/>
              <a:t>Thanks to all speakers and participants both on site and on line</a:t>
            </a:r>
            <a:endParaRPr lang="en-US" altLang="zh-CN" sz="2400"/>
          </a:p>
          <a:p>
            <a:pPr marL="285750" indent="-285750">
              <a:buFont typeface="Wingdings" panose="05000000000000000000" charset="0"/>
              <a:buChar char="l"/>
            </a:pPr>
            <a:endParaRPr lang="en-US" altLang="zh-CN" sz="2400"/>
          </a:p>
          <a:p>
            <a:pPr marL="285750" indent="-285750">
              <a:buFont typeface="Wingdings" panose="05000000000000000000" charset="0"/>
              <a:buChar char="l"/>
            </a:pPr>
            <a:r>
              <a:rPr lang="en-US" altLang="zh-CN" sz="2400"/>
              <a:t>Thanks for organizing committee and CSNS local supports</a:t>
            </a:r>
            <a:endParaRPr lang="en-US" altLang="zh-CN" sz="2400"/>
          </a:p>
          <a:p>
            <a:pPr marL="285750" indent="-285750"/>
            <a:endParaRPr lang="en-US" altLang="zh-CN"/>
          </a:p>
          <a:p>
            <a:endParaRPr lang="en-US" altLang="zh-CN"/>
          </a:p>
        </p:txBody>
      </p:sp>
      <p:sp>
        <p:nvSpPr>
          <p:cNvPr id="4" name="文本框 3"/>
          <p:cNvSpPr txBox="1"/>
          <p:nvPr/>
        </p:nvSpPr>
        <p:spPr>
          <a:xfrm>
            <a:off x="2924810" y="4591685"/>
            <a:ext cx="6681470" cy="1876425"/>
          </a:xfrm>
          <a:prstGeom prst="rect">
            <a:avLst/>
          </a:prstGeom>
          <a:noFill/>
        </p:spPr>
        <p:txBody>
          <a:bodyPr wrap="square" rtlCol="0">
            <a:spAutoFit/>
          </a:bodyPr>
          <a:p>
            <a:pPr algn="ctr"/>
            <a:r>
              <a:rPr lang="en-US" altLang="zh-CN" sz="2800"/>
              <a:t>Have a safe trip back! </a:t>
            </a:r>
            <a:endParaRPr lang="en-US" altLang="zh-CN" sz="2800"/>
          </a:p>
          <a:p>
            <a:pPr algn="ctr"/>
            <a:endParaRPr lang="en-US" altLang="zh-CN" sz="2800"/>
          </a:p>
          <a:p>
            <a:pPr algn="ctr"/>
            <a:r>
              <a:rPr lang="en-US" altLang="zh-CN" sz="2800"/>
              <a:t>Looking forwards to meet you in the next CEPC Detector and MDI workshop</a:t>
            </a:r>
            <a:r>
              <a:rPr lang="en-US" altLang="zh-CN" sz="3200"/>
              <a:t> </a:t>
            </a:r>
            <a:endParaRPr lang="en-US" altLang="zh-CN" sz="32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UNIT_PLACING_PICTURE_USER_VIEWPORT" val="{&quot;height&quot;:6058,&quot;width&quot;:6088}"/>
</p:tagLst>
</file>

<file path=ppt/tags/tag69.xml><?xml version="1.0" encoding="utf-8"?>
<p:tagLst xmlns:p="http://schemas.openxmlformats.org/presentationml/2006/main">
  <p:tag name="KSO_WM_UNIT_TABLE_BEAUTIFY" val="{231d1528-fe60-49ff-86f2-4d4265a8441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dfda0819-6f2d-4927-9d15-d4fb8139da78}"/>
</p:tagLst>
</file>

<file path=ppt/tags/tag71.xml><?xml version="1.0" encoding="utf-8"?>
<p:tagLst xmlns:p="http://schemas.openxmlformats.org/presentationml/2006/main">
  <p:tag name="KSO_WM_UNIT_TABLE_BEAUTIFY" val="smartTable{a89ea1ed-438c-4b15-9d65-1728f21ed3b7}"/>
</p:tagLst>
</file>

<file path=ppt/tags/tag72.xml><?xml version="1.0" encoding="utf-8"?>
<p:tagLst xmlns:p="http://schemas.openxmlformats.org/presentationml/2006/main">
  <p:tag name="KSO_WM_UNIT_TABLE_BEAUTIFY" val="smartTable{377f73f5-9eed-4f24-83a8-a91b5813d717}"/>
</p:tagLst>
</file>

<file path=ppt/tags/tag73.xml><?xml version="1.0" encoding="utf-8"?>
<p:tagLst xmlns:p="http://schemas.openxmlformats.org/presentationml/2006/main">
  <p:tag name="KSO_WM_UNIT_TABLE_BEAUTIFY" val="smartTable{53666250-80a9-4731-8b5b-a8edc7c8ae48}"/>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6027</Words>
  <Application>WPS 演示</Application>
  <PresentationFormat>宽屏</PresentationFormat>
  <Paragraphs>950</Paragraphs>
  <Slides>9</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微软雅黑</vt:lpstr>
      <vt:lpstr>Wingdings</vt:lpstr>
      <vt:lpstr>Times New Roman</vt:lpstr>
      <vt:lpstr>MS Mincho</vt:lpstr>
      <vt:lpstr>Symbol</vt:lpstr>
      <vt:lpstr>等线</vt:lpstr>
      <vt:lpstr>Symbol</vt:lpstr>
      <vt:lpstr>Arial Unicode MS</vt:lpstr>
      <vt:lpstr>Calibri</vt:lpstr>
      <vt:lpstr>Office 主题​​</vt:lpstr>
      <vt:lpstr>The 2021 Workshop on CEPC Detector &amp; MDI Mechanical Design    Closing Remarks   Jie Gao </vt:lpstr>
      <vt:lpstr>Observation:  Since the CEPC MDI workshop in 2020, there has been many important progresses which are reflected by the 20 talks:    MDI is an important and complex system with each subsystem design goal and requirements coming from overlapping subsystems, more efforts  are needed to guarantee the smooth progress of CEPC MDI studies  </vt:lpstr>
      <vt:lpstr>PowerPoint 演示文稿</vt:lpstr>
      <vt:lpstr>Map of the CEPC MDI Study Issues</vt:lpstr>
      <vt:lpstr>CEPC Accelerator Parameters (CDR/TDR) </vt:lpstr>
      <vt:lpstr>CEPC MDI Study Status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弘毅</cp:lastModifiedBy>
  <cp:revision>165</cp:revision>
  <dcterms:created xsi:type="dcterms:W3CDTF">2019-06-19T02:08:00Z</dcterms:created>
  <dcterms:modified xsi:type="dcterms:W3CDTF">2021-10-23T11:42:31Z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1CB120255FB046309770EAC5D1812217</vt:lpwstr>
  </property>
</Properties>
</file>