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88" r:id="rId5"/>
    <p:sldId id="287" r:id="rId6"/>
    <p:sldId id="286" r:id="rId7"/>
    <p:sldId id="307" r:id="rId8"/>
    <p:sldId id="291" r:id="rId9"/>
    <p:sldId id="282" r:id="rId10"/>
    <p:sldId id="283" r:id="rId11"/>
    <p:sldId id="284" r:id="rId12"/>
    <p:sldId id="285" r:id="rId13"/>
    <p:sldId id="308" r:id="rId14"/>
    <p:sldId id="277" r:id="rId15"/>
    <p:sldId id="278" r:id="rId16"/>
    <p:sldId id="289" r:id="rId17"/>
    <p:sldId id="349" r:id="rId18"/>
    <p:sldId id="348" r:id="rId19"/>
    <p:sldId id="394" r:id="rId20"/>
    <p:sldId id="395" r:id="rId21"/>
    <p:sldId id="39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6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C5DF4-3E9A-477F-9E5F-57FBC9DF8F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120FD-2C51-4EA6-B57A-6EADA5C9A5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832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在高能所计算集群使用CernVM File System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(CVMFS)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安装新版本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CEPCSW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51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B1CD-529A-4A2A-A1CF-E1A32DA817B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10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656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DCB9E-2A66-441E-B521-6CC9EA65C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9C7E6E-CC95-482E-9AE8-9EA6B642E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2D6B9B-CD31-4ED9-A124-AE234603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A277-50FE-40C2-B76C-733DFE753F42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EDFC51-F016-4E27-8FAB-0CEEBED91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6B676-4BAA-44D1-A0FD-D437B95A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89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81FD8-AB43-4ABE-BB9F-4B3A30A29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F8550A-F0F6-4926-9978-A7237CE33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B9F472-3412-40E4-B5F6-3886765C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7436-0512-4301-A01A-84A6EEF6449C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7A0647-12EE-49AB-9549-80562EBE6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01342C-40E7-450F-87AF-2FA7458D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66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8AA04-B351-48BA-B866-47CF462A0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E0411E0-4AE6-468C-89B7-4CACC385C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819FE-C515-4A62-B61D-331904F3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C670-94B7-46AA-A178-DF99D2A77B4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80D619-92DE-4BA7-A13A-E1B871A25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AAC7FC-C4C1-4B04-90FB-630523D4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63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B97D26-126B-4B05-B686-13C14EE22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3E290D-4850-4B01-8FC5-5EC016D63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F6DB82-4A66-461E-8FC1-1A3C65E9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F86-8156-4A29-B176-8190C52F0CC3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24F506-0304-4DD5-A1AB-EAD08CF1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C42C05-C385-482F-BE53-E527809E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028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7D0E4D-474A-4CE4-AD91-AF7E9F5D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7F9501-FA4C-4E06-B276-B9AB374AB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A7418B-0F51-45F5-AE28-A860AD3D0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3021-F63C-4EE1-BAFB-2DCDF6E3DE9B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DE6616-329E-4565-B919-E9AEF741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9DB92A-57A8-46E6-804D-D571359C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9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2A4D6C-676F-4D1A-9191-A49B0B29E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062155-F604-4D8E-ABFD-D0D1FF430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49EF3-2D72-4FDE-8F09-E6D8EC506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7BCA6A-0FDB-46D4-95E1-F52C163B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0EF3-D34E-4B86-A90E-467354ECD6BE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ADC7E6-35A1-474A-9676-C77EA3EE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638305-3609-43B4-904B-7E56348BF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89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6FC20-A1B2-49A1-A5E8-5021005F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FAECF7-2167-41A7-9D6B-3B8B1DE8C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31C936A-DF9C-4DB1-B0CB-B7D926782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9BB3E7D-8EB3-47D0-88D7-655F851A5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25DF20-493F-470A-9D29-90B5AE7BF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B80104E-E11F-4C08-B484-A2DA4FD3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7409-A639-4459-B14A-E1E812B648F0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AD06D8-7A0D-449D-A565-8361B5DF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2D47F8-45D3-45B3-B577-7F652BC8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97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6294C1-8D78-434E-BF96-20CFE2C7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363514-F2C6-4774-B1B8-5D06EA53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42B7-DED4-4AD0-9BCA-32525A91A342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7BA4AE-7E2C-4449-8FE7-43E7F6B6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9F6EBA6-6B77-437F-9EAB-4C6A10900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1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8A6ED5-9139-42B9-A397-18391E5C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1916-A6BA-4537-A1F9-6729CB64AC69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D6F8162-415F-41B2-A66F-62BA733B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2ABFA4-6862-48E2-B9B5-926614E3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71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BA466-A503-4A79-A95D-A9D940D7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F0EF7A-7984-4C96-86AA-A7AA2BD1B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DF4EE9-9C70-424B-B92F-57E018A7E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06BF44-F40A-4C13-ABED-B7C64095F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05D4-8A44-4E1A-ABC8-51693C9DB3FF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1A227E-573D-4613-8DEF-487A26D7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2C8D0C-BFCF-4FE6-ADEC-33464ECBA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80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77BFF4-91E8-46B4-8B81-86F0A9B07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7D6263D-1E19-4735-B9A6-D94F60A7B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EB18F9-B985-48BD-860E-A77C5092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8004D3B-550D-4561-B224-5D89D8576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7DE4-556C-478C-AE94-B62585BF4FFF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A00A23-5383-4E79-B4B1-D440E6F39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486B3B-2A4D-4D12-8E72-1AD45EA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53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D1E7AD-2925-4952-8E85-507CA5B60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1BA04E-5C7B-46A9-9739-497EB1274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6E5A3A-59A2-4FA4-94F6-8FB92E9F0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E19D6-86C7-4B6B-A339-536495FBBD26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216885-08C0-4B2A-B56C-D3527CEEA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6093E3-07A7-4401-963F-3E1F2DB87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09DB-5551-4DBA-AD0C-3326F123EA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24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7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50.png"/><Relationship Id="rId10" Type="http://schemas.openxmlformats.org/officeDocument/2006/relationships/image" Target="../media/image53.emf"/><Relationship Id="rId4" Type="http://schemas.openxmlformats.org/officeDocument/2006/relationships/image" Target="../media/image49.JP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150864-0352-440C-B96A-1FCFFDCDC4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Muon detector</a:t>
            </a:r>
            <a:endParaRPr lang="zh-CN" altLang="en-US" sz="8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B530353-83D7-4C54-9812-C7F052F6F3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XiaoLong</a:t>
            </a:r>
            <a:r>
              <a:rPr lang="en-US" altLang="zh-CN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Wang</a:t>
            </a:r>
          </a:p>
          <a:p>
            <a:pPr>
              <a:spcBef>
                <a:spcPct val="0"/>
              </a:spcBef>
            </a:pPr>
            <a:r>
              <a:rPr lang="en-US" altLang="zh-CN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Fudan University</a:t>
            </a:r>
          </a:p>
          <a:p>
            <a:pPr>
              <a:spcBef>
                <a:spcPct val="0"/>
              </a:spcBef>
            </a:pPr>
            <a:r>
              <a:rPr lang="zh-CN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东莞</a:t>
            </a:r>
            <a:r>
              <a:rPr lang="en-US" altLang="zh-CN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CEPC</a:t>
            </a:r>
            <a:r>
              <a:rPr lang="zh-CN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探测器与</a:t>
            </a:r>
            <a:r>
              <a:rPr lang="en-US" altLang="zh-CN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MDI</a:t>
            </a:r>
            <a:r>
              <a:rPr lang="zh-CN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机械设计研讨会</a:t>
            </a:r>
            <a:endParaRPr lang="en-US" altLang="zh-CN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zh-CN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散列中子源园区，</a:t>
            </a:r>
            <a:r>
              <a:rPr lang="en-US" altLang="zh-CN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10/22/2021</a:t>
            </a:r>
            <a:endParaRPr lang="zh-CN" alt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C1CD77-3080-42DC-B350-15653242D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38" y="407936"/>
            <a:ext cx="4099595" cy="12219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2AD7D55-874F-4B70-BE9B-118A83BA8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67" y="216678"/>
            <a:ext cx="2763283" cy="16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13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10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13056" y="268421"/>
            <a:ext cx="47211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CEPCSW on cluster</a:t>
            </a:r>
          </a:p>
        </p:txBody>
      </p:sp>
      <p:pic>
        <p:nvPicPr>
          <p:cNvPr id="7173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07" y="1294755"/>
            <a:ext cx="5884878" cy="25502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71166" y="1398624"/>
            <a:ext cx="3786625" cy="1562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86079" y="3994795"/>
            <a:ext cx="5495925" cy="2028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git clone git@github.com:cepc/CEPCSW.git</a:t>
            </a:r>
            <a:endParaRPr lang="en-US" altLang="zh-CN" dirty="0">
              <a:latin typeface="Helvetica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cd CEPCSW</a:t>
            </a:r>
            <a:endParaRPr lang="en-US" altLang="zh-CN" dirty="0">
              <a:latin typeface="Helvetica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git checkout master # branch name</a:t>
            </a:r>
            <a:endParaRPr lang="en-US" altLang="zh-CN" dirty="0">
              <a:latin typeface="Helvetica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source setup.sh</a:t>
            </a:r>
            <a:endParaRPr lang="en-US" altLang="zh-CN" dirty="0">
              <a:latin typeface="Helvetica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./build.sh</a:t>
            </a:r>
            <a:endParaRPr lang="en-US" altLang="zh-CN" dirty="0">
              <a:latin typeface="Helvetica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./run.sh Examples/options/helloalg.py</a:t>
            </a:r>
            <a:endParaRPr lang="en-US" altLang="zh-CN" dirty="0">
              <a:latin typeface="Helvetica" pitchFamily="2" charset="0"/>
            </a:endParaRPr>
          </a:p>
        </p:txBody>
      </p:sp>
      <p:pic>
        <p:nvPicPr>
          <p:cNvPr id="11268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1166" y="3459988"/>
            <a:ext cx="4019339" cy="27224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98449" y="2891613"/>
            <a:ext cx="1440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latin typeface="Helvetica" pitchFamily="2" charset="0"/>
                <a:sym typeface="+mn-ea"/>
              </a:rPr>
              <a:t>check CVMFS</a:t>
            </a:r>
            <a:endParaRPr lang="en-US" altLang="zh-CN" dirty="0">
              <a:latin typeface="Helvetica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59980" y="6304245"/>
            <a:ext cx="2011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dirty="0">
                <a:latin typeface="Helvetica" pitchFamily="2" charset="0"/>
                <a:sym typeface="+mn-ea"/>
              </a:rPr>
              <a:t>CEPCSW installed</a:t>
            </a:r>
            <a:endParaRPr lang="en-US" altLang="zh-CN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3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超层1_0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30" y="70802"/>
            <a:ext cx="3217705" cy="2063703"/>
          </a:xfrm>
          <a:prstGeom prst="rect">
            <a:avLst/>
          </a:prstGeom>
        </p:spPr>
      </p:pic>
      <p:pic>
        <p:nvPicPr>
          <p:cNvPr id="7" name="Picture 6" descr="超层1细节_0000._0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7" y="2285006"/>
            <a:ext cx="3553092" cy="185405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85053" y="1270654"/>
            <a:ext cx="439420" cy="3702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3720000">
            <a:off x="747191" y="1864079"/>
            <a:ext cx="800100" cy="123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03008" y="3522345"/>
            <a:ext cx="0" cy="27432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0"/>
          <p:cNvSpPr txBox="1"/>
          <p:nvPr/>
        </p:nvSpPr>
        <p:spPr>
          <a:xfrm>
            <a:off x="2414162" y="3490228"/>
            <a:ext cx="665567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10cm</a:t>
            </a:r>
          </a:p>
        </p:txBody>
      </p:sp>
      <p:pic>
        <p:nvPicPr>
          <p:cNvPr id="4" name="Picture 3" descr="整体侧面_0000"/>
          <p:cNvPicPr>
            <a:picLocks noChangeAspect="1"/>
          </p:cNvPicPr>
          <p:nvPr/>
        </p:nvPicPr>
        <p:blipFill rotWithShape="1">
          <a:blip r:embed="rId5"/>
          <a:srcRect l="14795" t="11982" r="15361" b="10283"/>
          <a:stretch/>
        </p:blipFill>
        <p:spPr>
          <a:xfrm>
            <a:off x="159025" y="4275884"/>
            <a:ext cx="3087757" cy="220433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63880" y="6343402"/>
            <a:ext cx="225883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1352700" y="6410838"/>
            <a:ext cx="70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12m</a:t>
            </a:r>
          </a:p>
        </p:txBody>
      </p:sp>
      <p:pic>
        <p:nvPicPr>
          <p:cNvPr id="13" name="Picture 12" descr="轴线方向_0000._0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3475" y="4325620"/>
            <a:ext cx="3482340" cy="223393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278133" y="4616395"/>
            <a:ext cx="8945" cy="166185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43045" y="4592072"/>
            <a:ext cx="1371600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043045" y="6343402"/>
            <a:ext cx="1371600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7"/>
          <p:cNvSpPr txBox="1"/>
          <p:nvPr/>
        </p:nvSpPr>
        <p:spPr>
          <a:xfrm>
            <a:off x="3845063" y="5241815"/>
            <a:ext cx="433070" cy="275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9m</a:t>
            </a:r>
          </a:p>
        </p:txBody>
      </p:sp>
      <p:pic>
        <p:nvPicPr>
          <p:cNvPr id="19" name="Picture 18" descr="整体1_0000._0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4619" y="70802"/>
            <a:ext cx="6370955" cy="4087495"/>
          </a:xfrm>
          <a:prstGeom prst="rect">
            <a:avLst/>
          </a:prstGeom>
        </p:spPr>
      </p:pic>
      <p:pic>
        <p:nvPicPr>
          <p:cNvPr id="20" name="Picture 19" descr="轴线方向2_0000._0000._00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145" y="4319905"/>
            <a:ext cx="3481705" cy="2233930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069" y="304165"/>
            <a:ext cx="3108325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0066700" y="12312"/>
            <a:ext cx="16385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CEPC CDR 2018</a:t>
            </a:r>
          </a:p>
        </p:txBody>
      </p:sp>
      <p:sp>
        <p:nvSpPr>
          <p:cNvPr id="23" name="Oval 7"/>
          <p:cNvSpPr/>
          <p:nvPr/>
        </p:nvSpPr>
        <p:spPr>
          <a:xfrm flipV="1">
            <a:off x="10302689" y="759871"/>
            <a:ext cx="318054" cy="1276509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563880" y="288439"/>
            <a:ext cx="123179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superlayer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4715018-7ED7-4056-97CD-4CA6588C9990}"/>
              </a:ext>
            </a:extLst>
          </p:cNvPr>
          <p:cNvSpPr txBox="1"/>
          <p:nvPr/>
        </p:nvSpPr>
        <p:spPr>
          <a:xfrm>
            <a:off x="9746850" y="5140535"/>
            <a:ext cx="23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Magnetic field would be quite strong in muon detector.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3DA4C0E-C4FE-4610-86B2-992F6F15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14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586408" y="199472"/>
                <a:ext cx="10515600" cy="1325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40 </m:t>
                    </m:r>
                    <m:r>
                      <m:rPr>
                        <m:sty m:val="p"/>
                      </m:rPr>
                      <a:rPr lang="en-US" altLang="zh-CN" b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b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1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b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altLang="zh-CN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hits</a:t>
                </a:r>
                <a:endParaRPr lang="zh-CN" altLang="en-US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6408" y="199472"/>
                <a:ext cx="10515600" cy="1325563"/>
              </a:xfrm>
              <a:blipFill>
                <a:blip r:embed="rId2"/>
                <a:stretch>
                  <a:fillRect b="-18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0"/>
          <a:stretch/>
        </p:blipFill>
        <p:spPr>
          <a:xfrm>
            <a:off x="5510995" y="1935854"/>
            <a:ext cx="6027704" cy="1655594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t="9985" r="18690" b="11569"/>
          <a:stretch/>
        </p:blipFill>
        <p:spPr>
          <a:xfrm>
            <a:off x="1020418" y="1935854"/>
            <a:ext cx="4273826" cy="3279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510995" y="3763618"/>
                <a:ext cx="6027704" cy="231172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Fast testing with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40 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dirty="0"/>
                  <a:t> is performed.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WLS fibre and SiPMs are not included yet.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Plan: </a:t>
                </a:r>
              </a:p>
              <a:p>
                <a:pPr marL="742950" lvl="1" indent="-285750">
                  <a:buFont typeface="Wingdings" panose="05000000000000000000" pitchFamily="2" charset="2"/>
                  <a:buChar char="u"/>
                </a:pPr>
                <a:r>
                  <a:rPr lang="en-US" altLang="zh-CN" dirty="0"/>
                  <a:t>A complete description of the scintillator-based muon detector.</a:t>
                </a:r>
              </a:p>
              <a:p>
                <a:pPr marL="742950" lvl="1" indent="-285750">
                  <a:buFont typeface="Wingdings" panose="05000000000000000000" pitchFamily="2" charset="2"/>
                  <a:buChar char="u"/>
                </a:pPr>
                <a:r>
                  <a:rPr lang="en-US" altLang="zh-CN" dirty="0"/>
                  <a:t>Implementation into the CEPCSW.</a:t>
                </a:r>
              </a:p>
              <a:p>
                <a:pPr marL="742950" lvl="1" indent="-285750">
                  <a:buFont typeface="Wingdings" panose="05000000000000000000" pitchFamily="2" charset="2"/>
                  <a:buChar char="u"/>
                </a:pPr>
                <a:r>
                  <a:rPr lang="en-US" altLang="zh-CN" dirty="0"/>
                  <a:t>Optimization according to CEPC physics goals.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995" y="3763618"/>
                <a:ext cx="6027704" cy="2311723"/>
              </a:xfrm>
              <a:prstGeom prst="rect">
                <a:avLst/>
              </a:prstGeom>
              <a:blipFill>
                <a:blip r:embed="rId5"/>
                <a:stretch>
                  <a:fillRect l="-505" t="-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78992246-DB36-48B0-840B-9ADFBF7D9C12}"/>
              </a:ext>
            </a:extLst>
          </p:cNvPr>
          <p:cNvSpPr txBox="1"/>
          <p:nvPr/>
        </p:nvSpPr>
        <p:spPr>
          <a:xfrm>
            <a:off x="914400" y="572172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Will be ready for </a:t>
            </a:r>
            <a:r>
              <a:rPr lang="en-US" altLang="zh-CN" dirty="0" err="1"/>
              <a:t>G4</a:t>
            </a:r>
            <a:r>
              <a:rPr lang="en-US" altLang="zh-CN" dirty="0"/>
              <a:t> testing soon.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BB779A-E401-4F0E-B855-457AA379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93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6774" y="11375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Optical coupling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5" y="3675769"/>
            <a:ext cx="3738145" cy="2492097"/>
          </a:xfrm>
        </p:spPr>
      </p:pic>
      <p:pic>
        <p:nvPicPr>
          <p:cNvPr id="5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793" y="1872777"/>
            <a:ext cx="4621751" cy="15595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val 7"/>
          <p:cNvSpPr/>
          <p:nvPr/>
        </p:nvSpPr>
        <p:spPr>
          <a:xfrm>
            <a:off x="3830871" y="2246578"/>
            <a:ext cx="629479" cy="653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7"/>
          <p:cNvSpPr txBox="1"/>
          <p:nvPr/>
        </p:nvSpPr>
        <p:spPr>
          <a:xfrm>
            <a:off x="3266661" y="5735644"/>
            <a:ext cx="873126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Get closer to improve the light collection.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Firm coupling to avoid the damage on the MPPC sensor surface.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Studying the coupling between scintillator strip and fibre with optical glue.</a:t>
            </a:r>
            <a:endParaRPr lang="zh-CN" altLang="en-US" sz="2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47" y="3550496"/>
            <a:ext cx="3100448" cy="2066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727" y="3550496"/>
            <a:ext cx="3026204" cy="20174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770" y="776536"/>
            <a:ext cx="6013449" cy="237213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395792" y="608857"/>
            <a:ext cx="172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Belle II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60C0186-28E5-4A52-B1F4-363C0DD7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536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DDAF4E02-F20A-8B47-BDC2-2457BAE07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5" t="10476" r="13270" b="7315"/>
          <a:stretch/>
        </p:blipFill>
        <p:spPr>
          <a:xfrm>
            <a:off x="2592446" y="5658259"/>
            <a:ext cx="1270758" cy="12273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13EF435-2968-7841-812E-484985D01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53" y="3565818"/>
            <a:ext cx="4389598" cy="267798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23956F6-FDE9-B947-9773-29D7D8ECDD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003" t="1934" r="3269"/>
          <a:stretch/>
        </p:blipFill>
        <p:spPr>
          <a:xfrm rot="5400000">
            <a:off x="2488750" y="1716305"/>
            <a:ext cx="1758628" cy="6260797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B7C74E9D-D97B-7740-A920-F9A2A319C07B}"/>
              </a:ext>
            </a:extLst>
          </p:cNvPr>
          <p:cNvSpPr txBox="1"/>
          <p:nvPr/>
        </p:nvSpPr>
        <p:spPr>
          <a:xfrm>
            <a:off x="744272" y="4373427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chemeClr val="accent1">
                    <a:lumMod val="75000"/>
                  </a:schemeClr>
                </a:solidFill>
              </a:rPr>
              <a:t>LED </a:t>
            </a:r>
            <a:endParaRPr kumimoji="1" lang="zh-CN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27094B8-6326-AA40-B665-D5B27E4FE948}"/>
              </a:ext>
            </a:extLst>
          </p:cNvPr>
          <p:cNvSpPr txBox="1"/>
          <p:nvPr/>
        </p:nvSpPr>
        <p:spPr>
          <a:xfrm>
            <a:off x="6241529" y="4792158"/>
            <a:ext cx="80983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b="1" dirty="0"/>
              <a:t>MPPC</a:t>
            </a:r>
            <a:endParaRPr kumimoji="1" lang="zh-CN" altLang="en-US" b="1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868DEB3-A8A2-4F4C-87E9-686B54A807E3}"/>
              </a:ext>
            </a:extLst>
          </p:cNvPr>
          <p:cNvSpPr txBox="1"/>
          <p:nvPr/>
        </p:nvSpPr>
        <p:spPr>
          <a:xfrm>
            <a:off x="4318511" y="4140495"/>
            <a:ext cx="210346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b="1" dirty="0"/>
              <a:t>Scintillator</a:t>
            </a:r>
            <a:r>
              <a:rPr kumimoji="1" lang="zh-CN" altLang="en-US" b="1"/>
              <a:t> </a:t>
            </a:r>
            <a:r>
              <a:rPr kumimoji="1" lang="en-US" altLang="zh-CN" b="1" dirty="0"/>
              <a:t>blocks</a:t>
            </a:r>
            <a:endParaRPr kumimoji="1" lang="zh-CN" altLang="en-US" b="1"/>
          </a:p>
        </p:txBody>
      </p: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615BC90C-62DD-5243-B5DE-6F80B21A0A0A}"/>
              </a:ext>
            </a:extLst>
          </p:cNvPr>
          <p:cNvCxnSpPr/>
          <p:nvPr/>
        </p:nvCxnSpPr>
        <p:spPr>
          <a:xfrm>
            <a:off x="4866880" y="5052265"/>
            <a:ext cx="122912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>
            <a:extLst>
              <a:ext uri="{FF2B5EF4-FFF2-40B4-BE49-F238E27FC236}">
                <a16:creationId xmlns:a16="http://schemas.microsoft.com/office/drawing/2014/main" id="{32DF490A-10D1-AC4F-9F92-6A2A44A3D4CF}"/>
              </a:ext>
            </a:extLst>
          </p:cNvPr>
          <p:cNvSpPr/>
          <p:nvPr/>
        </p:nvSpPr>
        <p:spPr>
          <a:xfrm>
            <a:off x="5456096" y="4674244"/>
            <a:ext cx="298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F95D2A47-BA48-614B-8960-884FC6829E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348" y="1759320"/>
            <a:ext cx="2605545" cy="161430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748D34E-B7A7-4446-BBE4-7EC89087A01B}"/>
              </a:ext>
            </a:extLst>
          </p:cNvPr>
          <p:cNvSpPr/>
          <p:nvPr/>
        </p:nvSpPr>
        <p:spPr>
          <a:xfrm>
            <a:off x="9817710" y="3314037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DT5725</a:t>
            </a:r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AF648B2-DFB6-904C-8EC0-5981327E578B}"/>
              </a:ext>
            </a:extLst>
          </p:cNvPr>
          <p:cNvSpPr/>
          <p:nvPr/>
        </p:nvSpPr>
        <p:spPr>
          <a:xfrm>
            <a:off x="8156320" y="6126249"/>
            <a:ext cx="400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Multiphoton spectrum from MPPC</a:t>
            </a:r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7D251A0-93EE-8C45-BBE8-EECF1EFE8516}"/>
              </a:ext>
            </a:extLst>
          </p:cNvPr>
          <p:cNvSpPr/>
          <p:nvPr/>
        </p:nvSpPr>
        <p:spPr>
          <a:xfrm>
            <a:off x="444820" y="169386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Add scintillator between LED and MPPC</a:t>
            </a:r>
            <a:endParaRPr lang="zh-CN" altLang="en-US" sz="20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4D9BFF6-A505-0440-BAC4-6B3FB5792B65}"/>
              </a:ext>
            </a:extLst>
          </p:cNvPr>
          <p:cNvSpPr/>
          <p:nvPr/>
        </p:nvSpPr>
        <p:spPr>
          <a:xfrm>
            <a:off x="2206583" y="2653213"/>
            <a:ext cx="739229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LED</a:t>
            </a:r>
          </a:p>
          <a:p>
            <a:pPr algn="ctr"/>
            <a:r>
              <a:rPr lang="en-US" altLang="zh-CN" sz="2000" dirty="0"/>
              <a:t>light</a:t>
            </a:r>
            <a:endParaRPr lang="zh-CN" altLang="en-US" sz="200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1E334D2-7C72-3445-B4E9-ECE86D93631E}"/>
              </a:ext>
            </a:extLst>
          </p:cNvPr>
          <p:cNvSpPr/>
          <p:nvPr/>
        </p:nvSpPr>
        <p:spPr>
          <a:xfrm>
            <a:off x="3163176" y="2657212"/>
            <a:ext cx="1703704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scintillator</a:t>
            </a:r>
            <a:endParaRPr lang="zh-CN" altLang="en-US" sz="200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02813C1-2CFC-1244-AF04-B491BE16624C}"/>
              </a:ext>
            </a:extLst>
          </p:cNvPr>
          <p:cNvSpPr/>
          <p:nvPr/>
        </p:nvSpPr>
        <p:spPr>
          <a:xfrm>
            <a:off x="368778" y="2657212"/>
            <a:ext cx="1471613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Pulse</a:t>
            </a:r>
            <a:r>
              <a:rPr lang="zh-CN" altLang="en-US" sz="2000"/>
              <a:t> </a:t>
            </a:r>
            <a:r>
              <a:rPr lang="en-US" altLang="zh-CN" sz="2000" dirty="0"/>
              <a:t>generator</a:t>
            </a:r>
            <a:endParaRPr lang="zh-CN" altLang="en-US" sz="2000"/>
          </a:p>
        </p:txBody>
      </p:sp>
      <p:cxnSp>
        <p:nvCxnSpPr>
          <p:cNvPr id="31" name="直接箭头连接符 4">
            <a:extLst>
              <a:ext uri="{FF2B5EF4-FFF2-40B4-BE49-F238E27FC236}">
                <a16:creationId xmlns:a16="http://schemas.microsoft.com/office/drawing/2014/main" id="{20E48531-5A66-AF43-BE8E-24ABE9073D3B}"/>
              </a:ext>
            </a:extLst>
          </p:cNvPr>
          <p:cNvCxnSpPr>
            <a:cxnSpLocks/>
            <a:stCxn id="30" idx="3"/>
            <a:endCxn id="28" idx="1"/>
          </p:cNvCxnSpPr>
          <p:nvPr/>
        </p:nvCxnSpPr>
        <p:spPr>
          <a:xfrm flipV="1">
            <a:off x="1840391" y="2967538"/>
            <a:ext cx="366192" cy="3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14">
            <a:extLst>
              <a:ext uri="{FF2B5EF4-FFF2-40B4-BE49-F238E27FC236}">
                <a16:creationId xmlns:a16="http://schemas.microsoft.com/office/drawing/2014/main" id="{CCC1706F-C185-2F42-9404-67BC3AC9F75D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>
            <a:off x="2945812" y="2967538"/>
            <a:ext cx="217364" cy="3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A7872957-A41D-8B41-BF5C-030CBDA64F12}"/>
              </a:ext>
            </a:extLst>
          </p:cNvPr>
          <p:cNvSpPr/>
          <p:nvPr/>
        </p:nvSpPr>
        <p:spPr>
          <a:xfrm>
            <a:off x="6556414" y="2879095"/>
            <a:ext cx="2135893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Digital analyzer</a:t>
            </a:r>
            <a:endParaRPr lang="zh-CN" altLang="en-US" sz="200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947BD1D-395B-084A-A5D7-DE96C8EC6A0B}"/>
              </a:ext>
            </a:extLst>
          </p:cNvPr>
          <p:cNvSpPr/>
          <p:nvPr/>
        </p:nvSpPr>
        <p:spPr>
          <a:xfrm>
            <a:off x="5150015" y="2653213"/>
            <a:ext cx="1041276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MPPC</a:t>
            </a:r>
            <a:endParaRPr lang="zh-CN" altLang="en-US" sz="2000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10A33A91-B4B6-3B46-9464-E07547124F8B}"/>
              </a:ext>
            </a:extLst>
          </p:cNvPr>
          <p:cNvCxnSpPr>
            <a:cxnSpLocks/>
            <a:stCxn id="34" idx="3"/>
            <a:endCxn id="33" idx="1"/>
          </p:cNvCxnSpPr>
          <p:nvPr/>
        </p:nvCxnSpPr>
        <p:spPr>
          <a:xfrm>
            <a:off x="6191291" y="2967538"/>
            <a:ext cx="365123" cy="225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9CAEA18E-09A5-9C4E-87F0-9BAF3642F773}"/>
              </a:ext>
            </a:extLst>
          </p:cNvPr>
          <p:cNvSpPr/>
          <p:nvPr/>
        </p:nvSpPr>
        <p:spPr>
          <a:xfrm>
            <a:off x="6646447" y="1747495"/>
            <a:ext cx="1618753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oscilloscope</a:t>
            </a:r>
            <a:endParaRPr lang="zh-CN" altLang="en-US" sz="2000"/>
          </a:p>
        </p:txBody>
      </p:sp>
      <p:cxnSp>
        <p:nvCxnSpPr>
          <p:cNvPr id="37" name="直接箭头连接符 51">
            <a:extLst>
              <a:ext uri="{FF2B5EF4-FFF2-40B4-BE49-F238E27FC236}">
                <a16:creationId xmlns:a16="http://schemas.microsoft.com/office/drawing/2014/main" id="{97BAD79A-AC0A-E742-B6C2-2D22874244B9}"/>
              </a:ext>
            </a:extLst>
          </p:cNvPr>
          <p:cNvCxnSpPr>
            <a:cxnSpLocks/>
            <a:stCxn id="34" idx="3"/>
            <a:endCxn id="36" idx="1"/>
          </p:cNvCxnSpPr>
          <p:nvPr/>
        </p:nvCxnSpPr>
        <p:spPr>
          <a:xfrm flipV="1">
            <a:off x="6191291" y="2061820"/>
            <a:ext cx="455156" cy="905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51">
            <a:extLst>
              <a:ext uri="{FF2B5EF4-FFF2-40B4-BE49-F238E27FC236}">
                <a16:creationId xmlns:a16="http://schemas.microsoft.com/office/drawing/2014/main" id="{6FAD85CA-E381-D741-882C-75D1FD5FF215}"/>
              </a:ext>
            </a:extLst>
          </p:cNvPr>
          <p:cNvCxnSpPr>
            <a:cxnSpLocks/>
          </p:cNvCxnSpPr>
          <p:nvPr/>
        </p:nvCxnSpPr>
        <p:spPr>
          <a:xfrm flipH="1">
            <a:off x="3745475" y="5381682"/>
            <a:ext cx="1452752" cy="8530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FBECDBB0-02F7-7344-A2D5-3B567F128BE0}"/>
              </a:ext>
            </a:extLst>
          </p:cNvPr>
          <p:cNvSpPr txBox="1"/>
          <p:nvPr/>
        </p:nvSpPr>
        <p:spPr>
          <a:xfrm>
            <a:off x="791657" y="6190106"/>
            <a:ext cx="18245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b="1" dirty="0"/>
              <a:t>Smooth surface</a:t>
            </a:r>
            <a:endParaRPr kumimoji="1" lang="zh-CN" altLang="en-US" b="1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5C7D650-68CB-004C-9435-696A0ADC45DE}"/>
              </a:ext>
            </a:extLst>
          </p:cNvPr>
          <p:cNvSpPr/>
          <p:nvPr/>
        </p:nvSpPr>
        <p:spPr>
          <a:xfrm>
            <a:off x="4851374" y="5866940"/>
            <a:ext cx="2428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Trigger: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 channel coincidence</a:t>
            </a: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reduce dark count</a:t>
            </a:r>
            <a:endParaRPr lang="zh-CN" altLang="en-US" dirty="0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D86D587D-61D8-A847-A0B2-FFC96EB7EEFC}"/>
              </a:ext>
            </a:extLst>
          </p:cNvPr>
          <p:cNvCxnSpPr/>
          <p:nvPr/>
        </p:nvCxnSpPr>
        <p:spPr>
          <a:xfrm>
            <a:off x="2945812" y="2786495"/>
            <a:ext cx="220420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03060E1F-023D-6E43-B6C4-3817E3AC202A}"/>
              </a:ext>
            </a:extLst>
          </p:cNvPr>
          <p:cNvSpPr/>
          <p:nvPr/>
        </p:nvSpPr>
        <p:spPr>
          <a:xfrm>
            <a:off x="3822355" y="2319421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light</a:t>
            </a:r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1517A7-2F74-CC42-9437-AB89288D69A3}"/>
              </a:ext>
            </a:extLst>
          </p:cNvPr>
          <p:cNvSpPr/>
          <p:nvPr/>
        </p:nvSpPr>
        <p:spPr>
          <a:xfrm>
            <a:off x="444820" y="550281"/>
            <a:ext cx="77957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Attenuation length of Scintillator</a:t>
            </a:r>
          </a:p>
        </p:txBody>
      </p:sp>
    </p:spTree>
    <p:extLst>
      <p:ext uri="{BB962C8B-B14F-4D97-AF65-F5344CB8AC3E}">
        <p14:creationId xmlns:p14="http://schemas.microsoft.com/office/powerpoint/2010/main" val="3643061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7261" y="26531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Attenuation length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45EDEA-1031-E541-86F1-FA54381A6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6" t="-1" b="7178"/>
          <a:stretch/>
        </p:blipFill>
        <p:spPr>
          <a:xfrm>
            <a:off x="902824" y="2449972"/>
            <a:ext cx="4147163" cy="2930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5B0B7C2-5C70-8143-8078-42AEBFA7E1EC}"/>
                  </a:ext>
                </a:extLst>
              </p:cNvPr>
              <p:cNvSpPr txBox="1"/>
              <p:nvPr/>
            </p:nvSpPr>
            <p:spPr>
              <a:xfrm>
                <a:off x="3170517" y="1779321"/>
                <a:ext cx="2915742" cy="807593"/>
              </a:xfrm>
              <a:prstGeom prst="rect">
                <a:avLst/>
              </a:prstGeom>
              <a:noFill/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Attenuation formula </a:t>
                </a:r>
                <a:r>
                  <a:rPr lang="zh-CN" altLang="en-US" sz="200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：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lang="zh-CN" altLang="en-US" sz="200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1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zh-CN" altLang="en-US" sz="20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5B0B7C2-5C70-8143-8078-42AEBFA7E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517" y="1779321"/>
                <a:ext cx="2915742" cy="807593"/>
              </a:xfrm>
              <a:prstGeom prst="rect">
                <a:avLst/>
              </a:prstGeom>
              <a:blipFill>
                <a:blip r:embed="rId4"/>
                <a:stretch>
                  <a:fillRect l="-1660" t="-2941" r="-4149"/>
                </a:stretch>
              </a:blipFill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F85C85E2-7230-6141-89E7-BE3CA829EEFE}"/>
                  </a:ext>
                </a:extLst>
              </p:cNvPr>
              <p:cNvSpPr/>
              <p:nvPr/>
            </p:nvSpPr>
            <p:spPr>
              <a:xfrm>
                <a:off x="1515658" y="5497814"/>
                <a:ext cx="22396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𝐿</m:t>
                      </m:r>
                      <m:r>
                        <a:rPr lang="en-US" altLang="zh-CN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(4.37</m:t>
                      </m:r>
                      <m:r>
                        <m:rPr>
                          <m:nor/>
                        </m:rPr>
                        <a:rPr lang="en-US" altLang="zh-CN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±</m:t>
                      </m:r>
                      <m:r>
                        <m:rPr>
                          <m:nor/>
                        </m:rPr>
                        <a:rPr lang="en-US" altLang="zh-CN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0.11) </m:t>
                      </m:r>
                      <m:r>
                        <m:rPr>
                          <m:nor/>
                        </m:rPr>
                        <a:rPr lang="en-US" altLang="zh-CN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cm</m:t>
                      </m:r>
                    </m:oMath>
                  </m:oMathPara>
                </a14:m>
                <a:endParaRPr lang="zh-CN" altLang="en-US" dirty="0">
                  <a:latin typeface="Cambria Math" panose="02040503050406030204" pitchFamily="18" charset="0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F85C85E2-7230-6141-89E7-BE3CA829E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658" y="5497814"/>
                <a:ext cx="2239651" cy="369332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8">
            <a:extLst>
              <a:ext uri="{FF2B5EF4-FFF2-40B4-BE49-F238E27FC236}">
                <a16:creationId xmlns:a16="http://schemas.microsoft.com/office/drawing/2014/main" id="{67CC0C0E-36DA-4D12-8911-8222CC2AB5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5" y="2413548"/>
            <a:ext cx="4224913" cy="32336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85C85E2-7230-6141-89E7-BE3CA829EEFE}"/>
                  </a:ext>
                </a:extLst>
              </p:cNvPr>
              <p:cNvSpPr/>
              <p:nvPr/>
            </p:nvSpPr>
            <p:spPr>
              <a:xfrm>
                <a:off x="7896579" y="5549053"/>
                <a:ext cx="14605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𝐿</m:t>
                      </m:r>
                      <m:r>
                        <a:rPr lang="en-US" altLang="zh-CN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6.27 </m:t>
                      </m:r>
                      <m:r>
                        <m:rPr>
                          <m:nor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cm</m:t>
                      </m:r>
                    </m:oMath>
                  </m:oMathPara>
                </a14:m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85C85E2-7230-6141-89E7-BE3CA829E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579" y="5549053"/>
                <a:ext cx="146059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/>
          <p:cNvCxnSpPr/>
          <p:nvPr/>
        </p:nvCxnSpPr>
        <p:spPr>
          <a:xfrm>
            <a:off x="4348145" y="3710609"/>
            <a:ext cx="17942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628388" y="4030392"/>
            <a:ext cx="1964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With optical glue between blocks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2089717" y="5967019"/>
            <a:ext cx="8012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Attenuation length should be optimized at the production.</a:t>
            </a:r>
          </a:p>
          <a:p>
            <a:r>
              <a:rPr lang="en-US" altLang="zh-CN" sz="2400" dirty="0"/>
              <a:t>Light lost between blocks is not taken into account…</a:t>
            </a:r>
            <a:endParaRPr lang="zh-CN" altLang="en-US" sz="24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A3B5FC1-1B7A-4706-809D-B698326B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49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25429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Photon collection and efficiency vs. length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3E7F894C-CB44-4AEE-84E0-88777A582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21" y="1771826"/>
            <a:ext cx="5396435" cy="4047327"/>
          </a:xfrm>
          <a:prstGeom prst="rect">
            <a:avLst/>
          </a:prstGeom>
        </p:spPr>
      </p:pic>
      <p:sp>
        <p:nvSpPr>
          <p:cNvPr id="5" name="立方体 4">
            <a:extLst>
              <a:ext uri="{FF2B5EF4-FFF2-40B4-BE49-F238E27FC236}">
                <a16:creationId xmlns:a16="http://schemas.microsoft.com/office/drawing/2014/main" id="{F95A252E-0F20-4F68-9F4F-2B914928BB21}"/>
              </a:ext>
            </a:extLst>
          </p:cNvPr>
          <p:cNvSpPr/>
          <p:nvPr/>
        </p:nvSpPr>
        <p:spPr>
          <a:xfrm>
            <a:off x="3816896" y="3609874"/>
            <a:ext cx="1963716" cy="558800"/>
          </a:xfrm>
          <a:prstGeom prst="cube">
            <a:avLst>
              <a:gd name="adj" fmla="val 56933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立方体 5">
            <a:extLst>
              <a:ext uri="{FF2B5EF4-FFF2-40B4-BE49-F238E27FC236}">
                <a16:creationId xmlns:a16="http://schemas.microsoft.com/office/drawing/2014/main" id="{182851A3-2703-4A2E-8857-94ABC66BB417}"/>
              </a:ext>
            </a:extLst>
          </p:cNvPr>
          <p:cNvSpPr/>
          <p:nvPr/>
        </p:nvSpPr>
        <p:spPr>
          <a:xfrm>
            <a:off x="-43285" y="3330474"/>
            <a:ext cx="6014720" cy="558800"/>
          </a:xfrm>
          <a:prstGeom prst="cube">
            <a:avLst>
              <a:gd name="adj" fmla="val 56933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立方体 6">
            <a:extLst>
              <a:ext uri="{FF2B5EF4-FFF2-40B4-BE49-F238E27FC236}">
                <a16:creationId xmlns:a16="http://schemas.microsoft.com/office/drawing/2014/main" id="{57C07331-B0ED-4F53-BCA3-621F3056CC2B}"/>
              </a:ext>
            </a:extLst>
          </p:cNvPr>
          <p:cNvSpPr/>
          <p:nvPr/>
        </p:nvSpPr>
        <p:spPr>
          <a:xfrm>
            <a:off x="3816896" y="3051074"/>
            <a:ext cx="1963715" cy="558800"/>
          </a:xfrm>
          <a:prstGeom prst="cube">
            <a:avLst>
              <a:gd name="adj" fmla="val 56933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流程图: 接点 7">
            <a:extLst>
              <a:ext uri="{FF2B5EF4-FFF2-40B4-BE49-F238E27FC236}">
                <a16:creationId xmlns:a16="http://schemas.microsoft.com/office/drawing/2014/main" id="{BA274F4F-9128-49CF-8559-8235FDDE8139}"/>
              </a:ext>
            </a:extLst>
          </p:cNvPr>
          <p:cNvSpPr/>
          <p:nvPr/>
        </p:nvSpPr>
        <p:spPr>
          <a:xfrm>
            <a:off x="1615957" y="3190773"/>
            <a:ext cx="404038" cy="4191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流程图: 接点 8">
            <a:extLst>
              <a:ext uri="{FF2B5EF4-FFF2-40B4-BE49-F238E27FC236}">
                <a16:creationId xmlns:a16="http://schemas.microsoft.com/office/drawing/2014/main" id="{4313028B-241B-4683-BCF7-3E4E29D9F5A7}"/>
              </a:ext>
            </a:extLst>
          </p:cNvPr>
          <p:cNvSpPr/>
          <p:nvPr/>
        </p:nvSpPr>
        <p:spPr>
          <a:xfrm>
            <a:off x="3926531" y="4066335"/>
            <a:ext cx="404038" cy="4191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3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329D363-D36C-4808-85C8-F60CDF6BB5E6}"/>
              </a:ext>
            </a:extLst>
          </p:cNvPr>
          <p:cNvCxnSpPr>
            <a:cxnSpLocks/>
          </p:cNvCxnSpPr>
          <p:nvPr/>
        </p:nvCxnSpPr>
        <p:spPr>
          <a:xfrm flipH="1">
            <a:off x="4198128" y="2129636"/>
            <a:ext cx="1414131" cy="2721935"/>
          </a:xfrm>
          <a:prstGeom prst="straightConnector1">
            <a:avLst/>
          </a:prstGeom>
          <a:ln w="50800">
            <a:solidFill>
              <a:srgbClr val="FF0000">
                <a:alpha val="63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流程图: 接点 10">
            <a:extLst>
              <a:ext uri="{FF2B5EF4-FFF2-40B4-BE49-F238E27FC236}">
                <a16:creationId xmlns:a16="http://schemas.microsoft.com/office/drawing/2014/main" id="{673332E3-F727-49D2-9ABA-2E1B445816FB}"/>
              </a:ext>
            </a:extLst>
          </p:cNvPr>
          <p:cNvSpPr/>
          <p:nvPr/>
        </p:nvSpPr>
        <p:spPr>
          <a:xfrm>
            <a:off x="4394715" y="2759581"/>
            <a:ext cx="404038" cy="4191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648933" y="4986508"/>
                <a:ext cx="5526580" cy="64633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Small strips for cosmic ray trigger: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A good spatial resolution.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3" y="4986508"/>
                <a:ext cx="5526580" cy="646331"/>
              </a:xfrm>
              <a:prstGeom prst="rect">
                <a:avLst/>
              </a:prstGeom>
              <a:blipFill>
                <a:blip r:embed="rId3"/>
                <a:stretch>
                  <a:fillRect l="-550" t="-4630" b="-12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7"/>
          <p:cNvSpPr/>
          <p:nvPr/>
        </p:nvSpPr>
        <p:spPr>
          <a:xfrm>
            <a:off x="7793271" y="4001294"/>
            <a:ext cx="2417529" cy="131945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2DCF6CE3-70AE-4A88-AED0-94D1FD7CD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70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-60510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DD1180-802E-8E41-82CF-44E9547C9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380128"/>
            <a:ext cx="4103914" cy="28407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083BBC-DC4F-A448-9820-55ED4D30C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457" y="1358975"/>
            <a:ext cx="4103914" cy="28427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24B063-D2CB-B949-9833-A3BEAB63C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2330" y="4478846"/>
            <a:ext cx="2054666" cy="226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111A2A-CAB0-9243-9F59-E274C70E9A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2417" y="4459475"/>
            <a:ext cx="2398641" cy="2262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7B06776-1069-AC41-914A-D6F496833752}"/>
              </a:ext>
            </a:extLst>
          </p:cNvPr>
          <p:cNvSpPr txBox="1"/>
          <p:nvPr/>
        </p:nvSpPr>
        <p:spPr>
          <a:xfrm>
            <a:off x="242628" y="881796"/>
            <a:ext cx="292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Comparison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 two method</a:t>
            </a:r>
            <a:endParaRPr kumimoji="1"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C8A02B6-96E6-CC45-A7EE-AD8CB792970C}"/>
              </a:ext>
            </a:extLst>
          </p:cNvPr>
          <p:cNvSpPr/>
          <p:nvPr/>
        </p:nvSpPr>
        <p:spPr>
          <a:xfrm>
            <a:off x="4360338" y="2177533"/>
            <a:ext cx="1920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Consistent results</a:t>
            </a:r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A8FC8E73-E3CA-D842-AD6E-7905293C8CCA}"/>
              </a:ext>
            </a:extLst>
          </p:cNvPr>
          <p:cNvCxnSpPr/>
          <p:nvPr/>
        </p:nvCxnSpPr>
        <p:spPr>
          <a:xfrm>
            <a:off x="4433511" y="2605810"/>
            <a:ext cx="17743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06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pic>
        <p:nvPicPr>
          <p:cNvPr id="8" name="图片 7" descr="2">
            <a:extLst>
              <a:ext uri="{FF2B5EF4-FFF2-40B4-BE49-F238E27FC236}">
                <a16:creationId xmlns:a16="http://schemas.microsoft.com/office/drawing/2014/main" id="{74E2FF6F-64BB-8F47-BD34-0F7F226FB8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1394" t="6439"/>
          <a:stretch/>
        </p:blipFill>
        <p:spPr>
          <a:xfrm>
            <a:off x="1502227" y="1741714"/>
            <a:ext cx="9466631" cy="461463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09BE659-2020-B445-B17B-214CA87A71FC}"/>
              </a:ext>
            </a:extLst>
          </p:cNvPr>
          <p:cNvSpPr txBox="1"/>
          <p:nvPr/>
        </p:nvSpPr>
        <p:spPr>
          <a:xfrm>
            <a:off x="242628" y="881796"/>
            <a:ext cx="573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Efficiency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 two scintillator with different reflective layer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5791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B9E97ADC-D535-564D-BDDA-066A1CD8567C}"/>
              </a:ext>
            </a:extLst>
          </p:cNvPr>
          <p:cNvSpPr/>
          <p:nvPr/>
        </p:nvSpPr>
        <p:spPr>
          <a:xfrm>
            <a:off x="5457009" y="3354014"/>
            <a:ext cx="179105" cy="1981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DFF82E5-793D-4327-A6F4-1CC87D52B9B7}"/>
              </a:ext>
            </a:extLst>
          </p:cNvPr>
          <p:cNvGrpSpPr/>
          <p:nvPr/>
        </p:nvGrpSpPr>
        <p:grpSpPr>
          <a:xfrm>
            <a:off x="2860238" y="1445287"/>
            <a:ext cx="6007903" cy="5455768"/>
            <a:chOff x="-49632" y="1424991"/>
            <a:chExt cx="6303831" cy="5160866"/>
          </a:xfrm>
        </p:grpSpPr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D72661D9-E004-453E-AF24-E6059CB71C99}"/>
                </a:ext>
              </a:extLst>
            </p:cNvPr>
            <p:cNvGrpSpPr/>
            <p:nvPr/>
          </p:nvGrpSpPr>
          <p:grpSpPr>
            <a:xfrm>
              <a:off x="-49632" y="1424991"/>
              <a:ext cx="6303831" cy="5160866"/>
              <a:chOff x="-421980" y="857061"/>
              <a:chExt cx="6303831" cy="5160866"/>
            </a:xfrm>
          </p:grpSpPr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E1E5C870-424F-4A20-AF55-D4A1D31937C7}"/>
                  </a:ext>
                </a:extLst>
              </p:cNvPr>
              <p:cNvGrpSpPr/>
              <p:nvPr/>
            </p:nvGrpSpPr>
            <p:grpSpPr>
              <a:xfrm>
                <a:off x="-421980" y="857061"/>
                <a:ext cx="6303831" cy="5160866"/>
                <a:chOff x="-373129" y="530886"/>
                <a:chExt cx="6303831" cy="5160866"/>
              </a:xfrm>
            </p:grpSpPr>
            <p:grpSp>
              <p:nvGrpSpPr>
                <p:cNvPr id="66" name="组合 65">
                  <a:extLst>
                    <a:ext uri="{FF2B5EF4-FFF2-40B4-BE49-F238E27FC236}">
                      <a16:creationId xmlns:a16="http://schemas.microsoft.com/office/drawing/2014/main" id="{F9D341AC-7AD9-4503-BA51-34C68EF8697F}"/>
                    </a:ext>
                  </a:extLst>
                </p:cNvPr>
                <p:cNvGrpSpPr/>
                <p:nvPr/>
              </p:nvGrpSpPr>
              <p:grpSpPr>
                <a:xfrm>
                  <a:off x="320889" y="530886"/>
                  <a:ext cx="5609813" cy="5160866"/>
                  <a:chOff x="-732223" y="476696"/>
                  <a:chExt cx="5609813" cy="5160866"/>
                </a:xfrm>
              </p:grpSpPr>
              <p:sp>
                <p:nvSpPr>
                  <p:cNvPr id="68" name="文本框 67">
                    <a:extLst>
                      <a:ext uri="{FF2B5EF4-FFF2-40B4-BE49-F238E27FC236}">
                        <a16:creationId xmlns:a16="http://schemas.microsoft.com/office/drawing/2014/main" id="{0A701B38-0397-447A-AB99-497AB6A53F36}"/>
                      </a:ext>
                    </a:extLst>
                  </p:cNvPr>
                  <p:cNvSpPr txBox="1"/>
                  <p:nvPr/>
                </p:nvSpPr>
                <p:spPr>
                  <a:xfrm>
                    <a:off x="380708" y="5268230"/>
                    <a:ext cx="247759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154157"/>
                        </a:solidFill>
                      </a:rPr>
                      <a:t>MSO 56 Oscilloscope</a:t>
                    </a:r>
                    <a:endParaRPr lang="zh-CN" altLang="en-US" dirty="0">
                      <a:solidFill>
                        <a:srgbClr val="154157"/>
                      </a:solidFill>
                    </a:endParaRPr>
                  </a:p>
                </p:txBody>
              </p:sp>
              <p:sp>
                <p:nvSpPr>
                  <p:cNvPr id="73" name="文本框 72">
                    <a:extLst>
                      <a:ext uri="{FF2B5EF4-FFF2-40B4-BE49-F238E27FC236}">
                        <a16:creationId xmlns:a16="http://schemas.microsoft.com/office/drawing/2014/main" id="{8381AB88-B0E6-4698-A9FD-25BEB617742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185712" y="4244317"/>
                    <a:ext cx="400110" cy="863499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154157"/>
                        </a:solidFill>
                      </a:rPr>
                      <a:t>Signal 1</a:t>
                    </a:r>
                    <a:endParaRPr lang="en-US" altLang="zh-CN" dirty="0">
                      <a:solidFill>
                        <a:srgbClr val="154157"/>
                      </a:solidFill>
                    </a:endParaRPr>
                  </a:p>
                </p:txBody>
              </p:sp>
              <p:pic>
                <p:nvPicPr>
                  <p:cNvPr id="77" name="Picture 2" descr="5 Series MSO Mixed Signal Oscilloscope Front View">
                    <a:extLst>
                      <a:ext uri="{FF2B5EF4-FFF2-40B4-BE49-F238E27FC236}">
                        <a16:creationId xmlns:a16="http://schemas.microsoft.com/office/drawing/2014/main" id="{AE85066E-753E-4EF0-9C46-D1D874818A2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0896" y="3716235"/>
                    <a:ext cx="2141987" cy="156529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79" name="连接符: 肘形 78">
                    <a:extLst>
                      <a:ext uri="{FF2B5EF4-FFF2-40B4-BE49-F238E27FC236}">
                        <a16:creationId xmlns:a16="http://schemas.microsoft.com/office/drawing/2014/main" id="{CEF657C9-4272-4193-856C-879167B4ADDE}"/>
                      </a:ext>
                    </a:extLst>
                  </p:cNvPr>
                  <p:cNvCxnSpPr>
                    <a:cxnSpLocks/>
                    <a:stCxn id="55" idx="2"/>
                    <a:endCxn id="77" idx="3"/>
                  </p:cNvCxnSpPr>
                  <p:nvPr/>
                </p:nvCxnSpPr>
                <p:spPr>
                  <a:xfrm rot="5400000">
                    <a:off x="3307840" y="2929134"/>
                    <a:ext cx="764793" cy="2374707"/>
                  </a:xfrm>
                  <a:prstGeom prst="bentConnector2">
                    <a:avLst/>
                  </a:prstGeom>
                  <a:ln w="28575">
                    <a:solidFill>
                      <a:srgbClr val="35558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矩形 79">
                    <a:extLst>
                      <a:ext uri="{FF2B5EF4-FFF2-40B4-BE49-F238E27FC236}">
                        <a16:creationId xmlns:a16="http://schemas.microsoft.com/office/drawing/2014/main" id="{BAEB1C14-BD4C-4181-BF73-5C1E3B3B86D9}"/>
                      </a:ext>
                    </a:extLst>
                  </p:cNvPr>
                  <p:cNvSpPr/>
                  <p:nvPr/>
                </p:nvSpPr>
                <p:spPr>
                  <a:xfrm>
                    <a:off x="-732223" y="476696"/>
                    <a:ext cx="4268995" cy="2934851"/>
                  </a:xfrm>
                  <a:prstGeom prst="rect">
                    <a:avLst/>
                  </a:prstGeom>
                  <a:noFill/>
                  <a:ln w="28575">
                    <a:solidFill>
                      <a:schemeClr val="tx2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1" name="文本框 80">
                    <a:extLst>
                      <a:ext uri="{FF2B5EF4-FFF2-40B4-BE49-F238E27FC236}">
                        <a16:creationId xmlns:a16="http://schemas.microsoft.com/office/drawing/2014/main" id="{7AB68367-6597-46C3-8F7C-DE9F37ADEDDC}"/>
                      </a:ext>
                    </a:extLst>
                  </p:cNvPr>
                  <p:cNvSpPr txBox="1"/>
                  <p:nvPr/>
                </p:nvSpPr>
                <p:spPr>
                  <a:xfrm>
                    <a:off x="-48344" y="512022"/>
                    <a:ext cx="212590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154157"/>
                        </a:solidFill>
                      </a:rPr>
                      <a:t>Black Box</a:t>
                    </a:r>
                    <a:r>
                      <a:rPr lang="zh-CN" altLang="en-US" sz="1400" dirty="0">
                        <a:solidFill>
                          <a:srgbClr val="154157"/>
                        </a:solidFill>
                      </a:rPr>
                      <a:t> </a:t>
                    </a:r>
                    <a:endParaRPr lang="en-US" altLang="zh-CN" sz="1400" dirty="0">
                      <a:solidFill>
                        <a:srgbClr val="154157"/>
                      </a:solidFill>
                    </a:endParaRPr>
                  </a:p>
                  <a:p>
                    <a:r>
                      <a:rPr lang="en-US" altLang="zh-CN" sz="1400" dirty="0">
                        <a:solidFill>
                          <a:srgbClr val="154157"/>
                        </a:solidFill>
                      </a:rPr>
                      <a:t>with</a:t>
                    </a:r>
                    <a:r>
                      <a:rPr lang="zh-CN" altLang="en-US" sz="1400" dirty="0">
                        <a:solidFill>
                          <a:srgbClr val="154157"/>
                        </a:solidFill>
                      </a:rPr>
                      <a:t> </a:t>
                    </a:r>
                    <a:r>
                      <a:rPr lang="en-US" altLang="zh-CN" sz="1400" dirty="0">
                        <a:solidFill>
                          <a:srgbClr val="154157"/>
                        </a:solidFill>
                      </a:rPr>
                      <a:t>copper</a:t>
                    </a:r>
                    <a:r>
                      <a:rPr lang="zh-CN" altLang="en-US" sz="1400" dirty="0">
                        <a:solidFill>
                          <a:srgbClr val="154157"/>
                        </a:solidFill>
                      </a:rPr>
                      <a:t> </a:t>
                    </a:r>
                    <a:r>
                      <a:rPr lang="en-US" altLang="zh-CN" sz="1400" dirty="0">
                        <a:solidFill>
                          <a:srgbClr val="154157"/>
                        </a:solidFill>
                      </a:rPr>
                      <a:t>foil</a:t>
                    </a:r>
                    <a:r>
                      <a:rPr lang="zh-CN" altLang="en-US" sz="1400" dirty="0">
                        <a:solidFill>
                          <a:srgbClr val="154157"/>
                        </a:solidFill>
                      </a:rPr>
                      <a:t> </a:t>
                    </a:r>
                    <a:r>
                      <a:rPr lang="en-US" altLang="zh-CN" sz="1400" dirty="0">
                        <a:solidFill>
                          <a:srgbClr val="154157"/>
                        </a:solidFill>
                      </a:rPr>
                      <a:t>shielding</a:t>
                    </a:r>
                    <a:endParaRPr lang="zh-CN" altLang="en-US" sz="1400" dirty="0">
                      <a:solidFill>
                        <a:srgbClr val="154157"/>
                      </a:solidFill>
                    </a:endParaRPr>
                  </a:p>
                </p:txBody>
              </p:sp>
            </p:grpSp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CA3E328A-1728-4B51-9452-64B711B9A5C1}"/>
                    </a:ext>
                  </a:extLst>
                </p:cNvPr>
                <p:cNvSpPr txBox="1"/>
                <p:nvPr/>
              </p:nvSpPr>
              <p:spPr>
                <a:xfrm>
                  <a:off x="3271799" y="1414889"/>
                  <a:ext cx="10127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154157"/>
                      </a:solidFill>
                    </a:rPr>
                    <a:t>MPPC1</a:t>
                  </a:r>
                  <a:endParaRPr lang="zh-CN" altLang="en-US" sz="1400" dirty="0">
                    <a:solidFill>
                      <a:srgbClr val="154157"/>
                    </a:solidFill>
                  </a:endParaRPr>
                </a:p>
              </p:txBody>
            </p:sp>
            <p:cxnSp>
              <p:nvCxnSpPr>
                <p:cNvPr id="99" name="连接符: 肘形 98">
                  <a:extLst>
                    <a:ext uri="{FF2B5EF4-FFF2-40B4-BE49-F238E27FC236}">
                      <a16:creationId xmlns:a16="http://schemas.microsoft.com/office/drawing/2014/main" id="{D701C757-83F1-4B91-8625-29DF164F4B8B}"/>
                    </a:ext>
                  </a:extLst>
                </p:cNvPr>
                <p:cNvCxnSpPr>
                  <a:cxnSpLocks/>
                  <a:stCxn id="62" idx="2"/>
                  <a:endCxn id="77" idx="1"/>
                </p:cNvCxnSpPr>
                <p:nvPr/>
              </p:nvCxnSpPr>
              <p:spPr>
                <a:xfrm rot="16200000" flipH="1">
                  <a:off x="128313" y="3267378"/>
                  <a:ext cx="784253" cy="1787137"/>
                </a:xfrm>
                <a:prstGeom prst="bentConnector2">
                  <a:avLst/>
                </a:prstGeom>
                <a:ln w="28575">
                  <a:solidFill>
                    <a:srgbClr val="35558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" name="文本框 118">
                <a:extLst>
                  <a:ext uri="{FF2B5EF4-FFF2-40B4-BE49-F238E27FC236}">
                    <a16:creationId xmlns:a16="http://schemas.microsoft.com/office/drawing/2014/main" id="{6AD67A0D-9EA3-43B2-A906-9C8CB6607522}"/>
                  </a:ext>
                </a:extLst>
              </p:cNvPr>
              <p:cNvSpPr txBox="1"/>
              <p:nvPr/>
            </p:nvSpPr>
            <p:spPr>
              <a:xfrm rot="16200000">
                <a:off x="3909229" y="4620216"/>
                <a:ext cx="400110" cy="86349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54157"/>
                    </a:solidFill>
                  </a:rPr>
                  <a:t>Signal 2</a:t>
                </a:r>
                <a:endParaRPr lang="en-US" altLang="zh-CN" dirty="0">
                  <a:solidFill>
                    <a:srgbClr val="154157"/>
                  </a:solidFill>
                </a:endParaRPr>
              </a:p>
            </p:txBody>
          </p:sp>
        </p:grp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B8544205-AFB4-4C3A-91C7-F6B72B505020}"/>
                </a:ext>
              </a:extLst>
            </p:cNvPr>
            <p:cNvCxnSpPr>
              <a:cxnSpLocks/>
              <a:stCxn id="53" idx="1"/>
              <a:endCxn id="61" idx="1"/>
            </p:cNvCxnSpPr>
            <p:nvPr/>
          </p:nvCxnSpPr>
          <p:spPr>
            <a:xfrm flipH="1">
              <a:off x="319900" y="3778346"/>
              <a:ext cx="749338" cy="7260"/>
            </a:xfrm>
            <a:prstGeom prst="straightConnector1">
              <a:avLst/>
            </a:prstGeom>
            <a:ln w="28575">
              <a:solidFill>
                <a:srgbClr val="35558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接箭头连接符 6">
            <a:extLst>
              <a:ext uri="{FF2B5EF4-FFF2-40B4-BE49-F238E27FC236}">
                <a16:creationId xmlns:a16="http://schemas.microsoft.com/office/drawing/2014/main" id="{FEF23DF3-4854-1F41-B9CF-7B3DCD79DD44}"/>
              </a:ext>
            </a:extLst>
          </p:cNvPr>
          <p:cNvCxnSpPr>
            <a:cxnSpLocks/>
            <a:stCxn id="52" idx="3"/>
            <a:endCxn id="54" idx="1"/>
          </p:cNvCxnSpPr>
          <p:nvPr/>
        </p:nvCxnSpPr>
        <p:spPr>
          <a:xfrm flipV="1">
            <a:off x="7001042" y="3940792"/>
            <a:ext cx="879071" cy="2119"/>
          </a:xfrm>
          <a:prstGeom prst="straightConnector1">
            <a:avLst/>
          </a:prstGeom>
          <a:ln w="28575">
            <a:solidFill>
              <a:srgbClr val="355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图片 51">
            <a:extLst>
              <a:ext uri="{FF2B5EF4-FFF2-40B4-BE49-F238E27FC236}">
                <a16:creationId xmlns:a16="http://schemas.microsoft.com/office/drawing/2014/main" id="{EBD89B37-7A36-5743-95CE-33D9B7B5F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524" y="3636193"/>
            <a:ext cx="878518" cy="61343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5F9BA37A-BBE4-BE42-AEE8-8EFC084EA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584" y="3626399"/>
            <a:ext cx="878518" cy="613436"/>
          </a:xfrm>
          <a:prstGeom prst="rect">
            <a:avLst/>
          </a:prstGeom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FCD73C2D-835E-2E4F-AE63-B60828815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113" y="3320587"/>
            <a:ext cx="1240410" cy="124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70914093-F827-7045-BE56-DE8E5D1C2347}"/>
              </a:ext>
            </a:extLst>
          </p:cNvPr>
          <p:cNvSpPr/>
          <p:nvPr/>
        </p:nvSpPr>
        <p:spPr>
          <a:xfrm>
            <a:off x="7808510" y="4365596"/>
            <a:ext cx="2119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154157"/>
                </a:solidFill>
              </a:rPr>
              <a:t>ZFL-1000LN+</a:t>
            </a:r>
            <a:br>
              <a:rPr lang="en-US" altLang="zh-CN" sz="1400" dirty="0">
                <a:solidFill>
                  <a:srgbClr val="154157"/>
                </a:solidFill>
              </a:rPr>
            </a:br>
            <a:r>
              <a:rPr lang="en-US" altLang="zh-CN" sz="1400" dirty="0">
                <a:solidFill>
                  <a:srgbClr val="154157"/>
                </a:solidFill>
              </a:rPr>
              <a:t>Low Noise Amplifier</a:t>
            </a:r>
            <a:r>
              <a:rPr lang="zh-CN" altLang="en-US" sz="1400" dirty="0">
                <a:solidFill>
                  <a:srgbClr val="154157"/>
                </a:solidFill>
              </a:rPr>
              <a:t> </a:t>
            </a:r>
            <a:r>
              <a:rPr lang="en-US" altLang="zh-CN" sz="1400" dirty="0">
                <a:solidFill>
                  <a:srgbClr val="154157"/>
                </a:solidFill>
              </a:rPr>
              <a:t>2</a:t>
            </a: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3F390B1F-EBA6-0847-918D-C5DFF9AA3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2928" y="3336044"/>
            <a:ext cx="1209495" cy="120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BB1F34BF-9AA5-164D-A349-7C388DAF8696}"/>
              </a:ext>
            </a:extLst>
          </p:cNvPr>
          <p:cNvSpPr/>
          <p:nvPr/>
        </p:nvSpPr>
        <p:spPr>
          <a:xfrm>
            <a:off x="1908955" y="4345024"/>
            <a:ext cx="1902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154157"/>
                </a:solidFill>
              </a:rPr>
              <a:t>ZFL-1000LN+</a:t>
            </a:r>
            <a:br>
              <a:rPr lang="en-US" altLang="zh-CN" sz="1400" dirty="0">
                <a:solidFill>
                  <a:srgbClr val="154157"/>
                </a:solidFill>
              </a:rPr>
            </a:br>
            <a:r>
              <a:rPr lang="en-US" altLang="zh-CN" sz="1400" dirty="0">
                <a:solidFill>
                  <a:srgbClr val="154157"/>
                </a:solidFill>
              </a:rPr>
              <a:t>Low Noise Amplifier</a:t>
            </a:r>
            <a:r>
              <a:rPr lang="zh-CN" altLang="en-US" sz="1400" dirty="0">
                <a:solidFill>
                  <a:srgbClr val="154157"/>
                </a:solidFill>
              </a:rPr>
              <a:t> </a:t>
            </a:r>
            <a:r>
              <a:rPr lang="en-US" altLang="zh-CN" sz="1400" dirty="0">
                <a:solidFill>
                  <a:srgbClr val="154157"/>
                </a:solidFill>
              </a:rPr>
              <a:t>1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3077AA3-8CB6-D44B-963B-FE45585FDA88}"/>
              </a:ext>
            </a:extLst>
          </p:cNvPr>
          <p:cNvSpPr/>
          <p:nvPr/>
        </p:nvSpPr>
        <p:spPr>
          <a:xfrm>
            <a:off x="3864287" y="4196959"/>
            <a:ext cx="13881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154157"/>
                </a:solidFill>
              </a:rPr>
              <a:t>output circuit</a:t>
            </a:r>
            <a:r>
              <a:rPr lang="zh-CN" altLang="en-US" sz="1400" dirty="0">
                <a:solidFill>
                  <a:srgbClr val="154157"/>
                </a:solidFill>
              </a:rPr>
              <a:t> </a:t>
            </a:r>
            <a:r>
              <a:rPr lang="en-US" altLang="zh-CN" sz="1400" dirty="0">
                <a:solidFill>
                  <a:srgbClr val="154157"/>
                </a:solidFill>
              </a:rPr>
              <a:t>1</a:t>
            </a:r>
            <a:endParaRPr lang="zh-CN" altLang="en-US" sz="1400" dirty="0">
              <a:solidFill>
                <a:srgbClr val="154157"/>
              </a:solidFill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85246F9D-81AB-174C-A9BA-082EBA76711F}"/>
              </a:ext>
            </a:extLst>
          </p:cNvPr>
          <p:cNvSpPr/>
          <p:nvPr/>
        </p:nvSpPr>
        <p:spPr>
          <a:xfrm>
            <a:off x="5786654" y="4184689"/>
            <a:ext cx="1494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154157"/>
                </a:solidFill>
              </a:rPr>
              <a:t>output circuit</a:t>
            </a:r>
            <a:r>
              <a:rPr lang="zh-CN" altLang="en-US" sz="1400" dirty="0">
                <a:solidFill>
                  <a:srgbClr val="154157"/>
                </a:solidFill>
              </a:rPr>
              <a:t> </a:t>
            </a:r>
            <a:r>
              <a:rPr lang="en-US" altLang="zh-CN" sz="1400" dirty="0">
                <a:solidFill>
                  <a:srgbClr val="154157"/>
                </a:solidFill>
              </a:rPr>
              <a:t>2</a:t>
            </a:r>
            <a:endParaRPr lang="zh-CN" altLang="en-US" sz="1400" dirty="0">
              <a:solidFill>
                <a:srgbClr val="154157"/>
              </a:solidFill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6CA4FB6D-9156-E44E-8E79-7366C9C09763}"/>
              </a:ext>
            </a:extLst>
          </p:cNvPr>
          <p:cNvSpPr txBox="1"/>
          <p:nvPr/>
        </p:nvSpPr>
        <p:spPr>
          <a:xfrm>
            <a:off x="242628" y="881796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Set</a:t>
            </a:r>
            <a:r>
              <a:rPr kumimoji="1" lang="zh-CN" altLang="en-US" dirty="0"/>
              <a:t> </a:t>
            </a:r>
            <a:r>
              <a:rPr kumimoji="1" lang="en-US" altLang="zh-CN" dirty="0"/>
              <a:t>up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  <a:endParaRPr kumimoji="1" lang="zh-CN" altLang="en-US" dirty="0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3268270D-1E2A-674B-A863-64993B45D4D1}"/>
              </a:ext>
            </a:extLst>
          </p:cNvPr>
          <p:cNvSpPr/>
          <p:nvPr/>
        </p:nvSpPr>
        <p:spPr>
          <a:xfrm>
            <a:off x="0" y="0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Time resolution: </a:t>
            </a:r>
            <a:r>
              <a:rPr kumimoji="1" lang="en-US" altLang="zh-CN" sz="28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scintillator+PCB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+ MPPC+ZFL</a:t>
            </a:r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53BDE179-3B62-3C43-8AB2-095576E319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5"/>
            <a:ext cx="611696" cy="61169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9F3A7E-9AAB-EA41-B3F2-23D38AA50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19</a:t>
            </a:fld>
            <a:endParaRPr kumimoji="1" lang="zh-CN" altLang="en-US"/>
          </a:p>
        </p:txBody>
      </p:sp>
      <p:sp>
        <p:nvSpPr>
          <p:cNvPr id="4" name="立方体 3">
            <a:extLst>
              <a:ext uri="{FF2B5EF4-FFF2-40B4-BE49-F238E27FC236}">
                <a16:creationId xmlns:a16="http://schemas.microsoft.com/office/drawing/2014/main" id="{6E52A2A5-94C2-734A-B4CB-DC392849BC24}"/>
              </a:ext>
            </a:extLst>
          </p:cNvPr>
          <p:cNvSpPr/>
          <p:nvPr/>
        </p:nvSpPr>
        <p:spPr>
          <a:xfrm>
            <a:off x="4710568" y="2607540"/>
            <a:ext cx="1317422" cy="383059"/>
          </a:xfrm>
          <a:prstGeom prst="cube">
            <a:avLst>
              <a:gd name="adj" fmla="val 5080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圆柱体 37">
            <a:extLst>
              <a:ext uri="{FF2B5EF4-FFF2-40B4-BE49-F238E27FC236}">
                <a16:creationId xmlns:a16="http://schemas.microsoft.com/office/drawing/2014/main" id="{D975CBF1-DBC1-B947-89F0-A764FC6AE023}"/>
              </a:ext>
            </a:extLst>
          </p:cNvPr>
          <p:cNvSpPr/>
          <p:nvPr/>
        </p:nvSpPr>
        <p:spPr>
          <a:xfrm rot="16200000" flipH="1" flipV="1">
            <a:off x="5332268" y="2153767"/>
            <a:ext cx="45719" cy="1102802"/>
          </a:xfrm>
          <a:prstGeom prst="ca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2" name="Picture 2" descr="http://www.hamamatsu.com.cn/UserFiles/image/Product/20160302140411500.jpg">
            <a:extLst>
              <a:ext uri="{FF2B5EF4-FFF2-40B4-BE49-F238E27FC236}">
                <a16:creationId xmlns:a16="http://schemas.microsoft.com/office/drawing/2014/main" id="{237F0E9E-6E26-3F48-8C4E-BE1002E4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31746" y1="82937" x2="15079" y2="77381"/>
                        <a14:backgroundMark x1="39683" y1="83730" x2="50397" y2="75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65282" flipH="1" flipV="1">
            <a:off x="5870717" y="2560420"/>
            <a:ext cx="481018" cy="45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立方体 39">
            <a:extLst>
              <a:ext uri="{FF2B5EF4-FFF2-40B4-BE49-F238E27FC236}">
                <a16:creationId xmlns:a16="http://schemas.microsoft.com/office/drawing/2014/main" id="{14A101DF-706B-2242-ACB6-6C8186093615}"/>
              </a:ext>
            </a:extLst>
          </p:cNvPr>
          <p:cNvSpPr/>
          <p:nvPr/>
        </p:nvSpPr>
        <p:spPr>
          <a:xfrm>
            <a:off x="4718109" y="2376412"/>
            <a:ext cx="1317422" cy="383059"/>
          </a:xfrm>
          <a:prstGeom prst="cube">
            <a:avLst>
              <a:gd name="adj" fmla="val 5080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1" name="圆柱体 40">
            <a:extLst>
              <a:ext uri="{FF2B5EF4-FFF2-40B4-BE49-F238E27FC236}">
                <a16:creationId xmlns:a16="http://schemas.microsoft.com/office/drawing/2014/main" id="{CEF4DA40-E1C1-9F49-8596-C020F53F1846}"/>
              </a:ext>
            </a:extLst>
          </p:cNvPr>
          <p:cNvSpPr/>
          <p:nvPr/>
        </p:nvSpPr>
        <p:spPr>
          <a:xfrm rot="16200000" flipH="1" flipV="1">
            <a:off x="5339809" y="1922639"/>
            <a:ext cx="45719" cy="1102802"/>
          </a:xfrm>
          <a:prstGeom prst="ca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2" name="Picture 2" descr="http://www.hamamatsu.com.cn/UserFiles/image/Product/20160302140411500.jpg">
            <a:extLst>
              <a:ext uri="{FF2B5EF4-FFF2-40B4-BE49-F238E27FC236}">
                <a16:creationId xmlns:a16="http://schemas.microsoft.com/office/drawing/2014/main" id="{C3D8DC89-6CD4-954D-83B1-5AC91088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31746" y1="82937" x2="15079" y2="77381"/>
                        <a14:backgroundMark x1="39683" y1="83730" x2="50397" y2="75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65282" flipH="1" flipV="1">
            <a:off x="5878258" y="2329292"/>
            <a:ext cx="481018" cy="45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9ABB19D5-E4EB-C942-A4B6-CFC262FA7F4B}"/>
              </a:ext>
            </a:extLst>
          </p:cNvPr>
          <p:cNvSpPr/>
          <p:nvPr/>
        </p:nvSpPr>
        <p:spPr>
          <a:xfrm>
            <a:off x="3599811" y="2138579"/>
            <a:ext cx="1164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154157"/>
                </a:solidFill>
              </a:rPr>
              <a:t>Scintillator1+KURARAY1</a:t>
            </a:r>
            <a:endParaRPr lang="zh-CN" altLang="en-US" sz="1400" dirty="0">
              <a:solidFill>
                <a:srgbClr val="154157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B827F96-40F5-1540-A03B-441371647946}"/>
              </a:ext>
            </a:extLst>
          </p:cNvPr>
          <p:cNvSpPr/>
          <p:nvPr/>
        </p:nvSpPr>
        <p:spPr>
          <a:xfrm>
            <a:off x="3592270" y="2649346"/>
            <a:ext cx="1164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154157"/>
                </a:solidFill>
              </a:rPr>
              <a:t>Scintillator2+KURARAY2</a:t>
            </a:r>
            <a:endParaRPr lang="zh-CN" altLang="en-US" sz="1400" dirty="0">
              <a:solidFill>
                <a:srgbClr val="154157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49CFC8C-C57B-4949-90DC-80008699D952}"/>
              </a:ext>
            </a:extLst>
          </p:cNvPr>
          <p:cNvSpPr txBox="1"/>
          <p:nvPr/>
        </p:nvSpPr>
        <p:spPr>
          <a:xfrm>
            <a:off x="6334058" y="2640887"/>
            <a:ext cx="96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154157"/>
                </a:solidFill>
              </a:rPr>
              <a:t>MPPC2</a:t>
            </a:r>
            <a:endParaRPr lang="zh-CN" altLang="en-US" sz="1400" dirty="0">
              <a:solidFill>
                <a:srgbClr val="154157"/>
              </a:solidFill>
            </a:endParaRPr>
          </a:p>
        </p:txBody>
      </p:sp>
      <p:cxnSp>
        <p:nvCxnSpPr>
          <p:cNvPr id="17" name="肘形连接符 16">
            <a:extLst>
              <a:ext uri="{FF2B5EF4-FFF2-40B4-BE49-F238E27FC236}">
                <a16:creationId xmlns:a16="http://schemas.microsoft.com/office/drawing/2014/main" id="{CA76E6D4-1553-7048-90F5-72C6151E9248}"/>
              </a:ext>
            </a:extLst>
          </p:cNvPr>
          <p:cNvCxnSpPr>
            <a:cxnSpLocks/>
            <a:endCxn id="52" idx="1"/>
          </p:cNvCxnSpPr>
          <p:nvPr/>
        </p:nvCxnSpPr>
        <p:spPr>
          <a:xfrm rot="5400000">
            <a:off x="6039498" y="3005662"/>
            <a:ext cx="1020275" cy="854222"/>
          </a:xfrm>
          <a:prstGeom prst="bentConnector4">
            <a:avLst>
              <a:gd name="adj1" fmla="val 34969"/>
              <a:gd name="adj2" fmla="val 126761"/>
            </a:avLst>
          </a:prstGeom>
          <a:ln w="28575">
            <a:solidFill>
              <a:srgbClr val="355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>
            <a:extLst>
              <a:ext uri="{FF2B5EF4-FFF2-40B4-BE49-F238E27FC236}">
                <a16:creationId xmlns:a16="http://schemas.microsoft.com/office/drawing/2014/main" id="{2302D3D9-F8B2-3046-BA9F-17CABC3407E1}"/>
              </a:ext>
            </a:extLst>
          </p:cNvPr>
          <p:cNvCxnSpPr>
            <a:cxnSpLocks/>
            <a:stCxn id="45" idx="0"/>
          </p:cNvCxnSpPr>
          <p:nvPr/>
        </p:nvCxnSpPr>
        <p:spPr>
          <a:xfrm rot="16200000" flipH="1" flipV="1">
            <a:off x="5166952" y="2270549"/>
            <a:ext cx="1279364" cy="2020040"/>
          </a:xfrm>
          <a:prstGeom prst="bentConnector4">
            <a:avLst>
              <a:gd name="adj1" fmla="val 37186"/>
              <a:gd name="adj2" fmla="val 61945"/>
            </a:avLst>
          </a:prstGeom>
          <a:ln w="28575">
            <a:solidFill>
              <a:srgbClr val="355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>
            <a:extLst>
              <a:ext uri="{FF2B5EF4-FFF2-40B4-BE49-F238E27FC236}">
                <a16:creationId xmlns:a16="http://schemas.microsoft.com/office/drawing/2014/main" id="{1948F96B-C23B-4788-A681-A265020157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2564" y="853977"/>
            <a:ext cx="3969315" cy="25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00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804AE7-B373-4F7E-8972-8872CE36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A5B980-89A2-471C-8257-CA7B438E0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Belle II Muon detector</a:t>
            </a:r>
          </a:p>
          <a:p>
            <a:r>
              <a:rPr lang="en-US" altLang="zh-CN" dirty="0" err="1"/>
              <a:t>G4</a:t>
            </a:r>
            <a:r>
              <a:rPr lang="en-US" altLang="zh-CN" dirty="0"/>
              <a:t> simulation on </a:t>
            </a:r>
            <a:r>
              <a:rPr lang="en-US" altLang="zh-CN" dirty="0" err="1"/>
              <a:t>CEPC</a:t>
            </a:r>
            <a:r>
              <a:rPr lang="en-US" altLang="zh-CN" dirty="0"/>
              <a:t> Muon detector</a:t>
            </a:r>
          </a:p>
          <a:p>
            <a:r>
              <a:rPr lang="en-US" altLang="zh-CN" dirty="0"/>
              <a:t>Status of hardware R&amp;D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8CB144-5E65-4D20-B311-903E7A85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315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518CF8-3C80-4D1C-B123-2D23E880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5" y="0"/>
            <a:ext cx="10515600" cy="1325563"/>
          </a:xfrm>
        </p:spPr>
        <p:txBody>
          <a:bodyPr/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 </a:t>
            </a:r>
            <a:r>
              <a:rPr lang="en-US" altLang="zh-CN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pream</a:t>
            </a:r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for </a:t>
            </a:r>
            <a:r>
              <a:rPr lang="en-US" altLang="zh-CN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NDL</a:t>
            </a:r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SiPM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B55E2-0C75-4C53-8FBC-150E5EA7C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3" y="1139201"/>
            <a:ext cx="10515600" cy="4351338"/>
          </a:xfrm>
        </p:spPr>
        <p:txBody>
          <a:bodyPr/>
          <a:lstStyle/>
          <a:p>
            <a:r>
              <a:rPr lang="en-US" altLang="zh-CN" dirty="0"/>
              <a:t>New </a:t>
            </a:r>
            <a:r>
              <a:rPr lang="en-US" altLang="zh-CN" dirty="0" err="1"/>
              <a:t>pream</a:t>
            </a:r>
            <a:r>
              <a:rPr lang="en-US" altLang="zh-CN" dirty="0"/>
              <a:t> designed for </a:t>
            </a:r>
            <a:r>
              <a:rPr lang="en-US" altLang="zh-CN" dirty="0" err="1"/>
              <a:t>NDL</a:t>
            </a:r>
            <a:r>
              <a:rPr lang="en-US" altLang="zh-CN" dirty="0"/>
              <a:t> </a:t>
            </a:r>
            <a:r>
              <a:rPr lang="en-US" altLang="zh-CN" dirty="0" err="1"/>
              <a:t>SiPM</a:t>
            </a:r>
            <a:endParaRPr lang="en-US" altLang="zh-CN" dirty="0"/>
          </a:p>
          <a:p>
            <a:r>
              <a:rPr lang="en-US" altLang="zh-CN" dirty="0"/>
              <a:t>Good performance!</a:t>
            </a:r>
          </a:p>
          <a:p>
            <a:r>
              <a:rPr lang="en-US" altLang="zh-CN" dirty="0" err="1"/>
              <a:t>Gain~10</a:t>
            </a:r>
            <a:r>
              <a:rPr lang="en-US" altLang="zh-CN" dirty="0"/>
              <a:t>.	</a:t>
            </a:r>
          </a:p>
          <a:p>
            <a:r>
              <a:rPr lang="en-US" altLang="zh-CN" dirty="0"/>
              <a:t>Mad in China: scintillator and </a:t>
            </a:r>
            <a:r>
              <a:rPr lang="en-US" altLang="zh-CN" dirty="0" err="1"/>
              <a:t>SiPM</a:t>
            </a:r>
            <a:r>
              <a:rPr lang="en-US" altLang="zh-CN" dirty="0"/>
              <a:t>!!!</a:t>
            </a:r>
          </a:p>
          <a:p>
            <a:pPr lvl="1"/>
            <a:r>
              <a:rPr lang="en-US" altLang="zh-CN" dirty="0"/>
              <a:t>How about WLS </a:t>
            </a:r>
            <a:r>
              <a:rPr lang="en-US" altLang="zh-CN" dirty="0" err="1"/>
              <a:t>fibre</a:t>
            </a:r>
            <a:r>
              <a:rPr lang="en-US" altLang="zh-CN" dirty="0"/>
              <a:t> in the future?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F91936-023C-43A6-9E59-58CB1D125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95" y="3543130"/>
            <a:ext cx="5974976" cy="30579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5A7DCF-E366-41B0-A20F-A46956E57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18" y="154990"/>
            <a:ext cx="4229379" cy="31598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3FA610C-DC67-4809-9BB6-E7D467780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1720" y="2946166"/>
            <a:ext cx="3097367" cy="41298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78371A3-CC8D-4B24-9A9D-B0F51EA4F3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4860" r="16975"/>
          <a:stretch/>
        </p:blipFill>
        <p:spPr>
          <a:xfrm>
            <a:off x="9366484" y="3603812"/>
            <a:ext cx="3118503" cy="1923301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5B1C2858-B7DC-41E6-8D05-CD4B282C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64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1A854-45ED-4A57-881E-2F26DEC1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18" y="76013"/>
            <a:ext cx="10515600" cy="1325563"/>
          </a:xfrm>
        </p:spPr>
        <p:txBody>
          <a:bodyPr/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Summary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751C1D-84EE-422A-8C01-A0799DA3A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35" y="1186890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Belle II detector is a good reference.</a:t>
            </a:r>
          </a:p>
          <a:p>
            <a:r>
              <a:rPr lang="en-US" altLang="zh-CN" sz="2400" dirty="0"/>
              <a:t>Preliminary work on </a:t>
            </a:r>
            <a:r>
              <a:rPr lang="en-US" altLang="zh-CN" sz="2400" dirty="0" err="1"/>
              <a:t>G4</a:t>
            </a:r>
            <a:r>
              <a:rPr lang="en-US" altLang="zh-CN" sz="2400" dirty="0"/>
              <a:t> simulation for muon detector has been done.</a:t>
            </a:r>
          </a:p>
          <a:p>
            <a:r>
              <a:rPr lang="en-US" altLang="zh-CN" sz="2400" dirty="0"/>
              <a:t>There is a question of how many layers of </a:t>
            </a:r>
            <a:r>
              <a:rPr lang="en-US" altLang="zh-CN" sz="2400" dirty="0" err="1"/>
              <a:t>CEPC</a:t>
            </a:r>
            <a:r>
              <a:rPr lang="en-US" altLang="zh-CN" sz="2400" dirty="0"/>
              <a:t> muon detector?</a:t>
            </a:r>
          </a:p>
          <a:p>
            <a:r>
              <a:rPr lang="en-US" altLang="zh-CN" sz="2400" dirty="0"/>
              <a:t>R&amp;D of muon detector is ongoing well.</a:t>
            </a:r>
          </a:p>
          <a:p>
            <a:pPr lvl="1"/>
            <a:r>
              <a:rPr lang="en-US" altLang="zh-CN" sz="2000" dirty="0"/>
              <a:t>Made in China: </a:t>
            </a:r>
            <a:r>
              <a:rPr lang="en-US" altLang="zh-CN" sz="2000" dirty="0" err="1"/>
              <a:t>scintillator+SiPM</a:t>
            </a:r>
            <a:endParaRPr lang="en-US" altLang="zh-CN" sz="2000" dirty="0"/>
          </a:p>
          <a:p>
            <a:pPr lvl="1"/>
            <a:r>
              <a:rPr lang="en-US" altLang="zh-CN" sz="2000" dirty="0"/>
              <a:t>New FEE designed.</a:t>
            </a:r>
          </a:p>
          <a:p>
            <a:pPr lvl="1"/>
            <a:r>
              <a:rPr lang="en-US" altLang="zh-CN" sz="2000" dirty="0"/>
              <a:t>Good efficiency: &gt;90%</a:t>
            </a:r>
          </a:p>
          <a:p>
            <a:pPr lvl="1"/>
            <a:r>
              <a:rPr lang="en-US" altLang="zh-CN" sz="2000" dirty="0"/>
              <a:t>Time resolution: &lt; </a:t>
            </a:r>
            <a:r>
              <a:rPr lang="en-US" altLang="zh-CN" sz="2000" dirty="0" err="1"/>
              <a:t>2ns</a:t>
            </a:r>
            <a:r>
              <a:rPr lang="en-US" altLang="zh-CN" sz="2000" dirty="0"/>
              <a:t>.</a:t>
            </a:r>
          </a:p>
          <a:p>
            <a:r>
              <a:rPr lang="en-US" altLang="zh-CN" sz="2400" dirty="0"/>
              <a:t>One comment: how about good time resolution in muon detector?</a:t>
            </a:r>
          </a:p>
          <a:p>
            <a:pPr lvl="1"/>
            <a:r>
              <a:rPr lang="en-US" altLang="zh-CN" sz="2000" dirty="0"/>
              <a:t>Extend the performance to search for Long-Live Particle with the large size of muon detector.</a:t>
            </a:r>
            <a:endParaRPr lang="zh-CN" altLang="en-US" sz="20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493FA3DF-435E-4C4B-B3DD-EF5BF5A3475D}"/>
              </a:ext>
            </a:extLst>
          </p:cNvPr>
          <p:cNvSpPr txBox="1">
            <a:spLocks/>
          </p:cNvSpPr>
          <p:nvPr/>
        </p:nvSpPr>
        <p:spPr>
          <a:xfrm>
            <a:off x="7934658" y="5169718"/>
            <a:ext cx="3109860" cy="737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  <a:endParaRPr lang="zh-C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455AED-F874-44EE-80ED-60E8DAB1B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176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7CB12E-938C-4131-B2D9-9D4FF697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Belle II muon detector</a:t>
            </a:r>
            <a:br>
              <a:rPr lang="en-US" altLang="zh-CN" dirty="0"/>
            </a:br>
            <a:r>
              <a:rPr lang="en-US" altLang="zh-CN" dirty="0"/>
              <a:t>-a good reference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07972C-EC5A-40BE-A366-0317D0F6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47" y="2026723"/>
            <a:ext cx="10515600" cy="4351338"/>
          </a:xfrm>
        </p:spPr>
        <p:txBody>
          <a:bodyPr/>
          <a:lstStyle/>
          <a:p>
            <a:r>
              <a:rPr lang="en-US" altLang="zh-CN" dirty="0"/>
              <a:t>H=</a:t>
            </a:r>
            <a:r>
              <a:rPr lang="en-US" altLang="zh-CN" dirty="0" err="1"/>
              <a:t>7.1m</a:t>
            </a:r>
            <a:r>
              <a:rPr lang="en-US" altLang="zh-CN" dirty="0"/>
              <a:t>, L=</a:t>
            </a:r>
            <a:r>
              <a:rPr lang="en-US" altLang="zh-CN" dirty="0" err="1"/>
              <a:t>7.4m</a:t>
            </a:r>
            <a:endParaRPr lang="en-US" altLang="zh-CN" dirty="0"/>
          </a:p>
          <a:p>
            <a:r>
              <a:rPr lang="en-US" altLang="zh-CN" dirty="0"/>
              <a:t>W=</a:t>
            </a:r>
            <a:r>
              <a:rPr lang="en-US" altLang="zh-CN" dirty="0" err="1"/>
              <a:t>1400t</a:t>
            </a:r>
            <a:endParaRPr lang="en-US" altLang="zh-CN" dirty="0"/>
          </a:p>
          <a:p>
            <a:r>
              <a:rPr lang="en-US" altLang="zh-CN" dirty="0"/>
              <a:t>B=</a:t>
            </a:r>
            <a:r>
              <a:rPr lang="en-US" altLang="zh-CN" dirty="0" err="1"/>
              <a:t>1.5T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4C89C13-E090-4CA5-B516-36D3F64E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30" y="1559859"/>
            <a:ext cx="7891041" cy="501930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973227D-6A1B-4856-BF41-5BC0EF39B378}"/>
              </a:ext>
            </a:extLst>
          </p:cNvPr>
          <p:cNvSpPr txBox="1"/>
          <p:nvPr/>
        </p:nvSpPr>
        <p:spPr>
          <a:xfrm>
            <a:off x="1095935" y="4733365"/>
            <a:ext cx="172794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/>
              <a:t>经验与教训</a:t>
            </a:r>
            <a:endParaRPr lang="en-US" altLang="zh-CN" sz="2400" dirty="0"/>
          </a:p>
          <a:p>
            <a:r>
              <a:rPr lang="zh-CN" altLang="en-US" sz="2400" dirty="0"/>
              <a:t>🙂       ☹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5517C8C3-D864-4AD9-91E8-11C9BE92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540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0964CB-8427-4045-BFB4-02F73BAE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3881FB-3DB5-49F4-A562-4876795AF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0FE9AC-AFFD-42F2-8550-84E62296B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18" y="139628"/>
            <a:ext cx="9302164" cy="6578744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06B929C9-CAED-45CB-B0A9-B41221EB72D1}"/>
              </a:ext>
            </a:extLst>
          </p:cNvPr>
          <p:cNvSpPr/>
          <p:nvPr/>
        </p:nvSpPr>
        <p:spPr>
          <a:xfrm>
            <a:off x="3806316" y="2985247"/>
            <a:ext cx="893432" cy="5513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C955043-47C2-452F-9849-2A0D8131B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723" y="3622321"/>
            <a:ext cx="3729721" cy="2482644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45A59403-56F4-414D-80BD-CDD2CC24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59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5EDA1A-EB6F-4800-A52C-4FD16068E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AE08F52-A294-408E-A6F8-0660DF1A3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28" y="0"/>
            <a:ext cx="10187695" cy="6766454"/>
          </a:xfr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4878B2-BD59-4098-9516-D187A677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569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0052F-6C88-4D02-A973-7E8F5C1D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97A2D535-2384-4525-AFA5-73E343D58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39" y="0"/>
            <a:ext cx="9986820" cy="6633038"/>
          </a:xfr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F51B20-B397-4B76-BE74-D3248331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65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B3DBD5C-E424-4493-8B2D-8060C6CB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45" y="-142100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dirty="0">
                <a:ln w="0"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实验运行中发现的问题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9F81EF01-9F7D-4BAA-8E55-4F48940730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2117" y="953733"/>
                <a:ext cx="8011748" cy="3777622"/>
              </a:xfr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运行费用的提升：电力消耗</a:t>
                </a:r>
                <a:endParaRPr lang="en-US" altLang="zh-CN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束团电流越大，消耗的电力越多。电费问题限制了运行时间。</a:t>
                </a:r>
                <a:endParaRPr lang="en-US" altLang="zh-CN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2020b</a:t>
                </a:r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运行期间发现的问题：</a:t>
                </a:r>
                <a:endParaRPr lang="en-US" altLang="zh-CN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束团电流过大时引起的强烈的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beam-beam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相互作用，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blowup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的问题越严重。尝试办法：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）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Crab waist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方案；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）修改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QCS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，以减小其四极磁铁与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Belle II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探测器磁场的干扰。</a:t>
                </a:r>
                <a:endParaRPr lang="en-US" altLang="zh-CN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QCS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系统的孔径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(physical aperture)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比较窄，不稳定束流的轰击会引起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QCS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淬火。解决办法：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beam collimators, 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但是在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6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16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16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16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16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altLang="zh-CN" sz="16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16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时会变得很困难。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Belle II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探测器中的本底较高。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Belle II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本底预期比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Belle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高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20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倍，但实际情况比预期还要高。原因是</a:t>
                </a:r>
                <a:r>
                  <a:rPr lang="en-US" altLang="zh-CN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QCS</a:t>
                </a:r>
                <a:r>
                  <a:rPr lang="zh-CN" altLang="en-US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中束流对束流管的轰击。</a:t>
                </a:r>
                <a:endParaRPr lang="en-US" altLang="zh-CN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00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200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zh-CN" altLang="en-US" sz="200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比较小</m:t>
                    </m:r>
                  </m:oMath>
                </a14:m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时</a:t>
                </a:r>
                <a:r>
                  <a:rPr lang="en-US" altLang="zh-CN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20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0.3 </m:t>
                    </m:r>
                    <m:r>
                      <a:rPr lang="en-US" altLang="zh-CN" sz="20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altLang="zh-CN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)</a:t>
                </a:r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，在较高的束团电流区间，加速器的动力学孔径</a:t>
                </a:r>
                <a:r>
                  <a:rPr lang="en-US" altLang="zh-CN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(dynamic aperture)</a:t>
                </a:r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会比较小，导致</a:t>
                </a:r>
                <a:r>
                  <a:rPr lang="en-US" altLang="zh-CN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LER</a:t>
                </a:r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寿命从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600</m:t>
                    </m:r>
                    <m:r>
                      <a:rPr lang="en-US" altLang="zh-CN" sz="20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降到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200</m:t>
                    </m:r>
                    <m:r>
                      <a:rPr lang="en-US" altLang="zh-CN" sz="20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。</a:t>
                </a: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9F81EF01-9F7D-4BAA-8E55-4F48940730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2117" y="953733"/>
                <a:ext cx="8011748" cy="3777622"/>
              </a:xfrm>
              <a:blipFill>
                <a:blip r:embed="rId2"/>
                <a:stretch>
                  <a:fillRect l="-607" t="-482" r="-2733" b="-1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7D97DFFB-DF9C-4CE1-9EAB-4D1B7410E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90" y="4740873"/>
            <a:ext cx="3186087" cy="2043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6213D0-465A-4CE4-9404-9BB5DBD4E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767" y="4105867"/>
            <a:ext cx="3400270" cy="25115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56B1B8A-A4F5-4C4C-A016-A0DFBF9BE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694" y="979735"/>
            <a:ext cx="3396343" cy="2547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C08151-F8CF-425D-8CD2-67C2AC98A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217" y="4731355"/>
            <a:ext cx="2350792" cy="2053224"/>
          </a:xfrm>
          <a:prstGeom prst="rect">
            <a:avLst/>
          </a:prstGeom>
        </p:spPr>
      </p:pic>
      <p:sp>
        <p:nvSpPr>
          <p:cNvPr id="10" name="灯片编号占位符 7">
            <a:extLst>
              <a:ext uri="{FF2B5EF4-FFF2-40B4-BE49-F238E27FC236}">
                <a16:creationId xmlns:a16="http://schemas.microsoft.com/office/drawing/2014/main" id="{C35B5996-BCCB-48D7-9680-D54A9EE2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9767" y="6311506"/>
            <a:ext cx="779767" cy="365125"/>
          </a:xfrm>
        </p:spPr>
        <p:txBody>
          <a:bodyPr/>
          <a:lstStyle/>
          <a:p>
            <a:fld id="{C60CE5AE-66D6-4CAD-A633-B983DB231A8C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7208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6A4B28B1-C821-4F3F-AB8E-E8CCE21B7622}"/>
              </a:ext>
            </a:extLst>
          </p:cNvPr>
          <p:cNvSpPr txBox="1">
            <a:spLocks/>
          </p:cNvSpPr>
          <p:nvPr/>
        </p:nvSpPr>
        <p:spPr>
          <a:xfrm>
            <a:off x="187040" y="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Belle II</a:t>
            </a:r>
            <a:r>
              <a:rPr lang="zh-CN" altLang="en-US" b="1" dirty="0"/>
              <a:t>运行的主要问题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EB51BEFC-4FED-4F33-ABF2-380F1509C8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1563" y="1280890"/>
                <a:ext cx="5929618" cy="469042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zh-CN" altLang="en-US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探测器寿命，特别是</a:t>
                </a:r>
                <a:r>
                  <a:rPr lang="en-US" altLang="zh-CN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iTOP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需要维持</a:t>
                </a:r>
                <a:r>
                  <a:rPr lang="en-US" altLang="zh-CN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MCP-PMT</a:t>
                </a:r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的量子效率：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𝑄𝐸</m:t>
                        </m:r>
                      </m:num>
                      <m:den>
                        <m:sSub>
                          <m:sSubPr>
                            <m:ctrlPr>
                              <a:rPr lang="en-US" altLang="zh-CN" sz="2000" i="1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𝑄𝐸</m:t>
                            </m:r>
                          </m:e>
                          <m:sub>
                            <m:r>
                              <a:rPr lang="en-US" altLang="zh-CN" sz="2000" i="1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CN" sz="20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&gt;80%</m:t>
                    </m:r>
                  </m:oMath>
                </a14:m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直到获取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50 </m:t>
                    </m:r>
                    <m:sSup>
                      <m:sSupPr>
                        <m:ctrlPr>
                          <a:rPr lang="en-US" altLang="zh-CN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𝑎𝑏</m:t>
                        </m:r>
                      </m:e>
                      <m:sup>
                        <m:r>
                          <a:rPr lang="en-US" altLang="zh-CN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zh-CN" altLang="en-US" sz="20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的</m:t>
                    </m:r>
                  </m:oMath>
                </a14:m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数据；</a:t>
                </a:r>
                <a:endParaRPr lang="en-US" altLang="zh-CN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但是，</a:t>
                </a:r>
                <a:r>
                  <a:rPr lang="en-US" altLang="zh-CN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Touschek</a:t>
                </a:r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和束流本底随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zh-CN" altLang="en-US" sz="20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增加</m:t>
                    </m:r>
                  </m:oMath>
                </a14:m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，</a:t>
                </a:r>
                <a:endParaRPr lang="en-US" altLang="zh-CN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需要采取的措施：准直系统</a:t>
                </a:r>
                <a:r>
                  <a:rPr lang="en-US" altLang="zh-CN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(collimators)</a:t>
                </a:r>
                <a:r>
                  <a:rPr lang="zh-CN" altLang="en-US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，束流调试，更多的束流屏蔽</a:t>
                </a:r>
                <a:r>
                  <a:rPr lang="en-US" altLang="zh-CN" sz="2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(shielding)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Accidental huge beam loss</a:t>
                </a:r>
                <a:r>
                  <a:rPr lang="zh-CN" altLang="en-US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对</a:t>
                </a:r>
                <a:r>
                  <a:rPr lang="en-US" altLang="zh-CN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PXD</a:t>
                </a:r>
                <a:r>
                  <a:rPr lang="zh-CN" altLang="en-US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和</a:t>
                </a:r>
                <a:r>
                  <a:rPr lang="en-US" altLang="zh-CN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SVD</a:t>
                </a:r>
                <a:r>
                  <a:rPr lang="zh-CN" altLang="en-US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造成的永久损害</a:t>
                </a:r>
                <a:endParaRPr lang="en-US" altLang="zh-CN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>
                  <a:lnSpc>
                    <a:spcPct val="110000"/>
                  </a:lnSpc>
                </a:pPr>
                <a:r>
                  <a:rPr lang="zh-CN" altLang="en-US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高能环</a:t>
                </a:r>
                <a:r>
                  <a:rPr lang="en-US" altLang="zh-CN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(HER)</a:t>
                </a:r>
                <a:r>
                  <a:rPr lang="zh-CN" altLang="en-US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同步辐射对</a:t>
                </a:r>
                <a:r>
                  <a:rPr lang="en-US" altLang="zh-CN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PXD</a:t>
                </a:r>
                <a:r>
                  <a:rPr lang="zh-CN" altLang="en-US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造成的辐射损伤</a:t>
                </a:r>
                <a:endParaRPr lang="en-US" altLang="zh-CN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>
                  <a:lnSpc>
                    <a:spcPct val="110000"/>
                  </a:lnSpc>
                </a:pPr>
                <a:r>
                  <a:rPr lang="zh-CN" altLang="en-US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加速器与探测器均在考虑升级。</a:t>
                </a:r>
                <a:endParaRPr lang="en-US" altLang="zh-CN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lvl="1"/>
                <a:r>
                  <a:rPr lang="en-US" altLang="zh-CN" sz="2000" dirty="0">
                    <a:solidFill>
                      <a:srgbClr val="FF0000"/>
                    </a:solidFill>
                  </a:rPr>
                  <a:t>Partial RF power upgrade (2 stations) in 2026</a:t>
                </a:r>
              </a:p>
              <a:p>
                <a:pPr lvl="1"/>
                <a:r>
                  <a:rPr lang="en-US" altLang="zh-CN" sz="2000" dirty="0">
                    <a:solidFill>
                      <a:srgbClr val="FF0000"/>
                    </a:solidFill>
                  </a:rPr>
                  <a:t>IR (QCS and its beam pipes etc.) upgrade in 2026</a:t>
                </a:r>
              </a:p>
              <a:p>
                <a:pPr>
                  <a:lnSpc>
                    <a:spcPct val="110000"/>
                  </a:lnSpc>
                </a:pPr>
                <a:endParaRPr lang="zh-CN" altLang="en-US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EB51BEFC-4FED-4F33-ABF2-380F1509C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63" y="1280890"/>
                <a:ext cx="5929618" cy="4690427"/>
              </a:xfrm>
              <a:prstGeom prst="rect">
                <a:avLst/>
              </a:prstGeom>
              <a:blipFill>
                <a:blip r:embed="rId2"/>
                <a:stretch>
                  <a:fillRect l="-1231" t="-15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DE6AE89D-3071-4A97-BA6C-63BDC545C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556" y="737650"/>
            <a:ext cx="3953974" cy="2870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E629E09-9CE1-4BF6-A6F0-5E2B4E5B7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556" y="3753038"/>
            <a:ext cx="3861825" cy="263431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6328416-1C33-4B10-9D2E-2321C405A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959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Detector simulation</a:t>
            </a:r>
            <a:endParaRPr lang="zh-CN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detector simulation using Geant4 started in the early 2021.</a:t>
            </a:r>
          </a:p>
          <a:p>
            <a:r>
              <a:rPr lang="en-US" altLang="zh-CN" dirty="0"/>
              <a:t>CEPCSW installed, but G4 simulation has not been implemented yet.</a:t>
            </a:r>
          </a:p>
          <a:p>
            <a:pPr lvl="1"/>
            <a:r>
              <a:rPr lang="en-US" altLang="zh-CN" dirty="0"/>
              <a:t>The implementation should be done recently.</a:t>
            </a:r>
          </a:p>
          <a:p>
            <a:r>
              <a:rPr lang="en-US" altLang="zh-CN" dirty="0"/>
              <a:t>The next step is testing with a high energy muon track.</a:t>
            </a:r>
          </a:p>
          <a:p>
            <a:r>
              <a:rPr lang="en-US" altLang="zh-CN" dirty="0"/>
              <a:t>The number of layers is not determined, 3 or 8?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07C9CA-F068-409F-AFA1-750AEAF52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9DB-5551-4DBA-AD0C-3326F123EA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426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255,&quot;width&quot;:789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350,&quot;width&quot;:1083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98,&quot;width&quot;:1440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941</Words>
  <Application>Microsoft Office PowerPoint</Application>
  <PresentationFormat>宽屏</PresentationFormat>
  <Paragraphs>163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等线</vt:lpstr>
      <vt:lpstr>等线 Light</vt:lpstr>
      <vt:lpstr>楷体</vt:lpstr>
      <vt:lpstr>Microsoft YaHei</vt:lpstr>
      <vt:lpstr>Arial</vt:lpstr>
      <vt:lpstr>Cambria Math</vt:lpstr>
      <vt:lpstr>Helvetica</vt:lpstr>
      <vt:lpstr>Times New Roman</vt:lpstr>
      <vt:lpstr>Wingdings</vt:lpstr>
      <vt:lpstr>Office 主题​​</vt:lpstr>
      <vt:lpstr>Muon detector</vt:lpstr>
      <vt:lpstr>Outline</vt:lpstr>
      <vt:lpstr>Belle II muon detector -a good reference</vt:lpstr>
      <vt:lpstr>PowerPoint 演示文稿</vt:lpstr>
      <vt:lpstr>PowerPoint 演示文稿</vt:lpstr>
      <vt:lpstr>PowerPoint 演示文稿</vt:lpstr>
      <vt:lpstr>实验运行中发现的问题</vt:lpstr>
      <vt:lpstr>PowerPoint 演示文稿</vt:lpstr>
      <vt:lpstr>Detector simulation</vt:lpstr>
      <vt:lpstr>PowerPoint 演示文稿</vt:lpstr>
      <vt:lpstr>PowerPoint 演示文稿</vt:lpstr>
      <vt:lpstr>40 GeV μ^± hits</vt:lpstr>
      <vt:lpstr>Optical coupling</vt:lpstr>
      <vt:lpstr>PowerPoint 演示文稿</vt:lpstr>
      <vt:lpstr>Attenuation length</vt:lpstr>
      <vt:lpstr>Photon collection and efficiency vs. length</vt:lpstr>
      <vt:lpstr>PowerPoint 演示文稿</vt:lpstr>
      <vt:lpstr>PowerPoint 演示文稿</vt:lpstr>
      <vt:lpstr>PowerPoint 演示文稿</vt:lpstr>
      <vt:lpstr>New pream for NDL SiPM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Muon detector</dc:title>
  <dc:creator>Xiaolong Wang</dc:creator>
  <cp:lastModifiedBy>Xiaolong Wang</cp:lastModifiedBy>
  <cp:revision>8</cp:revision>
  <dcterms:created xsi:type="dcterms:W3CDTF">2021-10-22T01:06:00Z</dcterms:created>
  <dcterms:modified xsi:type="dcterms:W3CDTF">2021-10-22T02:16:21Z</dcterms:modified>
</cp:coreProperties>
</file>