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2" r:id="rId2"/>
    <p:sldId id="296" r:id="rId3"/>
    <p:sldId id="321" r:id="rId4"/>
    <p:sldId id="322" r:id="rId5"/>
    <p:sldId id="324" r:id="rId6"/>
    <p:sldId id="325" r:id="rId7"/>
    <p:sldId id="942" r:id="rId8"/>
    <p:sldId id="334" r:id="rId9"/>
    <p:sldId id="297" r:id="rId10"/>
    <p:sldId id="300" r:id="rId11"/>
    <p:sldId id="944" r:id="rId12"/>
    <p:sldId id="303" r:id="rId13"/>
    <p:sldId id="945" r:id="rId14"/>
    <p:sldId id="946" r:id="rId15"/>
    <p:sldId id="313" r:id="rId16"/>
    <p:sldId id="953" r:id="rId17"/>
    <p:sldId id="955" r:id="rId18"/>
    <p:sldId id="954" r:id="rId19"/>
    <p:sldId id="960" r:id="rId20"/>
    <p:sldId id="958" r:id="rId21"/>
    <p:sldId id="963" r:id="rId22"/>
    <p:sldId id="959" r:id="rId23"/>
    <p:sldId id="961" r:id="rId24"/>
    <p:sldId id="962" r:id="rId25"/>
    <p:sldId id="323" r:id="rId26"/>
    <p:sldId id="951" r:id="rId27"/>
    <p:sldId id="455" r:id="rId28"/>
    <p:sldId id="453" r:id="rId29"/>
    <p:sldId id="460" r:id="rId30"/>
    <p:sldId id="964" r:id="rId31"/>
    <p:sldId id="965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79CE"/>
    <a:srgbClr val="0000FF"/>
    <a:srgbClr val="FF9900"/>
    <a:srgbClr val="759E00"/>
    <a:srgbClr val="3366FF"/>
    <a:srgbClr val="4B76FF"/>
    <a:srgbClr val="638600"/>
    <a:srgbClr val="7199C9"/>
    <a:srgbClr val="009644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9" autoAdjust="0"/>
    <p:restoredTop sz="94608" autoAdjust="0"/>
  </p:normalViewPr>
  <p:slideViewPr>
    <p:cSldViewPr>
      <p:cViewPr varScale="1">
        <p:scale>
          <a:sx n="113" d="100"/>
          <a:sy n="113" d="100"/>
        </p:scale>
        <p:origin x="139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5" d="100"/>
          <a:sy n="85" d="100"/>
        </p:scale>
        <p:origin x="31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787CF-DF26-4A86-A01F-7CD7536027AC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69B33-E269-410F-A93E-DBDAB0AF58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60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2021/10/23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70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DD93-4389-43A1-B6A6-324EB326FA98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C54E-EC9F-49A6-944B-D9C80DF90956}" type="datetime1">
              <a:rPr lang="zh-CN" altLang="en-US" smtClean="0"/>
              <a:t>2021/10/23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14282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202F-9DF5-4300-9C6A-D78B92D8844A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17B5-36B9-4733-BD5E-65A0540D282D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07E1-D71C-41BA-A46F-7D59ABA25668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16889-027D-4052-8D72-88A2CBDA31F4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800" dirty="0"/>
              <a:t>CEPC mechanics system</a:t>
            </a:r>
            <a:endParaRPr lang="zh-CN" altLang="en-US" sz="4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206680" cy="1752600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Haijing</a:t>
            </a:r>
            <a:r>
              <a:rPr lang="en-US" altLang="zh-CN" dirty="0"/>
              <a:t> Wang</a:t>
            </a:r>
          </a:p>
          <a:p>
            <a:r>
              <a:rPr lang="en-US" altLang="zh-CN" sz="2000" dirty="0"/>
              <a:t>The 2021 Workshop on CEPC Detector &amp; MDI Mechanical Design </a:t>
            </a:r>
          </a:p>
          <a:p>
            <a:r>
              <a:rPr lang="en-US" altLang="zh-CN" sz="2000" dirty="0"/>
              <a:t>October, 2021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1860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8D1C64F-F173-4B32-951C-51A04241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713" y="2433643"/>
            <a:ext cx="2520000" cy="2166246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6543527-B8C3-4036-B0CC-DFB58B611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4830688" cy="54726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/>
              <a:t>Magnets to helium vessels</a:t>
            </a:r>
          </a:p>
          <a:p>
            <a:pPr lvl="1">
              <a:spcBef>
                <a:spcPts val="0"/>
              </a:spcBef>
            </a:pPr>
            <a:r>
              <a:rPr lang="en-US" altLang="zh-CN" sz="1800" dirty="0"/>
              <a:t>Two kinds of magnet supports are considered.</a:t>
            </a:r>
          </a:p>
          <a:p>
            <a:pPr lvl="1">
              <a:spcBef>
                <a:spcPts val="0"/>
              </a:spcBef>
            </a:pPr>
            <a:r>
              <a:rPr lang="en-US" altLang="zh-CN" sz="1800" dirty="0">
                <a:solidFill>
                  <a:srgbClr val="FF0000"/>
                </a:solidFill>
              </a:rPr>
              <a:t>Solid support </a:t>
            </a:r>
            <a:r>
              <a:rPr lang="en-US" altLang="zh-CN" sz="1800" dirty="0"/>
              <a:t>similar to SKEKB.</a:t>
            </a:r>
          </a:p>
          <a:p>
            <a:pPr lvl="1">
              <a:spcBef>
                <a:spcPts val="0"/>
              </a:spcBef>
            </a:pPr>
            <a:r>
              <a:rPr lang="en-US" altLang="zh-CN" sz="1800" dirty="0">
                <a:solidFill>
                  <a:srgbClr val="FF0000"/>
                </a:solidFill>
              </a:rPr>
              <a:t>Skeleton support </a:t>
            </a:r>
            <a:r>
              <a:rPr lang="en-US" altLang="zh-CN" sz="1800" dirty="0"/>
              <a:t>to minimize weight.</a:t>
            </a:r>
          </a:p>
          <a:p>
            <a:pPr>
              <a:spcBef>
                <a:spcPts val="0"/>
              </a:spcBef>
            </a:pPr>
            <a:r>
              <a:rPr lang="en-US" altLang="zh-CN" sz="2000" dirty="0"/>
              <a:t>Helium vessel to vacuum vessel</a:t>
            </a:r>
          </a:p>
          <a:p>
            <a:pPr lvl="1">
              <a:spcBef>
                <a:spcPts val="0"/>
              </a:spcBef>
            </a:pPr>
            <a:r>
              <a:rPr lang="en-US" altLang="zh-CN" sz="1800" dirty="0"/>
              <a:t>Support rods, diameter 20mm.</a:t>
            </a:r>
          </a:p>
          <a:p>
            <a:pPr>
              <a:spcBef>
                <a:spcPts val="0"/>
              </a:spcBef>
            </a:pPr>
            <a:r>
              <a:rPr lang="en-US" altLang="zh-CN" sz="2000" dirty="0"/>
              <a:t>Aim: minimize the SC magnets </a:t>
            </a:r>
            <a:r>
              <a:rPr lang="en-US" altLang="zh-CN" sz="2000" dirty="0">
                <a:solidFill>
                  <a:srgbClr val="FF0000"/>
                </a:solidFill>
              </a:rPr>
              <a:t>deformation</a:t>
            </a:r>
            <a:r>
              <a:rPr lang="en-US" altLang="zh-CN" sz="2000" dirty="0"/>
              <a:t>, enhance </a:t>
            </a:r>
            <a:r>
              <a:rPr lang="en-US" altLang="zh-CN" sz="2000" dirty="0">
                <a:solidFill>
                  <a:srgbClr val="FF0000"/>
                </a:solidFill>
              </a:rPr>
              <a:t>stability</a:t>
            </a:r>
            <a:r>
              <a:rPr lang="en-US" altLang="zh-CN" sz="2000" dirty="0"/>
              <a:t>.</a:t>
            </a:r>
          </a:p>
          <a:p>
            <a:pPr>
              <a:spcBef>
                <a:spcPts val="0"/>
              </a:spcBef>
            </a:pPr>
            <a:endParaRPr lang="zh-CN" altLang="en-US" sz="2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9470E58-8499-4659-AD6D-B322365A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5273010-26BB-4445-BE54-BA2E9201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EF6685F-3468-4D23-BDA6-EA11E62E4B54}"/>
              </a:ext>
            </a:extLst>
          </p:cNvPr>
          <p:cNvSpPr txBox="1"/>
          <p:nvPr/>
        </p:nvSpPr>
        <p:spPr>
          <a:xfrm>
            <a:off x="7620000" y="3147434"/>
            <a:ext cx="1488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Sketch of skeleton support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5CECC3B-CF3C-4714-A57B-82261789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150" y="1048166"/>
            <a:ext cx="2520000" cy="175579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5D94964E-EAC2-41B1-ADC8-BEF481D39E7D}"/>
              </a:ext>
            </a:extLst>
          </p:cNvPr>
          <p:cNvSpPr txBox="1"/>
          <p:nvPr/>
        </p:nvSpPr>
        <p:spPr>
          <a:xfrm>
            <a:off x="7490150" y="1478754"/>
            <a:ext cx="1402330" cy="65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Sketch of solid support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6797182-416A-40FD-97FB-60E7513EA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" y="4070764"/>
            <a:ext cx="4320000" cy="270495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8394018-FF42-493F-AA64-73F3389374F3}"/>
              </a:ext>
            </a:extLst>
          </p:cNvPr>
          <p:cNvSpPr txBox="1"/>
          <p:nvPr/>
        </p:nvSpPr>
        <p:spPr>
          <a:xfrm>
            <a:off x="1919637" y="6254078"/>
            <a:ext cx="296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Sketch of support rods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9705068-F5DE-4AFF-A0A7-5F048A123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772804"/>
              </p:ext>
            </p:extLst>
          </p:nvPr>
        </p:nvGraphicFramePr>
        <p:xfrm>
          <a:off x="4572000" y="4281410"/>
          <a:ext cx="43204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959">
                  <a:extLst>
                    <a:ext uri="{9D8B030D-6E8A-4147-A177-3AD203B41FA5}">
                      <a16:colId xmlns:a16="http://schemas.microsoft.com/office/drawing/2014/main" val="17304242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018420401"/>
                    </a:ext>
                  </a:extLst>
                </a:gridCol>
                <a:gridCol w="1116409">
                  <a:extLst>
                    <a:ext uri="{9D8B030D-6E8A-4147-A177-3AD203B41FA5}">
                      <a16:colId xmlns:a16="http://schemas.microsoft.com/office/drawing/2014/main" val="2132146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Models </a:t>
                      </a:r>
                      <a:endParaRPr lang="zh-CN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materials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3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QD0/QF1</a:t>
                      </a:r>
                      <a:endParaRPr lang="zh-CN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1600" dirty="0"/>
                        <a:t>Fe-Co-V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56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Anti-solenoid </a:t>
                      </a:r>
                      <a:endParaRPr lang="zh-CN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1600" dirty="0"/>
                        <a:t>Fe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626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Anti-solenoid inner pipe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SS</a:t>
                      </a:r>
                      <a:endParaRPr lang="zh-CN" altLang="en-US" sz="16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altLang="zh-CN" dirty="0"/>
                        <a:t>Can be optimized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33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Vessels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SS</a:t>
                      </a:r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329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Magnet supports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Ti-6Al-4V</a:t>
                      </a:r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637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770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F7EE287-FD12-4817-8981-89F85BA7AC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6"/>
                <a:ext cx="5338936" cy="230425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/>
                  <a:t>For cylinder cantilever under gravity</a:t>
                </a:r>
              </a:p>
              <a:p>
                <a:pPr lvl="1"/>
                <a:r>
                  <a:rPr lang="en-US" altLang="zh-CN" sz="1800" dirty="0"/>
                  <a:t>Max. deformation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lang="en-US" altLang="zh-CN" sz="1800" dirty="0"/>
              </a:p>
              <a:p>
                <a:pPr lvl="1"/>
                <a:r>
                  <a:rPr lang="en-US" altLang="zh-CN" sz="1800" dirty="0"/>
                  <a:t>First natural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800" dirty="0"/>
                  <a:t> </a:t>
                </a: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en-US" altLang="zh-CN" sz="1800" dirty="0"/>
                  <a:t>Shape factors</a:t>
                </a:r>
                <a:r>
                  <a:rPr lang="en-US" altLang="zh-CN" sz="1800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sz="1800" dirty="0"/>
                  <a:t>; material factors: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zh-CN" sz="1800" dirty="0">
                    <a:solidFill>
                      <a:srgbClr val="FF0000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zh-CN" alt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altLang="zh-CN" sz="1800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F7EE287-FD12-4817-8981-89F85BA7AC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6"/>
                <a:ext cx="5338936" cy="2304255"/>
              </a:xfrm>
              <a:blipFill>
                <a:blip r:embed="rId2"/>
                <a:stretch>
                  <a:fillRect l="-457" t="-1323" b="-2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123A1F6-EAB1-47CB-B89B-899BCCD6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CD08D87-1F7C-458F-B8B2-F1B41A8A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339E62-7FF3-4035-9726-5019F245815D}"/>
                  </a:ext>
                </a:extLst>
              </p:cNvPr>
              <p:cNvSpPr txBox="1"/>
              <p:nvPr/>
            </p:nvSpPr>
            <p:spPr>
              <a:xfrm>
                <a:off x="899592" y="2185090"/>
                <a:ext cx="2019271" cy="493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𝐸𝐼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64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339E62-7FF3-4035-9726-5019F2458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185090"/>
                <a:ext cx="2019271" cy="4930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C066F5C-3BE1-4EC9-A5D8-E452B8958299}"/>
                  </a:ext>
                </a:extLst>
              </p:cNvPr>
              <p:cNvSpPr txBox="1"/>
              <p:nvPr/>
            </p:nvSpPr>
            <p:spPr>
              <a:xfrm>
                <a:off x="3094672" y="2067878"/>
                <a:ext cx="2406236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=3.5</m:t>
                      </m:r>
                      <m:rad>
                        <m:radPr>
                          <m:degHide m:val="on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</m:num>
                            <m:den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3.5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C066F5C-3BE1-4EC9-A5D8-E452B8958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672" y="2067878"/>
                <a:ext cx="2406236" cy="7275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644F50A8-D54A-4DEC-A7D9-C5D91448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5082078"/>
                  </p:ext>
                </p:extLst>
              </p:nvPr>
            </p:nvGraphicFramePr>
            <p:xfrm>
              <a:off x="281391" y="3393560"/>
              <a:ext cx="609600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9668">
                      <a:extLst>
                        <a:ext uri="{9D8B030D-6E8A-4147-A177-3AD203B41FA5}">
                          <a16:colId xmlns:a16="http://schemas.microsoft.com/office/drawing/2014/main" val="741674500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625122197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1301304683"/>
                        </a:ext>
                      </a:extLst>
                    </a:gridCol>
                    <a:gridCol w="1718100">
                      <a:extLst>
                        <a:ext uri="{9D8B030D-6E8A-4147-A177-3AD203B41FA5}">
                          <a16:colId xmlns:a16="http://schemas.microsoft.com/office/drawing/2014/main" val="9424420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Material 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 (</a:t>
                          </a:r>
                          <a:r>
                            <a:rPr lang="en-US" altLang="zh-CN" dirty="0" err="1"/>
                            <a:t>GPa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(kg/m</a:t>
                          </a:r>
                          <a:r>
                            <a:rPr lang="en-US" altLang="zh-CN" baseline="30000" dirty="0"/>
                            <a:t>3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1" kern="120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b="1" kern="12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oMath>
                          </a14:m>
                          <a:r>
                            <a:rPr lang="zh-CN" alt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dirty="0"/>
                            <a:t>mNm/kg)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9478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8000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304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Ti-6Al-4V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113.8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4430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3128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A6061 (Al)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68.9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2700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6358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Copper (Cu)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8960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12.3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19487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Beryllium (Be)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303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1844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164.3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129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Tungsten carbide (WC)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670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15700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42.7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45915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Carbon fiber(C)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242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1810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133.7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15957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Diamond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850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265.6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19244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644F50A8-D54A-4DEC-A7D9-C5D91448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5082078"/>
                  </p:ext>
                </p:extLst>
              </p:nvPr>
            </p:nvGraphicFramePr>
            <p:xfrm>
              <a:off x="281391" y="3393560"/>
              <a:ext cx="609600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9668">
                      <a:extLst>
                        <a:ext uri="{9D8B030D-6E8A-4147-A177-3AD203B41FA5}">
                          <a16:colId xmlns:a16="http://schemas.microsoft.com/office/drawing/2014/main" val="741674500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625122197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1301304683"/>
                        </a:ext>
                      </a:extLst>
                    </a:gridCol>
                    <a:gridCol w="1718100">
                      <a:extLst>
                        <a:ext uri="{9D8B030D-6E8A-4147-A177-3AD203B41FA5}">
                          <a16:colId xmlns:a16="http://schemas.microsoft.com/office/drawing/2014/main" val="9424420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Material 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 (</a:t>
                          </a:r>
                          <a:r>
                            <a:rPr lang="en-US" altLang="zh-CN" dirty="0" err="1"/>
                            <a:t>GPa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80952" t="-8197" r="-151323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55319" t="-8197" r="-1418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478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8000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304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Ti-6Al-4V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113.8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4430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3128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A6061 (Al)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68.9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2700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6358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Copper (Cu)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8960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12.3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19487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Beryllium (Be)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303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1844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164.3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129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Tungsten carbide (WC)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670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15700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42.7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45915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Carbon fiber(C)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242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1810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133.7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15957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Diamond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850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265.6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19244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A0D04164-686A-4F92-B14B-FB3A156474D8}"/>
              </a:ext>
            </a:extLst>
          </p:cNvPr>
          <p:cNvSpPr txBox="1"/>
          <p:nvPr/>
        </p:nvSpPr>
        <p:spPr>
          <a:xfrm>
            <a:off x="179512" y="5229200"/>
            <a:ext cx="6264696" cy="1501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内容占位符 1">
            <a:extLst>
              <a:ext uri="{FF2B5EF4-FFF2-40B4-BE49-F238E27FC236}">
                <a16:creationId xmlns:a16="http://schemas.microsoft.com/office/drawing/2014/main" id="{40D33AA6-D992-46EE-81AD-42EB7A34C91A}"/>
              </a:ext>
            </a:extLst>
          </p:cNvPr>
          <p:cNvSpPr txBox="1">
            <a:spLocks/>
          </p:cNvSpPr>
          <p:nvPr/>
        </p:nvSpPr>
        <p:spPr>
          <a:xfrm>
            <a:off x="6479270" y="5311457"/>
            <a:ext cx="2544924" cy="12858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zh-CN"/>
            </a:defPPr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0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baseline="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baseline="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baseline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/>
              <a:t>Brittle</a:t>
            </a:r>
          </a:p>
          <a:p>
            <a:r>
              <a:rPr lang="en-US" altLang="zh-CN" dirty="0"/>
              <a:t>Hard to machine</a:t>
            </a:r>
          </a:p>
          <a:p>
            <a:r>
              <a:rPr lang="en-US" altLang="zh-CN" dirty="0"/>
              <a:t>Expensive </a:t>
            </a:r>
          </a:p>
          <a:p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15EF8E8-16E6-40C6-ABB7-4503EE4659F2}"/>
              </a:ext>
            </a:extLst>
          </p:cNvPr>
          <p:cNvSpPr txBox="1"/>
          <p:nvPr/>
        </p:nvSpPr>
        <p:spPr>
          <a:xfrm>
            <a:off x="179512" y="3727280"/>
            <a:ext cx="6299758" cy="1101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4B8C23E0-B5FD-410B-917E-3DEA8F119BBD}"/>
              </a:ext>
            </a:extLst>
          </p:cNvPr>
          <p:cNvSpPr txBox="1">
            <a:spLocks/>
          </p:cNvSpPr>
          <p:nvPr/>
        </p:nvSpPr>
        <p:spPr>
          <a:xfrm>
            <a:off x="6591417" y="3727280"/>
            <a:ext cx="2544924" cy="12138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CN" sz="2000" dirty="0"/>
              <a:t>Flexible </a:t>
            </a:r>
          </a:p>
          <a:p>
            <a:pPr>
              <a:spcBef>
                <a:spcPts val="0"/>
              </a:spcBef>
            </a:pPr>
            <a:r>
              <a:rPr lang="en-US" altLang="zh-CN" sz="2000" dirty="0"/>
              <a:t>easy to machine</a:t>
            </a:r>
          </a:p>
          <a:p>
            <a:pPr>
              <a:spcBef>
                <a:spcPts val="0"/>
              </a:spcBef>
            </a:pPr>
            <a:r>
              <a:rPr lang="en-US" altLang="zh-CN" sz="2000" dirty="0"/>
              <a:t>Inexpensive </a:t>
            </a:r>
          </a:p>
          <a:p>
            <a:pPr>
              <a:spcBef>
                <a:spcPts val="0"/>
              </a:spcBef>
            </a:pP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1">
                <a:extLst>
                  <a:ext uri="{FF2B5EF4-FFF2-40B4-BE49-F238E27FC236}">
                    <a16:creationId xmlns:a16="http://schemas.microsoft.com/office/drawing/2014/main" id="{6E8417F7-43F5-4825-8537-37CD1D356F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36096" y="1022590"/>
                <a:ext cx="3672408" cy="23042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  <a:defRPr sz="2400" b="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/>
                  <a:t>For concentric cylindrical cantilever under gravity</a:t>
                </a:r>
              </a:p>
              <a:p>
                <a:endParaRPr lang="en-US" altLang="zh-CN" sz="20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zh-CN" sz="2000" dirty="0"/>
                  <a:t>equivalent density of inside cylinder</a:t>
                </a:r>
              </a:p>
            </p:txBody>
          </p:sp>
        </mc:Choice>
        <mc:Fallback xmlns="">
          <p:sp>
            <p:nvSpPr>
              <p:cNvPr id="17" name="内容占位符 1">
                <a:extLst>
                  <a:ext uri="{FF2B5EF4-FFF2-40B4-BE49-F238E27FC236}">
                    <a16:creationId xmlns:a16="http://schemas.microsoft.com/office/drawing/2014/main" id="{6E8417F7-43F5-4825-8537-37CD1D356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1022590"/>
                <a:ext cx="3672408" cy="2304255"/>
              </a:xfrm>
              <a:prstGeom prst="rect">
                <a:avLst/>
              </a:prstGeom>
              <a:blipFill>
                <a:blip r:embed="rId6"/>
                <a:stretch>
                  <a:fillRect l="-664" t="-13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B02E956-E270-46DE-8052-75DE5BD97E1C}"/>
                  </a:ext>
                </a:extLst>
              </p:cNvPr>
              <p:cNvSpPr txBox="1"/>
              <p:nvPr/>
            </p:nvSpPr>
            <p:spPr>
              <a:xfrm>
                <a:off x="6012160" y="1917196"/>
                <a:ext cx="2644635" cy="534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EI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zh-CN" alt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B02E956-E270-46DE-8052-75DE5BD97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1917196"/>
                <a:ext cx="2644635" cy="534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599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D8D97E6-7D5E-44A7-ACB6-022C8B48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0D64589-55A9-4817-8B01-99D437A5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9E27721-3665-48CA-B8E1-689983249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725906"/>
              </p:ext>
            </p:extLst>
          </p:nvPr>
        </p:nvGraphicFramePr>
        <p:xfrm>
          <a:off x="3923928" y="1484784"/>
          <a:ext cx="468052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043">
                  <a:extLst>
                    <a:ext uri="{9D8B030D-6E8A-4147-A177-3AD203B41FA5}">
                      <a16:colId xmlns:a16="http://schemas.microsoft.com/office/drawing/2014/main" val="2606284000"/>
                    </a:ext>
                  </a:extLst>
                </a:gridCol>
                <a:gridCol w="1085221">
                  <a:extLst>
                    <a:ext uri="{9D8B030D-6E8A-4147-A177-3AD203B41FA5}">
                      <a16:colId xmlns:a16="http://schemas.microsoft.com/office/drawing/2014/main" val="346553951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3800329813"/>
                    </a:ext>
                  </a:extLst>
                </a:gridCol>
              </a:tblGrid>
              <a:tr h="6011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Magnet 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Support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Optimized uneven deformation (um)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673170"/>
                  </a:ext>
                </a:extLst>
              </a:tr>
              <a:tr h="256531">
                <a:tc rowSpan="2">
                  <a:txBody>
                    <a:bodyPr/>
                    <a:lstStyle/>
                    <a:p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itchFamily="34" charset="-122"/>
                          <a:cs typeface="+mn-cs"/>
                        </a:rPr>
                        <a:t>QD0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Skeleton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2.1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75944"/>
                  </a:ext>
                </a:extLst>
              </a:tr>
              <a:tr h="281291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Solid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3.2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934919"/>
                  </a:ext>
                </a:extLst>
              </a:tr>
              <a:tr h="300575">
                <a:tc>
                  <a:txBody>
                    <a:bodyPr/>
                    <a:lstStyle/>
                    <a:p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itchFamily="34" charset="-122"/>
                          <a:cs typeface="+mn-cs"/>
                        </a:rPr>
                        <a:t>QF1</a:t>
                      </a:r>
                      <a:endParaRPr lang="zh-CN" altLang="en-US" sz="16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skeleton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0.8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341309"/>
                  </a:ext>
                </a:extLst>
              </a:tr>
            </a:tbl>
          </a:graphicData>
        </a:graphic>
      </p:graphicFrame>
      <p:grpSp>
        <p:nvGrpSpPr>
          <p:cNvPr id="17" name="组合 16">
            <a:extLst>
              <a:ext uri="{FF2B5EF4-FFF2-40B4-BE49-F238E27FC236}">
                <a16:creationId xmlns:a16="http://schemas.microsoft.com/office/drawing/2014/main" id="{FD6C2FD7-8F76-4B02-BD07-CA7D040DCF7C}"/>
              </a:ext>
            </a:extLst>
          </p:cNvPr>
          <p:cNvGrpSpPr/>
          <p:nvPr/>
        </p:nvGrpSpPr>
        <p:grpSpPr>
          <a:xfrm>
            <a:off x="323528" y="5104157"/>
            <a:ext cx="4320000" cy="1321412"/>
            <a:chOff x="4475488" y="3089501"/>
            <a:chExt cx="4320000" cy="132141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EE163C8-91B0-4107-B249-093BBF67C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5488" y="3089501"/>
              <a:ext cx="4320000" cy="1321412"/>
            </a:xfrm>
            <a:prstGeom prst="rect">
              <a:avLst/>
            </a:prstGeom>
          </p:spPr>
        </p:pic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5469712B-2372-45C3-BB95-07607639D6EB}"/>
                </a:ext>
              </a:extLst>
            </p:cNvPr>
            <p:cNvCxnSpPr/>
            <p:nvPr/>
          </p:nvCxnSpPr>
          <p:spPr>
            <a:xfrm>
              <a:off x="6444208" y="3645024"/>
              <a:ext cx="0" cy="5040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AAD3CB8D-F587-4300-ABF0-23E34CBB72B4}"/>
                </a:ext>
              </a:extLst>
            </p:cNvPr>
            <p:cNvCxnSpPr/>
            <p:nvPr/>
          </p:nvCxnSpPr>
          <p:spPr>
            <a:xfrm>
              <a:off x="5148064" y="3750207"/>
              <a:ext cx="36004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D61C997F-A96E-4E1B-8BAC-1C1C6C501DE8}"/>
                </a:ext>
              </a:extLst>
            </p:cNvPr>
            <p:cNvCxnSpPr/>
            <p:nvPr/>
          </p:nvCxnSpPr>
          <p:spPr>
            <a:xfrm>
              <a:off x="6012160" y="3717032"/>
              <a:ext cx="43204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77DBFED3-605F-4CE3-87B7-49D0DAAE6EA9}"/>
                </a:ext>
              </a:extLst>
            </p:cNvPr>
            <p:cNvCxnSpPr/>
            <p:nvPr/>
          </p:nvCxnSpPr>
          <p:spPr>
            <a:xfrm>
              <a:off x="6948264" y="3645024"/>
              <a:ext cx="50405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B2DAAA1-5015-4BA7-8FC1-12701F751B39}"/>
                </a:ext>
              </a:extLst>
            </p:cNvPr>
            <p:cNvSpPr txBox="1"/>
            <p:nvPr/>
          </p:nvSpPr>
          <p:spPr>
            <a:xfrm>
              <a:off x="6553200" y="4005064"/>
              <a:ext cx="395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G</a:t>
              </a:r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8509E2D-1D60-4502-A53E-F2A7FD60D607}"/>
                </a:ext>
              </a:extLst>
            </p:cNvPr>
            <p:cNvSpPr txBox="1"/>
            <p:nvPr/>
          </p:nvSpPr>
          <p:spPr>
            <a:xfrm>
              <a:off x="5076056" y="3837924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Fz1</a:t>
              </a:r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70DC81C-E0AF-437F-AFD1-C4EE4CDA0252}"/>
                </a:ext>
              </a:extLst>
            </p:cNvPr>
            <p:cNvSpPr txBox="1"/>
            <p:nvPr/>
          </p:nvSpPr>
          <p:spPr>
            <a:xfrm>
              <a:off x="5884498" y="3789041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Fz2</a:t>
              </a:r>
              <a:endParaRPr lang="zh-CN" altLang="en-US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7235D23-4F66-4F57-AD14-5389B27B7E8F}"/>
                </a:ext>
              </a:extLst>
            </p:cNvPr>
            <p:cNvSpPr txBox="1"/>
            <p:nvPr/>
          </p:nvSpPr>
          <p:spPr>
            <a:xfrm>
              <a:off x="6972768" y="3745686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Fz3</a:t>
              </a:r>
              <a:endParaRPr lang="zh-CN" altLang="en-US" dirty="0"/>
            </a:p>
          </p:txBody>
        </p:sp>
      </p:grpSp>
      <p:sp>
        <p:nvSpPr>
          <p:cNvPr id="28" name="内容占位符 1">
            <a:extLst>
              <a:ext uri="{FF2B5EF4-FFF2-40B4-BE49-F238E27FC236}">
                <a16:creationId xmlns:a16="http://schemas.microsoft.com/office/drawing/2014/main" id="{2E93C0A0-92D5-4484-8606-03911B912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6851104" cy="515126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Location optimization of support rods under gravity</a:t>
            </a:r>
            <a:endParaRPr lang="zh-CN" altLang="en-US" sz="2000" dirty="0"/>
          </a:p>
        </p:txBody>
      </p:sp>
      <p:sp>
        <p:nvSpPr>
          <p:cNvPr id="29" name="内容占位符 1">
            <a:extLst>
              <a:ext uri="{FF2B5EF4-FFF2-40B4-BE49-F238E27FC236}">
                <a16:creationId xmlns:a16="http://schemas.microsoft.com/office/drawing/2014/main" id="{2F30B9D4-630B-4D7A-9AC2-5600E14EBDCF}"/>
              </a:ext>
            </a:extLst>
          </p:cNvPr>
          <p:cNvSpPr txBox="1">
            <a:spLocks/>
          </p:cNvSpPr>
          <p:nvPr/>
        </p:nvSpPr>
        <p:spPr>
          <a:xfrm>
            <a:off x="457200" y="3877932"/>
            <a:ext cx="4546848" cy="1139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/>
              <a:t>Integral FEA</a:t>
            </a:r>
          </a:p>
          <a:p>
            <a:pPr lvl="1"/>
            <a:r>
              <a:rPr lang="en-US" altLang="zh-CN" sz="1800" dirty="0"/>
              <a:t>Loads</a:t>
            </a:r>
            <a:r>
              <a:rPr lang="zh-CN" altLang="en-US" sz="1800" dirty="0"/>
              <a:t>：</a:t>
            </a:r>
            <a:r>
              <a:rPr lang="en-US" altLang="zh-CN" sz="1800" dirty="0"/>
              <a:t>gravity, Lorentz force </a:t>
            </a:r>
            <a:r>
              <a:rPr lang="en-US" altLang="zh-CN" sz="1800" dirty="0" err="1"/>
              <a:t>Fz</a:t>
            </a:r>
            <a:r>
              <a:rPr lang="en-US" altLang="zh-CN" sz="1800" dirty="0"/>
              <a:t> with detector solenoid operation</a:t>
            </a:r>
          </a:p>
          <a:p>
            <a:endParaRPr lang="zh-CN" altLang="en-US" sz="2000" dirty="0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EA7C3A3-AAAF-4BDF-858B-1080C155B74F}"/>
              </a:ext>
            </a:extLst>
          </p:cNvPr>
          <p:cNvGrpSpPr/>
          <p:nvPr/>
        </p:nvGrpSpPr>
        <p:grpSpPr>
          <a:xfrm>
            <a:off x="3744188" y="3112044"/>
            <a:ext cx="5040000" cy="1189403"/>
            <a:chOff x="684529" y="5166947"/>
            <a:chExt cx="5760000" cy="1189403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A57ACF15-0DAB-4782-A0D7-617D3595C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8459"/>
            <a:stretch/>
          </p:blipFill>
          <p:spPr>
            <a:xfrm>
              <a:off x="684529" y="5991224"/>
              <a:ext cx="5760000" cy="365126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9AF6392D-5C4D-423F-8DFF-5FE66B359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3736"/>
            <a:stretch/>
          </p:blipFill>
          <p:spPr>
            <a:xfrm>
              <a:off x="684529" y="5166947"/>
              <a:ext cx="5760000" cy="830889"/>
            </a:xfrm>
            <a:prstGeom prst="rect">
              <a:avLst/>
            </a:prstGeom>
          </p:spPr>
        </p:pic>
      </p:grpSp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1ED628BD-A987-4F51-BD89-10A268F55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103022"/>
              </p:ext>
            </p:extLst>
          </p:nvPr>
        </p:nvGraphicFramePr>
        <p:xfrm>
          <a:off x="4580426" y="4608830"/>
          <a:ext cx="4437421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654">
                  <a:extLst>
                    <a:ext uri="{9D8B030D-6E8A-4147-A177-3AD203B41FA5}">
                      <a16:colId xmlns:a16="http://schemas.microsoft.com/office/drawing/2014/main" val="6360603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02301997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643191071"/>
                    </a:ext>
                  </a:extLst>
                </a:gridCol>
                <a:gridCol w="1013527">
                  <a:extLst>
                    <a:ext uri="{9D8B030D-6E8A-4147-A177-3AD203B41FA5}">
                      <a16:colId xmlns:a16="http://schemas.microsoft.com/office/drawing/2014/main" val="686450623"/>
                    </a:ext>
                  </a:extLst>
                </a:gridCol>
              </a:tblGrid>
              <a:tr h="308738">
                <a:tc rowSpan="2">
                  <a:txBody>
                    <a:bodyPr/>
                    <a:lstStyle/>
                    <a:p>
                      <a:r>
                        <a:rPr lang="en-US" altLang="zh-CN" dirty="0"/>
                        <a:t>Loads</a:t>
                      </a:r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altLang="zh-CN" dirty="0"/>
                        <a:t>Displacement (mm)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4833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Cryostat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QD0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QF1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84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Gravity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-2.774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1.251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0.588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119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Gravity + </a:t>
                      </a:r>
                      <a:r>
                        <a:rPr lang="en-US" altLang="zh-CN" dirty="0" err="1"/>
                        <a:t>Fz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-2.774</a:t>
                      </a:r>
                    </a:p>
                    <a:p>
                      <a:r>
                        <a:rPr lang="en-US" altLang="zh-CN" dirty="0"/>
                        <a:t>H: 1.195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1.252</a:t>
                      </a:r>
                    </a:p>
                    <a:p>
                      <a:r>
                        <a:rPr lang="en-US" altLang="zh-CN" dirty="0"/>
                        <a:t>H: 0.073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0.588</a:t>
                      </a:r>
                    </a:p>
                    <a:p>
                      <a:r>
                        <a:rPr lang="en-US" altLang="zh-CN" dirty="0"/>
                        <a:t>H: 0.054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894897"/>
                  </a:ext>
                </a:extLst>
              </a:tr>
            </a:tbl>
          </a:graphicData>
        </a:graphic>
      </p:graphicFrame>
      <p:pic>
        <p:nvPicPr>
          <p:cNvPr id="27" name="图片 26">
            <a:extLst>
              <a:ext uri="{FF2B5EF4-FFF2-40B4-BE49-F238E27FC236}">
                <a16:creationId xmlns:a16="http://schemas.microsoft.com/office/drawing/2014/main" id="{597DA83A-D8BE-4B3C-8228-A300B1ABD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00" y="1345485"/>
            <a:ext cx="3240000" cy="23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3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C6ACDE7-DA5E-4EE3-9AAF-B464F558ED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0" y="2563801"/>
            <a:ext cx="5400000" cy="3241463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C7C1C8-341D-4399-A545-7C9E9529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DA8EC84-27A5-4AB0-9D8B-948E6DCC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C18FA23-7402-4EB5-B016-04CB67320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76" y="1048834"/>
            <a:ext cx="3600000" cy="2535000"/>
          </a:xfrm>
          <a:prstGeom prst="rect">
            <a:avLst/>
          </a:prstGeom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565B2940-40EE-450A-A5FE-6E3F07EE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4978896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Integral FEA</a:t>
            </a:r>
          </a:p>
          <a:p>
            <a:pPr lvl="1"/>
            <a:r>
              <a:rPr lang="en-US" altLang="zh-CN" sz="1800" dirty="0"/>
              <a:t>Alignment cannot based on the displacement.</a:t>
            </a:r>
          </a:p>
          <a:p>
            <a:pPr lvl="1"/>
            <a:r>
              <a:rPr lang="en-US" altLang="zh-CN" sz="1800" dirty="0"/>
              <a:t>To </a:t>
            </a:r>
            <a:r>
              <a:rPr lang="en-US" altLang="zh-CN" sz="1800" dirty="0">
                <a:solidFill>
                  <a:srgbClr val="FF0000"/>
                </a:solidFill>
              </a:rPr>
              <a:t>pre-align</a:t>
            </a:r>
            <a:r>
              <a:rPr lang="en-US" altLang="zh-CN" sz="1800" dirty="0"/>
              <a:t> the magnet to </a:t>
            </a:r>
            <a:r>
              <a:rPr lang="en-US" altLang="zh-CN" sz="1800" dirty="0">
                <a:solidFill>
                  <a:srgbClr val="FF0000"/>
                </a:solidFill>
              </a:rPr>
              <a:t>compensate the absolute displacement</a:t>
            </a:r>
            <a:r>
              <a:rPr lang="en-US" altLang="zh-CN" sz="1800" dirty="0"/>
              <a:t>.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1E935EF4-4A4A-4FE5-9C2B-D5000F1DA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200169"/>
              </p:ext>
            </p:extLst>
          </p:nvPr>
        </p:nvGraphicFramePr>
        <p:xfrm>
          <a:off x="0" y="4232592"/>
          <a:ext cx="6157338" cy="230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336262127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533399765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1797164176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9845139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51601445"/>
                    </a:ext>
                  </a:extLst>
                </a:gridCol>
                <a:gridCol w="1189210">
                  <a:extLst>
                    <a:ext uri="{9D8B030D-6E8A-4147-A177-3AD203B41FA5}">
                      <a16:colId xmlns:a16="http://schemas.microsoft.com/office/drawing/2014/main" val="20302523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altLang="zh-CN" sz="1600" dirty="0"/>
                        <a:t>Magnet support </a:t>
                      </a:r>
                      <a:endParaRPr lang="zh-CN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1600" dirty="0"/>
                        <a:t>uneven deformation in QD0 (um)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uneven deformation in QF1 (um)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Frequency of 1</a:t>
                      </a:r>
                      <a:r>
                        <a:rPr lang="en-US" altLang="zh-CN" sz="1600" baseline="30000" dirty="0"/>
                        <a:t>st</a:t>
                      </a:r>
                      <a:r>
                        <a:rPr lang="en-US" altLang="zh-CN" sz="1600" dirty="0"/>
                        <a:t> mode (Hz)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227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Vertical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Horizontal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Vertical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Horizontal </a:t>
                      </a:r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838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Skeleton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12.7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548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Solid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7.3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11.3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14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S-o support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13.7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212678"/>
                  </a:ext>
                </a:extLst>
              </a:tr>
            </a:tbl>
          </a:graphicData>
        </a:graphic>
      </p:graphicFrame>
      <p:grpSp>
        <p:nvGrpSpPr>
          <p:cNvPr id="15" name="组合 14">
            <a:extLst>
              <a:ext uri="{FF2B5EF4-FFF2-40B4-BE49-F238E27FC236}">
                <a16:creationId xmlns:a16="http://schemas.microsoft.com/office/drawing/2014/main" id="{7C6D0114-A730-4215-8E2B-BFBE8FDC3436}"/>
              </a:ext>
            </a:extLst>
          </p:cNvPr>
          <p:cNvGrpSpPr/>
          <p:nvPr/>
        </p:nvGrpSpPr>
        <p:grpSpPr>
          <a:xfrm>
            <a:off x="6300193" y="3395014"/>
            <a:ext cx="2843808" cy="3066753"/>
            <a:chOff x="755576" y="1467523"/>
            <a:chExt cx="4090357" cy="3066753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CA164DA-427F-4B38-AE8F-3B631ED79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576" y="2077573"/>
              <a:ext cx="2880000" cy="2456703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82009DF-64B8-46F4-92C7-884E97CE57DB}"/>
                </a:ext>
              </a:extLst>
            </p:cNvPr>
            <p:cNvSpPr txBox="1"/>
            <p:nvPr/>
          </p:nvSpPr>
          <p:spPr>
            <a:xfrm>
              <a:off x="3477781" y="1467523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Outer ring</a:t>
              </a:r>
              <a:endParaRPr lang="zh-CN" altLang="en-US" dirty="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4D4B768-7785-4C7B-B3F3-562C9F0C29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7090" y="2149581"/>
              <a:ext cx="177011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260B9B4-B4C0-4009-A4C2-143DA395E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3669" y="2149581"/>
              <a:ext cx="907402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36F895E1-9287-4E95-AD67-1A3F8BA68200}"/>
              </a:ext>
            </a:extLst>
          </p:cNvPr>
          <p:cNvSpPr/>
          <p:nvPr/>
        </p:nvSpPr>
        <p:spPr>
          <a:xfrm>
            <a:off x="35496" y="6165304"/>
            <a:ext cx="6094018" cy="3736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1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BAFB395-74AE-451D-AA76-8E15FE070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4" y="1052736"/>
            <a:ext cx="8507286" cy="2160239"/>
          </a:xfrm>
        </p:spPr>
        <p:txBody>
          <a:bodyPr>
            <a:normAutofit/>
          </a:bodyPr>
          <a:lstStyle/>
          <a:p>
            <a:r>
              <a:rPr lang="en-US" altLang="zh-CN" dirty="0"/>
              <a:t>Material comparisons</a:t>
            </a:r>
          </a:p>
          <a:p>
            <a:pPr lvl="1"/>
            <a:r>
              <a:rPr lang="en-US" altLang="zh-CN" dirty="0"/>
              <a:t>The tendency is roughly accord with deduction. </a:t>
            </a:r>
          </a:p>
          <a:p>
            <a:pPr lvl="1"/>
            <a:r>
              <a:rPr lang="en-US" altLang="zh-CN" dirty="0"/>
              <a:t>Complicated structure, complicated loads, FEA is more effective.</a:t>
            </a:r>
          </a:p>
          <a:p>
            <a:pPr marL="457200" lvl="1" indent="0">
              <a:buNone/>
            </a:pP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31FA732-F568-4A8D-8452-C91B3BBD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172CA099-1795-44BE-82A0-31BDED88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84A7EAB-F356-4F18-94C9-B0E713301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907230"/>
              </p:ext>
            </p:extLst>
          </p:nvPr>
        </p:nvGraphicFramePr>
        <p:xfrm>
          <a:off x="215516" y="2348880"/>
          <a:ext cx="8712967" cy="309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47479528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98499378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65547198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91702110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122165149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1988996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Uneven deformation in QD0 (um)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Uneven deformation in QF1 (um)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Max. Y displacement of cryostat (mm)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Max. Z displacement of cryostat (mm)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Natural frequency (Hz)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465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All: A6061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45.4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3.77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1.39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10.9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622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All: Ti-6Al-4V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34.4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3.01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0.95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12.3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0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All: SS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27.6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2.62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13.1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03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Vessels: SS</a:t>
                      </a:r>
                    </a:p>
                    <a:p>
                      <a:r>
                        <a:rPr lang="en-US" altLang="zh-CN" sz="1600" dirty="0"/>
                        <a:t>Others: Ti-6Al-4V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26.9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2.43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13.7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267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Vessels: SS</a:t>
                      </a:r>
                    </a:p>
                    <a:p>
                      <a:r>
                        <a:rPr lang="en-US" altLang="zh-CN" sz="1600" dirty="0"/>
                        <a:t>Others: A6061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26.8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0.72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2.33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14.0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833608"/>
                  </a:ext>
                </a:extLst>
              </a:tr>
            </a:tbl>
          </a:graphicData>
        </a:graphic>
      </p:graphicFrame>
      <p:sp>
        <p:nvSpPr>
          <p:cNvPr id="6" name="内容占位符 1">
            <a:extLst>
              <a:ext uri="{FF2B5EF4-FFF2-40B4-BE49-F238E27FC236}">
                <a16:creationId xmlns:a16="http://schemas.microsoft.com/office/drawing/2014/main" id="{19EE9232-8859-4439-BA2D-69AF80BDEBD2}"/>
              </a:ext>
            </a:extLst>
          </p:cNvPr>
          <p:cNvSpPr txBox="1">
            <a:spLocks/>
          </p:cNvSpPr>
          <p:nvPr/>
        </p:nvSpPr>
        <p:spPr>
          <a:xfrm>
            <a:off x="179514" y="5442601"/>
            <a:ext cx="8507286" cy="12725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Next step</a:t>
            </a:r>
          </a:p>
          <a:p>
            <a:pPr lvl="1"/>
            <a:r>
              <a:rPr lang="en-US" altLang="zh-CN" dirty="0"/>
              <a:t>More detailed optimization</a:t>
            </a:r>
          </a:p>
          <a:p>
            <a:pPr lvl="1"/>
            <a:r>
              <a:rPr lang="en-US" altLang="zh-CN" dirty="0"/>
              <a:t>Design of cryostat supports and integral simulation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1229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D8D97E6-7D5E-44A7-ACB6-022C8B48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0D64589-55A9-4817-8B01-99D437A5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294" y="967157"/>
            <a:ext cx="2160000" cy="150211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B4B615-EE0D-4A4C-ABAB-3D532DA78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05" y="2525145"/>
            <a:ext cx="4320000" cy="21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BC08F2-52C1-44C0-8AD8-5DB57570D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76" y="2356693"/>
            <a:ext cx="3240000" cy="22225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54B540-3ECA-477E-AA7C-2016A842F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20" y="4467638"/>
            <a:ext cx="3240000" cy="2163205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F56147A-1686-4CE2-860A-485365F0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507288" cy="1399760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Auxiliary support of cryostat</a:t>
            </a:r>
          </a:p>
          <a:p>
            <a:pPr lvl="1"/>
            <a:r>
              <a:rPr lang="en-US" altLang="zh-CN" sz="1600" dirty="0"/>
              <a:t>Auxiliary constraint: V groove, </a:t>
            </a:r>
            <a:r>
              <a:rPr lang="en-US" altLang="zh-CN" sz="1600" dirty="0">
                <a:solidFill>
                  <a:srgbClr val="FF0000"/>
                </a:solidFill>
              </a:rPr>
              <a:t>translational</a:t>
            </a:r>
            <a:r>
              <a:rPr lang="en-US" altLang="zh-CN" sz="1600" dirty="0"/>
              <a:t> in beam direction</a:t>
            </a:r>
          </a:p>
          <a:p>
            <a:pPr lvl="1"/>
            <a:r>
              <a:rPr lang="en-US" altLang="zh-CN" sz="1600" dirty="0"/>
              <a:t>Range: 4 m to 5.9 m from IP (on inner wall of  detector yoke) </a:t>
            </a:r>
          </a:p>
          <a:p>
            <a:pPr lvl="1"/>
            <a:r>
              <a:rPr lang="en-US" altLang="zh-CN" sz="1600" dirty="0"/>
              <a:t>Can </a:t>
            </a:r>
            <a:r>
              <a:rPr lang="en-US" altLang="zh-CN" sz="1600" dirty="0">
                <a:solidFill>
                  <a:srgbClr val="FF0000"/>
                </a:solidFill>
              </a:rPr>
              <a:t>decrease the uneven deformation</a:t>
            </a:r>
            <a:r>
              <a:rPr lang="en-US" altLang="zh-CN" sz="1600" dirty="0"/>
              <a:t> as well as </a:t>
            </a:r>
            <a:r>
              <a:rPr lang="en-US" altLang="zh-CN" sz="1600" dirty="0">
                <a:solidFill>
                  <a:srgbClr val="FF0000"/>
                </a:solidFill>
              </a:rPr>
              <a:t>enhance natural frequency largely</a:t>
            </a:r>
            <a:r>
              <a:rPr lang="en-US" altLang="zh-CN" sz="1600" dirty="0"/>
              <a:t>.</a:t>
            </a:r>
          </a:p>
          <a:p>
            <a:pPr lvl="1"/>
            <a:endParaRPr lang="en-US" altLang="zh-CN" sz="1600" dirty="0"/>
          </a:p>
        </p:txBody>
      </p:sp>
      <p:sp>
        <p:nvSpPr>
          <p:cNvPr id="13" name="内容占位符 1">
            <a:extLst>
              <a:ext uri="{FF2B5EF4-FFF2-40B4-BE49-F238E27FC236}">
                <a16:creationId xmlns:a16="http://schemas.microsoft.com/office/drawing/2014/main" id="{CFD70D4E-012A-4C2B-A603-AB644882D99D}"/>
              </a:ext>
            </a:extLst>
          </p:cNvPr>
          <p:cNvSpPr txBox="1">
            <a:spLocks/>
          </p:cNvSpPr>
          <p:nvPr/>
        </p:nvSpPr>
        <p:spPr>
          <a:xfrm>
            <a:off x="3764122" y="4685145"/>
            <a:ext cx="5009366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Harmonic response</a:t>
            </a:r>
          </a:p>
          <a:p>
            <a:pPr lvl="1"/>
            <a:r>
              <a:rPr lang="en-US" altLang="zh-CN" sz="1600" dirty="0"/>
              <a:t>Frequency 1~50 Hz.</a:t>
            </a:r>
          </a:p>
          <a:p>
            <a:pPr lvl="1"/>
            <a:r>
              <a:rPr lang="en-US" altLang="zh-CN" sz="1600" dirty="0"/>
              <a:t>The auxiliary support can </a:t>
            </a:r>
            <a:r>
              <a:rPr lang="en-US" altLang="zh-CN" sz="1600" dirty="0">
                <a:solidFill>
                  <a:srgbClr val="FF0000"/>
                </a:solidFill>
              </a:rPr>
              <a:t>reduce the response amplitude largely</a:t>
            </a:r>
            <a:r>
              <a:rPr lang="en-US" altLang="zh-CN" sz="1600" dirty="0"/>
              <a:t>.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6FC6E02-2EF7-4AB7-910B-A8FED8125CCF}"/>
              </a:ext>
            </a:extLst>
          </p:cNvPr>
          <p:cNvSpPr/>
          <p:nvPr/>
        </p:nvSpPr>
        <p:spPr>
          <a:xfrm>
            <a:off x="422124" y="5651374"/>
            <a:ext cx="3005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Natural frequency VS support location </a:t>
            </a:r>
            <a:endParaRPr lang="zh-CN" altLang="en-US" sz="1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70CDFE4-62A4-4A7C-A07D-7BCBA57CF8C2}"/>
              </a:ext>
            </a:extLst>
          </p:cNvPr>
          <p:cNvSpPr/>
          <p:nvPr/>
        </p:nvSpPr>
        <p:spPr>
          <a:xfrm>
            <a:off x="664467" y="4033303"/>
            <a:ext cx="3200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Uneven deformation VS support location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8140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7CC38F3-4A8F-4236-881E-7B70D8FF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4114800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4 collimators per IP per ring</a:t>
            </a:r>
          </a:p>
          <a:p>
            <a:r>
              <a:rPr lang="en-US" altLang="zh-CN" sz="2000" dirty="0"/>
              <a:t>Horizontal aperture</a:t>
            </a:r>
          </a:p>
          <a:p>
            <a:pPr lvl="1"/>
            <a:r>
              <a:rPr lang="en-US" altLang="zh-CN" sz="1600" dirty="0"/>
              <a:t>4.4 mm~20 mm</a:t>
            </a:r>
          </a:p>
          <a:p>
            <a:r>
              <a:rPr lang="en-US" altLang="zh-CN" sz="2000" dirty="0"/>
              <a:t>Chamber</a:t>
            </a:r>
            <a:r>
              <a:rPr lang="zh-CN" altLang="en-US" sz="2000" dirty="0"/>
              <a:t> </a:t>
            </a:r>
            <a:r>
              <a:rPr lang="en-US" altLang="zh-CN" sz="2000" dirty="0"/>
              <a:t>aperture</a:t>
            </a:r>
          </a:p>
          <a:p>
            <a:pPr lvl="1"/>
            <a:r>
              <a:rPr lang="en-US" altLang="zh-CN" sz="1600" dirty="0"/>
              <a:t>CDR: Elliptical, 75-56 mm</a:t>
            </a:r>
          </a:p>
          <a:p>
            <a:pPr lvl="1"/>
            <a:r>
              <a:rPr lang="en-US" altLang="zh-CN" sz="1600" dirty="0"/>
              <a:t>Now: circle, d56mm*</a:t>
            </a:r>
          </a:p>
          <a:p>
            <a:pPr lvl="1"/>
            <a:r>
              <a:rPr lang="en-US" altLang="zh-CN" sz="1600" dirty="0"/>
              <a:t>The design is based on the </a:t>
            </a:r>
            <a:r>
              <a:rPr lang="en-US" altLang="zh-CN" sz="1600" dirty="0">
                <a:solidFill>
                  <a:srgbClr val="FF0000"/>
                </a:solidFill>
              </a:rPr>
              <a:t>CDR chamber</a:t>
            </a:r>
            <a:r>
              <a:rPr lang="en-US" altLang="zh-CN" sz="1600" dirty="0"/>
              <a:t>, and will be updated to circle one.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7CA324F-9BBD-4CEB-976E-80F692F4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695B006-AECC-4BF4-991C-09C4D587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Collimators for background decreasing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7B5533-7A53-477E-BA10-9AD95AEA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503" y="1262699"/>
            <a:ext cx="4680000" cy="25940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751375-7536-4DB6-AD5F-61F647136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604" b="20036"/>
          <a:stretch/>
        </p:blipFill>
        <p:spPr>
          <a:xfrm>
            <a:off x="4139952" y="3891195"/>
            <a:ext cx="4862551" cy="187081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18806F82-5FF7-4501-90D9-B934CFEE2AFD}"/>
              </a:ext>
            </a:extLst>
          </p:cNvPr>
          <p:cNvGrpSpPr>
            <a:grpSpLocks noChangeAspect="1"/>
          </p:cNvGrpSpPr>
          <p:nvPr/>
        </p:nvGrpSpPr>
        <p:grpSpPr>
          <a:xfrm>
            <a:off x="227138" y="4365104"/>
            <a:ext cx="2061758" cy="1323190"/>
            <a:chOff x="703583" y="469731"/>
            <a:chExt cx="4731301" cy="3036443"/>
          </a:xfrm>
        </p:grpSpPr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7708DE2B-2108-4008-9451-539B47DD9904}"/>
                </a:ext>
              </a:extLst>
            </p:cNvPr>
            <p:cNvCxnSpPr>
              <a:endCxn id="14" idx="6"/>
            </p:cNvCxnSpPr>
            <p:nvPr/>
          </p:nvCxnSpPr>
          <p:spPr>
            <a:xfrm>
              <a:off x="3035153" y="1987953"/>
              <a:ext cx="2399731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6C45164F-EEB4-4CDF-BE58-83B8CF6E34DB}"/>
                </a:ext>
              </a:extLst>
            </p:cNvPr>
            <p:cNvGrpSpPr/>
            <p:nvPr/>
          </p:nvGrpSpPr>
          <p:grpSpPr>
            <a:xfrm>
              <a:off x="703583" y="469731"/>
              <a:ext cx="4731301" cy="3036443"/>
              <a:chOff x="703583" y="469731"/>
              <a:chExt cx="4731301" cy="3036443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39083947-DDFC-4C51-B6CA-F8D0DE588A4F}"/>
                  </a:ext>
                </a:extLst>
              </p:cNvPr>
              <p:cNvSpPr/>
              <p:nvPr/>
            </p:nvSpPr>
            <p:spPr>
              <a:xfrm>
                <a:off x="703583" y="469731"/>
                <a:ext cx="4731301" cy="3036443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E35593BA-620E-4512-AAEA-7DF30F37C4D7}"/>
                  </a:ext>
                </a:extLst>
              </p:cNvPr>
              <p:cNvCxnSpPr/>
              <p:nvPr/>
            </p:nvCxnSpPr>
            <p:spPr>
              <a:xfrm flipV="1">
                <a:off x="3036866" y="469731"/>
                <a:ext cx="0" cy="151822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3452851-FFCA-4D7A-A7A6-38DC516584E0}"/>
                  </a:ext>
                </a:extLst>
              </p:cNvPr>
              <p:cNvSpPr txBox="1"/>
              <p:nvPr/>
            </p:nvSpPr>
            <p:spPr>
              <a:xfrm>
                <a:off x="3020483" y="1765346"/>
                <a:ext cx="2406512" cy="918168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/>
                  <a:t>37.5mm</a:t>
                </a:r>
                <a:endParaRPr lang="zh-CN" altLang="en-US" sz="2000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19E6155-5FFB-4B19-913C-1189E81D6BD8}"/>
                  </a:ext>
                </a:extLst>
              </p:cNvPr>
              <p:cNvSpPr txBox="1"/>
              <p:nvPr/>
            </p:nvSpPr>
            <p:spPr>
              <a:xfrm rot="16200000">
                <a:off x="1679938" y="995063"/>
                <a:ext cx="1961405" cy="918168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/>
                  <a:t>28mm</a:t>
                </a:r>
                <a:endParaRPr lang="zh-CN" altLang="en-US" sz="2000" dirty="0"/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DBE9531-AE67-426B-A9CF-DA5D8974A7FA}"/>
              </a:ext>
            </a:extLst>
          </p:cNvPr>
          <p:cNvGrpSpPr/>
          <p:nvPr/>
        </p:nvGrpSpPr>
        <p:grpSpPr>
          <a:xfrm>
            <a:off x="2802625" y="4235601"/>
            <a:ext cx="1373434" cy="1365122"/>
            <a:chOff x="8028545" y="469731"/>
            <a:chExt cx="3038332" cy="3017473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B446A19-2080-4C43-99BA-6790F3B00133}"/>
                </a:ext>
              </a:extLst>
            </p:cNvPr>
            <p:cNvSpPr/>
            <p:nvPr/>
          </p:nvSpPr>
          <p:spPr>
            <a:xfrm>
              <a:off x="8028545" y="469731"/>
              <a:ext cx="3034408" cy="30174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5F49B7E5-3F21-4418-8633-310EE093E464}"/>
                </a:ext>
              </a:extLst>
            </p:cNvPr>
            <p:cNvCxnSpPr/>
            <p:nvPr/>
          </p:nvCxnSpPr>
          <p:spPr>
            <a:xfrm flipV="1">
              <a:off x="9448413" y="480462"/>
              <a:ext cx="0" cy="151822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A248144-FD68-4CE7-ABA0-DC05817A4D8B}"/>
                </a:ext>
              </a:extLst>
            </p:cNvPr>
            <p:cNvSpPr txBox="1"/>
            <p:nvPr/>
          </p:nvSpPr>
          <p:spPr>
            <a:xfrm rot="16200000">
              <a:off x="8400313" y="1494346"/>
              <a:ext cx="1202193" cy="54245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28mm</a:t>
              </a:r>
              <a:endParaRPr lang="zh-CN" altLang="en-US" sz="2000" dirty="0"/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2CF0489C-BA20-4835-BB3F-6AD66706A7F0}"/>
                </a:ext>
              </a:extLst>
            </p:cNvPr>
            <p:cNvCxnSpPr/>
            <p:nvPr/>
          </p:nvCxnSpPr>
          <p:spPr>
            <a:xfrm flipV="1">
              <a:off x="9450191" y="1949003"/>
              <a:ext cx="1616686" cy="260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06E47AF-F85E-4FD1-B5B3-A7F1D9117B34}"/>
                </a:ext>
              </a:extLst>
            </p:cNvPr>
            <p:cNvSpPr txBox="1"/>
            <p:nvPr/>
          </p:nvSpPr>
          <p:spPr>
            <a:xfrm>
              <a:off x="9276560" y="1803903"/>
              <a:ext cx="1158796" cy="56276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28mm</a:t>
              </a:r>
              <a:endParaRPr lang="zh-CN" altLang="en-US" sz="2000" dirty="0"/>
            </a:p>
          </p:txBody>
        </p:sp>
      </p:grpSp>
      <p:sp>
        <p:nvSpPr>
          <p:cNvPr id="24" name="箭头: 右 23">
            <a:extLst>
              <a:ext uri="{FF2B5EF4-FFF2-40B4-BE49-F238E27FC236}">
                <a16:creationId xmlns:a16="http://schemas.microsoft.com/office/drawing/2014/main" id="{B6BA2530-4553-435F-A17F-C58FD15413B6}"/>
              </a:ext>
            </a:extLst>
          </p:cNvPr>
          <p:cNvSpPr/>
          <p:nvPr/>
        </p:nvSpPr>
        <p:spPr>
          <a:xfrm>
            <a:off x="2339752" y="4839188"/>
            <a:ext cx="426766" cy="318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82155E1-BABB-4576-A512-4965BA901697}"/>
              </a:ext>
            </a:extLst>
          </p:cNvPr>
          <p:cNvSpPr txBox="1"/>
          <p:nvPr/>
        </p:nvSpPr>
        <p:spPr>
          <a:xfrm>
            <a:off x="657794" y="6240678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* From Y. Liu, report on CEPC DAY, March 25</a:t>
            </a:r>
            <a:r>
              <a:rPr lang="en-US" altLang="zh-CN" sz="1600" baseline="30000" dirty="0"/>
              <a:t>th</a:t>
            </a:r>
            <a:r>
              <a:rPr lang="en-US" altLang="zh-CN" sz="1600" dirty="0"/>
              <a:t>, 2021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69698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4B23523-696B-4D98-97C7-EA8B234BA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916832"/>
            <a:ext cx="3600000" cy="1446089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7CC38F3-4A8F-4236-881E-7B70D8FF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4114800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Particle deposition</a:t>
            </a:r>
          </a:p>
          <a:p>
            <a:pPr lvl="1"/>
            <a:r>
              <a:rPr lang="en-US" altLang="zh-CN" sz="1600" dirty="0"/>
              <a:t>Jaw material: Cu</a:t>
            </a:r>
          </a:p>
          <a:p>
            <a:pPr lvl="1"/>
            <a:r>
              <a:rPr lang="en-US" altLang="zh-CN" sz="1600" dirty="0"/>
              <a:t>Total heat generation:  </a:t>
            </a:r>
            <a:r>
              <a:rPr lang="en-US" altLang="zh-CN" sz="1600" dirty="0">
                <a:solidFill>
                  <a:srgbClr val="FF0000"/>
                </a:solidFill>
              </a:rPr>
              <a:t>91.6 W</a:t>
            </a:r>
            <a:endParaRPr lang="en-US" altLang="zh-CN" sz="1600" dirty="0"/>
          </a:p>
          <a:p>
            <a:pPr lvl="1"/>
            <a:r>
              <a:rPr lang="en-US" altLang="zh-CN" sz="1600" dirty="0"/>
              <a:t>Maximum temperature raise by particle-material reaction: </a:t>
            </a:r>
            <a:r>
              <a:rPr lang="en-US" altLang="zh-CN" sz="1600" dirty="0">
                <a:solidFill>
                  <a:srgbClr val="FF0000"/>
                </a:solidFill>
              </a:rPr>
              <a:t>2</a:t>
            </a:r>
            <a:r>
              <a:rPr lang="zh-CN" altLang="en-US" sz="1600" dirty="0">
                <a:solidFill>
                  <a:srgbClr val="FF0000"/>
                </a:solidFill>
              </a:rPr>
              <a:t>℃</a:t>
            </a:r>
            <a:endParaRPr lang="zh-CN" altLang="en-US" sz="1600" dirty="0"/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7CA324F-9BBD-4CEB-976E-80F692F4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695B006-AECC-4BF4-991C-09C4D587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Collimators for background decreasing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60000E-0089-4B16-8F22-2CD13D87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2597663"/>
            <a:ext cx="3240000" cy="22579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EFC301-7487-48F7-A6A1-EC43389DA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84" y="4952240"/>
            <a:ext cx="3600000" cy="1706048"/>
          </a:xfrm>
          <a:prstGeom prst="rect">
            <a:avLst/>
          </a:prstGeom>
        </p:spPr>
      </p:pic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633AFF47-C5DD-4DAA-8AD4-BA78359380F0}"/>
              </a:ext>
            </a:extLst>
          </p:cNvPr>
          <p:cNvSpPr txBox="1">
            <a:spLocks/>
          </p:cNvSpPr>
          <p:nvPr/>
        </p:nvSpPr>
        <p:spPr>
          <a:xfrm>
            <a:off x="4457728" y="1052736"/>
            <a:ext cx="4114800" cy="1224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SR load</a:t>
            </a:r>
          </a:p>
          <a:p>
            <a:pPr lvl="1"/>
            <a:r>
              <a:rPr lang="en-US" altLang="zh-CN" sz="1600" dirty="0">
                <a:solidFill>
                  <a:srgbClr val="FF0000"/>
                </a:solidFill>
              </a:rPr>
              <a:t>9.3 kW</a:t>
            </a:r>
            <a:r>
              <a:rPr lang="en-US" altLang="zh-CN" sz="1600" dirty="0"/>
              <a:t>@30 MW, Higgs</a:t>
            </a:r>
          </a:p>
          <a:p>
            <a:pPr lvl="1"/>
            <a:r>
              <a:rPr lang="en-US" altLang="zh-CN" sz="1600" dirty="0"/>
              <a:t>Main power for collimator</a:t>
            </a:r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0F3B560-D32A-495C-8619-5EE7413BF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86" y="3870879"/>
            <a:ext cx="3240000" cy="125086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C421F4-DAD1-4CCA-B674-B0939ECD4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5002947"/>
            <a:ext cx="3240000" cy="1780183"/>
          </a:xfrm>
          <a:prstGeom prst="rect">
            <a:avLst/>
          </a:prstGeom>
        </p:spPr>
      </p:pic>
      <p:sp>
        <p:nvSpPr>
          <p:cNvPr id="18" name="内容占位符 1">
            <a:extLst>
              <a:ext uri="{FF2B5EF4-FFF2-40B4-BE49-F238E27FC236}">
                <a16:creationId xmlns:a16="http://schemas.microsoft.com/office/drawing/2014/main" id="{95177BCE-B72E-4C39-9A55-24F0265950C2}"/>
              </a:ext>
            </a:extLst>
          </p:cNvPr>
          <p:cNvSpPr txBox="1">
            <a:spLocks/>
          </p:cNvSpPr>
          <p:nvPr/>
        </p:nvSpPr>
        <p:spPr>
          <a:xfrm>
            <a:off x="4457728" y="2998738"/>
            <a:ext cx="4114800" cy="1133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Impedance load</a:t>
            </a:r>
          </a:p>
          <a:p>
            <a:pPr lvl="1"/>
            <a:r>
              <a:rPr lang="en-US" altLang="zh-CN" sz="1600" dirty="0"/>
              <a:t>Loss factor can be optimized with tip offset ~ negligible power</a:t>
            </a:r>
          </a:p>
        </p:txBody>
      </p:sp>
    </p:spTree>
    <p:extLst>
      <p:ext uri="{BB962C8B-B14F-4D97-AF65-F5344CB8AC3E}">
        <p14:creationId xmlns:p14="http://schemas.microsoft.com/office/powerpoint/2010/main" val="2601458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881D5C8-13E7-4336-AFD9-93051A2AD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Highest temperature in jaws: 183 </a:t>
            </a:r>
            <a:r>
              <a:rPr lang="zh-CN" altLang="en-US" dirty="0"/>
              <a:t>℃</a:t>
            </a:r>
            <a:endParaRPr lang="en-US" altLang="zh-CN" dirty="0"/>
          </a:p>
          <a:p>
            <a:r>
              <a:rPr lang="en-US" altLang="zh-CN" dirty="0"/>
              <a:t>Highest temperature in chamber: 143 </a:t>
            </a:r>
            <a:r>
              <a:rPr lang="zh-CN" altLang="en-US" dirty="0"/>
              <a:t>℃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9D5784-89B5-4F98-98A6-C9B3D989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91665B6-9EF5-483F-818F-C55D04A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Collimators for background decreasing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41E4B1-55BE-4A7C-8EC4-6BB7204BC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36" y="2131808"/>
            <a:ext cx="3600000" cy="26821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3CB72BE-DDA6-4079-BEA9-F52A84C7E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06"/>
          <a:stretch/>
        </p:blipFill>
        <p:spPr>
          <a:xfrm>
            <a:off x="5421224" y="2308978"/>
            <a:ext cx="2880000" cy="42736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E53C21-4D13-4E94-A402-B93C894DB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800472"/>
            <a:ext cx="3600000" cy="19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15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26CACBF3-FDFE-4A0C-BEB5-144B005BB0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6"/>
                <a:ext cx="8229600" cy="460851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600" dirty="0"/>
                  <a:t>If the beam loss happens:</a:t>
                </a:r>
              </a:p>
              <a:p>
                <a:pPr lvl="1"/>
                <a:r>
                  <a:rPr lang="en-US" altLang="zh-CN" dirty="0"/>
                  <a:t>242 bunches, 15e10 particles per bunch, 120 GeV. </a:t>
                </a:r>
                <a:r>
                  <a:rPr lang="en-US" altLang="zh-CN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From CDR.</a:t>
                </a:r>
              </a:p>
              <a:p>
                <a:pPr lvl="1"/>
                <a:r>
                  <a:rPr lang="zh-CN" altLang="en-US" dirty="0"/>
                  <a:t>242*15e10*1.602e-19*120e9 =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697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.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831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kJ</a:t>
                </a:r>
              </a:p>
              <a:p>
                <a:pPr lvl="1"/>
                <a:r>
                  <a:rPr lang="en-US" altLang="zh-CN" dirty="0"/>
                  <a:t>Equal to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~1.7kg copper </a:t>
                </a:r>
                <a:r>
                  <a:rPr lang="en-US" altLang="zh-CN" dirty="0"/>
                  <a:t>from 20</a:t>
                </a:r>
                <a:r>
                  <a:rPr lang="zh-CN" altLang="en-US" dirty="0"/>
                  <a:t> ℃ </a:t>
                </a:r>
                <a:r>
                  <a:rPr lang="en-US" altLang="zh-CN" dirty="0"/>
                  <a:t>to melting point or ~131g copper to gasification point.</a:t>
                </a:r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</a:rPr>
                  <a:t>4.6 m long copper </a:t>
                </a:r>
                <a:r>
                  <a:rPr lang="en-US" altLang="zh-CN" dirty="0"/>
                  <a:t>of the cross section (165, 35.7) um will be gasified.</a:t>
                </a: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zh-CN" dirty="0"/>
                  <a:t>              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</a:rPr>
                  <a:t>~0.3 bunches </a:t>
                </a:r>
                <a:r>
                  <a:rPr lang="en-US" altLang="zh-CN" dirty="0"/>
                  <a:t>for copper melting</a:t>
                </a:r>
              </a:p>
              <a:p>
                <a:pPr lvl="1"/>
                <a:r>
                  <a:rPr lang="en-US" altLang="zh-CN" dirty="0"/>
                  <a:t>The facility should be protected from the mad beams, especially at IR.</a:t>
                </a: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26CACBF3-FDFE-4A0C-BEB5-144B005BB0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6"/>
                <a:ext cx="8229600" cy="4608512"/>
              </a:xfrm>
              <a:blipFill>
                <a:blip r:embed="rId2"/>
                <a:stretch>
                  <a:fillRect l="-667" t="-11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C39BDD-53FB-459A-A32A-DEFA0295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47172917-4602-4EBF-838B-5961C80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Beam loss failure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9ED0886-8BB6-4FD2-ACBE-0719DA688F32}"/>
              </a:ext>
            </a:extLst>
          </p:cNvPr>
          <p:cNvGrpSpPr/>
          <p:nvPr/>
        </p:nvGrpSpPr>
        <p:grpSpPr>
          <a:xfrm>
            <a:off x="4211960" y="5413614"/>
            <a:ext cx="2592288" cy="864096"/>
            <a:chOff x="6052248" y="4149080"/>
            <a:chExt cx="2592288" cy="864096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E2D940CD-5C9E-4630-8444-255420CCCBB7}"/>
                </a:ext>
              </a:extLst>
            </p:cNvPr>
            <p:cNvSpPr/>
            <p:nvPr/>
          </p:nvSpPr>
          <p:spPr>
            <a:xfrm>
              <a:off x="7348392" y="4149080"/>
              <a:ext cx="144016" cy="86409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32FBF59-78C9-45D5-988D-B95511517E7E}"/>
                </a:ext>
              </a:extLst>
            </p:cNvPr>
            <p:cNvSpPr/>
            <p:nvPr/>
          </p:nvSpPr>
          <p:spPr>
            <a:xfrm>
              <a:off x="8500520" y="4149080"/>
              <a:ext cx="144016" cy="86409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824AF412-2C52-402C-816C-5C35630BBB68}"/>
                </a:ext>
              </a:extLst>
            </p:cNvPr>
            <p:cNvCxnSpPr>
              <a:stCxn id="24" idx="0"/>
              <a:endCxn id="25" idx="0"/>
            </p:cNvCxnSpPr>
            <p:nvPr/>
          </p:nvCxnSpPr>
          <p:spPr>
            <a:xfrm>
              <a:off x="7420400" y="4149080"/>
              <a:ext cx="115212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49B76624-A277-4D2D-9521-782DE08CFBCE}"/>
                </a:ext>
              </a:extLst>
            </p:cNvPr>
            <p:cNvCxnSpPr>
              <a:cxnSpLocks/>
              <a:stCxn id="24" idx="4"/>
              <a:endCxn id="25" idx="4"/>
            </p:cNvCxnSpPr>
            <p:nvPr/>
          </p:nvCxnSpPr>
          <p:spPr>
            <a:xfrm>
              <a:off x="7420400" y="5013176"/>
              <a:ext cx="115212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箭头: 右 27">
              <a:extLst>
                <a:ext uri="{FF2B5EF4-FFF2-40B4-BE49-F238E27FC236}">
                  <a16:creationId xmlns:a16="http://schemas.microsoft.com/office/drawing/2014/main" id="{E24F0144-64C0-4E9F-ADEF-181FB573E8BA}"/>
                </a:ext>
              </a:extLst>
            </p:cNvPr>
            <p:cNvSpPr/>
            <p:nvPr/>
          </p:nvSpPr>
          <p:spPr>
            <a:xfrm>
              <a:off x="6052248" y="4336983"/>
              <a:ext cx="1131863" cy="31615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Beam </a:t>
              </a:r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E863BB5-5F29-4E5E-82DD-16814611E681}"/>
                </a:ext>
              </a:extLst>
            </p:cNvPr>
            <p:cNvSpPr txBox="1"/>
            <p:nvPr/>
          </p:nvSpPr>
          <p:spPr>
            <a:xfrm>
              <a:off x="7564416" y="4336983"/>
              <a:ext cx="771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Target </a:t>
              </a:r>
              <a:endParaRPr lang="zh-CN" altLang="en-US" dirty="0"/>
            </a:p>
          </p:txBody>
        </p:sp>
      </p:grpSp>
      <p:sp>
        <p:nvSpPr>
          <p:cNvPr id="31" name="箭头: 右 30">
            <a:extLst>
              <a:ext uri="{FF2B5EF4-FFF2-40B4-BE49-F238E27FC236}">
                <a16:creationId xmlns:a16="http://schemas.microsoft.com/office/drawing/2014/main" id="{F1CC0142-45F0-4AEC-BC7E-0310E7D41868}"/>
              </a:ext>
            </a:extLst>
          </p:cNvPr>
          <p:cNvSpPr/>
          <p:nvPr/>
        </p:nvSpPr>
        <p:spPr>
          <a:xfrm>
            <a:off x="3059832" y="3789040"/>
            <a:ext cx="720080" cy="445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781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00034" y="1412776"/>
            <a:ext cx="822960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Progress on MDI mechanics</a:t>
            </a:r>
          </a:p>
          <a:p>
            <a:pPr lvl="1"/>
            <a:r>
              <a:rPr lang="en-US" altLang="zh-CN" dirty="0"/>
              <a:t>MDI Layouts</a:t>
            </a:r>
          </a:p>
          <a:p>
            <a:pPr lvl="1"/>
            <a:r>
              <a:rPr lang="en-US" altLang="zh-CN" dirty="0"/>
              <a:t>Remote vacuum connector</a:t>
            </a:r>
          </a:p>
          <a:p>
            <a:pPr lvl="1"/>
            <a:r>
              <a:rPr lang="en-US" altLang="zh-CN" dirty="0"/>
              <a:t>SC magnet support system</a:t>
            </a:r>
          </a:p>
          <a:p>
            <a:r>
              <a:rPr lang="en-US" altLang="zh-CN" dirty="0"/>
              <a:t>Progress on collimators and machine protection scheme</a:t>
            </a:r>
          </a:p>
          <a:p>
            <a:pPr lvl="1"/>
            <a:r>
              <a:rPr lang="en-US" altLang="zh-CN" dirty="0"/>
              <a:t>Collimators for background decreasing</a:t>
            </a:r>
          </a:p>
          <a:p>
            <a:pPr lvl="1"/>
            <a:r>
              <a:rPr lang="en-US" altLang="zh-CN" dirty="0"/>
              <a:t>Beam loss failure</a:t>
            </a:r>
          </a:p>
          <a:p>
            <a:pPr lvl="1"/>
            <a:r>
              <a:rPr lang="en-US" altLang="zh-CN" dirty="0"/>
              <a:t>Preliminary design on machine protection</a:t>
            </a:r>
          </a:p>
          <a:p>
            <a:r>
              <a:rPr lang="en-US" altLang="zh-CN" dirty="0"/>
              <a:t>Supports for regular magnets</a:t>
            </a:r>
          </a:p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1642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CACBF3-FDFE-4A0C-BEB5-144B005B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434363" cy="561662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200" dirty="0"/>
              <a:t>Beam loss failure of CEPC</a:t>
            </a:r>
          </a:p>
          <a:p>
            <a:pPr lvl="1"/>
            <a:r>
              <a:rPr lang="en-US" altLang="zh-CN" sz="1900" dirty="0"/>
              <a:t>Bunch distance: </a:t>
            </a:r>
            <a:r>
              <a:rPr lang="en-US" altLang="zh-CN" sz="1900" dirty="0">
                <a:solidFill>
                  <a:srgbClr val="FF0000"/>
                </a:solidFill>
              </a:rPr>
              <a:t>207 m or 0.7 us </a:t>
            </a:r>
            <a:r>
              <a:rPr lang="en-US" altLang="zh-CN" sz="1900" dirty="0"/>
              <a:t>(242 bunches in 50 km)</a:t>
            </a:r>
          </a:p>
          <a:p>
            <a:pPr lvl="1"/>
            <a:r>
              <a:rPr lang="en-US" altLang="zh-CN" sz="1900" dirty="0"/>
              <a:t>The beam will not be lost  in 1 turn if the dipole field descends 1%.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sz="1900" dirty="0"/>
              <a:t>Supposing the magnet field loss is linear, and all the dipoles have powering failure. Total time is 1ms (about 3 turns). Then 1% descend equals to 3km.</a:t>
            </a:r>
            <a:r>
              <a:rPr lang="en-US" altLang="zh-CN" sz="1900" dirty="0">
                <a:sym typeface="Wingdings" panose="05000000000000000000" pitchFamily="2" charset="2"/>
              </a:rPr>
              <a:t></a:t>
            </a:r>
            <a:r>
              <a:rPr lang="en-US" altLang="zh-CN" sz="1900" dirty="0">
                <a:solidFill>
                  <a:srgbClr val="FF0000"/>
                </a:solidFill>
                <a:sym typeface="Wingdings" panose="05000000000000000000" pitchFamily="2" charset="2"/>
              </a:rPr>
              <a:t>The beam will be lost in 1 turn</a:t>
            </a:r>
            <a:r>
              <a:rPr lang="en-US" altLang="zh-CN" sz="1900" dirty="0">
                <a:sym typeface="Wingdings" panose="05000000000000000000" pitchFamily="2" charset="2"/>
              </a:rPr>
              <a:t>, on collimators or on vacuum chamber.</a:t>
            </a:r>
            <a:endParaRPr lang="en-US" altLang="zh-CN" sz="1900" dirty="0"/>
          </a:p>
          <a:p>
            <a:pPr marL="45720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47172917-4602-4EBF-838B-5961C80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Beam loss failure</a:t>
            </a:r>
            <a:endParaRPr lang="zh-CN" altLang="en-US" dirty="0"/>
          </a:p>
        </p:txBody>
      </p: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3304CE64-141B-4987-964B-9D2FF767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D327180-796F-40B2-94B4-6F803106B6B7}"/>
              </a:ext>
            </a:extLst>
          </p:cNvPr>
          <p:cNvGrpSpPr>
            <a:grpSpLocks noChangeAspect="1"/>
          </p:cNvGrpSpPr>
          <p:nvPr/>
        </p:nvGrpSpPr>
        <p:grpSpPr>
          <a:xfrm>
            <a:off x="391901" y="2103219"/>
            <a:ext cx="5400000" cy="3061466"/>
            <a:chOff x="5634486" y="1690688"/>
            <a:chExt cx="6002915" cy="340328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A4397D5-8412-4FA0-B742-37A46D87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4486" y="1690688"/>
              <a:ext cx="6002915" cy="3403282"/>
            </a:xfrm>
            <a:prstGeom prst="rect">
              <a:avLst/>
            </a:prstGeom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601F1372-0D66-43BF-B81B-A264140A1E54}"/>
                </a:ext>
              </a:extLst>
            </p:cNvPr>
            <p:cNvCxnSpPr/>
            <p:nvPr/>
          </p:nvCxnSpPr>
          <p:spPr>
            <a:xfrm flipH="1" flipV="1">
              <a:off x="6225309" y="2124369"/>
              <a:ext cx="529317" cy="6562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552F76C-4A7D-4E9B-A83B-DFB66A5B13FB}"/>
                </a:ext>
              </a:extLst>
            </p:cNvPr>
            <p:cNvSpPr txBox="1"/>
            <p:nvPr/>
          </p:nvSpPr>
          <p:spPr>
            <a:xfrm>
              <a:off x="10023219" y="1901932"/>
              <a:ext cx="1166754" cy="153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</a:rPr>
                <a:t>-B=99% B0</a:t>
              </a:r>
            </a:p>
            <a:p>
              <a:r>
                <a:rPr lang="en-US" altLang="zh-CN" sz="1400" b="1" dirty="0">
                  <a:solidFill>
                    <a:srgbClr val="FF0000"/>
                  </a:solidFill>
                </a:rPr>
                <a:t>-B=98% B0</a:t>
              </a:r>
            </a:p>
            <a:p>
              <a:r>
                <a:rPr lang="en-US" altLang="zh-CN" sz="1400" b="1" dirty="0">
                  <a:solidFill>
                    <a:srgbClr val="00B050"/>
                  </a:solidFill>
                </a:rPr>
                <a:t>-B=90% B0</a:t>
              </a:r>
            </a:p>
            <a:p>
              <a:r>
                <a:rPr lang="en-US" altLang="zh-CN" sz="1400" b="1" dirty="0"/>
                <a:t>-B=0</a:t>
              </a:r>
            </a:p>
            <a:p>
              <a:endParaRPr lang="en-US" altLang="zh-CN" sz="1400" b="1" dirty="0">
                <a:solidFill>
                  <a:srgbClr val="FF0000"/>
                </a:solidFill>
              </a:endParaRPr>
            </a:p>
            <a:p>
              <a:endParaRPr lang="zh-CN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B68982-509F-40F3-8476-07075C53D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4626" y="2788391"/>
              <a:ext cx="3058000" cy="18565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2320C3E6-6E22-4E80-B6F5-2641F8962AC5}"/>
              </a:ext>
            </a:extLst>
          </p:cNvPr>
          <p:cNvSpPr/>
          <p:nvPr/>
        </p:nvSpPr>
        <p:spPr>
          <a:xfrm>
            <a:off x="5100332" y="2293246"/>
            <a:ext cx="37912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w/o strength difference of the bends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more perturbation if included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w/o synchrotron radiation effect which is corrected with tapering in the normal status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B79CE"/>
                </a:solidFill>
              </a:rPr>
              <a:t>From Y. Wang.</a:t>
            </a:r>
            <a:endParaRPr lang="zh-CN" altLang="en-US" dirty="0">
              <a:solidFill>
                <a:srgbClr val="3B79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7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7B4DFAF6-66EA-4198-A364-8037D7A26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8" y="2375870"/>
            <a:ext cx="3600000" cy="237551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F99C81B-00C7-416C-9C06-152F766A2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84" y="2334882"/>
            <a:ext cx="4235631" cy="2394053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CACBF3-FDFE-4A0C-BEB5-144B005BB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If the beam loss happens:</a:t>
            </a:r>
          </a:p>
          <a:p>
            <a:pPr lvl="1"/>
            <a:r>
              <a:rPr lang="en-US" altLang="zh-CN" sz="1800" dirty="0"/>
              <a:t>Supposing all the particles shoot on the collimator.</a:t>
            </a:r>
            <a:endParaRPr lang="zh-CN" altLang="en-US" sz="18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C39BDD-53FB-459A-A32A-DEFA0295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47172917-4602-4EBF-838B-5961C80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Beam loss failure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42B1DC5-7597-46ED-815F-3D59D9E06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016" y="4741733"/>
            <a:ext cx="3600000" cy="185142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54DA273-0CEE-47E8-9DBC-6D589396FC06}"/>
              </a:ext>
            </a:extLst>
          </p:cNvPr>
          <p:cNvSpPr txBox="1"/>
          <p:nvPr/>
        </p:nvSpPr>
        <p:spPr>
          <a:xfrm>
            <a:off x="1475656" y="27089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Material: Cu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61FF597-A82A-4ECB-9E67-23472AFBDE7C}"/>
              </a:ext>
            </a:extLst>
          </p:cNvPr>
          <p:cNvSpPr txBox="1"/>
          <p:nvPr/>
        </p:nvSpPr>
        <p:spPr>
          <a:xfrm>
            <a:off x="6005907" y="331846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Material: C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F8060BC-BAB4-43AB-974A-F772B1C48A46}"/>
              </a:ext>
            </a:extLst>
          </p:cNvPr>
          <p:cNvSpPr/>
          <p:nvPr/>
        </p:nvSpPr>
        <p:spPr>
          <a:xfrm>
            <a:off x="4535016" y="3429000"/>
            <a:ext cx="397024" cy="1084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03B93DF6-E9B6-4E29-A987-AC00811DBAE6}"/>
              </a:ext>
            </a:extLst>
          </p:cNvPr>
          <p:cNvCxnSpPr>
            <a:stCxn id="11" idx="2"/>
          </p:cNvCxnSpPr>
          <p:nvPr/>
        </p:nvCxnSpPr>
        <p:spPr>
          <a:xfrm>
            <a:off x="4733528" y="4513318"/>
            <a:ext cx="846584" cy="283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1ED2F6F7-0E2F-43EC-BFEA-4E03C203100E}"/>
              </a:ext>
            </a:extLst>
          </p:cNvPr>
          <p:cNvSpPr txBox="1"/>
          <p:nvPr/>
        </p:nvSpPr>
        <p:spPr>
          <a:xfrm>
            <a:off x="500034" y="5013176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Maximum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Cu: ~840e3 </a:t>
            </a:r>
            <a:r>
              <a:rPr lang="zh-CN" altLang="en-US" dirty="0"/>
              <a:t>℃ </a:t>
            </a:r>
            <a:r>
              <a:rPr lang="en-US" altLang="zh-CN" dirty="0"/>
              <a:t>in at 55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</a:t>
            </a:r>
            <a:r>
              <a:rPr lang="zh-CN" altLang="en-US" dirty="0"/>
              <a:t>：</a:t>
            </a:r>
            <a:r>
              <a:rPr lang="en-US" altLang="zh-CN" dirty="0"/>
              <a:t>~70e3 </a:t>
            </a:r>
            <a:r>
              <a:rPr lang="zh-CN" altLang="en-US" dirty="0"/>
              <a:t>℃ </a:t>
            </a:r>
            <a:r>
              <a:rPr lang="en-US" altLang="zh-CN" dirty="0"/>
              <a:t>in at 300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Phase transitions are neglected.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75623BB-0572-4F4C-A1F8-9AE05DE2F420}"/>
              </a:ext>
            </a:extLst>
          </p:cNvPr>
          <p:cNvSpPr txBox="1"/>
          <p:nvPr/>
        </p:nvSpPr>
        <p:spPr>
          <a:xfrm>
            <a:off x="6590484" y="1127208"/>
            <a:ext cx="222998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Crazy beam</a:t>
            </a:r>
          </a:p>
          <a:p>
            <a:r>
              <a:rPr lang="en-US" altLang="zh-CN" sz="2000" dirty="0"/>
              <a:t>Crazy temperature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84946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EF2949-B21A-45FD-9DA1-4B0C04F28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2605642"/>
            <a:ext cx="2160000" cy="1387186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CACBF3-FDFE-4A0C-BEB5-144B005B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434363" cy="5544615"/>
          </a:xfrm>
        </p:spPr>
        <p:txBody>
          <a:bodyPr>
            <a:normAutofit/>
          </a:bodyPr>
          <a:lstStyle/>
          <a:p>
            <a:r>
              <a:rPr lang="en-US" altLang="zh-CN" dirty="0"/>
              <a:t>May the collimators be broken by the lost beam?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Yes, very possible. </a:t>
            </a:r>
            <a:r>
              <a:rPr lang="en-US" altLang="zh-CN" dirty="0"/>
              <a:t>Happened in KEKB, Super KEKB, APS.</a:t>
            </a:r>
          </a:p>
          <a:p>
            <a:pPr lvl="1"/>
            <a:r>
              <a:rPr lang="en-US" altLang="zh-CN" dirty="0"/>
              <a:t>Potential threats for APS-U, HEPS. 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May the lost beam shoot the vacuum tube or the magnets?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Rarely reported. Should be avoided.</a:t>
            </a:r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47172917-4602-4EBF-838B-5961C80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Beam loss failure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BCA32806-77C5-4DD8-B916-7028D7510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3" y="2424394"/>
            <a:ext cx="2160000" cy="192521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1556958-F110-44B3-93FB-FEAC3B4A623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88024" y="2515991"/>
            <a:ext cx="2340000" cy="164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609135-6476-4070-BD2B-DFD844B9D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093" y="2480249"/>
            <a:ext cx="2160000" cy="161680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FA7E933-0E7B-42D5-A0F8-025449AAFD63}"/>
              </a:ext>
            </a:extLst>
          </p:cNvPr>
          <p:cNvSpPr txBox="1"/>
          <p:nvPr/>
        </p:nvSpPr>
        <p:spPr>
          <a:xfrm>
            <a:off x="236916" y="4264676"/>
            <a:ext cx="270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Broken collimator of KEKB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712D157-0A58-495C-9CCA-14DCDA98FCEC}"/>
              </a:ext>
            </a:extLst>
          </p:cNvPr>
          <p:cNvSpPr txBox="1"/>
          <p:nvPr/>
        </p:nvSpPr>
        <p:spPr>
          <a:xfrm>
            <a:off x="4788024" y="4268257"/>
            <a:ext cx="230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Experiments of APS-U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5E221C3-D60C-49C8-8334-E14BA57D12BB}"/>
              </a:ext>
            </a:extLst>
          </p:cNvPr>
          <p:cNvSpPr txBox="1"/>
          <p:nvPr/>
        </p:nvSpPr>
        <p:spPr>
          <a:xfrm>
            <a:off x="2762703" y="4131995"/>
            <a:ext cx="251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Broken collimator of Super KEKB</a:t>
            </a:r>
            <a:endParaRPr lang="zh-CN" altLang="en-US" dirty="0"/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E504E565-ECE1-49EF-B7A6-D22501E8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0E240F-2658-4F72-BD72-CB2A34E2E3F6}"/>
              </a:ext>
            </a:extLst>
          </p:cNvPr>
          <p:cNvSpPr txBox="1"/>
          <p:nvPr/>
        </p:nvSpPr>
        <p:spPr>
          <a:xfrm>
            <a:off x="7021531" y="4234752"/>
            <a:ext cx="202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Experiments of LHC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8017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F7DD001-5761-4C62-9841-86D62254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D4BA0FC-7883-4C26-93F7-52EAB067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Preliminary design on machine protection </a:t>
            </a:r>
            <a:endParaRPr lang="zh-CN" altLang="en-US" dirty="0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DD0BA0BD-CF31-49DE-B8CA-131A7D79A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434363" cy="5112567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Machine protection—KEKB</a:t>
            </a:r>
          </a:p>
          <a:p>
            <a:pPr lvl="1"/>
            <a:r>
              <a:rPr lang="en-US" altLang="zh-CN" sz="1800" dirty="0"/>
              <a:t>Beam abort system, to avoid </a:t>
            </a:r>
            <a:r>
              <a:rPr lang="en-US" altLang="zh-CN" sz="1800" dirty="0">
                <a:solidFill>
                  <a:srgbClr val="FF0000"/>
                </a:solidFill>
              </a:rPr>
              <a:t>direct hit on movable collimators</a:t>
            </a:r>
            <a:r>
              <a:rPr lang="en-US" altLang="zh-CN" sz="1800" dirty="0"/>
              <a:t>.</a:t>
            </a:r>
          </a:p>
          <a:p>
            <a:pPr lvl="1"/>
            <a:r>
              <a:rPr lang="en-US" altLang="zh-CN" sz="1800" dirty="0"/>
              <a:t>Response time: </a:t>
            </a:r>
            <a:r>
              <a:rPr lang="en-US" altLang="zh-CN" sz="1800" dirty="0">
                <a:solidFill>
                  <a:srgbClr val="FF0000"/>
                </a:solidFill>
              </a:rPr>
              <a:t>~100 us (~10 turns).</a:t>
            </a:r>
          </a:p>
          <a:p>
            <a:r>
              <a:rPr lang="en-US" altLang="zh-CN" sz="2000" dirty="0"/>
              <a:t>Machine protection —Super KEKB</a:t>
            </a:r>
          </a:p>
          <a:p>
            <a:pPr lvl="1"/>
            <a:r>
              <a:rPr lang="en-US" altLang="zh-CN" sz="1800" dirty="0"/>
              <a:t>Deliver the stored beam into a beam dump and prevent spewing beam </a:t>
            </a:r>
            <a:r>
              <a:rPr lang="en-US" altLang="zh-CN" sz="1800" dirty="0">
                <a:solidFill>
                  <a:srgbClr val="FF0000"/>
                </a:solidFill>
              </a:rPr>
              <a:t>everywhere</a:t>
            </a:r>
            <a:r>
              <a:rPr lang="en-US" altLang="zh-CN" sz="1800" dirty="0"/>
              <a:t> in the ring.</a:t>
            </a:r>
          </a:p>
          <a:p>
            <a:pPr lvl="1"/>
            <a:r>
              <a:rPr lang="en-US" altLang="zh-CN" sz="1800" dirty="0"/>
              <a:t>Response time: less than </a:t>
            </a:r>
            <a:r>
              <a:rPr lang="en-US" altLang="zh-CN" sz="1800" dirty="0">
                <a:solidFill>
                  <a:srgbClr val="FF0000"/>
                </a:solidFill>
              </a:rPr>
              <a:t>20 us. (~2 turns)</a:t>
            </a:r>
          </a:p>
          <a:p>
            <a:r>
              <a:rPr lang="en-US" altLang="zh-CN" sz="2000" dirty="0"/>
              <a:t>Machine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/>
              <a:t>protection-LHC</a:t>
            </a:r>
          </a:p>
          <a:p>
            <a:pPr lvl="1"/>
            <a:r>
              <a:rPr lang="en-US" altLang="zh-CN" sz="1800" dirty="0"/>
              <a:t>Collimators are used for </a:t>
            </a:r>
            <a:r>
              <a:rPr lang="en-US" altLang="zh-CN" sz="1800" dirty="0">
                <a:solidFill>
                  <a:srgbClr val="FF0000"/>
                </a:solidFill>
              </a:rPr>
              <a:t>passive protection</a:t>
            </a:r>
            <a:r>
              <a:rPr lang="en-US" altLang="zh-CN" sz="1800" dirty="0"/>
              <a:t>. 99.99% of the lost protons were intercepted. 100 collimators.</a:t>
            </a:r>
          </a:p>
          <a:p>
            <a:pPr lvl="1"/>
            <a:r>
              <a:rPr lang="en-US" altLang="zh-CN" sz="1800" dirty="0"/>
              <a:t>Dump delay: </a:t>
            </a:r>
            <a:r>
              <a:rPr lang="en-US" altLang="zh-CN" sz="1800" dirty="0">
                <a:solidFill>
                  <a:srgbClr val="FF0000"/>
                </a:solidFill>
              </a:rPr>
              <a:t>270 us (3 turns)</a:t>
            </a:r>
          </a:p>
          <a:p>
            <a:endParaRPr lang="en-US" altLang="zh-CN" sz="2000" dirty="0"/>
          </a:p>
          <a:p>
            <a:pPr marL="457200" lvl="1" indent="0">
              <a:buNone/>
            </a:pPr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marL="457200" lvl="1" indent="0">
              <a:buNone/>
            </a:pPr>
            <a:endParaRPr lang="en-US" altLang="zh-CN" sz="18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171F615-45D1-4642-8124-F2D45961422D}"/>
              </a:ext>
            </a:extLst>
          </p:cNvPr>
          <p:cNvSpPr/>
          <p:nvPr/>
        </p:nvSpPr>
        <p:spPr>
          <a:xfrm>
            <a:off x="616174" y="5517232"/>
            <a:ext cx="7310438" cy="2619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100" dirty="0">
                <a:solidFill>
                  <a:srgbClr val="222222"/>
                </a:solidFill>
              </a:rPr>
              <a:t>Abe, Tetsuo, et al. "</a:t>
            </a:r>
            <a:r>
              <a:rPr lang="en-US" altLang="zh-CN" sz="1100" b="1" dirty="0">
                <a:solidFill>
                  <a:srgbClr val="222222"/>
                </a:solidFill>
              </a:rPr>
              <a:t>Achievements of KEKB</a:t>
            </a:r>
            <a:r>
              <a:rPr lang="en-US" altLang="zh-CN" sz="1100" dirty="0">
                <a:solidFill>
                  <a:srgbClr val="222222"/>
                </a:solidFill>
              </a:rPr>
              <a:t>." </a:t>
            </a:r>
            <a:r>
              <a:rPr lang="en-US" altLang="zh-CN" sz="1100" i="1" dirty="0">
                <a:solidFill>
                  <a:srgbClr val="222222"/>
                </a:solidFill>
              </a:rPr>
              <a:t>Progress of Theoretical and Experimental Physics</a:t>
            </a:r>
            <a:r>
              <a:rPr lang="en-US" altLang="zh-CN" sz="1100" dirty="0">
                <a:solidFill>
                  <a:srgbClr val="222222"/>
                </a:solidFill>
              </a:rPr>
              <a:t> 2013.3 (2013).</a:t>
            </a:r>
            <a:endParaRPr lang="zh-CN" altLang="en-US" sz="11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36453C1-C6F8-4AF0-9861-DA43EBB0F296}"/>
              </a:ext>
            </a:extLst>
          </p:cNvPr>
          <p:cNvSpPr/>
          <p:nvPr/>
        </p:nvSpPr>
        <p:spPr>
          <a:xfrm>
            <a:off x="616173" y="5740636"/>
            <a:ext cx="8063979" cy="4154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50" dirty="0">
                <a:solidFill>
                  <a:srgbClr val="222222"/>
                </a:solidFill>
              </a:rPr>
              <a:t>Akai, Kazunori, </a:t>
            </a:r>
            <a:r>
              <a:rPr lang="en-US" altLang="zh-CN" sz="1050" dirty="0" err="1">
                <a:solidFill>
                  <a:srgbClr val="222222"/>
                </a:solidFill>
              </a:rPr>
              <a:t>Kazuro</a:t>
            </a:r>
            <a:r>
              <a:rPr lang="en-US" altLang="zh-CN" sz="1050" dirty="0">
                <a:solidFill>
                  <a:srgbClr val="222222"/>
                </a:solidFill>
              </a:rPr>
              <a:t> Furukawa, and </a:t>
            </a:r>
            <a:r>
              <a:rPr lang="en-US" altLang="zh-CN" sz="1050" dirty="0" err="1">
                <a:solidFill>
                  <a:srgbClr val="222222"/>
                </a:solidFill>
              </a:rPr>
              <a:t>Haruyo</a:t>
            </a:r>
            <a:r>
              <a:rPr lang="en-US" altLang="zh-CN" sz="1050" dirty="0">
                <a:solidFill>
                  <a:srgbClr val="222222"/>
                </a:solidFill>
              </a:rPr>
              <a:t> </a:t>
            </a:r>
            <a:r>
              <a:rPr lang="en-US" altLang="zh-CN" sz="1050" dirty="0" err="1">
                <a:solidFill>
                  <a:srgbClr val="222222"/>
                </a:solidFill>
              </a:rPr>
              <a:t>Koiso</a:t>
            </a:r>
            <a:r>
              <a:rPr lang="en-US" altLang="zh-CN" sz="1050" dirty="0">
                <a:solidFill>
                  <a:srgbClr val="222222"/>
                </a:solidFill>
              </a:rPr>
              <a:t>. "</a:t>
            </a:r>
            <a:r>
              <a:rPr lang="en-US" altLang="zh-CN" sz="1050" dirty="0" err="1">
                <a:solidFill>
                  <a:srgbClr val="222222"/>
                </a:solidFill>
              </a:rPr>
              <a:t>SuperKEKB</a:t>
            </a:r>
            <a:r>
              <a:rPr lang="en-US" altLang="zh-CN" sz="1050" dirty="0">
                <a:solidFill>
                  <a:srgbClr val="222222"/>
                </a:solidFill>
              </a:rPr>
              <a:t> collider." </a:t>
            </a:r>
            <a:r>
              <a:rPr lang="en-US" altLang="zh-CN" sz="1050" i="1" dirty="0">
                <a:solidFill>
                  <a:srgbClr val="222222"/>
                </a:solidFill>
              </a:rPr>
              <a:t>Nuclear Instruments and Methods in Physics Research Section A: Accelerators, Spectrometers, Detectors and Associated Equipment</a:t>
            </a:r>
            <a:r>
              <a:rPr lang="en-US" altLang="zh-CN" sz="1050" dirty="0">
                <a:solidFill>
                  <a:srgbClr val="222222"/>
                </a:solidFill>
              </a:rPr>
              <a:t> 907 (2018): 188-199.</a:t>
            </a:r>
            <a:endParaRPr lang="zh-CN" altLang="en-US" sz="105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9483948-145C-4885-82F4-6D2C5E37703D}"/>
              </a:ext>
            </a:extLst>
          </p:cNvPr>
          <p:cNvSpPr/>
          <p:nvPr/>
        </p:nvSpPr>
        <p:spPr>
          <a:xfrm>
            <a:off x="616171" y="6156134"/>
            <a:ext cx="7488835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100" dirty="0" err="1">
                <a:solidFill>
                  <a:srgbClr val="222222"/>
                </a:solidFill>
              </a:rPr>
              <a:t>Mimashi</a:t>
            </a:r>
            <a:r>
              <a:rPr lang="en-US" altLang="zh-CN" sz="1100" dirty="0">
                <a:solidFill>
                  <a:srgbClr val="222222"/>
                </a:solidFill>
              </a:rPr>
              <a:t>, Toshihiro, et al. "</a:t>
            </a:r>
            <a:r>
              <a:rPr lang="en-US" altLang="zh-CN" sz="1100" dirty="0" err="1">
                <a:solidFill>
                  <a:srgbClr val="222222"/>
                </a:solidFill>
              </a:rPr>
              <a:t>SuperKEKB</a:t>
            </a:r>
            <a:r>
              <a:rPr lang="en-US" altLang="zh-CN" sz="1100" dirty="0">
                <a:solidFill>
                  <a:srgbClr val="222222"/>
                </a:solidFill>
              </a:rPr>
              <a:t> beam abort system." </a:t>
            </a:r>
            <a:r>
              <a:rPr lang="en-US" altLang="zh-CN" sz="1100" i="1" dirty="0">
                <a:solidFill>
                  <a:srgbClr val="222222"/>
                </a:solidFill>
              </a:rPr>
              <a:t>Proc. IPAC</a:t>
            </a:r>
            <a:r>
              <a:rPr lang="en-US" altLang="zh-CN" sz="1100" dirty="0">
                <a:solidFill>
                  <a:srgbClr val="222222"/>
                </a:solidFill>
              </a:rPr>
              <a:t> 14 (2014): 116.</a:t>
            </a:r>
            <a:endParaRPr lang="zh-CN" altLang="en-US" sz="11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63387ED-E1EA-4D47-AA35-62FA1208DE68}"/>
              </a:ext>
            </a:extLst>
          </p:cNvPr>
          <p:cNvSpPr/>
          <p:nvPr/>
        </p:nvSpPr>
        <p:spPr>
          <a:xfrm>
            <a:off x="616171" y="6417744"/>
            <a:ext cx="7162800" cy="276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rgbClr val="222222"/>
                </a:solidFill>
              </a:rPr>
              <a:t>Wenninger, </a:t>
            </a:r>
            <a:r>
              <a:rPr lang="en-US" altLang="zh-CN" sz="1200" dirty="0" err="1">
                <a:solidFill>
                  <a:srgbClr val="222222"/>
                </a:solidFill>
              </a:rPr>
              <a:t>Jörg</a:t>
            </a:r>
            <a:r>
              <a:rPr lang="en-US" altLang="zh-CN" sz="1200" dirty="0">
                <a:solidFill>
                  <a:srgbClr val="222222"/>
                </a:solidFill>
              </a:rPr>
              <a:t>. "Machine protection and operation for LHC." </a:t>
            </a:r>
            <a:r>
              <a:rPr lang="en-US" altLang="zh-CN" sz="1200" i="1" dirty="0" err="1">
                <a:solidFill>
                  <a:srgbClr val="222222"/>
                </a:solidFill>
              </a:rPr>
              <a:t>arXiv</a:t>
            </a:r>
            <a:r>
              <a:rPr lang="en-US" altLang="zh-CN" sz="1200" i="1" dirty="0">
                <a:solidFill>
                  <a:srgbClr val="222222"/>
                </a:solidFill>
              </a:rPr>
              <a:t> preprint arXiv:1608.03113</a:t>
            </a:r>
            <a:r>
              <a:rPr lang="en-US" altLang="zh-CN" sz="1200" dirty="0">
                <a:solidFill>
                  <a:srgbClr val="222222"/>
                </a:solidFill>
              </a:rPr>
              <a:t> (2016).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29151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51A2AD2-4A60-4E79-B73B-E1FFE3F6E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775824"/>
          </a:xfrm>
        </p:spPr>
        <p:txBody>
          <a:bodyPr/>
          <a:lstStyle/>
          <a:p>
            <a:r>
              <a:rPr lang="en-US" altLang="zh-CN" dirty="0"/>
              <a:t>Preliminary scheme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2FEB75E-F8E4-4C47-A68A-0B0B63CC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2D63D4E-1141-4AD2-A737-AEC040D4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Preliminary design on machine protection </a:t>
            </a:r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723A8D0-C0C1-42DD-9CF4-F56E23E511BA}"/>
              </a:ext>
            </a:extLst>
          </p:cNvPr>
          <p:cNvGrpSpPr>
            <a:grpSpLocks noChangeAspect="1"/>
          </p:cNvGrpSpPr>
          <p:nvPr/>
        </p:nvGrpSpPr>
        <p:grpSpPr>
          <a:xfrm>
            <a:off x="216281" y="1799341"/>
            <a:ext cx="8770378" cy="4216071"/>
            <a:chOff x="580687" y="1828561"/>
            <a:chExt cx="8024073" cy="385730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48EA8CC-5841-414F-A9CC-B09C4036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640" y="1828561"/>
              <a:ext cx="5400000" cy="3525773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A849616-C56A-4095-A2BD-8C5E14A59016}"/>
                </a:ext>
              </a:extLst>
            </p:cNvPr>
            <p:cNvSpPr txBox="1"/>
            <p:nvPr/>
          </p:nvSpPr>
          <p:spPr>
            <a:xfrm>
              <a:off x="695970" y="4849415"/>
              <a:ext cx="1067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0.27 turns</a:t>
              </a:r>
              <a:endParaRPr lang="zh-CN" altLang="en-US" sz="1400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B9904D6-D8BB-43AE-A0FB-524CDC5A1E2D}"/>
                </a:ext>
              </a:extLst>
            </p:cNvPr>
            <p:cNvSpPr txBox="1"/>
            <p:nvPr/>
          </p:nvSpPr>
          <p:spPr>
            <a:xfrm>
              <a:off x="681708" y="4047801"/>
              <a:ext cx="8656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2.7 turns</a:t>
              </a:r>
              <a:endParaRPr lang="zh-CN" altLang="en-US" sz="1400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E4BBDF4-CC96-49BC-AB57-5CDA0AFBB519}"/>
                </a:ext>
              </a:extLst>
            </p:cNvPr>
            <p:cNvSpPr txBox="1"/>
            <p:nvPr/>
          </p:nvSpPr>
          <p:spPr>
            <a:xfrm>
              <a:off x="580687" y="2854424"/>
              <a:ext cx="966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270 turns</a:t>
              </a:r>
              <a:endParaRPr lang="zh-CN" altLang="en-US" sz="14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4E313E7-3176-4B58-8152-3E8B08C55D32}"/>
                </a:ext>
              </a:extLst>
            </p:cNvPr>
            <p:cNvSpPr txBox="1"/>
            <p:nvPr/>
          </p:nvSpPr>
          <p:spPr>
            <a:xfrm>
              <a:off x="683568" y="3457401"/>
              <a:ext cx="8656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27 turns</a:t>
              </a:r>
              <a:endParaRPr lang="zh-CN" altLang="en-US" sz="14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36BD1A4-5900-47BE-A99F-14EBC079392E}"/>
                </a:ext>
              </a:extLst>
            </p:cNvPr>
            <p:cNvSpPr txBox="1"/>
            <p:nvPr/>
          </p:nvSpPr>
          <p:spPr>
            <a:xfrm>
              <a:off x="580687" y="2359492"/>
              <a:ext cx="966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2700 turns</a:t>
              </a:r>
              <a:endParaRPr lang="zh-CN" altLang="en-US" sz="1400" dirty="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CE497097-2DF1-4569-9BF5-F53F3E9AA0FA}"/>
                </a:ext>
              </a:extLst>
            </p:cNvPr>
            <p:cNvCxnSpPr/>
            <p:nvPr/>
          </p:nvCxnSpPr>
          <p:spPr>
            <a:xfrm>
              <a:off x="2483768" y="4221088"/>
              <a:ext cx="3960440" cy="0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813AF15-0948-4CF2-9689-41713F873D37}"/>
                </a:ext>
              </a:extLst>
            </p:cNvPr>
            <p:cNvSpPr txBox="1"/>
            <p:nvPr/>
          </p:nvSpPr>
          <p:spPr>
            <a:xfrm>
              <a:off x="6623643" y="2868443"/>
              <a:ext cx="1730951" cy="8447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Beam abort system, to beam dump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2DC7CE8-1F1F-42D3-A329-652E43663737}"/>
                </a:ext>
              </a:extLst>
            </p:cNvPr>
            <p:cNvSpPr txBox="1"/>
            <p:nvPr/>
          </p:nvSpPr>
          <p:spPr>
            <a:xfrm>
              <a:off x="6652717" y="4334254"/>
              <a:ext cx="1952043" cy="135161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Passive protection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Collimators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Reverse switching solenoids</a:t>
              </a:r>
            </a:p>
            <a:p>
              <a:r>
                <a:rPr lang="en-US" altLang="zh-CN" dirty="0"/>
                <a:t>…</a:t>
              </a:r>
              <a:endParaRPr lang="zh-CN" altLang="en-US" dirty="0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B85E4DAE-4521-4AB3-A9DA-6BE1B419C8C9}"/>
              </a:ext>
            </a:extLst>
          </p:cNvPr>
          <p:cNvSpPr/>
          <p:nvPr/>
        </p:nvSpPr>
        <p:spPr>
          <a:xfrm>
            <a:off x="755576" y="6324178"/>
            <a:ext cx="7492855" cy="276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rgbClr val="222222"/>
                </a:solidFill>
              </a:rPr>
              <a:t>Picture from: Wenninger, </a:t>
            </a:r>
            <a:r>
              <a:rPr lang="en-US" altLang="zh-CN" sz="1200" dirty="0" err="1">
                <a:solidFill>
                  <a:srgbClr val="222222"/>
                </a:solidFill>
              </a:rPr>
              <a:t>Jörg</a:t>
            </a:r>
            <a:r>
              <a:rPr lang="en-US" altLang="zh-CN" sz="1200" dirty="0">
                <a:solidFill>
                  <a:srgbClr val="222222"/>
                </a:solidFill>
              </a:rPr>
              <a:t>. "Machine protection and operation for LHC." </a:t>
            </a:r>
            <a:r>
              <a:rPr lang="en-US" altLang="zh-CN" sz="1200" i="1" dirty="0" err="1">
                <a:solidFill>
                  <a:srgbClr val="222222"/>
                </a:solidFill>
              </a:rPr>
              <a:t>arXiv</a:t>
            </a:r>
            <a:r>
              <a:rPr lang="en-US" altLang="zh-CN" sz="1200" i="1" dirty="0">
                <a:solidFill>
                  <a:srgbClr val="222222"/>
                </a:solidFill>
              </a:rPr>
              <a:t> preprint arXiv:1608.03113</a:t>
            </a:r>
            <a:r>
              <a:rPr lang="en-US" altLang="zh-CN" sz="1200" dirty="0">
                <a:solidFill>
                  <a:srgbClr val="222222"/>
                </a:solidFill>
              </a:rPr>
              <a:t> (2016).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41119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CACBF3-FDFE-4A0C-BEB5-144B005B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434363" cy="5112567"/>
          </a:xfrm>
        </p:spPr>
        <p:txBody>
          <a:bodyPr>
            <a:normAutofit/>
          </a:bodyPr>
          <a:lstStyle/>
          <a:p>
            <a:r>
              <a:rPr lang="en-US" altLang="zh-CN" dirty="0"/>
              <a:t>If the lost beam hit on collimators</a:t>
            </a:r>
          </a:p>
          <a:p>
            <a:pPr lvl="1"/>
            <a:r>
              <a:rPr lang="en-US" altLang="zh-CN" dirty="0"/>
              <a:t>The lost beam will hit on the same longitudinal location.</a:t>
            </a:r>
          </a:p>
          <a:p>
            <a:pPr lvl="1"/>
            <a:r>
              <a:rPr lang="en-US" altLang="zh-CN" dirty="0"/>
              <a:t>Primary collimator: diamond, </a:t>
            </a:r>
            <a:r>
              <a:rPr lang="en-US" altLang="zh-CN" dirty="0">
                <a:solidFill>
                  <a:srgbClr val="FF0000"/>
                </a:solidFill>
              </a:rPr>
              <a:t>1 mm </a:t>
            </a:r>
            <a:r>
              <a:rPr lang="en-US" altLang="zh-CN" dirty="0"/>
              <a:t>in thickness</a:t>
            </a:r>
          </a:p>
          <a:p>
            <a:pPr lvl="1"/>
            <a:r>
              <a:rPr lang="en-US" altLang="zh-CN" dirty="0"/>
              <a:t>Secondary collimator: graphite, </a:t>
            </a:r>
            <a:r>
              <a:rPr lang="en-US" altLang="zh-CN" dirty="0">
                <a:solidFill>
                  <a:srgbClr val="FF0000"/>
                </a:solidFill>
              </a:rPr>
              <a:t>200 meters </a:t>
            </a:r>
            <a:r>
              <a:rPr lang="en-US" altLang="zh-CN" dirty="0"/>
              <a:t>after</a:t>
            </a:r>
          </a:p>
          <a:p>
            <a:pPr lvl="1"/>
            <a:r>
              <a:rPr lang="en-US" altLang="zh-CN" dirty="0"/>
              <a:t>The collimators can </a:t>
            </a:r>
            <a:r>
              <a:rPr lang="en-US" altLang="zh-CN" dirty="0">
                <a:solidFill>
                  <a:srgbClr val="FF0000"/>
                </a:solidFill>
              </a:rPr>
              <a:t>endure the 242 bunches without melting.</a:t>
            </a:r>
          </a:p>
          <a:p>
            <a:pPr lvl="1"/>
            <a:r>
              <a:rPr lang="en-US" altLang="zh-CN" dirty="0"/>
              <a:t>Collimator distribution and impedances haven’t been studied.</a:t>
            </a:r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3304CE64-141B-4987-964B-9D2FF767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9" name="标题 3">
            <a:extLst>
              <a:ext uri="{FF2B5EF4-FFF2-40B4-BE49-F238E27FC236}">
                <a16:creationId xmlns:a16="http://schemas.microsoft.com/office/drawing/2014/main" id="{299AC156-E823-4D42-8517-1148D07F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Preliminary design on machine protection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2F66640-F608-48A2-8E7B-E449DB21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68" y="3685444"/>
            <a:ext cx="4320000" cy="21461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D2A7CF-9D8E-4B5A-83BF-58B1A6674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200" y="3429000"/>
            <a:ext cx="3600000" cy="243924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037761E-EF12-43F5-A8BA-20C86551C8FF}"/>
              </a:ext>
            </a:extLst>
          </p:cNvPr>
          <p:cNvSpPr txBox="1"/>
          <p:nvPr/>
        </p:nvSpPr>
        <p:spPr>
          <a:xfrm>
            <a:off x="1115615" y="5868244"/>
            <a:ext cx="314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Temperature in 1 mm diamond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AA30E2-0975-43B1-B4FC-3382D60E38DF}"/>
              </a:ext>
            </a:extLst>
          </p:cNvPr>
          <p:cNvSpPr txBox="1"/>
          <p:nvPr/>
        </p:nvSpPr>
        <p:spPr>
          <a:xfrm>
            <a:off x="5076056" y="5874624"/>
            <a:ext cx="314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Temperature in graphite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5834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CACBF3-FDFE-4A0C-BEB5-144B005B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434363" cy="5112567"/>
          </a:xfrm>
        </p:spPr>
        <p:txBody>
          <a:bodyPr>
            <a:normAutofit/>
          </a:bodyPr>
          <a:lstStyle/>
          <a:p>
            <a:r>
              <a:rPr lang="en-US" altLang="zh-CN" dirty="0"/>
              <a:t>If the lost beam hit on vacuum chambers</a:t>
            </a:r>
          </a:p>
          <a:p>
            <a:pPr lvl="1"/>
            <a:r>
              <a:rPr lang="en-US" altLang="zh-CN" dirty="0"/>
              <a:t>The lost beam will hit on different longitudinal locations. </a:t>
            </a:r>
          </a:p>
          <a:p>
            <a:pPr lvl="1"/>
            <a:r>
              <a:rPr lang="en-US" altLang="zh-CN" dirty="0"/>
              <a:t>Scale up the beam size of (165, 35.7)um three times to (495, 107) um, the </a:t>
            </a:r>
            <a:r>
              <a:rPr lang="en-US" altLang="zh-CN" dirty="0">
                <a:solidFill>
                  <a:srgbClr val="FF0000"/>
                </a:solidFill>
              </a:rPr>
              <a:t>copper chamber </a:t>
            </a:r>
            <a:r>
              <a:rPr lang="en-US" altLang="zh-CN" dirty="0"/>
              <a:t>will not melt.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Auxiliary solenoids </a:t>
            </a:r>
            <a:r>
              <a:rPr lang="en-US" altLang="zh-CN" dirty="0"/>
              <a:t>on the vacuum chamber </a:t>
            </a:r>
            <a:r>
              <a:rPr lang="en-US" altLang="zh-CN" dirty="0">
                <a:solidFill>
                  <a:srgbClr val="FF0000"/>
                </a:solidFill>
              </a:rPr>
              <a:t>with a reverse switching</a:t>
            </a:r>
            <a:r>
              <a:rPr lang="en-US" altLang="zh-CN" dirty="0"/>
              <a:t> with dipoles may be used to dilute each bunch.</a:t>
            </a:r>
          </a:p>
          <a:p>
            <a:pPr lvl="1"/>
            <a:r>
              <a:rPr lang="en-US" altLang="zh-CN" dirty="0"/>
              <a:t>Response time and technical flexibility should be studied.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3304CE64-141B-4987-964B-9D2FF767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209A2B6-7BBF-437B-B427-032155D6620B}"/>
              </a:ext>
            </a:extLst>
          </p:cNvPr>
          <p:cNvGrpSpPr/>
          <p:nvPr/>
        </p:nvGrpSpPr>
        <p:grpSpPr>
          <a:xfrm>
            <a:off x="2339068" y="3866360"/>
            <a:ext cx="4394426" cy="2825895"/>
            <a:chOff x="2158774" y="3530455"/>
            <a:chExt cx="4394426" cy="282589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597421-4710-411D-9E0E-24B6FB8A4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774" y="3530455"/>
              <a:ext cx="4394426" cy="2825895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3C54E86-D151-45CB-9FCA-110CF5365B71}"/>
                </a:ext>
              </a:extLst>
            </p:cNvPr>
            <p:cNvSpPr txBox="1"/>
            <p:nvPr/>
          </p:nvSpPr>
          <p:spPr>
            <a:xfrm>
              <a:off x="4572000" y="4832655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Material: Cu</a:t>
              </a:r>
              <a:endParaRPr lang="zh-CN" altLang="en-US" dirty="0"/>
            </a:p>
          </p:txBody>
        </p:sp>
      </p:grpSp>
      <p:sp>
        <p:nvSpPr>
          <p:cNvPr id="8" name="标题 3">
            <a:extLst>
              <a:ext uri="{FF2B5EF4-FFF2-40B4-BE49-F238E27FC236}">
                <a16:creationId xmlns:a16="http://schemas.microsoft.com/office/drawing/2014/main" id="{9FFD79C6-A2BF-4DEB-8AF1-04B45CF8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42875"/>
            <a:ext cx="8072437" cy="72548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Preliminary design on machine protection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360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3" y="142852"/>
            <a:ext cx="8434073" cy="725470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Supports for regular magnets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06148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2000" dirty="0"/>
              <a:t>Over 80% of the length is covered by magnets of about 138 types.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611560" y="1556792"/>
          <a:ext cx="4680520" cy="1359139"/>
        </p:xfrm>
        <a:graphic>
          <a:graphicData uri="http://schemas.openxmlformats.org/drawingml/2006/table">
            <a:tbl>
              <a:tblPr firstRow="1" bandCol="1">
                <a:tableStyleId>{21E4AEA4-8DFA-4A89-87EB-49C32662AFE0}</a:tableStyleId>
              </a:tblPr>
              <a:tblGrid>
                <a:gridCol w="695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A</a:t>
                      </a:r>
                      <a:r>
                        <a:rPr lang="en-US" altLang="zh-CN" sz="1800" dirty="0">
                          <a:effectLst/>
                        </a:rPr>
                        <a:t>djustment Ranges of</a:t>
                      </a:r>
                      <a:r>
                        <a:rPr lang="en-US" altLang="zh-CN" sz="1800" baseline="0" dirty="0">
                          <a:effectLst/>
                        </a:rPr>
                        <a:t> magnets</a:t>
                      </a:r>
                      <a:endParaRPr lang="zh-CN" alt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≥±20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Δθx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≥±10 mrad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Y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≥±30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Δθy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≥±10 </a:t>
                      </a:r>
                      <a:r>
                        <a:rPr lang="en-US" sz="1800" dirty="0" err="1">
                          <a:effectLst/>
                        </a:rPr>
                        <a:t>mrad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Z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≥±20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Δθz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≥±10 </a:t>
                      </a:r>
                      <a:r>
                        <a:rPr lang="en-US" sz="1800" dirty="0" err="1">
                          <a:effectLst/>
                        </a:rPr>
                        <a:t>mrad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5436097" y="1628800"/>
            <a:ext cx="3744416" cy="2664296"/>
            <a:chOff x="3131840" y="4725144"/>
            <a:chExt cx="2989232" cy="185951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1840" y="4725144"/>
              <a:ext cx="2160000" cy="185951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405264" y="5209636"/>
              <a:ext cx="667201" cy="2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Booster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453871" y="5924019"/>
              <a:ext cx="667201" cy="2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Collider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 bwMode="auto">
            <a:xfrm flipV="1">
              <a:off x="4644008" y="5378913"/>
              <a:ext cx="845974" cy="210328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接连接符 12"/>
            <p:cNvCxnSpPr/>
            <p:nvPr/>
          </p:nvCxnSpPr>
          <p:spPr bwMode="auto">
            <a:xfrm>
              <a:off x="4644008" y="6093296"/>
              <a:ext cx="809970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080E209-17A5-4D1A-AA6B-70FCB15D2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8" y="2976502"/>
            <a:ext cx="4680000" cy="19311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33571F-39E8-4B58-B707-248440DC7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29" y="4781744"/>
            <a:ext cx="4320000" cy="19170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C8DA6D-7D8E-4DE5-9E3F-0B6616CD1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7" y="4407295"/>
            <a:ext cx="3600000" cy="2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3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56363F9-D919-436F-9A21-A6811C03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0" y="4899306"/>
            <a:ext cx="5400000" cy="18158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DC3C806-0508-4DEB-91F3-2AA285B05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24" y="2658757"/>
            <a:ext cx="5400000" cy="1656987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E3E96C76-1E9A-451B-B493-248322EB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3" y="142852"/>
            <a:ext cx="8434073" cy="725470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Supports for regular magnets</a:t>
            </a:r>
            <a:endParaRPr lang="zh-CN" altLang="en-US" sz="28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4CF9813-AA07-4F25-BCF4-47922A9C7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97" y="1485014"/>
            <a:ext cx="5400000" cy="16607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4EEE0BA-E72C-4BFC-9C89-6B16DE82AE61}"/>
              </a:ext>
            </a:extLst>
          </p:cNvPr>
          <p:cNvSpPr txBox="1"/>
          <p:nvPr/>
        </p:nvSpPr>
        <p:spPr>
          <a:xfrm>
            <a:off x="1360418" y="114347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Optimization for dipole supports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ED0E53E-099E-4596-8B22-6FCAD63F1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746306"/>
            <a:ext cx="5052146" cy="1302320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57B289C-A139-4534-905F-5F3267EB79C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76796" y="1289243"/>
          <a:ext cx="316835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1809034007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869485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No. of supports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Max. deformation (um)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65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72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01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099001"/>
                  </a:ext>
                </a:extLst>
              </a:tr>
            </a:tbl>
          </a:graphicData>
        </a:graphic>
      </p:graphicFrame>
      <p:sp>
        <p:nvSpPr>
          <p:cNvPr id="3" name="矩形: 圆角 2">
            <a:extLst>
              <a:ext uri="{FF2B5EF4-FFF2-40B4-BE49-F238E27FC236}">
                <a16:creationId xmlns:a16="http://schemas.microsoft.com/office/drawing/2014/main" id="{12355CF7-C26B-4E87-9C11-BE1B7734B8B4}"/>
              </a:ext>
            </a:extLst>
          </p:cNvPr>
          <p:cNvSpPr/>
          <p:nvPr/>
        </p:nvSpPr>
        <p:spPr>
          <a:xfrm>
            <a:off x="5652120" y="2248123"/>
            <a:ext cx="3384376" cy="4607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16E565D6-698C-43BE-8FE6-35A44F62B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736" y="3184002"/>
            <a:ext cx="3281760" cy="33354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/>
              <a:t>Other magnet girders will be renewed too.</a:t>
            </a:r>
          </a:p>
          <a:p>
            <a:pPr lvl="1"/>
            <a:r>
              <a:rPr lang="en-US" altLang="zh-CN" sz="1800" dirty="0"/>
              <a:t>Simple &amp; flexible structure.</a:t>
            </a:r>
          </a:p>
          <a:p>
            <a:pPr lvl="1"/>
            <a:r>
              <a:rPr lang="en-US" altLang="zh-CN" sz="1800" dirty="0"/>
              <a:t>Small deformation &amp; good stability</a:t>
            </a:r>
          </a:p>
          <a:p>
            <a:pPr lvl="1"/>
            <a:r>
              <a:rPr lang="en-US" altLang="zh-CN" sz="1800" dirty="0"/>
              <a:t>Low cost</a:t>
            </a:r>
          </a:p>
          <a:p>
            <a:pPr lvl="1"/>
            <a:r>
              <a:rPr lang="en-US" altLang="zh-CN" sz="1800" dirty="0"/>
              <a:t>Detailed structure for typical supports are under design.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F4ADE3-5CEF-4767-B738-DC1C514D2648}"/>
              </a:ext>
            </a:extLst>
          </p:cNvPr>
          <p:cNvSpPr/>
          <p:nvPr/>
        </p:nvSpPr>
        <p:spPr>
          <a:xfrm>
            <a:off x="987364" y="6519446"/>
            <a:ext cx="540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</a:t>
            </a:r>
            <a:r>
              <a:rPr lang="en-US" altLang="zh-CN" sz="1400" i="1" dirty="0">
                <a:ea typeface="微软雅黑" pitchFamily="34" charset="-122"/>
              </a:rPr>
              <a:t>with </a:t>
            </a:r>
            <a:r>
              <a:rPr lang="en-US" altLang="zh-CN" sz="1400" i="1" dirty="0" err="1">
                <a:ea typeface="微软雅黑" pitchFamily="34" charset="-122"/>
              </a:rPr>
              <a:t>Keye</a:t>
            </a:r>
            <a:r>
              <a:rPr lang="en-US" altLang="zh-CN" sz="1400" i="1" dirty="0">
                <a:ea typeface="微软雅黑" pitchFamily="34" charset="-122"/>
              </a:rPr>
              <a:t> co., Ltd</a:t>
            </a:r>
            <a:endParaRPr lang="en-US" altLang="zh-CN" sz="14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106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84D9C0A-282A-47C0-B094-D562BB2C6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2D05478-A95F-4433-871A-3BDE3E07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E8AA674-97E6-418D-8EC9-D19B4D5F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Supports for regular magnets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FBCB2D6-CAE2-46E3-B40A-EB0791198C2B}"/>
              </a:ext>
            </a:extLst>
          </p:cNvPr>
          <p:cNvSpPr txBox="1"/>
          <p:nvPr/>
        </p:nvSpPr>
        <p:spPr>
          <a:xfrm>
            <a:off x="755576" y="3609061"/>
            <a:ext cx="39604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Transportation and coarse location of magnets in Collider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7F157C-743D-4D01-BA9C-90D5E60F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140968"/>
            <a:ext cx="3600000" cy="33182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A5F739-65B5-491C-BDB8-C6A675A13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22" y="4221088"/>
            <a:ext cx="4320000" cy="23680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CE2D7E-85D7-4988-A2CD-A591D3F0E6C5}"/>
              </a:ext>
            </a:extLst>
          </p:cNvPr>
          <p:cNvSpPr txBox="1"/>
          <p:nvPr/>
        </p:nvSpPr>
        <p:spPr>
          <a:xfrm>
            <a:off x="5042322" y="2756932"/>
            <a:ext cx="39604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Transportation and coarse location of magnets in Booster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AE4A4C-7F85-49D6-8AC0-29ADA24FF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43"/>
          <a:stretch/>
        </p:blipFill>
        <p:spPr>
          <a:xfrm>
            <a:off x="552580" y="964961"/>
            <a:ext cx="4320000" cy="261928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4AFAA72-22CA-42E6-8404-0EF1AD125ED6}"/>
              </a:ext>
            </a:extLst>
          </p:cNvPr>
          <p:cNvSpPr txBox="1"/>
          <p:nvPr/>
        </p:nvSpPr>
        <p:spPr>
          <a:xfrm>
            <a:off x="4909792" y="1243747"/>
            <a:ext cx="275855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tx1"/>
                </a:solidFill>
              </a:rPr>
              <a:t>Flexible load support for “long” devices and “short” devices 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B17EC2-F274-4F1A-BBEA-597CF7958A3C}"/>
              </a:ext>
            </a:extLst>
          </p:cNvPr>
          <p:cNvSpPr/>
          <p:nvPr/>
        </p:nvSpPr>
        <p:spPr>
          <a:xfrm>
            <a:off x="987363" y="6519446"/>
            <a:ext cx="7833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Beijing North Vehicle Group Corporation.</a:t>
            </a:r>
          </a:p>
        </p:txBody>
      </p:sp>
    </p:spTree>
    <p:extLst>
      <p:ext uri="{BB962C8B-B14F-4D97-AF65-F5344CB8AC3E}">
        <p14:creationId xmlns:p14="http://schemas.microsoft.com/office/powerpoint/2010/main" val="61995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AB42D02-1FDC-42DE-AC2A-39B7394F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DDBE9FB-2DE2-48BF-B308-4A05AF6C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Layouts</a:t>
            </a:r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E7567DC-0231-4969-B156-9619035D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81" y="1151632"/>
            <a:ext cx="7200000" cy="5361702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8D484FE-DF2C-4FBE-A55F-45E79CCC5954}"/>
              </a:ext>
            </a:extLst>
          </p:cNvPr>
          <p:cNvSpPr txBox="1"/>
          <p:nvPr/>
        </p:nvSpPr>
        <p:spPr>
          <a:xfrm>
            <a:off x="827584" y="1586902"/>
            <a:ext cx="648072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Yoke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BB82820-E1E7-42F0-AA63-B37586FF1C3C}"/>
              </a:ext>
            </a:extLst>
          </p:cNvPr>
          <p:cNvSpPr txBox="1"/>
          <p:nvPr/>
        </p:nvSpPr>
        <p:spPr>
          <a:xfrm>
            <a:off x="827584" y="2184894"/>
            <a:ext cx="1080120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Solenoid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F122D3F-DDC9-458C-8C22-B6A9ED8E6E20}"/>
              </a:ext>
            </a:extLst>
          </p:cNvPr>
          <p:cNvSpPr txBox="1"/>
          <p:nvPr/>
        </p:nvSpPr>
        <p:spPr>
          <a:xfrm>
            <a:off x="827584" y="2731492"/>
            <a:ext cx="1152128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Detectors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3FD8365-1D2C-4C29-9B09-51DDE14ED015}"/>
              </a:ext>
            </a:extLst>
          </p:cNvPr>
          <p:cNvSpPr txBox="1"/>
          <p:nvPr/>
        </p:nvSpPr>
        <p:spPr>
          <a:xfrm>
            <a:off x="825244" y="3893798"/>
            <a:ext cx="432048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IP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6526436-7B4F-4B89-B2A7-05E7FA54ACB8}"/>
              </a:ext>
            </a:extLst>
          </p:cNvPr>
          <p:cNvSpPr txBox="1"/>
          <p:nvPr/>
        </p:nvSpPr>
        <p:spPr>
          <a:xfrm>
            <a:off x="825244" y="3333375"/>
            <a:ext cx="1368152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QD0 &amp; QF1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E504E111-0BD3-4A51-86AD-65A0A6923E8F}"/>
              </a:ext>
            </a:extLst>
          </p:cNvPr>
          <p:cNvCxnSpPr>
            <a:stCxn id="32" idx="3"/>
          </p:cNvCxnSpPr>
          <p:nvPr/>
        </p:nvCxnSpPr>
        <p:spPr>
          <a:xfrm flipV="1">
            <a:off x="1257292" y="3757177"/>
            <a:ext cx="3962780" cy="321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50FDC270-5776-4585-83A4-1C08A7350E27}"/>
              </a:ext>
            </a:extLst>
          </p:cNvPr>
          <p:cNvCxnSpPr/>
          <p:nvPr/>
        </p:nvCxnSpPr>
        <p:spPr>
          <a:xfrm flipV="1">
            <a:off x="2193396" y="3384134"/>
            <a:ext cx="2306596" cy="133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84517760-3E98-46DA-B296-678E28E548E7}"/>
              </a:ext>
            </a:extLst>
          </p:cNvPr>
          <p:cNvCxnSpPr>
            <a:stCxn id="31" idx="3"/>
          </p:cNvCxnSpPr>
          <p:nvPr/>
        </p:nvCxnSpPr>
        <p:spPr>
          <a:xfrm>
            <a:off x="1979712" y="2916158"/>
            <a:ext cx="2736304" cy="323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81B7A4C9-69CD-4FF0-AB4A-FD9B8679B9A1}"/>
              </a:ext>
            </a:extLst>
          </p:cNvPr>
          <p:cNvCxnSpPr>
            <a:stCxn id="30" idx="3"/>
          </p:cNvCxnSpPr>
          <p:nvPr/>
        </p:nvCxnSpPr>
        <p:spPr>
          <a:xfrm>
            <a:off x="1907704" y="2369560"/>
            <a:ext cx="2520280" cy="5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38D94BFE-DFC7-434B-8D4E-FF9FE20F0BDB}"/>
              </a:ext>
            </a:extLst>
          </p:cNvPr>
          <p:cNvCxnSpPr>
            <a:stCxn id="29" idx="3"/>
          </p:cNvCxnSpPr>
          <p:nvPr/>
        </p:nvCxnSpPr>
        <p:spPr>
          <a:xfrm>
            <a:off x="1475656" y="1771568"/>
            <a:ext cx="2520280" cy="12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037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BB84F1C-C842-4D62-835B-1A35DE0A5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We have made a workable MDI layout. Some key devices such as remote vacuum connector are designed.</a:t>
            </a:r>
          </a:p>
          <a:p>
            <a:r>
              <a:rPr lang="en-US" altLang="zh-CN" dirty="0"/>
              <a:t>The SC magnet supports inside the cryostat are under design and optimization. Integral FEA with cryostat will be studied next step.</a:t>
            </a:r>
          </a:p>
          <a:p>
            <a:r>
              <a:rPr lang="en-US" altLang="zh-CN" dirty="0"/>
              <a:t>The collimators for background decreasing are designed. The beam loss failure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/>
              <a:t>been considered </a:t>
            </a:r>
            <a:r>
              <a:rPr lang="en-US" altLang="zh-CN" dirty="0"/>
              <a:t>and preliminary protection scheme with abort system, collimators and reverse switching solenoids are considered.</a:t>
            </a:r>
          </a:p>
          <a:p>
            <a:r>
              <a:rPr lang="en-US" altLang="zh-CN" dirty="0"/>
              <a:t>Preliminary design for typical regular magnet supports are undergoing, more detailed work will be done.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61E7BDE-D425-42DD-92B0-46C5C8FB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59F0DC3-583A-4344-BA15-E5B8C566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1631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552E51C-C857-4742-9E54-2225BAD88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CN" sz="5400" dirty="0"/>
          </a:p>
          <a:p>
            <a:pPr marL="0" indent="0">
              <a:buNone/>
            </a:pPr>
            <a:r>
              <a:rPr lang="en-US" altLang="zh-CN" sz="5400"/>
              <a:t>Thanks </a:t>
            </a:r>
            <a:r>
              <a:rPr lang="en-US" altLang="zh-CN" sz="5400" dirty="0"/>
              <a:t>for your attention!</a:t>
            </a:r>
            <a:endParaRPr lang="zh-CN" altLang="en-US" sz="54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83196D5-4B5F-4AB6-B750-929D99E5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482EB43-8267-470E-BA6F-B37A05FF8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8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ECBB553-3807-4486-8A72-2EDBE5E27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6" y="6338496"/>
            <a:ext cx="8229600" cy="376652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All the devices are </a:t>
            </a:r>
            <a:r>
              <a:rPr lang="en-US" altLang="zh-CN" dirty="0">
                <a:solidFill>
                  <a:srgbClr val="FF0000"/>
                </a:solidFill>
              </a:rPr>
              <a:t>within</a:t>
            </a:r>
            <a:r>
              <a:rPr lang="en-US" altLang="zh-CN" dirty="0"/>
              <a:t> the detective angle, acos0.99.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74400FB-C75F-45D2-91BE-F37C0AC6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FF466FC-7671-4911-94FC-561F58F43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Layouts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DDBCBA-B216-4915-8BD1-1B992CE0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81" y="1124744"/>
            <a:ext cx="7920000" cy="381894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1B34E5A-50B7-4B87-A76D-D4286167CCF1}"/>
              </a:ext>
            </a:extLst>
          </p:cNvPr>
          <p:cNvSpPr txBox="1"/>
          <p:nvPr/>
        </p:nvSpPr>
        <p:spPr>
          <a:xfrm>
            <a:off x="147014" y="5140864"/>
            <a:ext cx="504056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IP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1EE8493-B426-442A-AA5B-C13FE0E03154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399042" y="2780928"/>
            <a:ext cx="801291" cy="2359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D1653051-B62D-400D-B5BA-B45B57359901}"/>
              </a:ext>
            </a:extLst>
          </p:cNvPr>
          <p:cNvSpPr txBox="1"/>
          <p:nvPr/>
        </p:nvSpPr>
        <p:spPr>
          <a:xfrm>
            <a:off x="735546" y="5132169"/>
            <a:ext cx="1569854" cy="61555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Be-Al chamber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-700~700mm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DB7F0B8-4C3F-4DCF-9B47-B5C0A975A170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1520473" y="2780928"/>
            <a:ext cx="328162" cy="2351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757AA82-BD64-4915-B730-CD70202F23DA}"/>
              </a:ext>
            </a:extLst>
          </p:cNvPr>
          <p:cNvSpPr txBox="1"/>
          <p:nvPr/>
        </p:nvSpPr>
        <p:spPr>
          <a:xfrm>
            <a:off x="2339752" y="5150023"/>
            <a:ext cx="1457489" cy="1169551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Remote Vacuum Connector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700~783mm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F1F4D69-6C8F-4EA1-9A7B-C3C18B58F466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068497" y="2798782"/>
            <a:ext cx="376322" cy="2351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846A654-5A73-4606-925D-5B70F2269BE0}"/>
              </a:ext>
            </a:extLst>
          </p:cNvPr>
          <p:cNvSpPr txBox="1"/>
          <p:nvPr/>
        </p:nvSpPr>
        <p:spPr>
          <a:xfrm>
            <a:off x="5331074" y="5150023"/>
            <a:ext cx="1500874" cy="61555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IP BPMs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855~950mm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166CAAA-098F-4CAF-94BA-1A6FDBA010C8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105792" y="2798782"/>
            <a:ext cx="1975719" cy="2351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F80B4DB3-C1B5-48B6-921D-96AB424B4280}"/>
              </a:ext>
            </a:extLst>
          </p:cNvPr>
          <p:cNvSpPr txBox="1"/>
          <p:nvPr/>
        </p:nvSpPr>
        <p:spPr>
          <a:xfrm>
            <a:off x="3834592" y="5150023"/>
            <a:ext cx="1457488" cy="892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Y-shape chamber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783~855mm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60C7D129-9D60-431E-BC85-460747E99841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3779476" y="2798783"/>
            <a:ext cx="783860" cy="2351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4F6B946F-451A-4C0A-896E-B7FCC6A819D6}"/>
              </a:ext>
            </a:extLst>
          </p:cNvPr>
          <p:cNvSpPr txBox="1"/>
          <p:nvPr/>
        </p:nvSpPr>
        <p:spPr>
          <a:xfrm>
            <a:off x="6788563" y="5150023"/>
            <a:ext cx="1539868" cy="61555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err="1"/>
              <a:t>Lumical</a:t>
            </a:r>
            <a:r>
              <a:rPr lang="en-US" altLang="zh-CN" dirty="0"/>
              <a:t> body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950~1110mm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6E51EFB-5292-45F7-B21C-650CB4A60580}"/>
              </a:ext>
            </a:extLst>
          </p:cNvPr>
          <p:cNvSpPr txBox="1"/>
          <p:nvPr/>
        </p:nvSpPr>
        <p:spPr>
          <a:xfrm>
            <a:off x="7508327" y="5802352"/>
            <a:ext cx="1635673" cy="61555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QD0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2200~4200mm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F86A512D-5270-4397-A8D2-7B88936D07F4}"/>
              </a:ext>
            </a:extLst>
          </p:cNvPr>
          <p:cNvCxnSpPr/>
          <p:nvPr/>
        </p:nvCxnSpPr>
        <p:spPr>
          <a:xfrm>
            <a:off x="8328431" y="3034214"/>
            <a:ext cx="167850" cy="2771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18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253D4E9-8F89-4CC2-B7CF-F0991BA5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1D124DE-2E69-4045-ABC6-F2D8848DD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Layouts</a:t>
            </a:r>
            <a:endParaRPr lang="zh-CN" altLang="en-US" dirty="0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E0DF191-DB62-438C-B334-AC60287F40FA}"/>
              </a:ext>
            </a:extLst>
          </p:cNvPr>
          <p:cNvGrpSpPr/>
          <p:nvPr/>
        </p:nvGrpSpPr>
        <p:grpSpPr>
          <a:xfrm>
            <a:off x="474945" y="2031906"/>
            <a:ext cx="8622111" cy="4349422"/>
            <a:chOff x="474945" y="1700808"/>
            <a:chExt cx="8622111" cy="4349422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8300FFF1-FBC6-4699-8660-57F42583C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571" y="2450229"/>
              <a:ext cx="7920000" cy="3600001"/>
            </a:xfrm>
            <a:prstGeom prst="rect">
              <a:avLst/>
            </a:prstGeom>
          </p:spPr>
        </p:pic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80D9B57B-1628-4AA3-BA91-04021CB622C3}"/>
                </a:ext>
              </a:extLst>
            </p:cNvPr>
            <p:cNvCxnSpPr>
              <a:cxnSpLocks/>
            </p:cNvCxnSpPr>
            <p:nvPr/>
          </p:nvCxnSpPr>
          <p:spPr>
            <a:xfrm>
              <a:off x="1320592" y="2980580"/>
              <a:ext cx="0" cy="217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4B26191-641C-45BD-9F3D-74F01E304828}"/>
                </a:ext>
              </a:extLst>
            </p:cNvPr>
            <p:cNvSpPr txBox="1"/>
            <p:nvPr/>
          </p:nvSpPr>
          <p:spPr>
            <a:xfrm>
              <a:off x="1104568" y="2620540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Be</a:t>
              </a:r>
              <a:endParaRPr lang="zh-CN" altLang="en-US" sz="16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B4FE33D-AD2A-4264-82CE-A32DEE3ABE5C}"/>
                </a:ext>
              </a:extLst>
            </p:cNvPr>
            <p:cNvSpPr txBox="1"/>
            <p:nvPr/>
          </p:nvSpPr>
          <p:spPr>
            <a:xfrm>
              <a:off x="1943004" y="2611248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Al</a:t>
              </a:r>
              <a:endParaRPr lang="zh-CN" altLang="en-US" sz="16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34DF671-BB10-473B-A512-3939E505463C}"/>
                </a:ext>
              </a:extLst>
            </p:cNvPr>
            <p:cNvSpPr txBox="1"/>
            <p:nvPr/>
          </p:nvSpPr>
          <p:spPr>
            <a:xfrm>
              <a:off x="5877637" y="2630237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Cu</a:t>
              </a:r>
              <a:endParaRPr lang="zh-CN" altLang="en-US" sz="1600" dirty="0"/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ADBFC646-E399-442F-B5DF-1222BEED719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960" y="2372818"/>
              <a:ext cx="25309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65E7380-DBEB-4B7D-82E1-7B13C7EDD6FC}"/>
                </a:ext>
              </a:extLst>
            </p:cNvPr>
            <p:cNvSpPr txBox="1"/>
            <p:nvPr/>
          </p:nvSpPr>
          <p:spPr>
            <a:xfrm>
              <a:off x="1907704" y="1927159"/>
              <a:ext cx="1293022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IP chamber</a:t>
              </a: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63BB926C-39AC-4D60-A7E9-BBFB460841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6281" y="2379190"/>
              <a:ext cx="1098840" cy="763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0A2D4F6-1895-4E74-82E5-3410D60E27A9}"/>
                </a:ext>
              </a:extLst>
            </p:cNvPr>
            <p:cNvSpPr txBox="1"/>
            <p:nvPr/>
          </p:nvSpPr>
          <p:spPr>
            <a:xfrm>
              <a:off x="4600374" y="1700808"/>
              <a:ext cx="1034747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Y-shape </a:t>
              </a:r>
            </a:p>
            <a:p>
              <a:r>
                <a:rPr lang="en-US" altLang="zh-CN" sz="1600" dirty="0"/>
                <a:t>chamber</a:t>
              </a:r>
              <a:endParaRPr lang="zh-CN" altLang="en-US" sz="1600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922E2D5-E794-4CDD-8DAF-850BD482623D}"/>
                </a:ext>
              </a:extLst>
            </p:cNvPr>
            <p:cNvSpPr txBox="1"/>
            <p:nvPr/>
          </p:nvSpPr>
          <p:spPr>
            <a:xfrm>
              <a:off x="6804248" y="1749098"/>
              <a:ext cx="1034747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Cryostat  chamber</a:t>
              </a:r>
              <a:endParaRPr lang="zh-CN" altLang="en-US" sz="1600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D36E49D-B782-42E4-A229-15C51CA10849}"/>
                </a:ext>
              </a:extLst>
            </p:cNvPr>
            <p:cNvSpPr txBox="1"/>
            <p:nvPr/>
          </p:nvSpPr>
          <p:spPr>
            <a:xfrm>
              <a:off x="1152505" y="2403595"/>
              <a:ext cx="16795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Paraffin cooled</a:t>
              </a:r>
              <a:endParaRPr lang="zh-CN" altLang="en-US" sz="16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B47E29B-22BF-43A4-92CB-CCE1BA4BDF28}"/>
                </a:ext>
              </a:extLst>
            </p:cNvPr>
            <p:cNvSpPr txBox="1"/>
            <p:nvPr/>
          </p:nvSpPr>
          <p:spPr>
            <a:xfrm>
              <a:off x="5466478" y="2430233"/>
              <a:ext cx="16795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Water cooled</a:t>
              </a:r>
              <a:endParaRPr lang="zh-CN" altLang="en-US" sz="160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4D77F5-EF5D-4EC2-9D41-EB5E68039CBC}"/>
                </a:ext>
              </a:extLst>
            </p:cNvPr>
            <p:cNvSpPr txBox="1"/>
            <p:nvPr/>
          </p:nvSpPr>
          <p:spPr>
            <a:xfrm>
              <a:off x="474945" y="3839415"/>
              <a:ext cx="409252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IP</a:t>
              </a:r>
              <a:endParaRPr lang="zh-CN" altLang="en-US" dirty="0"/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99C646E2-2291-40A0-8AFD-1767FB228D47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679571" y="3573016"/>
              <a:ext cx="409252" cy="2663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9E6C905-3E66-4F31-A06D-40E254C7B5A2}"/>
                </a:ext>
              </a:extLst>
            </p:cNvPr>
            <p:cNvSpPr txBox="1"/>
            <p:nvPr/>
          </p:nvSpPr>
          <p:spPr>
            <a:xfrm>
              <a:off x="4572000" y="4797152"/>
              <a:ext cx="1359958" cy="646331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IP BPM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 err="1"/>
                <a:t>Lumical</a:t>
              </a:r>
              <a:r>
                <a:rPr lang="en-US" altLang="zh-CN" dirty="0"/>
                <a:t> </a:t>
              </a: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5BC789B4-2BBC-4018-A9F1-01AB33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4128" y="2372818"/>
              <a:ext cx="3372928" cy="50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7D2881F-05C6-424E-A5BD-26DFE08AB4C9}"/>
                </a:ext>
              </a:extLst>
            </p:cNvPr>
            <p:cNvSpPr txBox="1"/>
            <p:nvPr/>
          </p:nvSpPr>
          <p:spPr>
            <a:xfrm>
              <a:off x="2536041" y="2410699"/>
              <a:ext cx="16795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Water cooled</a:t>
              </a:r>
              <a:endParaRPr lang="zh-CN" altLang="en-US" sz="1600" dirty="0"/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10EF6992-B1EE-4340-BDAB-BFA18415F2FE}"/>
                </a:ext>
              </a:extLst>
            </p:cNvPr>
            <p:cNvCxnSpPr>
              <a:cxnSpLocks/>
            </p:cNvCxnSpPr>
            <p:nvPr/>
          </p:nvCxnSpPr>
          <p:spPr>
            <a:xfrm>
              <a:off x="3563888" y="2379190"/>
              <a:ext cx="93610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35F83EE-1D7C-4A96-BDC3-E6492AC3C15D}"/>
                </a:ext>
              </a:extLst>
            </p:cNvPr>
            <p:cNvSpPr txBox="1"/>
            <p:nvPr/>
          </p:nvSpPr>
          <p:spPr>
            <a:xfrm>
              <a:off x="3327443" y="1700808"/>
              <a:ext cx="1172549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Vacuum connector</a:t>
              </a:r>
              <a:endParaRPr lang="zh-CN" altLang="en-US" sz="1600" dirty="0"/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1030CF9E-1AF4-4082-A8CD-DBAB00D02BD2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5251979" y="3645024"/>
              <a:ext cx="491628" cy="11521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458D716D-E191-4A67-8743-E852EA3F59BA}"/>
                </a:ext>
              </a:extLst>
            </p:cNvPr>
            <p:cNvSpPr txBox="1"/>
            <p:nvPr/>
          </p:nvSpPr>
          <p:spPr>
            <a:xfrm>
              <a:off x="3786959" y="2432243"/>
              <a:ext cx="1679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No forced cooling</a:t>
              </a:r>
              <a:endParaRPr lang="zh-CN" altLang="en-US" sz="1400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2A58376-1264-4E58-B5F8-0A4181C19724}"/>
                </a:ext>
              </a:extLst>
            </p:cNvPr>
            <p:cNvSpPr txBox="1"/>
            <p:nvPr/>
          </p:nvSpPr>
          <p:spPr>
            <a:xfrm>
              <a:off x="3680298" y="2726830"/>
              <a:ext cx="9752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RF bellows</a:t>
              </a:r>
              <a:endParaRPr lang="zh-CN" altLang="en-US" sz="1400" dirty="0"/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7969A9A9-44D7-4923-BC5F-F511E599E7B1}"/>
                </a:ext>
              </a:extLst>
            </p:cNvPr>
            <p:cNvCxnSpPr>
              <a:cxnSpLocks/>
            </p:cNvCxnSpPr>
            <p:nvPr/>
          </p:nvCxnSpPr>
          <p:spPr>
            <a:xfrm>
              <a:off x="2108717" y="2980580"/>
              <a:ext cx="0" cy="217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35AE5440-A661-459F-A937-0EBAD162D0BA}"/>
                </a:ext>
              </a:extLst>
            </p:cNvPr>
            <p:cNvCxnSpPr>
              <a:cxnSpLocks/>
            </p:cNvCxnSpPr>
            <p:nvPr/>
          </p:nvCxnSpPr>
          <p:spPr>
            <a:xfrm>
              <a:off x="4090831" y="3036131"/>
              <a:ext cx="0" cy="217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CEB7A00D-9C98-4228-9D22-E0BCC17401A6}"/>
                </a:ext>
              </a:extLst>
            </p:cNvPr>
            <p:cNvCxnSpPr>
              <a:cxnSpLocks/>
            </p:cNvCxnSpPr>
            <p:nvPr/>
          </p:nvCxnSpPr>
          <p:spPr>
            <a:xfrm>
              <a:off x="6091717" y="2959499"/>
              <a:ext cx="0" cy="217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内容占位符 1">
            <a:extLst>
              <a:ext uri="{FF2B5EF4-FFF2-40B4-BE49-F238E27FC236}">
                <a16:creationId xmlns:a16="http://schemas.microsoft.com/office/drawing/2014/main" id="{D1018540-100F-4F4D-8385-58045DDBE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Vacuum layout</a:t>
            </a:r>
          </a:p>
          <a:p>
            <a:pPr lvl="1"/>
            <a:r>
              <a:rPr lang="en-US" altLang="zh-CN" sz="1600" dirty="0"/>
              <a:t>Inner diameter at IP: 28 mm</a:t>
            </a:r>
          </a:p>
        </p:txBody>
      </p:sp>
    </p:spTree>
    <p:extLst>
      <p:ext uri="{BB962C8B-B14F-4D97-AF65-F5344CB8AC3E}">
        <p14:creationId xmlns:p14="http://schemas.microsoft.com/office/powerpoint/2010/main" val="2357643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3740AA-75B4-46F9-91F9-518E582F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00" y="4266056"/>
            <a:ext cx="5400000" cy="213309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E4A078-5B62-4E21-88A1-CB18052FB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281" y="1700808"/>
            <a:ext cx="5400000" cy="2401525"/>
          </a:xfrm>
          <a:prstGeom prst="rect">
            <a:avLst/>
          </a:prstGeom>
        </p:spPr>
      </p:pic>
      <p:sp>
        <p:nvSpPr>
          <p:cNvPr id="34" name="内容占位符 1">
            <a:extLst>
              <a:ext uri="{FF2B5EF4-FFF2-40B4-BE49-F238E27FC236}">
                <a16:creationId xmlns:a16="http://schemas.microsoft.com/office/drawing/2014/main" id="{D1018540-100F-4F4D-8385-58045DDBE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Vacuum layout</a:t>
            </a:r>
          </a:p>
          <a:p>
            <a:pPr lvl="1"/>
            <a:r>
              <a:rPr lang="en-US" altLang="zh-CN" sz="1800" dirty="0"/>
              <a:t>Inner diameter at IP: 28 mm</a:t>
            </a:r>
          </a:p>
          <a:p>
            <a:pPr lvl="1"/>
            <a:r>
              <a:rPr lang="en-US" altLang="zh-CN" sz="1800" dirty="0"/>
              <a:t>X direction: 28-40-(2-20)mm; Y direction: 28-40-20mm;</a:t>
            </a:r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marL="457200" lvl="1" indent="0">
              <a:buNone/>
            </a:pPr>
            <a:endParaRPr lang="en-US" altLang="zh-CN" sz="1800" dirty="0"/>
          </a:p>
          <a:p>
            <a:r>
              <a:rPr lang="en-US" altLang="zh-CN" sz="2000" dirty="0"/>
              <a:t>A new version is under design</a:t>
            </a:r>
          </a:p>
          <a:p>
            <a:pPr lvl="1"/>
            <a:r>
              <a:rPr lang="en-US" altLang="zh-CN" sz="1800" dirty="0"/>
              <a:t>Inner diameter at IP: 20 mm</a:t>
            </a:r>
          </a:p>
          <a:p>
            <a:pPr lvl="1"/>
            <a:r>
              <a:rPr lang="en-US" altLang="zh-CN" sz="1800" dirty="0"/>
              <a:t>X direction: 20-35-(2-20)mm; Y direction: 20-20-20mm;</a:t>
            </a:r>
          </a:p>
          <a:p>
            <a:pPr lvl="1"/>
            <a:endParaRPr lang="en-US" altLang="zh-CN" sz="18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253D4E9-8F89-4CC2-B7CF-F0991BA5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1D124DE-2E69-4045-ABC6-F2D8848DD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Layouts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1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12C4B3E9-5B1D-47B4-A296-7F3B431753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493683"/>
              </p:ext>
            </p:extLst>
          </p:nvPr>
        </p:nvGraphicFramePr>
        <p:xfrm>
          <a:off x="611560" y="1881634"/>
          <a:ext cx="82296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85998312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51654300"/>
                    </a:ext>
                  </a:extLst>
                </a:gridCol>
                <a:gridCol w="1441240">
                  <a:extLst>
                    <a:ext uri="{9D8B030D-6E8A-4147-A177-3AD203B41FA5}">
                      <a16:colId xmlns:a16="http://schemas.microsoft.com/office/drawing/2014/main" val="3850671658"/>
                    </a:ext>
                  </a:extLst>
                </a:gridCol>
                <a:gridCol w="2673560">
                  <a:extLst>
                    <a:ext uri="{9D8B030D-6E8A-4147-A177-3AD203B41FA5}">
                      <a16:colId xmlns:a16="http://schemas.microsoft.com/office/drawing/2014/main" val="2259485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Sealing methods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Within detection angle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Leak rate estimation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Remarks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143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RVC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Successful used in S-KEKB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499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Remote chain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Eliminated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74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Inflatable seal*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Experience from CSNS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001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Improved inflatable seal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Mainly focused 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839164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C343458-029C-419F-AED1-4BA3CFC6D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9D24CCC-A3BE-485D-9888-F165F60C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42875"/>
            <a:ext cx="8072437" cy="72548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Progress of remote vacuum connector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DB4EFF-A800-491B-A83B-F95C67573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311158"/>
            <a:ext cx="2160000" cy="2403967"/>
          </a:xfrm>
          <a:prstGeom prst="rect">
            <a:avLst/>
          </a:prstGeom>
        </p:spPr>
      </p:pic>
      <p:sp>
        <p:nvSpPr>
          <p:cNvPr id="8" name="星形: 五角 7">
            <a:extLst>
              <a:ext uri="{FF2B5EF4-FFF2-40B4-BE49-F238E27FC236}">
                <a16:creationId xmlns:a16="http://schemas.microsoft.com/office/drawing/2014/main" id="{38997F15-BE58-441F-A033-AF8316AAAE36}"/>
              </a:ext>
            </a:extLst>
          </p:cNvPr>
          <p:cNvSpPr/>
          <p:nvPr/>
        </p:nvSpPr>
        <p:spPr>
          <a:xfrm>
            <a:off x="4799448" y="2655714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星形: 五角 8">
            <a:extLst>
              <a:ext uri="{FF2B5EF4-FFF2-40B4-BE49-F238E27FC236}">
                <a16:creationId xmlns:a16="http://schemas.microsoft.com/office/drawing/2014/main" id="{43912BCD-BB0A-48CF-BC25-8DF663B5B417}"/>
              </a:ext>
            </a:extLst>
          </p:cNvPr>
          <p:cNvSpPr/>
          <p:nvPr/>
        </p:nvSpPr>
        <p:spPr>
          <a:xfrm>
            <a:off x="5049682" y="2664098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星形: 五角 9">
            <a:extLst>
              <a:ext uri="{FF2B5EF4-FFF2-40B4-BE49-F238E27FC236}">
                <a16:creationId xmlns:a16="http://schemas.microsoft.com/office/drawing/2014/main" id="{794DCAE4-CCA4-4377-970F-D57C64430184}"/>
              </a:ext>
            </a:extLst>
          </p:cNvPr>
          <p:cNvSpPr/>
          <p:nvPr/>
        </p:nvSpPr>
        <p:spPr>
          <a:xfrm>
            <a:off x="5299916" y="2655714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星形: 五角 10">
            <a:extLst>
              <a:ext uri="{FF2B5EF4-FFF2-40B4-BE49-F238E27FC236}">
                <a16:creationId xmlns:a16="http://schemas.microsoft.com/office/drawing/2014/main" id="{77B93D18-F441-4AC2-AA4E-AF5289A91B98}"/>
              </a:ext>
            </a:extLst>
          </p:cNvPr>
          <p:cNvSpPr/>
          <p:nvPr/>
        </p:nvSpPr>
        <p:spPr>
          <a:xfrm>
            <a:off x="4799448" y="3845957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星形: 五角 11">
            <a:extLst>
              <a:ext uri="{FF2B5EF4-FFF2-40B4-BE49-F238E27FC236}">
                <a16:creationId xmlns:a16="http://schemas.microsoft.com/office/drawing/2014/main" id="{755A7999-76A4-4DB3-A22C-46C042AA3995}"/>
              </a:ext>
            </a:extLst>
          </p:cNvPr>
          <p:cNvSpPr/>
          <p:nvPr/>
        </p:nvSpPr>
        <p:spPr>
          <a:xfrm>
            <a:off x="5049682" y="3837573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星形: 五角 12">
            <a:extLst>
              <a:ext uri="{FF2B5EF4-FFF2-40B4-BE49-F238E27FC236}">
                <a16:creationId xmlns:a16="http://schemas.microsoft.com/office/drawing/2014/main" id="{1AF12C84-D298-436F-BD65-53C0107FD6D8}"/>
              </a:ext>
            </a:extLst>
          </p:cNvPr>
          <p:cNvSpPr/>
          <p:nvPr/>
        </p:nvSpPr>
        <p:spPr>
          <a:xfrm>
            <a:off x="4799448" y="3005966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FDFE1E18-96FC-4C60-8092-B2EB9B9EB847}"/>
              </a:ext>
            </a:extLst>
          </p:cNvPr>
          <p:cNvSpPr/>
          <p:nvPr/>
        </p:nvSpPr>
        <p:spPr>
          <a:xfrm>
            <a:off x="4799448" y="3375794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B6661C14-1BB7-448D-917C-5EC211E191AC}"/>
              </a:ext>
            </a:extLst>
          </p:cNvPr>
          <p:cNvSpPr/>
          <p:nvPr/>
        </p:nvSpPr>
        <p:spPr>
          <a:xfrm>
            <a:off x="5550150" y="2664098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星形: 五角 15">
            <a:extLst>
              <a:ext uri="{FF2B5EF4-FFF2-40B4-BE49-F238E27FC236}">
                <a16:creationId xmlns:a16="http://schemas.microsoft.com/office/drawing/2014/main" id="{A6C21B24-EDD5-4423-A952-D1EFA0EB7E19}"/>
              </a:ext>
            </a:extLst>
          </p:cNvPr>
          <p:cNvSpPr/>
          <p:nvPr/>
        </p:nvSpPr>
        <p:spPr>
          <a:xfrm>
            <a:off x="5049682" y="3370535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星形: 五角 16">
            <a:extLst>
              <a:ext uri="{FF2B5EF4-FFF2-40B4-BE49-F238E27FC236}">
                <a16:creationId xmlns:a16="http://schemas.microsoft.com/office/drawing/2014/main" id="{F5C787FD-56D7-4DC9-9E25-F041F194E72E}"/>
              </a:ext>
            </a:extLst>
          </p:cNvPr>
          <p:cNvSpPr/>
          <p:nvPr/>
        </p:nvSpPr>
        <p:spPr>
          <a:xfrm>
            <a:off x="5299916" y="3845957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534815D-7F01-4E89-AF04-38BA80090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82"/>
          <a:stretch/>
        </p:blipFill>
        <p:spPr>
          <a:xfrm>
            <a:off x="6180000" y="4430788"/>
            <a:ext cx="2880000" cy="1925562"/>
          </a:xfrm>
          <a:prstGeom prst="rect">
            <a:avLst/>
          </a:prstGeom>
        </p:spPr>
      </p:pic>
      <p:sp>
        <p:nvSpPr>
          <p:cNvPr id="19" name="内容占位符 5">
            <a:extLst>
              <a:ext uri="{FF2B5EF4-FFF2-40B4-BE49-F238E27FC236}">
                <a16:creationId xmlns:a16="http://schemas.microsoft.com/office/drawing/2014/main" id="{BCB3AF15-0656-40D5-B2DC-F9257540FDFD}"/>
              </a:ext>
            </a:extLst>
          </p:cNvPr>
          <p:cNvSpPr txBox="1">
            <a:spLocks/>
          </p:cNvSpPr>
          <p:nvPr/>
        </p:nvSpPr>
        <p:spPr>
          <a:xfrm>
            <a:off x="2411760" y="4117840"/>
            <a:ext cx="4061306" cy="2726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 sz="2400" b="0" kern="1200" baseline="0">
                <a:solidFill>
                  <a:schemeClr val="tx1"/>
                </a:solidFill>
                <a:latin typeface="+mj-lt"/>
                <a:ea typeface="微软雅黑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Our experience:</a:t>
            </a:r>
          </a:p>
          <a:p>
            <a:pPr marL="540000" lvl="2"/>
            <a:r>
              <a:rPr lang="en-US" altLang="zh-CN" dirty="0"/>
              <a:t>Single-layer </a:t>
            </a:r>
            <a:r>
              <a:rPr lang="en-US" altLang="zh-CN" dirty="0">
                <a:sym typeface="Wingdings" panose="05000000000000000000" pitchFamily="2" charset="2"/>
              </a:rPr>
              <a:t> double layer, leak rate can be improved from 1e-6 Pa.m3/s to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8.5e-10 Pa.m3/s</a:t>
            </a:r>
            <a:r>
              <a:rPr lang="en-US" altLang="zh-CN" dirty="0">
                <a:sym typeface="Wingdings" panose="05000000000000000000" pitchFamily="2" charset="2"/>
              </a:rPr>
              <a:t>.</a:t>
            </a:r>
            <a:r>
              <a:rPr lang="zh-CN" altLang="en-US" dirty="0">
                <a:sym typeface="Wingdings" panose="05000000000000000000" pitchFamily="2" charset="2"/>
              </a:rPr>
              <a:t>（</a:t>
            </a:r>
            <a:r>
              <a:rPr lang="en-US" altLang="zh-CN" dirty="0">
                <a:sym typeface="Wingdings" panose="05000000000000000000" pitchFamily="2" charset="2"/>
              </a:rPr>
              <a:t>From D. Zhu</a:t>
            </a:r>
            <a:r>
              <a:rPr lang="zh-CN" altLang="en-US" dirty="0">
                <a:sym typeface="Wingdings" panose="05000000000000000000" pitchFamily="2" charset="2"/>
              </a:rPr>
              <a:t>）</a:t>
            </a:r>
            <a:endParaRPr lang="en-US" altLang="zh-CN" dirty="0"/>
          </a:p>
          <a:p>
            <a:pPr marL="540000" lvl="2">
              <a:lnSpc>
                <a:spcPct val="100000"/>
              </a:lnSpc>
            </a:pPr>
            <a:r>
              <a:rPr lang="en-US" altLang="zh-CN" dirty="0"/>
              <a:t>Replace membrane sealing by edge sealing </a:t>
            </a:r>
            <a:endParaRPr lang="zh-CN" altLang="en-US" dirty="0"/>
          </a:p>
        </p:txBody>
      </p: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73EE2DB1-CD09-476B-94F6-9611EF248AD9}"/>
              </a:ext>
            </a:extLst>
          </p:cNvPr>
          <p:cNvSpPr txBox="1">
            <a:spLocks/>
          </p:cNvSpPr>
          <p:nvPr/>
        </p:nvSpPr>
        <p:spPr>
          <a:xfrm>
            <a:off x="457200" y="1052737"/>
            <a:ext cx="8229600" cy="832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Difficulties:</a:t>
            </a:r>
          </a:p>
          <a:p>
            <a:pPr lvl="1"/>
            <a:r>
              <a:rPr lang="en-US" altLang="zh-CN" sz="1800" dirty="0"/>
              <a:t>Space limitation, leak rate, thermal dissipation… </a:t>
            </a:r>
          </a:p>
        </p:txBody>
      </p:sp>
    </p:spTree>
    <p:extLst>
      <p:ext uri="{BB962C8B-B14F-4D97-AF65-F5344CB8AC3E}">
        <p14:creationId xmlns:p14="http://schemas.microsoft.com/office/powerpoint/2010/main" val="694355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Remote vacuum connector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895972" y="1252563"/>
            <a:ext cx="24518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Improved inflatable seal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C71627E-C6A1-4D88-8FAD-37BDBAF70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5" b="9198"/>
          <a:stretch/>
        </p:blipFill>
        <p:spPr>
          <a:xfrm>
            <a:off x="4860032" y="1274871"/>
            <a:ext cx="3600000" cy="390900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2D43267-38B7-43E0-A7F4-0233E0EA7867}"/>
              </a:ext>
            </a:extLst>
          </p:cNvPr>
          <p:cNvSpPr txBox="1"/>
          <p:nvPr/>
        </p:nvSpPr>
        <p:spPr>
          <a:xfrm>
            <a:off x="4414804" y="4921788"/>
            <a:ext cx="1818713" cy="646331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Two layers of edge sealing </a:t>
            </a:r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AB7BE3B-FE09-4861-B695-3BE19AF20F93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324161" y="3872466"/>
            <a:ext cx="77710" cy="104932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内容占位符 5">
            <a:extLst>
              <a:ext uri="{FF2B5EF4-FFF2-40B4-BE49-F238E27FC236}">
                <a16:creationId xmlns:a16="http://schemas.microsoft.com/office/drawing/2014/main" id="{D25669F7-A743-464B-B93B-0BC63C9927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7504" y="5911908"/>
            <a:ext cx="5416839" cy="88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/>
              <a:t>Replace the sealing membranes by two layers of edge sealing.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0C44B33-1E35-41DC-BF43-04A4056DF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440" y="3645024"/>
            <a:ext cx="2520000" cy="226688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37485A2-FA13-4A54-82F2-94C82BCC19A5}"/>
              </a:ext>
            </a:extLst>
          </p:cNvPr>
          <p:cNvSpPr txBox="1"/>
          <p:nvPr/>
        </p:nvSpPr>
        <p:spPr>
          <a:xfrm>
            <a:off x="339248" y="4166196"/>
            <a:ext cx="108012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RF finger</a:t>
            </a:r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83D324A-C0DA-4263-9A4C-B3AD477B5C1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419368" y="4350862"/>
            <a:ext cx="1813206" cy="59916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ED0EEB2A-FF9A-4B12-9F6E-05C5E19DFED7}"/>
              </a:ext>
            </a:extLst>
          </p:cNvPr>
          <p:cNvSpPr txBox="1"/>
          <p:nvPr/>
        </p:nvSpPr>
        <p:spPr>
          <a:xfrm>
            <a:off x="5404176" y="566575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174</a:t>
            </a:r>
            <a:r>
              <a:rPr lang="en-US" altLang="zh-CN" sz="1800" b="0" dirty="0">
                <a:solidFill>
                  <a:schemeClr val="tx1"/>
                </a:solidFill>
              </a:rPr>
              <a:t>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Longitudinal: ~83mm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8169B3-D872-4FF1-9084-F273FEC98367}"/>
              </a:ext>
            </a:extLst>
          </p:cNvPr>
          <p:cNvSpPr txBox="1"/>
          <p:nvPr/>
        </p:nvSpPr>
        <p:spPr>
          <a:xfrm>
            <a:off x="4211960" y="1252563"/>
            <a:ext cx="14401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Low vacuum</a:t>
            </a:r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7B52D73-C4BC-4ACA-B61B-8E3B0A1A1EC5}"/>
              </a:ext>
            </a:extLst>
          </p:cNvPr>
          <p:cNvCxnSpPr/>
          <p:nvPr/>
        </p:nvCxnSpPr>
        <p:spPr>
          <a:xfrm>
            <a:off x="4932040" y="1644203"/>
            <a:ext cx="864098" cy="459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438CB70-3B20-4890-A4BB-E51936C26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61" y="1806561"/>
            <a:ext cx="2880000" cy="188146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CA5F59B6-0834-4FF4-8BC7-99E1F6DC9FE8}"/>
              </a:ext>
            </a:extLst>
          </p:cNvPr>
          <p:cNvSpPr/>
          <p:nvPr/>
        </p:nvSpPr>
        <p:spPr>
          <a:xfrm>
            <a:off x="2815923" y="2045648"/>
            <a:ext cx="819973" cy="845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F80DAE0-8EA5-41A7-B612-B46F00C456DA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3635896" y="2288443"/>
            <a:ext cx="1440160" cy="180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118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B79954B-1CB9-4CA9-8A66-D9431D7DE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/>
              <a:t>The cryostat is about 5.5 m long. The cantilever length is </a:t>
            </a:r>
            <a:r>
              <a:rPr lang="en-US" altLang="zh-CN" sz="2000" dirty="0">
                <a:solidFill>
                  <a:srgbClr val="FF0000"/>
                </a:solidFill>
              </a:rPr>
              <a:t>3.6~5.5 m. </a:t>
            </a:r>
            <a:endParaRPr lang="en-US" altLang="zh-CN" sz="2000" dirty="0"/>
          </a:p>
          <a:p>
            <a:pPr>
              <a:spcBef>
                <a:spcPts val="0"/>
              </a:spcBef>
            </a:pPr>
            <a:endParaRPr lang="en-US" altLang="zh-CN" sz="2000" dirty="0"/>
          </a:p>
          <a:p>
            <a:pPr>
              <a:spcBef>
                <a:spcPts val="0"/>
              </a:spcBef>
            </a:pPr>
            <a:endParaRPr lang="zh-CN" altLang="en-US" sz="2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9038CA9-D51A-4B1B-8CAD-31D3C9D1C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6B3F5AA-E3FB-4305-B495-6E6D888C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3A7F52-0AF4-452F-9BDF-F1A1AA921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97" y="1412776"/>
            <a:ext cx="5181560" cy="2580845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17B8B55-2D04-4F45-8C3E-4D7D078CC47F}"/>
              </a:ext>
            </a:extLst>
          </p:cNvPr>
          <p:cNvSpPr txBox="1">
            <a:spLocks/>
          </p:cNvSpPr>
          <p:nvPr/>
        </p:nvSpPr>
        <p:spPr>
          <a:xfrm>
            <a:off x="5391057" y="1797170"/>
            <a:ext cx="3533584" cy="1781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/>
              <a:t>Key points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Stability (static and modal)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Accuracy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Easy-operating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Dimensions 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077C3C5-35C0-4CDA-B3A4-1853707722A0}"/>
              </a:ext>
            </a:extLst>
          </p:cNvPr>
          <p:cNvGrpSpPr/>
          <p:nvPr/>
        </p:nvGrpSpPr>
        <p:grpSpPr>
          <a:xfrm>
            <a:off x="28523" y="3933056"/>
            <a:ext cx="9144000" cy="2798653"/>
            <a:chOff x="0" y="2127412"/>
            <a:chExt cx="9144000" cy="313035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AE8AD3-E6F6-4B77-9C69-CFAEA6917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27412"/>
              <a:ext cx="9144000" cy="2690949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33D8401-4418-4221-9A47-43C141DEE5C9}"/>
                </a:ext>
              </a:extLst>
            </p:cNvPr>
            <p:cNvSpPr txBox="1"/>
            <p:nvPr/>
          </p:nvSpPr>
          <p:spPr>
            <a:xfrm>
              <a:off x="683568" y="2492896"/>
              <a:ext cx="936104" cy="646331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Vacuum vessel</a:t>
              </a:r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F0812E3-8B3B-435D-B6CD-C1665C954945}"/>
                </a:ext>
              </a:extLst>
            </p:cNvPr>
            <p:cNvSpPr txBox="1"/>
            <p:nvPr/>
          </p:nvSpPr>
          <p:spPr>
            <a:xfrm>
              <a:off x="3836183" y="2290554"/>
              <a:ext cx="936104" cy="646331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Helium vessel</a:t>
              </a:r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05F9DBE-F63E-44EF-B0CC-E000F706F79E}"/>
                </a:ext>
              </a:extLst>
            </p:cNvPr>
            <p:cNvSpPr txBox="1"/>
            <p:nvPr/>
          </p:nvSpPr>
          <p:spPr>
            <a:xfrm>
              <a:off x="4274312" y="4722627"/>
              <a:ext cx="1440159" cy="369332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Support rods</a:t>
              </a:r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7AA920E-1899-46EB-87DD-A6FA2D518C03}"/>
                </a:ext>
              </a:extLst>
            </p:cNvPr>
            <p:cNvSpPr txBox="1"/>
            <p:nvPr/>
          </p:nvSpPr>
          <p:spPr>
            <a:xfrm>
              <a:off x="2553605" y="2752219"/>
              <a:ext cx="620941" cy="369332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QD0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F78A988-7D11-48F2-81B4-DE9A3A5AD913}"/>
                </a:ext>
              </a:extLst>
            </p:cNvPr>
            <p:cNvSpPr txBox="1"/>
            <p:nvPr/>
          </p:nvSpPr>
          <p:spPr>
            <a:xfrm>
              <a:off x="5567548" y="2496588"/>
              <a:ext cx="620941" cy="369332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QF1</a:t>
              </a:r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07559D4-C0AC-47D8-87DD-A9F552346FE3}"/>
                </a:ext>
              </a:extLst>
            </p:cNvPr>
            <p:cNvSpPr txBox="1"/>
            <p:nvPr/>
          </p:nvSpPr>
          <p:spPr>
            <a:xfrm>
              <a:off x="755576" y="4888433"/>
              <a:ext cx="1440160" cy="369332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Anti-solenoid</a:t>
              </a:r>
              <a:endParaRPr lang="zh-CN" altLang="en-US" dirty="0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BD66F56-49CE-4E5D-945A-9C6AB4D08840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1151620" y="3139227"/>
              <a:ext cx="108012" cy="6498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20C61162-0CF9-42BE-8C3B-3810676A311C}"/>
                </a:ext>
              </a:extLst>
            </p:cNvPr>
            <p:cNvCxnSpPr/>
            <p:nvPr/>
          </p:nvCxnSpPr>
          <p:spPr>
            <a:xfrm>
              <a:off x="2864075" y="3139227"/>
              <a:ext cx="261483" cy="817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9AADF193-DE5A-4EAD-9B5E-13A7C5074DC1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5878019" y="2865920"/>
              <a:ext cx="310470" cy="6924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A6B3F974-B8EC-45B0-AD22-CC7CF7A2F077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3920819" y="2936885"/>
              <a:ext cx="383416" cy="708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3D965EF8-CF0A-4E9E-BC31-B9B0BEBB97F1}"/>
                </a:ext>
              </a:extLst>
            </p:cNvPr>
            <p:cNvCxnSpPr>
              <a:cxnSpLocks/>
            </p:cNvCxnSpPr>
            <p:nvPr/>
          </p:nvCxnSpPr>
          <p:spPr>
            <a:xfrm>
              <a:off x="4304235" y="2935951"/>
              <a:ext cx="1086822" cy="4930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9121F4C-0A81-49EB-8C9A-F96821D9A733}"/>
                </a:ext>
              </a:extLst>
            </p:cNvPr>
            <p:cNvCxnSpPr>
              <a:stCxn id="16" idx="0"/>
            </p:cNvCxnSpPr>
            <p:nvPr/>
          </p:nvCxnSpPr>
          <p:spPr>
            <a:xfrm flipH="1" flipV="1">
              <a:off x="1287691" y="4354126"/>
              <a:ext cx="187965" cy="5343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B27133AA-526F-4B74-8D41-9E09FC6F147D}"/>
                </a:ext>
              </a:extLst>
            </p:cNvPr>
            <p:cNvCxnSpPr>
              <a:stCxn id="16" idx="0"/>
            </p:cNvCxnSpPr>
            <p:nvPr/>
          </p:nvCxnSpPr>
          <p:spPr>
            <a:xfrm flipV="1">
              <a:off x="1475656" y="4149080"/>
              <a:ext cx="1388419" cy="739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23EB61AE-6786-4679-B492-D506DD666E3E}"/>
                </a:ext>
              </a:extLst>
            </p:cNvPr>
            <p:cNvCxnSpPr>
              <a:stCxn id="16" idx="0"/>
            </p:cNvCxnSpPr>
            <p:nvPr/>
          </p:nvCxnSpPr>
          <p:spPr>
            <a:xfrm flipV="1">
              <a:off x="1475656" y="4017509"/>
              <a:ext cx="4091892" cy="8709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B392F01-AC48-4B94-AA81-18E6F98D30F3}"/>
                </a:ext>
              </a:extLst>
            </p:cNvPr>
            <p:cNvCxnSpPr>
              <a:stCxn id="13" idx="0"/>
            </p:cNvCxnSpPr>
            <p:nvPr/>
          </p:nvCxnSpPr>
          <p:spPr>
            <a:xfrm flipH="1" flipV="1">
              <a:off x="4536281" y="3613414"/>
              <a:ext cx="458111" cy="11092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0846FC81-14AE-499A-8D7D-BDCF15C8BDCA}"/>
                </a:ext>
              </a:extLst>
            </p:cNvPr>
            <p:cNvCxnSpPr>
              <a:stCxn id="13" idx="0"/>
            </p:cNvCxnSpPr>
            <p:nvPr/>
          </p:nvCxnSpPr>
          <p:spPr>
            <a:xfrm flipV="1">
              <a:off x="4994392" y="3309370"/>
              <a:ext cx="908044" cy="14132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498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26574</TotalTime>
  <Words>2160</Words>
  <Application>Microsoft Office PowerPoint</Application>
  <PresentationFormat>全屏显示(4:3)</PresentationFormat>
  <Paragraphs>523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MS Mincho</vt:lpstr>
      <vt:lpstr>宋体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CEPC mechanics system</vt:lpstr>
      <vt:lpstr>Outline</vt:lpstr>
      <vt:lpstr>MDI Layouts</vt:lpstr>
      <vt:lpstr>MDI Layouts</vt:lpstr>
      <vt:lpstr>MDI Layouts</vt:lpstr>
      <vt:lpstr>MDI Layouts</vt:lpstr>
      <vt:lpstr>Progress of remote vacuum connector</vt:lpstr>
      <vt:lpstr>Remote vacuum connector</vt:lpstr>
      <vt:lpstr>SC magnet support system</vt:lpstr>
      <vt:lpstr>SC magnet support system</vt:lpstr>
      <vt:lpstr>SC magnet support system</vt:lpstr>
      <vt:lpstr>SC magnet support system</vt:lpstr>
      <vt:lpstr>SC magnet support system</vt:lpstr>
      <vt:lpstr>SC magnet support system</vt:lpstr>
      <vt:lpstr>SC magnet support system</vt:lpstr>
      <vt:lpstr>Collimators for background decreasing </vt:lpstr>
      <vt:lpstr>Collimators for background decreasing </vt:lpstr>
      <vt:lpstr>Collimators for background decreasing </vt:lpstr>
      <vt:lpstr>Beam loss failure</vt:lpstr>
      <vt:lpstr>Beam loss failure</vt:lpstr>
      <vt:lpstr>Beam loss failure</vt:lpstr>
      <vt:lpstr>Beam loss failure</vt:lpstr>
      <vt:lpstr>Preliminary design on machine protection </vt:lpstr>
      <vt:lpstr>Preliminary design on machine protection </vt:lpstr>
      <vt:lpstr>Preliminary design on machine protection </vt:lpstr>
      <vt:lpstr>Preliminary design on machine protection </vt:lpstr>
      <vt:lpstr>Supports for regular magnets</vt:lpstr>
      <vt:lpstr>Supports for regular magnets</vt:lpstr>
      <vt:lpstr>Supports for regular magnets</vt:lpstr>
      <vt:lpstr>Conclusion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wanghaijing</cp:lastModifiedBy>
  <cp:revision>1931</cp:revision>
  <cp:lastPrinted>2013-10-17T01:59:13Z</cp:lastPrinted>
  <dcterms:created xsi:type="dcterms:W3CDTF">2012-09-04T11:33:36Z</dcterms:created>
  <dcterms:modified xsi:type="dcterms:W3CDTF">2021-10-23T01:36:21Z</dcterms:modified>
</cp:coreProperties>
</file>