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 id="2147483820" r:id="rId2"/>
    <p:sldMasterId id="2147483824" r:id="rId3"/>
    <p:sldMasterId id="2147483836" r:id="rId4"/>
    <p:sldMasterId id="2147483856" r:id="rId5"/>
    <p:sldMasterId id="2147483893" r:id="rId6"/>
    <p:sldMasterId id="2147483947" r:id="rId7"/>
    <p:sldMasterId id="2147483969" r:id="rId8"/>
    <p:sldMasterId id="2147483976" r:id="rId9"/>
    <p:sldMasterId id="2147483980" r:id="rId10"/>
  </p:sldMasterIdLst>
  <p:notesMasterIdLst>
    <p:notesMasterId r:id="rId39"/>
  </p:notesMasterIdLst>
  <p:handoutMasterIdLst>
    <p:handoutMasterId r:id="rId40"/>
  </p:handoutMasterIdLst>
  <p:sldIdLst>
    <p:sldId id="351" r:id="rId11"/>
    <p:sldId id="1316" r:id="rId12"/>
    <p:sldId id="352" r:id="rId13"/>
    <p:sldId id="1303" r:id="rId14"/>
    <p:sldId id="1353" r:id="rId15"/>
    <p:sldId id="1339" r:id="rId16"/>
    <p:sldId id="1351" r:id="rId17"/>
    <p:sldId id="1349" r:id="rId18"/>
    <p:sldId id="1357" r:id="rId19"/>
    <p:sldId id="1358" r:id="rId20"/>
    <p:sldId id="1352" r:id="rId21"/>
    <p:sldId id="1350" r:id="rId22"/>
    <p:sldId id="1344" r:id="rId23"/>
    <p:sldId id="1346" r:id="rId24"/>
    <p:sldId id="1345" r:id="rId25"/>
    <p:sldId id="1347" r:id="rId26"/>
    <p:sldId id="1356" r:id="rId27"/>
    <p:sldId id="1359" r:id="rId28"/>
    <p:sldId id="1338" r:id="rId29"/>
    <p:sldId id="1340" r:id="rId30"/>
    <p:sldId id="1364" r:id="rId31"/>
    <p:sldId id="1360" r:id="rId32"/>
    <p:sldId id="1365" r:id="rId33"/>
    <p:sldId id="1366" r:id="rId34"/>
    <p:sldId id="1367" r:id="rId35"/>
    <p:sldId id="1362" r:id="rId36"/>
    <p:sldId id="1341" r:id="rId37"/>
    <p:sldId id="1329" r:id="rId38"/>
  </p:sldIdLst>
  <p:sldSz cx="9144000" cy="5143500" type="screen16x9"/>
  <p:notesSz cx="7104063" cy="10234613"/>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 xmlns:p15="http://schemas.microsoft.com/office/powerpoint/2012/main">
        <p15:guide id="1" orient="horz"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CC00"/>
    <a:srgbClr val="89ED92"/>
    <a:srgbClr val="C576F6"/>
    <a:srgbClr val="FFB530"/>
    <a:srgbClr val="00FF99"/>
    <a:srgbClr val="FF33CC"/>
    <a:srgbClr val="333333"/>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81595" autoAdjust="0"/>
  </p:normalViewPr>
  <p:slideViewPr>
    <p:cSldViewPr>
      <p:cViewPr>
        <p:scale>
          <a:sx n="100" d="100"/>
          <a:sy n="100" d="100"/>
        </p:scale>
        <p:origin x="-902" y="-264"/>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40"/>
    </p:cViewPr>
  </p:sorterViewPr>
  <p:notesViewPr>
    <p:cSldViewPr>
      <p:cViewPr varScale="1">
        <p:scale>
          <a:sx n="76" d="100"/>
          <a:sy n="76" d="100"/>
        </p:scale>
        <p:origin x="-2957" y="-8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l" eaLnBrk="0" hangingPunct="0">
              <a:defRPr sz="13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eaLnBrk="0" hangingPunct="0">
              <a:defRPr sz="13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2021-10-23</a:t>
            </a:fld>
            <a:endParaRPr lang="en-US" altLang="zh-CN"/>
          </a:p>
        </p:txBody>
      </p:sp>
      <p:sp>
        <p:nvSpPr>
          <p:cNvPr id="100356" name="Rectangle 4"/>
          <p:cNvSpPr>
            <a:spLocks noGrp="1" noChangeArrowheads="1"/>
          </p:cNvSpPr>
          <p:nvPr>
            <p:ph type="ftr" sz="quarter" idx="2"/>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l" eaLnBrk="0" hangingPunct="0">
              <a:defRPr sz="13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eaLnBrk="0" hangingPunct="0">
              <a:defRPr sz="13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917389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b="0">
                <a:solidFill>
                  <a:schemeClr val="tx1"/>
                </a:solidFill>
                <a:effectLst/>
                <a:latin typeface="Tahoma" pitchFamily="34" charset="0"/>
                <a:ea typeface="+mn-ea"/>
              </a:defRPr>
            </a:lvl1pPr>
          </a:lstStyle>
          <a:p>
            <a:pPr>
              <a:defRPr/>
            </a:pPr>
            <a:fld id="{61FFC5FB-8FAD-4A82-A31A-6D07400DB7BC}" type="datetimeFigureOut">
              <a:rPr lang="zh-CN" altLang="en-US"/>
              <a:pPr>
                <a:defRPr/>
              </a:pPr>
              <a:t>2021-10-23</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pPr lvl="0"/>
            <a:endParaRPr lang="zh-CN" altLang="en-US" noProof="0"/>
          </a:p>
        </p:txBody>
      </p:sp>
      <p:sp>
        <p:nvSpPr>
          <p:cNvPr id="5" name="备注占位符 4"/>
          <p:cNvSpPr>
            <a:spLocks noGrp="1"/>
          </p:cNvSpPr>
          <p:nvPr>
            <p:ph type="body" sz="quarter" idx="3"/>
          </p:nvPr>
        </p:nvSpPr>
        <p:spPr>
          <a:xfrm>
            <a:off x="710407" y="4861441"/>
            <a:ext cx="5683250" cy="4605576"/>
          </a:xfrm>
          <a:prstGeom prst="rect">
            <a:avLst/>
          </a:prstGeom>
        </p:spPr>
        <p:txBody>
          <a:bodyPr vert="horz" wrap="square" lIns="99075" tIns="49538" rIns="99075" bIns="49538"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16929544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90752">
              <a:defRPr/>
            </a:pPr>
            <a:r>
              <a:rPr lang="zh-CN" altLang="zh-CN" sz="1300" dirty="0">
                <a:latin typeface="微软雅黑" panose="020B0503020204020204" pitchFamily="34" charset="-122"/>
                <a:ea typeface="微软雅黑" panose="020B0503020204020204" pitchFamily="34" charset="-122"/>
              </a:rPr>
              <a:t>超流氦冷却具有如下两个优点，超流氦的黏度极低，很容易渗透到磁体绕组的缝隙中进行良好的换热；另一个优点是超流氦具有特别高的体积比热容和导热系数</a:t>
            </a:r>
            <a:r>
              <a:rPr lang="en-US" altLang="zh-CN" sz="1300" dirty="0">
                <a:latin typeface="微软雅黑" panose="020B0503020204020204" pitchFamily="34" charset="-122"/>
                <a:ea typeface="微软雅黑" panose="020B0503020204020204" pitchFamily="34" charset="-122"/>
              </a:rPr>
              <a:t>(</a:t>
            </a:r>
            <a:r>
              <a:rPr lang="zh-CN" altLang="zh-CN" sz="1300" dirty="0">
                <a:latin typeface="微软雅黑" panose="020B0503020204020204" pitchFamily="34" charset="-122"/>
                <a:ea typeface="微软雅黑" panose="020B0503020204020204" pitchFamily="34" charset="-122"/>
              </a:rPr>
              <a:t>是相同温度下铜比热</a:t>
            </a:r>
            <a:r>
              <a:rPr lang="en-US" altLang="zh-CN" sz="1300" dirty="0">
                <a:latin typeface="微软雅黑" panose="020B0503020204020204" pitchFamily="34" charset="-122"/>
                <a:ea typeface="微软雅黑" panose="020B0503020204020204" pitchFamily="34" charset="-122"/>
              </a:rPr>
              <a:t>2000</a:t>
            </a:r>
            <a:r>
              <a:rPr lang="zh-CN" altLang="zh-CN" sz="1300" dirty="0">
                <a:latin typeface="微软雅黑" panose="020B0503020204020204" pitchFamily="34" charset="-122"/>
                <a:ea typeface="微软雅黑" panose="020B0503020204020204" pitchFamily="34" charset="-122"/>
              </a:rPr>
              <a:t>倍，铜导热系数</a:t>
            </a:r>
            <a:r>
              <a:rPr lang="en-US" altLang="zh-CN" sz="1300" dirty="0">
                <a:latin typeface="微软雅黑" panose="020B0503020204020204" pitchFamily="34" charset="-122"/>
                <a:ea typeface="微软雅黑" panose="020B0503020204020204" pitchFamily="34" charset="-122"/>
              </a:rPr>
              <a:t>1000</a:t>
            </a:r>
            <a:r>
              <a:rPr lang="zh-CN" altLang="zh-CN" sz="1300" dirty="0">
                <a:latin typeface="微软雅黑" panose="020B0503020204020204" pitchFamily="34" charset="-122"/>
                <a:ea typeface="微软雅黑" panose="020B0503020204020204" pitchFamily="34" charset="-122"/>
              </a:rPr>
              <a:t>倍</a:t>
            </a:r>
            <a:r>
              <a:rPr lang="en-US" altLang="zh-CN" sz="1300" dirty="0">
                <a:latin typeface="微软雅黑" panose="020B0503020204020204" pitchFamily="34" charset="-122"/>
                <a:ea typeface="微软雅黑" panose="020B0503020204020204" pitchFamily="34" charset="-122"/>
              </a:rPr>
              <a:t>)</a:t>
            </a:r>
            <a:r>
              <a:rPr lang="zh-CN" altLang="zh-CN" sz="1300" dirty="0">
                <a:latin typeface="微软雅黑" panose="020B0503020204020204" pitchFamily="34" charset="-122"/>
                <a:ea typeface="微软雅黑" panose="020B0503020204020204" pitchFamily="34" charset="-122"/>
              </a:rPr>
              <a:t>。高的比热容有助于稳定磁体的工作温度，高导热系数则利于磁体发热的排出</a:t>
            </a:r>
          </a:p>
          <a:p>
            <a:endParaRPr lang="zh-CN" altLang="en-US" dirty="0"/>
          </a:p>
        </p:txBody>
      </p:sp>
      <p:sp>
        <p:nvSpPr>
          <p:cNvPr id="4" name="灯片编号占位符 3"/>
          <p:cNvSpPr>
            <a:spLocks noGrp="1"/>
          </p:cNvSpPr>
          <p:nvPr>
            <p:ph type="sldNum" sz="quarter" idx="10"/>
          </p:nvPr>
        </p:nvSpPr>
        <p:spPr/>
        <p:txBody>
          <a:bodyPr/>
          <a:lstStyle/>
          <a:p>
            <a:pPr>
              <a:defRPr/>
            </a:pPr>
            <a:fld id="{9EBC002A-B0FF-4AB1-B1B7-F9D4F0861090}" type="slidenum">
              <a:rPr lang="zh-CN" altLang="en-US" smtClean="0"/>
              <a:pPr>
                <a:defRPr/>
              </a:pPr>
              <a:t>6</a:t>
            </a:fld>
            <a:endParaRPr lang="zh-CN" altLang="en-US"/>
          </a:p>
        </p:txBody>
      </p:sp>
    </p:spTree>
    <p:extLst>
      <p:ext uri="{BB962C8B-B14F-4D97-AF65-F5344CB8AC3E}">
        <p14:creationId xmlns:p14="http://schemas.microsoft.com/office/powerpoint/2010/main" val="389320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841772"/>
            <a:ext cx="6858000" cy="17907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43002"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07CAFBC8-AD92-4017-A130-113F137CE19F}" type="datetime1">
              <a:rPr lang="zh-CN" altLang="en-US" smtClean="0">
                <a:solidFill>
                  <a:srgbClr val="000000"/>
                </a:solidFill>
              </a:rPr>
              <a:t>2021-10-23</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230649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C77CCBAF-448B-490A-88E8-EAFFC1ED0BD6}"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1030009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1"/>
            <a:ext cx="7772400" cy="1021556"/>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180041"/>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4E0A0CCE-5949-427C-9486-22890DA8CF32}"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24787714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5C4451E1-98E4-48A5-A775-AB01AF9BA539}" type="datetime1">
              <a:rPr lang="zh-CN" altLang="en-US" smtClean="0">
                <a:solidFill>
                  <a:srgbClr val="FFFFFF"/>
                </a:solidFill>
              </a:rPr>
              <a:t>2021-10-23</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11170677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3"/>
            <a:ext cx="8229600" cy="857251"/>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2"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22E5C939-D3A6-4ACC-B6DD-785B4878548B}" type="datetime1">
              <a:rPr lang="zh-CN" altLang="en-US" smtClean="0">
                <a:solidFill>
                  <a:srgbClr val="FFFFFF"/>
                </a:solidFill>
              </a:rPr>
              <a:t>2021-10-23</a:t>
            </a:fld>
            <a:endParaRPr lang="en-US" altLang="zh-CN">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17294059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EE884CFE-6BD4-4B1E-B5F3-3F1B56860A54}" type="datetime1">
              <a:rPr lang="zh-CN" altLang="en-US" smtClean="0">
                <a:solidFill>
                  <a:srgbClr val="FFFFFF"/>
                </a:solidFill>
              </a:rPr>
              <a:t>2021-10-23</a:t>
            </a:fld>
            <a:endParaRPr lang="en-US" altLang="zh-CN">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16620287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6846D03-A592-4F7A-809B-0DD7CD3BDBDE}" type="datetime1">
              <a:rPr lang="zh-CN" altLang="en-US" smtClean="0">
                <a:solidFill>
                  <a:srgbClr val="FFFFFF"/>
                </a:solidFill>
              </a:rPr>
              <a:t>2021-10-23</a:t>
            </a:fld>
            <a:endParaRPr lang="en-US" altLang="zh-CN">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40954734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6"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C6BA672F-0C8B-453E-80BD-6EC93F727B02}" type="datetime1">
              <a:rPr lang="zh-CN" altLang="en-US" smtClean="0">
                <a:solidFill>
                  <a:srgbClr val="FFFFFF"/>
                </a:solidFill>
              </a:rPr>
              <a:t>2021-10-23</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13798919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9" y="45958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FC0CB13-4BC6-4C57-9774-6D8F5FFA9876}" type="datetime1">
              <a:rPr lang="zh-CN" altLang="en-US" smtClean="0">
                <a:solidFill>
                  <a:srgbClr val="FFFFFF"/>
                </a:solidFill>
              </a:rPr>
              <a:t>2021-10-23</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25273740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E97A2F96-D70C-47BA-BA14-EDF788931492}"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25148163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4"/>
            <a:ext cx="2057400" cy="4388644"/>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05984"/>
            <a:ext cx="6019800" cy="4388644"/>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F879852-B469-475B-986A-BAF923B9D01C}"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17945071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9" y="755656"/>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D5B78F5D-18B6-45E3-B06E-31719E4DF11A}" type="datetime1">
              <a:rPr lang="zh-CN" altLang="en-US" smtClean="0">
                <a:solidFill>
                  <a:srgbClr val="000000"/>
                </a:solidFill>
              </a:rPr>
              <a:t>2021-10-23</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2118021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4" name="图片 7" descr="高能所.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2"/>
          <p:cNvSpPr>
            <a:spLocks noGrp="1" noChangeArrowheads="1"/>
          </p:cNvSpPr>
          <p:nvPr>
            <p:ph type="ctrTitle"/>
          </p:nvPr>
        </p:nvSpPr>
        <p:spPr>
          <a:xfrm>
            <a:off x="685800" y="1597824"/>
            <a:ext cx="7772400" cy="1102519"/>
          </a:xfrm>
        </p:spPr>
        <p:txBody>
          <a:bodyPr/>
          <a:lstStyle>
            <a:lvl1pPr algn="ctr">
              <a:defRPr sz="6000" b="1">
                <a:solidFill>
                  <a:srgbClr val="002060"/>
                </a:solidFill>
                <a:effectLst/>
                <a:latin typeface="华文新魏" pitchFamily="2" charset="-122"/>
                <a:ea typeface="华文新魏" pitchFamily="2" charset="-122"/>
              </a:defRPr>
            </a:lvl1pPr>
          </a:lstStyle>
          <a:p>
            <a:r>
              <a:rPr lang="zh-CN" altLang="en-US" dirty="0"/>
              <a:t>单击此处编辑母版标题样式</a:t>
            </a:r>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
        <p:nvSpPr>
          <p:cNvPr id="5" name="Rectangle 4"/>
          <p:cNvSpPr>
            <a:spLocks noGrp="1" noChangeArrowheads="1"/>
          </p:cNvSpPr>
          <p:nvPr>
            <p:ph type="dt" sz="half" idx="13"/>
          </p:nvPr>
        </p:nvSpPr>
        <p:spPr/>
        <p:txBody>
          <a:bodyPr/>
          <a:lstStyle>
            <a:lvl1pPr>
              <a:defRPr/>
            </a:lvl1pPr>
          </a:lstStyle>
          <a:p>
            <a:pPr>
              <a:defRPr/>
            </a:pPr>
            <a:fld id="{3598861B-22BF-4816-82DF-69D572747A78}" type="datetime1">
              <a:rPr lang="zh-CN" altLang="en-US" smtClean="0">
                <a:solidFill>
                  <a:srgbClr val="000000"/>
                </a:solidFill>
              </a:rPr>
              <a:t>2021-10-23</a:t>
            </a:fld>
            <a:endParaRPr lang="en-US" altLang="zh-CN">
              <a:solidFill>
                <a:srgbClr val="000000"/>
              </a:solidFill>
            </a:endParaRPr>
          </a:p>
          <a:p>
            <a:pPr>
              <a:defRPr/>
            </a:pPr>
            <a:endParaRPr lang="en-US" altLang="zh-CN">
              <a:solidFill>
                <a:srgbClr val="000000"/>
              </a:solidFill>
            </a:endParaRPr>
          </a:p>
        </p:txBody>
      </p:sp>
      <p:sp>
        <p:nvSpPr>
          <p:cNvPr id="6" name="Rectangle 5"/>
          <p:cNvSpPr>
            <a:spLocks noGrp="1" noChangeArrowheads="1"/>
          </p:cNvSpPr>
          <p:nvPr>
            <p:ph type="ftr" sz="quarter" idx="14"/>
          </p:nvPr>
        </p:nvSpPr>
        <p:spPr>
          <a:xfrm>
            <a:off x="3124202" y="4683922"/>
            <a:ext cx="2895600" cy="357188"/>
          </a:xfrm>
          <a:prstGeom prst="rect">
            <a:avLst/>
          </a:prstGeom>
        </p:spPr>
        <p:txBody>
          <a:bodyPr/>
          <a:lstStyle>
            <a:lvl1pPr>
              <a:defRPr>
                <a:latin typeface="Arial" charset="0"/>
                <a:ea typeface="宋体" charset="-122"/>
              </a:defRPr>
            </a:lvl1pPr>
          </a:lstStyle>
          <a:p>
            <a:pPr algn="l">
              <a:defRPr/>
            </a:pPr>
            <a:r>
              <a:rPr lang="en-US" altLang="zh-CN" sz="1800" b="0" smtClean="0">
                <a:solidFill>
                  <a:srgbClr val="000000"/>
                </a:solidFill>
              </a:rPr>
              <a:t>CEPC-MDI mechanical design workshop ,Dongguan</a:t>
            </a:r>
            <a:endParaRPr lang="en-US" altLang="zh-CN" sz="1800" b="0">
              <a:solidFill>
                <a:srgbClr val="000000"/>
              </a:solidFill>
            </a:endParaRPr>
          </a:p>
        </p:txBody>
      </p:sp>
    </p:spTree>
    <p:extLst>
      <p:ext uri="{BB962C8B-B14F-4D97-AF65-F5344CB8AC3E}">
        <p14:creationId xmlns:p14="http://schemas.microsoft.com/office/powerpoint/2010/main" val="28058931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ea"/>
                <a:ea typeface="+mj-ea"/>
              </a:defRPr>
            </a:lvl1pPr>
          </a:lstStyle>
          <a:p>
            <a:r>
              <a:rPr lang="zh-CN" altLang="en-US" dirty="0"/>
              <a:t>单击此处编辑母版标题样式</a:t>
            </a:r>
          </a:p>
        </p:txBody>
      </p:sp>
      <p:sp>
        <p:nvSpPr>
          <p:cNvPr id="3" name="Content Placeholder 2"/>
          <p:cNvSpPr>
            <a:spLocks noGrp="1"/>
          </p:cNvSpPr>
          <p:nvPr>
            <p:ph idx="1"/>
          </p:nvPr>
        </p:nvSpPr>
        <p:spPr/>
        <p:txBody>
          <a:bodyPr/>
          <a:lstStyle>
            <a:lvl4pPr>
              <a:defRPr sz="2000"/>
            </a:lvl4pPr>
            <a:lvl5pPr>
              <a:defRPr sz="20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p:txBody>
          <a:bodyPr/>
          <a:lstStyle>
            <a:lvl1pPr>
              <a:defRPr/>
            </a:lvl1pPr>
          </a:lstStyle>
          <a:p>
            <a:pPr>
              <a:defRPr/>
            </a:pPr>
            <a:fld id="{C240B1E4-AA29-41BA-8ED5-898CE22D6D0D}" type="datetime1">
              <a:rPr lang="zh-CN" altLang="en-US" smtClean="0">
                <a:solidFill>
                  <a:srgbClr val="000000"/>
                </a:solidFill>
              </a:rPr>
              <a:t>2021-10-23</a:t>
            </a:fld>
            <a:endParaRPr lang="en-US" altLang="zh-CN">
              <a:solidFill>
                <a:srgbClr val="000000"/>
              </a:solidFill>
            </a:endParaRPr>
          </a:p>
        </p:txBody>
      </p:sp>
      <p:sp>
        <p:nvSpPr>
          <p:cNvPr id="5" name="Rectangle 5"/>
          <p:cNvSpPr>
            <a:spLocks noGrp="1" noChangeArrowheads="1"/>
          </p:cNvSpPr>
          <p:nvPr>
            <p:ph type="ftr" sz="quarter" idx="11"/>
          </p:nvPr>
        </p:nvSpPr>
        <p:spPr>
          <a:xfrm>
            <a:off x="7505700" y="4629150"/>
            <a:ext cx="3276600" cy="357188"/>
          </a:xfrm>
          <a:prstGeom prst="rect">
            <a:avLst/>
          </a:prstGeom>
        </p:spPr>
        <p:txBody>
          <a:bodyPr/>
          <a:lstStyle>
            <a:lvl1pPr>
              <a:defRPr>
                <a:latin typeface="Arial" charset="0"/>
                <a:ea typeface="宋体" charset="-122"/>
              </a:defRPr>
            </a:lvl1pPr>
          </a:lstStyle>
          <a:p>
            <a:pPr algn="l">
              <a:defRPr/>
            </a:pPr>
            <a:r>
              <a:rPr lang="en-US" altLang="zh-CN" sz="1800" b="0" smtClean="0">
                <a:solidFill>
                  <a:srgbClr val="000000"/>
                </a:solidFill>
              </a:rPr>
              <a:t>CEPC-MDI mechanical design workshop ,Dongguan</a:t>
            </a:r>
            <a:endParaRPr lang="en-US" altLang="zh-CN" sz="1800" b="0">
              <a:solidFill>
                <a:srgbClr val="000000"/>
              </a:solidFill>
            </a:endParaRPr>
          </a:p>
        </p:txBody>
      </p:sp>
    </p:spTree>
    <p:extLst>
      <p:ext uri="{BB962C8B-B14F-4D97-AF65-F5344CB8AC3E}">
        <p14:creationId xmlns:p14="http://schemas.microsoft.com/office/powerpoint/2010/main" val="5989854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2B4BA975-BDCB-4430-BAA6-47A2CC728EC2}" type="datetime1">
              <a:rPr lang="zh-CN" altLang="en-US" smtClean="0">
                <a:solidFill>
                  <a:srgbClr val="000000"/>
                </a:solidFill>
              </a:rPr>
              <a:t>2021-10-23</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1159882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8" y="755652"/>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953D2D84-0DBB-4CCA-9F23-E219538B2EED}" type="datetime1">
              <a:rPr lang="zh-CN" altLang="en-US" smtClean="0">
                <a:solidFill>
                  <a:srgbClr val="000000"/>
                </a:solidFill>
              </a:rPr>
              <a:t>2021-10-23</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3913879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536ACAD2-B965-4AD3-BCF0-51983EF1995E}" type="datetime1">
              <a:rPr lang="zh-CN" altLang="en-US" smtClean="0">
                <a:solidFill>
                  <a:srgbClr val="000000"/>
                </a:solidFill>
              </a:rPr>
              <a:t>2021-10-23</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45832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03660"/>
            <a:ext cx="8229600" cy="339447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8"/>
          <p:cNvSpPr>
            <a:spLocks noGrp="1"/>
          </p:cNvSpPr>
          <p:nvPr>
            <p:ph type="dt" sz="half" idx="10"/>
          </p:nvPr>
        </p:nvSpPr>
        <p:spPr>
          <a:xfrm>
            <a:off x="0" y="4865232"/>
            <a:ext cx="3929058" cy="273844"/>
          </a:xfrm>
        </p:spPr>
        <p:txBody>
          <a:bodyPr/>
          <a:lstStyle/>
          <a:p>
            <a:fld id="{F81FE999-E945-492B-8D4A-0A0B47630958}" type="datetime1">
              <a:rPr lang="zh-CN" altLang="en-US" smtClean="0"/>
              <a:t>2021-10-23</a:t>
            </a:fld>
            <a:endParaRPr lang="zh-CN" altLang="en-US" dirty="0"/>
          </a:p>
        </p:txBody>
      </p:sp>
      <p:sp>
        <p:nvSpPr>
          <p:cNvPr id="10" name="灯片编号占位符 9"/>
          <p:cNvSpPr>
            <a:spLocks noGrp="1"/>
          </p:cNvSpPr>
          <p:nvPr>
            <p:ph type="sldNum" sz="quarter" idx="11"/>
          </p:nvPr>
        </p:nvSpPr>
        <p:spPr/>
        <p:txBody>
          <a:bodyPr/>
          <a:lstStyle/>
          <a:p>
            <a:fld id="{82C2210E-7580-4BB3-875E-98C1E92AB03C}" type="slidenum">
              <a:rPr lang="zh-CN" altLang="en-US" smtClean="0"/>
              <a:pPr/>
              <a:t>‹#›</a:t>
            </a:fld>
            <a:endParaRPr lang="zh-CN" altLang="en-US"/>
          </a:p>
        </p:txBody>
      </p:sp>
      <p:sp>
        <p:nvSpPr>
          <p:cNvPr id="11" name="页脚占位符 10"/>
          <p:cNvSpPr>
            <a:spLocks noGrp="1"/>
          </p:cNvSpPr>
          <p:nvPr>
            <p:ph type="ftr" sz="quarter" idx="12"/>
          </p:nvPr>
        </p:nvSpPr>
        <p:spPr/>
        <p:txBody>
          <a:bodyPr/>
          <a:lstStyle/>
          <a:p>
            <a:r>
              <a:rPr lang="en-US" altLang="zh-CN" smtClean="0"/>
              <a:t>CEPC-MDI mechanical design workshop ,Dongguan</a:t>
            </a:r>
            <a:endParaRPr lang="zh-CN" altLang="en-US"/>
          </a:p>
        </p:txBody>
      </p:sp>
    </p:spTree>
    <p:extLst>
      <p:ext uri="{BB962C8B-B14F-4D97-AF65-F5344CB8AC3E}">
        <p14:creationId xmlns:p14="http://schemas.microsoft.com/office/powerpoint/2010/main" val="2341616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9144000" cy="5143500"/>
          </a:xfrm>
          <a:prstGeom prst="rect">
            <a:avLst/>
          </a:prstGeom>
        </p:spPr>
      </p:pic>
      <p:sp>
        <p:nvSpPr>
          <p:cNvPr id="155650" name="Rectangle 2"/>
          <p:cNvSpPr>
            <a:spLocks noGrp="1" noChangeArrowheads="1"/>
          </p:cNvSpPr>
          <p:nvPr>
            <p:ph type="ctrTitle"/>
          </p:nvPr>
        </p:nvSpPr>
        <p:spPr>
          <a:xfrm>
            <a:off x="685800" y="1597821"/>
            <a:ext cx="7772400" cy="1102519"/>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56E37D03-FF60-452F-B704-A407B756FA64}"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
        <p:nvSpPr>
          <p:cNvPr id="19" name="文本占位符 18"/>
          <p:cNvSpPr>
            <a:spLocks noGrp="1"/>
          </p:cNvSpPr>
          <p:nvPr>
            <p:ph type="body" sz="quarter" idx="12"/>
          </p:nvPr>
        </p:nvSpPr>
        <p:spPr>
          <a:xfrm>
            <a:off x="1979712" y="3436146"/>
            <a:ext cx="4968552" cy="594122"/>
          </a:xfrm>
        </p:spPr>
        <p:txBody>
          <a:bodyPr/>
          <a:lstStyle>
            <a:lvl1pPr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182084858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78DC05E8-7D1F-4142-B637-27337F4942A6}"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38446376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BEB21CE-F0DA-4F75-A6D9-DF6F7A573DFB}"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275652849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61CD2CF3-337F-4F8D-9EAC-8F87DD7F3B24}" type="datetime1">
              <a:rPr lang="zh-CN" altLang="en-US" smtClean="0">
                <a:solidFill>
                  <a:srgbClr val="FFFFFF"/>
                </a:solidFill>
              </a:rPr>
              <a:t>2021-10-23</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30959604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0F670668-E4DE-4FC5-BC18-D12DF15CB9FD}" type="datetime1">
              <a:rPr lang="zh-CN" altLang="en-US" smtClean="0">
                <a:solidFill>
                  <a:srgbClr val="000000"/>
                </a:solidFill>
              </a:rPr>
              <a:t>2021-10-23</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6"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561063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3F987CD0-8CE4-4ECE-9A4F-4F5297CD63ED}" type="datetime1">
              <a:rPr lang="zh-CN" altLang="en-US" smtClean="0">
                <a:solidFill>
                  <a:srgbClr val="FFFFFF"/>
                </a:solidFill>
              </a:rPr>
              <a:t>2021-10-23</a:t>
            </a:fld>
            <a:endParaRPr lang="en-US" altLang="zh-CN">
              <a:solidFill>
                <a:srgbClr val="FFFFFF"/>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354772514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B94C1162-6D3D-4DD7-B5E9-76425EBECBA9}" type="datetime1">
              <a:rPr lang="zh-CN" altLang="en-US" smtClean="0">
                <a:solidFill>
                  <a:srgbClr val="FFFFFF"/>
                </a:solidFill>
              </a:rPr>
              <a:t>2021-10-23</a:t>
            </a:fld>
            <a:endParaRPr lang="en-US" altLang="zh-CN">
              <a:solidFill>
                <a:srgbClr val="FFFFFF"/>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5504727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C86E58F-34D4-465A-AD55-E7E75DF8A1D7}" type="datetime1">
              <a:rPr lang="zh-CN" altLang="en-US" smtClean="0">
                <a:solidFill>
                  <a:srgbClr val="FFFFFF"/>
                </a:solidFill>
              </a:rPr>
              <a:t>2021-10-23</a:t>
            </a:fld>
            <a:endParaRPr lang="en-US" altLang="zh-CN">
              <a:solidFill>
                <a:srgbClr val="FFFFFF"/>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6918177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2A5AEC7-1285-4534-9F17-F4E4AB3A83CC}" type="datetime1">
              <a:rPr lang="zh-CN" altLang="en-US" smtClean="0">
                <a:solidFill>
                  <a:srgbClr val="FFFFFF"/>
                </a:solidFill>
              </a:rPr>
              <a:t>2021-10-23</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2648405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3EA28098-FEC9-4074-B9DD-F15A4456EEB0}" type="datetime1">
              <a:rPr lang="zh-CN" altLang="en-US" smtClean="0">
                <a:solidFill>
                  <a:srgbClr val="FFFFFF"/>
                </a:solidFill>
              </a:rPr>
              <a:t>2021-10-23</a:t>
            </a:fld>
            <a:endParaRPr lang="en-US" altLang="zh-CN">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110010829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DAFBA7E5-FFC3-497C-BB9D-B8033A1D7523}"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38961220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CAABFF28-4F28-443B-BD7D-BAE855AB70EB}"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Tree>
    <p:extLst>
      <p:ext uri="{BB962C8B-B14F-4D97-AF65-F5344CB8AC3E}">
        <p14:creationId xmlns:p14="http://schemas.microsoft.com/office/powerpoint/2010/main" val="52093276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0168FF7E-11BF-4DB8-960A-314690985A39}" type="datetime1">
              <a:rPr lang="zh-CN" altLang="en-US" smtClean="0">
                <a:solidFill>
                  <a:srgbClr val="000000"/>
                </a:solidFill>
              </a:rPr>
              <a:t>2021-10-23</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1397025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8" y="755652"/>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62C29EF8-EE72-4AE0-A8AD-C538E58CE639}" type="datetime1">
              <a:rPr lang="zh-CN" altLang="en-US" smtClean="0">
                <a:solidFill>
                  <a:srgbClr val="000000"/>
                </a:solidFill>
              </a:rPr>
              <a:t>2021-10-23</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xfrm>
            <a:off x="3124200" y="4786313"/>
            <a:ext cx="3320008" cy="342900"/>
          </a:xfrm>
          <a:ln/>
        </p:spPr>
        <p:txBody>
          <a:bodyPr/>
          <a:lstStyle>
            <a:lvl1pPr>
              <a:defRPr/>
            </a:lvl1pPr>
          </a:lstStyle>
          <a:p>
            <a:pPr>
              <a:defRPr/>
            </a:pPr>
            <a:r>
              <a:rPr lang="en-US" altLang="zh-CN"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295038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A1DB9B5E-3D11-4293-BE21-F2B4C41DEC58}" type="datetime1">
              <a:rPr lang="zh-CN" altLang="en-US" smtClean="0">
                <a:solidFill>
                  <a:srgbClr val="000000"/>
                </a:solidFill>
              </a:rPr>
              <a:t>2021-10-23</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141248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4"/>
            <a:ext cx="9144000" cy="5143500"/>
          </a:xfrm>
          <a:prstGeom prst="rect">
            <a:avLst/>
          </a:prstGeom>
        </p:spPr>
      </p:pic>
      <p:sp>
        <p:nvSpPr>
          <p:cNvPr id="155650" name="Rectangle 2"/>
          <p:cNvSpPr>
            <a:spLocks noGrp="1" noChangeArrowheads="1"/>
          </p:cNvSpPr>
          <p:nvPr>
            <p:ph type="ctrTitle"/>
          </p:nvPr>
        </p:nvSpPr>
        <p:spPr>
          <a:xfrm>
            <a:off x="685800" y="1597824"/>
            <a:ext cx="7772400" cy="1102519"/>
          </a:xfrm>
          <a:prstGeom prst="rect">
            <a:avLst/>
          </a:prstGeo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066E953F-68B2-4E01-9F43-5AE90DA310B1}" type="datetime1">
              <a:rPr lang="zh-CN" altLang="en-US" smtClean="0"/>
              <a:t>2021-10-23</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t>CEPC-MDI mechanical design workshop ,Dongguan</a:t>
            </a:r>
            <a:endParaRPr lang="en-US" altLang="zh-CN"/>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841772"/>
            <a:ext cx="6858000" cy="17907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43002"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0DEE5F81-CE50-452A-8535-0B4D2E47CD67}" type="datetime1">
              <a:rPr lang="zh-CN" altLang="en-US" smtClean="0">
                <a:solidFill>
                  <a:srgbClr val="000000"/>
                </a:solidFill>
              </a:rPr>
              <a:t>2021-10-23</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2832299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9" y="755656"/>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FD6ADDB9-D6DB-4549-9F92-CFAB1D8E0BA0}" type="datetime1">
              <a:rPr lang="zh-CN" altLang="en-US" smtClean="0">
                <a:solidFill>
                  <a:srgbClr val="000000"/>
                </a:solidFill>
              </a:rPr>
              <a:t>2021-10-23</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125631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E44B134C-1468-4C31-A0C7-1EC1D66045E7}" type="datetime1">
              <a:rPr lang="zh-CN" altLang="en-US" smtClean="0">
                <a:solidFill>
                  <a:srgbClr val="000000"/>
                </a:solidFill>
              </a:rPr>
              <a:t>2021-10-23</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6"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812571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4"/>
            <a:ext cx="9144000" cy="5143500"/>
          </a:xfrm>
          <a:prstGeom prst="rect">
            <a:avLst/>
          </a:prstGeom>
        </p:spPr>
      </p:pic>
      <p:sp>
        <p:nvSpPr>
          <p:cNvPr id="155650" name="Rectangle 2"/>
          <p:cNvSpPr>
            <a:spLocks noGrp="1" noChangeArrowheads="1"/>
          </p:cNvSpPr>
          <p:nvPr>
            <p:ph type="ctrTitle"/>
          </p:nvPr>
        </p:nvSpPr>
        <p:spPr>
          <a:xfrm>
            <a:off x="685800" y="1597824"/>
            <a:ext cx="7772400" cy="1102519"/>
          </a:xfrm>
          <a:prstGeom prst="rect">
            <a:avLst/>
          </a:prstGeo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31D0DA75-1E91-48D5-8F84-2C5A62928AF2}"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393891501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03660"/>
            <a:ext cx="8229600" cy="339447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8"/>
          <p:cNvSpPr>
            <a:spLocks noGrp="1"/>
          </p:cNvSpPr>
          <p:nvPr>
            <p:ph type="dt" sz="half" idx="10"/>
          </p:nvPr>
        </p:nvSpPr>
        <p:spPr>
          <a:xfrm>
            <a:off x="0" y="4865232"/>
            <a:ext cx="3929058" cy="273844"/>
          </a:xfrm>
        </p:spPr>
        <p:txBody>
          <a:bodyPr/>
          <a:lstStyle/>
          <a:p>
            <a:fld id="{FD06E2DA-6390-4D23-8EA7-9B17CDC98750}" type="datetime1">
              <a:rPr lang="zh-CN" altLang="en-US" smtClean="0">
                <a:solidFill>
                  <a:srgbClr val="FFFFFF"/>
                </a:solidFill>
              </a:rPr>
              <a:t>2021-10-23</a:t>
            </a:fld>
            <a:endParaRPr lang="zh-CN" altLang="en-US" dirty="0">
              <a:solidFill>
                <a:srgbClr val="FFFFFF"/>
              </a:solidFill>
            </a:endParaRPr>
          </a:p>
        </p:txBody>
      </p:sp>
      <p:sp>
        <p:nvSpPr>
          <p:cNvPr id="10" name="灯片编号占位符 9"/>
          <p:cNvSpPr>
            <a:spLocks noGrp="1"/>
          </p:cNvSpPr>
          <p:nvPr>
            <p:ph type="sldNum" sz="quarter" idx="11"/>
          </p:nvPr>
        </p:nvSpPr>
        <p:spPr/>
        <p:txBody>
          <a:bodyPr/>
          <a:lstStyle/>
          <a:p>
            <a:fld id="{82C2210E-7580-4BB3-875E-98C1E92AB03C}" type="slidenum">
              <a:rPr lang="zh-CN" altLang="en-US" smtClean="0">
                <a:solidFill>
                  <a:srgbClr val="FFFFFF"/>
                </a:solidFill>
              </a:rPr>
              <a:pPr/>
              <a:t>‹#›</a:t>
            </a:fld>
            <a:endParaRPr lang="zh-CN" altLang="en-US">
              <a:solidFill>
                <a:srgbClr val="FFFFFF"/>
              </a:solidFill>
            </a:endParaRPr>
          </a:p>
        </p:txBody>
      </p:sp>
      <p:sp>
        <p:nvSpPr>
          <p:cNvPr id="11" name="页脚占位符 10"/>
          <p:cNvSpPr>
            <a:spLocks noGrp="1"/>
          </p:cNvSpPr>
          <p:nvPr>
            <p:ph type="ftr" sz="quarter" idx="12"/>
          </p:nvPr>
        </p:nvSpPr>
        <p:spPr/>
        <p:txBody>
          <a:bodyPr/>
          <a:lstStyle/>
          <a:p>
            <a:r>
              <a:rPr lang="en-US" altLang="zh-CN" smtClean="0">
                <a:solidFill>
                  <a:srgbClr val="FFFFFF"/>
                </a:solidFill>
              </a:rPr>
              <a:t>CEPC-MDI mechanical design workshop ,Dongguan</a:t>
            </a:r>
            <a:endParaRPr lang="zh-CN" altLang="en-US">
              <a:solidFill>
                <a:srgbClr val="FFFFFF"/>
              </a:solidFill>
            </a:endParaRPr>
          </a:p>
        </p:txBody>
      </p:sp>
    </p:spTree>
    <p:extLst>
      <p:ext uri="{BB962C8B-B14F-4D97-AF65-F5344CB8AC3E}">
        <p14:creationId xmlns:p14="http://schemas.microsoft.com/office/powerpoint/2010/main" val="239804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Picture 5" descr="C:\Users\donglinlang\Desktop\logo_main201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4686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690F34D8-5797-4FBA-9DEB-B8F59610F90C}" type="datetime1">
              <a:rPr lang="zh-CN" altLang="en-US" smtClean="0">
                <a:solidFill>
                  <a:srgbClr val="000000"/>
                </a:solidFill>
              </a:rPr>
              <a:t>2021-10-23</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298616215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66738" y="755650"/>
            <a:ext cx="8001000" cy="3911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dt" sz="half" idx="10"/>
          </p:nvPr>
        </p:nvSpPr>
        <p:spPr>
          <a:ln/>
        </p:spPr>
        <p:txBody>
          <a:bodyPr/>
          <a:lstStyle>
            <a:lvl1pPr>
              <a:defRPr/>
            </a:lvl1pPr>
          </a:lstStyle>
          <a:p>
            <a:pPr>
              <a:defRPr/>
            </a:pPr>
            <a:fld id="{E8ED35DA-4727-4382-A5C7-6F0DD213512C}" type="datetime1">
              <a:rPr lang="zh-CN" altLang="en-US" smtClean="0">
                <a:solidFill>
                  <a:srgbClr val="000000"/>
                </a:solidFill>
              </a:rPr>
              <a:t>2021-10-23</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206650904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63BBD29B-DCA2-4CF0-BD1A-EACAC1547310}" type="datetime1">
              <a:rPr lang="zh-CN" altLang="en-US" smtClean="0">
                <a:solidFill>
                  <a:srgbClr val="000000"/>
                </a:solidFill>
              </a:rPr>
              <a:t>2021-10-23</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4971834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DE0B8DD2-1AA3-41C8-A5E5-198DAC3E0CFD}" type="datetime1">
              <a:rPr lang="zh-CN" altLang="en-US" smtClean="0">
                <a:solidFill>
                  <a:srgbClr val="000000"/>
                </a:solidFill>
              </a:rPr>
              <a:t>2021-10-23</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3567768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03660"/>
            <a:ext cx="8229600" cy="339447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8"/>
          <p:cNvSpPr>
            <a:spLocks noGrp="1"/>
          </p:cNvSpPr>
          <p:nvPr>
            <p:ph type="dt" sz="half" idx="10"/>
          </p:nvPr>
        </p:nvSpPr>
        <p:spPr>
          <a:xfrm>
            <a:off x="0" y="4865232"/>
            <a:ext cx="3929058" cy="273844"/>
          </a:xfrm>
        </p:spPr>
        <p:txBody>
          <a:bodyPr/>
          <a:lstStyle/>
          <a:p>
            <a:fld id="{E8936893-F876-4031-B720-C5683314053C}" type="datetime1">
              <a:rPr lang="zh-CN" altLang="en-US" smtClean="0"/>
              <a:t>2021-10-23</a:t>
            </a:fld>
            <a:endParaRPr lang="zh-CN" altLang="en-US" dirty="0"/>
          </a:p>
        </p:txBody>
      </p:sp>
      <p:sp>
        <p:nvSpPr>
          <p:cNvPr id="10" name="灯片编号占位符 9"/>
          <p:cNvSpPr>
            <a:spLocks noGrp="1"/>
          </p:cNvSpPr>
          <p:nvPr>
            <p:ph type="sldNum" sz="quarter" idx="11"/>
          </p:nvPr>
        </p:nvSpPr>
        <p:spPr/>
        <p:txBody>
          <a:bodyPr/>
          <a:lstStyle/>
          <a:p>
            <a:fld id="{82C2210E-7580-4BB3-875E-98C1E92AB03C}" type="slidenum">
              <a:rPr lang="zh-CN" altLang="en-US" smtClean="0"/>
              <a:pPr/>
              <a:t>‹#›</a:t>
            </a:fld>
            <a:endParaRPr lang="zh-CN" altLang="en-US"/>
          </a:p>
        </p:txBody>
      </p:sp>
      <p:sp>
        <p:nvSpPr>
          <p:cNvPr id="11" name="页脚占位符 10"/>
          <p:cNvSpPr>
            <a:spLocks noGrp="1"/>
          </p:cNvSpPr>
          <p:nvPr>
            <p:ph type="ftr" sz="quarter" idx="12"/>
          </p:nvPr>
        </p:nvSpPr>
        <p:spPr/>
        <p:txBody>
          <a:bodyPr/>
          <a:lstStyle/>
          <a:p>
            <a:r>
              <a:rPr lang="en-US" altLang="zh-CN" smtClean="0"/>
              <a:t>CEPC-MDI mechanical design workshop ,Dongguan</a:t>
            </a:r>
            <a:endParaRPr lang="zh-CN" altLang="en-US"/>
          </a:p>
        </p:txBody>
      </p:sp>
    </p:spTree>
    <p:extLst>
      <p:ext uri="{BB962C8B-B14F-4D97-AF65-F5344CB8AC3E}">
        <p14:creationId xmlns:p14="http://schemas.microsoft.com/office/powerpoint/2010/main" val="480884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66738" y="755650"/>
            <a:ext cx="8001000" cy="391160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dt" sz="half" idx="10"/>
          </p:nvPr>
        </p:nvSpPr>
        <p:spPr>
          <a:ln/>
        </p:spPr>
        <p:txBody>
          <a:bodyPr/>
          <a:lstStyle>
            <a:lvl1pPr>
              <a:defRPr/>
            </a:lvl1pPr>
          </a:lstStyle>
          <a:p>
            <a:pPr>
              <a:defRPr/>
            </a:pPr>
            <a:fld id="{A93A6F6A-601D-4410-ACC9-B09E6EFC50CA}" type="datetime1">
              <a:rPr lang="zh-CN" altLang="en-US" smtClean="0">
                <a:solidFill>
                  <a:srgbClr val="000000"/>
                </a:solidFill>
              </a:rPr>
              <a:t>2021-10-23</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21896865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9E584936-230C-4C8A-9B1A-EB3CEA5D2530}" type="datetime1">
              <a:rPr lang="zh-CN" altLang="en-US" smtClean="0">
                <a:solidFill>
                  <a:srgbClr val="000000"/>
                </a:solidFill>
              </a:rPr>
              <a:t>2021-10-23</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6" name="标题 1"/>
          <p:cNvSpPr>
            <a:spLocks noGrp="1"/>
          </p:cNvSpPr>
          <p:nvPr>
            <p:ph type="title"/>
          </p:nvPr>
        </p:nvSpPr>
        <p:spPr>
          <a:xfrm>
            <a:off x="628650" y="273846"/>
            <a:ext cx="7886700" cy="348455"/>
          </a:xfrm>
          <a:prstGeom prst="rect">
            <a:avLst/>
          </a:prstGeom>
        </p:spPr>
        <p:txBody>
          <a:bodyPr/>
          <a:lstStyle>
            <a:lvl1pPr algn="ctr">
              <a:defRPr sz="28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24766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2" y="841772"/>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2"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6"/>
          <p:cNvSpPr>
            <a:spLocks noGrp="1" noChangeArrowheads="1"/>
          </p:cNvSpPr>
          <p:nvPr>
            <p:ph type="dt" sz="half" idx="10"/>
          </p:nvPr>
        </p:nvSpPr>
        <p:spPr>
          <a:ln/>
        </p:spPr>
        <p:txBody>
          <a:bodyPr/>
          <a:lstStyle>
            <a:lvl1pPr>
              <a:defRPr/>
            </a:lvl1pPr>
          </a:lstStyle>
          <a:p>
            <a:pPr>
              <a:defRPr/>
            </a:pPr>
            <a:fld id="{D96D0A5D-52C4-4587-B77E-AE6E625245FB}" type="datetime1">
              <a:rPr lang="zh-CN" altLang="en-US" smtClean="0">
                <a:solidFill>
                  <a:srgbClr val="000000"/>
                </a:solidFill>
              </a:rPr>
              <a:t>2021-10-23</a:t>
            </a:fld>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74EE7682-858E-48EA-B96D-74EA226372F9}"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135600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
        <p:nvSpPr>
          <p:cNvPr id="3" name="内容占位符 2"/>
          <p:cNvSpPr>
            <a:spLocks noGrp="1"/>
          </p:cNvSpPr>
          <p:nvPr>
            <p:ph idx="1"/>
          </p:nvPr>
        </p:nvSpPr>
        <p:spPr>
          <a:xfrm>
            <a:off x="566739" y="755656"/>
            <a:ext cx="8001000" cy="39116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a:ln/>
        </p:spPr>
        <p:txBody>
          <a:bodyPr/>
          <a:lstStyle>
            <a:lvl1pPr>
              <a:defRPr/>
            </a:lvl1pPr>
          </a:lstStyle>
          <a:p>
            <a:pPr>
              <a:defRPr/>
            </a:pPr>
            <a:fld id="{A1BBA5E5-510D-497A-BC35-AF859EC8D25F}" type="datetime1">
              <a:rPr lang="zh-CN" altLang="en-US" smtClean="0">
                <a:solidFill>
                  <a:srgbClr val="000000"/>
                </a:solidFill>
              </a:rPr>
              <a:t>2021-10-23</a:t>
            </a:fld>
            <a:endParaRPr lang="en-US">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pPr>
              <a:defRPr/>
            </a:pPr>
            <a:fld id="{8E74BD81-A5A7-4549-BA58-B67F4C4DCFA1}" type="slidenum">
              <a:rPr lang="en-US">
                <a:solidFill>
                  <a:srgbClr val="000000"/>
                </a:solidFill>
              </a:rPr>
              <a:pPr>
                <a:defRPr/>
              </a:pPr>
              <a:t>‹#›</a:t>
            </a:fld>
            <a:endParaRPr lang="en-US">
              <a:solidFill>
                <a:srgbClr val="000000"/>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239888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6"/>
          <p:cNvSpPr>
            <a:spLocks noGrp="1" noChangeArrowheads="1"/>
          </p:cNvSpPr>
          <p:nvPr>
            <p:ph type="dt" sz="half" idx="10"/>
          </p:nvPr>
        </p:nvSpPr>
        <p:spPr>
          <a:ln/>
        </p:spPr>
        <p:txBody>
          <a:bodyPr/>
          <a:lstStyle>
            <a:lvl1pPr>
              <a:defRPr/>
            </a:lvl1pPr>
          </a:lstStyle>
          <a:p>
            <a:pPr>
              <a:defRPr/>
            </a:pPr>
            <a:fld id="{0B0E7D56-FA8E-4E16-A346-040209CD9878}" type="datetime1">
              <a:rPr lang="zh-CN" altLang="en-US" smtClean="0">
                <a:solidFill>
                  <a:srgbClr val="000000"/>
                </a:solidFill>
              </a:rPr>
              <a:t>2021-10-23</a:t>
            </a:fld>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pPr>
              <a:defRPr/>
            </a:pPr>
            <a:fld id="{4119ACCB-DFAB-4299-B167-E15FA90784BB}" type="slidenum">
              <a:rPr lang="en-US">
                <a:solidFill>
                  <a:srgbClr val="000000"/>
                </a:solidFill>
              </a:rPr>
              <a:pPr>
                <a:defRPr/>
              </a:pPr>
              <a:t>‹#›</a:t>
            </a:fld>
            <a:endParaRPr lang="en-US">
              <a:solidFill>
                <a:srgbClr val="000000"/>
              </a:solidFill>
            </a:endParaRPr>
          </a:p>
        </p:txBody>
      </p:sp>
      <p:sp>
        <p:nvSpPr>
          <p:cNvPr id="5" name="Rectangle 5"/>
          <p:cNvSpPr>
            <a:spLocks noGrp="1" noChangeArrowheads="1"/>
          </p:cNvSpPr>
          <p:nvPr>
            <p:ph type="ftr" sz="quarter" idx="12"/>
          </p:nvPr>
        </p:nvSpPr>
        <p:spPr>
          <a:ln/>
        </p:spPr>
        <p:txBody>
          <a:bodyPr/>
          <a:lstStyle>
            <a:lvl1pPr>
              <a:defRPr/>
            </a:lvl1p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6" name="标题 1"/>
          <p:cNvSpPr>
            <a:spLocks noGrp="1"/>
          </p:cNvSpPr>
          <p:nvPr>
            <p:ph type="title"/>
          </p:nvPr>
        </p:nvSpPr>
        <p:spPr>
          <a:xfrm>
            <a:off x="628650" y="273850"/>
            <a:ext cx="7886700" cy="348455"/>
          </a:xfrm>
          <a:prstGeom prst="rect">
            <a:avLst/>
          </a:prstGeom>
        </p:spPr>
        <p:txBody>
          <a:bodyPr/>
          <a:lstStyle>
            <a:lvl1pPr algn="ctr">
              <a:defRPr sz="2800"/>
            </a:lvl1pPr>
          </a:lstStyle>
          <a:p>
            <a:r>
              <a:rPr lang="zh-CN" altLang="en-US" dirty="0"/>
              <a:t>单击此处编辑母版标题样式</a:t>
            </a:r>
          </a:p>
        </p:txBody>
      </p:sp>
    </p:spTree>
    <p:extLst>
      <p:ext uri="{BB962C8B-B14F-4D97-AF65-F5344CB8AC3E}">
        <p14:creationId xmlns:p14="http://schemas.microsoft.com/office/powerpoint/2010/main" val="51819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4"/>
            <a:ext cx="9144000" cy="5143500"/>
          </a:xfrm>
          <a:prstGeom prst="rect">
            <a:avLst/>
          </a:prstGeom>
        </p:spPr>
      </p:pic>
      <p:sp>
        <p:nvSpPr>
          <p:cNvPr id="155650" name="Rectangle 2"/>
          <p:cNvSpPr>
            <a:spLocks noGrp="1" noChangeArrowheads="1"/>
          </p:cNvSpPr>
          <p:nvPr>
            <p:ph type="ctrTitle"/>
          </p:nvPr>
        </p:nvSpPr>
        <p:spPr>
          <a:xfrm>
            <a:off x="685800" y="1597824"/>
            <a:ext cx="7772400" cy="1102519"/>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087E9E91-6E16-4117-8F1A-D93DC9E622AC}" type="datetime1">
              <a:rPr lang="zh-CN" altLang="en-US" smtClean="0">
                <a:solidFill>
                  <a:srgbClr val="FFFFFF"/>
                </a:solidFill>
              </a:rPr>
              <a:t>2021-10-23</a:t>
            </a:fld>
            <a:endParaRPr lang="en-US" altLang="zh-CN">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ltLang="zh-CN" smtClean="0">
                <a:solidFill>
                  <a:srgbClr val="FFFFFF"/>
                </a:solidFill>
              </a:rPr>
              <a:t>CEPC-MDI mechanical design workshop ,Dongguan</a:t>
            </a:r>
            <a:endParaRPr lang="en-US" altLang="zh-CN">
              <a:solidFill>
                <a:srgbClr val="FFFFFF"/>
              </a:solidFill>
            </a:endParaRPr>
          </a:p>
        </p:txBody>
      </p:sp>
      <p:sp>
        <p:nvSpPr>
          <p:cNvPr id="19" name="文本占位符 18"/>
          <p:cNvSpPr>
            <a:spLocks noGrp="1"/>
          </p:cNvSpPr>
          <p:nvPr>
            <p:ph type="body" sz="quarter" idx="12"/>
          </p:nvPr>
        </p:nvSpPr>
        <p:spPr>
          <a:xfrm>
            <a:off x="1979712" y="3436150"/>
            <a:ext cx="4968552" cy="594122"/>
          </a:xfrm>
        </p:spPr>
        <p:txBody>
          <a:bodyPr/>
          <a:lstStyle>
            <a:lvl1pPr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81614033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9" y="1314454"/>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8"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7A6F1C05-9B18-43B7-9D52-BD8D392A15DB}" type="datetime1">
              <a:rPr lang="zh-CN" altLang="en-US" b="0" smtClean="0">
                <a:solidFill>
                  <a:srgbClr val="000000"/>
                </a:solidFill>
                <a:latin typeface="Arial" panose="020B0604020202020204" pitchFamily="34" charset="0"/>
                <a:ea typeface="宋体"/>
              </a:rPr>
              <a:t>2021-10-23</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71" y="358383"/>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2"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CEPC-MDI mechanical design workshop ,Dongguan</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071"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8462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55" r:id="rId4"/>
    <p:sldLayoutId id="2147483968" r:id="rId5"/>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7" name="AutoShape 4"/>
          <p:cNvSpPr>
            <a:spLocks/>
          </p:cNvSpPr>
          <p:nvPr/>
        </p:nvSpPr>
        <p:spPr bwMode="auto">
          <a:xfrm>
            <a:off x="609602"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D2061B5E-DCD3-4534-9BE0-7DFAA4D7EEE5}" type="datetime1">
              <a:rPr lang="zh-CN" altLang="en-US" b="0" smtClean="0">
                <a:solidFill>
                  <a:srgbClr val="000000"/>
                </a:solidFill>
                <a:latin typeface="Arial" panose="020B0604020202020204" pitchFamily="34" charset="0"/>
                <a:ea typeface="宋体"/>
              </a:rPr>
              <a:t>2021-10-23</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65"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smtClean="0">
                <a:solidFill>
                  <a:srgbClr val="000000"/>
                </a:solidFill>
                <a:latin typeface="Arial Black" panose="020B0A04020102020204" pitchFamily="34" charset="0"/>
              </a:rPr>
              <a:t>      </a:t>
            </a:r>
            <a:endParaRPr lang="en-US" sz="1400" b="0" smtClean="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CEPC-MDI mechanical design workshop ,Dongguan</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0" y="226219"/>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3583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iming>
    <p:tnLst>
      <p:par>
        <p:cTn id="1" dur="indefinite" restart="never" nodeType="tmRoot"/>
      </p:par>
    </p:tnLst>
  </p:timing>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9" y="1314454"/>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8"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6A37BCAA-E67D-425D-989C-12BFA0F44729}" type="datetime1">
              <a:rPr lang="zh-CN" altLang="en-US" b="0" smtClean="0">
                <a:solidFill>
                  <a:srgbClr val="000000"/>
                </a:solidFill>
                <a:latin typeface="Arial" panose="020B0604020202020204" pitchFamily="34" charset="0"/>
                <a:ea typeface="宋体"/>
              </a:rPr>
              <a:t>2021-10-23</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71" y="358383"/>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2"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CEPC-MDI mechanical design workshop ,Dongguan</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1"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71508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40319"/>
            <a:ext cx="7139136"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457200" y="1200155"/>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457200" y="468392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3423663C-1128-4335-9AB1-2F2DBAA56E21}" type="datetime1">
              <a:rPr lang="zh-CN" altLang="en-US" smtClean="0">
                <a:solidFill>
                  <a:srgbClr val="FFFFFF"/>
                </a:solidFill>
              </a:rPr>
              <a:t>2021-10-23</a:t>
            </a:fld>
            <a:endParaRPr lang="en-US" altLang="zh-CN">
              <a:solidFill>
                <a:srgbClr val="FFFFFF"/>
              </a:solidFill>
            </a:endParaRPr>
          </a:p>
        </p:txBody>
      </p:sp>
      <p:sp>
        <p:nvSpPr>
          <p:cNvPr id="153605" name="Rectangle 5"/>
          <p:cNvSpPr>
            <a:spLocks noGrp="1" noChangeArrowheads="1"/>
          </p:cNvSpPr>
          <p:nvPr>
            <p:ph type="ftr" sz="quarter" idx="3"/>
          </p:nvPr>
        </p:nvSpPr>
        <p:spPr bwMode="auto">
          <a:xfrm>
            <a:off x="3124202" y="4683922"/>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r>
              <a:rPr lang="en-US" altLang="zh-CN" smtClean="0">
                <a:solidFill>
                  <a:srgbClr val="FFFFFF"/>
                </a:solidFill>
              </a:rPr>
              <a:t>CEPC-MDI mechanical design workshop ,Dongguan</a:t>
            </a:r>
            <a:endParaRPr lang="en-US" altLang="zh-CN">
              <a:solidFill>
                <a:srgbClr val="FFFFFF"/>
              </a:solidFill>
            </a:endParaRPr>
          </a:p>
        </p:txBody>
      </p:sp>
      <p:pic>
        <p:nvPicPr>
          <p:cNvPr id="9" name="图片 8" descr="高能所.jpg"/>
          <p:cNvPicPr>
            <a:picLocks noChangeAspect="1"/>
          </p:cNvPicPr>
          <p:nvPr/>
        </p:nvPicPr>
        <p:blipFill>
          <a:blip r:embed="rId13" cstate="print"/>
          <a:srcRect t="46505" r="42913"/>
          <a:stretch>
            <a:fillRect/>
          </a:stretch>
        </p:blipFill>
        <p:spPr>
          <a:xfrm>
            <a:off x="1" y="0"/>
            <a:ext cx="1619672" cy="853733"/>
          </a:xfrm>
          <a:prstGeom prst="rect">
            <a:avLst/>
          </a:prstGeom>
        </p:spPr>
      </p:pic>
      <p:sp>
        <p:nvSpPr>
          <p:cNvPr id="10" name="矩形 9"/>
          <p:cNvSpPr/>
          <p:nvPr/>
        </p:nvSpPr>
        <p:spPr bwMode="auto">
          <a:xfrm>
            <a:off x="0" y="5002020"/>
            <a:ext cx="9144000" cy="646331"/>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endParaRPr lang="zh-CN" altLang="en-US" sz="3600">
              <a:solidFill>
                <a:srgbClr val="FFFFFF"/>
              </a:solidFill>
            </a:endParaRPr>
          </a:p>
        </p:txBody>
      </p:sp>
    </p:spTree>
    <p:extLst>
      <p:ext uri="{BB962C8B-B14F-4D97-AF65-F5344CB8AC3E}">
        <p14:creationId xmlns:p14="http://schemas.microsoft.com/office/powerpoint/2010/main" val="396416615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split orient="vert"/>
  </p:transition>
  <p:hf sldNum="0" hdr="0"/>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endParaRPr lang="zh-CN" altLang="en-US"/>
          </a:p>
        </p:txBody>
      </p:sp>
      <p:sp>
        <p:nvSpPr>
          <p:cNvPr id="153604" name="Rectangle 4"/>
          <p:cNvSpPr>
            <a:spLocks noGrp="1" noChangeArrowheads="1"/>
          </p:cNvSpPr>
          <p:nvPr>
            <p:ph type="dt" sz="half" idx="2"/>
          </p:nvPr>
        </p:nvSpPr>
        <p:spPr bwMode="auto">
          <a:xfrm>
            <a:off x="457200" y="468392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ea typeface="宋体" pitchFamily="2" charset="-122"/>
              </a:defRPr>
            </a:lvl1pPr>
          </a:lstStyle>
          <a:p>
            <a:pPr>
              <a:defRPr/>
            </a:pPr>
            <a:fld id="{C2103A30-2DB0-42E9-AE01-165718FEDFE2}" type="datetime1">
              <a:rPr lang="zh-CN" altLang="en-US" b="0" smtClean="0">
                <a:solidFill>
                  <a:srgbClr val="000000"/>
                </a:solidFill>
              </a:rPr>
              <a:t>2021-10-23</a:t>
            </a:fld>
            <a:endParaRPr lang="en-US" altLang="zh-CN" b="0">
              <a:solidFill>
                <a:srgbClr val="000000"/>
              </a:solidFill>
            </a:endParaRPr>
          </a:p>
        </p:txBody>
      </p:sp>
      <p:pic>
        <p:nvPicPr>
          <p:cNvPr id="1028" name="图片 8" descr="高能所.jpg"/>
          <p:cNvPicPr>
            <a:picLocks noChangeAspect="1"/>
          </p:cNvPicPr>
          <p:nvPr/>
        </p:nvPicPr>
        <p:blipFill>
          <a:blip r:embed="rId4" cstate="print">
            <a:extLst>
              <a:ext uri="{28A0092B-C50C-407E-A947-70E740481C1C}">
                <a14:useLocalDpi xmlns:a14="http://schemas.microsoft.com/office/drawing/2010/main" val="0"/>
              </a:ext>
            </a:extLst>
          </a:blip>
          <a:srcRect t="46506" r="42912"/>
          <a:stretch>
            <a:fillRect/>
          </a:stretch>
        </p:blipFill>
        <p:spPr bwMode="auto">
          <a:xfrm>
            <a:off x="0" y="0"/>
            <a:ext cx="161925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矩形 9"/>
          <p:cNvSpPr>
            <a:spLocks noChangeArrowheads="1"/>
          </p:cNvSpPr>
          <p:nvPr/>
        </p:nvSpPr>
        <p:spPr bwMode="auto">
          <a:xfrm>
            <a:off x="0" y="5001816"/>
            <a:ext cx="9144000" cy="646331"/>
          </a:xfrm>
          <a:prstGeom prst="rect">
            <a:avLst/>
          </a:prstGeom>
          <a:solidFill>
            <a:srgbClr val="C3C3EB"/>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marL="1588"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en-US" sz="3600">
              <a:solidFill>
                <a:srgbClr val="FFFFFF"/>
              </a:solidFill>
              <a:latin typeface="Times New Roman" pitchFamily="18" charset="0"/>
              <a:ea typeface="华文中宋" pitchFamily="2" charset="-122"/>
            </a:endParaRPr>
          </a:p>
        </p:txBody>
      </p:sp>
      <p:cxnSp>
        <p:nvCxnSpPr>
          <p:cNvPr id="9" name="直接连接符 8"/>
          <p:cNvCxnSpPr/>
          <p:nvPr/>
        </p:nvCxnSpPr>
        <p:spPr bwMode="auto">
          <a:xfrm>
            <a:off x="1066800" y="857251"/>
            <a:ext cx="8077200" cy="0"/>
          </a:xfrm>
          <a:prstGeom prst="line">
            <a:avLst/>
          </a:prstGeom>
          <a:solidFill>
            <a:srgbClr val="FF0000"/>
          </a:solidFill>
          <a:ln w="31750" cap="flat" cmpd="sng" algn="ctr">
            <a:solidFill>
              <a:schemeClr val="bg1">
                <a:lumMod val="75000"/>
              </a:schemeClr>
            </a:solidFill>
            <a:prstDash val="solid"/>
            <a:round/>
            <a:headEnd type="none" w="med" len="med"/>
            <a:tailEnd type="none" w="med" len="med"/>
          </a:ln>
          <a:effectLst>
            <a:outerShdw blurRad="50800" dist="50800" dir="5400000" algn="ctr" rotWithShape="0">
              <a:schemeClr val="bg1"/>
            </a:outerShdw>
          </a:effectLst>
        </p:spPr>
      </p:cxnSp>
      <p:sp>
        <p:nvSpPr>
          <p:cNvPr id="1027" name="Rectangle 2"/>
          <p:cNvSpPr>
            <a:spLocks noGrp="1" noChangeArrowheads="1"/>
          </p:cNvSpPr>
          <p:nvPr>
            <p:ph type="title"/>
          </p:nvPr>
        </p:nvSpPr>
        <p:spPr bwMode="auto">
          <a:xfrm>
            <a:off x="1219201" y="40486"/>
            <a:ext cx="7138988"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extLst>
      <p:ext uri="{BB962C8B-B14F-4D97-AF65-F5344CB8AC3E}">
        <p14:creationId xmlns:p14="http://schemas.microsoft.com/office/powerpoint/2010/main" val="1012249257"/>
      </p:ext>
    </p:extLst>
  </p:cSld>
  <p:clrMap bg1="lt1" tx1="dk1" bg2="lt2" tx2="dk2" accent1="accent1" accent2="accent2" accent3="accent3" accent4="accent4" accent5="accent5" accent6="accent6" hlink="hlink" folHlink="folHlink"/>
  <p:sldLayoutIdLst>
    <p:sldLayoutId id="2147483837" r:id="rId1"/>
    <p:sldLayoutId id="2147483838" r:id="rId2"/>
  </p:sldLayoutIdLst>
  <p:transition>
    <p:split orient="vert"/>
  </p:transition>
  <p:hf sldNum="0" hdr="0"/>
  <p:txStyles>
    <p:titleStyle>
      <a:lvl1pPr algn="l" rtl="0" eaLnBrk="0" fontAlgn="base" hangingPunct="0">
        <a:spcBef>
          <a:spcPct val="0"/>
        </a:spcBef>
        <a:spcAft>
          <a:spcPct val="0"/>
        </a:spcAft>
        <a:defRPr lang="zh-CN" altLang="en-US" sz="3200" b="1" dirty="0">
          <a:ln w="19050">
            <a:solidFill>
              <a:schemeClr val="tx2">
                <a:tint val="1000"/>
              </a:schemeClr>
            </a:solidFill>
            <a:prstDash val="solid"/>
          </a:ln>
          <a:solidFill>
            <a:srgbClr val="002060"/>
          </a:solidFill>
          <a:latin typeface="+mj-ea"/>
          <a:ea typeface="+mj-ea"/>
          <a:cs typeface="+mj-cs"/>
        </a:defRPr>
      </a:lvl1pPr>
      <a:lvl2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2pPr>
      <a:lvl3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3pPr>
      <a:lvl4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4pPr>
      <a:lvl5pPr algn="l" rtl="0" eaLnBrk="0" fontAlgn="base" hangingPunct="0">
        <a:spcBef>
          <a:spcPct val="0"/>
        </a:spcBef>
        <a:spcAft>
          <a:spcPct val="0"/>
        </a:spcAft>
        <a:defRPr sz="3200" b="1">
          <a:solidFill>
            <a:srgbClr val="002060"/>
          </a:solidFill>
          <a:latin typeface="微软雅黑" pitchFamily="34" charset="-122"/>
          <a:ea typeface="微软雅黑" pitchFamily="34" charset="-122"/>
        </a:defRPr>
      </a:lvl5pPr>
      <a:lvl6pPr marL="457200" algn="l" rtl="0" eaLnBrk="1" fontAlgn="base" hangingPunct="1">
        <a:spcBef>
          <a:spcPct val="0"/>
        </a:spcBef>
        <a:spcAft>
          <a:spcPct val="0"/>
        </a:spcAft>
        <a:defRPr sz="4000" b="1">
          <a:solidFill>
            <a:srgbClr val="0090F2"/>
          </a:solidFill>
          <a:latin typeface="Arial" charset="0"/>
          <a:ea typeface="黑体" pitchFamily="2" charset="-122"/>
        </a:defRPr>
      </a:lvl6pPr>
      <a:lvl7pPr marL="914400" algn="l" rtl="0" eaLnBrk="1" fontAlgn="base" hangingPunct="1">
        <a:spcBef>
          <a:spcPct val="0"/>
        </a:spcBef>
        <a:spcAft>
          <a:spcPct val="0"/>
        </a:spcAft>
        <a:defRPr sz="4000" b="1">
          <a:solidFill>
            <a:srgbClr val="0090F2"/>
          </a:solidFill>
          <a:latin typeface="Arial" charset="0"/>
          <a:ea typeface="黑体" pitchFamily="2" charset="-122"/>
        </a:defRPr>
      </a:lvl7pPr>
      <a:lvl8pPr marL="1371600" algn="l" rtl="0" eaLnBrk="1" fontAlgn="base" hangingPunct="1">
        <a:spcBef>
          <a:spcPct val="0"/>
        </a:spcBef>
        <a:spcAft>
          <a:spcPct val="0"/>
        </a:spcAft>
        <a:defRPr sz="4000" b="1">
          <a:solidFill>
            <a:srgbClr val="0090F2"/>
          </a:solidFill>
          <a:latin typeface="Arial" charset="0"/>
          <a:ea typeface="黑体" pitchFamily="2" charset="-122"/>
        </a:defRPr>
      </a:lvl8pPr>
      <a:lvl9pPr marL="1828800" algn="l" rtl="0" eaLnBrk="1" fontAlgn="base" hangingPunct="1">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2D2D8A"/>
        </a:buClr>
        <a:buSzPct val="90000"/>
        <a:buFont typeface="Wingdings" pitchFamily="2" charset="2"/>
        <a:buChar char="n"/>
        <a:defRPr sz="2400" b="1">
          <a:solidFill>
            <a:srgbClr val="0070C0"/>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SzPct val="75000"/>
        <a:buFont typeface="Wingdings" pitchFamily="2" charset="2"/>
        <a:buChar char="Ø"/>
        <a:defRPr sz="20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0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eaLnBrk="1" fontAlgn="base" hangingPunct="1">
        <a:spcBef>
          <a:spcPct val="20000"/>
        </a:spcBef>
        <a:spcAft>
          <a:spcPct val="0"/>
        </a:spcAft>
        <a:buChar char="»"/>
        <a:defRPr sz="2800">
          <a:solidFill>
            <a:srgbClr val="003399"/>
          </a:solidFill>
          <a:latin typeface="+mn-lt"/>
          <a:ea typeface="+mn-ea"/>
        </a:defRPr>
      </a:lvl6pPr>
      <a:lvl7pPr marL="2971800" indent="-228600" algn="l" rtl="0" eaLnBrk="1" fontAlgn="base" hangingPunct="1">
        <a:spcBef>
          <a:spcPct val="20000"/>
        </a:spcBef>
        <a:spcAft>
          <a:spcPct val="0"/>
        </a:spcAft>
        <a:buChar char="»"/>
        <a:defRPr sz="2800">
          <a:solidFill>
            <a:srgbClr val="003399"/>
          </a:solidFill>
          <a:latin typeface="+mn-lt"/>
          <a:ea typeface="+mn-ea"/>
        </a:defRPr>
      </a:lvl7pPr>
      <a:lvl8pPr marL="3429000" indent="-228600" algn="l" rtl="0" eaLnBrk="1" fontAlgn="base" hangingPunct="1">
        <a:spcBef>
          <a:spcPct val="20000"/>
        </a:spcBef>
        <a:spcAft>
          <a:spcPct val="0"/>
        </a:spcAft>
        <a:buChar char="»"/>
        <a:defRPr sz="2800">
          <a:solidFill>
            <a:srgbClr val="003399"/>
          </a:solidFill>
          <a:latin typeface="+mn-lt"/>
          <a:ea typeface="+mn-ea"/>
        </a:defRPr>
      </a:lvl8pPr>
      <a:lvl9pPr marL="3886200" indent="-228600" algn="l" rtl="0" eaLnBrk="1" fontAlgn="base" hangingPunct="1">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3"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A6D062AD-A5F6-44CB-9721-1DE89B82DA0B}" type="datetime1">
              <a:rPr lang="zh-CN" altLang="en-US" b="0" smtClean="0">
                <a:solidFill>
                  <a:srgbClr val="000000"/>
                </a:solidFill>
                <a:latin typeface="Arial" panose="020B0604020202020204" pitchFamily="34" charset="0"/>
                <a:ea typeface="宋体"/>
              </a:rPr>
              <a:t>2021-10-23</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66"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CEPC-MDI mechanical design workshop ,Dongguan</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071" y="226221"/>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05088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967" r:id="rId4"/>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40314"/>
            <a:ext cx="7139136"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457200" y="1200152"/>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DC814727-2562-4DD1-9A96-BB97969BBE10}" type="datetime1">
              <a:rPr lang="zh-CN" altLang="en-US" smtClean="0">
                <a:solidFill>
                  <a:srgbClr val="FFFFFF"/>
                </a:solidFill>
              </a:rPr>
              <a:t>2021-10-23</a:t>
            </a:fld>
            <a:endParaRPr lang="en-US" altLang="zh-CN">
              <a:solidFill>
                <a:srgbClr val="FFFFFF"/>
              </a:solidFill>
            </a:endParaRPr>
          </a:p>
        </p:txBody>
      </p:sp>
      <p:sp>
        <p:nvSpPr>
          <p:cNvPr id="15360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r>
              <a:rPr lang="en-US" altLang="zh-CN" smtClean="0">
                <a:solidFill>
                  <a:srgbClr val="FFFFFF"/>
                </a:solidFill>
              </a:rPr>
              <a:t>CEPC-MDI mechanical design workshop ,Dongguan</a:t>
            </a:r>
            <a:endParaRPr lang="en-US" altLang="zh-CN">
              <a:solidFill>
                <a:srgbClr val="FFFFFF"/>
              </a:solidFill>
            </a:endParaRPr>
          </a:p>
        </p:txBody>
      </p:sp>
      <p:pic>
        <p:nvPicPr>
          <p:cNvPr id="9" name="图片 8" descr="高能所.jpg"/>
          <p:cNvPicPr>
            <a:picLocks noChangeAspect="1"/>
          </p:cNvPicPr>
          <p:nvPr/>
        </p:nvPicPr>
        <p:blipFill>
          <a:blip r:embed="rId13" cstate="print"/>
          <a:srcRect t="46505" r="42913"/>
          <a:stretch>
            <a:fillRect/>
          </a:stretch>
        </p:blipFill>
        <p:spPr>
          <a:xfrm>
            <a:off x="1" y="0"/>
            <a:ext cx="1619672" cy="853733"/>
          </a:xfrm>
          <a:prstGeom prst="rect">
            <a:avLst/>
          </a:prstGeom>
        </p:spPr>
      </p:pic>
      <p:sp>
        <p:nvSpPr>
          <p:cNvPr id="10" name="矩形 9"/>
          <p:cNvSpPr/>
          <p:nvPr/>
        </p:nvSpPr>
        <p:spPr bwMode="auto">
          <a:xfrm>
            <a:off x="0" y="5002022"/>
            <a:ext cx="9144000" cy="646331"/>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a:endParaRPr lang="zh-CN" altLang="en-US" sz="3600">
              <a:solidFill>
                <a:srgbClr val="FFFFFF"/>
              </a:solidFill>
            </a:endParaRPr>
          </a:p>
        </p:txBody>
      </p:sp>
    </p:spTree>
    <p:extLst>
      <p:ext uri="{BB962C8B-B14F-4D97-AF65-F5344CB8AC3E}">
        <p14:creationId xmlns:p14="http://schemas.microsoft.com/office/powerpoint/2010/main" val="121046433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split orient="vert"/>
  </p:transition>
  <p:hf sldNum="0" hdr="0"/>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3"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eaLnBrk="0" fontAlgn="base" hangingPunct="0">
              <a:spcBef>
                <a:spcPct val="0"/>
              </a:spcBef>
              <a:spcAft>
                <a:spcPct val="0"/>
              </a:spcAft>
            </a:pPr>
            <a:endParaRPr lang="zh-CN" altLang="en-US" sz="1800">
              <a:solidFill>
                <a:srgbClr val="000000"/>
              </a:solidFill>
              <a:latin typeface="Arial" panose="020B0604020202020204" pitchFamily="34" charset="0"/>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sz="1800">
              <a:solidFill>
                <a:srgbClr val="000000"/>
              </a:solidFill>
              <a:latin typeface="Arial" panose="020B0604020202020204" pitchFamily="34" charset="0"/>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fld id="{819A8707-F2D3-4291-AA1A-A4022B01B52D}" type="datetime1">
              <a:rPr lang="zh-CN" altLang="en-US" smtClean="0">
                <a:solidFill>
                  <a:srgbClr val="000000"/>
                </a:solidFill>
                <a:latin typeface="Arial" panose="020B0604020202020204" pitchFamily="34" charset="0"/>
              </a:rPr>
              <a:t>2021-10-23</a:t>
            </a:fld>
            <a:endParaRPr lang="en-US">
              <a:solidFill>
                <a:srgbClr val="000000"/>
              </a:solidFill>
              <a:latin typeface="Arial" panose="020B0604020202020204" pitchFamily="34" charset="0"/>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B831B966-AF75-41A4-BC03-16B646C9F413}" type="slidenum">
              <a:rPr lang="en-US">
                <a:solidFill>
                  <a:srgbClr val="000000"/>
                </a:solidFill>
                <a:latin typeface="Arial" panose="020B0604020202020204" pitchFamily="34" charset="0"/>
              </a:rPr>
              <a:pPr fontAlgn="base">
                <a:spcBef>
                  <a:spcPct val="0"/>
                </a:spcBef>
                <a:spcAft>
                  <a:spcPct val="0"/>
                </a:spcAft>
                <a:defRPr/>
              </a:pPr>
              <a:t>‹#›</a:t>
            </a:fld>
            <a:endParaRPr lang="en-US">
              <a:solidFill>
                <a:srgbClr val="000000"/>
              </a:solidFill>
              <a:latin typeface="Arial" panose="020B0604020202020204" pitchFamily="34" charset="0"/>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zh-CN" altLang="en-US" sz="1000" kern="10">
                <a:solidFill>
                  <a:srgbClr val="000000"/>
                </a:solidFill>
                <a:latin typeface="宋体" panose="02010600030101010101" pitchFamily="2" charset="-122"/>
              </a:rPr>
              <a:t> </a:t>
            </a:r>
          </a:p>
        </p:txBody>
      </p:sp>
      <p:sp>
        <p:nvSpPr>
          <p:cNvPr id="1033" name="Text Box 14"/>
          <p:cNvSpPr txBox="1">
            <a:spLocks noChangeArrowheads="1"/>
          </p:cNvSpPr>
          <p:nvPr/>
        </p:nvSpPr>
        <p:spPr bwMode="auto">
          <a:xfrm>
            <a:off x="6659566"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defRPr/>
            </a:pPr>
            <a:r>
              <a:rPr lang="en-US" sz="1400">
                <a:solidFill>
                  <a:srgbClr val="000000"/>
                </a:solidFill>
                <a:latin typeface="Arial Black" panose="020B0A04020102020204" pitchFamily="34" charset="0"/>
              </a:rPr>
              <a:t>      </a:t>
            </a:r>
            <a:endParaRPr lang="en-US" sz="140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r>
              <a:rPr lang="en-US" altLang="zh-CN" smtClean="0">
                <a:solidFill>
                  <a:srgbClr val="000000"/>
                </a:solidFill>
                <a:latin typeface="Arial" panose="020B0604020202020204" pitchFamily="34" charset="0"/>
              </a:rPr>
              <a:t>CEPC-MDI mechanical design workshop ,Dongguan</a:t>
            </a:r>
            <a:endParaRPr lang="en-US">
              <a:solidFill>
                <a:srgbClr val="000000"/>
              </a:solidFill>
              <a:latin typeface="Arial" panose="020B0604020202020204" pitchFamily="34" charset="0"/>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1" y="226221"/>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50584"/>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9" y="1314454"/>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7" name="AutoShape 4"/>
          <p:cNvSpPr>
            <a:spLocks/>
          </p:cNvSpPr>
          <p:nvPr/>
        </p:nvSpPr>
        <p:spPr bwMode="auto">
          <a:xfrm>
            <a:off x="609608"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7EBF4CA5-EF59-46F0-86D9-6A445CF8BFAA}" type="datetime1">
              <a:rPr lang="zh-CN" altLang="en-US" b="0" smtClean="0">
                <a:solidFill>
                  <a:srgbClr val="000000"/>
                </a:solidFill>
                <a:latin typeface="Arial" panose="020B0604020202020204" pitchFamily="34" charset="0"/>
                <a:ea typeface="宋体"/>
              </a:rPr>
              <a:t>2021-10-23</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71" y="358383"/>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a:solidFill>
                  <a:srgbClr val="000000"/>
                </a:solidFill>
                <a:latin typeface="Arial Black" panose="020B0A04020102020204" pitchFamily="34" charset="0"/>
              </a:rPr>
              <a:t>      </a:t>
            </a:r>
            <a:endParaRPr lang="en-US" sz="1400" b="0">
              <a:solidFill>
                <a:srgbClr val="000000"/>
              </a:solidFill>
            </a:endParaRPr>
          </a:p>
        </p:txBody>
      </p:sp>
      <p:sp>
        <p:nvSpPr>
          <p:cNvPr id="1034" name="Rectangle 5"/>
          <p:cNvSpPr>
            <a:spLocks noGrp="1" noChangeArrowheads="1"/>
          </p:cNvSpPr>
          <p:nvPr>
            <p:ph type="ftr" sz="quarter" idx="3"/>
          </p:nvPr>
        </p:nvSpPr>
        <p:spPr bwMode="auto">
          <a:xfrm>
            <a:off x="3124202"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CEPC-MDI mechanical design workshop ,Dongguan</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071" y="226224"/>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56806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Lst>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66738" y="1314450"/>
            <a:ext cx="8001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7" name="AutoShape 4"/>
          <p:cNvSpPr>
            <a:spLocks/>
          </p:cNvSpPr>
          <p:nvPr/>
        </p:nvSpPr>
        <p:spPr bwMode="auto">
          <a:xfrm>
            <a:off x="609602" y="627460"/>
            <a:ext cx="7923213" cy="80963"/>
          </a:xfrm>
          <a:custGeom>
            <a:avLst/>
            <a:gdLst>
              <a:gd name="T0" fmla="*/ 0 w 1000"/>
              <a:gd name="T1" fmla="*/ 0 h 1000"/>
              <a:gd name="T2" fmla="*/ 2147483646 w 1000"/>
              <a:gd name="T3" fmla="*/ 0 h 1000"/>
              <a:gd name="T4" fmla="*/ 2147483646 w 1000"/>
              <a:gd name="T5" fmla="*/ 1257963264 h 1000"/>
              <a:gd name="T6" fmla="*/ 0 w 1000"/>
              <a:gd name="T7" fmla="*/ 1257963264 h 1000"/>
              <a:gd name="T8" fmla="*/ 0 w 1000"/>
              <a:gd name="T9" fmla="*/ 0 h 1000"/>
              <a:gd name="T10" fmla="*/ 0 w 1000"/>
              <a:gd name="T11" fmla="*/ 0 h 1000"/>
              <a:gd name="T12" fmla="*/ 2147483646 w 1000"/>
              <a:gd name="T13" fmla="*/ 0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cmpd="sng">
            <a:solidFill>
              <a:schemeClr val="accent2"/>
            </a:solidFill>
            <a:round/>
            <a:headEnd/>
            <a:tailEnd/>
          </a:ln>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8" name="Line 5"/>
          <p:cNvSpPr>
            <a:spLocks noChangeShapeType="1"/>
          </p:cNvSpPr>
          <p:nvPr/>
        </p:nvSpPr>
        <p:spPr bwMode="auto">
          <a:xfrm flipV="1">
            <a:off x="609600" y="4731544"/>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endParaRPr lang="zh-CN" altLang="en-US" sz="1800" b="0">
              <a:solidFill>
                <a:srgbClr val="000000"/>
              </a:solidFill>
              <a:latin typeface="Arial" panose="020B0604020202020204" pitchFamily="34" charset="0"/>
              <a:ea typeface="宋体"/>
            </a:endParaRPr>
          </a:p>
        </p:txBody>
      </p:sp>
      <p:sp>
        <p:nvSpPr>
          <p:cNvPr id="1029" name="Rectangle 6"/>
          <p:cNvSpPr>
            <a:spLocks noGrp="1" noChangeArrowheads="1"/>
          </p:cNvSpPr>
          <p:nvPr>
            <p:ph type="dt" sz="half" idx="2"/>
          </p:nvPr>
        </p:nvSpPr>
        <p:spPr bwMode="auto">
          <a:xfrm>
            <a:off x="6096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lgn="l">
              <a:defRPr/>
            </a:pPr>
            <a:fld id="{2439B341-259C-4D96-870E-7D88B2A5D74D}" type="datetime1">
              <a:rPr lang="zh-CN" altLang="en-US" b="0" smtClean="0">
                <a:solidFill>
                  <a:srgbClr val="000000"/>
                </a:solidFill>
                <a:latin typeface="Arial" panose="020B0604020202020204" pitchFamily="34" charset="0"/>
                <a:ea typeface="宋体"/>
              </a:rPr>
              <a:t>2021-10-23</a:t>
            </a:fld>
            <a:endParaRPr lang="en-US" b="0">
              <a:solidFill>
                <a:srgbClr val="000000"/>
              </a:solidFill>
              <a:latin typeface="Arial" panose="020B0604020202020204" pitchFamily="34" charset="0"/>
              <a:ea typeface="宋体"/>
            </a:endParaRPr>
          </a:p>
        </p:txBody>
      </p:sp>
      <p:sp>
        <p:nvSpPr>
          <p:cNvPr id="1030" name="Rectangle 8"/>
          <p:cNvSpPr>
            <a:spLocks noGrp="1" noChangeArrowheads="1"/>
          </p:cNvSpPr>
          <p:nvPr>
            <p:ph type="sldNum" sz="quarter" idx="4"/>
          </p:nvPr>
        </p:nvSpPr>
        <p:spPr bwMode="auto">
          <a:xfrm>
            <a:off x="6553200" y="4786312"/>
            <a:ext cx="1981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831B966-AF75-41A4-BC03-16B646C9F413}" type="slidenum">
              <a:rPr lang="en-US" b="0">
                <a:solidFill>
                  <a:srgbClr val="000000"/>
                </a:solidFill>
                <a:latin typeface="Arial" panose="020B0604020202020204" pitchFamily="34" charset="0"/>
                <a:ea typeface="宋体"/>
              </a:rPr>
              <a:pPr>
                <a:defRPr/>
              </a:pPr>
              <a:t>‹#›</a:t>
            </a:fld>
            <a:endParaRPr lang="en-US" b="0">
              <a:solidFill>
                <a:srgbClr val="000000"/>
              </a:solidFill>
              <a:latin typeface="Arial" panose="020B0604020202020204" pitchFamily="34" charset="0"/>
              <a:ea typeface="宋体"/>
            </a:endParaRPr>
          </a:p>
        </p:txBody>
      </p:sp>
      <p:sp>
        <p:nvSpPr>
          <p:cNvPr id="1032" name="WordArt 13"/>
          <p:cNvSpPr>
            <a:spLocks noChangeArrowheads="1" noChangeShapeType="1" noTextEdit="1"/>
          </p:cNvSpPr>
          <p:nvPr/>
        </p:nvSpPr>
        <p:spPr bwMode="auto">
          <a:xfrm>
            <a:off x="1042988" y="390525"/>
            <a:ext cx="1562100" cy="1285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hangingPunct="0"/>
            <a:r>
              <a:rPr lang="zh-CN" altLang="en-US" sz="1000" b="0" kern="10">
                <a:solidFill>
                  <a:srgbClr val="000000"/>
                </a:solidFill>
                <a:latin typeface="宋体" panose="02010600030101010101" pitchFamily="2" charset="-122"/>
                <a:ea typeface="宋体"/>
              </a:rPr>
              <a:t> </a:t>
            </a:r>
          </a:p>
        </p:txBody>
      </p:sp>
      <p:sp>
        <p:nvSpPr>
          <p:cNvPr id="1033" name="Text Box 14"/>
          <p:cNvSpPr txBox="1">
            <a:spLocks noChangeArrowheads="1"/>
          </p:cNvSpPr>
          <p:nvPr/>
        </p:nvSpPr>
        <p:spPr bwMode="auto">
          <a:xfrm>
            <a:off x="6659565" y="358379"/>
            <a:ext cx="23764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spcBef>
                <a:spcPct val="50000"/>
              </a:spcBef>
              <a:defRPr/>
            </a:pPr>
            <a:r>
              <a:rPr lang="en-US" sz="1400" b="0" smtClean="0">
                <a:solidFill>
                  <a:srgbClr val="000000"/>
                </a:solidFill>
                <a:latin typeface="Arial Black" panose="020B0A04020102020204" pitchFamily="34" charset="0"/>
              </a:rPr>
              <a:t>      </a:t>
            </a:r>
            <a:endParaRPr lang="en-US" sz="1400" b="0" smtClean="0">
              <a:solidFill>
                <a:srgbClr val="000000"/>
              </a:solidFill>
            </a:endParaRPr>
          </a:p>
        </p:txBody>
      </p:sp>
      <p:sp>
        <p:nvSpPr>
          <p:cNvPr id="1034" name="Rectangle 5"/>
          <p:cNvSpPr>
            <a:spLocks noGrp="1" noChangeArrowheads="1"/>
          </p:cNvSpPr>
          <p:nvPr>
            <p:ph type="ftr" sz="quarter" idx="3"/>
          </p:nvPr>
        </p:nvSpPr>
        <p:spPr bwMode="auto">
          <a:xfrm>
            <a:off x="3124200" y="478631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n-US" altLang="zh-CN" b="0" smtClean="0">
                <a:solidFill>
                  <a:srgbClr val="000000"/>
                </a:solidFill>
                <a:latin typeface="Arial" panose="020B0604020202020204" pitchFamily="34" charset="0"/>
                <a:ea typeface="宋体"/>
              </a:rPr>
              <a:t>CEPC-MDI mechanical design workshop ,Dongguan</a:t>
            </a:r>
            <a:endParaRPr lang="en-US" b="0">
              <a:solidFill>
                <a:srgbClr val="000000"/>
              </a:solidFill>
              <a:latin typeface="Arial" panose="020B0604020202020204" pitchFamily="34" charset="0"/>
              <a:ea typeface="宋体"/>
            </a:endParaRPr>
          </a:p>
        </p:txBody>
      </p:sp>
      <p:pic>
        <p:nvPicPr>
          <p:cNvPr id="11" name="Picture 5" descr="C:\Users\donglinlang\Desktop\logo_main2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70" y="226219"/>
            <a:ext cx="2271712"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18763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Lst>
  <p:timing>
    <p:tnLst>
      <p:par>
        <p:cTn id="1" dur="indefinite" restart="never" nodeType="tmRoot"/>
      </p:par>
    </p:tnLst>
  </p:timing>
  <p:hf sldNum="0"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eaLnBrk="0" fontAlgn="base" hangingPunct="0">
        <a:spcBef>
          <a:spcPct val="20000"/>
        </a:spcBef>
        <a:spcAft>
          <a:spcPct val="0"/>
        </a:spcAft>
        <a:buClr>
          <a:schemeClr val="tx1"/>
        </a:buClr>
        <a:buFont typeface="Wingdings" panose="05000000000000000000" pitchFamily="2" charset="2"/>
        <a:buChar char="l"/>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9.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395537" y="930994"/>
            <a:ext cx="8496943" cy="1532744"/>
          </a:xfrm>
        </p:spPr>
        <p:txBody>
          <a:bodyPr/>
          <a:lstStyle/>
          <a:p>
            <a:r>
              <a:rPr lang="en-US" altLang="zh-CN" sz="4000" dirty="0" smtClean="0">
                <a:solidFill>
                  <a:srgbClr val="C00000"/>
                </a:solidFill>
                <a:latin typeface="微软雅黑" panose="020B0503020204020204" pitchFamily="34" charset="-122"/>
                <a:ea typeface="微软雅黑" panose="020B0503020204020204" pitchFamily="34" charset="-122"/>
              </a:rPr>
              <a:t>Design and Research of Cryostat for CEPC MDI SC Magnet</a:t>
            </a:r>
            <a:endParaRPr lang="zh-CN" altLang="en-US" sz="4000" dirty="0">
              <a:solidFill>
                <a:schemeClr val="tx1"/>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sz="quarter" idx="12"/>
          </p:nvPr>
        </p:nvSpPr>
        <p:spPr>
          <a:xfrm>
            <a:off x="367921" y="3651871"/>
            <a:ext cx="8352928" cy="1080119"/>
          </a:xfrm>
        </p:spPr>
        <p:txBody>
          <a:bodyPr/>
          <a:lstStyle/>
          <a:p>
            <a:r>
              <a:rPr lang="en-US" altLang="zh-CN" sz="2000" dirty="0">
                <a:latin typeface="微软雅黑" panose="020B0503020204020204" pitchFamily="34" charset="-122"/>
                <a:ea typeface="微软雅黑" panose="020B0503020204020204" pitchFamily="34" charset="-122"/>
              </a:rPr>
              <a:t>Cryogenics Group, Accelerator Research Center  </a:t>
            </a:r>
            <a:br>
              <a:rPr lang="en-US" altLang="zh-CN" sz="2000" dirty="0">
                <a:latin typeface="微软雅黑" panose="020B0503020204020204" pitchFamily="34" charset="-122"/>
                <a:ea typeface="微软雅黑" panose="020B0503020204020204" pitchFamily="34" charset="-122"/>
              </a:rPr>
            </a:br>
            <a:r>
              <a:rPr lang="en-US" altLang="zh-CN" sz="2000" dirty="0">
                <a:latin typeface="微软雅黑" panose="020B0503020204020204" pitchFamily="34" charset="-122"/>
                <a:ea typeface="微软雅黑" panose="020B0503020204020204" pitchFamily="34" charset="-122"/>
              </a:rPr>
              <a:t>Institute of High Energy Physics(IHEP)  </a:t>
            </a:r>
            <a:br>
              <a:rPr lang="en-US" altLang="zh-CN" sz="2000" dirty="0">
                <a:latin typeface="微软雅黑" panose="020B0503020204020204" pitchFamily="34" charset="-122"/>
                <a:ea typeface="微软雅黑" panose="020B0503020204020204" pitchFamily="34" charset="-122"/>
              </a:rPr>
            </a:br>
            <a:r>
              <a:rPr lang="en-US" altLang="zh-CN" sz="2000" dirty="0">
                <a:latin typeface="微软雅黑" panose="020B0503020204020204" pitchFamily="34" charset="-122"/>
                <a:ea typeface="微软雅黑" panose="020B0503020204020204" pitchFamily="34" charset="-122"/>
              </a:rPr>
              <a:t>Email: </a:t>
            </a:r>
            <a:r>
              <a:rPr lang="en-US" altLang="zh-CN" sz="2000" u="sng" dirty="0">
                <a:solidFill>
                  <a:srgbClr val="FF0000"/>
                </a:solidFill>
                <a:latin typeface="微软雅黑" panose="020B0503020204020204" pitchFamily="34" charset="-122"/>
                <a:ea typeface="微软雅黑" panose="020B0503020204020204" pitchFamily="34" charset="-122"/>
              </a:rPr>
              <a:t>xumf@ihep.ac.cn</a:t>
            </a:r>
            <a:endParaRPr lang="zh-CN" altLang="en-US" sz="2000" u="sng" dirty="0">
              <a:solidFill>
                <a:srgbClr val="FF0000"/>
              </a:solidFill>
              <a:latin typeface="微软雅黑" panose="020B0503020204020204" pitchFamily="34" charset="-122"/>
              <a:ea typeface="微软雅黑" panose="020B0503020204020204" pitchFamily="34" charset="-122"/>
            </a:endParaRPr>
          </a:p>
        </p:txBody>
      </p:sp>
      <p:sp>
        <p:nvSpPr>
          <p:cNvPr id="6" name="文本占位符 4">
            <a:extLst>
              <a:ext uri="{FF2B5EF4-FFF2-40B4-BE49-F238E27FC236}">
                <a16:creationId xmlns="" xmlns:a16="http://schemas.microsoft.com/office/drawing/2014/main" id="{449A9E1E-0DC6-459A-9574-54D933A49422}"/>
              </a:ext>
            </a:extLst>
          </p:cNvPr>
          <p:cNvSpPr txBox="1">
            <a:spLocks/>
          </p:cNvSpPr>
          <p:nvPr/>
        </p:nvSpPr>
        <p:spPr bwMode="auto">
          <a:xfrm>
            <a:off x="395536" y="2679763"/>
            <a:ext cx="8424936" cy="10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ctr" rtl="0" eaLnBrk="0" fontAlgn="base" hangingPunct="0">
              <a:spcBef>
                <a:spcPct val="20000"/>
              </a:spcBef>
              <a:spcAft>
                <a:spcPct val="0"/>
              </a:spcAft>
              <a:buClr>
                <a:schemeClr val="tx1"/>
              </a:buClr>
              <a:buFont typeface="Wingdings" panose="05000000000000000000" pitchFamily="2" charset="2"/>
              <a:buNone/>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tx1"/>
              </a:buClr>
              <a:buFont typeface="Wingdings" panose="05000000000000000000" pitchFamily="2" charset="2"/>
              <a:buChar char="Ø"/>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tx1"/>
              </a:buClr>
              <a:buFont typeface="Wingdings" panose="05000000000000000000" pitchFamily="2" charset="2"/>
              <a:buChar char="u"/>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tx1"/>
              </a:buClr>
              <a:buFont typeface="Wingdings" panose="05000000000000000000" pitchFamily="2" charset="2"/>
              <a:buChar char="u"/>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0" u="sng" dirty="0" err="1">
                <a:solidFill>
                  <a:srgbClr val="FF0000"/>
                </a:solidFill>
                <a:latin typeface="微软雅黑" panose="020B0503020204020204" pitchFamily="34" charset="-122"/>
                <a:ea typeface="微软雅黑" panose="020B0503020204020204" pitchFamily="34" charset="-122"/>
              </a:rPr>
              <a:t>Miaofu</a:t>
            </a:r>
            <a:r>
              <a:rPr lang="en-US" altLang="zh-CN" sz="2000" b="0" u="sng" dirty="0">
                <a:solidFill>
                  <a:srgbClr val="FF0000"/>
                </a:solidFill>
                <a:latin typeface="微软雅黑" panose="020B0503020204020204" pitchFamily="34" charset="-122"/>
                <a:ea typeface="微软雅黑" panose="020B0503020204020204" pitchFamily="34" charset="-122"/>
              </a:rPr>
              <a:t> Xu</a:t>
            </a:r>
            <a:r>
              <a:rPr lang="en-US" altLang="zh-CN" sz="2000" b="0" dirty="0">
                <a:latin typeface="微软雅黑" panose="020B0503020204020204" pitchFamily="34" charset="-122"/>
                <a:ea typeface="微软雅黑" panose="020B0503020204020204" pitchFamily="34" charset="-122"/>
              </a:rPr>
              <a:t>, </a:t>
            </a:r>
            <a:r>
              <a:rPr lang="en-US" altLang="zh-CN" sz="2000" b="0" dirty="0" err="1" smtClean="0">
                <a:latin typeface="微软雅黑" panose="020B0503020204020204" pitchFamily="34" charset="-122"/>
                <a:ea typeface="微软雅黑" panose="020B0503020204020204" pitchFamily="34" charset="-122"/>
              </a:rPr>
              <a:t>Penghui</a:t>
            </a:r>
            <a:r>
              <a:rPr lang="en-US" altLang="zh-CN" sz="2000" b="0" dirty="0" smtClean="0">
                <a:latin typeface="微软雅黑" panose="020B0503020204020204" pitchFamily="34" charset="-122"/>
                <a:ea typeface="微软雅黑" panose="020B0503020204020204" pitchFamily="34" charset="-122"/>
              </a:rPr>
              <a:t> Li, </a:t>
            </a:r>
            <a:r>
              <a:rPr lang="en-US" altLang="zh-CN" sz="2000" b="0" dirty="0" err="1" smtClean="0">
                <a:latin typeface="微软雅黑" panose="020B0503020204020204" pitchFamily="34" charset="-122"/>
                <a:ea typeface="微软雅黑" panose="020B0503020204020204" pitchFamily="34" charset="-122"/>
              </a:rPr>
              <a:t>Zhengze</a:t>
            </a:r>
            <a:r>
              <a:rPr lang="en-US" altLang="zh-CN" sz="2000" b="0" dirty="0" smtClean="0">
                <a:latin typeface="微软雅黑" panose="020B0503020204020204" pitchFamily="34" charset="-122"/>
                <a:ea typeface="微软雅黑" panose="020B0503020204020204" pitchFamily="34" charset="-122"/>
              </a:rPr>
              <a:t> Chang, </a:t>
            </a:r>
            <a:r>
              <a:rPr lang="en-US" altLang="zh-CN" sz="2000" b="0" dirty="0" err="1" smtClean="0">
                <a:latin typeface="微软雅黑" panose="020B0503020204020204" pitchFamily="34" charset="-122"/>
                <a:ea typeface="微软雅黑" panose="020B0503020204020204" pitchFamily="34" charset="-122"/>
              </a:rPr>
              <a:t>Jianrong</a:t>
            </a:r>
            <a:r>
              <a:rPr lang="en-US" altLang="zh-CN" sz="2000" b="0" dirty="0" smtClean="0">
                <a:latin typeface="微软雅黑" panose="020B0503020204020204" pitchFamily="34" charset="-122"/>
                <a:ea typeface="微软雅黑" panose="020B0503020204020204" pitchFamily="34" charset="-122"/>
              </a:rPr>
              <a:t> Zhou, </a:t>
            </a:r>
            <a:r>
              <a:rPr lang="en-US" altLang="zh-CN" sz="2000" b="0" dirty="0" err="1" smtClean="0">
                <a:latin typeface="微软雅黑" panose="020B0503020204020204" pitchFamily="34" charset="-122"/>
                <a:ea typeface="微软雅黑" panose="020B0503020204020204" pitchFamily="34" charset="-122"/>
              </a:rPr>
              <a:t>Rui</a:t>
            </a:r>
            <a:r>
              <a:rPr lang="en-US" altLang="zh-CN" sz="2000" b="0" dirty="0" smtClean="0">
                <a:latin typeface="微软雅黑" panose="020B0503020204020204" pitchFamily="34" charset="-122"/>
                <a:ea typeface="微软雅黑" panose="020B0503020204020204" pitchFamily="34" charset="-122"/>
              </a:rPr>
              <a:t> Ge</a:t>
            </a:r>
            <a:endParaRPr lang="zh-CN" altLang="en-US" sz="20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839720"/>
      </p:ext>
    </p:extLst>
  </p:cSld>
  <p:clrMapOvr>
    <a:masterClrMapping/>
  </p:clrMapOvr>
  <p:transition advTm="1125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46B33E55-5BC3-4ACA-BDE8-A4E3117C3AED}"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2" y="4786313"/>
            <a:ext cx="3752054" cy="342900"/>
          </a:xfrm>
        </p:spPr>
        <p:txBody>
          <a:bodyPr/>
          <a:lstStyle/>
          <a:p>
            <a:pPr>
              <a:defRPr/>
            </a:pPr>
            <a:r>
              <a:rPr lang="en-US" altLang="zh-CN" dirty="0" smtClean="0">
                <a:solidFill>
                  <a:srgbClr val="000000"/>
                </a:solidFill>
              </a:rPr>
              <a:t>CEPC-MDI mechanical design workshop ,Dongguan</a:t>
            </a:r>
            <a:endParaRPr lang="en-US" dirty="0">
              <a:solidFill>
                <a:srgbClr val="000000"/>
              </a:solidFill>
            </a:endParaRPr>
          </a:p>
        </p:txBody>
      </p:sp>
      <p:sp>
        <p:nvSpPr>
          <p:cNvPr id="8"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zh-CN" altLang="en-US" sz="2400" b="0" dirty="0" smtClean="0">
                <a:solidFill>
                  <a:srgbClr val="000000"/>
                </a:solidFill>
                <a:latin typeface="微软雅黑" panose="020B0503020204020204" pitchFamily="34" charset="-122"/>
                <a:ea typeface="微软雅黑" panose="020B0503020204020204" pitchFamily="34" charset="-122"/>
              </a:rPr>
              <a:t>过冷氦循环系统</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7574"/>
            <a:ext cx="890473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758177"/>
      </p:ext>
    </p:extLst>
  </p:cSld>
  <p:clrMapOvr>
    <a:masterClrMapping/>
  </p:clrMapOvr>
  <mc:AlternateContent xmlns:mc="http://schemas.openxmlformats.org/markup-compatibility/2006">
    <mc:Choice xmlns:p14="http://schemas.microsoft.com/office/powerpoint/2010/main" Requires="p14">
      <p:transition spd="slow" p14:dur="2000" advTm="42183"/>
    </mc:Choice>
    <mc:Fallback>
      <p:transition spd="slow" advTm="4218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Mechanical </a:t>
            </a:r>
            <a:r>
              <a:rPr lang="en-US" altLang="zh-CN" sz="28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Design</a:t>
            </a:r>
          </a:p>
          <a:p>
            <a:pPr marL="514350" indent="-514350">
              <a:lnSpc>
                <a:spcPct val="150000"/>
              </a:lnSpc>
              <a:buClrTx/>
              <a:buFont typeface="+mj-lt"/>
              <a:buAutoNum type="arabicPeriod"/>
              <a:defRPr/>
            </a:pPr>
            <a:r>
              <a:rPr lang="en-US" altLang="zh-CN" sz="28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Calculation and Simulation Results </a:t>
            </a:r>
            <a:endParaRPr lang="en-US" altLang="zh-CN" sz="28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800" u="sng" dirty="0">
                <a:solidFill>
                  <a:srgbClr val="333333"/>
                </a:solidFill>
                <a:latin typeface="微软雅黑" panose="020B0503020204020204" pitchFamily="34" charset="-122"/>
                <a:ea typeface="微软雅黑" panose="020B0503020204020204" pitchFamily="34" charset="-122"/>
              </a:rPr>
              <a:t>Summary </a:t>
            </a:r>
            <a:r>
              <a:rPr lang="en-US" altLang="zh-CN" sz="28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8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Questions</a:t>
            </a:r>
            <a:endParaRPr lang="en-US" altLang="zh-CN" sz="28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标题 3"/>
          <p:cNvSpPr>
            <a:spLocks noGrp="1"/>
          </p:cNvSpPr>
          <p:nvPr>
            <p:ph type="title"/>
          </p:nvPr>
        </p:nvSpPr>
        <p:spPr>
          <a:xfrm>
            <a:off x="2987824" y="51470"/>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346F5A27-CAA8-47B5-81CE-0CF88D9E4764}" type="datetime1">
              <a:rPr lang="zh-CN" altLang="en-US" smtClean="0">
                <a:solidFill>
                  <a:srgbClr val="000000"/>
                </a:solidFill>
              </a:rPr>
              <a:t>2021-10-23</a:t>
            </a:fld>
            <a:endParaRPr lang="en-US" dirty="0">
              <a:solidFill>
                <a:srgbClr val="000000"/>
              </a:solidFill>
            </a:endParaRPr>
          </a:p>
        </p:txBody>
      </p:sp>
      <p:sp>
        <p:nvSpPr>
          <p:cNvPr id="5" name="页脚占位符 4"/>
          <p:cNvSpPr>
            <a:spLocks noGrp="1"/>
          </p:cNvSpPr>
          <p:nvPr>
            <p:ph type="ftr" sz="quarter" idx="12"/>
          </p:nvPr>
        </p:nvSpPr>
        <p:spPr>
          <a:xfrm>
            <a:off x="2843808" y="4786313"/>
            <a:ext cx="3528392" cy="342900"/>
          </a:xfrm>
        </p:spPr>
        <p:txBody>
          <a:bodyPr anchor="ctr"/>
          <a:lstStyle/>
          <a:p>
            <a:pPr>
              <a:defRPr/>
            </a:pPr>
            <a:r>
              <a:rPr lang="en-US" altLang="zh-CN"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2303753069"/>
      </p:ext>
    </p:extLst>
  </p:cSld>
  <p:clrMapOvr>
    <a:masterClrMapping/>
  </p:clrMapOvr>
  <mc:AlternateContent xmlns:mc="http://schemas.openxmlformats.org/markup-compatibility/2006">
    <mc:Choice xmlns:p14="http://schemas.microsoft.com/office/powerpoint/2010/main" Requires="p14">
      <p:transition spd="slow" p14:dur="2000" advTm="2390"/>
    </mc:Choice>
    <mc:Fallback>
      <p:transition spd="slow" advTm="239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8224" r="46093"/>
          <a:stretch/>
        </p:blipFill>
        <p:spPr bwMode="auto">
          <a:xfrm>
            <a:off x="5153634" y="3393455"/>
            <a:ext cx="3234790" cy="1469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57" t="19729" r="20827" b="20546"/>
          <a:stretch/>
        </p:blipFill>
        <p:spPr bwMode="auto">
          <a:xfrm>
            <a:off x="4788024" y="843558"/>
            <a:ext cx="3816424" cy="210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占位符 3"/>
          <p:cNvSpPr>
            <a:spLocks noGrp="1"/>
          </p:cNvSpPr>
          <p:nvPr>
            <p:ph type="dt" sz="half" idx="10"/>
          </p:nvPr>
        </p:nvSpPr>
        <p:spPr/>
        <p:txBody>
          <a:bodyPr/>
          <a:lstStyle/>
          <a:p>
            <a:pPr>
              <a:defRPr/>
            </a:pPr>
            <a:fld id="{F30E7C73-67DC-4F0A-A139-B88E9277765D}"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1" y="4786313"/>
            <a:ext cx="3896071" cy="342900"/>
          </a:xfrm>
        </p:spPr>
        <p:txBody>
          <a:bodyPr/>
          <a:lstStyle/>
          <a:p>
            <a:pPr>
              <a:defRPr/>
            </a:pPr>
            <a:r>
              <a:rPr lang="en-US" altLang="zh-CN" dirty="0" smtClean="0">
                <a:solidFill>
                  <a:srgbClr val="000000"/>
                </a:solidFill>
              </a:rPr>
              <a:t>CEPC-MDI mechanical design workshop ,Dongguan</a:t>
            </a:r>
            <a:endParaRPr lang="en-US" dirty="0">
              <a:solidFill>
                <a:srgbClr val="000000"/>
              </a:solidFill>
            </a:endParaRPr>
          </a:p>
        </p:txBody>
      </p:sp>
      <p:sp>
        <p:nvSpPr>
          <p:cNvPr id="8" name="标题 1"/>
          <p:cNvSpPr txBox="1">
            <a:spLocks/>
          </p:cNvSpPr>
          <p:nvPr/>
        </p:nvSpPr>
        <p:spPr>
          <a:xfrm>
            <a:off x="2843808" y="135063"/>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789552"/>
            <a:ext cx="3240360" cy="2576042"/>
          </a:xfrm>
          <a:prstGeom prst="rect">
            <a:avLst/>
          </a:prstGeom>
        </p:spPr>
      </p:pic>
      <p:sp>
        <p:nvSpPr>
          <p:cNvPr id="3" name="右弧形箭头 2"/>
          <p:cNvSpPr/>
          <p:nvPr/>
        </p:nvSpPr>
        <p:spPr bwMode="auto">
          <a:xfrm>
            <a:off x="8382170" y="1672090"/>
            <a:ext cx="654326" cy="2377937"/>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666" y="3382735"/>
            <a:ext cx="4048228" cy="1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499932" y="2931790"/>
            <a:ext cx="4572000" cy="461665"/>
          </a:xfrm>
          <a:prstGeom prst="rect">
            <a:avLst/>
          </a:prstGeom>
        </p:spPr>
        <p:txBody>
          <a:bodyPr>
            <a:spAutoFit/>
          </a:bodyPr>
          <a:lstStyle/>
          <a:p>
            <a:r>
              <a:rPr lang="en-US" altLang="zh-CN" sz="1200" b="0" dirty="0">
                <a:solidFill>
                  <a:schemeClr val="tx1"/>
                </a:solidFill>
              </a:rPr>
              <a:t>The </a:t>
            </a:r>
            <a:r>
              <a:rPr lang="en-US" altLang="zh-CN" sz="1200" b="0" dirty="0" smtClean="0">
                <a:solidFill>
                  <a:schemeClr val="tx1"/>
                </a:solidFill>
              </a:rPr>
              <a:t>KEK SC </a:t>
            </a:r>
            <a:r>
              <a:rPr lang="en-US" altLang="zh-CN" sz="1200" b="0" dirty="0">
                <a:solidFill>
                  <a:schemeClr val="tx1"/>
                </a:solidFill>
              </a:rPr>
              <a:t>magnets are cooled with the sub-cooled </a:t>
            </a:r>
            <a:r>
              <a:rPr lang="en-US" altLang="zh-CN" sz="1200" b="0" dirty="0" err="1">
                <a:solidFill>
                  <a:schemeClr val="tx1"/>
                </a:solidFill>
              </a:rPr>
              <a:t>LHe</a:t>
            </a:r>
            <a:r>
              <a:rPr lang="en-US" altLang="zh-CN" sz="1200" b="0" dirty="0">
                <a:solidFill>
                  <a:schemeClr val="tx1"/>
                </a:solidFill>
              </a:rPr>
              <a:t> at 20 g/s </a:t>
            </a:r>
            <a:endParaRPr lang="en-US" altLang="zh-CN" sz="1200" b="0" dirty="0" smtClean="0">
              <a:solidFill>
                <a:schemeClr val="tx1"/>
              </a:solidFill>
            </a:endParaRPr>
          </a:p>
          <a:p>
            <a:r>
              <a:rPr lang="en-US" altLang="zh-CN" sz="1200" b="0" dirty="0" smtClean="0">
                <a:solidFill>
                  <a:schemeClr val="tx1"/>
                </a:solidFill>
              </a:rPr>
              <a:t>and </a:t>
            </a:r>
            <a:r>
              <a:rPr lang="en-US" altLang="zh-CN" sz="1200" b="0" dirty="0">
                <a:solidFill>
                  <a:schemeClr val="tx1"/>
                </a:solidFill>
              </a:rPr>
              <a:t>0.16 MPa (~40 W).</a:t>
            </a:r>
            <a:endParaRPr lang="zh-CN" altLang="en-US" sz="1200" dirty="0">
              <a:solidFill>
                <a:schemeClr val="tx1"/>
              </a:solidFill>
            </a:endParaRPr>
          </a:p>
        </p:txBody>
      </p:sp>
    </p:spTree>
    <p:extLst>
      <p:ext uri="{BB962C8B-B14F-4D97-AF65-F5344CB8AC3E}">
        <p14:creationId xmlns:p14="http://schemas.microsoft.com/office/powerpoint/2010/main" val="4171515600"/>
      </p:ext>
    </p:extLst>
  </p:cSld>
  <p:clrMapOvr>
    <a:masterClrMapping/>
  </p:clrMapOvr>
  <mc:AlternateContent xmlns:mc="http://schemas.openxmlformats.org/markup-compatibility/2006">
    <mc:Choice xmlns:p14="http://schemas.microsoft.com/office/powerpoint/2010/main" Requires="p14">
      <p:transition spd="slow" p14:dur="2000" advTm="56680"/>
    </mc:Choice>
    <mc:Fallback>
      <p:transition spd="slow" advTm="5668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3" t="35758" r="7018" b="25849"/>
          <a:stretch/>
        </p:blipFill>
        <p:spPr bwMode="auto">
          <a:xfrm>
            <a:off x="443317" y="1113588"/>
            <a:ext cx="832021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4"/>
          <p:cNvSpPr txBox="1">
            <a:spLocks noChangeArrowheads="1"/>
          </p:cNvSpPr>
          <p:nvPr/>
        </p:nvSpPr>
        <p:spPr bwMode="auto">
          <a:xfrm>
            <a:off x="611560" y="735546"/>
            <a:ext cx="7344816" cy="424732"/>
          </a:xfrm>
          <a:prstGeom prst="rect">
            <a:avLst/>
          </a:prstGeom>
          <a:noFill/>
          <a:ln w="9525">
            <a:noFill/>
            <a:miter lim="800000"/>
            <a:headEnd/>
            <a:tailEnd/>
          </a:ln>
        </p:spPr>
        <p:txBody>
          <a:bodyPr wrap="square" anchor="ctr">
            <a:spAutoFit/>
          </a:bodyPr>
          <a:lstStyle/>
          <a:p>
            <a:pPr marL="273050" indent="-273050" algn="l">
              <a:lnSpc>
                <a:spcPct val="120000"/>
              </a:lnSpc>
              <a:spcBef>
                <a:spcPts val="400"/>
              </a:spcBef>
              <a:buFont typeface="Arial"/>
              <a:buChar char="•"/>
            </a:pPr>
            <a:r>
              <a:rPr lang="en-US" altLang="zh-CN" sz="1800" b="0" dirty="0" smtClean="0">
                <a:solidFill>
                  <a:schemeClr val="tx1"/>
                </a:solidFill>
                <a:latin typeface="微软雅黑" panose="020B0503020204020204" pitchFamily="34" charset="-122"/>
                <a:ea typeface="微软雅黑" panose="020B0503020204020204" pitchFamily="34" charset="-122"/>
              </a:rPr>
              <a:t>We are not at the level of a real, detailed, mechanical design</a:t>
            </a:r>
            <a:endParaRPr lang="en-US" altLang="zh-CN" sz="1800" b="0" dirty="0">
              <a:solidFill>
                <a:schemeClr val="tx1"/>
              </a:solidFill>
              <a:latin typeface="微软雅黑" panose="020B0503020204020204" pitchFamily="34" charset="-122"/>
              <a:ea typeface="微软雅黑" panose="020B0503020204020204" pitchFamily="34" charset="-122"/>
            </a:endParaRPr>
          </a:p>
        </p:txBody>
      </p:sp>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425" t="19940" r="8155" b="34983"/>
          <a:stretch/>
        </p:blipFill>
        <p:spPr bwMode="auto">
          <a:xfrm>
            <a:off x="432608" y="2787774"/>
            <a:ext cx="8315857" cy="189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接箭头连接符 8"/>
          <p:cNvCxnSpPr/>
          <p:nvPr/>
        </p:nvCxnSpPr>
        <p:spPr bwMode="auto">
          <a:xfrm>
            <a:off x="1619672" y="2099197"/>
            <a:ext cx="5040560" cy="1350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491880" y="1779662"/>
            <a:ext cx="1512168" cy="369332"/>
          </a:xfrm>
          <a:prstGeom prst="rect">
            <a:avLst/>
          </a:prstGeom>
          <a:noFill/>
        </p:spPr>
        <p:txBody>
          <a:bodyPr wrap="square" rtlCol="0" anchor="ctr">
            <a:spAutoFit/>
          </a:bodyPr>
          <a:lstStyle/>
          <a:p>
            <a:r>
              <a:rPr lang="en-US" altLang="zh-CN" sz="1800" dirty="0" smtClean="0">
                <a:solidFill>
                  <a:srgbClr val="FF0000"/>
                </a:solidFill>
              </a:rPr>
              <a:t>5322 mm</a:t>
            </a:r>
            <a:endParaRPr lang="zh-CN" altLang="en-US" sz="1800" dirty="0">
              <a:solidFill>
                <a:srgbClr val="FF0000"/>
              </a:solidFill>
            </a:endParaRPr>
          </a:p>
        </p:txBody>
      </p:sp>
      <p:cxnSp>
        <p:nvCxnSpPr>
          <p:cNvPr id="20" name="直接连接符 19"/>
          <p:cNvCxnSpPr/>
          <p:nvPr/>
        </p:nvCxnSpPr>
        <p:spPr bwMode="auto">
          <a:xfrm>
            <a:off x="1619672" y="1653648"/>
            <a:ext cx="0" cy="4590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6660232" y="1653648"/>
            <a:ext cx="0" cy="4590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4"/>
          <p:cNvSpPr txBox="1">
            <a:spLocks noChangeArrowheads="1"/>
          </p:cNvSpPr>
          <p:nvPr/>
        </p:nvSpPr>
        <p:spPr bwMode="auto">
          <a:xfrm>
            <a:off x="1829427" y="2085696"/>
            <a:ext cx="4254741" cy="350865"/>
          </a:xfrm>
          <a:prstGeom prst="rect">
            <a:avLst/>
          </a:prstGeom>
          <a:noFill/>
          <a:ln w="9525">
            <a:noFill/>
            <a:miter lim="800000"/>
            <a:headEnd/>
            <a:tailEnd/>
          </a:ln>
        </p:spPr>
        <p:txBody>
          <a:bodyPr wrap="square" anchor="ctr">
            <a:spAutoFit/>
          </a:bodyPr>
          <a:lstStyle/>
          <a:p>
            <a:pPr marL="273050" indent="-273050" algn="l">
              <a:lnSpc>
                <a:spcPct val="120000"/>
              </a:lnSpc>
              <a:spcBef>
                <a:spcPts val="400"/>
              </a:spcBef>
              <a:buFont typeface="Arial"/>
              <a:buChar char="•"/>
            </a:pPr>
            <a:r>
              <a:rPr lang="en-US" altLang="zh-CN" sz="1400" b="0" dirty="0" smtClean="0">
                <a:solidFill>
                  <a:schemeClr val="tx1"/>
                </a:solidFill>
                <a:latin typeface="微软雅黑" panose="020B0503020204020204" pitchFamily="34" charset="-122"/>
                <a:ea typeface="微软雅黑" panose="020B0503020204020204" pitchFamily="34" charset="-122"/>
              </a:rPr>
              <a:t>From support to the side flange of cryostat</a:t>
            </a:r>
            <a:endParaRPr lang="en-US" altLang="zh-CN" sz="1400" b="0" dirty="0">
              <a:solidFill>
                <a:schemeClr val="tx1"/>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bwMode="auto">
          <a:xfrm>
            <a:off x="527013" y="1572639"/>
            <a:ext cx="0" cy="5670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p:nvPr/>
        </p:nvCxnSpPr>
        <p:spPr bwMode="auto">
          <a:xfrm flipV="1">
            <a:off x="527014" y="2092447"/>
            <a:ext cx="1092659" cy="6751"/>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342451" y="1779662"/>
            <a:ext cx="1512168" cy="369332"/>
          </a:xfrm>
          <a:prstGeom prst="rect">
            <a:avLst/>
          </a:prstGeom>
          <a:noFill/>
        </p:spPr>
        <p:txBody>
          <a:bodyPr wrap="square" rtlCol="0" anchor="ctr">
            <a:spAutoFit/>
          </a:bodyPr>
          <a:lstStyle/>
          <a:p>
            <a:r>
              <a:rPr lang="en-US" altLang="zh-CN" sz="1800" dirty="0" smtClean="0">
                <a:solidFill>
                  <a:srgbClr val="FF0000"/>
                </a:solidFill>
              </a:rPr>
              <a:t>1132 mm</a:t>
            </a:r>
            <a:endParaRPr lang="zh-CN" altLang="en-US" sz="1800" dirty="0">
              <a:solidFill>
                <a:srgbClr val="FF0000"/>
              </a:solidFill>
            </a:endParaRPr>
          </a:p>
        </p:txBody>
      </p:sp>
      <p:sp>
        <p:nvSpPr>
          <p:cNvPr id="26" name="圆角矩形标注 25"/>
          <p:cNvSpPr/>
          <p:nvPr/>
        </p:nvSpPr>
        <p:spPr bwMode="auto">
          <a:xfrm>
            <a:off x="899592" y="3597864"/>
            <a:ext cx="504056" cy="270030"/>
          </a:xfrm>
          <a:prstGeom prst="wedgeRoundRectCallout">
            <a:avLst>
              <a:gd name="adj1" fmla="val -97655"/>
              <a:gd name="adj2" fmla="val 270948"/>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IP</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5" name="圆角矩形标注 34"/>
          <p:cNvSpPr/>
          <p:nvPr/>
        </p:nvSpPr>
        <p:spPr bwMode="auto">
          <a:xfrm>
            <a:off x="7341761" y="4460874"/>
            <a:ext cx="1421773" cy="270030"/>
          </a:xfrm>
          <a:prstGeom prst="wedgeRoundRectCallout">
            <a:avLst>
              <a:gd name="adj1" fmla="val -85838"/>
              <a:gd name="adj2" fmla="val -32085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SUPPORT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6" name="圆角矩形标注 35"/>
          <p:cNvSpPr/>
          <p:nvPr/>
        </p:nvSpPr>
        <p:spPr bwMode="auto">
          <a:xfrm>
            <a:off x="4788025" y="4460874"/>
            <a:ext cx="1421773" cy="270030"/>
          </a:xfrm>
          <a:prstGeom prst="wedgeRoundRectCallout">
            <a:avLst>
              <a:gd name="adj1" fmla="val -85838"/>
              <a:gd name="adj2" fmla="val -320854"/>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CRYOSTAT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37" name="圆角矩形标注 36"/>
          <p:cNvSpPr/>
          <p:nvPr/>
        </p:nvSpPr>
        <p:spPr bwMode="auto">
          <a:xfrm>
            <a:off x="1829427" y="3219822"/>
            <a:ext cx="1590445" cy="270030"/>
          </a:xfrm>
          <a:prstGeom prst="wedgeRoundRectCallout">
            <a:avLst>
              <a:gd name="adj1" fmla="val -72967"/>
              <a:gd name="adj2" fmla="val 340431"/>
              <a:gd name="adj3" fmla="val 16667"/>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33</a:t>
            </a:r>
            <a:r>
              <a:rPr lang="zh-CN" altLang="en-US" sz="1600" b="0" dirty="0">
                <a:solidFill>
                  <a:schemeClr val="tx1"/>
                </a:solidFill>
                <a:latin typeface="Arial" panose="020B0604020202020204" pitchFamily="34" charset="0"/>
                <a:ea typeface="宋体" panose="02010600030101010101" pitchFamily="2" charset="-122"/>
              </a:rPr>
              <a:t> </a:t>
            </a:r>
            <a:r>
              <a:rPr lang="en-US" altLang="zh-CN" sz="1600" b="0" dirty="0" err="1" smtClean="0">
                <a:solidFill>
                  <a:schemeClr val="tx1"/>
                </a:solidFill>
                <a:latin typeface="Arial" panose="020B0604020202020204" pitchFamily="34" charset="0"/>
                <a:ea typeface="宋体" panose="02010600030101010101" pitchFamily="2" charset="-122"/>
              </a:rPr>
              <a:t>mrad</a:t>
            </a:r>
            <a:r>
              <a:rPr lang="en-US" altLang="zh-CN" sz="1600" b="0" dirty="0" smtClean="0">
                <a:solidFill>
                  <a:schemeClr val="tx1"/>
                </a:solidFill>
                <a:latin typeface="Arial" panose="020B0604020202020204" pitchFamily="34" charset="0"/>
                <a:ea typeface="宋体" panose="02010600030101010101" pitchFamily="2" charset="-122"/>
              </a:rPr>
              <a:t> cone</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9" name="标题 1"/>
          <p:cNvSpPr txBox="1">
            <a:spLocks/>
          </p:cNvSpPr>
          <p:nvPr/>
        </p:nvSpPr>
        <p:spPr>
          <a:xfrm>
            <a:off x="2843808" y="135063"/>
            <a:ext cx="6035206" cy="348455"/>
          </a:xfrm>
          <a:prstGeom prst="rect">
            <a:avLst/>
          </a:prstGeom>
        </p:spPr>
        <p:txBody>
          <a:bodyPr anchor="ct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1099752"/>
      </p:ext>
    </p:extLst>
  </p:cSld>
  <p:clrMapOvr>
    <a:masterClrMapping/>
  </p:clrMapOvr>
  <mc:AlternateContent xmlns:mc="http://schemas.openxmlformats.org/markup-compatibility/2006">
    <mc:Choice xmlns:p14="http://schemas.microsoft.com/office/powerpoint/2010/main" Requires="p14">
      <p:transition spd="slow" p14:dur="2000" advTm="22893"/>
    </mc:Choice>
    <mc:Fallback>
      <p:transition spd="slow" advTm="2289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126" b="21535"/>
          <a:stretch/>
        </p:blipFill>
        <p:spPr bwMode="auto">
          <a:xfrm>
            <a:off x="179512" y="1052670"/>
            <a:ext cx="8856984" cy="188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4"/>
          <p:cNvSpPr txBox="1">
            <a:spLocks noChangeArrowheads="1"/>
          </p:cNvSpPr>
          <p:nvPr/>
        </p:nvSpPr>
        <p:spPr bwMode="auto">
          <a:xfrm>
            <a:off x="611560" y="699542"/>
            <a:ext cx="7344816" cy="424732"/>
          </a:xfrm>
          <a:prstGeom prst="rect">
            <a:avLst/>
          </a:prstGeom>
          <a:noFill/>
          <a:ln w="9525">
            <a:noFill/>
            <a:miter lim="800000"/>
            <a:headEnd/>
            <a:tailEnd/>
          </a:ln>
        </p:spPr>
        <p:txBody>
          <a:bodyPr wrap="square" anchor="ctr">
            <a:spAutoFit/>
          </a:bodyPr>
          <a:lstStyle/>
          <a:p>
            <a:pPr marL="273050" indent="-273050" algn="l">
              <a:lnSpc>
                <a:spcPct val="120000"/>
              </a:lnSpc>
              <a:spcBef>
                <a:spcPts val="400"/>
              </a:spcBef>
              <a:buFont typeface="Arial"/>
              <a:buChar char="•"/>
            </a:pPr>
            <a:r>
              <a:rPr lang="en-US" altLang="zh-CN" sz="1800" b="0" dirty="0" smtClean="0">
                <a:solidFill>
                  <a:schemeClr val="tx1"/>
                </a:solidFill>
                <a:latin typeface="微软雅黑" panose="020B0503020204020204" pitchFamily="34" charset="-122"/>
                <a:ea typeface="微软雅黑" panose="020B0503020204020204" pitchFamily="34" charset="-122"/>
              </a:rPr>
              <a:t>The total weight of cryostat is about 2.5 T</a:t>
            </a:r>
            <a:endParaRPr lang="en-US" altLang="zh-CN" sz="1800" b="0" dirty="0">
              <a:solidFill>
                <a:schemeClr val="tx1"/>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97" t="35305" b="35302"/>
          <a:stretch/>
        </p:blipFill>
        <p:spPr bwMode="auto">
          <a:xfrm>
            <a:off x="251521" y="3435847"/>
            <a:ext cx="8810075" cy="118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标题 1"/>
          <p:cNvSpPr txBox="1">
            <a:spLocks/>
          </p:cNvSpPr>
          <p:nvPr/>
        </p:nvSpPr>
        <p:spPr>
          <a:xfrm>
            <a:off x="2843808" y="135063"/>
            <a:ext cx="6035206" cy="348455"/>
          </a:xfrm>
          <a:prstGeom prst="rect">
            <a:avLst/>
          </a:prstGeom>
        </p:spPr>
        <p:txBody>
          <a:bodyPr anchor="ct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9" name="圆角矩形标注 8"/>
          <p:cNvSpPr/>
          <p:nvPr/>
        </p:nvSpPr>
        <p:spPr bwMode="auto">
          <a:xfrm>
            <a:off x="539552" y="3111810"/>
            <a:ext cx="504056" cy="270030"/>
          </a:xfrm>
          <a:prstGeom prst="wedgeRoundRectCallout">
            <a:avLst>
              <a:gd name="adj1" fmla="val -97655"/>
              <a:gd name="adj2" fmla="val 270948"/>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IP</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圆角矩形标注 9"/>
          <p:cNvSpPr/>
          <p:nvPr/>
        </p:nvSpPr>
        <p:spPr bwMode="auto">
          <a:xfrm>
            <a:off x="1475656" y="3111810"/>
            <a:ext cx="1368152" cy="270030"/>
          </a:xfrm>
          <a:prstGeom prst="wedgeRoundRectCallout">
            <a:avLst>
              <a:gd name="adj1" fmla="val 29331"/>
              <a:gd name="adj2" fmla="val 239907"/>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反抵螺线管</a:t>
            </a:r>
          </a:p>
        </p:txBody>
      </p:sp>
      <p:sp>
        <p:nvSpPr>
          <p:cNvPr id="11" name="圆角矩形标注 10"/>
          <p:cNvSpPr/>
          <p:nvPr/>
        </p:nvSpPr>
        <p:spPr bwMode="auto">
          <a:xfrm>
            <a:off x="4152500" y="3111810"/>
            <a:ext cx="779540" cy="270030"/>
          </a:xfrm>
          <a:prstGeom prst="wedgeRoundRectCallout">
            <a:avLst>
              <a:gd name="adj1" fmla="val -97655"/>
              <a:gd name="adj2" fmla="val 270948"/>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QD0</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标注 11"/>
          <p:cNvSpPr/>
          <p:nvPr/>
        </p:nvSpPr>
        <p:spPr bwMode="auto">
          <a:xfrm>
            <a:off x="6660232" y="3099420"/>
            <a:ext cx="648072" cy="270030"/>
          </a:xfrm>
          <a:prstGeom prst="wedgeRoundRectCallout">
            <a:avLst>
              <a:gd name="adj1" fmla="val -97655"/>
              <a:gd name="adj2" fmla="val 270948"/>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QF1</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3" name="圆角矩形标注 12"/>
          <p:cNvSpPr/>
          <p:nvPr/>
        </p:nvSpPr>
        <p:spPr bwMode="auto">
          <a:xfrm>
            <a:off x="5592660" y="3111810"/>
            <a:ext cx="779540" cy="270030"/>
          </a:xfrm>
          <a:prstGeom prst="wedgeRoundRectCallout">
            <a:avLst>
              <a:gd name="adj1" fmla="val -115902"/>
              <a:gd name="adj2" fmla="val 208866"/>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zh-CN" altLang="en-US" sz="1600" b="0" dirty="0" smtClean="0">
                <a:solidFill>
                  <a:schemeClr val="tx1"/>
                </a:solidFill>
                <a:latin typeface="Arial" panose="020B0604020202020204" pitchFamily="34" charset="0"/>
                <a:ea typeface="宋体" panose="02010600030101010101" pitchFamily="2" charset="-122"/>
              </a:rPr>
              <a:t>冷屏</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4" name="圆角矩形标注 13"/>
          <p:cNvSpPr/>
          <p:nvPr/>
        </p:nvSpPr>
        <p:spPr bwMode="auto">
          <a:xfrm>
            <a:off x="7452320" y="3111810"/>
            <a:ext cx="1368152" cy="270030"/>
          </a:xfrm>
          <a:prstGeom prst="wedgeRoundRectCallout">
            <a:avLst>
              <a:gd name="adj1" fmla="val 29331"/>
              <a:gd name="adj2" fmla="val 239907"/>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Beam pipe</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087170771"/>
      </p:ext>
    </p:extLst>
  </p:cSld>
  <p:clrMapOvr>
    <a:masterClrMapping/>
  </p:clrMapOvr>
  <mc:AlternateContent xmlns:mc="http://schemas.openxmlformats.org/markup-compatibility/2006">
    <mc:Choice xmlns:p14="http://schemas.microsoft.com/office/powerpoint/2010/main" Requires="p14">
      <p:transition spd="slow" p14:dur="2000" advTm="32534"/>
    </mc:Choice>
    <mc:Fallback>
      <p:transition spd="slow" advTm="3253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60" t="7662" r="21034" b="13754"/>
          <a:stretch/>
        </p:blipFill>
        <p:spPr bwMode="auto">
          <a:xfrm>
            <a:off x="323528" y="2527030"/>
            <a:ext cx="3312964" cy="256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1640" t="11341" r="11111" b="9879"/>
          <a:stretch/>
        </p:blipFill>
        <p:spPr bwMode="auto">
          <a:xfrm>
            <a:off x="5507544" y="2501830"/>
            <a:ext cx="3518557" cy="256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接箭头连接符 4"/>
          <p:cNvCxnSpPr/>
          <p:nvPr/>
        </p:nvCxnSpPr>
        <p:spPr bwMode="auto">
          <a:xfrm>
            <a:off x="1727201" y="3898630"/>
            <a:ext cx="3780343" cy="0"/>
          </a:xfrm>
          <a:prstGeom prst="straightConnector1">
            <a:avLst/>
          </a:prstGeom>
          <a:ln>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6" name="椭圆 5"/>
          <p:cNvSpPr/>
          <p:nvPr/>
        </p:nvSpPr>
        <p:spPr bwMode="auto">
          <a:xfrm>
            <a:off x="1254760" y="3701018"/>
            <a:ext cx="436880" cy="32532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endParaRPr lang="zh-CN" altLang="en-US" sz="1800" b="0" smtClean="0">
              <a:solidFill>
                <a:srgbClr val="000000"/>
              </a:solidFill>
              <a:latin typeface="Arial" panose="020B0604020202020204" pitchFamily="34" charset="0"/>
              <a:ea typeface="宋体" panose="02010600030101010101" pitchFamily="2" charset="-122"/>
            </a:endParaRPr>
          </a:p>
        </p:txBody>
      </p:sp>
      <p:sp>
        <p:nvSpPr>
          <p:cNvPr id="8" name="矩形 7"/>
          <p:cNvSpPr/>
          <p:nvPr/>
        </p:nvSpPr>
        <p:spPr>
          <a:xfrm>
            <a:off x="3780508" y="3526251"/>
            <a:ext cx="1649811" cy="369332"/>
          </a:xfrm>
          <a:prstGeom prst="rect">
            <a:avLst/>
          </a:prstGeom>
        </p:spPr>
        <p:txBody>
          <a:bodyPr wrap="none">
            <a:spAutoFit/>
          </a:bodyPr>
          <a:lstStyle/>
          <a:p>
            <a:pPr algn="l" fontAlgn="auto">
              <a:spcBef>
                <a:spcPts val="0"/>
              </a:spcBef>
              <a:spcAft>
                <a:spcPts val="0"/>
              </a:spcAft>
            </a:pPr>
            <a:r>
              <a:rPr lang="en-US" altLang="zh-CN" sz="1800" b="0" dirty="0" smtClean="0">
                <a:solidFill>
                  <a:srgbClr val="000000"/>
                </a:solidFill>
                <a:latin typeface="Verdana"/>
                <a:ea typeface="宋体"/>
              </a:rPr>
              <a:t>enlargement</a:t>
            </a:r>
            <a:endParaRPr lang="zh-CN" altLang="en-US" sz="1800" b="0" dirty="0">
              <a:solidFill>
                <a:srgbClr val="000000"/>
              </a:solidFill>
              <a:latin typeface="Verdana"/>
              <a:ea typeface="宋体"/>
            </a:endParaRPr>
          </a:p>
        </p:txBody>
      </p:sp>
      <p:sp>
        <p:nvSpPr>
          <p:cNvPr id="16" name="矩形 15"/>
          <p:cNvSpPr/>
          <p:nvPr/>
        </p:nvSpPr>
        <p:spPr>
          <a:xfrm>
            <a:off x="3617372" y="2863311"/>
            <a:ext cx="1923925" cy="369332"/>
          </a:xfrm>
          <a:prstGeom prst="rect">
            <a:avLst/>
          </a:prstGeom>
        </p:spPr>
        <p:txBody>
          <a:bodyPr wrap="none">
            <a:spAutoFit/>
          </a:bodyPr>
          <a:lstStyle/>
          <a:p>
            <a:pPr algn="l" fontAlgn="auto">
              <a:spcBef>
                <a:spcPts val="0"/>
              </a:spcBef>
              <a:spcAft>
                <a:spcPts val="0"/>
              </a:spcAft>
            </a:pPr>
            <a:r>
              <a:rPr lang="en-US" altLang="zh-CN" sz="1800" b="0" dirty="0" smtClean="0">
                <a:solidFill>
                  <a:srgbClr val="000000"/>
                </a:solidFill>
                <a:latin typeface="Verdana"/>
                <a:ea typeface="宋体"/>
              </a:rPr>
              <a:t> thermal shield</a:t>
            </a:r>
            <a:endParaRPr lang="zh-CN" altLang="en-US" sz="1800" b="0" dirty="0">
              <a:solidFill>
                <a:srgbClr val="000000"/>
              </a:solidFill>
              <a:latin typeface="Verdana"/>
              <a:ea typeface="宋体"/>
            </a:endParaRPr>
          </a:p>
        </p:txBody>
      </p:sp>
      <p:cxnSp>
        <p:nvCxnSpPr>
          <p:cNvPr id="12" name="直接箭头连接符 11"/>
          <p:cNvCxnSpPr/>
          <p:nvPr/>
        </p:nvCxnSpPr>
        <p:spPr bwMode="auto">
          <a:xfrm flipV="1">
            <a:off x="2753360" y="3047977"/>
            <a:ext cx="883132" cy="17775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a:endCxn id="16" idx="3"/>
          </p:cNvCxnSpPr>
          <p:nvPr/>
        </p:nvCxnSpPr>
        <p:spPr bwMode="auto">
          <a:xfrm flipH="1" flipV="1">
            <a:off x="5541297" y="3047977"/>
            <a:ext cx="757903" cy="24386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p:cNvSpPr/>
          <p:nvPr/>
        </p:nvSpPr>
        <p:spPr>
          <a:xfrm>
            <a:off x="4030323" y="2534788"/>
            <a:ext cx="1217000" cy="369332"/>
          </a:xfrm>
          <a:prstGeom prst="rect">
            <a:avLst/>
          </a:prstGeom>
        </p:spPr>
        <p:txBody>
          <a:bodyPr wrap="none">
            <a:spAutoFit/>
          </a:bodyPr>
          <a:lstStyle/>
          <a:p>
            <a:pPr algn="l" fontAlgn="auto">
              <a:spcBef>
                <a:spcPts val="0"/>
              </a:spcBef>
              <a:spcAft>
                <a:spcPts val="0"/>
              </a:spcAft>
            </a:pPr>
            <a:r>
              <a:rPr lang="en-US" altLang="zh-CN" sz="1800" b="0" dirty="0" err="1" smtClean="0">
                <a:solidFill>
                  <a:srgbClr val="000000"/>
                </a:solidFill>
                <a:latin typeface="Verdana"/>
                <a:ea typeface="宋体"/>
              </a:rPr>
              <a:t>LHe</a:t>
            </a:r>
            <a:r>
              <a:rPr lang="en-US" altLang="zh-CN" sz="1800" b="0" dirty="0" smtClean="0">
                <a:solidFill>
                  <a:srgbClr val="000000"/>
                </a:solidFill>
                <a:latin typeface="Verdana"/>
                <a:ea typeface="宋体"/>
              </a:rPr>
              <a:t> tank</a:t>
            </a:r>
            <a:endParaRPr lang="zh-CN" altLang="en-US" sz="1800" b="0" dirty="0">
              <a:solidFill>
                <a:srgbClr val="000000"/>
              </a:solidFill>
              <a:latin typeface="Verdana"/>
              <a:ea typeface="宋体"/>
            </a:endParaRPr>
          </a:p>
        </p:txBody>
      </p:sp>
      <p:cxnSp>
        <p:nvCxnSpPr>
          <p:cNvPr id="15" name="直接箭头连接符 14"/>
          <p:cNvCxnSpPr>
            <a:endCxn id="14" idx="1"/>
          </p:cNvCxnSpPr>
          <p:nvPr/>
        </p:nvCxnSpPr>
        <p:spPr bwMode="auto">
          <a:xfrm flipV="1">
            <a:off x="2483769" y="2719454"/>
            <a:ext cx="1546554" cy="4472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矩形 16"/>
          <p:cNvSpPr/>
          <p:nvPr/>
        </p:nvSpPr>
        <p:spPr>
          <a:xfrm>
            <a:off x="3886307" y="3198993"/>
            <a:ext cx="1556836" cy="369332"/>
          </a:xfrm>
          <a:prstGeom prst="rect">
            <a:avLst/>
          </a:prstGeom>
        </p:spPr>
        <p:txBody>
          <a:bodyPr wrap="none">
            <a:spAutoFit/>
          </a:bodyPr>
          <a:lstStyle/>
          <a:p>
            <a:pPr algn="l" fontAlgn="auto">
              <a:spcBef>
                <a:spcPts val="0"/>
              </a:spcBef>
              <a:spcAft>
                <a:spcPts val="0"/>
              </a:spcAft>
            </a:pPr>
            <a:r>
              <a:rPr lang="en-US" altLang="zh-CN" sz="1800" b="0" dirty="0" smtClean="0">
                <a:solidFill>
                  <a:srgbClr val="000000"/>
                </a:solidFill>
                <a:latin typeface="Verdana"/>
                <a:ea typeface="宋体"/>
              </a:rPr>
              <a:t>SC Magnets</a:t>
            </a:r>
            <a:endParaRPr lang="zh-CN" altLang="en-US" sz="1800" b="0" dirty="0">
              <a:solidFill>
                <a:srgbClr val="000000"/>
              </a:solidFill>
              <a:latin typeface="Verdana"/>
              <a:ea typeface="宋体"/>
            </a:endParaRPr>
          </a:p>
        </p:txBody>
      </p:sp>
      <p:cxnSp>
        <p:nvCxnSpPr>
          <p:cNvPr id="18" name="直接箭头连接符 17"/>
          <p:cNvCxnSpPr>
            <a:endCxn id="17" idx="1"/>
          </p:cNvCxnSpPr>
          <p:nvPr/>
        </p:nvCxnSpPr>
        <p:spPr bwMode="auto">
          <a:xfrm flipV="1">
            <a:off x="2555777" y="3383659"/>
            <a:ext cx="1330530" cy="14259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Design---supports</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7" y="735547"/>
            <a:ext cx="3819977" cy="164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735547"/>
            <a:ext cx="3819976" cy="164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497569"/>
      </p:ext>
    </p:extLst>
  </p:cSld>
  <p:clrMapOvr>
    <a:masterClrMapping/>
  </p:clrMapOvr>
  <mc:AlternateContent xmlns:mc="http://schemas.openxmlformats.org/markup-compatibility/2006">
    <mc:Choice xmlns:p14="http://schemas.microsoft.com/office/powerpoint/2010/main" Requires="p14">
      <p:transition spd="slow" p14:dur="2000" advTm="68455"/>
    </mc:Choice>
    <mc:Fallback>
      <p:transition spd="slow" advTm="6845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2843808" y="225073"/>
            <a:ext cx="6035206" cy="348455"/>
          </a:xfrm>
          <a:prstGeom prst="rect">
            <a:avLst/>
          </a:prstGeom>
        </p:spPr>
        <p:txBody>
          <a:bodyPr anchor="ct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Connectors and Support</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01" t="26893" r="29620" b="12813"/>
          <a:stretch/>
        </p:blipFill>
        <p:spPr bwMode="auto">
          <a:xfrm>
            <a:off x="683568" y="735546"/>
            <a:ext cx="3819976" cy="205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83" t="12532" r="1889" b="2957"/>
          <a:stretch/>
        </p:blipFill>
        <p:spPr bwMode="auto">
          <a:xfrm>
            <a:off x="4860032" y="789552"/>
            <a:ext cx="3817330" cy="205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圆角矩形标注 7"/>
          <p:cNvSpPr/>
          <p:nvPr/>
        </p:nvSpPr>
        <p:spPr bwMode="auto">
          <a:xfrm>
            <a:off x="179512" y="2247714"/>
            <a:ext cx="1368152" cy="270030"/>
          </a:xfrm>
          <a:prstGeom prst="wedgeRoundRectCallout">
            <a:avLst>
              <a:gd name="adj1" fmla="val 76115"/>
              <a:gd name="adj2" fmla="val -160804"/>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err="1" smtClean="0">
                <a:ln>
                  <a:noFill/>
                </a:ln>
                <a:solidFill>
                  <a:schemeClr val="tx1"/>
                </a:solidFill>
                <a:effectLst/>
                <a:latin typeface="Arial" panose="020B0604020202020204" pitchFamily="34" charset="0"/>
                <a:ea typeface="宋体" panose="02010600030101010101" pitchFamily="2" charset="-122"/>
              </a:rPr>
              <a:t>LHe</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inlet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9" name="圆角矩形标注 8"/>
          <p:cNvSpPr/>
          <p:nvPr/>
        </p:nvSpPr>
        <p:spPr bwMode="auto">
          <a:xfrm>
            <a:off x="1909480" y="2352063"/>
            <a:ext cx="1870432" cy="270030"/>
          </a:xfrm>
          <a:prstGeom prst="wedgeRoundRectCallout">
            <a:avLst>
              <a:gd name="adj1" fmla="val -8735"/>
              <a:gd name="adj2" fmla="val -242640"/>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LN2 or</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a:t>
            </a:r>
            <a:r>
              <a:rPr kumimoji="0" lang="en-US" altLang="zh-CN" sz="1600" b="0" i="0" u="none" strike="noStrike" cap="none" normalizeH="0" dirty="0" err="1" smtClean="0">
                <a:ln>
                  <a:noFill/>
                </a:ln>
                <a:solidFill>
                  <a:schemeClr val="tx1"/>
                </a:solidFill>
                <a:effectLst/>
                <a:latin typeface="Arial" panose="020B0604020202020204" pitchFamily="34" charset="0"/>
                <a:ea typeface="宋体" panose="02010600030101010101" pitchFamily="2" charset="-122"/>
              </a:rPr>
              <a:t>GHe</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inlet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0" name="圆角矩形标注 9"/>
          <p:cNvSpPr/>
          <p:nvPr/>
        </p:nvSpPr>
        <p:spPr bwMode="auto">
          <a:xfrm>
            <a:off x="-7600" y="1552885"/>
            <a:ext cx="1368152" cy="270030"/>
          </a:xfrm>
          <a:prstGeom prst="wedgeRoundRectCallout">
            <a:avLst>
              <a:gd name="adj1" fmla="val 87997"/>
              <a:gd name="adj2" fmla="val -135407"/>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zh-CN" sz="1600" b="0" dirty="0" err="1">
                <a:solidFill>
                  <a:schemeClr val="tx1"/>
                </a:solidFill>
                <a:latin typeface="Arial" panose="020B0604020202020204" pitchFamily="34" charset="0"/>
                <a:ea typeface="宋体" panose="02010600030101010101" pitchFamily="2" charset="-122"/>
              </a:rPr>
              <a:t>G</a:t>
            </a:r>
            <a:r>
              <a:rPr kumimoji="0" lang="en-US" altLang="zh-CN" sz="1600" b="0" i="0" u="none" strike="noStrike" cap="none" normalizeH="0" baseline="0" dirty="0" err="1" smtClean="0">
                <a:ln>
                  <a:noFill/>
                </a:ln>
                <a:solidFill>
                  <a:schemeClr val="tx1"/>
                </a:solidFill>
                <a:effectLst/>
                <a:latin typeface="Arial" panose="020B0604020202020204" pitchFamily="34" charset="0"/>
                <a:ea typeface="宋体" panose="02010600030101010101" pitchFamily="2" charset="-122"/>
              </a:rPr>
              <a:t>He</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 </a:t>
            </a:r>
            <a:r>
              <a:rPr lang="en-US" altLang="zh-CN" sz="1600" b="0" dirty="0" smtClean="0">
                <a:solidFill>
                  <a:schemeClr val="tx1"/>
                </a:solidFill>
                <a:latin typeface="Arial" panose="020B0604020202020204" pitchFamily="34" charset="0"/>
                <a:ea typeface="宋体" panose="02010600030101010101" pitchFamily="2" charset="-122"/>
              </a:rPr>
              <a:t>out</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11" name="圆角矩形标注 10"/>
          <p:cNvSpPr/>
          <p:nvPr/>
        </p:nvSpPr>
        <p:spPr bwMode="auto">
          <a:xfrm>
            <a:off x="2483768" y="897564"/>
            <a:ext cx="1944216" cy="270030"/>
          </a:xfrm>
          <a:prstGeom prst="wedgeRoundRectCallout">
            <a:avLst>
              <a:gd name="adj1" fmla="val -59040"/>
              <a:gd name="adj2" fmla="val 180647"/>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zh-CN" sz="1600" b="0" dirty="0" smtClean="0">
                <a:solidFill>
                  <a:schemeClr val="tx1"/>
                </a:solidFill>
                <a:latin typeface="Arial" panose="020B0604020202020204" pitchFamily="34" charset="0"/>
                <a:ea typeface="宋体" panose="02010600030101010101" pitchFamily="2" charset="-122"/>
              </a:rPr>
              <a:t>GN2 or </a:t>
            </a:r>
            <a:r>
              <a:rPr lang="en-US" altLang="zh-CN" sz="1600" b="0" dirty="0" err="1" smtClean="0">
                <a:solidFill>
                  <a:schemeClr val="tx1"/>
                </a:solidFill>
                <a:latin typeface="Arial" panose="020B0604020202020204" pitchFamily="34" charset="0"/>
                <a:ea typeface="宋体" panose="02010600030101010101" pitchFamily="2" charset="-122"/>
              </a:rPr>
              <a:t>GHe</a:t>
            </a:r>
            <a:r>
              <a:rPr lang="en-US" altLang="zh-CN" sz="1600" b="0" dirty="0" smtClean="0">
                <a:solidFill>
                  <a:schemeClr val="tx1"/>
                </a:solidFill>
                <a:latin typeface="Arial" panose="020B0604020202020204" pitchFamily="34" charset="0"/>
                <a:ea typeface="宋体" panose="02010600030101010101" pitchFamily="2" charset="-122"/>
              </a:rPr>
              <a:t> out</a:t>
            </a:r>
            <a:r>
              <a:rPr kumimoji="0" lang="en-US" altLang="zh-CN" sz="1600" b="0" i="0" u="none" strike="noStrike" cap="none" normalizeH="0" dirty="0" smtClean="0">
                <a:ln>
                  <a:noFill/>
                </a:ln>
                <a:solidFill>
                  <a:schemeClr val="tx1"/>
                </a:solidFill>
                <a:effectLst/>
                <a:latin typeface="Arial" panose="020B0604020202020204" pitchFamily="34" charset="0"/>
                <a:ea typeface="宋体" panose="02010600030101010101" pitchFamily="2" charset="-122"/>
              </a:rPr>
              <a:t>let</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pic>
        <p:nvPicPr>
          <p:cNvPr id="1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48" t="24275" r="8639" b="20812"/>
          <a:stretch/>
        </p:blipFill>
        <p:spPr bwMode="auto">
          <a:xfrm>
            <a:off x="54610" y="3162408"/>
            <a:ext cx="3653294" cy="1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777" t="47227" r="35884" b="31807"/>
          <a:stretch/>
        </p:blipFill>
        <p:spPr bwMode="auto">
          <a:xfrm>
            <a:off x="3760626" y="3162408"/>
            <a:ext cx="5347878" cy="1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292043" y="2792066"/>
            <a:ext cx="2748253" cy="369332"/>
          </a:xfrm>
          <a:prstGeom prst="rect">
            <a:avLst/>
          </a:prstGeom>
        </p:spPr>
        <p:txBody>
          <a:bodyPr wrap="none" anchor="ctr">
            <a:spAutoFit/>
          </a:bodyPr>
          <a:lstStyle/>
          <a:p>
            <a:pPr eaLnBrk="0" hangingPunct="0"/>
            <a:r>
              <a:rPr lang="en-US" altLang="zh-CN" sz="1800" b="0" dirty="0" smtClean="0">
                <a:solidFill>
                  <a:schemeClr val="tx1"/>
                </a:solidFill>
                <a:latin typeface="微软雅黑" panose="020B0503020204020204" pitchFamily="34" charset="-122"/>
                <a:ea typeface="微软雅黑" panose="020B0503020204020204" pitchFamily="34" charset="-122"/>
              </a:rPr>
              <a:t>Thermal shield support</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722760" y="4477200"/>
            <a:ext cx="2469779" cy="369332"/>
          </a:xfrm>
          <a:prstGeom prst="rect">
            <a:avLst/>
          </a:prstGeom>
        </p:spPr>
        <p:txBody>
          <a:bodyPr wrap="none" anchor="ctr">
            <a:spAutoFit/>
          </a:bodyPr>
          <a:lstStyle/>
          <a:p>
            <a:pPr eaLnBrk="0" hangingPunct="0"/>
            <a:r>
              <a:rPr lang="en-US" altLang="zh-CN" sz="1800" b="0" dirty="0" smtClean="0">
                <a:solidFill>
                  <a:schemeClr val="tx1"/>
                </a:solidFill>
                <a:latin typeface="微软雅黑" panose="020B0503020204020204" pitchFamily="34" charset="-122"/>
                <a:ea typeface="微软雅黑" panose="020B0503020204020204" pitchFamily="34" charset="-122"/>
              </a:rPr>
              <a:t>Helium tank support</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5303397" y="4461960"/>
            <a:ext cx="2469779" cy="369332"/>
          </a:xfrm>
          <a:prstGeom prst="rect">
            <a:avLst/>
          </a:prstGeom>
        </p:spPr>
        <p:txBody>
          <a:bodyPr wrap="none" anchor="ctr">
            <a:spAutoFit/>
          </a:bodyPr>
          <a:lstStyle/>
          <a:p>
            <a:pPr eaLnBrk="0" hangingPunct="0"/>
            <a:r>
              <a:rPr lang="en-US" altLang="zh-CN" sz="1800" b="0" dirty="0" smtClean="0">
                <a:solidFill>
                  <a:schemeClr val="tx1"/>
                </a:solidFill>
                <a:latin typeface="微软雅黑" panose="020B0503020204020204" pitchFamily="34" charset="-122"/>
                <a:ea typeface="微软雅黑" panose="020B0503020204020204" pitchFamily="34" charset="-122"/>
              </a:rPr>
              <a:t>Helium tank support</a:t>
            </a:r>
            <a:endParaRPr lang="zh-CN" altLang="en-US" sz="1800" b="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3744568"/>
      </p:ext>
    </p:extLst>
  </p:cSld>
  <p:clrMapOvr>
    <a:masterClrMapping/>
  </p:clrMapOvr>
  <mc:AlternateContent xmlns:mc="http://schemas.openxmlformats.org/markup-compatibility/2006">
    <mc:Choice xmlns:p14="http://schemas.microsoft.com/office/powerpoint/2010/main" Requires="p14">
      <p:transition spd="slow" p14:dur="2000" advTm="33676"/>
    </mc:Choice>
    <mc:Fallback>
      <p:transition spd="slow" advTm="3367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54052" y="123478"/>
            <a:ext cx="5150396" cy="348455"/>
          </a:xfrm>
        </p:spPr>
        <p:txBody>
          <a:bodyPr>
            <a:noAutofit/>
          </a:bodyPr>
          <a:lstStyle/>
          <a:p>
            <a:r>
              <a:rPr lang="en-US" altLang="zh-CN" b="1" dirty="0" smtClean="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恒温器压力安全设计</a:t>
            </a:r>
          </a:p>
        </p:txBody>
      </p:sp>
      <p:sp>
        <p:nvSpPr>
          <p:cNvPr id="3" name="内容占位符 2"/>
          <p:cNvSpPr>
            <a:spLocks noGrp="1"/>
          </p:cNvSpPr>
          <p:nvPr>
            <p:ph idx="1"/>
          </p:nvPr>
        </p:nvSpPr>
        <p:spPr>
          <a:xfrm>
            <a:off x="251520" y="699542"/>
            <a:ext cx="8784976" cy="4212468"/>
          </a:xfrm>
        </p:spPr>
        <p:txBody>
          <a:bodyPr>
            <a:noAutofit/>
          </a:bodyPr>
          <a:lstStyle/>
          <a:p>
            <a:pPr>
              <a:lnSpc>
                <a:spcPct val="120000"/>
              </a:lnSpc>
            </a:pPr>
            <a:r>
              <a:rPr lang="zh-CN" altLang="en-US" sz="1600" dirty="0">
                <a:latin typeface="微软雅黑" panose="020B0503020204020204" pitchFamily="34" charset="-122"/>
                <a:ea typeface="微软雅黑" panose="020B0503020204020204" pitchFamily="34" charset="-122"/>
              </a:rPr>
              <a:t>氦池</a:t>
            </a:r>
            <a:r>
              <a:rPr lang="zh-CN" altLang="zh-CN" sz="1600" dirty="0" smtClean="0">
                <a:latin typeface="微软雅黑" panose="020B0503020204020204" pitchFamily="34" charset="-122"/>
                <a:ea typeface="微软雅黑" panose="020B0503020204020204" pitchFamily="34" charset="-122"/>
              </a:rPr>
              <a:t>采用</a:t>
            </a:r>
            <a:r>
              <a:rPr lang="en-US" altLang="zh-CN" sz="1600" dirty="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级</a:t>
            </a:r>
            <a:r>
              <a:rPr lang="zh-CN" altLang="en-US" sz="1600" dirty="0">
                <a:latin typeface="微软雅黑" panose="020B0503020204020204" pitchFamily="34" charset="-122"/>
                <a:ea typeface="微软雅黑" panose="020B0503020204020204" pitchFamily="34" charset="-122"/>
              </a:rPr>
              <a:t>电磁</a:t>
            </a:r>
            <a:r>
              <a:rPr lang="zh-CN" altLang="en-US" sz="1600" dirty="0" smtClean="0">
                <a:latin typeface="微软雅黑" panose="020B0503020204020204" pitchFamily="34" charset="-122"/>
                <a:ea typeface="微软雅黑" panose="020B0503020204020204" pitchFamily="34" charset="-122"/>
              </a:rPr>
              <a:t>泄压阀</a:t>
            </a:r>
            <a:r>
              <a:rPr lang="en-US" altLang="zh-CN" sz="1600" dirty="0" smtClean="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级弹簧</a:t>
            </a:r>
            <a:r>
              <a:rPr lang="zh-CN" altLang="zh-CN" sz="1600" dirty="0" smtClean="0">
                <a:latin typeface="微软雅黑" panose="020B0503020204020204" pitchFamily="34" charset="-122"/>
                <a:ea typeface="微软雅黑" panose="020B0503020204020204" pitchFamily="34" charset="-122"/>
              </a:rPr>
              <a:t>安全阀和</a:t>
            </a:r>
            <a:r>
              <a:rPr lang="en-US" altLang="zh-CN" sz="1600" dirty="0">
                <a:latin typeface="微软雅黑" panose="020B0503020204020204" pitchFamily="34" charset="-122"/>
                <a:ea typeface="微软雅黑" panose="020B0503020204020204" pitchFamily="34" charset="-122"/>
              </a:rPr>
              <a:t>3</a:t>
            </a:r>
            <a:r>
              <a:rPr lang="zh-CN" altLang="zh-CN" sz="1600" dirty="0" smtClean="0">
                <a:latin typeface="微软雅黑" panose="020B0503020204020204" pitchFamily="34" charset="-122"/>
                <a:ea typeface="微软雅黑" panose="020B0503020204020204" pitchFamily="34" charset="-122"/>
              </a:rPr>
              <a:t>级</a:t>
            </a:r>
            <a:r>
              <a:rPr lang="zh-CN" altLang="zh-CN" sz="1600" dirty="0">
                <a:latin typeface="微软雅黑" panose="020B0503020204020204" pitchFamily="34" charset="-122"/>
                <a:ea typeface="微软雅黑" panose="020B0503020204020204" pitchFamily="34" charset="-122"/>
              </a:rPr>
              <a:t>爆破片的多重安全保护</a:t>
            </a:r>
            <a:endParaRPr lang="en-US" altLang="zh-CN" sz="1600" dirty="0">
              <a:latin typeface="微软雅黑" panose="020B0503020204020204" pitchFamily="34" charset="-122"/>
              <a:ea typeface="微软雅黑" panose="020B0503020204020204" pitchFamily="34" charset="-122"/>
            </a:endParaRPr>
          </a:p>
          <a:p>
            <a:pPr>
              <a:lnSpc>
                <a:spcPct val="120000"/>
              </a:lnSpc>
            </a:pPr>
            <a:r>
              <a:rPr lang="zh-CN" altLang="en-US" sz="1600" dirty="0">
                <a:latin typeface="微软雅黑" panose="020B0503020204020204" pitchFamily="34" charset="-122"/>
                <a:ea typeface="微软雅黑" panose="020B0503020204020204" pitchFamily="34" charset="-122"/>
              </a:rPr>
              <a:t>真空容器设置真空安全阀</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个（微正压泄放</a:t>
            </a:r>
            <a:r>
              <a:rPr lang="zh-CN" altLang="en-US" sz="1600" dirty="0" smtClean="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457200" indent="-457200">
              <a:lnSpc>
                <a:spcPct val="140000"/>
              </a:lnSpc>
              <a:buFont typeface="+mj-lt"/>
              <a:buAutoNum type="arabicPeriod"/>
            </a:pPr>
            <a:r>
              <a:rPr lang="zh-CN" altLang="en-US" sz="1200" b="1" dirty="0">
                <a:latin typeface="微软雅黑" panose="020B0503020204020204" pitchFamily="34" charset="-122"/>
                <a:ea typeface="微软雅黑" panose="020B0503020204020204" pitchFamily="34" charset="-122"/>
              </a:rPr>
              <a:t>氦</a:t>
            </a:r>
            <a:r>
              <a:rPr lang="zh-CN" altLang="en-US" sz="1200" b="1" dirty="0" smtClean="0">
                <a:latin typeface="微软雅黑" panose="020B0503020204020204" pitchFamily="34" charset="-122"/>
                <a:ea typeface="微软雅黑" panose="020B0503020204020204" pitchFamily="34" charset="-122"/>
              </a:rPr>
              <a:t>池电磁泄压阀、安全阀</a:t>
            </a:r>
            <a:r>
              <a:rPr lang="zh-CN" altLang="en-US" sz="1200" b="1" dirty="0">
                <a:latin typeface="微软雅黑" panose="020B0503020204020204" pitchFamily="34" charset="-122"/>
                <a:ea typeface="微软雅黑" panose="020B0503020204020204" pitchFamily="34" charset="-122"/>
              </a:rPr>
              <a:t>和爆破片设计方案：</a:t>
            </a:r>
            <a:endParaRPr lang="en-US" altLang="zh-CN" sz="1200" b="1" dirty="0">
              <a:latin typeface="微软雅黑" panose="020B0503020204020204" pitchFamily="34" charset="-122"/>
              <a:ea typeface="微软雅黑" panose="020B0503020204020204" pitchFamily="34" charset="-122"/>
            </a:endParaRPr>
          </a:p>
          <a:p>
            <a:pPr lvl="1">
              <a:lnSpc>
                <a:spcPct val="140000"/>
              </a:lnSpc>
            </a:pPr>
            <a:r>
              <a:rPr lang="en-US" altLang="zh-CN" sz="1200" b="1" dirty="0">
                <a:solidFill>
                  <a:srgbClr val="0070C0"/>
                </a:solidFill>
                <a:latin typeface="微软雅黑" panose="020B0503020204020204" pitchFamily="34" charset="-122"/>
                <a:ea typeface="微软雅黑" panose="020B0503020204020204" pitchFamily="34" charset="-122"/>
              </a:rPr>
              <a:t>1</a:t>
            </a:r>
            <a:r>
              <a:rPr lang="zh-CN" altLang="en-US" sz="1200" b="1" dirty="0" smtClean="0">
                <a:solidFill>
                  <a:srgbClr val="0070C0"/>
                </a:solidFill>
                <a:latin typeface="微软雅黑" panose="020B0503020204020204" pitchFamily="34" charset="-122"/>
                <a:ea typeface="微软雅黑" panose="020B0503020204020204" pitchFamily="34" charset="-122"/>
              </a:rPr>
              <a:t>级电磁泄压阀</a:t>
            </a:r>
            <a:r>
              <a:rPr lang="zh-CN" altLang="en-US" sz="1200" b="1" dirty="0">
                <a:solidFill>
                  <a:srgbClr val="0070C0"/>
                </a:solidFill>
                <a:latin typeface="微软雅黑" panose="020B0503020204020204" pitchFamily="34" charset="-122"/>
                <a:ea typeface="微软雅黑" panose="020B0503020204020204" pitchFamily="34" charset="-122"/>
              </a:rPr>
              <a:t>（</a:t>
            </a:r>
            <a:r>
              <a:rPr lang="en-US" altLang="zh-CN" sz="1200" b="1" dirty="0">
                <a:solidFill>
                  <a:srgbClr val="0070C0"/>
                </a:solidFill>
                <a:latin typeface="微软雅黑" panose="020B0503020204020204" pitchFamily="34" charset="-122"/>
                <a:ea typeface="微软雅黑" panose="020B0503020204020204" pitchFamily="34" charset="-122"/>
              </a:rPr>
              <a:t>1</a:t>
            </a:r>
            <a:r>
              <a:rPr lang="zh-CN" altLang="en-US" sz="1200" b="1" dirty="0">
                <a:solidFill>
                  <a:srgbClr val="0070C0"/>
                </a:solidFill>
                <a:latin typeface="微软雅黑" panose="020B0503020204020204" pitchFamily="34" charset="-122"/>
                <a:ea typeface="微软雅黑" panose="020B0503020204020204" pitchFamily="34" charset="-122"/>
              </a:rPr>
              <a:t>个</a:t>
            </a:r>
            <a:r>
              <a:rPr lang="zh-CN" altLang="en-US" sz="1200" b="1" dirty="0" smtClean="0">
                <a:solidFill>
                  <a:srgbClr val="0070C0"/>
                </a:solidFill>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动作</a:t>
            </a:r>
            <a:r>
              <a:rPr lang="zh-CN" altLang="en-US" sz="1200" dirty="0" smtClean="0">
                <a:latin typeface="微软雅黑" panose="020B0503020204020204" pitchFamily="34" charset="-122"/>
                <a:ea typeface="微软雅黑" panose="020B0503020204020204" pitchFamily="34" charset="-122"/>
              </a:rPr>
              <a:t>压力</a:t>
            </a:r>
            <a:r>
              <a:rPr lang="en-US" altLang="zh-CN" sz="1200" dirty="0" smtClean="0">
                <a:latin typeface="微软雅黑" panose="020B0503020204020204" pitchFamily="34" charset="-122"/>
                <a:ea typeface="微软雅黑" panose="020B0503020204020204" pitchFamily="34" charset="-122"/>
              </a:rPr>
              <a:t>1.2bara</a:t>
            </a:r>
            <a:r>
              <a:rPr lang="zh-CN" altLang="en-US" sz="1200" dirty="0">
                <a:latin typeface="微软雅黑" panose="020B0503020204020204" pitchFamily="34" charset="-122"/>
                <a:ea typeface="微软雅黑" panose="020B0503020204020204" pitchFamily="34" charset="-122"/>
              </a:rPr>
              <a:t>（</a:t>
            </a:r>
            <a:r>
              <a:rPr lang="en-US" altLang="zh-CN" sz="1200" dirty="0" smtClean="0">
                <a:latin typeface="微软雅黑" panose="020B0503020204020204" pitchFamily="34" charset="-122"/>
                <a:ea typeface="微软雅黑" panose="020B0503020204020204" pitchFamily="34" charset="-122"/>
              </a:rPr>
              <a:t>4.5K</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471487" lvl="1" indent="0">
              <a:lnSpc>
                <a:spcPct val="140000"/>
              </a:lnSpc>
              <a:buNone/>
            </a:pPr>
            <a:r>
              <a:rPr lang="en-US" altLang="zh-CN"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在小扰动下保证磁铁不失超</a:t>
            </a:r>
            <a:r>
              <a:rPr lang="zh-CN" altLang="en-US" sz="1200" dirty="0" smtClean="0">
                <a:latin typeface="微软雅黑" panose="020B0503020204020204" pitchFamily="34" charset="-122"/>
                <a:ea typeface="微软雅黑" panose="020B0503020204020204" pitchFamily="34" charset="-122"/>
              </a:rPr>
              <a:t>，提前主动泄压及进行氦气回收；</a:t>
            </a:r>
            <a:endParaRPr lang="en-US" altLang="zh-CN" sz="1200" b="1" dirty="0" smtClean="0">
              <a:solidFill>
                <a:srgbClr val="0070C0"/>
              </a:solidFill>
              <a:latin typeface="微软雅黑" panose="020B0503020204020204" pitchFamily="34" charset="-122"/>
              <a:ea typeface="微软雅黑" panose="020B0503020204020204" pitchFamily="34" charset="-122"/>
            </a:endParaRPr>
          </a:p>
          <a:p>
            <a:pPr lvl="1">
              <a:lnSpc>
                <a:spcPct val="140000"/>
              </a:lnSpc>
            </a:pPr>
            <a:r>
              <a:rPr lang="en-US" altLang="zh-CN" sz="1200" b="1" dirty="0" smtClean="0">
                <a:solidFill>
                  <a:srgbClr val="0070C0"/>
                </a:solidFill>
                <a:latin typeface="微软雅黑" panose="020B0503020204020204" pitchFamily="34" charset="-122"/>
                <a:ea typeface="微软雅黑" panose="020B0503020204020204" pitchFamily="34" charset="-122"/>
              </a:rPr>
              <a:t>2</a:t>
            </a:r>
            <a:r>
              <a:rPr lang="zh-CN" altLang="en-US" sz="1200" b="1" dirty="0" smtClean="0">
                <a:solidFill>
                  <a:srgbClr val="0070C0"/>
                </a:solidFill>
                <a:latin typeface="微软雅黑" panose="020B0503020204020204" pitchFamily="34" charset="-122"/>
                <a:ea typeface="微软雅黑" panose="020B0503020204020204" pitchFamily="34" charset="-122"/>
              </a:rPr>
              <a:t>级弹簧安全阀（</a:t>
            </a:r>
            <a:r>
              <a:rPr lang="en-US" altLang="zh-CN" sz="1200" b="1" dirty="0" smtClean="0">
                <a:solidFill>
                  <a:srgbClr val="0070C0"/>
                </a:solidFill>
                <a:latin typeface="微软雅黑" panose="020B0503020204020204" pitchFamily="34" charset="-122"/>
                <a:ea typeface="微软雅黑" panose="020B0503020204020204" pitchFamily="34" charset="-122"/>
              </a:rPr>
              <a:t>6</a:t>
            </a:r>
            <a:r>
              <a:rPr lang="zh-CN" altLang="en-US" sz="1200" b="1" dirty="0" smtClean="0">
                <a:solidFill>
                  <a:srgbClr val="0070C0"/>
                </a:solidFill>
                <a:latin typeface="微软雅黑" panose="020B0503020204020204" pitchFamily="34" charset="-122"/>
                <a:ea typeface="微软雅黑" panose="020B0503020204020204" pitchFamily="34" charset="-122"/>
              </a:rPr>
              <a:t>个</a:t>
            </a:r>
            <a:r>
              <a:rPr lang="zh-CN" altLang="en-US" sz="1200" b="1" dirty="0">
                <a:solidFill>
                  <a:srgbClr val="0070C0"/>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：设定</a:t>
            </a:r>
            <a:r>
              <a:rPr lang="zh-CN" altLang="en-US" sz="1200" dirty="0" smtClean="0">
                <a:latin typeface="微软雅黑" panose="020B0503020204020204" pitchFamily="34" charset="-122"/>
                <a:ea typeface="微软雅黑" panose="020B0503020204020204" pitchFamily="34" charset="-122"/>
              </a:rPr>
              <a:t>压力</a:t>
            </a:r>
            <a:r>
              <a:rPr lang="en-US" altLang="zh-CN" sz="1200" dirty="0" smtClean="0">
                <a:latin typeface="微软雅黑" panose="020B0503020204020204" pitchFamily="34" charset="-122"/>
                <a:ea typeface="微软雅黑" panose="020B0503020204020204" pitchFamily="34" charset="-122"/>
              </a:rPr>
              <a:t>5bara</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每个</a:t>
            </a:r>
            <a:r>
              <a:rPr lang="en-US" altLang="zh-CN" sz="1200" dirty="0" smtClean="0">
                <a:latin typeface="微软雅黑" panose="020B0503020204020204" pitchFamily="34" charset="-122"/>
                <a:ea typeface="微软雅黑" panose="020B0503020204020204" pitchFamily="34" charset="-122"/>
              </a:rPr>
              <a:t>DN50</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在磁铁失</a:t>
            </a:r>
            <a:r>
              <a:rPr lang="zh-CN" altLang="en-US" sz="1200" dirty="0" smtClean="0">
                <a:latin typeface="微软雅黑" panose="020B0503020204020204" pitchFamily="34" charset="-122"/>
                <a:ea typeface="微软雅黑" panose="020B0503020204020204" pitchFamily="34" charset="-122"/>
              </a:rPr>
              <a:t>超时起跳泄压</a:t>
            </a:r>
            <a:endParaRPr lang="en-US" altLang="zh-CN" sz="1200" dirty="0">
              <a:latin typeface="微软雅黑" panose="020B0503020204020204" pitchFamily="34" charset="-122"/>
              <a:ea typeface="微软雅黑" panose="020B0503020204020204" pitchFamily="34" charset="-122"/>
            </a:endParaRPr>
          </a:p>
          <a:p>
            <a:pPr lvl="1">
              <a:lnSpc>
                <a:spcPct val="140000"/>
              </a:lnSpc>
            </a:pPr>
            <a:r>
              <a:rPr lang="en-US" altLang="zh-CN" sz="1200" b="1" dirty="0">
                <a:solidFill>
                  <a:srgbClr val="0070C0"/>
                </a:solidFill>
                <a:latin typeface="微软雅黑" panose="020B0503020204020204" pitchFamily="34" charset="-122"/>
                <a:ea typeface="微软雅黑" panose="020B0503020204020204" pitchFamily="34" charset="-122"/>
              </a:rPr>
              <a:t>3</a:t>
            </a:r>
            <a:r>
              <a:rPr lang="zh-CN" altLang="zh-CN" sz="1200" b="1" dirty="0">
                <a:solidFill>
                  <a:srgbClr val="0070C0"/>
                </a:solidFill>
                <a:latin typeface="微软雅黑" panose="020B0503020204020204" pitchFamily="34" charset="-122"/>
                <a:ea typeface="微软雅黑" panose="020B0503020204020204" pitchFamily="34" charset="-122"/>
              </a:rPr>
              <a:t>级</a:t>
            </a:r>
            <a:r>
              <a:rPr lang="zh-CN" altLang="en-US" sz="1200" b="1" dirty="0" smtClean="0">
                <a:solidFill>
                  <a:srgbClr val="0070C0"/>
                </a:solidFill>
                <a:latin typeface="微软雅黑" panose="020B0503020204020204" pitchFamily="34" charset="-122"/>
                <a:ea typeface="微软雅黑" panose="020B0503020204020204" pitchFamily="34" charset="-122"/>
              </a:rPr>
              <a:t>爆破</a:t>
            </a:r>
            <a:r>
              <a:rPr lang="zh-CN" altLang="en-US" sz="1200" b="1" dirty="0">
                <a:solidFill>
                  <a:srgbClr val="0070C0"/>
                </a:solidFill>
                <a:latin typeface="微软雅黑" panose="020B0503020204020204" pitchFamily="34" charset="-122"/>
                <a:ea typeface="微软雅黑" panose="020B0503020204020204" pitchFamily="34" charset="-122"/>
              </a:rPr>
              <a:t>片（</a:t>
            </a:r>
            <a:r>
              <a:rPr lang="en-US" altLang="zh-CN" sz="1200" b="1" dirty="0">
                <a:solidFill>
                  <a:srgbClr val="0070C0"/>
                </a:solidFill>
                <a:latin typeface="微软雅黑" panose="020B0503020204020204" pitchFamily="34" charset="-122"/>
                <a:ea typeface="微软雅黑" panose="020B0503020204020204" pitchFamily="34" charset="-122"/>
              </a:rPr>
              <a:t>1</a:t>
            </a:r>
            <a:r>
              <a:rPr lang="zh-CN" altLang="en-US" sz="1200" b="1" dirty="0">
                <a:solidFill>
                  <a:srgbClr val="0070C0"/>
                </a:solidFill>
                <a:latin typeface="微软雅黑" panose="020B0503020204020204" pitchFamily="34" charset="-122"/>
                <a:ea typeface="微软雅黑" panose="020B0503020204020204" pitchFamily="34" charset="-122"/>
              </a:rPr>
              <a:t>个）</a:t>
            </a:r>
            <a:r>
              <a:rPr lang="zh-CN" altLang="en-US" sz="1200" dirty="0">
                <a:latin typeface="微软雅黑" panose="020B0503020204020204" pitchFamily="34" charset="-122"/>
                <a:ea typeface="微软雅黑" panose="020B0503020204020204" pitchFamily="34" charset="-122"/>
              </a:rPr>
              <a:t> ：设定</a:t>
            </a:r>
            <a:r>
              <a:rPr lang="zh-CN" altLang="en-US" sz="1200" dirty="0" smtClean="0">
                <a:latin typeface="微软雅黑" panose="020B0503020204020204" pitchFamily="34" charset="-122"/>
                <a:ea typeface="微软雅黑" panose="020B0503020204020204" pitchFamily="34" charset="-122"/>
              </a:rPr>
              <a:t>压力</a:t>
            </a:r>
            <a:r>
              <a:rPr lang="en-US" altLang="zh-CN" sz="1200" dirty="0" smtClean="0">
                <a:latin typeface="微软雅黑" panose="020B0503020204020204" pitchFamily="34" charset="-122"/>
                <a:ea typeface="微软雅黑" panose="020B0503020204020204" pitchFamily="34" charset="-122"/>
              </a:rPr>
              <a:t>6bara</a:t>
            </a:r>
            <a:r>
              <a:rPr lang="zh-CN" altLang="en-US" sz="1200" dirty="0">
                <a:latin typeface="微软雅黑" panose="020B0503020204020204" pitchFamily="34" charset="-122"/>
                <a:ea typeface="微软雅黑" panose="020B0503020204020204" pitchFamily="34" charset="-122"/>
              </a:rPr>
              <a:t>（与氦池设计压力相当），</a:t>
            </a:r>
            <a:r>
              <a:rPr lang="en-US" altLang="zh-CN" sz="1200" dirty="0" smtClean="0">
                <a:latin typeface="微软雅黑" panose="020B0503020204020204" pitchFamily="34" charset="-122"/>
                <a:ea typeface="微软雅黑" panose="020B0503020204020204" pitchFamily="34" charset="-122"/>
              </a:rPr>
              <a:t>DN350</a:t>
            </a:r>
            <a:r>
              <a:rPr lang="zh-CN" altLang="en-US" sz="1200" dirty="0" smtClean="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特别恶劣情况，安全阀泄放不及，爆破片爆破</a:t>
            </a:r>
            <a:endParaRPr lang="en-US" altLang="zh-CN" sz="1200" b="1" dirty="0">
              <a:latin typeface="微软雅黑" panose="020B0503020204020204" pitchFamily="34" charset="-122"/>
              <a:ea typeface="微软雅黑" panose="020B0503020204020204" pitchFamily="34" charset="-122"/>
            </a:endParaRPr>
          </a:p>
          <a:p>
            <a:pPr marL="457200" indent="-457200">
              <a:lnSpc>
                <a:spcPct val="140000"/>
              </a:lnSpc>
              <a:buFont typeface="+mj-lt"/>
              <a:buAutoNum type="arabicPeriod"/>
            </a:pPr>
            <a:r>
              <a:rPr lang="zh-CN" altLang="en-US" sz="1200" b="1" dirty="0">
                <a:latin typeface="微软雅黑" panose="020B0503020204020204" pitchFamily="34" charset="-122"/>
                <a:ea typeface="微软雅黑" panose="020B0503020204020204" pitchFamily="34" charset="-122"/>
              </a:rPr>
              <a:t>安全阀和爆破片选型计算（计算依据</a:t>
            </a:r>
            <a:r>
              <a:rPr lang="en-US" altLang="zh-CN" sz="1200" b="1" i="1" dirty="0">
                <a:latin typeface="微软雅黑" panose="020B0503020204020204" pitchFamily="34" charset="-122"/>
                <a:ea typeface="微软雅黑" panose="020B0503020204020204" pitchFamily="34" charset="-122"/>
              </a:rPr>
              <a:t>GB150.1-2011</a:t>
            </a:r>
            <a:r>
              <a:rPr lang="en-US" altLang="zh-CN" sz="1200"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lvl="1">
              <a:lnSpc>
                <a:spcPct val="140000"/>
              </a:lnSpc>
            </a:pPr>
            <a:r>
              <a:rPr lang="zh-CN" altLang="en-US" sz="1200" dirty="0">
                <a:latin typeface="微软雅黑" panose="020B0503020204020204" pitchFamily="34" charset="-122"/>
                <a:ea typeface="微软雅黑" panose="020B0503020204020204" pitchFamily="34" charset="-122"/>
              </a:rPr>
              <a:t>按照恒温器真空破坏的极限情况：氦池外表面积</a:t>
            </a:r>
            <a:r>
              <a:rPr lang="zh-CN" altLang="en-US" sz="1200" dirty="0" smtClean="0">
                <a:latin typeface="微软雅黑" panose="020B0503020204020204" pitchFamily="34" charset="-122"/>
                <a:ea typeface="微软雅黑" panose="020B0503020204020204" pitchFamily="34" charset="-122"/>
              </a:rPr>
              <a:t>约</a:t>
            </a:r>
            <a:r>
              <a:rPr lang="en-US" altLang="zh-CN" sz="1200" dirty="0" smtClean="0">
                <a:latin typeface="微软雅黑" panose="020B0503020204020204" pitchFamily="34" charset="-122"/>
                <a:ea typeface="微软雅黑" panose="020B0503020204020204" pitchFamily="34" charset="-122"/>
              </a:rPr>
              <a:t>5.575m2</a:t>
            </a:r>
            <a:r>
              <a:rPr lang="zh-CN" altLang="en-US" sz="1200" dirty="0">
                <a:latin typeface="微软雅黑" panose="020B0503020204020204" pitchFamily="34" charset="-122"/>
                <a:ea typeface="微软雅黑" panose="020B0503020204020204" pitchFamily="34" charset="-122"/>
              </a:rPr>
              <a:t>，根据</a:t>
            </a:r>
            <a:r>
              <a:rPr lang="en-US" altLang="zh-CN" sz="1200" dirty="0">
                <a:latin typeface="微软雅黑" panose="020B0503020204020204" pitchFamily="34" charset="-122"/>
                <a:ea typeface="微软雅黑" panose="020B0503020204020204" pitchFamily="34" charset="-122"/>
              </a:rPr>
              <a:t>6kW/m2</a:t>
            </a:r>
            <a:r>
              <a:rPr lang="zh-CN" altLang="en-US" sz="1200" dirty="0">
                <a:latin typeface="微软雅黑" panose="020B0503020204020204" pitchFamily="34" charset="-122"/>
                <a:ea typeface="微软雅黑" panose="020B0503020204020204" pitchFamily="34" charset="-122"/>
              </a:rPr>
              <a:t>（经验值）计算，蒸发氦气量约</a:t>
            </a:r>
            <a:r>
              <a:rPr lang="zh-CN" altLang="en-US" sz="1200" dirty="0" smtClean="0">
                <a:latin typeface="微软雅黑" panose="020B0503020204020204" pitchFamily="34" charset="-122"/>
                <a:ea typeface="微软雅黑" panose="020B0503020204020204" pitchFamily="34" charset="-122"/>
              </a:rPr>
              <a:t>为</a:t>
            </a:r>
            <a:endParaRPr lang="en-US" altLang="zh-CN" sz="1200" dirty="0" smtClean="0">
              <a:latin typeface="微软雅黑" panose="020B0503020204020204" pitchFamily="34" charset="-122"/>
              <a:ea typeface="微软雅黑" panose="020B0503020204020204" pitchFamily="34" charset="-122"/>
            </a:endParaRPr>
          </a:p>
          <a:p>
            <a:pPr marL="471487" lvl="1" indent="0">
              <a:lnSpc>
                <a:spcPct val="140000"/>
              </a:lnSpc>
              <a:buNone/>
            </a:pPr>
            <a:r>
              <a:rPr lang="en-US" altLang="zh-CN" sz="1200" dirty="0" smtClean="0">
                <a:latin typeface="微软雅黑" panose="020B0503020204020204" pitchFamily="34" charset="-122"/>
                <a:ea typeface="微软雅黑" panose="020B0503020204020204" pitchFamily="34" charset="-122"/>
              </a:rPr>
              <a:t>1.68Kg/s</a:t>
            </a:r>
            <a:endParaRPr lang="en-US" altLang="zh-CN" sz="1200" dirty="0">
              <a:latin typeface="微软雅黑" panose="020B0503020204020204" pitchFamily="34" charset="-122"/>
              <a:ea typeface="微软雅黑" panose="020B0503020204020204" pitchFamily="34" charset="-122"/>
            </a:endParaRPr>
          </a:p>
          <a:p>
            <a:pPr lvl="1">
              <a:lnSpc>
                <a:spcPct val="140000"/>
              </a:lnSpc>
            </a:pPr>
            <a:r>
              <a:rPr lang="zh-CN" altLang="en-US" sz="1200" dirty="0" smtClean="0">
                <a:latin typeface="微软雅黑" panose="020B0503020204020204" pitchFamily="34" charset="-122"/>
                <a:ea typeface="微软雅黑" panose="020B0503020204020204" pitchFamily="34" charset="-122"/>
              </a:rPr>
              <a:t>按照</a:t>
            </a:r>
            <a:r>
              <a:rPr lang="zh-CN" altLang="en-US" sz="1200" dirty="0">
                <a:latin typeface="微软雅黑" panose="020B0503020204020204" pitchFamily="34" charset="-122"/>
                <a:ea typeface="微软雅黑" panose="020B0503020204020204" pitchFamily="34" charset="-122"/>
              </a:rPr>
              <a:t>磁铁失超后</a:t>
            </a:r>
            <a:r>
              <a:rPr lang="zh-CN" altLang="en-US" sz="1200" b="1" dirty="0" smtClean="0">
                <a:solidFill>
                  <a:srgbClr val="FF0000"/>
                </a:solidFill>
                <a:latin typeface="微软雅黑" panose="020B0503020204020204" pitchFamily="34" charset="-122"/>
                <a:ea typeface="微软雅黑" panose="020B0503020204020204" pitchFamily="34" charset="-122"/>
              </a:rPr>
              <a:t>约</a:t>
            </a:r>
            <a:r>
              <a:rPr lang="en-US" altLang="zh-CN" sz="1200" b="1" dirty="0" smtClean="0">
                <a:solidFill>
                  <a:srgbClr val="FF0000"/>
                </a:solidFill>
                <a:latin typeface="微软雅黑" panose="020B0503020204020204" pitchFamily="34" charset="-122"/>
                <a:ea typeface="微软雅黑" panose="020B0503020204020204" pitchFamily="34" charset="-122"/>
              </a:rPr>
              <a:t>400kJ</a:t>
            </a:r>
            <a:r>
              <a:rPr lang="zh-CN" altLang="en-US" sz="1200" b="1" dirty="0" smtClean="0">
                <a:solidFill>
                  <a:srgbClr val="FF0000"/>
                </a:solidFill>
                <a:latin typeface="微软雅黑" panose="020B0503020204020204" pitchFamily="34" charset="-122"/>
                <a:ea typeface="微软雅黑" panose="020B0503020204020204" pitchFamily="34" charset="-122"/>
              </a:rPr>
              <a:t>储能在</a:t>
            </a:r>
            <a:r>
              <a:rPr lang="en-US" altLang="zh-CN" sz="1200" b="1" dirty="0" smtClean="0">
                <a:solidFill>
                  <a:srgbClr val="FF0000"/>
                </a:solidFill>
                <a:latin typeface="微软雅黑" panose="020B0503020204020204" pitchFamily="34" charset="-122"/>
                <a:ea typeface="微软雅黑" panose="020B0503020204020204" pitchFamily="34" charset="-122"/>
              </a:rPr>
              <a:t>2s</a:t>
            </a:r>
            <a:r>
              <a:rPr lang="zh-CN" altLang="en-US" sz="1200" b="1" dirty="0">
                <a:solidFill>
                  <a:srgbClr val="FF0000"/>
                </a:solidFill>
                <a:latin typeface="微软雅黑" panose="020B0503020204020204" pitchFamily="34" charset="-122"/>
                <a:ea typeface="微软雅黑" panose="020B0503020204020204" pitchFamily="34" charset="-122"/>
              </a:rPr>
              <a:t>内泄放</a:t>
            </a:r>
            <a:r>
              <a:rPr lang="zh-CN" altLang="en-US" sz="1200" dirty="0">
                <a:latin typeface="微软雅黑" panose="020B0503020204020204" pitchFamily="34" charset="-122"/>
                <a:ea typeface="微软雅黑" panose="020B0503020204020204" pitchFamily="34" charset="-122"/>
              </a:rPr>
              <a:t>，蒸发氦气量约</a:t>
            </a:r>
            <a:r>
              <a:rPr lang="zh-CN" altLang="en-US" sz="1200" dirty="0" smtClean="0">
                <a:latin typeface="微软雅黑" panose="020B0503020204020204" pitchFamily="34" charset="-122"/>
                <a:ea typeface="微软雅黑" panose="020B0503020204020204" pitchFamily="34" charset="-122"/>
              </a:rPr>
              <a:t>为</a:t>
            </a:r>
            <a:r>
              <a:rPr lang="en-US" altLang="zh-CN" sz="1200" dirty="0" smtClean="0">
                <a:latin typeface="微软雅黑" panose="020B0503020204020204" pitchFamily="34" charset="-122"/>
                <a:ea typeface="微软雅黑" panose="020B0503020204020204" pitchFamily="34" charset="-122"/>
              </a:rPr>
              <a:t>10Kg/s</a:t>
            </a:r>
            <a:endParaRPr lang="en-US" altLang="zh-CN" sz="1200" dirty="0">
              <a:latin typeface="微软雅黑" panose="020B0503020204020204" pitchFamily="34" charset="-122"/>
              <a:ea typeface="微软雅黑" panose="020B0503020204020204" pitchFamily="34" charset="-122"/>
            </a:endParaRPr>
          </a:p>
          <a:p>
            <a:pPr lvl="1">
              <a:lnSpc>
                <a:spcPct val="140000"/>
              </a:lnSpc>
            </a:pPr>
            <a:r>
              <a:rPr lang="zh-CN" altLang="en-US" sz="1200" dirty="0" smtClean="0">
                <a:latin typeface="微软雅黑" panose="020B0503020204020204" pitchFamily="34" charset="-122"/>
                <a:ea typeface="微软雅黑" panose="020B0503020204020204" pitchFamily="34" charset="-122"/>
              </a:rPr>
              <a:t>选定</a:t>
            </a:r>
            <a:r>
              <a:rPr lang="en-US" altLang="zh-CN" sz="1200" dirty="0" smtClean="0">
                <a:latin typeface="微软雅黑" panose="020B0503020204020204" pitchFamily="34" charset="-122"/>
                <a:ea typeface="微软雅黑" panose="020B0503020204020204" pitchFamily="34" charset="-122"/>
              </a:rPr>
              <a:t>10Kg/s</a:t>
            </a:r>
            <a:r>
              <a:rPr lang="zh-CN" altLang="en-US" sz="1200" dirty="0" smtClean="0">
                <a:latin typeface="微软雅黑" panose="020B0503020204020204" pitchFamily="34" charset="-122"/>
                <a:ea typeface="微软雅黑" panose="020B0503020204020204" pitchFamily="34" charset="-122"/>
              </a:rPr>
              <a:t>蒸发量为</a:t>
            </a:r>
            <a:r>
              <a:rPr lang="zh-CN" altLang="en-US" sz="1200" dirty="0">
                <a:latin typeface="微软雅黑" panose="020B0503020204020204" pitchFamily="34" charset="-122"/>
                <a:ea typeface="微软雅黑" panose="020B0503020204020204" pitchFamily="34" charset="-122"/>
              </a:rPr>
              <a:t>最恶劣情况，计算得爆破片选型结果</a:t>
            </a:r>
            <a:r>
              <a:rPr lang="en-US" altLang="zh-CN" sz="1200" dirty="0" smtClean="0">
                <a:solidFill>
                  <a:srgbClr val="FF0000"/>
                </a:solidFill>
                <a:latin typeface="微软雅黑" panose="020B0503020204020204" pitchFamily="34" charset="-122"/>
                <a:ea typeface="微软雅黑" panose="020B0503020204020204" pitchFamily="34" charset="-122"/>
              </a:rPr>
              <a:t>DN350</a:t>
            </a:r>
            <a:endParaRPr lang="en-US" altLang="zh-CN" sz="1200" dirty="0">
              <a:solidFill>
                <a:srgbClr val="FF0000"/>
              </a:solidFill>
              <a:latin typeface="微软雅黑" panose="020B0503020204020204" pitchFamily="34" charset="-122"/>
              <a:ea typeface="微软雅黑" panose="020B0503020204020204" pitchFamily="34" charset="-122"/>
            </a:endParaRPr>
          </a:p>
          <a:p>
            <a:pPr lvl="1">
              <a:lnSpc>
                <a:spcPct val="140000"/>
              </a:lnSpc>
            </a:pPr>
            <a:r>
              <a:rPr lang="zh-CN" altLang="en-US" sz="1200" dirty="0">
                <a:latin typeface="微软雅黑" panose="020B0503020204020204" pitchFamily="34" charset="-122"/>
                <a:ea typeface="微软雅黑" panose="020B0503020204020204" pitchFamily="34" charset="-122"/>
              </a:rPr>
              <a:t>安全阀设计：</a:t>
            </a:r>
            <a:r>
              <a:rPr lang="zh-CN" altLang="en-US" sz="1200" dirty="0" smtClean="0">
                <a:latin typeface="微软雅黑" panose="020B0503020204020204" pitchFamily="34" charset="-122"/>
                <a:ea typeface="微软雅黑" panose="020B0503020204020204" pitchFamily="34" charset="-122"/>
              </a:rPr>
              <a:t>考虑</a:t>
            </a:r>
            <a:r>
              <a:rPr lang="en-US" altLang="zh-CN" sz="1200" dirty="0" smtClean="0">
                <a:latin typeface="微软雅黑" panose="020B0503020204020204" pitchFamily="34" charset="-122"/>
                <a:ea typeface="微软雅黑" panose="020B0503020204020204" pitchFamily="34" charset="-122"/>
              </a:rPr>
              <a:t>400kJ</a:t>
            </a:r>
            <a:r>
              <a:rPr lang="zh-CN" altLang="en-US" sz="1200" dirty="0">
                <a:latin typeface="微软雅黑" panose="020B0503020204020204" pitchFamily="34" charset="-122"/>
                <a:ea typeface="微软雅黑" panose="020B0503020204020204" pitchFamily="34" charset="-122"/>
              </a:rPr>
              <a:t>储能</a:t>
            </a:r>
            <a:r>
              <a:rPr lang="zh-CN" altLang="en-US" sz="1200" dirty="0" smtClean="0">
                <a:latin typeface="微软雅黑" panose="020B0503020204020204" pitchFamily="34" charset="-122"/>
                <a:ea typeface="微软雅黑" panose="020B0503020204020204" pitchFamily="34" charset="-122"/>
              </a:rPr>
              <a:t>在</a:t>
            </a:r>
            <a:r>
              <a:rPr lang="en-US" altLang="zh-CN" sz="1200" dirty="0" smtClean="0">
                <a:latin typeface="微软雅黑" panose="020B0503020204020204" pitchFamily="34" charset="-122"/>
                <a:ea typeface="微软雅黑" panose="020B0503020204020204" pitchFamily="34" charset="-122"/>
              </a:rPr>
              <a:t>5s</a:t>
            </a:r>
            <a:r>
              <a:rPr lang="zh-CN" altLang="en-US" sz="1200" dirty="0">
                <a:latin typeface="微软雅黑" panose="020B0503020204020204" pitchFamily="34" charset="-122"/>
                <a:ea typeface="微软雅黑" panose="020B0503020204020204" pitchFamily="34" charset="-122"/>
              </a:rPr>
              <a:t>内泄放的次恶劣情况，计算得出</a:t>
            </a:r>
            <a:r>
              <a:rPr lang="zh-CN" altLang="en-US" sz="1200" dirty="0" smtClean="0">
                <a:latin typeface="微软雅黑" panose="020B0503020204020204" pitchFamily="34" charset="-122"/>
                <a:ea typeface="微软雅黑" panose="020B0503020204020204" pitchFamily="34" charset="-122"/>
              </a:rPr>
              <a:t>需要</a:t>
            </a:r>
            <a:r>
              <a:rPr lang="en-US" altLang="zh-CN" sz="1200" dirty="0" smtClean="0">
                <a:latin typeface="微软雅黑" panose="020B0503020204020204" pitchFamily="34" charset="-122"/>
                <a:ea typeface="微软雅黑" panose="020B0503020204020204" pitchFamily="34" charset="-122"/>
              </a:rPr>
              <a:t>6</a:t>
            </a:r>
            <a:r>
              <a:rPr lang="zh-CN" altLang="en-US" sz="1200" dirty="0" smtClean="0">
                <a:latin typeface="微软雅黑" panose="020B0503020204020204" pitchFamily="34" charset="-122"/>
                <a:ea typeface="微软雅黑" panose="020B0503020204020204" pitchFamily="34" charset="-122"/>
              </a:rPr>
              <a:t>个</a:t>
            </a:r>
            <a:r>
              <a:rPr lang="en-US" altLang="zh-CN" sz="1200" dirty="0" smtClean="0">
                <a:latin typeface="微软雅黑" panose="020B0503020204020204" pitchFamily="34" charset="-122"/>
                <a:ea typeface="微软雅黑" panose="020B0503020204020204" pitchFamily="34" charset="-122"/>
              </a:rPr>
              <a:t>DN50</a:t>
            </a:r>
            <a:r>
              <a:rPr lang="zh-CN" altLang="en-US" sz="1200" dirty="0" smtClean="0">
                <a:latin typeface="微软雅黑" panose="020B0503020204020204" pitchFamily="34" charset="-122"/>
                <a:ea typeface="微软雅黑" panose="020B0503020204020204" pitchFamily="34" charset="-122"/>
              </a:rPr>
              <a:t>的</a:t>
            </a:r>
            <a:r>
              <a:rPr lang="en-US" altLang="zh-CN" sz="1200" dirty="0">
                <a:latin typeface="微软雅黑" panose="020B0503020204020204" pitchFamily="34" charset="-122"/>
                <a:ea typeface="微软雅黑" panose="020B0503020204020204" pitchFamily="34" charset="-122"/>
              </a:rPr>
              <a:t>5.0bara</a:t>
            </a:r>
            <a:r>
              <a:rPr lang="zh-CN" altLang="en-US" sz="1200" dirty="0" smtClean="0">
                <a:latin typeface="微软雅黑" panose="020B0503020204020204" pitchFamily="34" charset="-122"/>
                <a:ea typeface="微软雅黑" panose="020B0503020204020204" pitchFamily="34" charset="-122"/>
              </a:rPr>
              <a:t>安全阀</a:t>
            </a:r>
            <a:endParaRPr lang="en-US" altLang="zh-CN" sz="1200"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nchor="b"/>
          <a:lstStyle/>
          <a:p>
            <a:pPr>
              <a:defRPr/>
            </a:pPr>
            <a:fld id="{913E9224-E601-4D0F-BCC5-C7C9A617ED2B}" type="datetime1">
              <a:rPr lang="zh-CN" altLang="en-US" smtClean="0">
                <a:solidFill>
                  <a:srgbClr val="000000"/>
                </a:solidFill>
              </a:rPr>
              <a:t>2021-10-23</a:t>
            </a:fld>
            <a:endParaRPr lang="en-US" dirty="0">
              <a:solidFill>
                <a:srgbClr val="000000"/>
              </a:solidFill>
            </a:endParaRPr>
          </a:p>
        </p:txBody>
      </p:sp>
      <p:sp>
        <p:nvSpPr>
          <p:cNvPr id="5" name="页脚占位符 4"/>
          <p:cNvSpPr>
            <a:spLocks noGrp="1"/>
          </p:cNvSpPr>
          <p:nvPr>
            <p:ph type="ftr" sz="quarter" idx="12"/>
          </p:nvPr>
        </p:nvSpPr>
        <p:spPr>
          <a:xfrm>
            <a:off x="3124202" y="4786313"/>
            <a:ext cx="3968078" cy="342900"/>
          </a:xfrm>
        </p:spPr>
        <p:txBody>
          <a:bodyPr anchor="b"/>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656566439"/>
      </p:ext>
    </p:extLst>
  </p:cSld>
  <p:clrMapOvr>
    <a:masterClrMapping/>
  </p:clrMapOvr>
  <mc:AlternateContent xmlns:mc="http://schemas.openxmlformats.org/markup-compatibility/2006">
    <mc:Choice xmlns:p14="http://schemas.microsoft.com/office/powerpoint/2010/main" Requires="p14">
      <p:transition spd="slow" p14:dur="2000" advTm="120342"/>
    </mc:Choice>
    <mc:Fallback>
      <p:transition spd="slow" advTm="12034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Mechanical Design</a:t>
            </a:r>
          </a:p>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Calculation and Simulation Results </a:t>
            </a:r>
            <a:endParaRPr lang="en-US" altLang="zh-CN" sz="2400" b="1" u="sng"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rPr>
              <a:t>Summary </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Questions</a:t>
            </a:r>
          </a:p>
        </p:txBody>
      </p:sp>
      <p:sp>
        <p:nvSpPr>
          <p:cNvPr id="4" name="标题 3"/>
          <p:cNvSpPr>
            <a:spLocks noGrp="1"/>
          </p:cNvSpPr>
          <p:nvPr>
            <p:ph type="title"/>
          </p:nvPr>
        </p:nvSpPr>
        <p:spPr>
          <a:xfrm>
            <a:off x="2987824" y="-20538"/>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382F8BAD-B718-4BF9-86C7-A28FA83E3447}" type="datetime1">
              <a:rPr lang="zh-CN" altLang="en-US" smtClean="0">
                <a:solidFill>
                  <a:srgbClr val="000000"/>
                </a:solidFill>
              </a:rPr>
              <a:t>2021-10-23</a:t>
            </a:fld>
            <a:endParaRPr lang="en-US" dirty="0">
              <a:solidFill>
                <a:srgbClr val="000000"/>
              </a:solidFill>
            </a:endParaRPr>
          </a:p>
        </p:txBody>
      </p:sp>
      <p:sp>
        <p:nvSpPr>
          <p:cNvPr id="5" name="页脚占位符 4"/>
          <p:cNvSpPr>
            <a:spLocks noGrp="1"/>
          </p:cNvSpPr>
          <p:nvPr>
            <p:ph type="ftr" sz="quarter" idx="12"/>
          </p:nvPr>
        </p:nvSpPr>
        <p:spPr>
          <a:xfrm>
            <a:off x="2843808" y="4786313"/>
            <a:ext cx="3528392" cy="342900"/>
          </a:xfrm>
        </p:spPr>
        <p:txBody>
          <a:bodyPr anchor="ctr"/>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1386669181"/>
      </p:ext>
    </p:extLst>
  </p:cSld>
  <p:clrMapOvr>
    <a:masterClrMapping/>
  </p:clrMapOvr>
  <mc:AlternateContent xmlns:mc="http://schemas.openxmlformats.org/markup-compatibility/2006">
    <mc:Choice xmlns:p14="http://schemas.microsoft.com/office/powerpoint/2010/main" Requires="p14">
      <p:transition spd="slow" p14:dur="2000" advTm="3552"/>
    </mc:Choice>
    <mc:Fallback>
      <p:transition spd="slow" advTm="355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chor="ctr"/>
          <a:lstStyle/>
          <a:p>
            <a:pPr>
              <a:defRPr/>
            </a:pPr>
            <a:fld id="{9D187AD4-24E8-430D-A16E-AD108A33F5EB}" type="datetime1">
              <a:rPr lang="zh-CN" altLang="en-US" smtClean="0">
                <a:solidFill>
                  <a:srgbClr val="000000"/>
                </a:solidFill>
              </a:rPr>
              <a:t>2021-10-23</a:t>
            </a:fld>
            <a:endParaRPr lang="en-US">
              <a:solidFill>
                <a:srgbClr val="000000"/>
              </a:solidFill>
            </a:endParaRPr>
          </a:p>
        </p:txBody>
      </p:sp>
      <p:sp>
        <p:nvSpPr>
          <p:cNvPr id="3" name="页脚占位符 2"/>
          <p:cNvSpPr>
            <a:spLocks noGrp="1"/>
          </p:cNvSpPr>
          <p:nvPr>
            <p:ph type="ftr" sz="quarter" idx="12"/>
          </p:nvPr>
        </p:nvSpPr>
        <p:spPr>
          <a:xfrm>
            <a:off x="3124202" y="4786313"/>
            <a:ext cx="3968078" cy="342900"/>
          </a:xfrm>
        </p:spPr>
        <p:txBody>
          <a:bodyPr anchor="ctr"/>
          <a:lstStyle/>
          <a:p>
            <a:pPr>
              <a:defRPr/>
            </a:pPr>
            <a:r>
              <a:rPr lang="en-US" altLang="zh-CN" dirty="0" smtClean="0">
                <a:solidFill>
                  <a:srgbClr val="000000"/>
                </a:solidFill>
              </a:rPr>
              <a:t>CEPC-MDI mechanical design workshop ,Dongguan</a:t>
            </a:r>
            <a:endParaRPr lang="en-US" dirty="0">
              <a:solidFill>
                <a:srgbClr val="000000"/>
              </a:solidFill>
            </a:endParaRPr>
          </a:p>
        </p:txBody>
      </p:sp>
      <p:graphicFrame>
        <p:nvGraphicFramePr>
          <p:cNvPr id="29" name="表格 28">
            <a:extLst>
              <a:ext uri="{FF2B5EF4-FFF2-40B4-BE49-F238E27FC236}">
                <a16:creationId xmlns="" xmlns:a16="http://schemas.microsoft.com/office/drawing/2014/main" id="{C84DD377-3BAC-40C5-B2C0-386F4FF6953B}"/>
              </a:ext>
            </a:extLst>
          </p:cNvPr>
          <p:cNvGraphicFramePr>
            <a:graphicFrameLocks noGrp="1"/>
          </p:cNvGraphicFramePr>
          <p:nvPr>
            <p:extLst>
              <p:ext uri="{D42A27DB-BD31-4B8C-83A1-F6EECF244321}">
                <p14:modId xmlns:p14="http://schemas.microsoft.com/office/powerpoint/2010/main" val="2249947148"/>
              </p:ext>
            </p:extLst>
          </p:nvPr>
        </p:nvGraphicFramePr>
        <p:xfrm>
          <a:off x="179512" y="3489852"/>
          <a:ext cx="8856984" cy="1380150"/>
        </p:xfrm>
        <a:graphic>
          <a:graphicData uri="http://schemas.openxmlformats.org/drawingml/2006/table">
            <a:tbl>
              <a:tblPr>
                <a:tableStyleId>{5940675A-B579-460E-94D1-54222C63F5DA}</a:tableStyleId>
              </a:tblPr>
              <a:tblGrid>
                <a:gridCol w="2114103">
                  <a:extLst>
                    <a:ext uri="{9D8B030D-6E8A-4147-A177-3AD203B41FA5}">
                      <a16:colId xmlns="" xmlns:a16="http://schemas.microsoft.com/office/drawing/2014/main" val="291164184"/>
                    </a:ext>
                  </a:extLst>
                </a:gridCol>
                <a:gridCol w="1477111">
                  <a:extLst>
                    <a:ext uri="{9D8B030D-6E8A-4147-A177-3AD203B41FA5}">
                      <a16:colId xmlns="" xmlns:a16="http://schemas.microsoft.com/office/drawing/2014/main" val="4225921923"/>
                    </a:ext>
                  </a:extLst>
                </a:gridCol>
                <a:gridCol w="1373679">
                  <a:extLst>
                    <a:ext uri="{9D8B030D-6E8A-4147-A177-3AD203B41FA5}">
                      <a16:colId xmlns="" xmlns:a16="http://schemas.microsoft.com/office/drawing/2014/main" val="272296429"/>
                    </a:ext>
                  </a:extLst>
                </a:gridCol>
                <a:gridCol w="1221048">
                  <a:extLst>
                    <a:ext uri="{9D8B030D-6E8A-4147-A177-3AD203B41FA5}">
                      <a16:colId xmlns="" xmlns:a16="http://schemas.microsoft.com/office/drawing/2014/main" val="2236856033"/>
                    </a:ext>
                  </a:extLst>
                </a:gridCol>
                <a:gridCol w="1373679">
                  <a:extLst>
                    <a:ext uri="{9D8B030D-6E8A-4147-A177-3AD203B41FA5}">
                      <a16:colId xmlns="" xmlns:a16="http://schemas.microsoft.com/office/drawing/2014/main" val="1918881268"/>
                    </a:ext>
                  </a:extLst>
                </a:gridCol>
                <a:gridCol w="1297364">
                  <a:extLst>
                    <a:ext uri="{9D8B030D-6E8A-4147-A177-3AD203B41FA5}">
                      <a16:colId xmlns="" xmlns:a16="http://schemas.microsoft.com/office/drawing/2014/main" val="3729482890"/>
                    </a:ext>
                  </a:extLst>
                </a:gridCol>
              </a:tblGrid>
              <a:tr h="323169">
                <a:tc gridSpan="6">
                  <a:txBody>
                    <a:bodyPr/>
                    <a:lstStyle/>
                    <a:p>
                      <a:pPr algn="ctr" fontAlgn="b"/>
                      <a:r>
                        <a:rPr lang="zh-CN" altLang="en-US" sz="1500" u="none" strike="noStrike" dirty="0">
                          <a:effectLst/>
                        </a:rPr>
                        <a:t>　</a:t>
                      </a:r>
                      <a:r>
                        <a:rPr lang="en-US" altLang="zh-CN" sz="1500" u="none" strike="noStrike" dirty="0" smtClean="0">
                          <a:effectLst/>
                        </a:rPr>
                        <a:t>Support</a:t>
                      </a:r>
                      <a:r>
                        <a:rPr lang="en-US" altLang="zh-CN" sz="1500" u="none" strike="noStrike" baseline="0" dirty="0" smtClean="0">
                          <a:effectLst/>
                        </a:rPr>
                        <a:t> numbers</a:t>
                      </a:r>
                      <a:endParaRPr lang="zh-CN" altLang="en-US"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hMerge="1">
                  <a:txBody>
                    <a:bodyPr/>
                    <a:lstStyle/>
                    <a:p>
                      <a:pPr algn="ctr" fontAlgn="b"/>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pPr algn="ctr" fontAlgn="b"/>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b"/>
                </a:tc>
                <a:extLst>
                  <a:ext uri="{0D108BD9-81ED-4DB2-BD59-A6C34878D82A}">
                    <a16:rowId xmlns="" xmlns:a16="http://schemas.microsoft.com/office/drawing/2014/main" val="3964021009"/>
                  </a:ext>
                </a:extLst>
              </a:tr>
              <a:tr h="270897">
                <a:tc>
                  <a:txBody>
                    <a:bodyPr/>
                    <a:lstStyle/>
                    <a:p>
                      <a:pPr algn="ctr" fontAlgn="b"/>
                      <a:r>
                        <a:rPr lang="en-US" altLang="zh-CN" sz="1500" u="none" strike="noStrike" dirty="0" smtClean="0">
                          <a:effectLst/>
                        </a:rPr>
                        <a:t>convective</a:t>
                      </a:r>
                      <a:r>
                        <a:rPr lang="en-US" altLang="zh-CN" sz="1500" u="none" strike="noStrike" baseline="0" dirty="0" smtClean="0">
                          <a:effectLst/>
                        </a:rPr>
                        <a:t> heat transfer coefficient</a:t>
                      </a:r>
                      <a:endParaRPr lang="zh-CN" altLang="en-US"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a:effectLst/>
                        </a:rPr>
                        <a:t>1</a:t>
                      </a:r>
                      <a:endParaRPr lang="en-US" altLang="zh-CN" sz="15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a:effectLst/>
                        </a:rPr>
                        <a:t>2</a:t>
                      </a:r>
                      <a:endParaRPr lang="en-US" altLang="zh-CN" sz="15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a:effectLst/>
                        </a:rPr>
                        <a:t>3</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a:effectLst/>
                        </a:rPr>
                        <a:t>4</a:t>
                      </a:r>
                      <a:endParaRPr lang="en-US" altLang="zh-CN" sz="1500" b="0" i="0" u="none" strike="noStrike">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a:effectLst/>
                        </a:rPr>
                        <a:t>5</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extLst>
                  <a:ext uri="{0D108BD9-81ED-4DB2-BD59-A6C34878D82A}">
                    <a16:rowId xmlns="" xmlns:a16="http://schemas.microsoft.com/office/drawing/2014/main" val="366175255"/>
                  </a:ext>
                </a:extLst>
              </a:tr>
              <a:tr h="324036">
                <a:tc>
                  <a:txBody>
                    <a:bodyPr/>
                    <a:lstStyle/>
                    <a:p>
                      <a:pPr algn="ctr" fontAlgn="b"/>
                      <a:r>
                        <a:rPr lang="en-US" altLang="zh-CN" sz="1500" u="none" strike="noStrike" dirty="0" smtClean="0">
                          <a:effectLst/>
                        </a:rPr>
                        <a:t>5</a:t>
                      </a:r>
                      <a:r>
                        <a:rPr lang="pl-PL" altLang="zh-CN" sz="1500" dirty="0" smtClean="0"/>
                        <a:t>W m^-2 K^-1</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268.97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268.98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270.52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282.76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283.32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extLst>
                  <a:ext uri="{0D108BD9-81ED-4DB2-BD59-A6C34878D82A}">
                    <a16:rowId xmlns="" xmlns:a16="http://schemas.microsoft.com/office/drawing/2014/main" val="709287348"/>
                  </a:ext>
                </a:extLst>
              </a:tr>
              <a:tr h="27003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500" u="none" strike="noStrike" dirty="0" smtClean="0">
                          <a:effectLst/>
                        </a:rPr>
                        <a:t>8</a:t>
                      </a:r>
                      <a:r>
                        <a:rPr lang="pl-PL" altLang="zh-CN" sz="1500" dirty="0" smtClean="0"/>
                        <a:t>W m^-2 K^-1</a:t>
                      </a:r>
                      <a:endParaRPr lang="en-US" altLang="zh-CN" sz="15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273.14</a:t>
                      </a:r>
                      <a:r>
                        <a:rPr lang="en-US" altLang="zh-CN" sz="1500" u="none" strike="noStrike" baseline="0" dirty="0" smtClean="0">
                          <a:effectLst/>
                        </a:rPr>
                        <a:t> </a:t>
                      </a:r>
                      <a:r>
                        <a:rPr lang="en-US" altLang="zh-CN" sz="1500" u="none" strike="noStrike" dirty="0" smtClean="0">
                          <a:effectLst/>
                        </a:rPr>
                        <a:t>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273.14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274.09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285.34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tc>
                  <a:txBody>
                    <a:bodyPr/>
                    <a:lstStyle/>
                    <a:p>
                      <a:pPr algn="ctr" fontAlgn="b"/>
                      <a:r>
                        <a:rPr lang="en-US" altLang="zh-CN" sz="1500" u="none" strike="noStrike" dirty="0" smtClean="0">
                          <a:effectLst/>
                        </a:rPr>
                        <a:t>286.65 K</a:t>
                      </a:r>
                      <a:endParaRPr lang="en-US" altLang="zh-CN" sz="15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5715" marB="0" anchor="ctr"/>
                </a:tc>
                <a:extLst>
                  <a:ext uri="{0D108BD9-81ED-4DB2-BD59-A6C34878D82A}">
                    <a16:rowId xmlns="" xmlns:a16="http://schemas.microsoft.com/office/drawing/2014/main" val="3224663559"/>
                  </a:ext>
                </a:extLst>
              </a:tr>
            </a:tbl>
          </a:graphicData>
        </a:graphic>
      </p:graphicFrame>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02743"/>
            <a:ext cx="7885524" cy="2479097"/>
          </a:xfrm>
          <a:prstGeom prst="rect">
            <a:avLst/>
          </a:prstGeom>
        </p:spPr>
      </p:pic>
      <p:grpSp>
        <p:nvGrpSpPr>
          <p:cNvPr id="36" name="组合 35"/>
          <p:cNvGrpSpPr/>
          <p:nvPr/>
        </p:nvGrpSpPr>
        <p:grpSpPr>
          <a:xfrm>
            <a:off x="3059832" y="740725"/>
            <a:ext cx="720080" cy="480875"/>
            <a:chOff x="3059832" y="987633"/>
            <a:chExt cx="720080" cy="641167"/>
          </a:xfrm>
        </p:grpSpPr>
        <p:sp>
          <p:nvSpPr>
            <p:cNvPr id="31" name="八角星 30"/>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35" name="直接连接符 34"/>
            <p:cNvCxnSpPr>
              <a:stCxn id="31"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 name="组合 39"/>
          <p:cNvGrpSpPr/>
          <p:nvPr/>
        </p:nvGrpSpPr>
        <p:grpSpPr>
          <a:xfrm>
            <a:off x="3978258" y="728887"/>
            <a:ext cx="720080" cy="480875"/>
            <a:chOff x="3059832" y="987633"/>
            <a:chExt cx="720080" cy="641167"/>
          </a:xfrm>
        </p:grpSpPr>
        <p:sp>
          <p:nvSpPr>
            <p:cNvPr id="41" name="八角星 40"/>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2</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42" name="直接连接符 41"/>
            <p:cNvCxnSpPr>
              <a:stCxn id="41"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组合 42"/>
          <p:cNvGrpSpPr/>
          <p:nvPr/>
        </p:nvGrpSpPr>
        <p:grpSpPr>
          <a:xfrm>
            <a:off x="4860032" y="735547"/>
            <a:ext cx="720080" cy="480875"/>
            <a:chOff x="3059832" y="987633"/>
            <a:chExt cx="720080" cy="641167"/>
          </a:xfrm>
        </p:grpSpPr>
        <p:sp>
          <p:nvSpPr>
            <p:cNvPr id="44" name="八角星 43"/>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3</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45" name="直接连接符 44"/>
            <p:cNvCxnSpPr>
              <a:stCxn id="44"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 name="组合 45"/>
          <p:cNvGrpSpPr/>
          <p:nvPr/>
        </p:nvGrpSpPr>
        <p:grpSpPr>
          <a:xfrm>
            <a:off x="5580112" y="717050"/>
            <a:ext cx="720080" cy="480875"/>
            <a:chOff x="3059832" y="987633"/>
            <a:chExt cx="720080" cy="641167"/>
          </a:xfrm>
        </p:grpSpPr>
        <p:sp>
          <p:nvSpPr>
            <p:cNvPr id="47" name="八角星 46"/>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4</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48" name="直接连接符 47"/>
            <p:cNvCxnSpPr>
              <a:stCxn id="47"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9" name="组合 48"/>
          <p:cNvGrpSpPr/>
          <p:nvPr/>
        </p:nvGrpSpPr>
        <p:grpSpPr>
          <a:xfrm>
            <a:off x="6948264" y="717050"/>
            <a:ext cx="720080" cy="480875"/>
            <a:chOff x="3059832" y="987633"/>
            <a:chExt cx="720080" cy="641167"/>
          </a:xfrm>
        </p:grpSpPr>
        <p:sp>
          <p:nvSpPr>
            <p:cNvPr id="50" name="八角星 49"/>
            <p:cNvSpPr/>
            <p:nvPr/>
          </p:nvSpPr>
          <p:spPr bwMode="auto">
            <a:xfrm>
              <a:off x="3059832" y="987633"/>
              <a:ext cx="432048" cy="432048"/>
            </a:xfrm>
            <a:prstGeom prst="star8">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5</a:t>
              </a: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51" name="直接连接符 50"/>
            <p:cNvCxnSpPr>
              <a:stCxn id="50" idx="0"/>
            </p:cNvCxnSpPr>
            <p:nvPr/>
          </p:nvCxnSpPr>
          <p:spPr bwMode="auto">
            <a:xfrm>
              <a:off x="3491880" y="1203657"/>
              <a:ext cx="288032" cy="4251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矩形 23"/>
          <p:cNvSpPr/>
          <p:nvPr/>
        </p:nvSpPr>
        <p:spPr>
          <a:xfrm>
            <a:off x="144016" y="1556087"/>
            <a:ext cx="3131840" cy="1015663"/>
          </a:xfrm>
          <a:prstGeom prst="rect">
            <a:avLst/>
          </a:prstGeom>
        </p:spPr>
        <p:txBody>
          <a:bodyPr wrap="square" anchor="ctr">
            <a:spAutoFit/>
          </a:bodyPr>
          <a:lstStyle/>
          <a:p>
            <a:pPr algn="l"/>
            <a:r>
              <a:rPr lang="en-US" altLang="zh-CN" sz="1200" b="0" dirty="0">
                <a:solidFill>
                  <a:schemeClr val="tx1"/>
                </a:solidFill>
              </a:rPr>
              <a:t>Calculation conditions: the outermost layer is set as convective boundary condition, the surface that the support structure contacts with the helium pool is set as 5K, and the surface that contacts with the cold screen is set as 60K</a:t>
            </a:r>
            <a:endParaRPr lang="zh-CN" altLang="en-US" sz="1200" b="0" dirty="0">
              <a:solidFill>
                <a:schemeClr val="tx1"/>
              </a:solidFill>
              <a:latin typeface="微软雅黑" panose="020B0503020204020204" pitchFamily="34" charset="-122"/>
              <a:ea typeface="微软雅黑" panose="020B0503020204020204" pitchFamily="34" charset="-122"/>
            </a:endParaRPr>
          </a:p>
        </p:txBody>
      </p:sp>
      <p:sp>
        <p:nvSpPr>
          <p:cNvPr id="25"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Vacuum chamber---temperature field</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8708875"/>
      </p:ext>
    </p:extLst>
  </p:cSld>
  <p:clrMapOvr>
    <a:masterClrMapping/>
  </p:clrMapOvr>
  <mc:AlternateContent xmlns:mc="http://schemas.openxmlformats.org/markup-compatibility/2006">
    <mc:Choice xmlns:p14="http://schemas.microsoft.com/office/powerpoint/2010/main" Requires="p14">
      <p:transition spd="slow" p14:dur="2000" advTm="49477"/>
    </mc:Choice>
    <mc:Fallback>
      <p:transition spd="slow" advTm="4947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b="1" u="sng"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smtClean="0">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Mechanical Design</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Calculation and </a:t>
            </a:r>
            <a:r>
              <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S</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imulation Results </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a:solidFill>
                  <a:srgbClr val="333333"/>
                </a:solidFill>
                <a:latin typeface="微软雅黑" panose="020B0503020204020204" pitchFamily="34" charset="-122"/>
                <a:ea typeface="微软雅黑" panose="020B0503020204020204" pitchFamily="34" charset="-122"/>
              </a:rPr>
              <a:t>Summary </a:t>
            </a:r>
            <a:r>
              <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Questions</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标题 3"/>
          <p:cNvSpPr>
            <a:spLocks noGrp="1"/>
          </p:cNvSpPr>
          <p:nvPr>
            <p:ph type="title"/>
          </p:nvPr>
        </p:nvSpPr>
        <p:spPr>
          <a:xfrm>
            <a:off x="2987824" y="-8953"/>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F5B69F7F-6056-4182-9A89-5418BACB9292}" type="datetime1">
              <a:rPr lang="zh-CN" altLang="en-US" smtClean="0">
                <a:solidFill>
                  <a:srgbClr val="000000"/>
                </a:solidFill>
              </a:rPr>
              <a:t>2021-10-23</a:t>
            </a:fld>
            <a:endParaRPr lang="en-US" dirty="0">
              <a:solidFill>
                <a:srgbClr val="000000"/>
              </a:solidFill>
            </a:endParaRPr>
          </a:p>
        </p:txBody>
      </p:sp>
      <p:sp>
        <p:nvSpPr>
          <p:cNvPr id="5" name="页脚占位符 4"/>
          <p:cNvSpPr>
            <a:spLocks noGrp="1"/>
          </p:cNvSpPr>
          <p:nvPr>
            <p:ph type="ftr" sz="quarter" idx="12"/>
          </p:nvPr>
        </p:nvSpPr>
        <p:spPr>
          <a:xfrm>
            <a:off x="2843808" y="4786313"/>
            <a:ext cx="4896544" cy="342900"/>
          </a:xfrm>
        </p:spPr>
        <p:txBody>
          <a:bodyPr anchor="ctr"/>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1765960260"/>
      </p:ext>
    </p:extLst>
  </p:cSld>
  <p:clrMapOvr>
    <a:masterClrMapping/>
  </p:clrMapOvr>
  <mc:AlternateContent xmlns:mc="http://schemas.openxmlformats.org/markup-compatibility/2006">
    <mc:Choice xmlns:p14="http://schemas.microsoft.com/office/powerpoint/2010/main" Requires="p14">
      <p:transition spd="slow" p14:dur="2000" advTm="19697"/>
    </mc:Choice>
    <mc:Fallback>
      <p:transition spd="slow" advTm="1969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96BC7CBF-FBC9-4C47-9445-1BB5ACCEB935}"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2" y="4786313"/>
            <a:ext cx="3752054" cy="342900"/>
          </a:xfrm>
        </p:spPr>
        <p:txBody>
          <a:bodyPr/>
          <a:lstStyle/>
          <a:p>
            <a:pPr>
              <a:defRPr/>
            </a:pPr>
            <a:r>
              <a:rPr lang="en-US" altLang="zh-CN" dirty="0" smtClean="0">
                <a:solidFill>
                  <a:srgbClr val="000000"/>
                </a:solidFill>
              </a:rPr>
              <a:t>CEPC-MDI mechanical design workshop ,Dongguan</a:t>
            </a:r>
            <a:endParaRPr lang="en-US" dirty="0">
              <a:solidFill>
                <a:srgbClr val="000000"/>
              </a:solidFill>
            </a:endParaRPr>
          </a:p>
        </p:txBody>
      </p:sp>
      <p:sp>
        <p:nvSpPr>
          <p:cNvPr id="8"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Vacuum chamber---stress analysis</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7" name="矩形 6"/>
          <p:cNvSpPr/>
          <p:nvPr/>
        </p:nvSpPr>
        <p:spPr>
          <a:xfrm>
            <a:off x="251520" y="753402"/>
            <a:ext cx="8784976" cy="584775"/>
          </a:xfrm>
          <a:prstGeom prst="rect">
            <a:avLst/>
          </a:prstGeom>
        </p:spPr>
        <p:txBody>
          <a:bodyPr wrap="square">
            <a:spAutoFit/>
          </a:bodyPr>
          <a:lstStyle/>
          <a:p>
            <a:pPr algn="l"/>
            <a:r>
              <a:rPr lang="zh-CN" altLang="zh-CN" sz="1600" b="0" dirty="0">
                <a:solidFill>
                  <a:schemeClr val="tx1"/>
                </a:solidFill>
                <a:latin typeface="微软雅黑" panose="020B0503020204020204" pitchFamily="34" charset="-122"/>
                <a:ea typeface="微软雅黑" panose="020B0503020204020204" pitchFamily="34" charset="-122"/>
              </a:rPr>
              <a:t>材料</a:t>
            </a:r>
            <a:r>
              <a:rPr lang="en-US" altLang="zh-CN" sz="1600" b="0" dirty="0">
                <a:solidFill>
                  <a:schemeClr val="tx1"/>
                </a:solidFill>
                <a:latin typeface="微软雅黑" panose="020B0503020204020204" pitchFamily="34" charset="-122"/>
                <a:ea typeface="微软雅黑" panose="020B0503020204020204" pitchFamily="34" charset="-122"/>
              </a:rPr>
              <a:t>304</a:t>
            </a:r>
            <a:r>
              <a:rPr lang="zh-CN" altLang="zh-CN" sz="1600" b="0" dirty="0">
                <a:solidFill>
                  <a:schemeClr val="tx1"/>
                </a:solidFill>
                <a:latin typeface="微软雅黑" panose="020B0503020204020204" pitchFamily="34" charset="-122"/>
                <a:ea typeface="微软雅黑" panose="020B0503020204020204" pitchFamily="34" charset="-122"/>
              </a:rPr>
              <a:t>，弹性模量</a:t>
            </a:r>
            <a:r>
              <a:rPr lang="en-US" altLang="zh-CN" sz="1600" b="0" dirty="0">
                <a:solidFill>
                  <a:schemeClr val="tx1"/>
                </a:solidFill>
                <a:latin typeface="微软雅黑" panose="020B0503020204020204" pitchFamily="34" charset="-122"/>
                <a:ea typeface="微软雅黑" panose="020B0503020204020204" pitchFamily="34" charset="-122"/>
              </a:rPr>
              <a:t>2.1E11Pa</a:t>
            </a:r>
            <a:r>
              <a:rPr lang="zh-CN" altLang="zh-CN" sz="1600" b="0" dirty="0">
                <a:solidFill>
                  <a:schemeClr val="tx1"/>
                </a:solidFill>
                <a:latin typeface="微软雅黑" panose="020B0503020204020204" pitchFamily="34" charset="-122"/>
                <a:ea typeface="微软雅黑" panose="020B0503020204020204" pitchFamily="34" charset="-122"/>
              </a:rPr>
              <a:t>，泊松比</a:t>
            </a:r>
            <a:r>
              <a:rPr lang="en-US" altLang="zh-CN" sz="1600" b="0" dirty="0">
                <a:solidFill>
                  <a:schemeClr val="tx1"/>
                </a:solidFill>
                <a:latin typeface="微软雅黑" panose="020B0503020204020204" pitchFamily="34" charset="-122"/>
                <a:ea typeface="微软雅黑" panose="020B0503020204020204" pitchFamily="34" charset="-122"/>
              </a:rPr>
              <a:t>0.3</a:t>
            </a:r>
            <a:r>
              <a:rPr lang="zh-CN" altLang="zh-CN" sz="1600" b="0" dirty="0">
                <a:solidFill>
                  <a:schemeClr val="tx1"/>
                </a:solidFill>
                <a:latin typeface="微软雅黑" panose="020B0503020204020204" pitchFamily="34" charset="-122"/>
                <a:ea typeface="微软雅黑" panose="020B0503020204020204" pitchFamily="34" charset="-122"/>
              </a:rPr>
              <a:t>，</a:t>
            </a:r>
            <a:r>
              <a:rPr lang="en-US" altLang="zh-CN" sz="1600" b="0" dirty="0">
                <a:solidFill>
                  <a:schemeClr val="tx1"/>
                </a:solidFill>
                <a:latin typeface="微软雅黑" panose="020B0503020204020204" pitchFamily="34" charset="-122"/>
                <a:ea typeface="微软雅黑" panose="020B0503020204020204" pitchFamily="34" charset="-122"/>
              </a:rPr>
              <a:t>304</a:t>
            </a:r>
            <a:r>
              <a:rPr lang="zh-CN" altLang="zh-CN" sz="1600" b="0" dirty="0">
                <a:solidFill>
                  <a:schemeClr val="tx1"/>
                </a:solidFill>
                <a:latin typeface="微软雅黑" panose="020B0503020204020204" pitchFamily="34" charset="-122"/>
                <a:ea typeface="微软雅黑" panose="020B0503020204020204" pitchFamily="34" charset="-122"/>
              </a:rPr>
              <a:t>不锈钢许用应力</a:t>
            </a:r>
            <a:r>
              <a:rPr lang="en-US" altLang="zh-CN" sz="1600" b="0" dirty="0">
                <a:solidFill>
                  <a:schemeClr val="tx1"/>
                </a:solidFill>
                <a:latin typeface="微软雅黑" panose="020B0503020204020204" pitchFamily="34" charset="-122"/>
                <a:ea typeface="微软雅黑" panose="020B0503020204020204" pitchFamily="34" charset="-122"/>
              </a:rPr>
              <a:t>[</a:t>
            </a:r>
            <a:r>
              <a:rPr lang="zh-CN" altLang="zh-CN" sz="1600" b="0" dirty="0">
                <a:solidFill>
                  <a:schemeClr val="tx1"/>
                </a:solidFill>
                <a:latin typeface="微软雅黑" panose="020B0503020204020204" pitchFamily="34" charset="-122"/>
                <a:ea typeface="微软雅黑" panose="020B0503020204020204" pitchFamily="34" charset="-122"/>
              </a:rPr>
              <a:t>σ</a:t>
            </a:r>
            <a:r>
              <a:rPr lang="en-US" altLang="zh-CN" sz="1600" b="0" dirty="0">
                <a:solidFill>
                  <a:schemeClr val="tx1"/>
                </a:solidFill>
                <a:latin typeface="微软雅黑" panose="020B0503020204020204" pitchFamily="34" charset="-122"/>
                <a:ea typeface="微软雅黑" panose="020B0503020204020204" pitchFamily="34" charset="-122"/>
              </a:rPr>
              <a:t>]</a:t>
            </a:r>
            <a:r>
              <a:rPr lang="zh-CN" altLang="zh-CN" sz="1600" b="0" dirty="0">
                <a:solidFill>
                  <a:schemeClr val="tx1"/>
                </a:solidFill>
                <a:latin typeface="微软雅黑" panose="020B0503020204020204" pitchFamily="34" charset="-122"/>
                <a:ea typeface="微软雅黑" panose="020B0503020204020204" pitchFamily="34" charset="-122"/>
              </a:rPr>
              <a:t>＝</a:t>
            </a:r>
            <a:r>
              <a:rPr lang="en-US" altLang="zh-CN" sz="1600" b="0" dirty="0">
                <a:solidFill>
                  <a:schemeClr val="tx1"/>
                </a:solidFill>
                <a:latin typeface="微软雅黑" panose="020B0503020204020204" pitchFamily="34" charset="-122"/>
                <a:ea typeface="微软雅黑" panose="020B0503020204020204" pitchFamily="34" charset="-122"/>
              </a:rPr>
              <a:t>143Mpa</a:t>
            </a:r>
            <a:r>
              <a:rPr lang="zh-CN" altLang="zh-CN" sz="1600" b="0" dirty="0">
                <a:solidFill>
                  <a:schemeClr val="tx1"/>
                </a:solidFill>
                <a:latin typeface="微软雅黑" panose="020B0503020204020204" pitchFamily="34" charset="-122"/>
                <a:ea typeface="微软雅黑" panose="020B0503020204020204" pitchFamily="34" charset="-122"/>
              </a:rPr>
              <a:t>， 冷质量总重</a:t>
            </a:r>
            <a:r>
              <a:rPr lang="en-US" altLang="zh-CN" sz="1600" b="0" dirty="0">
                <a:solidFill>
                  <a:schemeClr val="tx1"/>
                </a:solidFill>
                <a:latin typeface="微软雅黑" panose="020B0503020204020204" pitchFamily="34" charset="-122"/>
                <a:ea typeface="微软雅黑" panose="020B0503020204020204" pitchFamily="34" charset="-122"/>
              </a:rPr>
              <a:t>3T</a:t>
            </a:r>
            <a:endParaRPr lang="zh-CN" altLang="zh-CN" sz="1600" b="0" dirty="0">
              <a:solidFill>
                <a:schemeClr val="tx1"/>
              </a:solidFill>
              <a:latin typeface="微软雅黑" panose="020B0503020204020204" pitchFamily="34" charset="-122"/>
              <a:ea typeface="微软雅黑" panose="020B0503020204020204" pitchFamily="34" charset="-122"/>
            </a:endParaRPr>
          </a:p>
          <a:p>
            <a:pPr algn="l"/>
            <a:r>
              <a:rPr lang="en-US" altLang="zh-CN" sz="1600" b="0" dirty="0">
                <a:solidFill>
                  <a:schemeClr val="tx1"/>
                </a:solidFill>
                <a:latin typeface="微软雅黑" panose="020B0503020204020204" pitchFamily="34" charset="-122"/>
                <a:ea typeface="微软雅黑" panose="020B0503020204020204" pitchFamily="34" charset="-122"/>
              </a:rPr>
              <a:t>CASE1:</a:t>
            </a:r>
            <a:r>
              <a:rPr lang="zh-CN" altLang="zh-CN" sz="1600" b="0" dirty="0">
                <a:solidFill>
                  <a:schemeClr val="tx1"/>
                </a:solidFill>
                <a:latin typeface="微软雅黑" panose="020B0503020204020204" pitchFamily="34" charset="-122"/>
                <a:ea typeface="微软雅黑" panose="020B0503020204020204" pitchFamily="34" charset="-122"/>
              </a:rPr>
              <a:t>外压</a:t>
            </a:r>
            <a:r>
              <a:rPr lang="en-US" altLang="zh-CN" sz="1600" b="0" dirty="0">
                <a:solidFill>
                  <a:schemeClr val="tx1"/>
                </a:solidFill>
                <a:latin typeface="微软雅黑" panose="020B0503020204020204" pitchFamily="34" charset="-122"/>
                <a:ea typeface="微软雅黑" panose="020B0503020204020204" pitchFamily="34" charset="-122"/>
              </a:rPr>
              <a:t>1BAR</a:t>
            </a:r>
            <a:r>
              <a:rPr lang="zh-CN" altLang="zh-CN" sz="1600" b="0" dirty="0">
                <a:solidFill>
                  <a:schemeClr val="tx1"/>
                </a:solidFill>
                <a:latin typeface="微软雅黑" panose="020B0503020204020204" pitchFamily="34" charset="-122"/>
                <a:ea typeface="微软雅黑" panose="020B0503020204020204" pitchFamily="34" charset="-122"/>
              </a:rPr>
              <a:t>，自重和冷质量的</a:t>
            </a:r>
            <a:r>
              <a:rPr lang="zh-CN" altLang="zh-CN" sz="1600" b="0" dirty="0" smtClean="0">
                <a:solidFill>
                  <a:schemeClr val="tx1"/>
                </a:solidFill>
                <a:latin typeface="微软雅黑" panose="020B0503020204020204" pitchFamily="34" charset="-122"/>
                <a:ea typeface="微软雅黑" panose="020B0503020204020204" pitchFamily="34" charset="-122"/>
              </a:rPr>
              <a:t>重力</a:t>
            </a:r>
            <a:endParaRPr lang="zh-CN" altLang="zh-CN" sz="1600" b="0" dirty="0">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95" y="1419623"/>
            <a:ext cx="8585885" cy="3312368"/>
          </a:xfrm>
          <a:prstGeom prst="rect">
            <a:avLst/>
          </a:prstGeom>
        </p:spPr>
      </p:pic>
    </p:spTree>
    <p:extLst>
      <p:ext uri="{BB962C8B-B14F-4D97-AF65-F5344CB8AC3E}">
        <p14:creationId xmlns:p14="http://schemas.microsoft.com/office/powerpoint/2010/main" val="3983456398"/>
      </p:ext>
    </p:extLst>
  </p:cSld>
  <p:clrMapOvr>
    <a:masterClrMapping/>
  </p:clrMapOvr>
  <mc:AlternateContent xmlns:mc="http://schemas.openxmlformats.org/markup-compatibility/2006">
    <mc:Choice xmlns:p14="http://schemas.microsoft.com/office/powerpoint/2010/main" Requires="p14">
      <p:transition spd="slow" p14:dur="2000" advTm="30216"/>
    </mc:Choice>
    <mc:Fallback>
      <p:transition spd="slow" advTm="3021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chor="ctr"/>
          <a:lstStyle/>
          <a:p>
            <a:pPr>
              <a:defRPr/>
            </a:pPr>
            <a:fld id="{C299C6F0-0227-4AB3-8E35-3DC2BA2896B3}"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2" y="4786313"/>
            <a:ext cx="4184102" cy="342900"/>
          </a:xfrm>
        </p:spPr>
        <p:txBody>
          <a:bodyPr anchor="ctr"/>
          <a:lstStyle/>
          <a:p>
            <a:pPr>
              <a:defRPr/>
            </a:pPr>
            <a:r>
              <a:rPr lang="en-US" altLang="zh-CN" dirty="0" smtClean="0">
                <a:solidFill>
                  <a:srgbClr val="000000"/>
                </a:solidFill>
              </a:rPr>
              <a:t>CEPC-MDI mechanical design workshop ,Dongguan</a:t>
            </a:r>
            <a:endParaRPr lang="en-US" dirty="0">
              <a:solidFill>
                <a:srgbClr val="000000"/>
              </a:solidFill>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97" y="735546"/>
            <a:ext cx="4686771" cy="1755000"/>
          </a:xfrm>
          <a:prstGeom prst="rect">
            <a:avLst/>
          </a:prstGeom>
        </p:spPr>
      </p:pic>
      <p:sp>
        <p:nvSpPr>
          <p:cNvPr id="5" name="矩形 4"/>
          <p:cNvSpPr/>
          <p:nvPr/>
        </p:nvSpPr>
        <p:spPr>
          <a:xfrm>
            <a:off x="1399170" y="2548521"/>
            <a:ext cx="2484976" cy="307777"/>
          </a:xfrm>
          <a:prstGeom prst="rect">
            <a:avLst/>
          </a:prstGeom>
        </p:spPr>
        <p:txBody>
          <a:bodyPr wrap="none" anchor="ctr">
            <a:spAutoFit/>
          </a:bodyPr>
          <a:lstStyle/>
          <a:p>
            <a:r>
              <a:rPr lang="zh-CN" altLang="zh-CN" sz="1400" dirty="0">
                <a:solidFill>
                  <a:schemeClr val="tx1"/>
                </a:solidFill>
                <a:latin typeface="微软雅黑" panose="020B0503020204020204" pitchFamily="34" charset="-122"/>
                <a:ea typeface="微软雅黑" panose="020B0503020204020204" pitchFamily="34" charset="-122"/>
              </a:rPr>
              <a:t>最大变</a:t>
            </a:r>
            <a:r>
              <a:rPr lang="zh-CN" altLang="zh-CN" sz="1400" dirty="0" smtClean="0">
                <a:solidFill>
                  <a:schemeClr val="tx1"/>
                </a:solidFill>
                <a:latin typeface="微软雅黑" panose="020B0503020204020204" pitchFamily="34" charset="-122"/>
                <a:ea typeface="微软雅黑" panose="020B0503020204020204" pitchFamily="34" charset="-122"/>
              </a:rPr>
              <a:t>形</a:t>
            </a:r>
            <a:r>
              <a:rPr lang="en-US" altLang="zh-CN" sz="1400" dirty="0" smtClean="0">
                <a:solidFill>
                  <a:schemeClr val="tx1"/>
                </a:solidFill>
                <a:latin typeface="微软雅黑" panose="020B0503020204020204" pitchFamily="34" charset="-122"/>
                <a:ea typeface="微软雅黑" panose="020B0503020204020204" pitchFamily="34" charset="-122"/>
              </a:rPr>
              <a:t>0.1mm@</a:t>
            </a:r>
            <a:r>
              <a:rPr lang="zh-CN" altLang="en-US" sz="1400" dirty="0">
                <a:solidFill>
                  <a:schemeClr val="tx1"/>
                </a:solidFill>
                <a:latin typeface="微软雅黑" panose="020B0503020204020204" pitchFamily="34" charset="-122"/>
                <a:ea typeface="微软雅黑" panose="020B0503020204020204" pitchFamily="34" charset="-122"/>
              </a:rPr>
              <a:t>外</a:t>
            </a:r>
            <a:r>
              <a:rPr lang="zh-CN" altLang="en-US" sz="1400" dirty="0" smtClean="0">
                <a:solidFill>
                  <a:schemeClr val="tx1"/>
                </a:solidFill>
                <a:latin typeface="微软雅黑" panose="020B0503020204020204" pitchFamily="34" charset="-122"/>
                <a:ea typeface="微软雅黑" panose="020B0503020204020204" pitchFamily="34" charset="-122"/>
              </a:rPr>
              <a:t>压</a:t>
            </a:r>
            <a:r>
              <a:rPr lang="en-US" altLang="zh-CN" sz="1400" dirty="0" smtClean="0">
                <a:solidFill>
                  <a:schemeClr val="tx1"/>
                </a:solidFill>
                <a:latin typeface="微软雅黑" panose="020B0503020204020204" pitchFamily="34" charset="-122"/>
                <a:ea typeface="微软雅黑" panose="020B0503020204020204" pitchFamily="34" charset="-122"/>
              </a:rPr>
              <a:t>1Bar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895"/>
          <a:stretch/>
        </p:blipFill>
        <p:spPr>
          <a:xfrm>
            <a:off x="251520" y="2859782"/>
            <a:ext cx="4269876" cy="1755000"/>
          </a:xfrm>
          <a:prstGeom prst="rect">
            <a:avLst/>
          </a:prstGeom>
        </p:spPr>
      </p:pic>
      <p:sp>
        <p:nvSpPr>
          <p:cNvPr id="12" name="矩形 11"/>
          <p:cNvSpPr/>
          <p:nvPr/>
        </p:nvSpPr>
        <p:spPr>
          <a:xfrm>
            <a:off x="1152359" y="4593780"/>
            <a:ext cx="2866297" cy="307777"/>
          </a:xfrm>
          <a:prstGeom prst="rect">
            <a:avLst/>
          </a:prstGeom>
        </p:spPr>
        <p:txBody>
          <a:bodyPr wrap="none" anchor="ctr">
            <a:spAutoFit/>
          </a:bodyPr>
          <a:lstStyle/>
          <a:p>
            <a:r>
              <a:rPr lang="zh-CN" altLang="zh-CN" sz="1400" dirty="0">
                <a:solidFill>
                  <a:schemeClr val="tx1"/>
                </a:solidFill>
                <a:latin typeface="微软雅黑" panose="020B0503020204020204" pitchFamily="34" charset="-122"/>
                <a:ea typeface="微软雅黑" panose="020B0503020204020204" pitchFamily="34" charset="-122"/>
              </a:rPr>
              <a:t>最</a:t>
            </a:r>
            <a:r>
              <a:rPr lang="zh-CN" altLang="zh-CN" sz="1400" dirty="0" smtClean="0">
                <a:solidFill>
                  <a:schemeClr val="tx1"/>
                </a:solidFill>
                <a:latin typeface="微软雅黑" panose="020B0503020204020204" pitchFamily="34" charset="-122"/>
                <a:ea typeface="微软雅黑" panose="020B0503020204020204" pitchFamily="34" charset="-122"/>
              </a:rPr>
              <a:t>大</a:t>
            </a:r>
            <a:r>
              <a:rPr lang="zh-CN" altLang="en-US" sz="1400" dirty="0">
                <a:solidFill>
                  <a:schemeClr val="tx1"/>
                </a:solidFill>
                <a:latin typeface="微软雅黑" panose="020B0503020204020204" pitchFamily="34" charset="-122"/>
                <a:ea typeface="微软雅黑" panose="020B0503020204020204" pitchFamily="34" charset="-122"/>
              </a:rPr>
              <a:t>应</a:t>
            </a:r>
            <a:r>
              <a:rPr lang="zh-CN" altLang="en-US" sz="1400" dirty="0" smtClean="0">
                <a:solidFill>
                  <a:schemeClr val="tx1"/>
                </a:solidFill>
                <a:latin typeface="微软雅黑" panose="020B0503020204020204" pitchFamily="34" charset="-122"/>
                <a:ea typeface="微软雅黑" panose="020B0503020204020204" pitchFamily="34" charset="-122"/>
              </a:rPr>
              <a:t>力</a:t>
            </a:r>
            <a:r>
              <a:rPr lang="en-US" altLang="zh-CN" sz="1400" dirty="0" smtClean="0">
                <a:solidFill>
                  <a:schemeClr val="tx1"/>
                </a:solidFill>
                <a:latin typeface="微软雅黑" panose="020B0503020204020204" pitchFamily="34" charset="-122"/>
                <a:ea typeface="微软雅黑" panose="020B0503020204020204" pitchFamily="34" charset="-122"/>
              </a:rPr>
              <a:t>69.343MPa@</a:t>
            </a:r>
            <a:r>
              <a:rPr lang="zh-CN" altLang="en-US" sz="1400" dirty="0">
                <a:solidFill>
                  <a:schemeClr val="tx1"/>
                </a:solidFill>
                <a:latin typeface="微软雅黑" panose="020B0503020204020204" pitchFamily="34" charset="-122"/>
                <a:ea typeface="微软雅黑" panose="020B0503020204020204" pitchFamily="34" charset="-122"/>
              </a:rPr>
              <a:t>外</a:t>
            </a:r>
            <a:r>
              <a:rPr lang="zh-CN" altLang="en-US" sz="1400" dirty="0" smtClean="0">
                <a:solidFill>
                  <a:schemeClr val="tx1"/>
                </a:solidFill>
                <a:latin typeface="微软雅黑" panose="020B0503020204020204" pitchFamily="34" charset="-122"/>
                <a:ea typeface="微软雅黑" panose="020B0503020204020204" pitchFamily="34" charset="-122"/>
              </a:rPr>
              <a:t>压</a:t>
            </a:r>
            <a:r>
              <a:rPr lang="en-US" altLang="zh-CN" sz="1400" dirty="0" smtClean="0">
                <a:solidFill>
                  <a:schemeClr val="tx1"/>
                </a:solidFill>
                <a:latin typeface="微软雅黑" panose="020B0503020204020204" pitchFamily="34" charset="-122"/>
                <a:ea typeface="微软雅黑" panose="020B0503020204020204" pitchFamily="34" charset="-122"/>
              </a:rPr>
              <a:t>1Bar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r="18650"/>
          <a:stretch/>
        </p:blipFill>
        <p:spPr>
          <a:xfrm>
            <a:off x="5079780" y="737970"/>
            <a:ext cx="3812700" cy="1755000"/>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r="6337"/>
          <a:stretch/>
        </p:blipFill>
        <p:spPr>
          <a:xfrm>
            <a:off x="4716017" y="2874086"/>
            <a:ext cx="4389755" cy="1755000"/>
          </a:xfrm>
          <a:prstGeom prst="rect">
            <a:avLst/>
          </a:prstGeom>
        </p:spPr>
      </p:pic>
      <p:sp>
        <p:nvSpPr>
          <p:cNvPr id="15" name="矩形 14"/>
          <p:cNvSpPr/>
          <p:nvPr/>
        </p:nvSpPr>
        <p:spPr>
          <a:xfrm>
            <a:off x="5731177" y="2548521"/>
            <a:ext cx="2757485" cy="307777"/>
          </a:xfrm>
          <a:prstGeom prst="rect">
            <a:avLst/>
          </a:prstGeom>
        </p:spPr>
        <p:txBody>
          <a:bodyPr wrap="none" anchor="ctr">
            <a:spAutoFit/>
          </a:bodyPr>
          <a:lstStyle/>
          <a:p>
            <a:r>
              <a:rPr lang="zh-CN" altLang="zh-CN" sz="1400" dirty="0">
                <a:solidFill>
                  <a:schemeClr val="tx1"/>
                </a:solidFill>
                <a:latin typeface="微软雅黑" panose="020B0503020204020204" pitchFamily="34" charset="-122"/>
                <a:ea typeface="微软雅黑" panose="020B0503020204020204" pitchFamily="34" charset="-122"/>
              </a:rPr>
              <a:t>最大变</a:t>
            </a:r>
            <a:r>
              <a:rPr lang="zh-CN" altLang="zh-CN" sz="1400" dirty="0" smtClean="0">
                <a:solidFill>
                  <a:schemeClr val="tx1"/>
                </a:solidFill>
                <a:latin typeface="微软雅黑" panose="020B0503020204020204" pitchFamily="34" charset="-122"/>
                <a:ea typeface="微软雅黑" panose="020B0503020204020204" pitchFamily="34" charset="-122"/>
              </a:rPr>
              <a:t>形</a:t>
            </a:r>
            <a:r>
              <a:rPr lang="en-US" altLang="zh-CN" sz="1400" dirty="0" smtClean="0">
                <a:solidFill>
                  <a:schemeClr val="tx1"/>
                </a:solidFill>
                <a:latin typeface="微软雅黑" panose="020B0503020204020204" pitchFamily="34" charset="-122"/>
                <a:ea typeface="微软雅黑" panose="020B0503020204020204" pitchFamily="34" charset="-122"/>
              </a:rPr>
              <a:t>0.15mm@</a:t>
            </a:r>
            <a:r>
              <a:rPr lang="zh-CN" altLang="en-US" sz="1400" dirty="0" smtClean="0">
                <a:solidFill>
                  <a:schemeClr val="tx1"/>
                </a:solidFill>
                <a:latin typeface="微软雅黑" panose="020B0503020204020204" pitchFamily="34" charset="-122"/>
                <a:ea typeface="微软雅黑" panose="020B0503020204020204" pitchFamily="34" charset="-122"/>
              </a:rPr>
              <a:t>内压</a:t>
            </a:r>
            <a:r>
              <a:rPr lang="en-US" altLang="zh-CN" sz="1400" dirty="0" smtClean="0">
                <a:solidFill>
                  <a:schemeClr val="tx1"/>
                </a:solidFill>
                <a:latin typeface="微软雅黑" panose="020B0503020204020204" pitchFamily="34" charset="-122"/>
                <a:ea typeface="微软雅黑" panose="020B0503020204020204" pitchFamily="34" charset="-122"/>
              </a:rPr>
              <a:t>1.2Bar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5490009" y="4600749"/>
            <a:ext cx="3028201" cy="307777"/>
          </a:xfrm>
          <a:prstGeom prst="rect">
            <a:avLst/>
          </a:prstGeom>
        </p:spPr>
        <p:txBody>
          <a:bodyPr wrap="none" anchor="ctr">
            <a:spAutoFit/>
          </a:bodyPr>
          <a:lstStyle/>
          <a:p>
            <a:r>
              <a:rPr lang="zh-CN" altLang="zh-CN" sz="1400" dirty="0">
                <a:solidFill>
                  <a:schemeClr val="tx1"/>
                </a:solidFill>
                <a:latin typeface="微软雅黑" panose="020B0503020204020204" pitchFamily="34" charset="-122"/>
                <a:ea typeface="微软雅黑" panose="020B0503020204020204" pitchFamily="34" charset="-122"/>
              </a:rPr>
              <a:t>最</a:t>
            </a:r>
            <a:r>
              <a:rPr lang="zh-CN" altLang="zh-CN" sz="1400" dirty="0" smtClean="0">
                <a:solidFill>
                  <a:schemeClr val="tx1"/>
                </a:solidFill>
                <a:latin typeface="微软雅黑" panose="020B0503020204020204" pitchFamily="34" charset="-122"/>
                <a:ea typeface="微软雅黑" panose="020B0503020204020204" pitchFamily="34" charset="-122"/>
              </a:rPr>
              <a:t>大</a:t>
            </a:r>
            <a:r>
              <a:rPr lang="zh-CN" altLang="en-US" sz="1400" dirty="0">
                <a:solidFill>
                  <a:schemeClr val="tx1"/>
                </a:solidFill>
                <a:latin typeface="微软雅黑" panose="020B0503020204020204" pitchFamily="34" charset="-122"/>
                <a:ea typeface="微软雅黑" panose="020B0503020204020204" pitchFamily="34" charset="-122"/>
              </a:rPr>
              <a:t>应</a:t>
            </a:r>
            <a:r>
              <a:rPr lang="zh-CN" altLang="en-US" sz="1400" dirty="0" smtClean="0">
                <a:solidFill>
                  <a:schemeClr val="tx1"/>
                </a:solidFill>
                <a:latin typeface="微软雅黑" panose="020B0503020204020204" pitchFamily="34" charset="-122"/>
                <a:ea typeface="微软雅黑" panose="020B0503020204020204" pitchFamily="34" charset="-122"/>
              </a:rPr>
              <a:t>力</a:t>
            </a:r>
            <a:r>
              <a:rPr lang="en-US" altLang="zh-CN" sz="1400" dirty="0" smtClean="0">
                <a:solidFill>
                  <a:schemeClr val="tx1"/>
                </a:solidFill>
                <a:latin typeface="微软雅黑" panose="020B0503020204020204" pitchFamily="34" charset="-122"/>
                <a:ea typeface="微软雅黑" panose="020B0503020204020204" pitchFamily="34" charset="-122"/>
              </a:rPr>
              <a:t>125.73MPa@</a:t>
            </a:r>
            <a:r>
              <a:rPr lang="zh-CN" altLang="en-US" sz="1400" dirty="0" smtClean="0">
                <a:solidFill>
                  <a:schemeClr val="tx1"/>
                </a:solidFill>
                <a:latin typeface="微软雅黑" panose="020B0503020204020204" pitchFamily="34" charset="-122"/>
                <a:ea typeface="微软雅黑" panose="020B0503020204020204" pitchFamily="34" charset="-122"/>
              </a:rPr>
              <a:t>内压</a:t>
            </a:r>
            <a:r>
              <a:rPr lang="en-US" altLang="zh-CN" sz="1400" dirty="0" smtClean="0">
                <a:solidFill>
                  <a:schemeClr val="tx1"/>
                </a:solidFill>
                <a:latin typeface="微软雅黑" panose="020B0503020204020204" pitchFamily="34" charset="-122"/>
                <a:ea typeface="微软雅黑" panose="020B0503020204020204" pitchFamily="34" charset="-122"/>
              </a:rPr>
              <a:t>1.2Bar</a:t>
            </a:r>
            <a:endParaRPr lang="zh-CN" altLang="zh-CN" sz="1400" dirty="0">
              <a:solidFill>
                <a:schemeClr val="tx1"/>
              </a:solidFill>
              <a:latin typeface="微软雅黑" panose="020B0503020204020204" pitchFamily="34" charset="-122"/>
              <a:ea typeface="微软雅黑" panose="020B0503020204020204" pitchFamily="34" charset="-122"/>
            </a:endParaRPr>
          </a:p>
        </p:txBody>
      </p:sp>
      <p:sp>
        <p:nvSpPr>
          <p:cNvPr id="17"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Vacuum chamber---stress analysis</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92844185"/>
      </p:ext>
    </p:extLst>
  </p:cSld>
  <p:clrMapOvr>
    <a:masterClrMapping/>
  </p:clrMapOvr>
  <mc:AlternateContent xmlns:mc="http://schemas.openxmlformats.org/markup-compatibility/2006">
    <mc:Choice xmlns:p14="http://schemas.microsoft.com/office/powerpoint/2010/main" Requires="p14">
      <p:transition spd="slow" p14:dur="2000" advTm="27978"/>
    </mc:Choice>
    <mc:Fallback>
      <p:transition spd="slow" advTm="2797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735546"/>
            <a:ext cx="6174432" cy="338554"/>
          </a:xfrm>
          <a:prstGeom prst="rect">
            <a:avLst/>
          </a:prstGeom>
        </p:spPr>
        <p:txBody>
          <a:bodyPr wrap="square">
            <a:spAutoFit/>
          </a:bodyPr>
          <a:lstStyle/>
          <a:p>
            <a:pPr lvl="0" algn="l"/>
            <a:r>
              <a:rPr lang="zh-CN" altLang="zh-CN" sz="1600" dirty="0">
                <a:solidFill>
                  <a:schemeClr val="tx1"/>
                </a:solidFill>
                <a:latin typeface="微软雅黑" panose="020B0503020204020204" pitchFamily="34" charset="-122"/>
                <a:ea typeface="微软雅黑" panose="020B0503020204020204" pitchFamily="34" charset="-122"/>
              </a:rPr>
              <a:t>冷屏</a:t>
            </a:r>
            <a:r>
              <a:rPr lang="en-US" altLang="zh-CN" sz="1600" dirty="0">
                <a:solidFill>
                  <a:schemeClr val="tx1"/>
                </a:solidFill>
                <a:latin typeface="微软雅黑" panose="020B0503020204020204" pitchFamily="34" charset="-122"/>
                <a:ea typeface="微软雅黑" panose="020B0503020204020204" pitchFamily="34" charset="-122"/>
              </a:rPr>
              <a:t>40K</a:t>
            </a:r>
            <a:r>
              <a:rPr lang="zh-CN" altLang="zh-CN" sz="1600" dirty="0">
                <a:solidFill>
                  <a:schemeClr val="tx1"/>
                </a:solidFill>
                <a:latin typeface="微软雅黑" panose="020B0503020204020204" pitchFamily="34" charset="-122"/>
                <a:ea typeface="微软雅黑" panose="020B0503020204020204" pitchFamily="34" charset="-122"/>
              </a:rPr>
              <a:t>冷氦气进，</a:t>
            </a:r>
            <a:r>
              <a:rPr lang="en-US" altLang="zh-CN" sz="1600" dirty="0">
                <a:solidFill>
                  <a:schemeClr val="tx1"/>
                </a:solidFill>
                <a:latin typeface="微软雅黑" panose="020B0503020204020204" pitchFamily="34" charset="-122"/>
                <a:ea typeface="微软雅黑" panose="020B0503020204020204" pitchFamily="34" charset="-122"/>
              </a:rPr>
              <a:t>70K</a:t>
            </a:r>
            <a:r>
              <a:rPr lang="zh-CN" altLang="zh-CN" sz="1600" dirty="0">
                <a:solidFill>
                  <a:schemeClr val="tx1"/>
                </a:solidFill>
                <a:latin typeface="微软雅黑" panose="020B0503020204020204" pitchFamily="34" charset="-122"/>
                <a:ea typeface="微软雅黑" panose="020B0503020204020204" pitchFamily="34" charset="-122"/>
              </a:rPr>
              <a:t>出：设置冷屏盘管温度为</a:t>
            </a:r>
            <a:r>
              <a:rPr lang="en-US" altLang="zh-CN" sz="1600" dirty="0">
                <a:solidFill>
                  <a:schemeClr val="tx1"/>
                </a:solidFill>
                <a:latin typeface="微软雅黑" panose="020B0503020204020204" pitchFamily="34" charset="-122"/>
                <a:ea typeface="微软雅黑" panose="020B0503020204020204" pitchFamily="34" charset="-122"/>
              </a:rPr>
              <a:t>50K</a:t>
            </a:r>
            <a:endParaRPr lang="zh-CN" altLang="zh-CN" sz="1600" dirty="0">
              <a:solidFill>
                <a:schemeClr val="tx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r="5708"/>
          <a:stretch/>
        </p:blipFill>
        <p:spPr>
          <a:xfrm>
            <a:off x="297470" y="1074063"/>
            <a:ext cx="8667018" cy="3441903"/>
          </a:xfrm>
          <a:prstGeom prst="rect">
            <a:avLst/>
          </a:prstGeom>
        </p:spPr>
      </p:pic>
      <p:sp>
        <p:nvSpPr>
          <p:cNvPr id="5" name="矩形 4"/>
          <p:cNvSpPr/>
          <p:nvPr/>
        </p:nvSpPr>
        <p:spPr>
          <a:xfrm>
            <a:off x="1277888" y="4443958"/>
            <a:ext cx="6534472" cy="338554"/>
          </a:xfrm>
          <a:prstGeom prst="rect">
            <a:avLst/>
          </a:prstGeom>
        </p:spPr>
        <p:txBody>
          <a:bodyPr wrap="square">
            <a:spAutoFit/>
          </a:bodyPr>
          <a:lstStyle/>
          <a:p>
            <a:r>
              <a:rPr lang="zh-CN" altLang="zh-CN" sz="1600" dirty="0">
                <a:solidFill>
                  <a:srgbClr val="FF0000"/>
                </a:solidFill>
                <a:latin typeface="微软雅黑" panose="020B0503020204020204" pitchFamily="34" charset="-122"/>
                <a:ea typeface="微软雅黑" panose="020B0503020204020204" pitchFamily="34" charset="-122"/>
              </a:rPr>
              <a:t>冷</a:t>
            </a:r>
            <a:r>
              <a:rPr lang="zh-CN" altLang="zh-CN" sz="1600" dirty="0" smtClean="0">
                <a:solidFill>
                  <a:srgbClr val="FF0000"/>
                </a:solidFill>
                <a:latin typeface="微软雅黑" panose="020B0503020204020204" pitchFamily="34" charset="-122"/>
                <a:ea typeface="微软雅黑" panose="020B0503020204020204" pitchFamily="34" charset="-122"/>
              </a:rPr>
              <a:t>屏</a:t>
            </a:r>
            <a:r>
              <a:rPr lang="zh-CN" altLang="en-US" sz="1600" dirty="0" smtClean="0">
                <a:solidFill>
                  <a:srgbClr val="FF0000"/>
                </a:solidFill>
                <a:latin typeface="微软雅黑" panose="020B0503020204020204" pitchFamily="34" charset="-122"/>
                <a:ea typeface="微软雅黑" panose="020B0503020204020204" pitchFamily="34" charset="-122"/>
              </a:rPr>
              <a:t>的平均温度为</a:t>
            </a:r>
            <a:r>
              <a:rPr lang="en-US" altLang="zh-CN" sz="1600" dirty="0" smtClean="0">
                <a:solidFill>
                  <a:srgbClr val="FF0000"/>
                </a:solidFill>
                <a:latin typeface="微软雅黑" panose="020B0503020204020204" pitchFamily="34" charset="-122"/>
                <a:ea typeface="微软雅黑" panose="020B0503020204020204" pitchFamily="34" charset="-122"/>
              </a:rPr>
              <a:t>50.15K</a:t>
            </a:r>
            <a:r>
              <a:rPr lang="zh-CN" altLang="en-US" sz="1600" dirty="0" smtClean="0">
                <a:solidFill>
                  <a:srgbClr val="FF0000"/>
                </a:solidFill>
                <a:latin typeface="微软雅黑" panose="020B0503020204020204" pitchFamily="34" charset="-122"/>
                <a:ea typeface="微软雅黑" panose="020B0503020204020204" pitchFamily="34" charset="-122"/>
              </a:rPr>
              <a:t>，温度均匀性比较好</a:t>
            </a:r>
            <a:endParaRPr lang="zh-CN" altLang="zh-CN" sz="1600" dirty="0">
              <a:solidFill>
                <a:srgbClr val="FF0000"/>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nvPr>
        </p:nvSpPr>
        <p:spPr>
          <a:xfrm>
            <a:off x="609600" y="4803998"/>
            <a:ext cx="1981200" cy="357188"/>
          </a:xfrm>
        </p:spPr>
        <p:txBody>
          <a:bodyPr anchor="b"/>
          <a:lstStyle/>
          <a:p>
            <a:pPr>
              <a:defRPr/>
            </a:pPr>
            <a:fld id="{8615190F-2A97-4A42-8061-0AA3FF40176A}" type="datetime1">
              <a:rPr lang="zh-CN" altLang="en-US" smtClean="0">
                <a:solidFill>
                  <a:srgbClr val="000000"/>
                </a:solidFill>
              </a:rPr>
              <a:t>2021-10-23</a:t>
            </a:fld>
            <a:endParaRPr lang="en-US" dirty="0">
              <a:solidFill>
                <a:srgbClr val="000000"/>
              </a:solidFill>
            </a:endParaRPr>
          </a:p>
        </p:txBody>
      </p:sp>
      <p:sp>
        <p:nvSpPr>
          <p:cNvPr id="4" name="页脚占位符 3"/>
          <p:cNvSpPr>
            <a:spLocks noGrp="1"/>
          </p:cNvSpPr>
          <p:nvPr>
            <p:ph type="ftr" sz="quarter" idx="12"/>
          </p:nvPr>
        </p:nvSpPr>
        <p:spPr>
          <a:xfrm>
            <a:off x="3124202" y="4803998"/>
            <a:ext cx="3968078" cy="342900"/>
          </a:xfrm>
        </p:spPr>
        <p:txBody>
          <a:bodyPr anchor="b"/>
          <a:lstStyle/>
          <a:p>
            <a:pPr>
              <a:defRPr/>
            </a:pPr>
            <a:r>
              <a:rPr lang="en-US" altLang="zh-CN" dirty="0" smtClean="0">
                <a:solidFill>
                  <a:srgbClr val="000000"/>
                </a:solidFill>
              </a:rPr>
              <a:t>CEPC-MDI mechanical design workshop ,Dongguan</a:t>
            </a:r>
            <a:endParaRPr lang="en-US" dirty="0">
              <a:solidFill>
                <a:srgbClr val="000000"/>
              </a:solidFill>
            </a:endParaRPr>
          </a:p>
        </p:txBody>
      </p:sp>
      <p:sp>
        <p:nvSpPr>
          <p:cNvPr id="9" name="标题 1"/>
          <p:cNvSpPr txBox="1">
            <a:spLocks/>
          </p:cNvSpPr>
          <p:nvPr/>
        </p:nvSpPr>
        <p:spPr>
          <a:xfrm>
            <a:off x="2664296" y="207071"/>
            <a:ext cx="651621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000" b="0" dirty="0" smtClean="0">
                <a:solidFill>
                  <a:srgbClr val="000000"/>
                </a:solidFill>
                <a:latin typeface="微软雅黑" panose="020B0503020204020204" pitchFamily="34" charset="-122"/>
                <a:ea typeface="微软雅黑" panose="020B0503020204020204" pitchFamily="34" charset="-122"/>
              </a:rPr>
              <a:t>Thermal shield and supports--temperature field</a:t>
            </a:r>
            <a:endParaRPr lang="en-US" altLang="zh-CN" sz="20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7843636"/>
      </p:ext>
    </p:extLst>
  </p:cSld>
  <p:clrMapOvr>
    <a:masterClrMapping/>
  </p:clrMapOvr>
  <mc:AlternateContent xmlns:mc="http://schemas.openxmlformats.org/markup-compatibility/2006">
    <mc:Choice xmlns:p14="http://schemas.microsoft.com/office/powerpoint/2010/main" Requires="p14">
      <p:transition spd="slow" p14:dur="2000" advTm="15802"/>
    </mc:Choice>
    <mc:Fallback>
      <p:transition spd="slow" advTm="1580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2843808" y="123478"/>
            <a:ext cx="6300192"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r>
              <a:rPr lang="zh-CN" altLang="en-US" sz="2400" b="0" dirty="0" smtClean="0">
                <a:solidFill>
                  <a:srgbClr val="000000"/>
                </a:solidFill>
                <a:latin typeface="微软雅黑" panose="020B0503020204020204" pitchFamily="34" charset="-122"/>
                <a:ea typeface="微软雅黑" panose="020B0503020204020204" pitchFamily="34" charset="-122"/>
              </a:rPr>
              <a:t>冷屏和支撑组件温度场</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539552" y="735546"/>
            <a:ext cx="6174432" cy="338554"/>
          </a:xfrm>
          <a:prstGeom prst="rect">
            <a:avLst/>
          </a:prstGeom>
        </p:spPr>
        <p:txBody>
          <a:bodyPr wrap="square">
            <a:spAutoFit/>
          </a:bodyPr>
          <a:lstStyle/>
          <a:p>
            <a:pPr lvl="0" algn="l"/>
            <a:r>
              <a:rPr lang="zh-CN" altLang="zh-CN" sz="1600" dirty="0">
                <a:solidFill>
                  <a:schemeClr val="tx1"/>
                </a:solidFill>
                <a:latin typeface="微软雅黑" panose="020B0503020204020204" pitchFamily="34" charset="-122"/>
                <a:ea typeface="微软雅黑" panose="020B0503020204020204" pitchFamily="34" charset="-122"/>
              </a:rPr>
              <a:t>冷屏</a:t>
            </a:r>
            <a:r>
              <a:rPr lang="en-US" altLang="zh-CN" sz="1600" dirty="0">
                <a:solidFill>
                  <a:schemeClr val="tx1"/>
                </a:solidFill>
                <a:latin typeface="微软雅黑" panose="020B0503020204020204" pitchFamily="34" charset="-122"/>
                <a:ea typeface="微软雅黑" panose="020B0503020204020204" pitchFamily="34" charset="-122"/>
              </a:rPr>
              <a:t>40K</a:t>
            </a:r>
            <a:r>
              <a:rPr lang="zh-CN" altLang="zh-CN" sz="1600" dirty="0">
                <a:solidFill>
                  <a:schemeClr val="tx1"/>
                </a:solidFill>
                <a:latin typeface="微软雅黑" panose="020B0503020204020204" pitchFamily="34" charset="-122"/>
                <a:ea typeface="微软雅黑" panose="020B0503020204020204" pitchFamily="34" charset="-122"/>
              </a:rPr>
              <a:t>冷氦气进，</a:t>
            </a:r>
            <a:r>
              <a:rPr lang="en-US" altLang="zh-CN" sz="1600" dirty="0">
                <a:solidFill>
                  <a:schemeClr val="tx1"/>
                </a:solidFill>
                <a:latin typeface="微软雅黑" panose="020B0503020204020204" pitchFamily="34" charset="-122"/>
                <a:ea typeface="微软雅黑" panose="020B0503020204020204" pitchFamily="34" charset="-122"/>
              </a:rPr>
              <a:t>70K</a:t>
            </a:r>
            <a:r>
              <a:rPr lang="zh-CN" altLang="zh-CN" sz="1600" dirty="0">
                <a:solidFill>
                  <a:schemeClr val="tx1"/>
                </a:solidFill>
                <a:latin typeface="微软雅黑" panose="020B0503020204020204" pitchFamily="34" charset="-122"/>
                <a:ea typeface="微软雅黑" panose="020B0503020204020204" pitchFamily="34" charset="-122"/>
              </a:rPr>
              <a:t>出：设置冷屏盘管温度为</a:t>
            </a:r>
            <a:r>
              <a:rPr lang="en-US" altLang="zh-CN" sz="1600" dirty="0">
                <a:solidFill>
                  <a:schemeClr val="tx1"/>
                </a:solidFill>
                <a:latin typeface="微软雅黑" panose="020B0503020204020204" pitchFamily="34" charset="-122"/>
                <a:ea typeface="微软雅黑" panose="020B0503020204020204" pitchFamily="34" charset="-122"/>
              </a:rPr>
              <a:t>50K</a:t>
            </a:r>
            <a:endParaRPr lang="zh-CN" altLang="zh-CN" sz="1600" dirty="0">
              <a:solidFill>
                <a:schemeClr val="tx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76886"/>
            <a:ext cx="8995681" cy="2763016"/>
          </a:xfrm>
          <a:prstGeom prst="rect">
            <a:avLst/>
          </a:prstGeom>
        </p:spPr>
      </p:pic>
      <p:sp>
        <p:nvSpPr>
          <p:cNvPr id="5" name="矩形 4"/>
          <p:cNvSpPr/>
          <p:nvPr/>
        </p:nvSpPr>
        <p:spPr>
          <a:xfrm>
            <a:off x="1277888" y="4029912"/>
            <a:ext cx="6534472" cy="584775"/>
          </a:xfrm>
          <a:prstGeom prst="rect">
            <a:avLst/>
          </a:prstGeom>
        </p:spPr>
        <p:txBody>
          <a:bodyPr wrap="square">
            <a:spAutoFit/>
          </a:bodyPr>
          <a:lstStyle/>
          <a:p>
            <a:r>
              <a:rPr lang="zh-CN" altLang="zh-CN" sz="1600" dirty="0">
                <a:solidFill>
                  <a:srgbClr val="FF0000"/>
                </a:solidFill>
                <a:latin typeface="微软雅黑" panose="020B0503020204020204" pitchFamily="34" charset="-122"/>
                <a:ea typeface="微软雅黑" panose="020B0503020204020204" pitchFamily="34" charset="-122"/>
              </a:rPr>
              <a:t>冷屏的热负荷：</a:t>
            </a:r>
            <a:r>
              <a:rPr lang="en-US" altLang="zh-CN" sz="1600" dirty="0" smtClean="0">
                <a:solidFill>
                  <a:srgbClr val="FF0000"/>
                </a:solidFill>
                <a:latin typeface="微软雅黑" panose="020B0503020204020204" pitchFamily="34" charset="-122"/>
                <a:ea typeface="微软雅黑" panose="020B0503020204020204" pitchFamily="34" charset="-122"/>
              </a:rPr>
              <a:t>7.12*4=28.48W@50K</a:t>
            </a:r>
            <a:r>
              <a:rPr lang="en-US" altLang="zh-CN" sz="1600" dirty="0">
                <a:solidFill>
                  <a:srgbClr val="FF0000"/>
                </a:solidFill>
                <a:latin typeface="微软雅黑" panose="020B0503020204020204" pitchFamily="34" charset="-122"/>
                <a:ea typeface="微软雅黑" panose="020B0503020204020204" pitchFamily="34" charset="-122"/>
              </a:rPr>
              <a:t> </a:t>
            </a:r>
            <a:endParaRPr lang="zh-CN" altLang="zh-CN" sz="1600" dirty="0">
              <a:solidFill>
                <a:srgbClr val="FF0000"/>
              </a:solidFill>
              <a:latin typeface="微软雅黑" panose="020B0503020204020204" pitchFamily="34" charset="-122"/>
              <a:ea typeface="微软雅黑" panose="020B0503020204020204" pitchFamily="34" charset="-122"/>
            </a:endParaRPr>
          </a:p>
          <a:p>
            <a:r>
              <a:rPr lang="zh-CN" altLang="zh-CN" sz="1600" dirty="0">
                <a:solidFill>
                  <a:srgbClr val="FF0000"/>
                </a:solidFill>
                <a:latin typeface="微软雅黑" panose="020B0503020204020204" pitchFamily="34" charset="-122"/>
                <a:ea typeface="微软雅黑" panose="020B0503020204020204" pitchFamily="34" charset="-122"/>
              </a:rPr>
              <a:t>对</a:t>
            </a:r>
            <a:r>
              <a:rPr lang="en-US" altLang="zh-CN" sz="1600" dirty="0">
                <a:solidFill>
                  <a:srgbClr val="FF0000"/>
                </a:solidFill>
                <a:latin typeface="微软雅黑" panose="020B0503020204020204" pitchFamily="34" charset="-122"/>
                <a:ea typeface="微软雅黑" panose="020B0503020204020204" pitchFamily="34" charset="-122"/>
              </a:rPr>
              <a:t>4.2K</a:t>
            </a:r>
            <a:r>
              <a:rPr lang="zh-CN" altLang="zh-CN" sz="1600" dirty="0">
                <a:solidFill>
                  <a:srgbClr val="FF0000"/>
                </a:solidFill>
                <a:latin typeface="微软雅黑" panose="020B0503020204020204" pitchFamily="34" charset="-122"/>
                <a:ea typeface="微软雅黑" panose="020B0503020204020204" pitchFamily="34" charset="-122"/>
              </a:rPr>
              <a:t>的热负荷：</a:t>
            </a:r>
            <a:r>
              <a:rPr lang="en-US" altLang="zh-CN" sz="1600" dirty="0">
                <a:solidFill>
                  <a:srgbClr val="FF0000"/>
                </a:solidFill>
                <a:latin typeface="微软雅黑" panose="020B0503020204020204" pitchFamily="34" charset="-122"/>
                <a:ea typeface="微软雅黑" panose="020B0503020204020204" pitchFamily="34" charset="-122"/>
              </a:rPr>
              <a:t>2.01*4=8.04W@4.2K</a:t>
            </a:r>
            <a:endParaRPr lang="zh-CN" altLang="zh-CN" sz="1600" dirty="0">
              <a:solidFill>
                <a:srgbClr val="FF0000"/>
              </a:solidFill>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half" idx="10"/>
          </p:nvPr>
        </p:nvSpPr>
        <p:spPr/>
        <p:txBody>
          <a:bodyPr/>
          <a:lstStyle/>
          <a:p>
            <a:pPr>
              <a:defRPr/>
            </a:pPr>
            <a:fld id="{49C92D4B-3775-42EE-84D9-628B740B3779}" type="datetime1">
              <a:rPr lang="zh-CN" altLang="en-US" smtClean="0">
                <a:solidFill>
                  <a:srgbClr val="000000"/>
                </a:solidFill>
              </a:rPr>
              <a:t>2021-10-23</a:t>
            </a:fld>
            <a:endParaRPr lang="en-US">
              <a:solidFill>
                <a:srgbClr val="000000"/>
              </a:solidFill>
            </a:endParaRPr>
          </a:p>
        </p:txBody>
      </p:sp>
      <p:sp>
        <p:nvSpPr>
          <p:cNvPr id="4" name="页脚占位符 3"/>
          <p:cNvSpPr>
            <a:spLocks noGrp="1"/>
          </p:cNvSpPr>
          <p:nvPr>
            <p:ph type="ftr" sz="quarter" idx="12"/>
          </p:nvPr>
        </p:nvSpPr>
        <p:spPr>
          <a:xfrm>
            <a:off x="3124202" y="4786313"/>
            <a:ext cx="4544142" cy="342900"/>
          </a:xfrm>
        </p:spPr>
        <p:txBody>
          <a:bodyPr/>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2101966625"/>
      </p:ext>
    </p:extLst>
  </p:cSld>
  <p:clrMapOvr>
    <a:masterClrMapping/>
  </p:clrMapOvr>
  <mc:AlternateContent xmlns:mc="http://schemas.openxmlformats.org/markup-compatibility/2006">
    <mc:Choice xmlns:p14="http://schemas.microsoft.com/office/powerpoint/2010/main" Requires="p14">
      <p:transition spd="slow" p14:dur="2000" advTm="15179"/>
    </mc:Choice>
    <mc:Fallback>
      <p:transition spd="slow" advTm="1517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2843808" y="225073"/>
            <a:ext cx="6300192"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r>
              <a:rPr lang="zh-CN" altLang="en-US" sz="2400" b="0" dirty="0" smtClean="0">
                <a:solidFill>
                  <a:srgbClr val="000000"/>
                </a:solidFill>
                <a:latin typeface="微软雅黑" panose="020B0503020204020204" pitchFamily="34" charset="-122"/>
                <a:ea typeface="微软雅黑" panose="020B0503020204020204" pitchFamily="34" charset="-122"/>
              </a:rPr>
              <a:t>冷屏和支撑组件温度场</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539552" y="735546"/>
            <a:ext cx="7200800" cy="338554"/>
          </a:xfrm>
          <a:prstGeom prst="rect">
            <a:avLst/>
          </a:prstGeom>
        </p:spPr>
        <p:txBody>
          <a:bodyPr wrap="square">
            <a:spAutoFit/>
          </a:bodyPr>
          <a:lstStyle/>
          <a:p>
            <a:pPr lvl="0" algn="l"/>
            <a:r>
              <a:rPr lang="zh-CN" altLang="zh-CN" sz="1600" dirty="0" smtClean="0">
                <a:solidFill>
                  <a:schemeClr val="tx1"/>
                </a:solidFill>
                <a:latin typeface="微软雅黑" panose="020B0503020204020204" pitchFamily="34" charset="-122"/>
                <a:ea typeface="微软雅黑" panose="020B0503020204020204" pitchFamily="34" charset="-122"/>
              </a:rPr>
              <a:t>冷</a:t>
            </a:r>
            <a:r>
              <a:rPr lang="zh-CN" altLang="zh-CN" sz="1600" dirty="0">
                <a:solidFill>
                  <a:schemeClr val="tx1"/>
                </a:solidFill>
                <a:latin typeface="微软雅黑" panose="020B0503020204020204" pitchFamily="34" charset="-122"/>
                <a:ea typeface="微软雅黑" panose="020B0503020204020204" pitchFamily="34" charset="-122"/>
              </a:rPr>
              <a:t>屏采用液氮进行冷却，设置冷屏盘管的温度为</a:t>
            </a:r>
            <a:r>
              <a:rPr lang="en-US" altLang="zh-CN" sz="1600" dirty="0">
                <a:solidFill>
                  <a:schemeClr val="tx1"/>
                </a:solidFill>
                <a:latin typeface="微软雅黑" panose="020B0503020204020204" pitchFamily="34" charset="-122"/>
                <a:ea typeface="微软雅黑" panose="020B0503020204020204" pitchFamily="34" charset="-122"/>
              </a:rPr>
              <a:t>77K</a:t>
            </a:r>
            <a:endParaRPr lang="zh-CN" altLang="zh-CN" sz="16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1277888" y="4579117"/>
            <a:ext cx="6534472" cy="338554"/>
          </a:xfrm>
          <a:prstGeom prst="rect">
            <a:avLst/>
          </a:prstGeom>
        </p:spPr>
        <p:txBody>
          <a:bodyPr wrap="square">
            <a:spAutoFit/>
          </a:bodyPr>
          <a:lstStyle/>
          <a:p>
            <a:r>
              <a:rPr lang="zh-CN" altLang="zh-CN" sz="1600" dirty="0">
                <a:solidFill>
                  <a:srgbClr val="FF0000"/>
                </a:solidFill>
                <a:latin typeface="微软雅黑" panose="020B0503020204020204" pitchFamily="34" charset="-122"/>
                <a:ea typeface="微软雅黑" panose="020B0503020204020204" pitchFamily="34" charset="-122"/>
              </a:rPr>
              <a:t>冷</a:t>
            </a:r>
            <a:r>
              <a:rPr lang="zh-CN" altLang="zh-CN" sz="1600" dirty="0" smtClean="0">
                <a:solidFill>
                  <a:srgbClr val="FF0000"/>
                </a:solidFill>
                <a:latin typeface="微软雅黑" panose="020B0503020204020204" pitchFamily="34" charset="-122"/>
                <a:ea typeface="微软雅黑" panose="020B0503020204020204" pitchFamily="34" charset="-122"/>
              </a:rPr>
              <a:t>屏</a:t>
            </a:r>
            <a:r>
              <a:rPr lang="zh-CN" altLang="en-US" sz="1600" dirty="0" smtClean="0">
                <a:solidFill>
                  <a:srgbClr val="FF0000"/>
                </a:solidFill>
                <a:latin typeface="微软雅黑" panose="020B0503020204020204" pitchFamily="34" charset="-122"/>
                <a:ea typeface="微软雅黑" panose="020B0503020204020204" pitchFamily="34" charset="-122"/>
              </a:rPr>
              <a:t>的平均温度为</a:t>
            </a:r>
            <a:r>
              <a:rPr lang="en-US" altLang="zh-CN" sz="1600" dirty="0" smtClean="0">
                <a:solidFill>
                  <a:srgbClr val="FF0000"/>
                </a:solidFill>
                <a:latin typeface="微软雅黑" panose="020B0503020204020204" pitchFamily="34" charset="-122"/>
                <a:ea typeface="微软雅黑" panose="020B0503020204020204" pitchFamily="34" charset="-122"/>
              </a:rPr>
              <a:t>77.15K</a:t>
            </a:r>
            <a:r>
              <a:rPr lang="zh-CN" altLang="en-US" sz="1600" dirty="0" smtClean="0">
                <a:solidFill>
                  <a:srgbClr val="FF0000"/>
                </a:solidFill>
                <a:latin typeface="微软雅黑" panose="020B0503020204020204" pitchFamily="34" charset="-122"/>
                <a:ea typeface="微软雅黑" panose="020B0503020204020204" pitchFamily="34" charset="-122"/>
              </a:rPr>
              <a:t>，温度均匀性比较好</a:t>
            </a:r>
            <a:endParaRPr lang="zh-CN" altLang="zh-CN" sz="1600"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31590"/>
            <a:ext cx="8749612" cy="3276364"/>
          </a:xfrm>
          <a:prstGeom prst="rect">
            <a:avLst/>
          </a:prstGeom>
        </p:spPr>
      </p:pic>
      <p:sp>
        <p:nvSpPr>
          <p:cNvPr id="3" name="日期占位符 2"/>
          <p:cNvSpPr>
            <a:spLocks noGrp="1"/>
          </p:cNvSpPr>
          <p:nvPr>
            <p:ph type="dt" sz="half" idx="10"/>
          </p:nvPr>
        </p:nvSpPr>
        <p:spPr/>
        <p:txBody>
          <a:bodyPr anchor="b"/>
          <a:lstStyle/>
          <a:p>
            <a:pPr>
              <a:defRPr/>
            </a:pPr>
            <a:fld id="{B92C28D4-D25A-455D-AC23-BF587D2CE7FF}" type="datetime1">
              <a:rPr lang="zh-CN" altLang="en-US" smtClean="0">
                <a:solidFill>
                  <a:srgbClr val="000000"/>
                </a:solidFill>
              </a:rPr>
              <a:t>2021-10-23</a:t>
            </a:fld>
            <a:endParaRPr lang="en-US" dirty="0">
              <a:solidFill>
                <a:srgbClr val="000000"/>
              </a:solidFill>
            </a:endParaRPr>
          </a:p>
        </p:txBody>
      </p:sp>
      <p:sp>
        <p:nvSpPr>
          <p:cNvPr id="4" name="页脚占位符 3"/>
          <p:cNvSpPr>
            <a:spLocks noGrp="1"/>
          </p:cNvSpPr>
          <p:nvPr>
            <p:ph type="ftr" sz="quarter" idx="12"/>
          </p:nvPr>
        </p:nvSpPr>
        <p:spPr>
          <a:xfrm>
            <a:off x="3124202" y="4786313"/>
            <a:ext cx="4040086" cy="342900"/>
          </a:xfrm>
        </p:spPr>
        <p:txBody>
          <a:bodyPr anchor="b"/>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2547785211"/>
      </p:ext>
    </p:extLst>
  </p:cSld>
  <p:clrMapOvr>
    <a:masterClrMapping/>
  </p:clrMapOvr>
  <mc:AlternateContent xmlns:mc="http://schemas.openxmlformats.org/markup-compatibility/2006">
    <mc:Choice xmlns:p14="http://schemas.microsoft.com/office/powerpoint/2010/main" Requires="p14">
      <p:transition spd="slow" p14:dur="2000" advTm="8898"/>
    </mc:Choice>
    <mc:Fallback>
      <p:transition spd="slow" advTm="889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2843808" y="225073"/>
            <a:ext cx="6300192"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r>
              <a:rPr lang="zh-CN" altLang="en-US" sz="2400" b="0" dirty="0" smtClean="0">
                <a:solidFill>
                  <a:srgbClr val="000000"/>
                </a:solidFill>
                <a:latin typeface="微软雅黑" panose="020B0503020204020204" pitchFamily="34" charset="-122"/>
                <a:ea typeface="微软雅黑" panose="020B0503020204020204" pitchFamily="34" charset="-122"/>
              </a:rPr>
              <a:t>冷屏和支撑组件温度场</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539552" y="735546"/>
            <a:ext cx="6174432" cy="338554"/>
          </a:xfrm>
          <a:prstGeom prst="rect">
            <a:avLst/>
          </a:prstGeom>
        </p:spPr>
        <p:txBody>
          <a:bodyPr wrap="square">
            <a:spAutoFit/>
          </a:bodyPr>
          <a:lstStyle/>
          <a:p>
            <a:pPr lvl="0" algn="l"/>
            <a:r>
              <a:rPr lang="zh-CN" altLang="zh-CN" sz="1600" dirty="0">
                <a:solidFill>
                  <a:schemeClr val="tx1"/>
                </a:solidFill>
                <a:latin typeface="微软雅黑" panose="020B0503020204020204" pitchFamily="34" charset="-122"/>
                <a:ea typeface="微软雅黑" panose="020B0503020204020204" pitchFamily="34" charset="-122"/>
              </a:rPr>
              <a:t>冷屏采用液氮进行冷却，设置冷屏盘管的温度为</a:t>
            </a:r>
            <a:r>
              <a:rPr lang="en-US" altLang="zh-CN" sz="1600" dirty="0">
                <a:solidFill>
                  <a:schemeClr val="tx1"/>
                </a:solidFill>
                <a:latin typeface="微软雅黑" panose="020B0503020204020204" pitchFamily="34" charset="-122"/>
                <a:ea typeface="微软雅黑" panose="020B0503020204020204" pitchFamily="34" charset="-122"/>
              </a:rPr>
              <a:t>77K</a:t>
            </a:r>
            <a:endParaRPr lang="zh-CN" altLang="zh-CN" sz="16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1277888" y="4353948"/>
            <a:ext cx="6534472" cy="584775"/>
          </a:xfrm>
          <a:prstGeom prst="rect">
            <a:avLst/>
          </a:prstGeom>
        </p:spPr>
        <p:txBody>
          <a:bodyPr wrap="square">
            <a:spAutoFit/>
          </a:bodyPr>
          <a:lstStyle/>
          <a:p>
            <a:r>
              <a:rPr lang="zh-CN" altLang="zh-CN" sz="1600" dirty="0">
                <a:solidFill>
                  <a:srgbClr val="FF0000"/>
                </a:solidFill>
                <a:latin typeface="微软雅黑" panose="020B0503020204020204" pitchFamily="34" charset="-122"/>
                <a:ea typeface="微软雅黑" panose="020B0503020204020204" pitchFamily="34" charset="-122"/>
              </a:rPr>
              <a:t>冷屏的热负荷：</a:t>
            </a:r>
            <a:r>
              <a:rPr lang="en-US" altLang="zh-CN" sz="1600" dirty="0" smtClean="0">
                <a:solidFill>
                  <a:srgbClr val="FF0000"/>
                </a:solidFill>
                <a:latin typeface="微软雅黑" panose="020B0503020204020204" pitchFamily="34" charset="-122"/>
                <a:ea typeface="微软雅黑" panose="020B0503020204020204" pitchFamily="34" charset="-122"/>
              </a:rPr>
              <a:t>5.35*4=21.4W@77K</a:t>
            </a:r>
            <a:r>
              <a:rPr lang="en-US" altLang="zh-CN" sz="1600" dirty="0">
                <a:solidFill>
                  <a:srgbClr val="FF0000"/>
                </a:solidFill>
                <a:latin typeface="微软雅黑" panose="020B0503020204020204" pitchFamily="34" charset="-122"/>
                <a:ea typeface="微软雅黑" panose="020B0503020204020204" pitchFamily="34" charset="-122"/>
              </a:rPr>
              <a:t> </a:t>
            </a:r>
            <a:endParaRPr lang="zh-CN" altLang="zh-CN" sz="1600" dirty="0">
              <a:solidFill>
                <a:srgbClr val="FF0000"/>
              </a:solidFill>
              <a:latin typeface="微软雅黑" panose="020B0503020204020204" pitchFamily="34" charset="-122"/>
              <a:ea typeface="微软雅黑" panose="020B0503020204020204" pitchFamily="34" charset="-122"/>
            </a:endParaRPr>
          </a:p>
          <a:p>
            <a:r>
              <a:rPr lang="zh-CN" altLang="zh-CN" sz="1600" dirty="0">
                <a:solidFill>
                  <a:srgbClr val="FF0000"/>
                </a:solidFill>
                <a:latin typeface="微软雅黑" panose="020B0503020204020204" pitchFamily="34" charset="-122"/>
                <a:ea typeface="微软雅黑" panose="020B0503020204020204" pitchFamily="34" charset="-122"/>
              </a:rPr>
              <a:t>对</a:t>
            </a:r>
            <a:r>
              <a:rPr lang="en-US" altLang="zh-CN" sz="1600" dirty="0">
                <a:solidFill>
                  <a:srgbClr val="FF0000"/>
                </a:solidFill>
                <a:latin typeface="微软雅黑" panose="020B0503020204020204" pitchFamily="34" charset="-122"/>
                <a:ea typeface="微软雅黑" panose="020B0503020204020204" pitchFamily="34" charset="-122"/>
              </a:rPr>
              <a:t>4.2K</a:t>
            </a:r>
            <a:r>
              <a:rPr lang="zh-CN" altLang="zh-CN" sz="1600" dirty="0">
                <a:solidFill>
                  <a:srgbClr val="FF0000"/>
                </a:solidFill>
                <a:latin typeface="微软雅黑" panose="020B0503020204020204" pitchFamily="34" charset="-122"/>
                <a:ea typeface="微软雅黑" panose="020B0503020204020204" pitchFamily="34" charset="-122"/>
              </a:rPr>
              <a:t>的热负荷：</a:t>
            </a:r>
            <a:r>
              <a:rPr lang="en-US" altLang="zh-CN" sz="1600" dirty="0">
                <a:solidFill>
                  <a:srgbClr val="FF0000"/>
                </a:solidFill>
                <a:latin typeface="微软雅黑" panose="020B0503020204020204" pitchFamily="34" charset="-122"/>
                <a:ea typeface="微软雅黑" panose="020B0503020204020204" pitchFamily="34" charset="-122"/>
              </a:rPr>
              <a:t>3.42*4=13.68W@4.2K</a:t>
            </a:r>
            <a:endParaRPr lang="zh-CN" altLang="zh-CN" sz="1600" dirty="0">
              <a:solidFill>
                <a:srgbClr val="FF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798" y="1077582"/>
            <a:ext cx="8797691" cy="3294368"/>
          </a:xfrm>
          <a:prstGeom prst="rect">
            <a:avLst/>
          </a:prstGeom>
        </p:spPr>
      </p:pic>
      <p:sp>
        <p:nvSpPr>
          <p:cNvPr id="3" name="日期占位符 2"/>
          <p:cNvSpPr>
            <a:spLocks noGrp="1"/>
          </p:cNvSpPr>
          <p:nvPr>
            <p:ph type="dt" sz="half" idx="10"/>
          </p:nvPr>
        </p:nvSpPr>
        <p:spPr/>
        <p:txBody>
          <a:bodyPr anchor="b"/>
          <a:lstStyle/>
          <a:p>
            <a:pPr>
              <a:defRPr/>
            </a:pPr>
            <a:fld id="{C6A4564C-A54E-43D0-B1F5-270669F7CF78}" type="datetime1">
              <a:rPr lang="zh-CN" altLang="en-US" smtClean="0">
                <a:solidFill>
                  <a:srgbClr val="000000"/>
                </a:solidFill>
              </a:rPr>
              <a:t>2021-10-23</a:t>
            </a:fld>
            <a:endParaRPr lang="en-US" dirty="0">
              <a:solidFill>
                <a:srgbClr val="000000"/>
              </a:solidFill>
            </a:endParaRPr>
          </a:p>
        </p:txBody>
      </p:sp>
      <p:sp>
        <p:nvSpPr>
          <p:cNvPr id="4" name="页脚占位符 3"/>
          <p:cNvSpPr>
            <a:spLocks noGrp="1"/>
          </p:cNvSpPr>
          <p:nvPr>
            <p:ph type="ftr" sz="quarter" idx="12"/>
          </p:nvPr>
        </p:nvSpPr>
        <p:spPr>
          <a:xfrm>
            <a:off x="3124202" y="4786313"/>
            <a:ext cx="4040086" cy="342900"/>
          </a:xfrm>
        </p:spPr>
        <p:txBody>
          <a:bodyPr anchor="b"/>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2054388015"/>
      </p:ext>
    </p:extLst>
  </p:cSld>
  <p:clrMapOvr>
    <a:masterClrMapping/>
  </p:clrMapOvr>
  <mc:AlternateContent xmlns:mc="http://schemas.openxmlformats.org/markup-compatibility/2006">
    <mc:Choice xmlns:p14="http://schemas.microsoft.com/office/powerpoint/2010/main" Requires="p14">
      <p:transition spd="slow" p14:dur="2000" advTm="12241"/>
    </mc:Choice>
    <mc:Fallback>
      <p:transition spd="slow" advTm="1224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2843808" y="225073"/>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Mechanical Design-</a:t>
            </a:r>
            <a:r>
              <a:rPr lang="zh-CN" altLang="en-US" sz="2400" b="0" dirty="0" smtClean="0">
                <a:solidFill>
                  <a:srgbClr val="000000"/>
                </a:solidFill>
                <a:latin typeface="微软雅黑" panose="020B0503020204020204" pitchFamily="34" charset="-122"/>
                <a:ea typeface="微软雅黑" panose="020B0503020204020204" pitchFamily="34" charset="-122"/>
              </a:rPr>
              <a:t>氦池组件应力校核</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467544" y="699542"/>
            <a:ext cx="8568952" cy="338554"/>
          </a:xfrm>
          <a:prstGeom prst="rect">
            <a:avLst/>
          </a:prstGeom>
        </p:spPr>
        <p:txBody>
          <a:bodyPr wrap="square">
            <a:spAutoFit/>
          </a:bodyPr>
          <a:lstStyle/>
          <a:p>
            <a:pPr algn="l"/>
            <a:r>
              <a:rPr lang="zh-CN" altLang="zh-CN" sz="1600" dirty="0">
                <a:solidFill>
                  <a:schemeClr val="tx1"/>
                </a:solidFill>
                <a:latin typeface="微软雅黑" panose="020B0503020204020204" pitchFamily="34" charset="-122"/>
                <a:ea typeface="微软雅黑" panose="020B0503020204020204" pitchFamily="34" charset="-122"/>
              </a:rPr>
              <a:t>材料</a:t>
            </a:r>
            <a:r>
              <a:rPr lang="en-US" altLang="zh-CN" sz="1600" dirty="0">
                <a:solidFill>
                  <a:schemeClr val="tx1"/>
                </a:solidFill>
                <a:latin typeface="微软雅黑" panose="020B0503020204020204" pitchFamily="34" charset="-122"/>
                <a:ea typeface="微软雅黑" panose="020B0503020204020204" pitchFamily="34" charset="-122"/>
              </a:rPr>
              <a:t>316L</a:t>
            </a:r>
            <a:r>
              <a:rPr lang="zh-CN" altLang="zh-CN" sz="1600" dirty="0">
                <a:solidFill>
                  <a:schemeClr val="tx1"/>
                </a:solidFill>
                <a:latin typeface="微软雅黑" panose="020B0503020204020204" pitchFamily="34" charset="-122"/>
                <a:ea typeface="微软雅黑" panose="020B0503020204020204" pitchFamily="34" charset="-122"/>
              </a:rPr>
              <a:t>，弹性模量</a:t>
            </a:r>
            <a:r>
              <a:rPr lang="en-US" altLang="zh-CN" sz="1600" dirty="0">
                <a:solidFill>
                  <a:schemeClr val="tx1"/>
                </a:solidFill>
                <a:latin typeface="微软雅黑" panose="020B0503020204020204" pitchFamily="34" charset="-122"/>
                <a:ea typeface="微软雅黑" panose="020B0503020204020204" pitchFamily="34" charset="-122"/>
              </a:rPr>
              <a:t>1.93E11Pa</a:t>
            </a:r>
            <a:r>
              <a:rPr lang="zh-CN" altLang="zh-CN" sz="1600" dirty="0">
                <a:solidFill>
                  <a:schemeClr val="tx1"/>
                </a:solidFill>
                <a:latin typeface="微软雅黑" panose="020B0503020204020204" pitchFamily="34" charset="-122"/>
                <a:ea typeface="微软雅黑" panose="020B0503020204020204" pitchFamily="34" charset="-122"/>
              </a:rPr>
              <a:t>，</a:t>
            </a:r>
            <a:r>
              <a:rPr lang="zh-CN" altLang="zh-CN" sz="1600" dirty="0" smtClean="0">
                <a:solidFill>
                  <a:schemeClr val="tx1"/>
                </a:solidFill>
                <a:latin typeface="微软雅黑" panose="020B0503020204020204" pitchFamily="34" charset="-122"/>
                <a:ea typeface="微软雅黑" panose="020B0503020204020204" pitchFamily="34" charset="-122"/>
              </a:rPr>
              <a:t>泊松比</a:t>
            </a:r>
            <a:r>
              <a:rPr lang="en-US" altLang="zh-CN" sz="1600" dirty="0" smtClean="0">
                <a:solidFill>
                  <a:schemeClr val="tx1"/>
                </a:solidFill>
                <a:latin typeface="微软雅黑" panose="020B0503020204020204" pitchFamily="34" charset="-122"/>
                <a:ea typeface="微软雅黑" panose="020B0503020204020204" pitchFamily="34" charset="-122"/>
              </a:rPr>
              <a:t>0.27</a:t>
            </a:r>
            <a:r>
              <a:rPr lang="zh-CN" altLang="zh-CN" sz="1600" dirty="0">
                <a:solidFill>
                  <a:schemeClr val="tx1"/>
                </a:solidFill>
                <a:latin typeface="微软雅黑" panose="020B0503020204020204" pitchFamily="34" charset="-122"/>
                <a:ea typeface="微软雅黑" panose="020B0503020204020204" pitchFamily="34" charset="-122"/>
              </a:rPr>
              <a:t>，材料允用应力强度为</a:t>
            </a:r>
            <a:r>
              <a:rPr lang="en-US" altLang="zh-CN" sz="1600" dirty="0">
                <a:solidFill>
                  <a:schemeClr val="tx1"/>
                </a:solidFill>
                <a:latin typeface="微软雅黑" panose="020B0503020204020204" pitchFamily="34" charset="-122"/>
                <a:ea typeface="微软雅黑" panose="020B0503020204020204" pitchFamily="34" charset="-122"/>
              </a:rPr>
              <a:t>120.3MPa </a:t>
            </a:r>
            <a:endParaRPr lang="zh-CN" altLang="zh-CN" sz="1600"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9582"/>
            <a:ext cx="5536524" cy="1944216"/>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18" y="3159382"/>
            <a:ext cx="5554250" cy="1950440"/>
          </a:xfrm>
          <a:prstGeom prst="rect">
            <a:avLst/>
          </a:prstGeom>
        </p:spPr>
      </p:pic>
      <p:sp>
        <p:nvSpPr>
          <p:cNvPr id="5" name="矩形 4"/>
          <p:cNvSpPr/>
          <p:nvPr/>
        </p:nvSpPr>
        <p:spPr>
          <a:xfrm>
            <a:off x="6084168" y="1869672"/>
            <a:ext cx="2469146" cy="584775"/>
          </a:xfrm>
          <a:prstGeom prst="rect">
            <a:avLst/>
          </a:prstGeom>
        </p:spPr>
        <p:txBody>
          <a:bodyPr wrap="square">
            <a:spAutoFit/>
          </a:bodyPr>
          <a:lstStyle/>
          <a:p>
            <a:pPr algn="l"/>
            <a:r>
              <a:rPr lang="zh-CN" altLang="en-US" sz="1600" dirty="0" smtClean="0">
                <a:solidFill>
                  <a:schemeClr val="tx1"/>
                </a:solidFill>
                <a:latin typeface="微软雅黑" panose="020B0503020204020204" pitchFamily="34" charset="-122"/>
                <a:ea typeface="微软雅黑" panose="020B0503020204020204" pitchFamily="34" charset="-122"/>
              </a:rPr>
              <a:t>最大变形</a:t>
            </a:r>
            <a:r>
              <a:rPr lang="zh-CN" altLang="zh-CN" sz="1600" dirty="0" smtClean="0">
                <a:solidFill>
                  <a:schemeClr val="tx1"/>
                </a:solidFill>
                <a:latin typeface="微软雅黑" panose="020B0503020204020204" pitchFamily="34" charset="-122"/>
                <a:ea typeface="微软雅黑" panose="020B0503020204020204" pitchFamily="34" charset="-122"/>
              </a:rPr>
              <a:t>为</a:t>
            </a:r>
            <a:r>
              <a:rPr lang="en-US" altLang="zh-CN" sz="1600" dirty="0" smtClean="0">
                <a:solidFill>
                  <a:schemeClr val="tx1"/>
                </a:solidFill>
                <a:latin typeface="微软雅黑" panose="020B0503020204020204" pitchFamily="34" charset="-122"/>
                <a:ea typeface="微软雅黑" panose="020B0503020204020204" pitchFamily="34" charset="-122"/>
              </a:rPr>
              <a:t>0.4mm@</a:t>
            </a:r>
            <a:r>
              <a:rPr lang="zh-CN" altLang="en-US" sz="1600" dirty="0" smtClean="0">
                <a:solidFill>
                  <a:schemeClr val="tx1"/>
                </a:solidFill>
                <a:latin typeface="微软雅黑" panose="020B0503020204020204" pitchFamily="34" charset="-122"/>
                <a:ea typeface="微软雅黑" panose="020B0503020204020204" pitchFamily="34" charset="-122"/>
              </a:rPr>
              <a:t>内压</a:t>
            </a:r>
            <a:r>
              <a:rPr lang="en-US" altLang="zh-CN" sz="1600" dirty="0" smtClean="0">
                <a:solidFill>
                  <a:schemeClr val="tx1"/>
                </a:solidFill>
                <a:latin typeface="微软雅黑" panose="020B0503020204020204" pitchFamily="34" charset="-122"/>
                <a:ea typeface="微软雅黑" panose="020B0503020204020204" pitchFamily="34" charset="-122"/>
              </a:rPr>
              <a:t>3Bar </a:t>
            </a:r>
            <a:endParaRPr lang="zh-CN" altLang="en-US" sz="1600" dirty="0"/>
          </a:p>
        </p:txBody>
      </p:sp>
      <p:sp>
        <p:nvSpPr>
          <p:cNvPr id="10" name="矩形 9"/>
          <p:cNvSpPr/>
          <p:nvPr/>
        </p:nvSpPr>
        <p:spPr>
          <a:xfrm>
            <a:off x="6012160" y="3869143"/>
            <a:ext cx="3059832" cy="584775"/>
          </a:xfrm>
          <a:prstGeom prst="rect">
            <a:avLst/>
          </a:prstGeom>
        </p:spPr>
        <p:txBody>
          <a:bodyPr wrap="square">
            <a:spAutoFit/>
          </a:bodyPr>
          <a:lstStyle/>
          <a:p>
            <a:pPr algn="l"/>
            <a:r>
              <a:rPr lang="zh-CN" altLang="en-US" sz="1600" dirty="0" smtClean="0">
                <a:solidFill>
                  <a:schemeClr val="tx1"/>
                </a:solidFill>
                <a:latin typeface="微软雅黑" panose="020B0503020204020204" pitchFamily="34" charset="-122"/>
                <a:ea typeface="微软雅黑" panose="020B0503020204020204" pitchFamily="34" charset="-122"/>
              </a:rPr>
              <a:t>最大</a:t>
            </a:r>
            <a:r>
              <a:rPr lang="zh-CN" altLang="zh-CN" sz="1600" dirty="0" smtClean="0">
                <a:solidFill>
                  <a:schemeClr val="tx1"/>
                </a:solidFill>
                <a:latin typeface="微软雅黑" panose="020B0503020204020204" pitchFamily="34" charset="-122"/>
                <a:ea typeface="微软雅黑" panose="020B0503020204020204" pitchFamily="34" charset="-122"/>
              </a:rPr>
              <a:t>应</a:t>
            </a:r>
            <a:r>
              <a:rPr lang="zh-CN" altLang="zh-CN" sz="1600" dirty="0">
                <a:solidFill>
                  <a:schemeClr val="tx1"/>
                </a:solidFill>
                <a:latin typeface="微软雅黑" panose="020B0503020204020204" pitchFamily="34" charset="-122"/>
                <a:ea typeface="微软雅黑" panose="020B0503020204020204" pitchFamily="34" charset="-122"/>
              </a:rPr>
              <a:t>力强度</a:t>
            </a:r>
            <a:r>
              <a:rPr lang="zh-CN" altLang="zh-CN" sz="1600" dirty="0" smtClean="0">
                <a:solidFill>
                  <a:schemeClr val="tx1"/>
                </a:solidFill>
                <a:latin typeface="微软雅黑" panose="020B0503020204020204" pitchFamily="34" charset="-122"/>
                <a:ea typeface="微软雅黑" panose="020B0503020204020204" pitchFamily="34" charset="-122"/>
              </a:rPr>
              <a:t>为</a:t>
            </a:r>
            <a:r>
              <a:rPr lang="en-US" altLang="zh-CN" sz="1600" dirty="0" smtClean="0">
                <a:solidFill>
                  <a:schemeClr val="tx1"/>
                </a:solidFill>
                <a:latin typeface="微软雅黑" panose="020B0503020204020204" pitchFamily="34" charset="-122"/>
                <a:ea typeface="微软雅黑" panose="020B0503020204020204" pitchFamily="34" charset="-122"/>
              </a:rPr>
              <a:t>118.13MPa@</a:t>
            </a:r>
            <a:r>
              <a:rPr lang="zh-CN" altLang="en-US" sz="1600" dirty="0">
                <a:solidFill>
                  <a:schemeClr val="tx1"/>
                </a:solidFill>
                <a:latin typeface="微软雅黑" panose="020B0503020204020204" pitchFamily="34" charset="-122"/>
                <a:ea typeface="微软雅黑" panose="020B0503020204020204" pitchFamily="34" charset="-122"/>
              </a:rPr>
              <a:t>内</a:t>
            </a:r>
            <a:r>
              <a:rPr lang="zh-CN" altLang="en-US" sz="1600" dirty="0" smtClean="0">
                <a:solidFill>
                  <a:schemeClr val="tx1"/>
                </a:solidFill>
                <a:latin typeface="微软雅黑" panose="020B0503020204020204" pitchFamily="34" charset="-122"/>
                <a:ea typeface="微软雅黑" panose="020B0503020204020204" pitchFamily="34" charset="-122"/>
              </a:rPr>
              <a:t>压</a:t>
            </a:r>
            <a:r>
              <a:rPr lang="en-US" altLang="zh-CN" sz="1600" dirty="0" smtClean="0">
                <a:solidFill>
                  <a:schemeClr val="tx1"/>
                </a:solidFill>
                <a:latin typeface="微软雅黑" panose="020B0503020204020204" pitchFamily="34" charset="-122"/>
                <a:ea typeface="微软雅黑" panose="020B0503020204020204" pitchFamily="34" charset="-122"/>
              </a:rPr>
              <a:t>3Bar </a:t>
            </a:r>
            <a:endParaRPr lang="zh-CN" altLang="en-US" sz="1600" dirty="0"/>
          </a:p>
        </p:txBody>
      </p:sp>
      <p:sp>
        <p:nvSpPr>
          <p:cNvPr id="3" name="日期占位符 2"/>
          <p:cNvSpPr>
            <a:spLocks noGrp="1"/>
          </p:cNvSpPr>
          <p:nvPr>
            <p:ph type="dt" sz="half" idx="10"/>
          </p:nvPr>
        </p:nvSpPr>
        <p:spPr/>
        <p:txBody>
          <a:bodyPr anchor="b"/>
          <a:lstStyle/>
          <a:p>
            <a:pPr>
              <a:defRPr/>
            </a:pPr>
            <a:fld id="{35C55FE7-57AC-46A1-9CE4-2D6D2D8DB5D3}" type="datetime1">
              <a:rPr lang="zh-CN" altLang="en-US" smtClean="0">
                <a:solidFill>
                  <a:srgbClr val="000000"/>
                </a:solidFill>
              </a:rPr>
              <a:t>2021-10-23</a:t>
            </a:fld>
            <a:endParaRPr lang="en-US" dirty="0">
              <a:solidFill>
                <a:srgbClr val="000000"/>
              </a:solidFill>
            </a:endParaRPr>
          </a:p>
        </p:txBody>
      </p:sp>
      <p:sp>
        <p:nvSpPr>
          <p:cNvPr id="4" name="页脚占位符 3"/>
          <p:cNvSpPr>
            <a:spLocks noGrp="1"/>
          </p:cNvSpPr>
          <p:nvPr>
            <p:ph type="ftr" sz="quarter" idx="12"/>
          </p:nvPr>
        </p:nvSpPr>
        <p:spPr>
          <a:xfrm>
            <a:off x="3124202" y="4786313"/>
            <a:ext cx="4112094" cy="342900"/>
          </a:xfrm>
        </p:spPr>
        <p:txBody>
          <a:bodyPr anchor="b"/>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2257843636"/>
      </p:ext>
    </p:extLst>
  </p:cSld>
  <p:clrMapOvr>
    <a:masterClrMapping/>
  </p:clrMapOvr>
  <mc:AlternateContent xmlns:mc="http://schemas.openxmlformats.org/markup-compatibility/2006">
    <mc:Choice xmlns:p14="http://schemas.microsoft.com/office/powerpoint/2010/main" Requires="p14">
      <p:transition spd="slow" p14:dur="2000" advTm="32341"/>
    </mc:Choice>
    <mc:Fallback>
      <p:transition spd="slow" advTm="3234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820390"/>
            <a:ext cx="8001000" cy="3911600"/>
          </a:xfrm>
        </p:spPr>
        <p:txBody>
          <a:bodyPr/>
          <a:lstStyle/>
          <a:p>
            <a:r>
              <a:rPr lang="zh-CN" altLang="en-US" sz="2000" dirty="0" smtClean="0">
                <a:latin typeface="微软雅黑" panose="020B0503020204020204" pitchFamily="34" charset="-122"/>
                <a:ea typeface="微软雅黑" panose="020B0503020204020204" pitchFamily="34" charset="-122"/>
              </a:rPr>
              <a:t>总结</a:t>
            </a:r>
            <a:endParaRPr lang="en-US" altLang="zh-CN" sz="2000" dirty="0" smtClean="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zh-CN" altLang="en-US" sz="1400" dirty="0">
                <a:latin typeface="微软雅黑" panose="020B0503020204020204" pitchFamily="34" charset="-122"/>
                <a:ea typeface="微软雅黑" panose="020B0503020204020204" pitchFamily="34" charset="-122"/>
              </a:rPr>
              <a:t>完成了对撞区超导四极铁低温系统的初步设计，采用大流量迫流冷却方案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过冷氦循环系统</a:t>
            </a:r>
            <a:endParaRPr lang="en-US" altLang="zh-CN" sz="1400" dirty="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zh-CN" altLang="en-US" sz="1400" dirty="0">
                <a:latin typeface="微软雅黑" panose="020B0503020204020204" pitchFamily="34" charset="-122"/>
                <a:ea typeface="微软雅黑" panose="020B0503020204020204" pitchFamily="34" charset="-122"/>
              </a:rPr>
              <a:t>完成了低温恒温器的结构初步设计，并进行</a:t>
            </a:r>
            <a:r>
              <a:rPr lang="zh-CN" altLang="en-US" sz="1400" dirty="0" smtClean="0">
                <a:latin typeface="微软雅黑" panose="020B0503020204020204" pitchFamily="34" charset="-122"/>
                <a:ea typeface="微软雅黑" panose="020B0503020204020204" pitchFamily="34" charset="-122"/>
              </a:rPr>
              <a:t>了不同工况下的结构</a:t>
            </a:r>
            <a:r>
              <a:rPr lang="zh-CN" altLang="en-US" sz="1400" dirty="0">
                <a:latin typeface="微软雅黑" panose="020B0503020204020204" pitchFamily="34" charset="-122"/>
                <a:ea typeface="微软雅黑" panose="020B0503020204020204" pitchFamily="34" charset="-122"/>
              </a:rPr>
              <a:t>强度校核和温度场初步分析，正在进行流场的</a:t>
            </a:r>
            <a:r>
              <a:rPr lang="zh-CN" altLang="en-US" sz="1400" dirty="0" smtClean="0">
                <a:latin typeface="微软雅黑" panose="020B0503020204020204" pitchFamily="34" charset="-122"/>
                <a:ea typeface="微软雅黑" panose="020B0503020204020204" pitchFamily="34" charset="-122"/>
              </a:rPr>
              <a:t>数值模拟</a:t>
            </a:r>
            <a:r>
              <a:rPr lang="en-US" altLang="zh-CN" sz="1400" dirty="0" smtClean="0">
                <a:latin typeface="微软雅黑" panose="020B0503020204020204" pitchFamily="34" charset="-122"/>
                <a:ea typeface="微软雅黑" panose="020B0503020204020204" pitchFamily="34" charset="-122"/>
              </a:rPr>
              <a:t>----</a:t>
            </a:r>
            <a:r>
              <a:rPr lang="zh-CN" altLang="en-US" sz="1400" smtClean="0">
                <a:latin typeface="微软雅黑" panose="020B0503020204020204" pitchFamily="34" charset="-122"/>
                <a:ea typeface="微软雅黑" panose="020B0503020204020204" pitchFamily="34" charset="-122"/>
              </a:rPr>
              <a:t>升降温非稳态</a:t>
            </a:r>
            <a:endParaRPr lang="en-US" altLang="zh-CN" sz="1400" dirty="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zh-CN" altLang="en-US" sz="1400" dirty="0">
                <a:latin typeface="微软雅黑" panose="020B0503020204020204" pitchFamily="34" charset="-122"/>
                <a:ea typeface="微软雅黑" panose="020B0503020204020204" pitchFamily="34" charset="-122"/>
              </a:rPr>
              <a:t>完成了安全系统的初步计算，正在与电源系统、磁铁系统和失超保护系统进行综合讨论以确定磁铁失超关键参数</a:t>
            </a:r>
            <a:r>
              <a:rPr lang="en-US" altLang="zh-CN" sz="1400" dirty="0" smtClean="0">
                <a:latin typeface="微软雅黑" panose="020B0503020204020204" pitchFamily="34" charset="-122"/>
                <a:ea typeface="微软雅黑" panose="020B0503020204020204" pitchFamily="34" charset="-122"/>
              </a:rPr>
              <a:t>----400KJ/2s</a:t>
            </a:r>
            <a:endParaRPr lang="en-US" altLang="zh-CN" sz="1400" dirty="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待处理问题</a:t>
            </a:r>
            <a:endParaRPr lang="en-US" altLang="zh-CN" sz="2000" dirty="0" smtClean="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zh-CN" altLang="en-US" sz="1400" dirty="0" smtClean="0">
                <a:latin typeface="微软雅黑" panose="020B0503020204020204" pitchFamily="34" charset="-122"/>
                <a:ea typeface="微软雅黑" panose="020B0503020204020204" pitchFamily="34" charset="-122"/>
              </a:rPr>
              <a:t>低温恒温器与探测器之间的安装空间迭代</a:t>
            </a:r>
            <a:endParaRPr lang="en-US" altLang="zh-CN" sz="1400" dirty="0" smtClean="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zh-CN" altLang="en-US" sz="1400" dirty="0" smtClean="0">
                <a:latin typeface="微软雅黑" panose="020B0503020204020204" pitchFamily="34" charset="-122"/>
                <a:ea typeface="微软雅黑" panose="020B0503020204020204" pitchFamily="34" charset="-122"/>
              </a:rPr>
              <a:t>真空盒的最终尺寸和材质，然后是真空盒的阻抗热负荷和最大工作温度确定</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真空盒外冷屏及支撑设计</a:t>
            </a:r>
            <a:endParaRPr lang="en-US" altLang="zh-CN" sz="1400" dirty="0" smtClean="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zh-CN" altLang="en-US" sz="1400" dirty="0" smtClean="0">
                <a:latin typeface="微软雅黑" panose="020B0503020204020204" pitchFamily="34" charset="-122"/>
                <a:ea typeface="微软雅黑" panose="020B0503020204020204" pitchFamily="34" charset="-122"/>
              </a:rPr>
              <a:t>超导磁铁正常工作下的受力情况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磁铁加电状态下的受力状态</a:t>
            </a:r>
            <a:endParaRPr lang="en-US" altLang="zh-CN" sz="1400" dirty="0" smtClean="0">
              <a:latin typeface="微软雅黑" panose="020B0503020204020204" pitchFamily="34" charset="-122"/>
              <a:ea typeface="微软雅黑" panose="020B0503020204020204" pitchFamily="34" charset="-122"/>
            </a:endParaRPr>
          </a:p>
          <a:p>
            <a:pPr marL="514350" indent="-514350">
              <a:lnSpc>
                <a:spcPct val="120000"/>
              </a:lnSpc>
              <a:buFont typeface="+mj-lt"/>
              <a:buAutoNum type="arabicPeriod"/>
            </a:pPr>
            <a:r>
              <a:rPr lang="zh-CN" altLang="en-US" sz="1400" dirty="0" smtClean="0">
                <a:latin typeface="微软雅黑" panose="020B0503020204020204" pitchFamily="34" charset="-122"/>
                <a:ea typeface="微软雅黑" panose="020B0503020204020204" pitchFamily="34" charset="-122"/>
              </a:rPr>
              <a:t>磁铁</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氦池准直要求</a:t>
            </a:r>
            <a:endParaRPr lang="zh-CN" altLang="en-US" sz="1400"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sz="half" idx="10"/>
          </p:nvPr>
        </p:nvSpPr>
        <p:spPr/>
        <p:txBody>
          <a:bodyPr/>
          <a:lstStyle/>
          <a:p>
            <a:pPr>
              <a:defRPr/>
            </a:pPr>
            <a:fld id="{0D6087EF-A102-40CE-BBFF-8E8F84763DEA}"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2" y="4786313"/>
            <a:ext cx="4112094" cy="342900"/>
          </a:xfrm>
        </p:spPr>
        <p:txBody>
          <a:bodyPr/>
          <a:lstStyle/>
          <a:p>
            <a:pPr>
              <a:defRPr/>
            </a:pPr>
            <a:r>
              <a:rPr lang="en-US" altLang="zh-CN" smtClean="0">
                <a:solidFill>
                  <a:srgbClr val="000000"/>
                </a:solidFill>
              </a:rPr>
              <a:t>CEPC-MDI mechanical design workshop ,Dongguan</a:t>
            </a:r>
            <a:endParaRPr lang="en-US">
              <a:solidFill>
                <a:srgbClr val="000000"/>
              </a:solidFill>
            </a:endParaRPr>
          </a:p>
        </p:txBody>
      </p:sp>
    </p:spTree>
    <p:extLst>
      <p:ext uri="{BB962C8B-B14F-4D97-AF65-F5344CB8AC3E}">
        <p14:creationId xmlns:p14="http://schemas.microsoft.com/office/powerpoint/2010/main" val="3197364471"/>
      </p:ext>
    </p:extLst>
  </p:cSld>
  <p:clrMapOvr>
    <a:masterClrMapping/>
  </p:clrMapOvr>
  <mc:AlternateContent xmlns:mc="http://schemas.openxmlformats.org/markup-compatibility/2006">
    <mc:Choice xmlns:p14="http://schemas.microsoft.com/office/powerpoint/2010/main" Requires="p14">
      <p:transition spd="slow" p14:dur="2000" advTm="9666"/>
    </mc:Choice>
    <mc:Fallback>
      <p:transition spd="slow" advTm="966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755576" y="2139702"/>
            <a:ext cx="7689519" cy="857250"/>
          </a:xfrm>
        </p:spPr>
        <p:txBody>
          <a:bodyPr/>
          <a:lstStyle/>
          <a:p>
            <a:pPr>
              <a:defRPr/>
            </a:pPr>
            <a:r>
              <a:rPr lang="en-US" altLang="zh-CN" sz="4800" b="1" noProof="1">
                <a:solidFill>
                  <a:schemeClr val="tx1"/>
                </a:solidFill>
                <a:latin typeface="Times New Roman" panose="02020603050405020304" pitchFamily="18" charset="0"/>
              </a:rPr>
              <a:t>Thanks for your attentions !</a:t>
            </a:r>
          </a:p>
        </p:txBody>
      </p:sp>
      <p:sp>
        <p:nvSpPr>
          <p:cNvPr id="2" name="日期占位符 1"/>
          <p:cNvSpPr>
            <a:spLocks noGrp="1"/>
          </p:cNvSpPr>
          <p:nvPr>
            <p:ph type="dt" sz="half" idx="10"/>
          </p:nvPr>
        </p:nvSpPr>
        <p:spPr/>
        <p:txBody>
          <a:bodyPr/>
          <a:lstStyle/>
          <a:p>
            <a:pPr>
              <a:defRPr/>
            </a:pPr>
            <a:fld id="{94F2EA49-D881-46B9-9D3B-3174A09ECBB4}" type="datetime1">
              <a:rPr lang="zh-CN" altLang="en-US" smtClean="0">
                <a:solidFill>
                  <a:srgbClr val="000000"/>
                </a:solidFill>
              </a:rPr>
              <a:t>2021-10-23</a:t>
            </a:fld>
            <a:endParaRPr lang="en-US">
              <a:solidFill>
                <a:srgbClr val="000000"/>
              </a:solidFill>
            </a:endParaRPr>
          </a:p>
        </p:txBody>
      </p:sp>
      <p:sp>
        <p:nvSpPr>
          <p:cNvPr id="3" name="页脚占位符 2"/>
          <p:cNvSpPr>
            <a:spLocks noGrp="1"/>
          </p:cNvSpPr>
          <p:nvPr>
            <p:ph type="ftr" sz="quarter" idx="12"/>
          </p:nvPr>
        </p:nvSpPr>
        <p:spPr>
          <a:xfrm>
            <a:off x="3124202" y="4786313"/>
            <a:ext cx="4328118" cy="342900"/>
          </a:xfrm>
        </p:spPr>
        <p:txBody>
          <a:bodyPr/>
          <a:lstStyle/>
          <a:p>
            <a:pPr>
              <a:defRPr/>
            </a:pPr>
            <a:r>
              <a:rPr lang="en-US" altLang="zh-CN" dirty="0"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2681607490"/>
      </p:ext>
    </p:extLst>
  </p:cSld>
  <p:clrMapOvr>
    <a:masterClrMapping/>
  </p:clrMapOvr>
  <mc:AlternateContent xmlns:mc="http://schemas.openxmlformats.org/markup-compatibility/2006" xmlns:p14="http://schemas.microsoft.com/office/powerpoint/2010/main">
    <mc:Choice Requires="p14">
      <p:transition spd="slow" p14:dur="2000" advTm="3022"/>
    </mc:Choice>
    <mc:Fallback xmlns="">
      <p:transition spd="slow" advTm="302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4810" y="134947"/>
            <a:ext cx="3929090" cy="584775"/>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altLang="zh-CN" sz="3200" b="0" dirty="0">
                <a:solidFill>
                  <a:schemeClr val="tx1"/>
                </a:solidFill>
                <a:latin typeface="微软雅黑" panose="020B0503020204020204" pitchFamily="34" charset="-122"/>
                <a:ea typeface="微软雅黑" panose="020B0503020204020204" pitchFamily="34" charset="-122"/>
              </a:rPr>
              <a:t>Introduction</a:t>
            </a:r>
            <a:endParaRPr lang="zh-CN" altLang="en-US" sz="3200" b="0" dirty="0">
              <a:solidFill>
                <a:schemeClr val="tx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772" y="2715766"/>
            <a:ext cx="5567709"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829" y="2715766"/>
            <a:ext cx="2637995"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日期占位符 1"/>
          <p:cNvSpPr>
            <a:spLocks noGrp="1"/>
          </p:cNvSpPr>
          <p:nvPr>
            <p:ph type="dt" sz="half" idx="10"/>
          </p:nvPr>
        </p:nvSpPr>
        <p:spPr/>
        <p:txBody>
          <a:bodyPr/>
          <a:lstStyle/>
          <a:p>
            <a:fld id="{90439206-8054-4ECA-B9A3-2148865565F8}" type="datetime1">
              <a:rPr lang="zh-CN" altLang="en-US" smtClean="0">
                <a:solidFill>
                  <a:schemeClr val="tx1"/>
                </a:solidFill>
              </a:rPr>
              <a:t>2021-10-23</a:t>
            </a:fld>
            <a:endParaRPr lang="zh-CN" altLang="en-US" dirty="0">
              <a:solidFill>
                <a:schemeClr val="tx1"/>
              </a:solidFill>
            </a:endParaRPr>
          </a:p>
        </p:txBody>
      </p:sp>
      <p:sp>
        <p:nvSpPr>
          <p:cNvPr id="4" name="页脚占位符 3"/>
          <p:cNvSpPr>
            <a:spLocks noGrp="1"/>
          </p:cNvSpPr>
          <p:nvPr>
            <p:ph type="ftr" sz="quarter" idx="12"/>
          </p:nvPr>
        </p:nvSpPr>
        <p:spPr>
          <a:xfrm>
            <a:off x="3124220" y="4799536"/>
            <a:ext cx="3896072" cy="342900"/>
          </a:xfrm>
        </p:spPr>
        <p:txBody>
          <a:bodyPr anchor="b"/>
          <a:lstStyle/>
          <a:p>
            <a:r>
              <a:rPr lang="en-US" altLang="zh-CN" dirty="0" smtClean="0">
                <a:solidFill>
                  <a:schemeClr val="tx1"/>
                </a:solidFill>
              </a:rPr>
              <a:t>CEPC-MDI mechanical design workshop ,Dongguan</a:t>
            </a:r>
            <a:endParaRPr lang="zh-CN" altLang="en-US" dirty="0">
              <a:solidFill>
                <a:schemeClr val="tx1"/>
              </a:solidFill>
            </a:endParaRPr>
          </a:p>
        </p:txBody>
      </p:sp>
      <p:sp>
        <p:nvSpPr>
          <p:cNvPr id="6" name="TextBox 4"/>
          <p:cNvSpPr txBox="1">
            <a:spLocks noChangeArrowheads="1"/>
          </p:cNvSpPr>
          <p:nvPr/>
        </p:nvSpPr>
        <p:spPr bwMode="auto">
          <a:xfrm>
            <a:off x="179512" y="698106"/>
            <a:ext cx="8749382" cy="1967718"/>
          </a:xfrm>
          <a:prstGeom prst="rect">
            <a:avLst/>
          </a:prstGeom>
          <a:noFill/>
          <a:ln w="9525">
            <a:noFill/>
            <a:miter lim="800000"/>
            <a:headEnd/>
            <a:tailEnd/>
          </a:ln>
        </p:spPr>
        <p:txBody>
          <a:bodyPr wrap="square">
            <a:spAutoFit/>
          </a:bodyPr>
          <a:lstStyle/>
          <a:p>
            <a:pPr marL="273050" indent="-273050" algn="l">
              <a:lnSpc>
                <a:spcPct val="120000"/>
              </a:lnSpc>
              <a:spcBef>
                <a:spcPts val="400"/>
              </a:spcBef>
              <a:buFont typeface="Arial"/>
              <a:buChar char="•"/>
            </a:pPr>
            <a:r>
              <a:rPr lang="en-US" altLang="zh-CN" sz="1600" b="0" dirty="0" smtClean="0">
                <a:solidFill>
                  <a:schemeClr val="tx1"/>
                </a:solidFill>
                <a:latin typeface="微软雅黑" panose="020B0503020204020204" pitchFamily="34" charset="-122"/>
                <a:ea typeface="微软雅黑" panose="020B0503020204020204" pitchFamily="34" charset="-122"/>
              </a:rPr>
              <a:t>CEPC is a Circular Electron Positron Collider with a circumference about 100 km</a:t>
            </a:r>
            <a:r>
              <a:rPr lang="zh-CN" altLang="en-US" sz="1600" b="0" dirty="0" smtClean="0">
                <a:solidFill>
                  <a:schemeClr val="tx1"/>
                </a:solidFill>
                <a:latin typeface="微软雅黑" panose="020B0503020204020204" pitchFamily="34" charset="-122"/>
                <a:ea typeface="微软雅黑" panose="020B0503020204020204" pitchFamily="34" charset="-122"/>
              </a:rPr>
              <a:t>，</a:t>
            </a:r>
            <a:r>
              <a:rPr lang="en-US" altLang="zh-CN" sz="1600" b="0" dirty="0" smtClean="0">
                <a:solidFill>
                  <a:schemeClr val="tx1"/>
                </a:solidFill>
                <a:latin typeface="微软雅黑" panose="020B0503020204020204" pitchFamily="34" charset="-122"/>
                <a:ea typeface="微软雅黑" panose="020B0503020204020204" pitchFamily="34" charset="-122"/>
              </a:rPr>
              <a:t>beam energy up to 120 GeV Proposed by IHEP</a:t>
            </a:r>
            <a:endParaRPr lang="en-US" altLang="zh-CN" sz="1600" b="0" dirty="0">
              <a:solidFill>
                <a:schemeClr val="tx1"/>
              </a:solidFill>
              <a:latin typeface="微软雅黑" panose="020B0503020204020204" pitchFamily="34" charset="-122"/>
              <a:ea typeface="微软雅黑" panose="020B0503020204020204" pitchFamily="34" charset="-122"/>
            </a:endParaRPr>
          </a:p>
          <a:p>
            <a:pPr marL="273050" indent="-273050" algn="l">
              <a:lnSpc>
                <a:spcPct val="120000"/>
              </a:lnSpc>
              <a:spcBef>
                <a:spcPts val="400"/>
              </a:spcBef>
              <a:buFont typeface="Arial"/>
              <a:buChar char="•"/>
            </a:pPr>
            <a:r>
              <a:rPr lang="en-US" altLang="zh-CN" sz="1600" b="0" dirty="0" smtClean="0">
                <a:solidFill>
                  <a:schemeClr val="tx1"/>
                </a:solidFill>
                <a:latin typeface="微软雅黑" panose="020B0503020204020204" pitchFamily="34" charset="-122"/>
                <a:ea typeface="微软雅黑" panose="020B0503020204020204" pitchFamily="34" charset="-122"/>
              </a:rPr>
              <a:t>Both sides of the collision points in the interaction region of CEPC collider ring require compact high gradient final focus quadrupole magnets </a:t>
            </a:r>
            <a:endParaRPr lang="en-US" altLang="zh-CN" sz="1600" b="0" dirty="0">
              <a:solidFill>
                <a:schemeClr val="tx1"/>
              </a:solidFill>
              <a:latin typeface="微软雅黑" panose="020B0503020204020204" pitchFamily="34" charset="-122"/>
              <a:ea typeface="微软雅黑" panose="020B0503020204020204" pitchFamily="34" charset="-122"/>
            </a:endParaRPr>
          </a:p>
          <a:p>
            <a:pPr marL="273050" indent="-273050" algn="l">
              <a:lnSpc>
                <a:spcPct val="120000"/>
              </a:lnSpc>
              <a:spcBef>
                <a:spcPts val="400"/>
              </a:spcBef>
              <a:buFont typeface="Arial"/>
              <a:buChar char="•"/>
            </a:pPr>
            <a:r>
              <a:rPr lang="en-US" altLang="zh-CN" sz="1600" b="0" dirty="0">
                <a:solidFill>
                  <a:schemeClr val="tx1"/>
                </a:solidFill>
                <a:latin typeface="微软雅黑" panose="020B0503020204020204" pitchFamily="34" charset="-122"/>
                <a:ea typeface="微软雅黑" panose="020B0503020204020204" pitchFamily="34" charset="-122"/>
              </a:rPr>
              <a:t>The primary goal of the cryostat design is to create reliable safe cryogenic system with the possibility of </a:t>
            </a:r>
            <a:r>
              <a:rPr lang="en-US" altLang="zh-CN" sz="1600" b="0" dirty="0" smtClean="0">
                <a:solidFill>
                  <a:schemeClr val="tx1"/>
                </a:solidFill>
                <a:latin typeface="微软雅黑" panose="020B0503020204020204" pitchFamily="34" charset="-122"/>
                <a:ea typeface="微软雅黑" panose="020B0503020204020204" pitchFamily="34" charset="-122"/>
              </a:rPr>
              <a:t>failure-free operation for SC </a:t>
            </a:r>
            <a:r>
              <a:rPr lang="en-US" altLang="zh-CN" sz="1600" b="0" dirty="0">
                <a:solidFill>
                  <a:schemeClr val="tx1"/>
                </a:solidFill>
                <a:latin typeface="微软雅黑" panose="020B0503020204020204" pitchFamily="34" charset="-122"/>
                <a:ea typeface="微软雅黑" panose="020B0503020204020204" pitchFamily="34" charset="-122"/>
              </a:rPr>
              <a:t>magnets </a:t>
            </a:r>
            <a:r>
              <a:rPr lang="en-US" altLang="zh-CN" sz="1600" b="0" dirty="0" smtClean="0">
                <a:solidFill>
                  <a:schemeClr val="tx1"/>
                </a:solidFill>
                <a:latin typeface="微软雅黑" panose="020B0503020204020204" pitchFamily="34" charset="-122"/>
                <a:ea typeface="微软雅黑" panose="020B0503020204020204" pitchFamily="34" charset="-122"/>
              </a:rPr>
              <a:t>with helium </a:t>
            </a:r>
            <a:r>
              <a:rPr lang="en-US" altLang="zh-CN" sz="1600" b="0" dirty="0">
                <a:solidFill>
                  <a:schemeClr val="tx1"/>
                </a:solidFill>
                <a:latin typeface="微软雅黑" panose="020B0503020204020204" pitchFamily="34" charset="-122"/>
                <a:ea typeface="微软雅黑" panose="020B0503020204020204" pitchFamily="34" charset="-122"/>
              </a:rPr>
              <a:t>refrigerator</a:t>
            </a:r>
          </a:p>
        </p:txBody>
      </p:sp>
    </p:spTree>
  </p:cSld>
  <p:clrMapOvr>
    <a:masterClrMapping/>
  </p:clrMapOvr>
  <mc:AlternateContent xmlns:mc="http://schemas.openxmlformats.org/markup-compatibility/2006">
    <mc:Choice xmlns:p14="http://schemas.microsoft.com/office/powerpoint/2010/main" Requires="p14">
      <p:transition spd="slow" p14:dur="2000" advTm="25681"/>
    </mc:Choice>
    <mc:Fallback>
      <p:transition spd="slow" advTm="2568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5384" y="123478"/>
            <a:ext cx="6651112" cy="553998"/>
          </a:xfrm>
          <a:prstGeom prst="rect">
            <a:avLst/>
          </a:prstGeom>
          <a:noFill/>
          <a:effectLst>
            <a:outerShdw blurRad="50800" dist="38100" algn="l" rotWithShape="0">
              <a:prstClr val="black">
                <a:alpha val="40000"/>
              </a:prstClr>
            </a:outerShdw>
          </a:effectLst>
        </p:spPr>
        <p:txBody>
          <a:bodyPr wrap="square" rtlCol="0">
            <a:spAutoFit/>
          </a:bodyPr>
          <a:lstStyle/>
          <a:p>
            <a:pPr lvl="1"/>
            <a:r>
              <a:rPr lang="en-US" altLang="zh-CN" sz="3000" b="0" dirty="0">
                <a:solidFill>
                  <a:schemeClr val="tx1"/>
                </a:solidFill>
                <a:latin typeface="微软雅黑" panose="020B0503020204020204" pitchFamily="34" charset="-122"/>
                <a:ea typeface="微软雅黑" panose="020B0503020204020204" pitchFamily="34" charset="-122"/>
              </a:rPr>
              <a:t>Basic Parameter of </a:t>
            </a:r>
            <a:r>
              <a:rPr lang="en-US" altLang="zh-CN" sz="3000" b="0" dirty="0" smtClean="0">
                <a:solidFill>
                  <a:schemeClr val="tx1"/>
                </a:solidFill>
                <a:latin typeface="微软雅黑" panose="020B0503020204020204" pitchFamily="34" charset="-122"/>
                <a:ea typeface="微软雅黑" panose="020B0503020204020204" pitchFamily="34" charset="-122"/>
              </a:rPr>
              <a:t>SC </a:t>
            </a:r>
            <a:r>
              <a:rPr lang="en-US" altLang="zh-CN" sz="3000" b="0" dirty="0">
                <a:solidFill>
                  <a:schemeClr val="tx1"/>
                </a:solidFill>
                <a:latin typeface="微软雅黑" panose="020B0503020204020204" pitchFamily="34" charset="-122"/>
                <a:ea typeface="微软雅黑" panose="020B0503020204020204" pitchFamily="34" charset="-122"/>
              </a:rPr>
              <a:t>Magnet</a:t>
            </a:r>
            <a:endParaRPr lang="zh-CN" altLang="en-US" sz="3000" b="0" dirty="0">
              <a:solidFill>
                <a:schemeClr val="tx1"/>
              </a:solidFill>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 xmlns:a16="http://schemas.microsoft.com/office/drawing/2014/main" id="{DE4D843B-D49F-4657-9F98-83357D4C7B43}"/>
              </a:ext>
            </a:extLst>
          </p:cNvPr>
          <p:cNvGraphicFramePr>
            <a:graphicFrameLocks noGrp="1"/>
          </p:cNvGraphicFramePr>
          <p:nvPr>
            <p:extLst>
              <p:ext uri="{D42A27DB-BD31-4B8C-83A1-F6EECF244321}">
                <p14:modId xmlns:p14="http://schemas.microsoft.com/office/powerpoint/2010/main" val="1436111357"/>
              </p:ext>
            </p:extLst>
          </p:nvPr>
        </p:nvGraphicFramePr>
        <p:xfrm>
          <a:off x="215108" y="1551406"/>
          <a:ext cx="8749381" cy="2892552"/>
        </p:xfrm>
        <a:graphic>
          <a:graphicData uri="http://schemas.openxmlformats.org/drawingml/2006/table">
            <a:tbl>
              <a:tblPr firstRow="1" bandRow="1">
                <a:tableStyleId>{5940675A-B579-460E-94D1-54222C63F5DA}</a:tableStyleId>
              </a:tblPr>
              <a:tblGrid>
                <a:gridCol w="2880319">
                  <a:extLst>
                    <a:ext uri="{9D8B030D-6E8A-4147-A177-3AD203B41FA5}">
                      <a16:colId xmlns="" xmlns:a16="http://schemas.microsoft.com/office/drawing/2014/main" val="1958225860"/>
                    </a:ext>
                  </a:extLst>
                </a:gridCol>
                <a:gridCol w="1665928">
                  <a:extLst>
                    <a:ext uri="{9D8B030D-6E8A-4147-A177-3AD203B41FA5}">
                      <a16:colId xmlns="" xmlns:a16="http://schemas.microsoft.com/office/drawing/2014/main" val="1934513740"/>
                    </a:ext>
                  </a:extLst>
                </a:gridCol>
                <a:gridCol w="2101567"/>
                <a:gridCol w="2101567"/>
              </a:tblGrid>
              <a:tr h="271465">
                <a:tc>
                  <a:txBody>
                    <a:bodyPr/>
                    <a:lstStyle/>
                    <a:p>
                      <a:pPr marL="0" algn="l"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ITEM</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QD0</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QF1</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Anti-S</a:t>
                      </a:r>
                      <a:r>
                        <a:rPr lang="en-US" altLang="zh-CN"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olenoids</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665289832"/>
                  </a:ext>
                </a:extLst>
              </a:tr>
              <a:tr h="271465">
                <a:tc>
                  <a:txBody>
                    <a:bodyPr/>
                    <a:lstStyle/>
                    <a:p>
                      <a:pPr marL="0" algn="l" defTabSz="914400" rtl="0" eaLnBrk="1" fontAlgn="ctr" latinLnBrk="0" hangingPunct="1">
                        <a:lnSpc>
                          <a:spcPct val="130000"/>
                        </a:lnSpc>
                      </a:pPr>
                      <a:r>
                        <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rPr>
                        <a:t> Central </a:t>
                      </a: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field gradient </a:t>
                      </a:r>
                      <a:r>
                        <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rPr>
                        <a:t>(</a:t>
                      </a:r>
                      <a:r>
                        <a:rPr lang="en-US"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T/m)</a:t>
                      </a:r>
                      <a:endParaRPr lang="en-US"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136</a:t>
                      </a:r>
                      <a:endParaRPr lang="en-US" altLang="zh-CN"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rgbClr val="002060"/>
                          </a:solidFill>
                          <a:latin typeface="Times New Roman" panose="02020603050405020304" pitchFamily="18" charset="0"/>
                          <a:ea typeface="+mn-ea"/>
                          <a:cs typeface="Times New Roman" panose="02020603050405020304" pitchFamily="18" charset="0"/>
                        </a:rPr>
                        <a:t>110</a:t>
                      </a:r>
                      <a:endParaRPr lang="en-US" altLang="zh-CN"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endParaRPr lang="en-US" altLang="zh-CN" sz="1400" b="1" i="0" u="none" strike="noStrike" kern="1200" dirty="0">
                        <a:solidFill>
                          <a:srgbClr val="00206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989559504"/>
                  </a:ext>
                </a:extLst>
              </a:tr>
              <a:tr h="271465">
                <a:tc>
                  <a:txBody>
                    <a:bodyPr/>
                    <a:lstStyle/>
                    <a:p>
                      <a:pPr marL="0" algn="l" defTabSz="914400" rtl="0" eaLnBrk="1" fontAlgn="ctr" latinLnBrk="0" hangingPunct="1">
                        <a:lnSpc>
                          <a:spcPct val="130000"/>
                        </a:lnSpc>
                      </a:pPr>
                      <a:r>
                        <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rPr>
                        <a:t> Cooling type </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err="1" smtClean="0">
                          <a:solidFill>
                            <a:schemeClr val="tx1"/>
                          </a:solidFill>
                          <a:latin typeface="Times New Roman" panose="02020603050405020304" pitchFamily="18" charset="0"/>
                          <a:ea typeface="+mn-ea"/>
                          <a:cs typeface="Times New Roman" panose="02020603050405020304" pitchFamily="18" charset="0"/>
                        </a:rPr>
                        <a:t>LHe</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err="1" smtClean="0">
                          <a:solidFill>
                            <a:schemeClr val="tx1"/>
                          </a:solidFill>
                          <a:latin typeface="Times New Roman" panose="02020603050405020304" pitchFamily="18" charset="0"/>
                          <a:ea typeface="+mn-ea"/>
                          <a:cs typeface="Times New Roman" panose="02020603050405020304" pitchFamily="18" charset="0"/>
                        </a:rPr>
                        <a:t>LHe</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err="1" smtClean="0">
                          <a:solidFill>
                            <a:schemeClr val="tx1"/>
                          </a:solidFill>
                          <a:latin typeface="Times New Roman" panose="02020603050405020304" pitchFamily="18" charset="0"/>
                          <a:ea typeface="+mn-ea"/>
                          <a:cs typeface="Times New Roman" panose="02020603050405020304" pitchFamily="18" charset="0"/>
                        </a:rPr>
                        <a:t>LHe</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261210351"/>
                  </a:ext>
                </a:extLst>
              </a:tr>
              <a:tr h="271465">
                <a:tc>
                  <a:txBody>
                    <a:bodyPr/>
                    <a:lstStyle/>
                    <a:p>
                      <a:pPr marL="0" algn="l" defTabSz="914400" rtl="0" eaLnBrk="1" fontAlgn="ctr" latinLnBrk="0" hangingPunct="1">
                        <a:lnSpc>
                          <a:spcPct val="130000"/>
                        </a:lnSpc>
                      </a:pPr>
                      <a:r>
                        <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rPr>
                        <a:t> Operating current (A)</a:t>
                      </a: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2080</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2300</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1000</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487954880"/>
                  </a:ext>
                </a:extLst>
              </a:tr>
              <a:tr h="271465">
                <a:tc>
                  <a:txBody>
                    <a:bodyPr/>
                    <a:lstStyle/>
                    <a:p>
                      <a:pPr marL="0" algn="l" defTabSz="914400" rtl="0" eaLnBrk="1" fontAlgn="ctr" latinLnBrk="0" hangingPunct="1">
                        <a:lnSpc>
                          <a:spcPct val="130000"/>
                        </a:lnSpc>
                      </a:pPr>
                      <a:r>
                        <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rPr>
                        <a:t> Magnetic storage</a:t>
                      </a:r>
                      <a:r>
                        <a:rPr lang="en-US" sz="14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energy </a:t>
                      </a:r>
                      <a:r>
                        <a:rPr lang="en-US" sz="14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(KJ</a:t>
                      </a:r>
                      <a:r>
                        <a:rPr lang="en-US" sz="14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25</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30.5</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sz="1400" b="1" i="0" u="none" strike="noStrike" kern="1200" dirty="0" smtClean="0">
                          <a:solidFill>
                            <a:srgbClr val="FF0000"/>
                          </a:solidFill>
                          <a:latin typeface="Times New Roman" panose="02020603050405020304" pitchFamily="18" charset="0"/>
                          <a:ea typeface="+mn-ea"/>
                          <a:cs typeface="Times New Roman" panose="02020603050405020304" pitchFamily="18" charset="0"/>
                        </a:rPr>
                        <a:t>715</a:t>
                      </a:r>
                      <a:endParaRPr lang="en-US" sz="1400" b="1" i="0" u="none" strike="noStrike" kern="1200" dirty="0">
                        <a:solidFill>
                          <a:srgbClr val="FF0000"/>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941992763"/>
                  </a:ext>
                </a:extLst>
              </a:tr>
              <a:tr h="271465">
                <a:tc>
                  <a:txBody>
                    <a:bodyPr/>
                    <a:lstStyle/>
                    <a:p>
                      <a:pPr marL="0" algn="l" defTabSz="914400" rtl="0" eaLnBrk="1" fontAlgn="ctr" latinLnBrk="0" hangingPunct="1">
                        <a:lnSpc>
                          <a:spcPct val="130000"/>
                        </a:lnSpc>
                      </a:pPr>
                      <a:r>
                        <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rPr>
                        <a:t> Operating temperature（K）</a:t>
                      </a: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4.5K</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4.5K</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marR="0" indent="0" algn="ctr" defTabSz="914400" rtl="0" eaLnBrk="1" fontAlgn="ctr" latinLnBrk="0" hangingPunct="1">
                        <a:lnSpc>
                          <a:spcPct val="130000"/>
                        </a:lnSpc>
                        <a:spcBef>
                          <a:spcPts val="0"/>
                        </a:spcBef>
                        <a:spcAft>
                          <a:spcPts val="0"/>
                        </a:spcAft>
                        <a:buClrTx/>
                        <a:buSzTx/>
                        <a:buFontTx/>
                        <a:buNone/>
                        <a:tabLst/>
                        <a:defRPr/>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4.5K</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441684121"/>
                  </a:ext>
                </a:extLst>
              </a:tr>
              <a:tr h="271465">
                <a:tc>
                  <a:txBody>
                    <a:bodyPr/>
                    <a:lstStyle/>
                    <a:p>
                      <a:pPr marL="0" algn="l" defTabSz="914400" rtl="0" eaLnBrk="1" fontAlgn="ctr" latinLnBrk="0" hangingPunct="1">
                        <a:lnSpc>
                          <a:spcPct val="130000"/>
                        </a:lnSpc>
                      </a:pPr>
                      <a:r>
                        <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rPr>
                        <a:t> Magnet length (</a:t>
                      </a:r>
                      <a:r>
                        <a:rPr 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m)</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2</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1.48</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1.1+2+1.7</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91461890"/>
                  </a:ext>
                </a:extLst>
              </a:tr>
              <a:tr h="475488">
                <a:tc>
                  <a:txBody>
                    <a:bodyPr/>
                    <a:lstStyle/>
                    <a:p>
                      <a:pPr marL="0" algn="l" defTabSz="914400" rtl="0" eaLnBrk="1" fontAlgn="ctr" latinLnBrk="0" hangingPunct="1">
                        <a:lnSpc>
                          <a:spcPct val="130000"/>
                        </a:lnSpc>
                      </a:pPr>
                      <a:r>
                        <a:rPr 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X </a:t>
                      </a: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direction</a:t>
                      </a:r>
                      <a:r>
                        <a:rPr lang="en-US" altLang="zh-CN" sz="1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Lorentz force/octant(KN)</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68</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110</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zh-CN" alt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extLst>
                  <a:ext uri="{0D108BD9-81ED-4DB2-BD59-A6C34878D82A}">
                    <a16:rowId xmlns="" xmlns:a16="http://schemas.microsoft.com/office/drawing/2014/main" val="3593818873"/>
                  </a:ext>
                </a:extLst>
              </a:tr>
              <a:tr h="475488">
                <a:tc>
                  <a:txBody>
                    <a:bodyPr/>
                    <a:lstStyle/>
                    <a:p>
                      <a:pPr marL="0" algn="l" defTabSz="914400" rtl="0" eaLnBrk="1" fontAlgn="ctr" latinLnBrk="0" hangingPunct="1">
                        <a:lnSpc>
                          <a:spcPct val="130000"/>
                        </a:lnSpc>
                      </a:pPr>
                      <a:r>
                        <a:rPr 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Y </a:t>
                      </a: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direction</a:t>
                      </a:r>
                      <a:r>
                        <a:rPr lang="en-US" altLang="zh-CN" sz="14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Lorentz force/octant(KN)</a:t>
                      </a:r>
                      <a:endParaRPr lang="en-US"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-140</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en-US" altLang="zh-CN"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-120</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c>
                  <a:txBody>
                    <a:bodyPr/>
                    <a:lstStyle/>
                    <a:p>
                      <a:pPr marL="0" algn="ctr" defTabSz="914400" rtl="0" eaLnBrk="1" fontAlgn="ctr" latinLnBrk="0" hangingPunct="1">
                        <a:lnSpc>
                          <a:spcPct val="130000"/>
                        </a:lnSpc>
                      </a:pPr>
                      <a:r>
                        <a:rPr lang="zh-CN" altLang="en-US" sz="1400" b="1" i="0" u="none" strike="noStrike" kern="1200" dirty="0" smtClean="0">
                          <a:solidFill>
                            <a:schemeClr val="tx1"/>
                          </a:solidFill>
                          <a:latin typeface="Times New Roman" panose="02020603050405020304" pitchFamily="18" charset="0"/>
                          <a:ea typeface="+mn-ea"/>
                          <a:cs typeface="Times New Roman" panose="02020603050405020304" pitchFamily="18" charset="0"/>
                        </a:rPr>
                        <a:t>？</a:t>
                      </a:r>
                      <a:endParaRPr lang="en-US" altLang="zh-CN" sz="1400" b="1" i="0" u="none" strike="noStrike"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nchor="ctr"/>
                </a:tc>
              </a:tr>
            </a:tbl>
          </a:graphicData>
        </a:graphic>
      </p:graphicFrame>
      <p:sp>
        <p:nvSpPr>
          <p:cNvPr id="6" name="TextBox 4"/>
          <p:cNvSpPr txBox="1">
            <a:spLocks noChangeArrowheads="1"/>
          </p:cNvSpPr>
          <p:nvPr/>
        </p:nvSpPr>
        <p:spPr bwMode="auto">
          <a:xfrm>
            <a:off x="0" y="771550"/>
            <a:ext cx="9036496" cy="757130"/>
          </a:xfrm>
          <a:prstGeom prst="rect">
            <a:avLst/>
          </a:prstGeom>
          <a:noFill/>
          <a:ln w="9525">
            <a:noFill/>
            <a:miter lim="800000"/>
            <a:headEnd/>
            <a:tailEnd/>
          </a:ln>
        </p:spPr>
        <p:txBody>
          <a:bodyPr wrap="square">
            <a:spAutoFit/>
          </a:bodyPr>
          <a:lstStyle/>
          <a:p>
            <a:pPr marL="273050" indent="-273050" algn="l">
              <a:lnSpc>
                <a:spcPct val="120000"/>
              </a:lnSpc>
              <a:spcBef>
                <a:spcPts val="400"/>
              </a:spcBef>
              <a:buFont typeface="Arial"/>
              <a:buChar char="•"/>
            </a:pPr>
            <a:r>
              <a:rPr lang="en-US" altLang="zh-CN" sz="1800" b="0" dirty="0" smtClean="0">
                <a:solidFill>
                  <a:schemeClr val="tx1"/>
                </a:solidFill>
                <a:latin typeface="微软雅黑" panose="020B0503020204020204" pitchFamily="34" charset="-122"/>
                <a:ea typeface="微软雅黑" panose="020B0503020204020204" pitchFamily="34" charset="-122"/>
              </a:rPr>
              <a:t>The requirements of the Final Focus quadrupoles(QD0 and QF1) are based on the length of 2.2 m, beam crossing angle of 33 </a:t>
            </a:r>
            <a:r>
              <a:rPr lang="en-US" altLang="zh-CN" sz="1800" b="0" dirty="0" err="1" smtClean="0">
                <a:solidFill>
                  <a:schemeClr val="tx1"/>
                </a:solidFill>
                <a:latin typeface="微软雅黑" panose="020B0503020204020204" pitchFamily="34" charset="-122"/>
                <a:ea typeface="微软雅黑" panose="020B0503020204020204" pitchFamily="34" charset="-122"/>
              </a:rPr>
              <a:t>mrad</a:t>
            </a:r>
            <a:r>
              <a:rPr lang="en-US" altLang="zh-CN" sz="1800" b="0" dirty="0" smtClean="0">
                <a:solidFill>
                  <a:schemeClr val="tx1"/>
                </a:solidFill>
                <a:latin typeface="微软雅黑" panose="020B0503020204020204" pitchFamily="34" charset="-122"/>
                <a:ea typeface="微软雅黑" panose="020B0503020204020204" pitchFamily="34" charset="-122"/>
              </a:rPr>
              <a:t> in the interaction region</a:t>
            </a:r>
            <a:endParaRPr lang="en-US" altLang="zh-CN" sz="1800" b="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6900660" y="4889584"/>
            <a:ext cx="2103781" cy="338554"/>
          </a:xfrm>
          <a:prstGeom prst="rect">
            <a:avLst/>
          </a:prstGeom>
        </p:spPr>
        <p:txBody>
          <a:bodyPr wrap="none">
            <a:spAutoFit/>
          </a:bodyPr>
          <a:lstStyle/>
          <a:p>
            <a:r>
              <a:rPr lang="en-US" altLang="zh-CN" sz="1600" b="0" dirty="0" smtClean="0">
                <a:solidFill>
                  <a:schemeClr val="tx1"/>
                </a:solidFill>
                <a:latin typeface="微软雅黑" panose="020B0503020204020204" pitchFamily="34" charset="-122"/>
                <a:ea typeface="微软雅黑" panose="020B0503020204020204" pitchFamily="34" charset="-122"/>
              </a:rPr>
              <a:t>From </a:t>
            </a:r>
            <a:r>
              <a:rPr lang="en-US" altLang="zh-CN" sz="1600" b="0" dirty="0" err="1" smtClean="0">
                <a:solidFill>
                  <a:schemeClr val="tx1"/>
                </a:solidFill>
                <a:latin typeface="微软雅黑" panose="020B0503020204020204" pitchFamily="34" charset="-122"/>
                <a:ea typeface="微软雅黑" panose="020B0503020204020204" pitchFamily="34" charset="-122"/>
              </a:rPr>
              <a:t>Yingshun</a:t>
            </a:r>
            <a:r>
              <a:rPr lang="en-US" altLang="zh-CN" sz="1600" b="0" dirty="0" smtClean="0">
                <a:solidFill>
                  <a:schemeClr val="tx1"/>
                </a:solidFill>
                <a:latin typeface="微软雅黑" panose="020B0503020204020204" pitchFamily="34" charset="-122"/>
                <a:ea typeface="微软雅黑" panose="020B0503020204020204" pitchFamily="34" charset="-122"/>
              </a:rPr>
              <a:t> Zhu</a:t>
            </a:r>
            <a:endParaRPr lang="zh-CN" altLang="en-US" sz="1600" dirty="0"/>
          </a:p>
        </p:txBody>
      </p:sp>
      <p:sp>
        <p:nvSpPr>
          <p:cNvPr id="3" name="矩形 2"/>
          <p:cNvSpPr/>
          <p:nvPr/>
        </p:nvSpPr>
        <p:spPr>
          <a:xfrm>
            <a:off x="395536" y="4443958"/>
            <a:ext cx="8424936" cy="707886"/>
          </a:xfrm>
          <a:prstGeom prst="rect">
            <a:avLst/>
          </a:prstGeom>
        </p:spPr>
        <p:txBody>
          <a:bodyPr wrap="square">
            <a:spAutoFit/>
          </a:bodyPr>
          <a:lstStyle/>
          <a:p>
            <a:pPr algn="l"/>
            <a:r>
              <a:rPr lang="en-US" altLang="zh-CN" sz="2000" dirty="0" smtClean="0">
                <a:solidFill>
                  <a:srgbClr val="FF0000"/>
                </a:solidFill>
              </a:rPr>
              <a:t>The total weight of magnet is about 1T,  the total energy release to cryogenic system when magnet quench is about 400KJ in 2 second</a:t>
            </a:r>
            <a:endParaRPr lang="zh-CN" altLang="en-US" sz="20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79228"/>
    </mc:Choice>
    <mc:Fallback>
      <p:transition spd="slow" advTm="7922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3"/>
          <p:cNvSpPr>
            <a:spLocks noGrp="1" noRot="1" noChangeArrowheads="1"/>
          </p:cNvSpPr>
          <p:nvPr>
            <p:ph idx="1"/>
          </p:nvPr>
        </p:nvSpPr>
        <p:spPr>
          <a:xfrm>
            <a:off x="755576" y="771550"/>
            <a:ext cx="8064896" cy="3672408"/>
          </a:xfrm>
        </p:spPr>
        <p:txBody>
          <a:bodyPr/>
          <a:lstStyle/>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Introduction and Technical Requirement</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b="1" u="sng"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Solution of Cryogenic System</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Mechanical Design</a:t>
            </a:r>
          </a:p>
          <a:p>
            <a:pPr marL="514350" indent="-514350">
              <a:lnSpc>
                <a:spcPct val="150000"/>
              </a:lnSpc>
              <a:buClrTx/>
              <a:buFont typeface="+mj-lt"/>
              <a:buAutoNum type="arabicPeriod"/>
              <a:defRPr/>
            </a:pP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Calculation and Simulation Results </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514350" indent="-514350">
              <a:lnSpc>
                <a:spcPct val="150000"/>
              </a:lnSpc>
              <a:buClrTx/>
              <a:buFont typeface="+mj-lt"/>
              <a:buAutoNum type="arabicPeriod"/>
              <a:defRPr/>
            </a:pPr>
            <a:r>
              <a:rPr lang="en-US" altLang="zh-CN" sz="2400" u="sng" dirty="0">
                <a:solidFill>
                  <a:srgbClr val="333333"/>
                </a:solidFill>
                <a:latin typeface="微软雅黑" panose="020B0503020204020204" pitchFamily="34" charset="-122"/>
                <a:ea typeface="微软雅黑" panose="020B0503020204020204" pitchFamily="34" charset="-122"/>
              </a:rPr>
              <a:t>Summary </a:t>
            </a:r>
            <a:r>
              <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and </a:t>
            </a:r>
            <a:r>
              <a:rPr lang="en-US" altLang="zh-CN" sz="2400" u="sng" dirty="0" smtClean="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Questions</a:t>
            </a:r>
            <a:endParaRPr lang="en-US" altLang="zh-CN" sz="2400" u="sng"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标题 3"/>
          <p:cNvSpPr>
            <a:spLocks noGrp="1"/>
          </p:cNvSpPr>
          <p:nvPr>
            <p:ph type="title"/>
          </p:nvPr>
        </p:nvSpPr>
        <p:spPr>
          <a:xfrm>
            <a:off x="2987824" y="-8953"/>
            <a:ext cx="5095478" cy="348455"/>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日期占位符 1">
            <a:extLst>
              <a:ext uri="{FF2B5EF4-FFF2-40B4-BE49-F238E27FC236}">
                <a16:creationId xmlns="" xmlns:a16="http://schemas.microsoft.com/office/drawing/2014/main" id="{82680778-629C-4348-8239-C200B8576B5B}"/>
              </a:ext>
            </a:extLst>
          </p:cNvPr>
          <p:cNvSpPr>
            <a:spLocks noGrp="1"/>
          </p:cNvSpPr>
          <p:nvPr>
            <p:ph type="dt" sz="half" idx="10"/>
          </p:nvPr>
        </p:nvSpPr>
        <p:spPr/>
        <p:txBody>
          <a:bodyPr anchor="ctr"/>
          <a:lstStyle/>
          <a:p>
            <a:pPr>
              <a:defRPr/>
            </a:pPr>
            <a:fld id="{BFBA9DEE-BBC0-4A19-B47F-B5C7F2502D53}" type="datetime1">
              <a:rPr lang="zh-CN" altLang="en-US" smtClean="0">
                <a:solidFill>
                  <a:srgbClr val="000000"/>
                </a:solidFill>
              </a:rPr>
              <a:t>2021-10-23</a:t>
            </a:fld>
            <a:endParaRPr lang="en-US" dirty="0">
              <a:solidFill>
                <a:srgbClr val="000000"/>
              </a:solidFill>
            </a:endParaRPr>
          </a:p>
        </p:txBody>
      </p:sp>
      <p:sp>
        <p:nvSpPr>
          <p:cNvPr id="5" name="页脚占位符 4"/>
          <p:cNvSpPr>
            <a:spLocks noGrp="1"/>
          </p:cNvSpPr>
          <p:nvPr>
            <p:ph type="ftr" sz="quarter" idx="12"/>
          </p:nvPr>
        </p:nvSpPr>
        <p:spPr>
          <a:xfrm>
            <a:off x="2843808" y="4786313"/>
            <a:ext cx="3528392" cy="342900"/>
          </a:xfrm>
        </p:spPr>
        <p:txBody>
          <a:bodyPr anchor="ctr"/>
          <a:lstStyle/>
          <a:p>
            <a:pPr>
              <a:defRPr/>
            </a:pPr>
            <a:r>
              <a:rPr lang="en-US" altLang="zh-CN" smtClean="0">
                <a:solidFill>
                  <a:srgbClr val="000000"/>
                </a:solidFill>
              </a:rPr>
              <a:t>CEPC-MDI mechanical design workshop ,Dongguan</a:t>
            </a:r>
            <a:endParaRPr lang="en-US" dirty="0">
              <a:solidFill>
                <a:srgbClr val="000000"/>
              </a:solidFill>
            </a:endParaRPr>
          </a:p>
        </p:txBody>
      </p:sp>
    </p:spTree>
    <p:extLst>
      <p:ext uri="{BB962C8B-B14F-4D97-AF65-F5344CB8AC3E}">
        <p14:creationId xmlns:p14="http://schemas.microsoft.com/office/powerpoint/2010/main" val="3754811034"/>
      </p:ext>
    </p:extLst>
  </p:cSld>
  <p:clrMapOvr>
    <a:masterClrMapping/>
  </p:clrMapOvr>
  <mc:AlternateContent xmlns:mc="http://schemas.openxmlformats.org/markup-compatibility/2006">
    <mc:Choice xmlns:p14="http://schemas.microsoft.com/office/powerpoint/2010/main" Requires="p14">
      <p:transition spd="slow" p14:dur="2000" advTm="3493"/>
    </mc:Choice>
    <mc:Fallback>
      <p:transition spd="slow" advTm="349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1AEF4084-F2CE-4929-853D-2F672AB6B818}"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2" y="4786313"/>
            <a:ext cx="3968078" cy="342900"/>
          </a:xfrm>
        </p:spPr>
        <p:txBody>
          <a:bodyPr/>
          <a:lstStyle/>
          <a:p>
            <a:pPr>
              <a:defRPr/>
            </a:pPr>
            <a:r>
              <a:rPr lang="en-US" altLang="zh-CN" dirty="0" smtClean="0">
                <a:solidFill>
                  <a:srgbClr val="000000"/>
                </a:solidFill>
              </a:rPr>
              <a:t>CEPC-MDI mechanical design workshop ,Dongguan</a:t>
            </a:r>
            <a:endParaRPr lang="en-US" dirty="0">
              <a:solidFill>
                <a:srgbClr val="000000"/>
              </a:solidFill>
            </a:endParaRPr>
          </a:p>
        </p:txBody>
      </p:sp>
      <p:sp>
        <p:nvSpPr>
          <p:cNvPr id="8" name="标题 1"/>
          <p:cNvSpPr txBox="1">
            <a:spLocks/>
          </p:cNvSpPr>
          <p:nvPr/>
        </p:nvSpPr>
        <p:spPr>
          <a:xfrm>
            <a:off x="2843808" y="135063"/>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The Solution of Cryogenic System</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323528" y="699542"/>
            <a:ext cx="8424936" cy="4247317"/>
          </a:xfrm>
          <a:prstGeom prst="rect">
            <a:avLst/>
          </a:prstGeom>
        </p:spPr>
        <p:txBody>
          <a:bodyPr wrap="square">
            <a:spAutoFit/>
          </a:bodyPr>
          <a:lstStyle/>
          <a:p>
            <a:pPr marL="342900" indent="-342900" algn="l">
              <a:lnSpc>
                <a:spcPct val="150000"/>
              </a:lnSpc>
              <a:buFont typeface="+mj-lt"/>
              <a:buAutoNum type="arabicPeriod"/>
            </a:pPr>
            <a:r>
              <a:rPr lang="en-US" altLang="zh-CN" sz="1800" b="0" dirty="0">
                <a:solidFill>
                  <a:schemeClr val="tx1"/>
                </a:solidFill>
                <a:latin typeface="微软雅黑" panose="020B0503020204020204" pitchFamily="34" charset="-122"/>
                <a:ea typeface="微软雅黑" panose="020B0503020204020204" pitchFamily="34" charset="-122"/>
              </a:rPr>
              <a:t> </a:t>
            </a:r>
            <a:r>
              <a:rPr lang="zh-CN" altLang="zh-CN" sz="1800" b="0" dirty="0" smtClean="0">
                <a:solidFill>
                  <a:schemeClr val="tx1"/>
                </a:solidFill>
                <a:latin typeface="微软雅黑" panose="020B0503020204020204" pitchFamily="34" charset="-122"/>
                <a:ea typeface="微软雅黑" panose="020B0503020204020204" pitchFamily="34" charset="-122"/>
              </a:rPr>
              <a:t>美国费米国家实验室</a:t>
            </a:r>
            <a:r>
              <a:rPr lang="zh-CN" altLang="zh-CN" sz="1800" b="0" dirty="0">
                <a:solidFill>
                  <a:schemeClr val="tx1"/>
                </a:solidFill>
                <a:latin typeface="微软雅黑" panose="020B0503020204020204" pitchFamily="34" charset="-122"/>
                <a:ea typeface="微软雅黑" panose="020B0503020204020204" pitchFamily="34" charset="-122"/>
              </a:rPr>
              <a:t>的</a:t>
            </a:r>
            <a:r>
              <a:rPr lang="en-US" altLang="zh-CN" sz="1800" b="0" dirty="0" err="1">
                <a:solidFill>
                  <a:schemeClr val="tx1"/>
                </a:solidFill>
                <a:latin typeface="微软雅黑" panose="020B0503020204020204" pitchFamily="34" charset="-122"/>
                <a:ea typeface="微软雅黑" panose="020B0503020204020204" pitchFamily="34" charset="-122"/>
              </a:rPr>
              <a:t>Tevatron</a:t>
            </a:r>
            <a:r>
              <a:rPr lang="zh-CN" altLang="zh-CN" sz="1800" b="0" dirty="0">
                <a:solidFill>
                  <a:schemeClr val="tx1"/>
                </a:solidFill>
                <a:latin typeface="微软雅黑" panose="020B0503020204020204" pitchFamily="34" charset="-122"/>
                <a:ea typeface="微软雅黑" panose="020B0503020204020204" pitchFamily="34" charset="-122"/>
              </a:rPr>
              <a:t>质子</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zh-CN" sz="1800" b="0" dirty="0">
                <a:solidFill>
                  <a:schemeClr val="tx1"/>
                </a:solidFill>
                <a:latin typeface="微软雅黑" panose="020B0503020204020204" pitchFamily="34" charset="-122"/>
                <a:ea typeface="微软雅黑" panose="020B0503020204020204" pitchFamily="34" charset="-122"/>
              </a:rPr>
              <a:t>反质子对撞机是一台采用超导磁体的加速器，采用</a:t>
            </a:r>
            <a:r>
              <a:rPr lang="zh-CN" altLang="zh-CN" sz="1800" b="0" dirty="0">
                <a:solidFill>
                  <a:srgbClr val="FF0000"/>
                </a:solidFill>
                <a:latin typeface="微软雅黑" panose="020B0503020204020204" pitchFamily="34" charset="-122"/>
                <a:ea typeface="微软雅黑" panose="020B0503020204020204" pitchFamily="34" charset="-122"/>
              </a:rPr>
              <a:t>过冷液氦</a:t>
            </a:r>
            <a:r>
              <a:rPr lang="zh-CN" altLang="zh-CN" sz="1800" b="0" dirty="0" smtClean="0">
                <a:solidFill>
                  <a:srgbClr val="FF0000"/>
                </a:solidFill>
                <a:latin typeface="微软雅黑" panose="020B0503020204020204" pitchFamily="34" charset="-122"/>
                <a:ea typeface="微软雅黑" panose="020B0503020204020204" pitchFamily="34" charset="-122"/>
              </a:rPr>
              <a:t>冷却</a:t>
            </a:r>
            <a:r>
              <a:rPr lang="zh-CN" altLang="en-US" sz="1800" b="0" dirty="0">
                <a:solidFill>
                  <a:schemeClr val="tx1"/>
                </a:solidFill>
                <a:latin typeface="微软雅黑" panose="020B0503020204020204" pitchFamily="34" charset="-122"/>
                <a:ea typeface="微软雅黑" panose="020B0503020204020204" pitchFamily="34" charset="-122"/>
              </a:rPr>
              <a:t>；</a:t>
            </a:r>
            <a:endParaRPr lang="zh-CN" altLang="zh-CN" sz="1800" b="0" dirty="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zh-CN" sz="1800" b="0" dirty="0">
                <a:solidFill>
                  <a:schemeClr val="tx1"/>
                </a:solidFill>
                <a:latin typeface="微软雅黑" panose="020B0503020204020204" pitchFamily="34" charset="-122"/>
                <a:ea typeface="微软雅黑" panose="020B0503020204020204" pitchFamily="34" charset="-122"/>
              </a:rPr>
              <a:t>美国布尔海文国家实验室的质子</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zh-CN" sz="1800" b="0" dirty="0">
                <a:solidFill>
                  <a:schemeClr val="tx1"/>
                </a:solidFill>
                <a:latin typeface="微软雅黑" panose="020B0503020204020204" pitchFamily="34" charset="-122"/>
                <a:ea typeface="微软雅黑" panose="020B0503020204020204" pitchFamily="34" charset="-122"/>
              </a:rPr>
              <a:t>质子对撞机</a:t>
            </a:r>
            <a:r>
              <a:rPr lang="en-US" altLang="zh-CN" sz="1800" b="0" dirty="0">
                <a:solidFill>
                  <a:schemeClr val="tx1"/>
                </a:solidFill>
                <a:latin typeface="微软雅黑" panose="020B0503020204020204" pitchFamily="34" charset="-122"/>
                <a:ea typeface="微软雅黑" panose="020B0503020204020204" pitchFamily="34" charset="-122"/>
              </a:rPr>
              <a:t>RHIC</a:t>
            </a:r>
            <a:r>
              <a:rPr lang="zh-CN" altLang="zh-CN" sz="1800" b="0" dirty="0">
                <a:solidFill>
                  <a:schemeClr val="tx1"/>
                </a:solidFill>
                <a:latin typeface="微软雅黑" panose="020B0503020204020204" pitchFamily="34" charset="-122"/>
                <a:ea typeface="微软雅黑" panose="020B0503020204020204" pitchFamily="34" charset="-122"/>
              </a:rPr>
              <a:t>超导磁体采用</a:t>
            </a:r>
            <a:r>
              <a:rPr lang="zh-CN" altLang="zh-CN" sz="1800" b="0" dirty="0">
                <a:solidFill>
                  <a:srgbClr val="FF0000"/>
                </a:solidFill>
                <a:latin typeface="微软雅黑" panose="020B0503020204020204" pitchFamily="34" charset="-122"/>
                <a:ea typeface="微软雅黑" panose="020B0503020204020204" pitchFamily="34" charset="-122"/>
              </a:rPr>
              <a:t>超临界氦</a:t>
            </a:r>
            <a:r>
              <a:rPr lang="zh-CN" altLang="zh-CN" sz="1800" b="0" dirty="0" smtClean="0">
                <a:solidFill>
                  <a:srgbClr val="FF0000"/>
                </a:solidFill>
                <a:latin typeface="微软雅黑" panose="020B0503020204020204" pitchFamily="34" charset="-122"/>
                <a:ea typeface="微软雅黑" panose="020B0503020204020204" pitchFamily="34" charset="-122"/>
              </a:rPr>
              <a:t>冷却</a:t>
            </a:r>
            <a:r>
              <a:rPr lang="zh-CN" altLang="en-US" sz="1800" b="0" dirty="0" smtClean="0">
                <a:solidFill>
                  <a:srgbClr val="FF0000"/>
                </a:solidFill>
                <a:latin typeface="微软雅黑" panose="020B0503020204020204" pitchFamily="34" charset="-122"/>
                <a:ea typeface="微软雅黑" panose="020B0503020204020204" pitchFamily="34" charset="-122"/>
              </a:rPr>
              <a:t>；</a:t>
            </a:r>
            <a:endParaRPr lang="zh-CN" altLang="zh-CN" sz="1800" b="0" dirty="0">
              <a:solidFill>
                <a:srgbClr val="FF0000"/>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zh-CN" sz="1800" b="0" dirty="0">
                <a:solidFill>
                  <a:schemeClr val="tx1"/>
                </a:solidFill>
                <a:latin typeface="微软雅黑" panose="020B0503020204020204" pitchFamily="34" charset="-122"/>
                <a:ea typeface="微软雅黑" panose="020B0503020204020204" pitchFamily="34" charset="-122"/>
              </a:rPr>
              <a:t>美国康奈尔大学纽曼实验室的正负电子对撞机</a:t>
            </a:r>
            <a:r>
              <a:rPr lang="en-US" altLang="zh-CN" sz="1800" b="0" dirty="0">
                <a:solidFill>
                  <a:schemeClr val="tx1"/>
                </a:solidFill>
                <a:latin typeface="微软雅黑" panose="020B0503020204020204" pitchFamily="34" charset="-122"/>
                <a:ea typeface="微软雅黑" panose="020B0503020204020204" pitchFamily="34" charset="-122"/>
              </a:rPr>
              <a:t>CESR</a:t>
            </a:r>
            <a:r>
              <a:rPr lang="zh-CN" altLang="zh-CN" sz="1800" b="0" dirty="0">
                <a:solidFill>
                  <a:schemeClr val="tx1"/>
                </a:solidFill>
                <a:latin typeface="微软雅黑" panose="020B0503020204020204" pitchFamily="34" charset="-122"/>
                <a:ea typeface="微软雅黑" panose="020B0503020204020204" pitchFamily="34" charset="-122"/>
              </a:rPr>
              <a:t>及其探测器</a:t>
            </a:r>
            <a:r>
              <a:rPr lang="en-US" altLang="zh-CN" sz="1800" b="0" dirty="0">
                <a:solidFill>
                  <a:schemeClr val="tx1"/>
                </a:solidFill>
                <a:latin typeface="微软雅黑" panose="020B0503020204020204" pitchFamily="34" charset="-122"/>
                <a:ea typeface="微软雅黑" panose="020B0503020204020204" pitchFamily="34" charset="-122"/>
              </a:rPr>
              <a:t>CLEOII</a:t>
            </a:r>
            <a:r>
              <a:rPr lang="zh-CN" altLang="zh-CN" sz="1800" b="0" dirty="0">
                <a:solidFill>
                  <a:schemeClr val="tx1"/>
                </a:solidFill>
                <a:latin typeface="微软雅黑" panose="020B0503020204020204" pitchFamily="34" charset="-122"/>
                <a:ea typeface="微软雅黑" panose="020B0503020204020204" pitchFamily="34" charset="-122"/>
              </a:rPr>
              <a:t>，超导磁体采用</a:t>
            </a:r>
            <a:r>
              <a:rPr lang="zh-CN" altLang="zh-CN" sz="1800" b="0" dirty="0">
                <a:solidFill>
                  <a:srgbClr val="FF0000"/>
                </a:solidFill>
                <a:latin typeface="微软雅黑" panose="020B0503020204020204" pitchFamily="34" charset="-122"/>
                <a:ea typeface="微软雅黑" panose="020B0503020204020204" pitchFamily="34" charset="-122"/>
              </a:rPr>
              <a:t>过冷氦冷却</a:t>
            </a:r>
            <a:r>
              <a:rPr lang="zh-CN" altLang="zh-CN" sz="1800" b="0" dirty="0">
                <a:solidFill>
                  <a:schemeClr val="tx1"/>
                </a:solidFill>
                <a:latin typeface="微软雅黑" panose="020B0503020204020204" pitchFamily="34" charset="-122"/>
                <a:ea typeface="微软雅黑" panose="020B0503020204020204" pitchFamily="34" charset="-122"/>
              </a:rPr>
              <a:t>，每一个超导四极磁体的低温热负荷为</a:t>
            </a:r>
            <a:r>
              <a:rPr lang="en-US" altLang="zh-CN" sz="1800" b="0" dirty="0" smtClean="0">
                <a:solidFill>
                  <a:schemeClr val="tx1"/>
                </a:solidFill>
                <a:latin typeface="微软雅黑" panose="020B0503020204020204" pitchFamily="34" charset="-122"/>
                <a:ea typeface="微软雅黑" panose="020B0503020204020204" pitchFamily="34" charset="-122"/>
              </a:rPr>
              <a:t>2W</a:t>
            </a:r>
            <a:r>
              <a:rPr lang="zh-CN" altLang="en-US" sz="1800" b="0" dirty="0">
                <a:solidFill>
                  <a:schemeClr val="tx1"/>
                </a:solidFill>
                <a:latin typeface="微软雅黑" panose="020B0503020204020204" pitchFamily="34" charset="-122"/>
                <a:ea typeface="微软雅黑" panose="020B0503020204020204" pitchFamily="34" charset="-122"/>
              </a:rPr>
              <a:t>；</a:t>
            </a:r>
            <a:endParaRPr lang="zh-CN" altLang="zh-CN" sz="1800" b="0" dirty="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zh-CN" sz="1800" b="0" dirty="0">
                <a:solidFill>
                  <a:schemeClr val="tx1"/>
                </a:solidFill>
                <a:latin typeface="微软雅黑" panose="020B0503020204020204" pitchFamily="34" charset="-122"/>
                <a:ea typeface="微软雅黑" panose="020B0503020204020204" pitchFamily="34" charset="-122"/>
              </a:rPr>
              <a:t>德国汉堡同步加速器实验室的电子</a:t>
            </a:r>
            <a:r>
              <a:rPr lang="en-US" altLang="zh-CN" sz="1800" b="0" dirty="0">
                <a:solidFill>
                  <a:schemeClr val="tx1"/>
                </a:solidFill>
                <a:latin typeface="微软雅黑" panose="020B0503020204020204" pitchFamily="34" charset="-122"/>
                <a:ea typeface="微软雅黑" panose="020B0503020204020204" pitchFamily="34" charset="-122"/>
              </a:rPr>
              <a:t>-</a:t>
            </a:r>
            <a:r>
              <a:rPr lang="zh-CN" altLang="zh-CN" sz="1800" b="0" dirty="0">
                <a:solidFill>
                  <a:schemeClr val="tx1"/>
                </a:solidFill>
                <a:latin typeface="微软雅黑" panose="020B0503020204020204" pitchFamily="34" charset="-122"/>
                <a:ea typeface="微软雅黑" panose="020B0503020204020204" pitchFamily="34" charset="-122"/>
              </a:rPr>
              <a:t>质子对撞机</a:t>
            </a:r>
            <a:r>
              <a:rPr lang="en-US" altLang="zh-CN" sz="1800" b="0" dirty="0">
                <a:solidFill>
                  <a:schemeClr val="tx1"/>
                </a:solidFill>
                <a:latin typeface="微软雅黑" panose="020B0503020204020204" pitchFamily="34" charset="-122"/>
                <a:ea typeface="微软雅黑" panose="020B0503020204020204" pitchFamily="34" charset="-122"/>
              </a:rPr>
              <a:t>HERA</a:t>
            </a:r>
            <a:r>
              <a:rPr lang="zh-CN" altLang="zh-CN" sz="1800" b="0" dirty="0">
                <a:solidFill>
                  <a:schemeClr val="tx1"/>
                </a:solidFill>
                <a:latin typeface="微软雅黑" panose="020B0503020204020204" pitchFamily="34" charset="-122"/>
                <a:ea typeface="微软雅黑" panose="020B0503020204020204" pitchFamily="34" charset="-122"/>
              </a:rPr>
              <a:t>以温度</a:t>
            </a:r>
            <a:r>
              <a:rPr lang="en-US" altLang="zh-CN" sz="1800" b="0" dirty="0">
                <a:solidFill>
                  <a:schemeClr val="tx1"/>
                </a:solidFill>
                <a:latin typeface="微软雅黑" panose="020B0503020204020204" pitchFamily="34" charset="-122"/>
                <a:ea typeface="微软雅黑" panose="020B0503020204020204" pitchFamily="34" charset="-122"/>
              </a:rPr>
              <a:t>4.4K</a:t>
            </a:r>
            <a:r>
              <a:rPr lang="zh-CN" altLang="zh-CN" sz="1800" b="0" dirty="0">
                <a:solidFill>
                  <a:schemeClr val="tx1"/>
                </a:solidFill>
                <a:latin typeface="微软雅黑" panose="020B0503020204020204" pitchFamily="34" charset="-122"/>
                <a:ea typeface="微软雅黑" panose="020B0503020204020204" pitchFamily="34" charset="-122"/>
              </a:rPr>
              <a:t>的</a:t>
            </a:r>
            <a:r>
              <a:rPr lang="zh-CN" altLang="zh-CN" sz="1800" b="0" dirty="0">
                <a:solidFill>
                  <a:srgbClr val="FF0000"/>
                </a:solidFill>
                <a:latin typeface="微软雅黑" panose="020B0503020204020204" pitchFamily="34" charset="-122"/>
                <a:ea typeface="微软雅黑" panose="020B0503020204020204" pitchFamily="34" charset="-122"/>
              </a:rPr>
              <a:t>超临界氦冷却</a:t>
            </a:r>
            <a:r>
              <a:rPr lang="zh-CN" altLang="zh-CN" sz="1800" b="0" dirty="0" smtClean="0">
                <a:solidFill>
                  <a:schemeClr val="tx1"/>
                </a:solidFill>
                <a:latin typeface="微软雅黑" panose="020B0503020204020204" pitchFamily="34" charset="-122"/>
                <a:ea typeface="微软雅黑" panose="020B0503020204020204" pitchFamily="34" charset="-122"/>
              </a:rPr>
              <a:t>超导磁体</a:t>
            </a:r>
            <a:r>
              <a:rPr lang="zh-CN" altLang="en-US" sz="1800" b="0" dirty="0" smtClean="0">
                <a:solidFill>
                  <a:schemeClr val="tx1"/>
                </a:solidFill>
                <a:latin typeface="微软雅黑" panose="020B0503020204020204" pitchFamily="34" charset="-122"/>
                <a:ea typeface="微软雅黑" panose="020B0503020204020204" pitchFamily="34" charset="-122"/>
              </a:rPr>
              <a:t>；</a:t>
            </a:r>
            <a:endParaRPr lang="zh-CN" altLang="zh-CN" sz="1800" b="0" dirty="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zh-CN" sz="1800" b="0" dirty="0">
                <a:solidFill>
                  <a:schemeClr val="tx1"/>
                </a:solidFill>
                <a:latin typeface="微软雅黑" panose="020B0503020204020204" pitchFamily="34" charset="-122"/>
                <a:ea typeface="微软雅黑" panose="020B0503020204020204" pitchFamily="34" charset="-122"/>
              </a:rPr>
              <a:t>欧洲粒子物理中心的强子对撞机</a:t>
            </a:r>
            <a:r>
              <a:rPr lang="en-US" altLang="zh-CN" sz="1800" b="0" dirty="0">
                <a:solidFill>
                  <a:schemeClr val="tx1"/>
                </a:solidFill>
                <a:latin typeface="微软雅黑" panose="020B0503020204020204" pitchFamily="34" charset="-122"/>
                <a:ea typeface="微软雅黑" panose="020B0503020204020204" pitchFamily="34" charset="-122"/>
              </a:rPr>
              <a:t>LHC</a:t>
            </a:r>
            <a:r>
              <a:rPr lang="zh-CN" altLang="zh-CN" sz="1800" b="0" dirty="0">
                <a:solidFill>
                  <a:schemeClr val="tx1"/>
                </a:solidFill>
                <a:latin typeface="微软雅黑" panose="020B0503020204020204" pitchFamily="34" charset="-122"/>
                <a:ea typeface="微软雅黑" panose="020B0503020204020204" pitchFamily="34" charset="-122"/>
              </a:rPr>
              <a:t>使用的是冷却介质为</a:t>
            </a:r>
            <a:r>
              <a:rPr lang="en-US" altLang="zh-CN" sz="1800" b="0" dirty="0">
                <a:solidFill>
                  <a:schemeClr val="tx1"/>
                </a:solidFill>
                <a:latin typeface="微软雅黑" panose="020B0503020204020204" pitchFamily="34" charset="-122"/>
                <a:ea typeface="微软雅黑" panose="020B0503020204020204" pitchFamily="34" charset="-122"/>
              </a:rPr>
              <a:t>1.8~1.9K</a:t>
            </a:r>
            <a:r>
              <a:rPr lang="zh-CN" altLang="zh-CN" sz="1800" b="0" dirty="0">
                <a:solidFill>
                  <a:schemeClr val="tx1"/>
                </a:solidFill>
                <a:latin typeface="微软雅黑" panose="020B0503020204020204" pitchFamily="34" charset="-122"/>
                <a:ea typeface="微软雅黑" panose="020B0503020204020204" pitchFamily="34" charset="-122"/>
              </a:rPr>
              <a:t>的</a:t>
            </a:r>
            <a:r>
              <a:rPr lang="zh-CN" altLang="zh-CN" sz="1800" b="0" dirty="0">
                <a:solidFill>
                  <a:srgbClr val="FF0000"/>
                </a:solidFill>
                <a:latin typeface="微软雅黑" panose="020B0503020204020204" pitchFamily="34" charset="-122"/>
                <a:ea typeface="微软雅黑" panose="020B0503020204020204" pitchFamily="34" charset="-122"/>
              </a:rPr>
              <a:t>超流</a:t>
            </a:r>
            <a:r>
              <a:rPr lang="zh-CN" altLang="zh-CN" sz="1800" b="0" dirty="0" smtClean="0">
                <a:solidFill>
                  <a:srgbClr val="FF0000"/>
                </a:solidFill>
                <a:latin typeface="微软雅黑" panose="020B0503020204020204" pitchFamily="34" charset="-122"/>
                <a:ea typeface="微软雅黑" panose="020B0503020204020204" pitchFamily="34" charset="-122"/>
              </a:rPr>
              <a:t>氦</a:t>
            </a:r>
            <a:r>
              <a:rPr lang="zh-CN" altLang="en-US" sz="1800" b="0" dirty="0" smtClean="0">
                <a:solidFill>
                  <a:srgbClr val="FF0000"/>
                </a:solidFill>
                <a:latin typeface="微软雅黑" panose="020B0503020204020204" pitchFamily="34" charset="-122"/>
                <a:ea typeface="微软雅黑" panose="020B0503020204020204" pitchFamily="34" charset="-122"/>
              </a:rPr>
              <a:t>；</a:t>
            </a:r>
            <a:endParaRPr lang="zh-CN" altLang="zh-CN" sz="1800" b="0" dirty="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zh-CN" sz="1800" b="0" dirty="0">
                <a:solidFill>
                  <a:schemeClr val="tx1"/>
                </a:solidFill>
                <a:latin typeface="微软雅黑" panose="020B0503020204020204" pitchFamily="34" charset="-122"/>
                <a:ea typeface="微软雅黑" panose="020B0503020204020204" pitchFamily="34" charset="-122"/>
              </a:rPr>
              <a:t>日本国家高能物理研究所的正负电子对撞机</a:t>
            </a:r>
            <a:r>
              <a:rPr lang="en-US" altLang="zh-CN" sz="1800" b="0" dirty="0">
                <a:solidFill>
                  <a:schemeClr val="tx1"/>
                </a:solidFill>
                <a:latin typeface="微软雅黑" panose="020B0503020204020204" pitchFamily="34" charset="-122"/>
                <a:ea typeface="微软雅黑" panose="020B0503020204020204" pitchFamily="34" charset="-122"/>
              </a:rPr>
              <a:t>KEKB</a:t>
            </a:r>
            <a:r>
              <a:rPr lang="zh-CN" altLang="zh-CN" sz="1800" b="0" dirty="0">
                <a:solidFill>
                  <a:schemeClr val="tx1"/>
                </a:solidFill>
                <a:latin typeface="微软雅黑" panose="020B0503020204020204" pitchFamily="34" charset="-122"/>
                <a:ea typeface="微软雅黑" panose="020B0503020204020204" pitchFamily="34" charset="-122"/>
              </a:rPr>
              <a:t>的磁体</a:t>
            </a:r>
            <a:r>
              <a:rPr lang="zh-CN" altLang="zh-CN" sz="1800" b="0" dirty="0" smtClean="0">
                <a:solidFill>
                  <a:schemeClr val="tx1"/>
                </a:solidFill>
                <a:latin typeface="微软雅黑" panose="020B0503020204020204" pitchFamily="34" charset="-122"/>
                <a:ea typeface="微软雅黑" panose="020B0503020204020204" pitchFamily="34" charset="-122"/>
              </a:rPr>
              <a:t>采用</a:t>
            </a:r>
            <a:r>
              <a:rPr lang="en-US" altLang="zh-CN" sz="1800" b="0" dirty="0" smtClean="0">
                <a:solidFill>
                  <a:schemeClr val="tx1"/>
                </a:solidFill>
                <a:latin typeface="微软雅黑" panose="020B0503020204020204" pitchFamily="34" charset="-122"/>
                <a:ea typeface="微软雅黑" panose="020B0503020204020204" pitchFamily="34" charset="-122"/>
              </a:rPr>
              <a:t>1.5bara</a:t>
            </a:r>
            <a:r>
              <a:rPr lang="zh-CN" altLang="zh-CN" sz="1800" b="0" dirty="0" smtClean="0">
                <a:solidFill>
                  <a:schemeClr val="tx1"/>
                </a:solidFill>
                <a:latin typeface="微软雅黑" panose="020B0503020204020204" pitchFamily="34" charset="-122"/>
                <a:ea typeface="微软雅黑" panose="020B0503020204020204" pitchFamily="34" charset="-122"/>
              </a:rPr>
              <a:t>，</a:t>
            </a:r>
            <a:r>
              <a:rPr lang="en-US" altLang="zh-CN" sz="1800" b="0" dirty="0">
                <a:solidFill>
                  <a:schemeClr val="tx1"/>
                </a:solidFill>
                <a:latin typeface="微软雅黑" panose="020B0503020204020204" pitchFamily="34" charset="-122"/>
                <a:ea typeface="微软雅黑" panose="020B0503020204020204" pitchFamily="34" charset="-122"/>
              </a:rPr>
              <a:t>4.5K </a:t>
            </a:r>
            <a:r>
              <a:rPr lang="zh-CN" altLang="zh-CN" sz="1800" b="0" dirty="0">
                <a:solidFill>
                  <a:schemeClr val="tx1"/>
                </a:solidFill>
                <a:latin typeface="微软雅黑" panose="020B0503020204020204" pitchFamily="34" charset="-122"/>
                <a:ea typeface="微软雅黑" panose="020B0503020204020204" pitchFamily="34" charset="-122"/>
              </a:rPr>
              <a:t>下的</a:t>
            </a:r>
            <a:r>
              <a:rPr lang="zh-CN" altLang="zh-CN" sz="1800" b="0" dirty="0">
                <a:solidFill>
                  <a:srgbClr val="FF0000"/>
                </a:solidFill>
                <a:latin typeface="微软雅黑" panose="020B0503020204020204" pitchFamily="34" charset="-122"/>
                <a:ea typeface="微软雅黑" panose="020B0503020204020204" pitchFamily="34" charset="-122"/>
              </a:rPr>
              <a:t>过冷液氦</a:t>
            </a:r>
            <a:r>
              <a:rPr lang="zh-CN" altLang="zh-CN" sz="1800" b="0" dirty="0" smtClean="0">
                <a:solidFill>
                  <a:srgbClr val="FF0000"/>
                </a:solidFill>
                <a:latin typeface="微软雅黑" panose="020B0503020204020204" pitchFamily="34" charset="-122"/>
                <a:ea typeface="微软雅黑" panose="020B0503020204020204" pitchFamily="34" charset="-122"/>
              </a:rPr>
              <a:t>冷却</a:t>
            </a:r>
            <a:r>
              <a:rPr lang="zh-CN" altLang="en-US" sz="1800" b="0" dirty="0" smtClean="0">
                <a:solidFill>
                  <a:srgbClr val="FF0000"/>
                </a:solidFill>
                <a:latin typeface="微软雅黑" panose="020B0503020204020204" pitchFamily="34" charset="-122"/>
                <a:ea typeface="微软雅黑" panose="020B0503020204020204" pitchFamily="34" charset="-122"/>
              </a:rPr>
              <a:t>。</a:t>
            </a:r>
            <a:endParaRPr lang="zh-CN" altLang="zh-CN" sz="1800" b="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5371214"/>
      </p:ext>
    </p:extLst>
  </p:cSld>
  <p:clrMapOvr>
    <a:masterClrMapping/>
  </p:clrMapOvr>
  <mc:AlternateContent xmlns:mc="http://schemas.openxmlformats.org/markup-compatibility/2006">
    <mc:Choice xmlns:p14="http://schemas.microsoft.com/office/powerpoint/2010/main" Requires="p14">
      <p:transition spd="slow" p14:dur="2000" advTm="113071"/>
    </mc:Choice>
    <mc:Fallback>
      <p:transition spd="slow" advTm="11307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07703" y="3910939"/>
            <a:ext cx="1656980" cy="495569"/>
          </a:xfrm>
          <a:prstGeom prst="rect">
            <a:avLst/>
          </a:prstGeom>
          <a:gradFill flip="none" rotWithShape="1">
            <a:gsLst>
              <a:gs pos="0">
                <a:srgbClr val="FFEFD1"/>
              </a:gs>
              <a:gs pos="0">
                <a:srgbClr val="3333FF"/>
              </a:gs>
              <a:gs pos="100000">
                <a:srgbClr val="D1C39F"/>
              </a:gs>
            </a:gsLst>
            <a:lin ang="16200000" scaled="1"/>
            <a:tileRect/>
          </a:gradFill>
          <a:ln>
            <a:solidFill>
              <a:schemeClr val="tx1"/>
            </a:solidFill>
          </a:ln>
        </p:spPr>
        <p:txBody>
          <a:bodyPr wrap="square" rtlCol="0">
            <a:noAutofit/>
          </a:bodyPr>
          <a:lstStyle/>
          <a:p>
            <a:endParaRPr lang="zh-CN" altLang="en-US" sz="1600" dirty="0">
              <a:solidFill>
                <a:schemeClr val="tx1"/>
              </a:solidFill>
            </a:endParaRPr>
          </a:p>
        </p:txBody>
      </p:sp>
      <p:sp>
        <p:nvSpPr>
          <p:cNvPr id="8"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The Solution of Cryogenic System</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539552" y="627534"/>
            <a:ext cx="8136904" cy="2723823"/>
          </a:xfrm>
          <a:prstGeom prst="rect">
            <a:avLst/>
          </a:prstGeom>
          <a:noFill/>
        </p:spPr>
        <p:txBody>
          <a:bodyPr wrap="square" rtlCol="0">
            <a:spAutoFit/>
          </a:bodyPr>
          <a:lstStyle/>
          <a:p>
            <a:pPr algn="l">
              <a:lnSpc>
                <a:spcPct val="150000"/>
              </a:lnSpc>
            </a:pPr>
            <a:r>
              <a:rPr lang="zh-CN" altLang="en-US" sz="1800" dirty="0">
                <a:solidFill>
                  <a:srgbClr val="FF0000"/>
                </a:solidFill>
                <a:latin typeface="微软雅黑" panose="020B0503020204020204" pitchFamily="34" charset="-122"/>
                <a:ea typeface="微软雅黑" panose="020B0503020204020204" pitchFamily="34" charset="-122"/>
              </a:rPr>
              <a:t>大流量迫流冷却</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超临界氦循环泵的应用案例：</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marL="457200" indent="-457200" algn="l">
              <a:lnSpc>
                <a:spcPct val="150000"/>
              </a:lnSpc>
              <a:buFont typeface="+mj-lt"/>
              <a:buAutoNum type="arabicPeriod"/>
            </a:pPr>
            <a:r>
              <a:rPr lang="zh-CN" altLang="en-US" sz="1600" b="0" dirty="0">
                <a:solidFill>
                  <a:schemeClr val="tx1"/>
                </a:solidFill>
                <a:latin typeface="微软雅黑" panose="020B0503020204020204" pitchFamily="34" charset="-122"/>
                <a:ea typeface="微软雅黑" panose="020B0503020204020204" pitchFamily="34" charset="-122"/>
              </a:rPr>
              <a:t>德国汉堡电子同步加速器</a:t>
            </a:r>
            <a:r>
              <a:rPr lang="zh-CN" altLang="en-US" sz="1600" b="0" dirty="0" smtClean="0">
                <a:solidFill>
                  <a:schemeClr val="tx1"/>
                </a:solidFill>
                <a:latin typeface="微软雅黑" panose="020B0503020204020204" pitchFamily="34" charset="-122"/>
                <a:ea typeface="微软雅黑" panose="020B0503020204020204" pitchFamily="34" charset="-122"/>
              </a:rPr>
              <a:t>实验室（</a:t>
            </a:r>
            <a:r>
              <a:rPr lang="en-US" altLang="zh-CN" sz="1600" b="0" dirty="0" smtClean="0">
                <a:solidFill>
                  <a:schemeClr val="tx1"/>
                </a:solidFill>
                <a:latin typeface="微软雅黑" panose="020B0503020204020204" pitchFamily="34" charset="-122"/>
                <a:ea typeface="微软雅黑" panose="020B0503020204020204" pitchFamily="34" charset="-122"/>
              </a:rPr>
              <a:t>DESY</a:t>
            </a:r>
            <a:r>
              <a:rPr lang="zh-CN" altLang="en-US" sz="1600" b="0" dirty="0" smtClean="0">
                <a:solidFill>
                  <a:schemeClr val="tx1"/>
                </a:solidFill>
                <a:latin typeface="微软雅黑" panose="020B0503020204020204" pitchFamily="34" charset="-122"/>
                <a:ea typeface="微软雅黑" panose="020B0503020204020204" pitchFamily="34" charset="-122"/>
              </a:rPr>
              <a:t>）的</a:t>
            </a:r>
            <a:r>
              <a:rPr lang="zh-CN" altLang="en-US" sz="1600" b="0" dirty="0">
                <a:solidFill>
                  <a:schemeClr val="tx1"/>
                </a:solidFill>
                <a:latin typeface="微软雅黑" panose="020B0503020204020204" pitchFamily="34" charset="-122"/>
                <a:ea typeface="微软雅黑" panose="020B0503020204020204" pitchFamily="34" charset="-122"/>
              </a:rPr>
              <a:t>电子一质子</a:t>
            </a:r>
            <a:r>
              <a:rPr lang="zh-CN" altLang="en-US" sz="1600" b="0" dirty="0" smtClean="0">
                <a:solidFill>
                  <a:schemeClr val="tx1"/>
                </a:solidFill>
                <a:latin typeface="微软雅黑" panose="020B0503020204020204" pitchFamily="34" charset="-122"/>
                <a:ea typeface="微软雅黑" panose="020B0503020204020204" pitchFamily="34" charset="-122"/>
              </a:rPr>
              <a:t>对撞机</a:t>
            </a:r>
            <a:r>
              <a:rPr lang="en-US" altLang="zh-CN" sz="1600" b="0" dirty="0" smtClean="0">
                <a:solidFill>
                  <a:schemeClr val="tx1"/>
                </a:solidFill>
                <a:latin typeface="微软雅黑" panose="020B0503020204020204" pitchFamily="34" charset="-122"/>
                <a:ea typeface="微软雅黑" panose="020B0503020204020204" pitchFamily="34" charset="-122"/>
              </a:rPr>
              <a:t>HERA, </a:t>
            </a:r>
            <a:r>
              <a:rPr lang="zh-CN" altLang="en-US" sz="1600" b="0" dirty="0">
                <a:solidFill>
                  <a:schemeClr val="tx1"/>
                </a:solidFill>
                <a:latin typeface="微软雅黑" panose="020B0503020204020204" pitchFamily="34" charset="-122"/>
                <a:ea typeface="微软雅黑" panose="020B0503020204020204" pitchFamily="34" charset="-122"/>
              </a:rPr>
              <a:t>使用了</a:t>
            </a:r>
            <a:r>
              <a:rPr lang="zh-CN" altLang="en-US" sz="1600" b="0" dirty="0" smtClean="0">
                <a:solidFill>
                  <a:schemeClr val="tx1"/>
                </a:solidFill>
                <a:latin typeface="微软雅黑" panose="020B0503020204020204" pitchFamily="34" charset="-122"/>
                <a:ea typeface="微软雅黑" panose="020B0503020204020204" pitchFamily="34" charset="-122"/>
              </a:rPr>
              <a:t>一台</a:t>
            </a:r>
            <a:r>
              <a:rPr lang="en-US" altLang="zh-CN" sz="1600" b="0" dirty="0" smtClean="0">
                <a:solidFill>
                  <a:schemeClr val="tx1"/>
                </a:solidFill>
                <a:latin typeface="微软雅黑" panose="020B0503020204020204" pitchFamily="34" charset="-122"/>
                <a:ea typeface="微软雅黑" panose="020B0503020204020204" pitchFamily="34" charset="-122"/>
              </a:rPr>
              <a:t>45g/s</a:t>
            </a:r>
            <a:r>
              <a:rPr lang="zh-CN" altLang="en-US" sz="1600" b="0" dirty="0" smtClean="0">
                <a:solidFill>
                  <a:schemeClr val="tx1"/>
                </a:solidFill>
                <a:latin typeface="微软雅黑" panose="020B0503020204020204" pitchFamily="34" charset="-122"/>
                <a:ea typeface="微软雅黑" panose="020B0503020204020204" pitchFamily="34" charset="-122"/>
              </a:rPr>
              <a:t>的氦循环泵</a:t>
            </a:r>
            <a:endParaRPr lang="zh-CN" altLang="en-US" sz="1600" b="0" dirty="0">
              <a:solidFill>
                <a:schemeClr val="tx1"/>
              </a:solidFill>
              <a:latin typeface="微软雅黑" panose="020B0503020204020204" pitchFamily="34" charset="-122"/>
              <a:ea typeface="微软雅黑" panose="020B0503020204020204" pitchFamily="34" charset="-122"/>
            </a:endParaRPr>
          </a:p>
          <a:p>
            <a:pPr marL="457200" indent="-457200" algn="l">
              <a:lnSpc>
                <a:spcPct val="150000"/>
              </a:lnSpc>
              <a:buFont typeface="+mj-lt"/>
              <a:buAutoNum type="arabicPeriod"/>
            </a:pPr>
            <a:r>
              <a:rPr lang="zh-CN" altLang="en-US" sz="1600" b="0" dirty="0" smtClean="0">
                <a:solidFill>
                  <a:schemeClr val="tx1"/>
                </a:solidFill>
                <a:latin typeface="微软雅黑" panose="020B0503020204020204" pitchFamily="34" charset="-122"/>
                <a:ea typeface="微软雅黑" panose="020B0503020204020204" pitchFamily="34" charset="-122"/>
              </a:rPr>
              <a:t>瑞士</a:t>
            </a:r>
            <a:r>
              <a:rPr lang="zh-CN" altLang="en-US" sz="1600" b="0" dirty="0">
                <a:solidFill>
                  <a:schemeClr val="tx1"/>
                </a:solidFill>
                <a:latin typeface="微软雅黑" panose="020B0503020204020204" pitchFamily="34" charset="-122"/>
                <a:ea typeface="微软雅黑" panose="020B0503020204020204" pitchFamily="34" charset="-122"/>
              </a:rPr>
              <a:t>日内瓦的欧洲联合核子</a:t>
            </a:r>
            <a:r>
              <a:rPr lang="zh-CN" altLang="en-US" sz="1600" b="0" dirty="0" smtClean="0">
                <a:solidFill>
                  <a:schemeClr val="tx1"/>
                </a:solidFill>
                <a:latin typeface="微软雅黑" panose="020B0503020204020204" pitchFamily="34" charset="-122"/>
                <a:ea typeface="微软雅黑" panose="020B0503020204020204" pitchFamily="34" charset="-122"/>
              </a:rPr>
              <a:t>研究中心（</a:t>
            </a:r>
            <a:r>
              <a:rPr lang="en-US" altLang="zh-CN" sz="1600" b="0" dirty="0" smtClean="0">
                <a:solidFill>
                  <a:schemeClr val="tx1"/>
                </a:solidFill>
                <a:latin typeface="微软雅黑" panose="020B0503020204020204" pitchFamily="34" charset="-122"/>
                <a:ea typeface="微软雅黑" panose="020B0503020204020204" pitchFamily="34" charset="-122"/>
              </a:rPr>
              <a:t>CERN</a:t>
            </a:r>
            <a:r>
              <a:rPr lang="zh-CN" altLang="en-US" sz="1600" b="0" dirty="0" smtClean="0">
                <a:solidFill>
                  <a:schemeClr val="tx1"/>
                </a:solidFill>
                <a:latin typeface="微软雅黑" panose="020B0503020204020204" pitchFamily="34" charset="-122"/>
                <a:ea typeface="微软雅黑" panose="020B0503020204020204" pitchFamily="34" charset="-122"/>
              </a:rPr>
              <a:t>）的</a:t>
            </a:r>
            <a:r>
              <a:rPr lang="zh-CN" altLang="en-US" sz="1600" b="0" dirty="0">
                <a:solidFill>
                  <a:schemeClr val="tx1"/>
                </a:solidFill>
                <a:latin typeface="微软雅黑" panose="020B0503020204020204" pitchFamily="34" charset="-122"/>
                <a:ea typeface="微软雅黑" panose="020B0503020204020204" pitchFamily="34" charset="-122"/>
              </a:rPr>
              <a:t>质子一质子</a:t>
            </a:r>
            <a:r>
              <a:rPr lang="zh-CN" altLang="en-US" sz="1600" b="0" dirty="0" smtClean="0">
                <a:solidFill>
                  <a:schemeClr val="tx1"/>
                </a:solidFill>
                <a:latin typeface="微软雅黑" panose="020B0503020204020204" pitchFamily="34" charset="-122"/>
                <a:ea typeface="微软雅黑" panose="020B0503020204020204" pitchFamily="34" charset="-122"/>
              </a:rPr>
              <a:t>对撞机</a:t>
            </a:r>
            <a:r>
              <a:rPr lang="en-US" altLang="zh-CN" sz="1600" b="0" dirty="0" smtClean="0">
                <a:solidFill>
                  <a:schemeClr val="tx1"/>
                </a:solidFill>
                <a:latin typeface="微软雅黑" panose="020B0503020204020204" pitchFamily="34" charset="-122"/>
                <a:ea typeface="微软雅黑" panose="020B0503020204020204" pitchFamily="34" charset="-122"/>
              </a:rPr>
              <a:t>ATLAS-LHC, </a:t>
            </a:r>
            <a:r>
              <a:rPr lang="zh-CN" altLang="en-US" sz="1600" b="0" dirty="0" smtClean="0">
                <a:solidFill>
                  <a:schemeClr val="tx1"/>
                </a:solidFill>
                <a:latin typeface="微软雅黑" panose="020B0503020204020204" pitchFamily="34" charset="-122"/>
                <a:ea typeface="微软雅黑" panose="020B0503020204020204" pitchFamily="34" charset="-122"/>
              </a:rPr>
              <a:t>使用了两台</a:t>
            </a:r>
            <a:r>
              <a:rPr lang="en-US" altLang="zh-CN" sz="1600" b="0" dirty="0" smtClean="0">
                <a:solidFill>
                  <a:schemeClr val="tx1"/>
                </a:solidFill>
                <a:latin typeface="微软雅黑" panose="020B0503020204020204" pitchFamily="34" charset="-122"/>
                <a:ea typeface="微软雅黑" panose="020B0503020204020204" pitchFamily="34" charset="-122"/>
              </a:rPr>
              <a:t>600g/s</a:t>
            </a:r>
            <a:r>
              <a:rPr lang="zh-CN" altLang="en-US" sz="1600" b="0" dirty="0" smtClean="0">
                <a:solidFill>
                  <a:schemeClr val="tx1"/>
                </a:solidFill>
                <a:latin typeface="微软雅黑" panose="020B0503020204020204" pitchFamily="34" charset="-122"/>
                <a:ea typeface="微软雅黑" panose="020B0503020204020204" pitchFamily="34" charset="-122"/>
              </a:rPr>
              <a:t>的氦循环泵和两台</a:t>
            </a:r>
            <a:r>
              <a:rPr lang="en-US" altLang="zh-CN" sz="1600" b="0" dirty="0" smtClean="0">
                <a:solidFill>
                  <a:schemeClr val="tx1"/>
                </a:solidFill>
                <a:latin typeface="微软雅黑" panose="020B0503020204020204" pitchFamily="34" charset="-122"/>
                <a:ea typeface="微软雅黑" panose="020B0503020204020204" pitchFamily="34" charset="-122"/>
              </a:rPr>
              <a:t>1.2Kg/s</a:t>
            </a:r>
            <a:r>
              <a:rPr lang="zh-CN" altLang="en-US" sz="1600" b="0" dirty="0" smtClean="0">
                <a:solidFill>
                  <a:schemeClr val="tx1"/>
                </a:solidFill>
                <a:latin typeface="微软雅黑" panose="020B0503020204020204" pitchFamily="34" charset="-122"/>
                <a:ea typeface="微软雅黑" panose="020B0503020204020204" pitchFamily="34" charset="-122"/>
              </a:rPr>
              <a:t>的氦循环泵</a:t>
            </a:r>
            <a:endParaRPr lang="en-US" altLang="zh-CN" sz="1600" b="0" dirty="0" smtClean="0">
              <a:solidFill>
                <a:schemeClr val="tx1"/>
              </a:solidFill>
              <a:latin typeface="微软雅黑" panose="020B0503020204020204" pitchFamily="34" charset="-122"/>
              <a:ea typeface="微软雅黑" panose="020B0503020204020204" pitchFamily="34" charset="-122"/>
            </a:endParaRPr>
          </a:p>
          <a:p>
            <a:pPr marL="457200" indent="-457200" algn="l">
              <a:lnSpc>
                <a:spcPct val="150000"/>
              </a:lnSpc>
              <a:buFont typeface="+mj-lt"/>
              <a:buAutoNum type="arabicPeriod"/>
            </a:pPr>
            <a:r>
              <a:rPr lang="zh-CN" altLang="en-US" sz="1600" b="0" dirty="0" smtClean="0">
                <a:solidFill>
                  <a:schemeClr val="tx1"/>
                </a:solidFill>
                <a:latin typeface="微软雅黑" panose="020B0503020204020204" pitchFamily="34" charset="-122"/>
                <a:ea typeface="微软雅黑" panose="020B0503020204020204" pitchFamily="34" charset="-122"/>
              </a:rPr>
              <a:t>日本原子能研究所的超导</a:t>
            </a:r>
            <a:r>
              <a:rPr lang="zh-CN" altLang="en-US" sz="1600" b="0" dirty="0">
                <a:solidFill>
                  <a:schemeClr val="tx1"/>
                </a:solidFill>
                <a:latin typeface="微软雅黑" panose="020B0503020204020204" pitchFamily="34" charset="-122"/>
                <a:ea typeface="微软雅黑" panose="020B0503020204020204" pitchFamily="34" charset="-122"/>
              </a:rPr>
              <a:t>磁体</a:t>
            </a:r>
            <a:r>
              <a:rPr lang="zh-CN" altLang="en-US" sz="1600" b="0" dirty="0" smtClean="0">
                <a:solidFill>
                  <a:schemeClr val="tx1"/>
                </a:solidFill>
                <a:latin typeface="微软雅黑" panose="020B0503020204020204" pitchFamily="34" charset="-122"/>
                <a:ea typeface="微软雅黑" panose="020B0503020204020204" pitchFamily="34" charset="-122"/>
              </a:rPr>
              <a:t>测试装置</a:t>
            </a:r>
            <a:r>
              <a:rPr lang="zh-CN" altLang="en-US" sz="1600" b="0" dirty="0">
                <a:solidFill>
                  <a:schemeClr val="tx1"/>
                </a:solidFill>
                <a:latin typeface="微软雅黑" panose="020B0503020204020204" pitchFamily="34" charset="-122"/>
                <a:ea typeface="微软雅黑" panose="020B0503020204020204" pitchFamily="34" charset="-122"/>
              </a:rPr>
              <a:t>和</a:t>
            </a:r>
            <a:r>
              <a:rPr lang="zh-CN" altLang="en-US" sz="1600" b="0" dirty="0" smtClean="0">
                <a:solidFill>
                  <a:schemeClr val="tx1"/>
                </a:solidFill>
                <a:latin typeface="微软雅黑" panose="020B0503020204020204" pitchFamily="34" charset="-122"/>
                <a:ea typeface="微软雅黑" panose="020B0503020204020204" pitchFamily="34" charset="-122"/>
              </a:rPr>
              <a:t>德国</a:t>
            </a:r>
            <a:r>
              <a:rPr lang="zh-CN" altLang="en-US" sz="1600" b="0" dirty="0">
                <a:solidFill>
                  <a:schemeClr val="tx1"/>
                </a:solidFill>
                <a:latin typeface="微软雅黑" panose="020B0503020204020204" pitchFamily="34" charset="-122"/>
                <a:ea typeface="微软雅黑" panose="020B0503020204020204" pitchFamily="34" charset="-122"/>
              </a:rPr>
              <a:t>卡尔斯鲁厄</a:t>
            </a:r>
            <a:r>
              <a:rPr lang="zh-CN" altLang="en-US" sz="1600" b="0" dirty="0" smtClean="0">
                <a:solidFill>
                  <a:schemeClr val="tx1"/>
                </a:solidFill>
                <a:latin typeface="微软雅黑" panose="020B0503020204020204" pitchFamily="34" charset="-122"/>
                <a:ea typeface="微软雅黑" panose="020B0503020204020204" pitchFamily="34" charset="-122"/>
              </a:rPr>
              <a:t>研究中心技术</a:t>
            </a:r>
            <a:r>
              <a:rPr lang="zh-CN" altLang="en-US" sz="1600" b="0" dirty="0">
                <a:solidFill>
                  <a:schemeClr val="tx1"/>
                </a:solidFill>
                <a:latin typeface="微软雅黑" panose="020B0503020204020204" pitchFamily="34" charset="-122"/>
                <a:ea typeface="微软雅黑" panose="020B0503020204020204" pitchFamily="34" charset="-122"/>
              </a:rPr>
              <a:t>物理研究所</a:t>
            </a:r>
            <a:r>
              <a:rPr lang="zh-CN" altLang="en-US" sz="1600" b="0" dirty="0" smtClean="0">
                <a:solidFill>
                  <a:schemeClr val="tx1"/>
                </a:solidFill>
                <a:latin typeface="微软雅黑" panose="020B0503020204020204" pitchFamily="34" charset="-122"/>
                <a:ea typeface="微软雅黑" panose="020B0503020204020204" pitchFamily="34" charset="-122"/>
              </a:rPr>
              <a:t>的</a:t>
            </a:r>
            <a:r>
              <a:rPr lang="en-US" altLang="zh-CN" sz="1600" b="0" dirty="0" smtClean="0">
                <a:solidFill>
                  <a:schemeClr val="tx1"/>
                </a:solidFill>
                <a:latin typeface="微软雅黑" panose="020B0503020204020204" pitchFamily="34" charset="-122"/>
                <a:ea typeface="微软雅黑" panose="020B0503020204020204" pitchFamily="34" charset="-122"/>
              </a:rPr>
              <a:t>TOSKA</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2195735" y="3241308"/>
            <a:ext cx="1080120" cy="338554"/>
          </a:xfrm>
          <a:prstGeom prst="rect">
            <a:avLst/>
          </a:prstGeom>
          <a:noFill/>
          <a:ln>
            <a:solidFill>
              <a:schemeClr val="tx1"/>
            </a:solidFill>
          </a:ln>
        </p:spPr>
        <p:txBody>
          <a:bodyPr wrap="square" rtlCol="0">
            <a:spAutoFit/>
          </a:bodyPr>
          <a:lstStyle/>
          <a:p>
            <a:r>
              <a:rPr lang="zh-CN" altLang="en-US" sz="1600" dirty="0" smtClean="0">
                <a:solidFill>
                  <a:schemeClr val="tx1"/>
                </a:solidFill>
              </a:rPr>
              <a:t>制冷机</a:t>
            </a:r>
            <a:endParaRPr lang="zh-CN" altLang="en-US" sz="1600" dirty="0">
              <a:solidFill>
                <a:schemeClr val="tx1"/>
              </a:solidFill>
            </a:endParaRPr>
          </a:p>
        </p:txBody>
      </p:sp>
      <p:sp>
        <p:nvSpPr>
          <p:cNvPr id="9" name="流程图: 对照 8"/>
          <p:cNvSpPr/>
          <p:nvPr/>
        </p:nvSpPr>
        <p:spPr bwMode="auto">
          <a:xfrm>
            <a:off x="2987823" y="3650424"/>
            <a:ext cx="144016" cy="162018"/>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1" name="直接连接符 10"/>
          <p:cNvCxnSpPr>
            <a:stCxn id="9" idx="0"/>
          </p:cNvCxnSpPr>
          <p:nvPr/>
        </p:nvCxnSpPr>
        <p:spPr bwMode="auto">
          <a:xfrm flipV="1">
            <a:off x="3059831" y="3526297"/>
            <a:ext cx="0" cy="1241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箭头连接符 14"/>
          <p:cNvCxnSpPr>
            <a:stCxn id="9" idx="2"/>
          </p:cNvCxnSpPr>
          <p:nvPr/>
        </p:nvCxnSpPr>
        <p:spPr bwMode="auto">
          <a:xfrm>
            <a:off x="3059831" y="3812442"/>
            <a:ext cx="0" cy="3969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p:cNvCxnSpPr/>
          <p:nvPr/>
        </p:nvCxnSpPr>
        <p:spPr bwMode="auto">
          <a:xfrm flipV="1">
            <a:off x="2555776" y="3555260"/>
            <a:ext cx="0" cy="3846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流程图: 对照 29"/>
          <p:cNvSpPr/>
          <p:nvPr/>
        </p:nvSpPr>
        <p:spPr bwMode="auto">
          <a:xfrm rot="5400000">
            <a:off x="1889701" y="3610607"/>
            <a:ext cx="108012" cy="216024"/>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TextBox 30"/>
          <p:cNvSpPr txBox="1"/>
          <p:nvPr/>
        </p:nvSpPr>
        <p:spPr>
          <a:xfrm>
            <a:off x="2195735" y="4545000"/>
            <a:ext cx="1044514" cy="216024"/>
          </a:xfrm>
          <a:prstGeom prst="rect">
            <a:avLst/>
          </a:prstGeom>
          <a:noFill/>
          <a:ln>
            <a:solidFill>
              <a:schemeClr val="tx1"/>
            </a:solidFill>
          </a:ln>
        </p:spPr>
        <p:txBody>
          <a:bodyPr wrap="square" rtlCol="0" anchor="ctr">
            <a:noAutofit/>
          </a:bodyPr>
          <a:lstStyle/>
          <a:p>
            <a:r>
              <a:rPr lang="zh-CN" altLang="en-US" sz="1400" dirty="0" smtClean="0">
                <a:solidFill>
                  <a:schemeClr val="tx1"/>
                </a:solidFill>
                <a:latin typeface="微软雅黑" panose="020B0503020204020204" pitchFamily="34" charset="-122"/>
                <a:ea typeface="微软雅黑" panose="020B0503020204020204" pitchFamily="34" charset="-122"/>
              </a:rPr>
              <a:t>超导磁铁</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1929551" y="4144753"/>
            <a:ext cx="914256" cy="276999"/>
          </a:xfrm>
          <a:prstGeom prst="rect">
            <a:avLst/>
          </a:prstGeom>
        </p:spPr>
        <p:txBody>
          <a:bodyPr wrap="square">
            <a:spAutoFit/>
          </a:bodyPr>
          <a:lstStyle/>
          <a:p>
            <a:r>
              <a:rPr lang="en-US" altLang="zh-CN" sz="1200" b="0" dirty="0" err="1" smtClean="0">
                <a:solidFill>
                  <a:schemeClr val="tx1"/>
                </a:solidFill>
                <a:latin typeface="微软雅黑" panose="020B0503020204020204" pitchFamily="34" charset="-122"/>
                <a:ea typeface="微软雅黑" panose="020B0503020204020204" pitchFamily="34" charset="-122"/>
              </a:rPr>
              <a:t>LHe</a:t>
            </a:r>
            <a:endParaRPr lang="zh-CN" altLang="en-US" sz="1200" dirty="0"/>
          </a:p>
        </p:txBody>
      </p:sp>
      <p:cxnSp>
        <p:nvCxnSpPr>
          <p:cNvPr id="34" name="直接连接符 33"/>
          <p:cNvCxnSpPr>
            <a:stCxn id="30" idx="0"/>
          </p:cNvCxnSpPr>
          <p:nvPr/>
        </p:nvCxnSpPr>
        <p:spPr bwMode="auto">
          <a:xfrm>
            <a:off x="2051719" y="3718619"/>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箭头连接符 36"/>
          <p:cNvCxnSpPr/>
          <p:nvPr/>
        </p:nvCxnSpPr>
        <p:spPr bwMode="auto">
          <a:xfrm>
            <a:off x="2267743" y="3718618"/>
            <a:ext cx="0" cy="2558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p:nvPr/>
        </p:nvCxnSpPr>
        <p:spPr bwMode="auto">
          <a:xfrm>
            <a:off x="1619671" y="371967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a:off x="1619671" y="3719670"/>
            <a:ext cx="0" cy="9298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接箭头连接符 44"/>
          <p:cNvCxnSpPr>
            <a:stCxn id="31" idx="1"/>
          </p:cNvCxnSpPr>
          <p:nvPr/>
        </p:nvCxnSpPr>
        <p:spPr bwMode="auto">
          <a:xfrm flipH="1">
            <a:off x="1619671" y="4653012"/>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a:stCxn id="31" idx="3"/>
          </p:cNvCxnSpPr>
          <p:nvPr/>
        </p:nvCxnSpPr>
        <p:spPr bwMode="auto">
          <a:xfrm>
            <a:off x="3240249" y="4653012"/>
            <a:ext cx="68367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直接箭头连接符 49"/>
          <p:cNvCxnSpPr/>
          <p:nvPr/>
        </p:nvCxnSpPr>
        <p:spPr bwMode="auto">
          <a:xfrm>
            <a:off x="3923927" y="4203676"/>
            <a:ext cx="0" cy="44585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3059831" y="4209348"/>
            <a:ext cx="14401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接连接符 55"/>
          <p:cNvCxnSpPr/>
          <p:nvPr/>
        </p:nvCxnSpPr>
        <p:spPr bwMode="auto">
          <a:xfrm>
            <a:off x="3203847" y="4209348"/>
            <a:ext cx="36402" cy="392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V="1">
            <a:off x="3240250" y="4158724"/>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bwMode="auto">
          <a:xfrm>
            <a:off x="3294057" y="4158724"/>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bwMode="auto">
          <a:xfrm flipV="1">
            <a:off x="3347864" y="4154586"/>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3401671" y="4154586"/>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flipV="1">
            <a:off x="3455478" y="4199538"/>
            <a:ext cx="18997" cy="490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箭头连接符 72"/>
          <p:cNvCxnSpPr/>
          <p:nvPr/>
        </p:nvCxnSpPr>
        <p:spPr bwMode="auto">
          <a:xfrm>
            <a:off x="3474735" y="4203676"/>
            <a:ext cx="44919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矩形 83"/>
          <p:cNvSpPr/>
          <p:nvPr/>
        </p:nvSpPr>
        <p:spPr>
          <a:xfrm>
            <a:off x="2045777" y="4815031"/>
            <a:ext cx="1441420" cy="307777"/>
          </a:xfrm>
          <a:prstGeom prst="rect">
            <a:avLst/>
          </a:prstGeom>
        </p:spPr>
        <p:txBody>
          <a:bodyPr wrap="none">
            <a:spAutoFit/>
          </a:bodyPr>
          <a:lstStyle/>
          <a:p>
            <a:r>
              <a:rPr lang="zh-CN" altLang="en-US" sz="1400" b="0" dirty="0" smtClean="0">
                <a:solidFill>
                  <a:schemeClr val="tx1"/>
                </a:solidFill>
                <a:latin typeface="微软雅黑" panose="020B0503020204020204" pitchFamily="34" charset="-122"/>
                <a:ea typeface="微软雅黑" panose="020B0503020204020204" pitchFamily="34" charset="-122"/>
              </a:rPr>
              <a:t>常规氦冷却方式</a:t>
            </a:r>
            <a:endParaRPr lang="zh-CN" altLang="en-US" sz="1400" dirty="0"/>
          </a:p>
        </p:txBody>
      </p:sp>
      <p:sp>
        <p:nvSpPr>
          <p:cNvPr id="110" name="TextBox 109"/>
          <p:cNvSpPr txBox="1"/>
          <p:nvPr/>
        </p:nvSpPr>
        <p:spPr>
          <a:xfrm>
            <a:off x="5364088" y="3910940"/>
            <a:ext cx="1656980" cy="495569"/>
          </a:xfrm>
          <a:prstGeom prst="rect">
            <a:avLst/>
          </a:prstGeom>
          <a:gradFill flip="none" rotWithShape="1">
            <a:gsLst>
              <a:gs pos="0">
                <a:srgbClr val="FFEFD1"/>
              </a:gs>
              <a:gs pos="0">
                <a:srgbClr val="3333FF"/>
              </a:gs>
              <a:gs pos="100000">
                <a:srgbClr val="D1C39F"/>
              </a:gs>
            </a:gsLst>
            <a:lin ang="16200000" scaled="1"/>
            <a:tileRect/>
          </a:gradFill>
          <a:ln>
            <a:solidFill>
              <a:schemeClr val="tx1"/>
            </a:solidFill>
          </a:ln>
        </p:spPr>
        <p:txBody>
          <a:bodyPr wrap="square" rtlCol="0">
            <a:noAutofit/>
          </a:bodyPr>
          <a:lstStyle/>
          <a:p>
            <a:endParaRPr lang="zh-CN" altLang="en-US" sz="1600" dirty="0">
              <a:solidFill>
                <a:schemeClr val="tx1"/>
              </a:solidFill>
            </a:endParaRPr>
          </a:p>
        </p:txBody>
      </p:sp>
      <p:sp>
        <p:nvSpPr>
          <p:cNvPr id="111" name="TextBox 110"/>
          <p:cNvSpPr txBox="1"/>
          <p:nvPr/>
        </p:nvSpPr>
        <p:spPr>
          <a:xfrm>
            <a:off x="5652120" y="3241308"/>
            <a:ext cx="1080120" cy="338554"/>
          </a:xfrm>
          <a:prstGeom prst="rect">
            <a:avLst/>
          </a:prstGeom>
          <a:noFill/>
          <a:ln>
            <a:solidFill>
              <a:schemeClr val="tx1"/>
            </a:solidFill>
          </a:ln>
        </p:spPr>
        <p:txBody>
          <a:bodyPr wrap="square" rtlCol="0">
            <a:spAutoFit/>
          </a:bodyPr>
          <a:lstStyle/>
          <a:p>
            <a:r>
              <a:rPr lang="zh-CN" altLang="en-US" sz="1600" dirty="0" smtClean="0">
                <a:solidFill>
                  <a:schemeClr val="tx1"/>
                </a:solidFill>
              </a:rPr>
              <a:t>制冷机</a:t>
            </a:r>
            <a:endParaRPr lang="zh-CN" altLang="en-US" sz="1600" dirty="0">
              <a:solidFill>
                <a:schemeClr val="tx1"/>
              </a:solidFill>
            </a:endParaRPr>
          </a:p>
        </p:txBody>
      </p:sp>
      <p:sp>
        <p:nvSpPr>
          <p:cNvPr id="112" name="流程图: 对照 111"/>
          <p:cNvSpPr/>
          <p:nvPr/>
        </p:nvSpPr>
        <p:spPr bwMode="auto">
          <a:xfrm>
            <a:off x="6444208" y="3650425"/>
            <a:ext cx="144016" cy="162018"/>
          </a:xfrm>
          <a:prstGeom prst="flowChartCollat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13" name="直接连接符 112"/>
          <p:cNvCxnSpPr>
            <a:stCxn id="112" idx="0"/>
          </p:cNvCxnSpPr>
          <p:nvPr/>
        </p:nvCxnSpPr>
        <p:spPr bwMode="auto">
          <a:xfrm flipV="1">
            <a:off x="6516216" y="3526298"/>
            <a:ext cx="0" cy="1241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接箭头连接符 113"/>
          <p:cNvCxnSpPr>
            <a:stCxn id="112" idx="2"/>
          </p:cNvCxnSpPr>
          <p:nvPr/>
        </p:nvCxnSpPr>
        <p:spPr bwMode="auto">
          <a:xfrm>
            <a:off x="6516216" y="3812443"/>
            <a:ext cx="0" cy="1073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接箭头连接符 114"/>
          <p:cNvCxnSpPr/>
          <p:nvPr/>
        </p:nvCxnSpPr>
        <p:spPr bwMode="auto">
          <a:xfrm flipV="1">
            <a:off x="6012160" y="3555260"/>
            <a:ext cx="0" cy="3846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p:cNvSpPr txBox="1"/>
          <p:nvPr/>
        </p:nvSpPr>
        <p:spPr>
          <a:xfrm>
            <a:off x="5652120" y="4545001"/>
            <a:ext cx="1044514" cy="216024"/>
          </a:xfrm>
          <a:prstGeom prst="rect">
            <a:avLst/>
          </a:prstGeom>
          <a:noFill/>
          <a:ln>
            <a:solidFill>
              <a:schemeClr val="tx1"/>
            </a:solidFill>
          </a:ln>
        </p:spPr>
        <p:txBody>
          <a:bodyPr wrap="square" rtlCol="0" anchor="ctr">
            <a:noAutofit/>
          </a:bodyPr>
          <a:lstStyle/>
          <a:p>
            <a:r>
              <a:rPr lang="zh-CN" altLang="en-US" sz="1400" dirty="0" smtClean="0">
                <a:solidFill>
                  <a:schemeClr val="tx1"/>
                </a:solidFill>
                <a:latin typeface="微软雅黑" panose="020B0503020204020204" pitchFamily="34" charset="-122"/>
                <a:ea typeface="微软雅黑" panose="020B0503020204020204" pitchFamily="34" charset="-122"/>
              </a:rPr>
              <a:t>超导磁铁</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8" name="矩形 117"/>
          <p:cNvSpPr/>
          <p:nvPr/>
        </p:nvSpPr>
        <p:spPr>
          <a:xfrm>
            <a:off x="5076056" y="3905800"/>
            <a:ext cx="914256" cy="276999"/>
          </a:xfrm>
          <a:prstGeom prst="rect">
            <a:avLst/>
          </a:prstGeom>
        </p:spPr>
        <p:txBody>
          <a:bodyPr wrap="square">
            <a:spAutoFit/>
          </a:bodyPr>
          <a:lstStyle/>
          <a:p>
            <a:r>
              <a:rPr lang="en-US" altLang="zh-CN" sz="1200" b="0" dirty="0" err="1" smtClean="0">
                <a:solidFill>
                  <a:schemeClr val="tx1"/>
                </a:solidFill>
                <a:latin typeface="微软雅黑" panose="020B0503020204020204" pitchFamily="34" charset="-122"/>
                <a:ea typeface="微软雅黑" panose="020B0503020204020204" pitchFamily="34" charset="-122"/>
              </a:rPr>
              <a:t>LHe</a:t>
            </a:r>
            <a:endParaRPr lang="zh-CN" altLang="en-US" sz="1200" dirty="0"/>
          </a:p>
        </p:txBody>
      </p:sp>
      <p:cxnSp>
        <p:nvCxnSpPr>
          <p:cNvPr id="121" name="直接连接符 120"/>
          <p:cNvCxnSpPr/>
          <p:nvPr/>
        </p:nvCxnSpPr>
        <p:spPr bwMode="auto">
          <a:xfrm flipV="1">
            <a:off x="5076056" y="4211389"/>
            <a:ext cx="504056"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连接符 121"/>
          <p:cNvCxnSpPr/>
          <p:nvPr/>
        </p:nvCxnSpPr>
        <p:spPr bwMode="auto">
          <a:xfrm>
            <a:off x="5076056" y="4212547"/>
            <a:ext cx="0" cy="4369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直接箭头连接符 122"/>
          <p:cNvCxnSpPr>
            <a:stCxn id="117" idx="1"/>
          </p:cNvCxnSpPr>
          <p:nvPr/>
        </p:nvCxnSpPr>
        <p:spPr bwMode="auto">
          <a:xfrm flipH="1">
            <a:off x="5076056" y="4653013"/>
            <a:ext cx="57606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接连接符 123"/>
          <p:cNvCxnSpPr>
            <a:stCxn id="117" idx="3"/>
          </p:cNvCxnSpPr>
          <p:nvPr/>
        </p:nvCxnSpPr>
        <p:spPr bwMode="auto">
          <a:xfrm>
            <a:off x="6696634" y="4653013"/>
            <a:ext cx="68367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接箭头连接符 124"/>
          <p:cNvCxnSpPr/>
          <p:nvPr/>
        </p:nvCxnSpPr>
        <p:spPr bwMode="auto">
          <a:xfrm>
            <a:off x="7380312" y="4203677"/>
            <a:ext cx="0" cy="44585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直接连接符 125"/>
          <p:cNvCxnSpPr/>
          <p:nvPr/>
        </p:nvCxnSpPr>
        <p:spPr bwMode="auto">
          <a:xfrm>
            <a:off x="6300192" y="4209349"/>
            <a:ext cx="36004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接连接符 126"/>
          <p:cNvCxnSpPr/>
          <p:nvPr/>
        </p:nvCxnSpPr>
        <p:spPr bwMode="auto">
          <a:xfrm>
            <a:off x="6660232" y="4209349"/>
            <a:ext cx="36402" cy="392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直接连接符 127"/>
          <p:cNvCxnSpPr/>
          <p:nvPr/>
        </p:nvCxnSpPr>
        <p:spPr bwMode="auto">
          <a:xfrm flipV="1">
            <a:off x="6696635" y="4158724"/>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接连接符 128"/>
          <p:cNvCxnSpPr/>
          <p:nvPr/>
        </p:nvCxnSpPr>
        <p:spPr bwMode="auto">
          <a:xfrm>
            <a:off x="6750442" y="4158724"/>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接连接符 129"/>
          <p:cNvCxnSpPr/>
          <p:nvPr/>
        </p:nvCxnSpPr>
        <p:spPr bwMode="auto">
          <a:xfrm flipV="1">
            <a:off x="6804249" y="4154587"/>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接连接符 130"/>
          <p:cNvCxnSpPr/>
          <p:nvPr/>
        </p:nvCxnSpPr>
        <p:spPr bwMode="auto">
          <a:xfrm>
            <a:off x="6858056" y="4154587"/>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接连接符 131"/>
          <p:cNvCxnSpPr/>
          <p:nvPr/>
        </p:nvCxnSpPr>
        <p:spPr bwMode="auto">
          <a:xfrm flipV="1">
            <a:off x="6911863" y="4199539"/>
            <a:ext cx="18997" cy="490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接箭头连接符 132"/>
          <p:cNvCxnSpPr/>
          <p:nvPr/>
        </p:nvCxnSpPr>
        <p:spPr bwMode="auto">
          <a:xfrm>
            <a:off x="6931120" y="4203676"/>
            <a:ext cx="44919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矩形 133"/>
          <p:cNvSpPr/>
          <p:nvPr/>
        </p:nvSpPr>
        <p:spPr>
          <a:xfrm>
            <a:off x="5412394" y="4815031"/>
            <a:ext cx="1620957" cy="307777"/>
          </a:xfrm>
          <a:prstGeom prst="rect">
            <a:avLst/>
          </a:prstGeom>
        </p:spPr>
        <p:txBody>
          <a:bodyPr wrap="none">
            <a:spAutoFit/>
          </a:bodyPr>
          <a:lstStyle/>
          <a:p>
            <a:r>
              <a:rPr lang="zh-CN" altLang="en-US" sz="1400" b="0" dirty="0">
                <a:solidFill>
                  <a:schemeClr val="tx1"/>
                </a:solidFill>
                <a:latin typeface="微软雅黑" panose="020B0503020204020204" pitchFamily="34" charset="-122"/>
                <a:ea typeface="微软雅黑" panose="020B0503020204020204" pitchFamily="34" charset="-122"/>
              </a:rPr>
              <a:t>氦循环泵</a:t>
            </a:r>
            <a:r>
              <a:rPr lang="zh-CN" altLang="en-US" sz="1400" b="0" dirty="0" smtClean="0">
                <a:solidFill>
                  <a:schemeClr val="tx1"/>
                </a:solidFill>
                <a:latin typeface="微软雅黑" panose="020B0503020204020204" pitchFamily="34" charset="-122"/>
                <a:ea typeface="微软雅黑" panose="020B0503020204020204" pitchFamily="34" charset="-122"/>
              </a:rPr>
              <a:t>冷却方式</a:t>
            </a:r>
            <a:endParaRPr lang="zh-CN" altLang="en-US" sz="1400" dirty="0"/>
          </a:p>
        </p:txBody>
      </p:sp>
      <p:cxnSp>
        <p:nvCxnSpPr>
          <p:cNvPr id="146" name="直接连接符 145"/>
          <p:cNvCxnSpPr/>
          <p:nvPr/>
        </p:nvCxnSpPr>
        <p:spPr bwMode="auto">
          <a:xfrm>
            <a:off x="5580112" y="4213416"/>
            <a:ext cx="36402" cy="392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接连接符 146"/>
          <p:cNvCxnSpPr/>
          <p:nvPr/>
        </p:nvCxnSpPr>
        <p:spPr bwMode="auto">
          <a:xfrm flipV="1">
            <a:off x="5616515" y="4164061"/>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接连接符 147"/>
          <p:cNvCxnSpPr/>
          <p:nvPr/>
        </p:nvCxnSpPr>
        <p:spPr bwMode="auto">
          <a:xfrm>
            <a:off x="5670322" y="4164061"/>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接连接符 148"/>
          <p:cNvCxnSpPr/>
          <p:nvPr/>
        </p:nvCxnSpPr>
        <p:spPr bwMode="auto">
          <a:xfrm flipV="1">
            <a:off x="5724129" y="4159923"/>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接连接符 149"/>
          <p:cNvCxnSpPr/>
          <p:nvPr/>
        </p:nvCxnSpPr>
        <p:spPr bwMode="auto">
          <a:xfrm>
            <a:off x="5777936" y="4159923"/>
            <a:ext cx="53807" cy="899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直接连接符 152"/>
          <p:cNvCxnSpPr/>
          <p:nvPr/>
        </p:nvCxnSpPr>
        <p:spPr bwMode="auto">
          <a:xfrm flipV="1">
            <a:off x="5833907" y="4218219"/>
            <a:ext cx="27504" cy="3336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7" name="组合 156"/>
          <p:cNvGrpSpPr/>
          <p:nvPr/>
        </p:nvGrpSpPr>
        <p:grpSpPr>
          <a:xfrm>
            <a:off x="6044798" y="4053438"/>
            <a:ext cx="327402" cy="265326"/>
            <a:chOff x="5975758" y="5180718"/>
            <a:chExt cx="216820" cy="192498"/>
          </a:xfrm>
        </p:grpSpPr>
        <p:sp>
          <p:nvSpPr>
            <p:cNvPr id="155" name="流程图: 联系 154"/>
            <p:cNvSpPr/>
            <p:nvPr/>
          </p:nvSpPr>
          <p:spPr bwMode="auto">
            <a:xfrm>
              <a:off x="5975758" y="5180718"/>
              <a:ext cx="216820" cy="192498"/>
            </a:xfrm>
            <a:prstGeom prst="flowChartConnector">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6" name="等腰三角形 155"/>
            <p:cNvSpPr/>
            <p:nvPr/>
          </p:nvSpPr>
          <p:spPr bwMode="auto">
            <a:xfrm rot="5400000">
              <a:off x="6033532" y="5201536"/>
              <a:ext cx="152589" cy="165502"/>
            </a:xfrm>
            <a:prstGeom prst="triangl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cxnSp>
        <p:nvCxnSpPr>
          <p:cNvPr id="158" name="直接连接符 157"/>
          <p:cNvCxnSpPr/>
          <p:nvPr/>
        </p:nvCxnSpPr>
        <p:spPr bwMode="auto">
          <a:xfrm flipV="1">
            <a:off x="5861412" y="4210119"/>
            <a:ext cx="222757" cy="242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矩形 161"/>
          <p:cNvSpPr/>
          <p:nvPr/>
        </p:nvSpPr>
        <p:spPr>
          <a:xfrm>
            <a:off x="5842497" y="4283841"/>
            <a:ext cx="697627" cy="246221"/>
          </a:xfrm>
          <a:prstGeom prst="rect">
            <a:avLst/>
          </a:prstGeom>
        </p:spPr>
        <p:txBody>
          <a:bodyPr wrap="none">
            <a:spAutoFit/>
          </a:bodyPr>
          <a:lstStyle/>
          <a:p>
            <a:r>
              <a:rPr lang="zh-CN" altLang="en-US" sz="1000" b="0" dirty="0">
                <a:solidFill>
                  <a:schemeClr val="tx1"/>
                </a:solidFill>
                <a:latin typeface="微软雅黑" panose="020B0503020204020204" pitchFamily="34" charset="-122"/>
                <a:ea typeface="微软雅黑" panose="020B0503020204020204" pitchFamily="34" charset="-122"/>
              </a:rPr>
              <a:t>氦循环泵</a:t>
            </a:r>
            <a:endParaRPr lang="zh-CN" altLang="en-US" sz="1000" dirty="0"/>
          </a:p>
        </p:txBody>
      </p:sp>
    </p:spTree>
    <p:extLst>
      <p:ext uri="{BB962C8B-B14F-4D97-AF65-F5344CB8AC3E}">
        <p14:creationId xmlns:p14="http://schemas.microsoft.com/office/powerpoint/2010/main" val="489606088"/>
      </p:ext>
    </p:extLst>
  </p:cSld>
  <p:clrMapOvr>
    <a:masterClrMapping/>
  </p:clrMapOvr>
  <mc:AlternateContent xmlns:mc="http://schemas.openxmlformats.org/markup-compatibility/2006">
    <mc:Choice xmlns:p14="http://schemas.microsoft.com/office/powerpoint/2010/main" Requires="p14">
      <p:transition spd="slow" p14:dur="2000" advTm="130267"/>
    </mc:Choice>
    <mc:Fallback>
      <p:transition spd="slow" advTm="13026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36607A2A-7984-4D23-B668-36AFC624A73F}"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2" y="4786313"/>
            <a:ext cx="4112094" cy="342900"/>
          </a:xfrm>
        </p:spPr>
        <p:txBody>
          <a:bodyPr/>
          <a:lstStyle/>
          <a:p>
            <a:pPr>
              <a:defRPr/>
            </a:pPr>
            <a:r>
              <a:rPr lang="en-US" altLang="zh-CN" smtClean="0">
                <a:solidFill>
                  <a:srgbClr val="000000"/>
                </a:solidFill>
              </a:rPr>
              <a:t>CEPC-MDI mechanical design workshop ,Dongguan</a:t>
            </a:r>
            <a:endParaRPr lang="en-US">
              <a:solidFill>
                <a:srgbClr val="000000"/>
              </a:solidFill>
            </a:endParaRPr>
          </a:p>
        </p:txBody>
      </p:sp>
      <p:sp>
        <p:nvSpPr>
          <p:cNvPr id="8" name="标题 1"/>
          <p:cNvSpPr txBox="1">
            <a:spLocks/>
          </p:cNvSpPr>
          <p:nvPr/>
        </p:nvSpPr>
        <p:spPr>
          <a:xfrm>
            <a:off x="2843808" y="123478"/>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The Solution of Cryogenic System</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sp>
        <p:nvSpPr>
          <p:cNvPr id="7" name="矩形 6"/>
          <p:cNvSpPr/>
          <p:nvPr/>
        </p:nvSpPr>
        <p:spPr>
          <a:xfrm>
            <a:off x="2318074" y="4054301"/>
            <a:ext cx="4288353" cy="400110"/>
          </a:xfrm>
          <a:prstGeom prst="rect">
            <a:avLst/>
          </a:prstGeom>
        </p:spPr>
        <p:txBody>
          <a:bodyPr wrap="none">
            <a:spAutoFit/>
          </a:bodyPr>
          <a:lstStyle/>
          <a:p>
            <a:r>
              <a:rPr lang="zh-CN" altLang="en-US" sz="2000" dirty="0" smtClean="0">
                <a:solidFill>
                  <a:srgbClr val="FF0000"/>
                </a:solidFill>
              </a:rPr>
              <a:t>可应用于冷却流量比较大的超导磁铁</a:t>
            </a:r>
            <a:endParaRPr lang="zh-CN" altLang="en-US" sz="2000" dirty="0"/>
          </a:p>
        </p:txBody>
      </p:sp>
      <p:sp>
        <p:nvSpPr>
          <p:cNvPr id="2" name="矩形 1"/>
          <p:cNvSpPr/>
          <p:nvPr/>
        </p:nvSpPr>
        <p:spPr>
          <a:xfrm>
            <a:off x="683568" y="627534"/>
            <a:ext cx="7848872" cy="3462486"/>
          </a:xfrm>
          <a:prstGeom prst="rect">
            <a:avLst/>
          </a:prstGeom>
        </p:spPr>
        <p:txBody>
          <a:bodyPr wrap="square">
            <a:spAutoFit/>
          </a:bodyPr>
          <a:lstStyle/>
          <a:p>
            <a:pPr algn="l">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使用氦</a:t>
            </a:r>
            <a:r>
              <a:rPr lang="zh-CN" altLang="en-US" sz="2000" dirty="0" smtClean="0">
                <a:solidFill>
                  <a:schemeClr val="tx1"/>
                </a:solidFill>
                <a:latin typeface="微软雅黑" panose="020B0503020204020204" pitchFamily="34" charset="-122"/>
                <a:ea typeface="微软雅黑" panose="020B0503020204020204" pitchFamily="34" charset="-122"/>
              </a:rPr>
              <a:t>循环泵的优点：</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en-US" sz="1800" b="0" dirty="0" smtClean="0">
                <a:solidFill>
                  <a:schemeClr val="tx1"/>
                </a:solidFill>
                <a:latin typeface="微软雅黑" panose="020B0503020204020204" pitchFamily="34" charset="-122"/>
                <a:ea typeface="微软雅黑" panose="020B0503020204020204" pitchFamily="34" charset="-122"/>
              </a:rPr>
              <a:t>可以</a:t>
            </a:r>
            <a:r>
              <a:rPr lang="zh-CN" altLang="en-US" sz="1800" b="0" dirty="0">
                <a:solidFill>
                  <a:schemeClr val="tx1"/>
                </a:solidFill>
                <a:latin typeface="微软雅黑" panose="020B0503020204020204" pitchFamily="34" charset="-122"/>
                <a:ea typeface="微软雅黑" panose="020B0503020204020204" pitchFamily="34" charset="-122"/>
              </a:rPr>
              <a:t>促进磁体的冷却循环</a:t>
            </a:r>
            <a:r>
              <a:rPr lang="en-US" altLang="zh-CN" sz="1800" b="0" dirty="0">
                <a:solidFill>
                  <a:schemeClr val="tx1"/>
                </a:solidFill>
                <a:latin typeface="微软雅黑" panose="020B0503020204020204" pitchFamily="34" charset="-122"/>
                <a:ea typeface="微软雅黑" panose="020B0503020204020204" pitchFamily="34" charset="-122"/>
              </a:rPr>
              <a:t>, </a:t>
            </a:r>
            <a:r>
              <a:rPr lang="zh-CN" altLang="en-US" sz="1800" b="0" dirty="0">
                <a:solidFill>
                  <a:schemeClr val="tx1"/>
                </a:solidFill>
                <a:latin typeface="微软雅黑" panose="020B0503020204020204" pitchFamily="34" charset="-122"/>
                <a:ea typeface="微软雅黑" panose="020B0503020204020204" pitchFamily="34" charset="-122"/>
              </a:rPr>
              <a:t>加大</a:t>
            </a:r>
            <a:r>
              <a:rPr lang="zh-CN" altLang="en-US" sz="1800" b="0" dirty="0" smtClean="0">
                <a:solidFill>
                  <a:schemeClr val="tx1"/>
                </a:solidFill>
                <a:latin typeface="微软雅黑" panose="020B0503020204020204" pitchFamily="34" charset="-122"/>
                <a:ea typeface="微软雅黑" panose="020B0503020204020204" pitchFamily="34" charset="-122"/>
              </a:rPr>
              <a:t>冷却</a:t>
            </a:r>
            <a:r>
              <a:rPr lang="zh-CN" altLang="en-US" sz="1800" b="0" dirty="0">
                <a:solidFill>
                  <a:schemeClr val="tx1"/>
                </a:solidFill>
                <a:latin typeface="微软雅黑" panose="020B0503020204020204" pitchFamily="34" charset="-122"/>
                <a:ea typeface="微软雅黑" panose="020B0503020204020204" pitchFamily="34" charset="-122"/>
              </a:rPr>
              <a:t>介质流量以提高超导磁体的冷却</a:t>
            </a:r>
            <a:r>
              <a:rPr lang="zh-CN" altLang="en-US" sz="1800" b="0" dirty="0" smtClean="0">
                <a:solidFill>
                  <a:schemeClr val="tx1"/>
                </a:solidFill>
                <a:latin typeface="微软雅黑" panose="020B0503020204020204" pitchFamily="34" charset="-122"/>
                <a:ea typeface="微软雅黑" panose="020B0503020204020204" pitchFamily="34" charset="-122"/>
              </a:rPr>
              <a:t>效果</a:t>
            </a:r>
            <a:r>
              <a:rPr lang="zh-CN" altLang="en-US" sz="1800" b="0" dirty="0">
                <a:solidFill>
                  <a:schemeClr val="tx1"/>
                </a:solidFill>
                <a:latin typeface="微软雅黑" panose="020B0503020204020204" pitchFamily="34" charset="-122"/>
                <a:ea typeface="微软雅黑" panose="020B0503020204020204" pitchFamily="34" charset="-122"/>
              </a:rPr>
              <a:t>，</a:t>
            </a:r>
            <a:r>
              <a:rPr lang="en-US" altLang="zh-CN" sz="1800" b="0" dirty="0" smtClean="0">
                <a:solidFill>
                  <a:schemeClr val="tx1"/>
                </a:solidFill>
                <a:latin typeface="微软雅黑" panose="020B0503020204020204" pitchFamily="34" charset="-122"/>
                <a:ea typeface="微软雅黑" panose="020B0503020204020204" pitchFamily="34" charset="-122"/>
              </a:rPr>
              <a:t> </a:t>
            </a:r>
            <a:r>
              <a:rPr lang="zh-CN" altLang="en-US" sz="1800" b="0" dirty="0">
                <a:solidFill>
                  <a:schemeClr val="tx1"/>
                </a:solidFill>
                <a:latin typeface="微软雅黑" panose="020B0503020204020204" pitchFamily="34" charset="-122"/>
                <a:ea typeface="微软雅黑" panose="020B0503020204020204" pitchFamily="34" charset="-122"/>
              </a:rPr>
              <a:t>从而提高</a:t>
            </a:r>
            <a:r>
              <a:rPr lang="zh-CN" altLang="en-US" sz="1800" b="0" dirty="0" smtClean="0">
                <a:solidFill>
                  <a:schemeClr val="tx1"/>
                </a:solidFill>
                <a:latin typeface="微软雅黑" panose="020B0503020204020204" pitchFamily="34" charset="-122"/>
                <a:ea typeface="微软雅黑" panose="020B0503020204020204" pitchFamily="34" charset="-122"/>
              </a:rPr>
              <a:t>超导磁体的</a:t>
            </a:r>
            <a:r>
              <a:rPr lang="zh-CN" altLang="en-US" sz="1800" b="0" dirty="0">
                <a:solidFill>
                  <a:schemeClr val="tx1"/>
                </a:solidFill>
                <a:latin typeface="微软雅黑" panose="020B0503020204020204" pitchFamily="34" charset="-122"/>
                <a:ea typeface="微软雅黑" panose="020B0503020204020204" pitchFamily="34" charset="-122"/>
              </a:rPr>
              <a:t>稳定性</a:t>
            </a:r>
            <a:r>
              <a:rPr lang="zh-CN" altLang="en-US" sz="1800" b="0" dirty="0" smtClean="0">
                <a:solidFill>
                  <a:schemeClr val="tx1"/>
                </a:solidFill>
                <a:latin typeface="微软雅黑" panose="020B0503020204020204" pitchFamily="34" charset="-122"/>
                <a:ea typeface="微软雅黑" panose="020B0503020204020204" pitchFamily="34" charset="-122"/>
              </a:rPr>
              <a:t>。</a:t>
            </a:r>
            <a:endParaRPr lang="en-US" altLang="zh-CN" sz="1800" b="0" dirty="0" smtClean="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en-US" sz="1800" b="0" dirty="0" smtClean="0">
                <a:solidFill>
                  <a:schemeClr val="tx1"/>
                </a:solidFill>
                <a:latin typeface="微软雅黑" panose="020B0503020204020204" pitchFamily="34" charset="-122"/>
                <a:ea typeface="微软雅黑" panose="020B0503020204020204" pitchFamily="34" charset="-122"/>
              </a:rPr>
              <a:t>可以</a:t>
            </a:r>
            <a:r>
              <a:rPr lang="zh-CN" altLang="en-US" sz="1800" b="0" dirty="0">
                <a:solidFill>
                  <a:schemeClr val="tx1"/>
                </a:solidFill>
                <a:latin typeface="微软雅黑" panose="020B0503020204020204" pitchFamily="34" charset="-122"/>
                <a:ea typeface="微软雅黑" panose="020B0503020204020204" pitchFamily="34" charset="-122"/>
              </a:rPr>
              <a:t>方便的改变磁体冷却循环的冷却介质</a:t>
            </a:r>
            <a:r>
              <a:rPr lang="zh-CN" altLang="en-US" sz="1800" b="0" dirty="0" smtClean="0">
                <a:solidFill>
                  <a:schemeClr val="tx1"/>
                </a:solidFill>
                <a:latin typeface="微软雅黑" panose="020B0503020204020204" pitchFamily="34" charset="-122"/>
                <a:ea typeface="微软雅黑" panose="020B0503020204020204" pitchFamily="34" charset="-122"/>
              </a:rPr>
              <a:t>流量</a:t>
            </a:r>
            <a:r>
              <a:rPr lang="zh-CN" altLang="en-US" sz="1800" b="0" dirty="0">
                <a:solidFill>
                  <a:schemeClr val="tx1"/>
                </a:solidFill>
                <a:latin typeface="微软雅黑" panose="020B0503020204020204" pitchFamily="34" charset="-122"/>
                <a:ea typeface="微软雅黑" panose="020B0503020204020204" pitchFamily="34" charset="-122"/>
              </a:rPr>
              <a:t>而不需要改变制冷机的节流路流量</a:t>
            </a:r>
            <a:r>
              <a:rPr lang="en-US" altLang="zh-CN" sz="1800" b="0" dirty="0">
                <a:solidFill>
                  <a:schemeClr val="tx1"/>
                </a:solidFill>
                <a:latin typeface="微软雅黑" panose="020B0503020204020204" pitchFamily="34" charset="-122"/>
                <a:ea typeface="微软雅黑" panose="020B0503020204020204" pitchFamily="34" charset="-122"/>
              </a:rPr>
              <a:t>, </a:t>
            </a:r>
            <a:r>
              <a:rPr lang="zh-CN" altLang="en-US" sz="1800" b="0" dirty="0">
                <a:solidFill>
                  <a:schemeClr val="tx1"/>
                </a:solidFill>
                <a:latin typeface="微软雅黑" panose="020B0503020204020204" pitchFamily="34" charset="-122"/>
                <a:ea typeface="微软雅黑" panose="020B0503020204020204" pitchFamily="34" charset="-122"/>
              </a:rPr>
              <a:t>此调节过程中产生</a:t>
            </a:r>
            <a:r>
              <a:rPr lang="zh-CN" altLang="en-US" sz="1800" b="0" dirty="0" smtClean="0">
                <a:solidFill>
                  <a:schemeClr val="tx1"/>
                </a:solidFill>
                <a:latin typeface="微软雅黑" panose="020B0503020204020204" pitchFamily="34" charset="-122"/>
                <a:ea typeface="微软雅黑" panose="020B0503020204020204" pitchFamily="34" charset="-122"/>
              </a:rPr>
              <a:t>的热</a:t>
            </a:r>
            <a:r>
              <a:rPr lang="zh-CN" altLang="en-US" sz="1800" b="0" dirty="0">
                <a:solidFill>
                  <a:schemeClr val="tx1"/>
                </a:solidFill>
                <a:latin typeface="微软雅黑" panose="020B0503020204020204" pitchFamily="34" charset="-122"/>
                <a:ea typeface="微软雅黑" panose="020B0503020204020204" pitchFamily="34" charset="-122"/>
              </a:rPr>
              <a:t>扰动会首先被液氦槽或过冷槽吸收</a:t>
            </a:r>
            <a:r>
              <a:rPr lang="en-US" altLang="zh-CN" sz="1800" b="0" dirty="0">
                <a:solidFill>
                  <a:schemeClr val="tx1"/>
                </a:solidFill>
                <a:latin typeface="微软雅黑" panose="020B0503020204020204" pitchFamily="34" charset="-122"/>
                <a:ea typeface="微软雅黑" panose="020B0503020204020204" pitchFamily="34" charset="-122"/>
              </a:rPr>
              <a:t>, </a:t>
            </a:r>
            <a:r>
              <a:rPr lang="zh-CN" altLang="en-US" sz="1800" b="0" dirty="0">
                <a:solidFill>
                  <a:schemeClr val="tx1"/>
                </a:solidFill>
                <a:latin typeface="微软雅黑" panose="020B0503020204020204" pitchFamily="34" charset="-122"/>
                <a:ea typeface="微软雅黑" panose="020B0503020204020204" pitchFamily="34" charset="-122"/>
              </a:rPr>
              <a:t>再慢慢地传送到</a:t>
            </a:r>
            <a:r>
              <a:rPr lang="zh-CN" altLang="en-US" sz="1800" b="0" dirty="0" smtClean="0">
                <a:solidFill>
                  <a:schemeClr val="tx1"/>
                </a:solidFill>
                <a:latin typeface="微软雅黑" panose="020B0503020204020204" pitchFamily="34" charset="-122"/>
                <a:ea typeface="微软雅黑" panose="020B0503020204020204" pitchFamily="34" charset="-122"/>
              </a:rPr>
              <a:t>制冷机。</a:t>
            </a:r>
            <a:endParaRPr lang="en-US" altLang="zh-CN" sz="1800" b="0" dirty="0" smtClean="0">
              <a:solidFill>
                <a:schemeClr val="tx1"/>
              </a:solidFill>
              <a:latin typeface="微软雅黑" panose="020B0503020204020204" pitchFamily="34" charset="-122"/>
              <a:ea typeface="微软雅黑" panose="020B0503020204020204" pitchFamily="34" charset="-122"/>
            </a:endParaRPr>
          </a:p>
          <a:p>
            <a:pPr marL="342900" indent="-342900" algn="l">
              <a:lnSpc>
                <a:spcPct val="150000"/>
              </a:lnSpc>
              <a:buFont typeface="+mj-lt"/>
              <a:buAutoNum type="arabicPeriod"/>
            </a:pPr>
            <a:r>
              <a:rPr lang="zh-CN" altLang="en-US" sz="1800" b="0" dirty="0" smtClean="0">
                <a:solidFill>
                  <a:schemeClr val="tx1"/>
                </a:solidFill>
                <a:latin typeface="微软雅黑" panose="020B0503020204020204" pitchFamily="34" charset="-122"/>
                <a:ea typeface="微软雅黑" panose="020B0503020204020204" pitchFamily="34" charset="-122"/>
              </a:rPr>
              <a:t>可以</a:t>
            </a:r>
            <a:r>
              <a:rPr lang="zh-CN" altLang="en-US" sz="1800" b="0" dirty="0">
                <a:solidFill>
                  <a:schemeClr val="tx1"/>
                </a:solidFill>
                <a:latin typeface="微软雅黑" panose="020B0503020204020204" pitchFamily="34" charset="-122"/>
                <a:ea typeface="微软雅黑" panose="020B0503020204020204" pitchFamily="34" charset="-122"/>
              </a:rPr>
              <a:t>提高超导磁体</a:t>
            </a:r>
            <a:r>
              <a:rPr lang="zh-CN" altLang="en-US" sz="1800" b="0" dirty="0" smtClean="0">
                <a:solidFill>
                  <a:schemeClr val="tx1"/>
                </a:solidFill>
                <a:latin typeface="微软雅黑" panose="020B0503020204020204" pitchFamily="34" charset="-122"/>
                <a:ea typeface="微软雅黑" panose="020B0503020204020204" pitchFamily="34" charset="-122"/>
              </a:rPr>
              <a:t>的入口</a:t>
            </a:r>
            <a:r>
              <a:rPr lang="zh-CN" altLang="en-US" sz="1800" b="0" dirty="0">
                <a:solidFill>
                  <a:schemeClr val="tx1"/>
                </a:solidFill>
                <a:latin typeface="微软雅黑" panose="020B0503020204020204" pitchFamily="34" charset="-122"/>
                <a:ea typeface="微软雅黑" panose="020B0503020204020204" pitchFamily="34" charset="-122"/>
              </a:rPr>
              <a:t>压力</a:t>
            </a:r>
            <a:r>
              <a:rPr lang="en-US" altLang="zh-CN" sz="1800" b="0" dirty="0">
                <a:solidFill>
                  <a:schemeClr val="tx1"/>
                </a:solidFill>
                <a:latin typeface="微软雅黑" panose="020B0503020204020204" pitchFamily="34" charset="-122"/>
                <a:ea typeface="微软雅黑" panose="020B0503020204020204" pitchFamily="34" charset="-122"/>
              </a:rPr>
              <a:t>, </a:t>
            </a:r>
            <a:r>
              <a:rPr lang="zh-CN" altLang="en-US" sz="1800" b="0" dirty="0">
                <a:solidFill>
                  <a:schemeClr val="tx1"/>
                </a:solidFill>
                <a:latin typeface="微软雅黑" panose="020B0503020204020204" pitchFamily="34" charset="-122"/>
                <a:ea typeface="微软雅黑" panose="020B0503020204020204" pitchFamily="34" charset="-122"/>
              </a:rPr>
              <a:t>保证出口</a:t>
            </a:r>
            <a:r>
              <a:rPr lang="zh-CN" altLang="en-US" sz="1800" b="0" dirty="0" smtClean="0">
                <a:solidFill>
                  <a:schemeClr val="tx1"/>
                </a:solidFill>
                <a:latin typeface="微软雅黑" panose="020B0503020204020204" pitchFamily="34" charset="-122"/>
                <a:ea typeface="微软雅黑" panose="020B0503020204020204" pitchFamily="34" charset="-122"/>
              </a:rPr>
              <a:t>冷却介质仍</a:t>
            </a:r>
            <a:r>
              <a:rPr lang="zh-CN" altLang="en-US" sz="1800" b="0" dirty="0">
                <a:solidFill>
                  <a:schemeClr val="tx1"/>
                </a:solidFill>
                <a:latin typeface="微软雅黑" panose="020B0503020204020204" pitchFamily="34" charset="-122"/>
                <a:ea typeface="微软雅黑" panose="020B0503020204020204" pitchFamily="34" charset="-122"/>
              </a:rPr>
              <a:t>为超临界氦</a:t>
            </a:r>
            <a:r>
              <a:rPr lang="en-US" altLang="zh-CN" sz="1800" b="0" dirty="0">
                <a:solidFill>
                  <a:schemeClr val="tx1"/>
                </a:solidFill>
                <a:latin typeface="微软雅黑" panose="020B0503020204020204" pitchFamily="34" charset="-122"/>
                <a:ea typeface="微软雅黑" panose="020B0503020204020204" pitchFamily="34" charset="-122"/>
              </a:rPr>
              <a:t>, </a:t>
            </a:r>
            <a:r>
              <a:rPr lang="zh-CN" altLang="en-US" sz="1800" b="0" dirty="0">
                <a:solidFill>
                  <a:schemeClr val="tx1"/>
                </a:solidFill>
                <a:latin typeface="微软雅黑" panose="020B0503020204020204" pitchFamily="34" charset="-122"/>
                <a:ea typeface="微软雅黑" panose="020B0503020204020204" pitchFamily="34" charset="-122"/>
              </a:rPr>
              <a:t>从而避免超导磁体内冷通道发生两相流。</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1515600"/>
      </p:ext>
    </p:extLst>
  </p:cSld>
  <p:clrMapOvr>
    <a:masterClrMapping/>
  </p:clrMapOvr>
  <mc:AlternateContent xmlns:mc="http://schemas.openxmlformats.org/markup-compatibility/2006">
    <mc:Choice xmlns:p14="http://schemas.microsoft.com/office/powerpoint/2010/main" Requires="p14">
      <p:transition spd="slow" p14:dur="2000" advTm="135381"/>
    </mc:Choice>
    <mc:Fallback>
      <p:transition spd="slow" advTm="13538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1EE05117-F067-40D6-846B-039F1A0A681A}" type="datetime1">
              <a:rPr lang="zh-CN" altLang="en-US" smtClean="0">
                <a:solidFill>
                  <a:srgbClr val="000000"/>
                </a:solidFill>
              </a:rPr>
              <a:t>2021-10-23</a:t>
            </a:fld>
            <a:endParaRPr lang="en-US">
              <a:solidFill>
                <a:srgbClr val="000000"/>
              </a:solidFill>
            </a:endParaRPr>
          </a:p>
        </p:txBody>
      </p:sp>
      <p:sp>
        <p:nvSpPr>
          <p:cNvPr id="6" name="页脚占位符 5"/>
          <p:cNvSpPr>
            <a:spLocks noGrp="1"/>
          </p:cNvSpPr>
          <p:nvPr>
            <p:ph type="ftr" sz="quarter" idx="12"/>
          </p:nvPr>
        </p:nvSpPr>
        <p:spPr>
          <a:xfrm>
            <a:off x="3124202" y="4786313"/>
            <a:ext cx="3896070" cy="342900"/>
          </a:xfrm>
        </p:spPr>
        <p:txBody>
          <a:bodyPr/>
          <a:lstStyle/>
          <a:p>
            <a:pPr>
              <a:defRPr/>
            </a:pPr>
            <a:r>
              <a:rPr lang="en-US" altLang="zh-CN" dirty="0" smtClean="0">
                <a:solidFill>
                  <a:srgbClr val="000000"/>
                </a:solidFill>
              </a:rPr>
              <a:t>CEPC-MDI mechanical design workshop ,Dongguan</a:t>
            </a:r>
            <a:endParaRPr lang="en-US" dirty="0">
              <a:solidFill>
                <a:srgbClr val="000000"/>
              </a:solidFill>
            </a:endParaRPr>
          </a:p>
        </p:txBody>
      </p:sp>
      <p:sp>
        <p:nvSpPr>
          <p:cNvPr id="8" name="标题 1"/>
          <p:cNvSpPr txBox="1">
            <a:spLocks/>
          </p:cNvSpPr>
          <p:nvPr/>
        </p:nvSpPr>
        <p:spPr>
          <a:xfrm>
            <a:off x="2843808" y="135063"/>
            <a:ext cx="6035206" cy="348455"/>
          </a:xfrm>
          <a:prstGeom prst="rect">
            <a:avLst/>
          </a:prstGeom>
        </p:spPr>
        <p:txBody>
          <a:bodyPr/>
          <a:lstStyle>
            <a:lvl1pPr algn="ctr"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en-US" altLang="zh-CN" sz="2400" b="0" dirty="0" smtClean="0">
                <a:solidFill>
                  <a:srgbClr val="000000"/>
                </a:solidFill>
                <a:latin typeface="微软雅黑" panose="020B0503020204020204" pitchFamily="34" charset="-122"/>
                <a:ea typeface="微软雅黑" panose="020B0503020204020204" pitchFamily="34" charset="-122"/>
              </a:rPr>
              <a:t>Flow Chart for Cryostat (one site)</a:t>
            </a:r>
            <a:endParaRPr lang="en-US" altLang="zh-CN" sz="2400" b="0" dirty="0">
              <a:solidFill>
                <a:srgbClr val="000000"/>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60" r="2513"/>
          <a:stretch/>
        </p:blipFill>
        <p:spPr bwMode="auto">
          <a:xfrm>
            <a:off x="323528" y="735546"/>
            <a:ext cx="8496944" cy="40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5405"/>
      </p:ext>
    </p:extLst>
  </p:cSld>
  <p:clrMapOvr>
    <a:masterClrMapping/>
  </p:clrMapOvr>
  <mc:AlternateContent xmlns:mc="http://schemas.openxmlformats.org/markup-compatibility/2006">
    <mc:Choice xmlns:p14="http://schemas.microsoft.com/office/powerpoint/2010/main" Requires="p14">
      <p:transition spd="slow" p14:dur="2000" advTm="18492"/>
    </mc:Choice>
    <mc:Fallback>
      <p:transition spd="slow" advTm="18492"/>
    </mc:Fallback>
  </mc:AlternateContent>
  <p:timing>
    <p:tnLst>
      <p:par>
        <p:cTn id="1" dur="indefinite" restart="never" nodeType="tmRoot"/>
      </p:par>
    </p:tnLst>
  </p:timing>
</p:sld>
</file>

<file path=ppt/theme/theme1.xml><?xml version="1.0" encoding="utf-8"?>
<a:theme xmlns:a="http://schemas.openxmlformats.org/drawingml/2006/main" name="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10.xml><?xml version="1.0" encoding="utf-8"?>
<a:theme xmlns:a="http://schemas.openxmlformats.org/drawingml/2006/main" name="5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3.xml><?xml version="1.0" encoding="utf-8"?>
<a:theme xmlns:a="http://schemas.openxmlformats.org/drawingml/2006/main" name="1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6.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KU.potx" id="{2988535C-36B5-4DE1-BB57-1578F5CA2611}" vid="{86802D5B-AD3F-4A5F-9749-7458BD97C5A7}"/>
    </a:ext>
  </a:extLst>
</a:theme>
</file>

<file path=ppt/theme/theme8.xml><?xml version="1.0" encoding="utf-8"?>
<a:theme xmlns:a="http://schemas.openxmlformats.org/drawingml/2006/main" name="3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KU.potx" id="{2988535C-36B5-4DE1-BB57-1578F5CA2611}" vid="{86802D5B-AD3F-4A5F-9749-7458BD97C5A7}"/>
    </a:ext>
  </a:extLst>
</a:theme>
</file>

<file path=ppt/theme/theme9.xml><?xml version="1.0" encoding="utf-8"?>
<a:theme xmlns:a="http://schemas.openxmlformats.org/drawingml/2006/main" name="4_pku">
  <a:themeElements>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ku">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pku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ku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ku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ku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ku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ku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ku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ku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ku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KU.potx" id="{2988535C-36B5-4DE1-BB57-1578F5CA2611}" vid="{86802D5B-AD3F-4A5F-9749-7458BD97C5A7}"/>
    </a:ext>
  </a:extLst>
</a:theme>
</file>

<file path=docProps/app.xml><?xml version="1.0" encoding="utf-8"?>
<Properties xmlns="http://schemas.openxmlformats.org/officeDocument/2006/extended-properties" xmlns:vt="http://schemas.openxmlformats.org/officeDocument/2006/docPropsVTypes">
  <Template/>
  <TotalTime>5964</TotalTime>
  <Words>1626</Words>
  <Application>Microsoft Office PowerPoint</Application>
  <PresentationFormat>全屏显示(16:9)</PresentationFormat>
  <Paragraphs>252</Paragraphs>
  <Slides>28</Slides>
  <Notes>1</Notes>
  <HiddenSlides>0</HiddenSlides>
  <MMClips>0</MMClips>
  <ScaleCrop>false</ScaleCrop>
  <HeadingPairs>
    <vt:vector size="4" baseType="variant">
      <vt:variant>
        <vt:lpstr>主题</vt:lpstr>
      </vt:variant>
      <vt:variant>
        <vt:i4>10</vt:i4>
      </vt:variant>
      <vt:variant>
        <vt:lpstr>幻灯片标题</vt:lpstr>
      </vt:variant>
      <vt:variant>
        <vt:i4>28</vt:i4>
      </vt:variant>
    </vt:vector>
  </HeadingPairs>
  <TitlesOfParts>
    <vt:vector size="38" baseType="lpstr">
      <vt:lpstr>pku</vt:lpstr>
      <vt:lpstr>1_pku</vt:lpstr>
      <vt:lpstr>1_自定义设计方案</vt:lpstr>
      <vt:lpstr>2_自定义设计方案</vt:lpstr>
      <vt:lpstr>2_pku</vt:lpstr>
      <vt:lpstr>自定义设计方案</vt:lpstr>
      <vt:lpstr>10_pku</vt:lpstr>
      <vt:lpstr>3_pku</vt:lpstr>
      <vt:lpstr>4_pku</vt:lpstr>
      <vt:lpstr>5_pku</vt:lpstr>
      <vt:lpstr>Design and Research of Cryostat for CEPC MDI SC Magnet</vt:lpstr>
      <vt:lpstr> Contents</vt:lpstr>
      <vt:lpstr>PowerPoint 演示文稿</vt:lpstr>
      <vt:lpstr>PowerPoint 演示文稿</vt:lpstr>
      <vt:lpstr> Contents</vt:lpstr>
      <vt:lpstr>PowerPoint 演示文稿</vt:lpstr>
      <vt:lpstr>PowerPoint 演示文稿</vt:lpstr>
      <vt:lpstr>PowerPoint 演示文稿</vt:lpstr>
      <vt:lpstr>PowerPoint 演示文稿</vt:lpstr>
      <vt:lpstr>PowerPoint 演示文稿</vt:lpstr>
      <vt:lpstr> Contents</vt:lpstr>
      <vt:lpstr>PowerPoint 演示文稿</vt:lpstr>
      <vt:lpstr>PowerPoint 演示文稿</vt:lpstr>
      <vt:lpstr>PowerPoint 演示文稿</vt:lpstr>
      <vt:lpstr>PowerPoint 演示文稿</vt:lpstr>
      <vt:lpstr>PowerPoint 演示文稿</vt:lpstr>
      <vt:lpstr> 恒温器压力安全设计</vt:lpstr>
      <vt:lpstr> 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 for your attentions !</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Windows 用户</cp:lastModifiedBy>
  <cp:revision>1878</cp:revision>
  <cp:lastPrinted>2021-10-22T03:19:54Z</cp:lastPrinted>
  <dcterms:created xsi:type="dcterms:W3CDTF">2010-03-12T08:32:26Z</dcterms:created>
  <dcterms:modified xsi:type="dcterms:W3CDTF">2021-10-23T00:10:58Z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