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38" r:id="rId2"/>
    <p:sldId id="339" r:id="rId3"/>
    <p:sldId id="364" r:id="rId4"/>
    <p:sldId id="365" r:id="rId5"/>
    <p:sldId id="367" r:id="rId6"/>
    <p:sldId id="368" r:id="rId7"/>
    <p:sldId id="366" r:id="rId8"/>
    <p:sldId id="372" r:id="rId9"/>
    <p:sldId id="341" r:id="rId10"/>
    <p:sldId id="353" r:id="rId11"/>
    <p:sldId id="354" r:id="rId12"/>
    <p:sldId id="360" r:id="rId13"/>
    <p:sldId id="355" r:id="rId14"/>
    <p:sldId id="356" r:id="rId15"/>
    <p:sldId id="362" r:id="rId16"/>
    <p:sldId id="357" r:id="rId17"/>
    <p:sldId id="351" r:id="rId18"/>
    <p:sldId id="348" r:id="rId19"/>
    <p:sldId id="358" r:id="rId20"/>
    <p:sldId id="379" r:id="rId21"/>
    <p:sldId id="369" r:id="rId22"/>
    <p:sldId id="374" r:id="rId23"/>
    <p:sldId id="376" r:id="rId24"/>
    <p:sldId id="378" r:id="rId25"/>
    <p:sldId id="377" r:id="rId26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CC"/>
    <a:srgbClr val="FF00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0" autoAdjust="0"/>
    <p:restoredTop sz="96083" autoAdjust="0"/>
  </p:normalViewPr>
  <p:slideViewPr>
    <p:cSldViewPr snapToGrid="0">
      <p:cViewPr varScale="1">
        <p:scale>
          <a:sx n="69" d="100"/>
          <a:sy n="69" d="100"/>
        </p:scale>
        <p:origin x="44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32E37834-227C-4AFF-BB96-39138A7974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70F4F40-982A-4506-8AE4-F0214A272C8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EE167B4-1A2E-47A9-8B98-A2FD84217ADB}" type="datetimeFigureOut">
              <a:rPr lang="zh-CN" altLang="en-US"/>
              <a:pPr>
                <a:defRPr/>
              </a:pPr>
              <a:t>2021/10/23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3399589D-0FF4-44F7-89CA-581FB78264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113EEBA2-7878-42DF-8746-56E190AC00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C3EA0F6-A7BC-4AB3-8760-AC9188F84E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F47F918-8402-486E-8135-8EF344CBE6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fld id="{6B7F0887-9A3B-411C-81AD-06BDF05961D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0402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>
            <a:extLst>
              <a:ext uri="{FF2B5EF4-FFF2-40B4-BE49-F238E27FC236}">
                <a16:creationId xmlns:a16="http://schemas.microsoft.com/office/drawing/2014/main" id="{AF16F2E2-489E-464C-BBDC-1161231805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</a:blip>
          <a:srcRect t="7698" b="7698"/>
          <a:stretch/>
        </p:blipFill>
        <p:spPr>
          <a:xfrm>
            <a:off x="-36622" y="561260"/>
            <a:ext cx="12228623" cy="5154506"/>
          </a:xfrm>
          <a:prstGeom prst="rect">
            <a:avLst/>
          </a:prstGeom>
          <a:noFill/>
          <a:ln w="0">
            <a:noFill/>
          </a:ln>
          <a:effectLst>
            <a:softEdge rad="660400"/>
          </a:effectLst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65B1769C-C2DD-4405-AE05-01282EFC1E9C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150" y="5619750"/>
            <a:ext cx="245268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E1792D9A-12F8-4456-BD0F-5C7B3D2212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3188"/>
            <a:ext cx="3568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0">
            <a:extLst>
              <a:ext uri="{FF2B5EF4-FFF2-40B4-BE49-F238E27FC236}">
                <a16:creationId xmlns:a16="http://schemas.microsoft.com/office/drawing/2014/main" id="{9584E74B-1168-4721-A04A-DC52D812C312}"/>
              </a:ext>
            </a:extLst>
          </p:cNvPr>
          <p:cNvSpPr txBox="1"/>
          <p:nvPr/>
        </p:nvSpPr>
        <p:spPr>
          <a:xfrm>
            <a:off x="5808663" y="6238875"/>
            <a:ext cx="3028950" cy="51911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中科院高能物理所</a:t>
            </a:r>
          </a:p>
        </p:txBody>
      </p:sp>
      <p:sp>
        <p:nvSpPr>
          <p:cNvPr id="8" name="文本框 11">
            <a:extLst>
              <a:ext uri="{FF2B5EF4-FFF2-40B4-BE49-F238E27FC236}">
                <a16:creationId xmlns:a16="http://schemas.microsoft.com/office/drawing/2014/main" id="{EA35BDCF-1AF7-4CF3-9B4F-071746FBF22D}"/>
              </a:ext>
            </a:extLst>
          </p:cNvPr>
          <p:cNvSpPr txBox="1"/>
          <p:nvPr/>
        </p:nvSpPr>
        <p:spPr>
          <a:xfrm>
            <a:off x="2474913" y="150813"/>
            <a:ext cx="2673350" cy="51911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3F99C7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中国散裂中子源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54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D84D65A1-D72F-451F-AD44-5FE971E8D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363" y="155575"/>
            <a:ext cx="2433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BB94B6-D86F-4FEB-AF50-1D368F383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A2FE4-8164-4E8C-9D3A-991513C0CE75}" type="datetimeFigureOut">
              <a:rPr lang="zh-CN" altLang="en-US"/>
              <a:pPr>
                <a:defRPr/>
              </a:pPr>
              <a:t>2021/10/23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DBE674-943B-4282-805E-3150CE5CB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BD8DD4-122B-43C6-98CB-A29A512A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40D92-6A55-4C46-952F-ECB66E4F6FA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457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短领域-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160460" y="139004"/>
            <a:ext cx="10036379" cy="54476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l">
              <a:buNone/>
              <a:defRPr sz="21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83FAD10-F834-44ED-88E1-0843964E43F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339263" y="64817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57BA4EB6-2536-4968-A4FE-A77605B51A3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2634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9">
            <a:extLst>
              <a:ext uri="{FF2B5EF4-FFF2-40B4-BE49-F238E27FC236}">
                <a16:creationId xmlns:a16="http://schemas.microsoft.com/office/drawing/2014/main" id="{E1792D9A-12F8-4456-BD0F-5C7B3D221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0" y="60057"/>
            <a:ext cx="2932924" cy="59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EA35BDCF-1AF7-4CF3-9B4F-071746FBF22D}"/>
              </a:ext>
            </a:extLst>
          </p:cNvPr>
          <p:cNvSpPr txBox="1"/>
          <p:nvPr userDrawn="1"/>
        </p:nvSpPr>
        <p:spPr>
          <a:xfrm>
            <a:off x="1773165" y="52391"/>
            <a:ext cx="2437328" cy="4001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3F99C7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中国散裂中子源</a:t>
            </a:r>
          </a:p>
        </p:txBody>
      </p:sp>
    </p:spTree>
    <p:extLst>
      <p:ext uri="{BB962C8B-B14F-4D97-AF65-F5344CB8AC3E}">
        <p14:creationId xmlns:p14="http://schemas.microsoft.com/office/powerpoint/2010/main" val="104465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880029F5-9679-446D-AC41-8777F4804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363" y="155575"/>
            <a:ext cx="2433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8">
            <a:extLst>
              <a:ext uri="{FF2B5EF4-FFF2-40B4-BE49-F238E27FC236}">
                <a16:creationId xmlns:a16="http://schemas.microsoft.com/office/drawing/2014/main" id="{79FA44D9-57E6-48E2-A341-FAA62D75ED4E}"/>
              </a:ext>
            </a:extLst>
          </p:cNvPr>
          <p:cNvCxnSpPr/>
          <p:nvPr/>
        </p:nvCxnSpPr>
        <p:spPr>
          <a:xfrm>
            <a:off x="0" y="692150"/>
            <a:ext cx="12192000" cy="0"/>
          </a:xfrm>
          <a:prstGeom prst="line">
            <a:avLst/>
          </a:prstGeom>
          <a:ln w="28575">
            <a:solidFill>
              <a:srgbClr val="3E95C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3FBBF3E-C8C6-4EAA-AB61-1C80DD50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4CD0F-3937-414C-AFCF-86DDE2EABEC9}" type="datetimeFigureOut">
              <a:rPr lang="zh-CN" altLang="en-US"/>
              <a:pPr>
                <a:defRPr/>
              </a:pPr>
              <a:t>2021/10/23</a:t>
            </a:fld>
            <a:endParaRPr lang="zh-CN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2BCAD82-5BFD-4229-ABED-A33DC8A26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E883D49-A26F-4D05-8C67-080C01233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845A9-6D9B-4D8C-8AFC-158E6DB11E1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6735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>
            <a:extLst>
              <a:ext uri="{FF2B5EF4-FFF2-40B4-BE49-F238E27FC236}">
                <a16:creationId xmlns:a16="http://schemas.microsoft.com/office/drawing/2014/main" id="{CEDA9133-5086-4CA6-BFCC-0CB27A085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363" y="155575"/>
            <a:ext cx="2433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EF0057D-4EFD-474B-8466-1E3366904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B397A-8AFD-467B-B44E-FB7B14D5D577}" type="datetimeFigureOut">
              <a:rPr lang="zh-CN" altLang="en-US"/>
              <a:pPr>
                <a:defRPr/>
              </a:pPr>
              <a:t>2021/10/23</a:t>
            </a:fld>
            <a:endParaRPr lang="zh-CN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403EC0A-99A9-49D2-BFE5-351DE79BB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34FB0B1-C78A-480B-9B3E-5DDC4DBB8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05B08-9353-4EEB-80A0-9B985B8C621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266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0">
            <a:extLst>
              <a:ext uri="{FF2B5EF4-FFF2-40B4-BE49-F238E27FC236}">
                <a16:creationId xmlns:a16="http://schemas.microsoft.com/office/drawing/2014/main" id="{E653D08D-DD12-45BE-A864-78B087D1A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363" y="155575"/>
            <a:ext cx="2433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BE269CB8-57D3-4B0C-9105-3DB2C0DB4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425DC-268B-4179-B30C-7F33678A39D8}" type="datetimeFigureOut">
              <a:rPr lang="zh-CN" altLang="en-US"/>
              <a:pPr>
                <a:defRPr/>
              </a:pPr>
              <a:t>2021/10/23</a:t>
            </a:fld>
            <a:endParaRPr lang="zh-CN" alt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6538F306-C35A-41DF-8FB1-0DD21AE1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4E8E4D53-9312-4953-93C0-AA14835FA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A3635-7BD1-409D-8BA2-4B097F54504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557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D5E12834-BBC1-4C92-AFE4-654D9DE03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363" y="155575"/>
            <a:ext cx="2433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21CAED04-C9BF-4E5A-A587-A8B40B5E0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5C1D2-385E-43BE-8719-26AFAA975207}" type="datetimeFigureOut">
              <a:rPr lang="zh-CN" altLang="en-US"/>
              <a:pPr>
                <a:defRPr/>
              </a:pPr>
              <a:t>2021/10/23</a:t>
            </a:fld>
            <a:endParaRPr lang="zh-CN" alt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64679AB-5785-4382-908A-0D4B53E65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231DDE-7714-416C-93D6-3F290B4E3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5021D-1916-4669-8383-73D2692E14D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096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id="{DDA274F3-388C-441F-A199-B7BA28327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363" y="155575"/>
            <a:ext cx="2433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4">
            <a:extLst>
              <a:ext uri="{FF2B5EF4-FFF2-40B4-BE49-F238E27FC236}">
                <a16:creationId xmlns:a16="http://schemas.microsoft.com/office/drawing/2014/main" id="{5C461628-2EA7-4750-8ABA-50A7769150E2}"/>
              </a:ext>
            </a:extLst>
          </p:cNvPr>
          <p:cNvCxnSpPr/>
          <p:nvPr/>
        </p:nvCxnSpPr>
        <p:spPr>
          <a:xfrm>
            <a:off x="0" y="715963"/>
            <a:ext cx="12192000" cy="0"/>
          </a:xfrm>
          <a:prstGeom prst="line">
            <a:avLst/>
          </a:prstGeom>
          <a:ln w="28575">
            <a:solidFill>
              <a:srgbClr val="3E95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45AFBC94-54B8-4DC3-8892-AB396426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B83A-0B46-4BED-AA9F-0F5BF4662FB8}" type="datetimeFigureOut">
              <a:rPr lang="zh-CN" altLang="en-US"/>
              <a:pPr>
                <a:defRPr/>
              </a:pPr>
              <a:t>2021/10/23</a:t>
            </a:fld>
            <a:endParaRPr lang="zh-CN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ADF33F9-932A-45F0-A38D-70B4A8B22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356349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7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>
            <a:extLst>
              <a:ext uri="{FF2B5EF4-FFF2-40B4-BE49-F238E27FC236}">
                <a16:creationId xmlns:a16="http://schemas.microsoft.com/office/drawing/2014/main" id="{10FA54D8-5F72-4E9E-90E0-54BD580E3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363" y="155575"/>
            <a:ext cx="2433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DC4E74E-0FE1-41DB-9768-EC521CF53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76C2A-2EE9-4151-B7E1-C69A1EAD4E86}" type="datetimeFigureOut">
              <a:rPr lang="zh-CN" altLang="en-US"/>
              <a:pPr>
                <a:defRPr/>
              </a:pPr>
              <a:t>2021/10/23</a:t>
            </a:fld>
            <a:endParaRPr lang="zh-CN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C42B529-369F-4263-86A1-EC46C288E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B792727-90E7-4E84-A8E4-49B3CE9C5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E544A-DCCE-4674-A686-BE5D5975615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639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>
            <a:extLst>
              <a:ext uri="{FF2B5EF4-FFF2-40B4-BE49-F238E27FC236}">
                <a16:creationId xmlns:a16="http://schemas.microsoft.com/office/drawing/2014/main" id="{33C2E421-A021-4E3B-A899-F8DAF2F8A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363" y="155575"/>
            <a:ext cx="2433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C933047-F713-4F2A-941A-E9E30A555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56FF4-E26E-4655-89BF-D0C132F6AE28}" type="datetimeFigureOut">
              <a:rPr lang="zh-CN" altLang="en-US"/>
              <a:pPr>
                <a:defRPr/>
              </a:pPr>
              <a:t>2021/10/23</a:t>
            </a:fld>
            <a:endParaRPr lang="zh-CN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E893EEF-0A88-4B1B-BAE0-62ECCC3A9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7198854-101A-445B-80CC-B53E607C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2A7DE-94A5-4A9B-96D7-7E9B975AD6F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357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0B343B69-CD05-4250-9CBF-685CCBF4B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363" y="155575"/>
            <a:ext cx="2433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D8001C-9994-4F8F-A6AB-AC1AE1AE3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13683-5367-45F2-A653-EBE042725537}" type="datetimeFigureOut">
              <a:rPr lang="zh-CN" altLang="en-US"/>
              <a:pPr>
                <a:defRPr/>
              </a:pPr>
              <a:t>2021/10/23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5E8189-04B0-4FC4-B673-CA49839BD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384FC7-7FA8-48C1-9F5E-03DF3951F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560FB-14B8-4FC3-A688-94026931CE9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822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3BFF9A0-D498-4313-947A-3AD61FB8AF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B693DF4-E71E-479C-9270-9742411522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06576-FDB4-41E5-8C3A-D5807CA5B8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FFB5040-B9B3-4573-80E5-4AD2FBE1B90E}" type="datetimeFigureOut">
              <a:rPr lang="zh-CN" altLang="en-US"/>
              <a:pPr>
                <a:defRPr/>
              </a:pPr>
              <a:t>2021/10/23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36B94-FDDE-4F45-B1FF-F083BD016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2E3DA-0C47-45C3-A678-F7B5E1E60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0BE2C8CC-40A9-4B82-A8C6-918306C776D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85" r:id="rId1"/>
    <p:sldLayoutId id="2147485786" r:id="rId2"/>
    <p:sldLayoutId id="2147485787" r:id="rId3"/>
    <p:sldLayoutId id="2147485788" r:id="rId4"/>
    <p:sldLayoutId id="2147485789" r:id="rId5"/>
    <p:sldLayoutId id="2147485790" r:id="rId6"/>
    <p:sldLayoutId id="2147485791" r:id="rId7"/>
    <p:sldLayoutId id="2147485792" r:id="rId8"/>
    <p:sldLayoutId id="2147485793" r:id="rId9"/>
    <p:sldLayoutId id="2147485794" r:id="rId10"/>
    <p:sldLayoutId id="2147485795" r:id="rId11"/>
    <p:sldLayoutId id="214748579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BFEBCFEE-00D5-41ED-A9CD-500D6D748483}"/>
              </a:ext>
            </a:extLst>
          </p:cNvPr>
          <p:cNvSpPr txBox="1">
            <a:spLocks/>
          </p:cNvSpPr>
          <p:nvPr/>
        </p:nvSpPr>
        <p:spPr bwMode="auto">
          <a:xfrm>
            <a:off x="1140140" y="1751646"/>
            <a:ext cx="9856999" cy="234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r>
              <a:rPr lang="en-US" altLang="zh-CN" sz="3200" b="1" dirty="0" smtClean="0">
                <a:latin typeface="+mn-lt"/>
                <a:ea typeface="黑体" panose="02010609060101010101" pitchFamily="49" charset="-122"/>
              </a:rPr>
              <a:t>Light 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materials in beam pipe</a:t>
            </a:r>
            <a:endParaRPr lang="zh-CN" altLang="en-US" sz="24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6" name="副标题 2">
            <a:extLst>
              <a:ext uri="{FF2B5EF4-FFF2-40B4-BE49-F238E27FC236}">
                <a16:creationId xmlns:a16="http://schemas.microsoft.com/office/drawing/2014/main" id="{F2AAEA3C-33B8-48F7-8535-A51DC45178B0}"/>
              </a:ext>
            </a:extLst>
          </p:cNvPr>
          <p:cNvSpPr txBox="1">
            <a:spLocks/>
          </p:cNvSpPr>
          <p:nvPr/>
        </p:nvSpPr>
        <p:spPr bwMode="auto">
          <a:xfrm>
            <a:off x="4246034" y="3459707"/>
            <a:ext cx="3700630" cy="129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dirty="0" err="1" smtClean="0"/>
              <a:t>Shaohong</a:t>
            </a:r>
            <a:r>
              <a:rPr lang="en-US" altLang="zh-CN" dirty="0" smtClean="0"/>
              <a:t> Wei</a:t>
            </a:r>
            <a:r>
              <a:rPr lang="zh-CN" altLang="en-US" dirty="0" smtClean="0"/>
              <a:t>，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Quan</a:t>
            </a:r>
            <a:r>
              <a:rPr lang="en-US" altLang="zh-CN" dirty="0" smtClean="0"/>
              <a:t> Ji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 smtClean="0"/>
              <a:t>2021.10</a:t>
            </a:r>
            <a:endParaRPr lang="zh-CN" altLang="en-US" sz="2000" dirty="0"/>
          </a:p>
        </p:txBody>
      </p:sp>
      <p:sp>
        <p:nvSpPr>
          <p:cNvPr id="2" name="矩形 1"/>
          <p:cNvSpPr/>
          <p:nvPr/>
        </p:nvSpPr>
        <p:spPr>
          <a:xfrm>
            <a:off x="5701236" y="6519446"/>
            <a:ext cx="65918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/>
              <a:t>MDI mechanical design </a:t>
            </a:r>
            <a:r>
              <a:rPr lang="zh-CN" altLang="en-US" sz="1600" dirty="0" smtClean="0"/>
              <a:t>workshop </a:t>
            </a:r>
            <a:r>
              <a:rPr lang="en-US" altLang="zh-CN" sz="1600" dirty="0" smtClean="0"/>
              <a:t>meeting, Dongguan, 2021.10.21-23 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403852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enovo\Desktop\微信截图_202008202135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49" y="3437352"/>
            <a:ext cx="4248698" cy="147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946811" y="2478913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n-lt"/>
              </a:rPr>
              <a:t>Flattening</a:t>
            </a:r>
            <a:endParaRPr lang="zh-CN" altLang="en-US" b="1" dirty="0">
              <a:latin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5672" y="984796"/>
            <a:ext cx="2688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Raw material preparation</a:t>
            </a:r>
            <a:endParaRPr lang="zh-CN" altLang="zh-CN" sz="2000" b="1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913840"/>
              </p:ext>
            </p:extLst>
          </p:nvPr>
        </p:nvGraphicFramePr>
        <p:xfrm>
          <a:off x="5790609" y="860819"/>
          <a:ext cx="5837973" cy="5429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8816">
                  <a:extLst>
                    <a:ext uri="{9D8B030D-6E8A-4147-A177-3AD203B41FA5}">
                      <a16:colId xmlns:a16="http://schemas.microsoft.com/office/drawing/2014/main" val="1925426867"/>
                    </a:ext>
                  </a:extLst>
                </a:gridCol>
                <a:gridCol w="3289157">
                  <a:extLst>
                    <a:ext uri="{9D8B030D-6E8A-4147-A177-3AD203B41FA5}">
                      <a16:colId xmlns:a16="http://schemas.microsoft.com/office/drawing/2014/main" val="4075872301"/>
                    </a:ext>
                  </a:extLst>
                </a:gridCol>
              </a:tblGrid>
              <a:tr h="338001">
                <a:tc>
                  <a:txBody>
                    <a:bodyPr/>
                    <a:lstStyle/>
                    <a:p>
                      <a:pPr marL="715010" marR="70866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0" kern="100" spc="14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项目</a:t>
                      </a:r>
                      <a:endParaRPr lang="zh-CN" sz="1200" b="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14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</a:t>
                      </a:r>
                      <a:r>
                        <a:rPr lang="en-US" sz="1200" b="0" kern="100" spc="14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</a:t>
                      </a:r>
                      <a:r>
                        <a:rPr lang="zh-CN" sz="1200" b="0" kern="100" spc="14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典型值</a:t>
                      </a:r>
                      <a:endParaRPr lang="zh-CN" sz="1200" b="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26021"/>
                  </a:ext>
                </a:extLst>
              </a:tr>
              <a:tr h="377028">
                <a:tc>
                  <a:txBody>
                    <a:bodyPr/>
                    <a:lstStyle/>
                    <a:p>
                      <a:pPr marL="57150" algn="l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spc="14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0°</a:t>
                      </a:r>
                      <a:r>
                        <a:rPr lang="zh-CN" sz="1200" b="0" kern="100" spc="14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拉伸强度</a:t>
                      </a:r>
                      <a:endParaRPr lang="zh-CN" sz="1200" b="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2400MPa</a:t>
                      </a:r>
                      <a:endParaRPr lang="zh-CN" sz="1400" b="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709032"/>
                  </a:ext>
                </a:extLst>
              </a:tr>
              <a:tr h="375968">
                <a:tc>
                  <a:txBody>
                    <a:bodyPr/>
                    <a:lstStyle/>
                    <a:p>
                      <a:pPr marL="57150" algn="l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spc="14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0°</a:t>
                      </a:r>
                      <a:r>
                        <a:rPr lang="zh-CN" sz="1200" b="0" kern="100" spc="14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拉伸弹性模量</a:t>
                      </a:r>
                      <a:endParaRPr lang="zh-CN" sz="1200" b="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120GPa</a:t>
                      </a:r>
                      <a:endParaRPr lang="zh-CN" sz="1400" b="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867869"/>
                  </a:ext>
                </a:extLst>
              </a:tr>
              <a:tr h="427849">
                <a:tc>
                  <a:txBody>
                    <a:bodyPr/>
                    <a:lstStyle/>
                    <a:p>
                      <a:pPr marL="57150" algn="l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spc="14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90°</a:t>
                      </a:r>
                      <a:r>
                        <a:rPr lang="zh-CN" sz="1200" b="0" kern="100" spc="14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拉伸强度</a:t>
                      </a:r>
                      <a:endParaRPr lang="zh-CN" sz="1200" b="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42MPa</a:t>
                      </a:r>
                      <a:endParaRPr lang="zh-CN" sz="1400" b="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036674"/>
                  </a:ext>
                </a:extLst>
              </a:tr>
              <a:tr h="352674">
                <a:tc>
                  <a:txBody>
                    <a:bodyPr/>
                    <a:lstStyle/>
                    <a:p>
                      <a:pPr marL="57150" algn="l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spc="14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90°</a:t>
                      </a:r>
                      <a:r>
                        <a:rPr lang="zh-CN" sz="1200" b="0" kern="100" spc="14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拉伸弹性模量</a:t>
                      </a:r>
                      <a:endParaRPr lang="zh-CN" sz="1200" b="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8GPa</a:t>
                      </a:r>
                      <a:endParaRPr lang="zh-CN" sz="1400" b="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661922"/>
                  </a:ext>
                </a:extLst>
              </a:tr>
              <a:tr h="372791">
                <a:tc>
                  <a:txBody>
                    <a:bodyPr/>
                    <a:lstStyle/>
                    <a:p>
                      <a:pPr marL="57150" algn="l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spc="14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0°</a:t>
                      </a:r>
                      <a:r>
                        <a:rPr lang="zh-CN" sz="1200" b="0" kern="100" spc="14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压缩强度</a:t>
                      </a:r>
                      <a:endParaRPr lang="zh-CN" sz="1200" b="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1000MPa</a:t>
                      </a:r>
                      <a:endParaRPr lang="zh-CN" sz="1400" b="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902193"/>
                  </a:ext>
                </a:extLst>
              </a:tr>
              <a:tr h="350557">
                <a:tc>
                  <a:txBody>
                    <a:bodyPr/>
                    <a:lstStyle/>
                    <a:p>
                      <a:pPr algn="l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spc="14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0°</a:t>
                      </a:r>
                      <a:r>
                        <a:rPr lang="zh-CN" sz="1200" b="0" kern="100" spc="14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压缩弹性模量</a:t>
                      </a:r>
                      <a:endParaRPr lang="zh-CN" sz="1200" b="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100GPa</a:t>
                      </a:r>
                      <a:endParaRPr lang="zh-CN" sz="1400" b="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635390"/>
                  </a:ext>
                </a:extLst>
              </a:tr>
              <a:tr h="328322">
                <a:tc>
                  <a:txBody>
                    <a:bodyPr/>
                    <a:lstStyle/>
                    <a:p>
                      <a:pPr marL="57150" algn="l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spc="14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90°</a:t>
                      </a:r>
                      <a:r>
                        <a:rPr lang="zh-CN" sz="1200" b="0" kern="100" spc="14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压缩强度</a:t>
                      </a:r>
                      <a:endParaRPr lang="zh-CN" sz="1200" b="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100MPa</a:t>
                      </a:r>
                      <a:endParaRPr lang="zh-CN" sz="1400" b="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402445"/>
                  </a:ext>
                </a:extLst>
              </a:tr>
              <a:tr h="306088">
                <a:tc>
                  <a:txBody>
                    <a:bodyPr/>
                    <a:lstStyle/>
                    <a:p>
                      <a:pPr marL="57150" algn="l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spc="14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90°</a:t>
                      </a:r>
                      <a:r>
                        <a:rPr lang="zh-CN" sz="1200" b="0" kern="100" spc="14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压缩弹性模量</a:t>
                      </a:r>
                      <a:endParaRPr lang="zh-CN" sz="1200" b="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8GPa</a:t>
                      </a:r>
                      <a:endParaRPr lang="zh-CN" sz="1400" b="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269"/>
                  </a:ext>
                </a:extLst>
              </a:tr>
              <a:tr h="289905">
                <a:tc>
                  <a:txBody>
                    <a:bodyPr/>
                    <a:lstStyle/>
                    <a:p>
                      <a:pPr marL="57150" algn="l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zh-CN" sz="1200" b="0" kern="100" spc="14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纵横剪切强度</a:t>
                      </a:r>
                      <a:endParaRPr lang="zh-CN" sz="1200" b="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55</a:t>
                      </a:r>
                      <a:r>
                        <a:rPr lang="en-US" sz="1400" b="0" kern="1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MPa</a:t>
                      </a:r>
                      <a:endParaRPr lang="zh-CN" sz="1400" b="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665499"/>
                  </a:ext>
                </a:extLst>
              </a:tr>
              <a:tr h="311028">
                <a:tc>
                  <a:txBody>
                    <a:bodyPr/>
                    <a:lstStyle/>
                    <a:p>
                      <a:pPr marL="57150" algn="l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zh-CN" sz="1200" b="0" kern="100" spc="14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纵横剪切弹性模量</a:t>
                      </a:r>
                      <a:endParaRPr lang="zh-CN" sz="1200" b="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 </a:t>
                      </a:r>
                      <a:r>
                        <a:rPr lang="en-US" sz="1400" b="0" kern="10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GPa</a:t>
                      </a:r>
                      <a:endParaRPr lang="zh-CN" sz="1400" b="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108706"/>
                  </a:ext>
                </a:extLst>
              </a:tr>
              <a:tr h="314117">
                <a:tc>
                  <a:txBody>
                    <a:bodyPr/>
                    <a:lstStyle/>
                    <a:p>
                      <a:pPr marL="57150" algn="l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zh-CN" sz="1200" b="0" kern="100" spc="14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短梁强度</a:t>
                      </a:r>
                      <a:endParaRPr lang="zh-CN" sz="1200" b="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75MPa</a:t>
                      </a:r>
                      <a:endParaRPr lang="zh-CN" sz="1400" b="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248960"/>
                  </a:ext>
                </a:extLst>
              </a:tr>
              <a:tr h="344399">
                <a:tc>
                  <a:txBody>
                    <a:bodyPr/>
                    <a:lstStyle/>
                    <a:p>
                      <a:pPr marL="57150" algn="l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zh-CN" sz="1200" b="0" kern="100" spc="14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弯曲强度</a:t>
                      </a:r>
                      <a:endParaRPr lang="zh-CN" sz="1200" b="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1200MPa</a:t>
                      </a:r>
                      <a:endParaRPr lang="zh-CN" sz="1400" b="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000544"/>
                  </a:ext>
                </a:extLst>
              </a:tr>
              <a:tr h="383747">
                <a:tc>
                  <a:txBody>
                    <a:bodyPr/>
                    <a:lstStyle/>
                    <a:p>
                      <a:pPr marL="57150" algn="l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zh-CN" sz="1200" b="0" kern="100" spc="14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弯曲弹性模量</a:t>
                      </a:r>
                      <a:endParaRPr lang="zh-CN" sz="1200" b="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100GPa</a:t>
                      </a:r>
                      <a:endParaRPr lang="zh-CN" sz="1400" b="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562858"/>
                  </a:ext>
                </a:extLst>
              </a:tr>
              <a:tr h="556670">
                <a:tc>
                  <a:txBody>
                    <a:bodyPr/>
                    <a:lstStyle/>
                    <a:p>
                      <a:pPr marL="57150" algn="l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zh-CN" sz="1200" b="0" kern="100" spc="14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纤维面密度（</a:t>
                      </a:r>
                      <a:r>
                        <a:rPr lang="en-US" sz="1200" b="0" kern="100" spc="14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FAW</a:t>
                      </a:r>
                      <a:r>
                        <a:rPr lang="zh-CN" sz="1200" b="0" kern="100" spc="14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lang="zh-CN" sz="1200" b="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just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                  50g/m</a:t>
                      </a:r>
                      <a:r>
                        <a:rPr lang="en-US" sz="1400" b="0" kern="100" baseline="30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  <a:endParaRPr lang="zh-CN" sz="1400" b="0" kern="100" baseline="30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752074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360432" y="1516411"/>
            <a:ext cx="5549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b="1" dirty="0" smtClean="0">
                <a:latin typeface="Adobe Myungjo Std M" panose="02020600000000000000" pitchFamily="18" charset="-128"/>
                <a:ea typeface="Adobe Myungjo Std M" panose="02020600000000000000" pitchFamily="18" charset="-128"/>
                <a:cs typeface="Times New Roman" panose="02020603050405020304" pitchFamily="18" charset="0"/>
              </a:rPr>
              <a:t>T700 carbon fiber(12k) </a:t>
            </a:r>
            <a:r>
              <a:rPr lang="en-US" altLang="zh-CN" sz="1600" dirty="0" err="1" smtClean="0">
                <a:latin typeface="Adobe Myungjo Std M" panose="02020600000000000000" pitchFamily="18" charset="-128"/>
                <a:ea typeface="Adobe Myungjo Std M" panose="02020600000000000000" pitchFamily="18" charset="-128"/>
                <a:cs typeface="Times New Roman" panose="02020603050405020304" pitchFamily="18" charset="0"/>
              </a:rPr>
              <a:t>prepreg</a:t>
            </a:r>
            <a:r>
              <a:rPr lang="en-US" altLang="zh-CN" sz="1600" dirty="0" smtClean="0">
                <a:latin typeface="Adobe Myungjo Std M" panose="02020600000000000000" pitchFamily="18" charset="-128"/>
                <a:ea typeface="Adobe Myungjo Std M" panose="02020600000000000000" pitchFamily="18" charset="-128"/>
                <a:cs typeface="Times New Roman" panose="02020603050405020304" pitchFamily="18" charset="0"/>
              </a:rPr>
              <a:t> was used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b="1" dirty="0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Layer thickness is 0.05mm</a:t>
            </a: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1654379" y="2904955"/>
            <a:ext cx="266359" cy="451009"/>
          </a:xfrm>
          <a:prstGeom prst="straightConnector1">
            <a:avLst/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749563" y="5132369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333333"/>
                </a:solidFill>
              </a:rPr>
              <a:t>12000 bunch</a:t>
            </a:r>
            <a:r>
              <a:rPr lang="en-US" altLang="zh-CN" dirty="0">
                <a:solidFill>
                  <a:srgbClr val="333333"/>
                </a:solidFill>
              </a:rPr>
              <a:t> </a:t>
            </a:r>
            <a:r>
              <a:rPr lang="en-US" altLang="zh-CN" dirty="0" smtClean="0">
                <a:solidFill>
                  <a:srgbClr val="333333"/>
                </a:solidFill>
              </a:rPr>
              <a:t>of carbon fibers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95672" y="92021"/>
            <a:ext cx="51956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Imprint MT Shadow" panose="04020605060303030202" pitchFamily="82" charset="0"/>
              </a:rPr>
              <a:t>Manufacturing process of carbon fiber </a:t>
            </a:r>
            <a:endParaRPr lang="en-US" altLang="zh-CN" sz="2400" b="1" dirty="0">
              <a:latin typeface="Imprint MT Shadow" panose="04020605060303030202" pitchFamily="82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6688" y="6352883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合作厂家：无锡</a:t>
            </a:r>
            <a:r>
              <a:rPr lang="zh-CN" altLang="en-US" dirty="0"/>
              <a:t>启康航空航天</a:t>
            </a:r>
            <a:r>
              <a:rPr lang="zh-CN" altLang="en-US" dirty="0" smtClean="0"/>
              <a:t>科技</a:t>
            </a:r>
            <a:r>
              <a:rPr lang="zh-CN" altLang="en-US" dirty="0"/>
              <a:t>有限</a:t>
            </a:r>
            <a:r>
              <a:rPr lang="zh-CN" altLang="en-US" dirty="0" smtClean="0"/>
              <a:t>公司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578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88" y="964303"/>
            <a:ext cx="2496432" cy="26656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3" t="3189" r="2334" b="6087"/>
          <a:stretch/>
        </p:blipFill>
        <p:spPr>
          <a:xfrm rot="16200000">
            <a:off x="6458286" y="3861621"/>
            <a:ext cx="2447194" cy="3301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图片 10" descr="f3a84e4a8d1ef0b8918425a3f7796a8"/>
          <p:cNvPicPr>
            <a:picLocks noChangeAspect="1"/>
          </p:cNvPicPr>
          <p:nvPr/>
        </p:nvPicPr>
        <p:blipFill rotWithShape="1">
          <a:blip r:embed="rId4"/>
          <a:srcRect l="22713" t="247" r="34242" b="12328"/>
          <a:stretch/>
        </p:blipFill>
        <p:spPr>
          <a:xfrm>
            <a:off x="6995752" y="802325"/>
            <a:ext cx="3186200" cy="2989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图片 11" descr="4c7ec95663324deac5bf87d806a502c"/>
          <p:cNvPicPr>
            <a:picLocks noChangeAspect="1"/>
          </p:cNvPicPr>
          <p:nvPr/>
        </p:nvPicPr>
        <p:blipFill rotWithShape="1">
          <a:blip r:embed="rId5"/>
          <a:srcRect l="7756" t="6635" r="11776" b="5280"/>
          <a:stretch/>
        </p:blipFill>
        <p:spPr>
          <a:xfrm>
            <a:off x="4583116" y="831418"/>
            <a:ext cx="2402708" cy="2983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0" t="-145" r="1369" b="43333"/>
          <a:stretch/>
        </p:blipFill>
        <p:spPr>
          <a:xfrm>
            <a:off x="1909969" y="4288825"/>
            <a:ext cx="2980073" cy="2485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5" name="右箭头 14"/>
          <p:cNvSpPr/>
          <p:nvPr/>
        </p:nvSpPr>
        <p:spPr>
          <a:xfrm>
            <a:off x="3780158" y="2136957"/>
            <a:ext cx="698419" cy="37223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>
            <a:off x="7319156" y="3791897"/>
            <a:ext cx="390062" cy="4969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左箭头 16"/>
          <p:cNvSpPr/>
          <p:nvPr/>
        </p:nvSpPr>
        <p:spPr>
          <a:xfrm>
            <a:off x="5116405" y="5267329"/>
            <a:ext cx="756802" cy="37188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373031" y="3260379"/>
            <a:ext cx="1558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 err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Prepreg</a:t>
            </a:r>
            <a:r>
              <a:rPr lang="en-US" altLang="zh-CN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cutting</a:t>
            </a:r>
            <a:endParaRPr lang="zh-CN" altLang="zh-CN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19535" y="3376699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Paving</a:t>
            </a:r>
            <a:endParaRPr lang="zh-CN" altLang="zh-CN" b="1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134215" y="3422565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Paving</a:t>
            </a:r>
            <a:endParaRPr lang="zh-CN" altLang="zh-CN" b="1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63765" y="6363075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Bag making</a:t>
            </a:r>
            <a:endParaRPr lang="zh-CN" altLang="zh-CN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63679" y="6381994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Solidification</a:t>
            </a:r>
            <a:endParaRPr lang="zh-CN" altLang="zh-CN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58779" y="5056526"/>
            <a:ext cx="1672253" cy="793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6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Temperture:150℃</a:t>
            </a:r>
          </a:p>
          <a:p>
            <a:pPr lvl="0">
              <a:lnSpc>
                <a:spcPct val="150000"/>
              </a:lnSpc>
            </a:pPr>
            <a:r>
              <a:rPr lang="en-US" altLang="zh-CN" sz="16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Hold time:2h</a:t>
            </a:r>
            <a:endParaRPr lang="zh-CN" altLang="zh-CN" sz="1600" b="1" dirty="0"/>
          </a:p>
        </p:txBody>
      </p:sp>
      <p:sp>
        <p:nvSpPr>
          <p:cNvPr id="20" name="矩形 19"/>
          <p:cNvSpPr/>
          <p:nvPr/>
        </p:nvSpPr>
        <p:spPr>
          <a:xfrm>
            <a:off x="95672" y="92021"/>
            <a:ext cx="51956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Imprint MT Shadow" panose="04020605060303030202" pitchFamily="82" charset="0"/>
              </a:rPr>
              <a:t>Manufacturing process of carbon fiber </a:t>
            </a:r>
            <a:endParaRPr lang="en-US" altLang="zh-CN" sz="2400" b="1" dirty="0"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72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364009" y="3460536"/>
            <a:ext cx="2448136" cy="14336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6936388" y="3182889"/>
            <a:ext cx="2944264" cy="4046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6932400" y="3570126"/>
            <a:ext cx="2948252" cy="15469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 flipV="1">
            <a:off x="6932400" y="3151478"/>
            <a:ext cx="1" cy="436239"/>
          </a:xfrm>
          <a:prstGeom prst="line">
            <a:avLst/>
          </a:prstGeom>
          <a:ln w="1016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 flipV="1">
            <a:off x="9880652" y="3149356"/>
            <a:ext cx="1" cy="436239"/>
          </a:xfrm>
          <a:prstGeom prst="line">
            <a:avLst/>
          </a:prstGeom>
          <a:ln w="1016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241995" y="411195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①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8270306" y="417202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②</a:t>
            </a:r>
          </a:p>
        </p:txBody>
      </p:sp>
      <p:cxnSp>
        <p:nvCxnSpPr>
          <p:cNvPr id="9" name="直接箭头连接符 8"/>
          <p:cNvCxnSpPr/>
          <p:nvPr/>
        </p:nvCxnSpPr>
        <p:spPr>
          <a:xfrm>
            <a:off x="3073377" y="2925891"/>
            <a:ext cx="337236" cy="446930"/>
          </a:xfrm>
          <a:prstGeom prst="straightConnector1">
            <a:avLst/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603258" y="258551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0.1mm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3247023" y="3528531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CF</a:t>
            </a:r>
            <a:endParaRPr lang="zh-CN" altLang="en-US" dirty="0"/>
          </a:p>
        </p:txBody>
      </p:sp>
      <p:cxnSp>
        <p:nvCxnSpPr>
          <p:cNvPr id="12" name="直接箭头连接符 11"/>
          <p:cNvCxnSpPr>
            <a:stCxn id="17" idx="2"/>
          </p:cNvCxnSpPr>
          <p:nvPr/>
        </p:nvCxnSpPr>
        <p:spPr>
          <a:xfrm>
            <a:off x="9136362" y="2849590"/>
            <a:ext cx="714343" cy="517885"/>
          </a:xfrm>
          <a:prstGeom prst="straightConnector1">
            <a:avLst/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7505040" y="2932308"/>
            <a:ext cx="553247" cy="685319"/>
          </a:xfrm>
          <a:prstGeom prst="straightConnector1">
            <a:avLst/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7238840" y="2919867"/>
            <a:ext cx="260938" cy="261910"/>
          </a:xfrm>
          <a:prstGeom prst="straightConnector1">
            <a:avLst/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6949355" y="2512076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0.1mm</a:t>
            </a:r>
            <a:endParaRPr lang="zh-CN" altLang="en-US" dirty="0"/>
          </a:p>
        </p:txBody>
      </p:sp>
      <p:cxnSp>
        <p:nvCxnSpPr>
          <p:cNvPr id="16" name="直接箭头连接符 15"/>
          <p:cNvCxnSpPr>
            <a:stCxn id="17" idx="2"/>
          </p:cNvCxnSpPr>
          <p:nvPr/>
        </p:nvCxnSpPr>
        <p:spPr>
          <a:xfrm flipH="1">
            <a:off x="6980213" y="2849590"/>
            <a:ext cx="2156149" cy="563510"/>
          </a:xfrm>
          <a:prstGeom prst="straightConnector1">
            <a:avLst/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8691368" y="2480258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0.2mm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8280589" y="3742621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CF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95672" y="92021"/>
            <a:ext cx="51956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Imprint MT Shadow" panose="04020605060303030202" pitchFamily="82" charset="0"/>
              </a:rPr>
              <a:t>Manufacturing process of carbon fiber </a:t>
            </a:r>
            <a:endParaRPr lang="en-US" altLang="zh-CN" sz="2400" b="1" dirty="0"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73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8023" y="83928"/>
            <a:ext cx="1149674" cy="5858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Imprint MT Shadow" panose="04020605060303030202" pitchFamily="82" charset="0"/>
              </a:rPr>
              <a:t>Results</a:t>
            </a:r>
            <a:endParaRPr lang="en-US" altLang="zh-CN" sz="2400" b="1" dirty="0">
              <a:latin typeface="Imprint MT Shadow" panose="04020605060303030202" pitchFamily="82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5260" y="5103024"/>
            <a:ext cx="7218095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400" b="1" dirty="0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0.1mm </a:t>
            </a:r>
            <a:r>
              <a:rPr lang="en-US" altLang="zh-CN" sz="1400" b="1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carbon fiber composite was successfully </a:t>
            </a:r>
            <a:r>
              <a:rPr lang="en-US" altLang="zh-CN" sz="1400" b="1" dirty="0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prepared.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400" b="1" dirty="0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The </a:t>
            </a:r>
            <a:r>
              <a:rPr lang="en-US" altLang="zh-CN" sz="1400" b="1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flatness of the carbon fiber composite is not good, Warping </a:t>
            </a:r>
            <a:r>
              <a:rPr lang="en-US" altLang="zh-CN" sz="1400" b="1" dirty="0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serious.</a:t>
            </a:r>
            <a:endParaRPr lang="en-US" altLang="zh-CN" sz="1400" b="1" dirty="0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1" t="17972" r="1755" b="6376"/>
          <a:stretch/>
        </p:blipFill>
        <p:spPr>
          <a:xfrm>
            <a:off x="7331210" y="1171344"/>
            <a:ext cx="3892443" cy="4586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8095" r="8518" b="14659"/>
          <a:stretch/>
        </p:blipFill>
        <p:spPr>
          <a:xfrm>
            <a:off x="2711380" y="1391661"/>
            <a:ext cx="3089454" cy="3491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文本框 5"/>
          <p:cNvSpPr txBox="1"/>
          <p:nvPr/>
        </p:nvSpPr>
        <p:spPr>
          <a:xfrm>
            <a:off x="340078" y="79005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①</a:t>
            </a:r>
            <a:endParaRPr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948470" y="890111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CF(0.1)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48334" y="2896511"/>
            <a:ext cx="19672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Density:2.1g/cm3</a:t>
            </a:r>
          </a:p>
          <a:p>
            <a:r>
              <a:rPr lang="zh-CN" altLang="en-US" dirty="0"/>
              <a:t>Flatness</a:t>
            </a:r>
            <a:r>
              <a:rPr lang="en-US" altLang="zh-CN" dirty="0" smtClean="0"/>
              <a:t>:5.0mm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204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97640" y="6012303"/>
            <a:ext cx="990164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0.1mm thick hollow carbon fiber was successfully </a:t>
            </a:r>
            <a:r>
              <a:rPr lang="en-US" altLang="zh-CN" sz="1600" dirty="0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prepared.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The </a:t>
            </a:r>
            <a:r>
              <a:rPr lang="en-US" altLang="zh-CN" sz="1600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internal shape changes after </a:t>
            </a:r>
            <a:r>
              <a:rPr lang="en-US" altLang="zh-CN" sz="1600" dirty="0" smtClean="0">
                <a:latin typeface="Adobe Myungjo Std M" panose="02020600000000000000" pitchFamily="18" charset="-128"/>
                <a:ea typeface="Adobe Myungjo Std M" panose="02020600000000000000" pitchFamily="18" charset="-128"/>
                <a:cs typeface="Times New Roman" panose="02020603050405020304" pitchFamily="18" charset="0"/>
              </a:rPr>
              <a:t>solidification</a:t>
            </a:r>
            <a:r>
              <a:rPr lang="en-US" altLang="zh-CN" sz="1600" dirty="0">
                <a:latin typeface="Adobe Myungjo Std M" panose="02020600000000000000" pitchFamily="18" charset="-128"/>
                <a:ea typeface="Adobe Myungjo Std M" panose="02020600000000000000" pitchFamily="18" charset="-128"/>
                <a:cs typeface="Times New Roman" panose="02020603050405020304" pitchFamily="18" charset="0"/>
              </a:rPr>
              <a:t>, </a:t>
            </a:r>
            <a:r>
              <a:rPr lang="en-US" altLang="zh-CN" sz="1600" dirty="0" smtClean="0">
                <a:latin typeface="Adobe Myungjo Std M" panose="02020600000000000000" pitchFamily="18" charset="-128"/>
                <a:ea typeface="Adobe Myungjo Std M" panose="02020600000000000000" pitchFamily="18" charset="-128"/>
                <a:cs typeface="Times New Roman" panose="02020603050405020304" pitchFamily="18" charset="0"/>
              </a:rPr>
              <a:t>process need </a:t>
            </a:r>
            <a:r>
              <a:rPr lang="en-US" altLang="zh-CN" sz="1600" dirty="0">
                <a:latin typeface="Adobe Myungjo Std M" panose="02020600000000000000" pitchFamily="18" charset="-128"/>
                <a:ea typeface="Adobe Myungjo Std M" panose="02020600000000000000" pitchFamily="18" charset="-128"/>
                <a:cs typeface="Times New Roman" panose="02020603050405020304" pitchFamily="18" charset="0"/>
              </a:rPr>
              <a:t>to be </a:t>
            </a:r>
            <a:r>
              <a:rPr lang="en-US" altLang="zh-CN" sz="1600" dirty="0" smtClean="0">
                <a:latin typeface="Adobe Myungjo Std M" panose="02020600000000000000" pitchFamily="18" charset="-128"/>
                <a:ea typeface="Adobe Myungjo Std M" panose="02020600000000000000" pitchFamily="18" charset="-128"/>
                <a:cs typeface="Times New Roman" panose="02020603050405020304" pitchFamily="18" charset="0"/>
              </a:rPr>
              <a:t>optimized</a:t>
            </a:r>
            <a:r>
              <a:rPr lang="en-US" altLang="zh-CN" sz="1600" dirty="0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.</a:t>
            </a:r>
            <a:endParaRPr lang="en-US" altLang="zh-CN" sz="1600" dirty="0" smtClean="0">
              <a:latin typeface="Adobe Myungjo Std M" panose="02020600000000000000" pitchFamily="18" charset="-128"/>
              <a:ea typeface="Adobe Myungjo Std M" panose="020206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579" r="-2496" b="19131"/>
          <a:stretch/>
        </p:blipFill>
        <p:spPr>
          <a:xfrm>
            <a:off x="8210544" y="2682132"/>
            <a:ext cx="3531924" cy="3229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42938" r="1584" b="38684"/>
          <a:stretch/>
        </p:blipFill>
        <p:spPr>
          <a:xfrm rot="10800000">
            <a:off x="459054" y="1260403"/>
            <a:ext cx="7768839" cy="1260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5" t="32754" r="25715" b="16955"/>
          <a:stretch/>
        </p:blipFill>
        <p:spPr>
          <a:xfrm>
            <a:off x="441705" y="2682132"/>
            <a:ext cx="3227925" cy="3248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97" y="3279135"/>
            <a:ext cx="3576686" cy="2561934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 flipV="1">
            <a:off x="9016991" y="1621036"/>
            <a:ext cx="1755972" cy="8092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9028556" y="2049182"/>
            <a:ext cx="1755972" cy="8092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 flipV="1">
            <a:off x="9069541" y="1621036"/>
            <a:ext cx="1" cy="436239"/>
          </a:xfrm>
          <a:prstGeom prst="line">
            <a:avLst/>
          </a:prstGeom>
          <a:ln w="1016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10730923" y="1616989"/>
            <a:ext cx="1" cy="436239"/>
          </a:xfrm>
          <a:prstGeom prst="line">
            <a:avLst/>
          </a:prstGeom>
          <a:ln w="1016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10385413" y="1233334"/>
            <a:ext cx="314595" cy="570747"/>
          </a:xfrm>
          <a:prstGeom prst="straightConnector1">
            <a:avLst/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9455376" y="1303064"/>
            <a:ext cx="48064" cy="771679"/>
          </a:xfrm>
          <a:prstGeom prst="straightConnector1">
            <a:avLst/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9222069" y="1303064"/>
            <a:ext cx="213129" cy="323393"/>
          </a:xfrm>
          <a:prstGeom prst="straightConnector1">
            <a:avLst/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9057105" y="1036403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0.1mm</a:t>
            </a:r>
            <a:endParaRPr lang="zh-CN" altLang="en-US" dirty="0"/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9091059" y="1260403"/>
            <a:ext cx="1294354" cy="591072"/>
          </a:xfrm>
          <a:prstGeom prst="straightConnector1">
            <a:avLst/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0078102" y="949815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0.2mm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325770" y="74396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②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89322" y="825638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CF(0.1+0.1+0.2+0.2)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118023" y="83928"/>
            <a:ext cx="1149674" cy="5858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Imprint MT Shadow" panose="04020605060303030202" pitchFamily="82" charset="0"/>
              </a:rPr>
              <a:t>Results</a:t>
            </a:r>
            <a:endParaRPr lang="en-US" altLang="zh-CN" sz="2400" b="1" dirty="0">
              <a:latin typeface="Imprint MT Shadow" panose="04020605060303030202" pitchFamily="82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13807" y="2576770"/>
            <a:ext cx="2669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Flatness</a:t>
            </a:r>
            <a:r>
              <a:rPr lang="en-US" altLang="zh-CN" dirty="0"/>
              <a:t>:0.40mm;</a:t>
            </a:r>
          </a:p>
          <a:p>
            <a:r>
              <a:rPr lang="en-US" altLang="zh-CN" dirty="0" smtClean="0"/>
              <a:t>Density:2.1g/cm3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993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/>
          <p:nvPr/>
        </p:nvCxnSpPr>
        <p:spPr>
          <a:xfrm flipV="1">
            <a:off x="1196040" y="4900417"/>
            <a:ext cx="1755972" cy="8092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1197095" y="5128814"/>
            <a:ext cx="1755972" cy="8092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1196040" y="5010797"/>
            <a:ext cx="1755972" cy="8092"/>
          </a:xfrm>
          <a:prstGeom prst="line">
            <a:avLst/>
          </a:prstGeom>
          <a:ln w="1905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4793904" y="4874131"/>
            <a:ext cx="1755972" cy="8092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4805469" y="5291767"/>
            <a:ext cx="1755972" cy="8092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4793904" y="5077694"/>
            <a:ext cx="1755972" cy="8092"/>
          </a:xfrm>
          <a:prstGeom prst="line">
            <a:avLst/>
          </a:prstGeom>
          <a:ln w="36512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8986675" y="4881320"/>
            <a:ext cx="1755972" cy="8092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8998240" y="5309466"/>
            <a:ext cx="1755972" cy="8092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8986675" y="5095393"/>
            <a:ext cx="1755972" cy="8092"/>
          </a:xfrm>
          <a:prstGeom prst="line">
            <a:avLst/>
          </a:prstGeom>
          <a:ln w="36512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 flipV="1">
            <a:off x="8997185" y="4881320"/>
            <a:ext cx="1" cy="436239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 flipV="1">
            <a:off x="10742647" y="4877273"/>
            <a:ext cx="1" cy="436239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9582783" y="590306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⑤</a:t>
            </a:r>
          </a:p>
        </p:txBody>
      </p:sp>
      <p:sp>
        <p:nvSpPr>
          <p:cNvPr id="31" name="矩形 30"/>
          <p:cNvSpPr/>
          <p:nvPr/>
        </p:nvSpPr>
        <p:spPr>
          <a:xfrm>
            <a:off x="5390013" y="588012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④</a:t>
            </a:r>
          </a:p>
        </p:txBody>
      </p:sp>
      <p:sp>
        <p:nvSpPr>
          <p:cNvPr id="32" name="矩形 31"/>
          <p:cNvSpPr/>
          <p:nvPr/>
        </p:nvSpPr>
        <p:spPr>
          <a:xfrm>
            <a:off x="1583351" y="570526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③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334080" y="5285291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CF+PMI+CF</a:t>
            </a:r>
            <a:endParaRPr lang="zh-CN" altLang="en-US" dirty="0"/>
          </a:p>
        </p:txBody>
      </p:sp>
      <p:cxnSp>
        <p:nvCxnSpPr>
          <p:cNvPr id="34" name="直接箭头连接符 33"/>
          <p:cNvCxnSpPr/>
          <p:nvPr/>
        </p:nvCxnSpPr>
        <p:spPr>
          <a:xfrm>
            <a:off x="2535618" y="4625808"/>
            <a:ext cx="236601" cy="240095"/>
          </a:xfrm>
          <a:prstGeom prst="straightConnector1">
            <a:avLst/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1409399" y="4563867"/>
            <a:ext cx="337236" cy="446930"/>
          </a:xfrm>
          <a:prstGeom prst="straightConnector1">
            <a:avLst/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655745" y="4222610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PMI--0.8mm</a:t>
            </a:r>
            <a:endParaRPr lang="zh-CN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2101677" y="4272227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0.1mm</a:t>
            </a:r>
            <a:endParaRPr lang="zh-CN" altLang="en-US" dirty="0"/>
          </a:p>
        </p:txBody>
      </p:sp>
      <p:sp>
        <p:nvSpPr>
          <p:cNvPr id="38" name="文本框 37"/>
          <p:cNvSpPr txBox="1"/>
          <p:nvPr/>
        </p:nvSpPr>
        <p:spPr>
          <a:xfrm>
            <a:off x="4931944" y="540382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CF+PMI+CF</a:t>
            </a:r>
            <a:endParaRPr lang="zh-CN" altLang="en-US" dirty="0"/>
          </a:p>
        </p:txBody>
      </p:sp>
      <p:cxnSp>
        <p:nvCxnSpPr>
          <p:cNvPr id="39" name="直接箭头连接符 38"/>
          <p:cNvCxnSpPr/>
          <p:nvPr/>
        </p:nvCxnSpPr>
        <p:spPr>
          <a:xfrm>
            <a:off x="6144301" y="4518817"/>
            <a:ext cx="225549" cy="326677"/>
          </a:xfrm>
          <a:prstGeom prst="straightConnector1">
            <a:avLst/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4933955" y="4659979"/>
            <a:ext cx="337236" cy="446930"/>
          </a:xfrm>
          <a:prstGeom prst="straightConnector1">
            <a:avLst/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4218032" y="4313908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PMI--1.8mm</a:t>
            </a:r>
            <a:endParaRPr lang="zh-CN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5626147" y="4231161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0.1mm</a:t>
            </a:r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9124715" y="5426772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CF+PMI+CF</a:t>
            </a:r>
            <a:endParaRPr lang="zh-CN" altLang="en-US" dirty="0"/>
          </a:p>
        </p:txBody>
      </p:sp>
      <p:cxnSp>
        <p:nvCxnSpPr>
          <p:cNvPr id="44" name="直接箭头连接符 43"/>
          <p:cNvCxnSpPr/>
          <p:nvPr/>
        </p:nvCxnSpPr>
        <p:spPr>
          <a:xfrm>
            <a:off x="10372418" y="4583877"/>
            <a:ext cx="347955" cy="548678"/>
          </a:xfrm>
          <a:prstGeom prst="straightConnector1">
            <a:avLst/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9142035" y="4569244"/>
            <a:ext cx="340772" cy="539491"/>
          </a:xfrm>
          <a:prstGeom prst="straightConnector1">
            <a:avLst/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8372573" y="4360982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PMI--1.8mm</a:t>
            </a:r>
            <a:endParaRPr lang="zh-CN" altLang="en-US" dirty="0"/>
          </a:p>
        </p:txBody>
      </p:sp>
      <p:sp>
        <p:nvSpPr>
          <p:cNvPr id="47" name="矩形 46"/>
          <p:cNvSpPr/>
          <p:nvPr/>
        </p:nvSpPr>
        <p:spPr>
          <a:xfrm>
            <a:off x="10032292" y="4158401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0.1mm</a:t>
            </a:r>
            <a:endParaRPr lang="zh-CN" altLang="en-US" dirty="0"/>
          </a:p>
        </p:txBody>
      </p:sp>
      <p:cxnSp>
        <p:nvCxnSpPr>
          <p:cNvPr id="48" name="直接箭头连接符 47"/>
          <p:cNvCxnSpPr/>
          <p:nvPr/>
        </p:nvCxnSpPr>
        <p:spPr>
          <a:xfrm flipH="1">
            <a:off x="5742250" y="4508157"/>
            <a:ext cx="410241" cy="762509"/>
          </a:xfrm>
          <a:prstGeom prst="straightConnector1">
            <a:avLst/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 flipH="1">
            <a:off x="2287939" y="4625808"/>
            <a:ext cx="266879" cy="484454"/>
          </a:xfrm>
          <a:prstGeom prst="straightConnector1">
            <a:avLst/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 flipH="1">
            <a:off x="10007850" y="4576136"/>
            <a:ext cx="354990" cy="765018"/>
          </a:xfrm>
          <a:prstGeom prst="straightConnector1">
            <a:avLst/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 flipH="1">
            <a:off x="9841328" y="4562694"/>
            <a:ext cx="559830" cy="345754"/>
          </a:xfrm>
          <a:prstGeom prst="straightConnector1">
            <a:avLst/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图片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72" y="1334657"/>
            <a:ext cx="7334328" cy="184302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24993" y="846591"/>
            <a:ext cx="3201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PMI-</a:t>
            </a:r>
            <a:r>
              <a:rPr lang="en-US" altLang="zh-CN" b="1" dirty="0" err="1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Polymethacrylimide</a:t>
            </a:r>
            <a:endParaRPr lang="zh-CN" altLang="en-US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7546101" y="1334657"/>
            <a:ext cx="4660250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/>
              <a:t>Characteristic</a:t>
            </a:r>
            <a:r>
              <a:rPr lang="zh-CN" altLang="en-US" sz="2000" b="1" dirty="0" smtClean="0"/>
              <a:t>：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Light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/>
              <a:t>Density: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0.075g/cm</a:t>
            </a:r>
            <a:r>
              <a:rPr lang="en-US" altLang="zh-CN" sz="2400" b="1" baseline="30000" dirty="0" smtClean="0">
                <a:solidFill>
                  <a:srgbClr val="FF0000"/>
                </a:solidFill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Sandwich materials suitable for Composites</a:t>
            </a:r>
            <a:endParaRPr lang="zh-CN" altLang="en-US" dirty="0"/>
          </a:p>
        </p:txBody>
      </p:sp>
      <p:sp>
        <p:nvSpPr>
          <p:cNvPr id="53" name="矩形 52"/>
          <p:cNvSpPr/>
          <p:nvPr/>
        </p:nvSpPr>
        <p:spPr>
          <a:xfrm>
            <a:off x="118023" y="83928"/>
            <a:ext cx="1149674" cy="5858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Imprint MT Shadow" panose="04020605060303030202" pitchFamily="82" charset="0"/>
              </a:rPr>
              <a:t>Results</a:t>
            </a:r>
            <a:endParaRPr lang="en-US" altLang="zh-CN" sz="2400" b="1" dirty="0"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1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7398" y="4558670"/>
            <a:ext cx="7865991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b="1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A carbon fiber composite with a thickness of 0.86mm was </a:t>
            </a:r>
            <a:r>
              <a:rPr lang="en-US" altLang="zh-CN" sz="1600" b="1" dirty="0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obtained. Thickness becomes thinner after </a:t>
            </a:r>
            <a:r>
              <a:rPr lang="en-US" altLang="zh-CN" sz="1600" dirty="0">
                <a:latin typeface="Adobe Myungjo Std M" panose="02020600000000000000" pitchFamily="18" charset="-128"/>
                <a:ea typeface="Adobe Myungjo Std M" panose="02020600000000000000" pitchFamily="18" charset="-128"/>
                <a:cs typeface="Times New Roman" panose="02020603050405020304" pitchFamily="18" charset="0"/>
              </a:rPr>
              <a:t>solidification, </a:t>
            </a:r>
            <a:r>
              <a:rPr lang="en-US" altLang="zh-CN" sz="1600" dirty="0" smtClean="0">
                <a:latin typeface="Adobe Myungjo Std M" panose="02020600000000000000" pitchFamily="18" charset="-128"/>
                <a:ea typeface="Adobe Myungjo Std M" panose="02020600000000000000" pitchFamily="18" charset="-128"/>
                <a:cs typeface="Times New Roman" panose="02020603050405020304" pitchFamily="18" charset="0"/>
              </a:rPr>
              <a:t>and </a:t>
            </a:r>
            <a:r>
              <a:rPr lang="en-US" altLang="zh-CN" sz="1600" dirty="0">
                <a:latin typeface="Adobe Myungjo Std M" panose="02020600000000000000" pitchFamily="18" charset="-128"/>
                <a:ea typeface="Adobe Myungjo Std M" panose="02020600000000000000" pitchFamily="18" charset="-128"/>
                <a:cs typeface="Times New Roman" panose="02020603050405020304" pitchFamily="18" charset="0"/>
              </a:rPr>
              <a:t>uniformity is good</a:t>
            </a:r>
            <a:r>
              <a:rPr lang="en-US" altLang="zh-CN" sz="1600" b="1" dirty="0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 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b="1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The thickness of the surface carbon fiber is </a:t>
            </a:r>
            <a:r>
              <a:rPr lang="en-US" altLang="zh-CN" sz="1600" b="1" dirty="0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0.1mm.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b="1" dirty="0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The </a:t>
            </a:r>
            <a:r>
              <a:rPr lang="en-US" altLang="zh-CN" sz="1600" b="1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cross section keeps a good </a:t>
            </a:r>
            <a:r>
              <a:rPr lang="en-US" altLang="zh-CN" sz="1600" b="1" dirty="0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rectangle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7" r="8325" b="14202"/>
          <a:stretch/>
        </p:blipFill>
        <p:spPr>
          <a:xfrm>
            <a:off x="8258277" y="3272628"/>
            <a:ext cx="3562473" cy="3446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4" t="2319" r="35185" b="2319"/>
          <a:stretch/>
        </p:blipFill>
        <p:spPr>
          <a:xfrm rot="16200000">
            <a:off x="2710054" y="-1004548"/>
            <a:ext cx="1351722" cy="6217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006" y="910320"/>
            <a:ext cx="2526744" cy="2126796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 flipV="1">
            <a:off x="7158566" y="2077261"/>
            <a:ext cx="1755972" cy="8092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7159621" y="2305658"/>
            <a:ext cx="1755972" cy="8092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7158566" y="2187641"/>
            <a:ext cx="1755972" cy="8092"/>
          </a:xfrm>
          <a:prstGeom prst="line">
            <a:avLst/>
          </a:prstGeom>
          <a:ln w="1905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7296606" y="2462135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CF+PMI+CF</a:t>
            </a:r>
            <a:endParaRPr lang="zh-CN" altLang="en-US" dirty="0"/>
          </a:p>
        </p:txBody>
      </p:sp>
      <p:cxnSp>
        <p:nvCxnSpPr>
          <p:cNvPr id="20" name="直接箭头连接符 19"/>
          <p:cNvCxnSpPr/>
          <p:nvPr/>
        </p:nvCxnSpPr>
        <p:spPr>
          <a:xfrm>
            <a:off x="8498144" y="1802652"/>
            <a:ext cx="236601" cy="240095"/>
          </a:xfrm>
          <a:prstGeom prst="straightConnector1">
            <a:avLst/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7371925" y="1740711"/>
            <a:ext cx="337236" cy="446930"/>
          </a:xfrm>
          <a:prstGeom prst="straightConnector1">
            <a:avLst/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6618271" y="1399454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PMI--0.8mm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8064203" y="1449071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0.1mm</a:t>
            </a:r>
            <a:endParaRPr lang="zh-CN" altLang="en-US" dirty="0"/>
          </a:p>
        </p:txBody>
      </p:sp>
      <p:cxnSp>
        <p:nvCxnSpPr>
          <p:cNvPr id="24" name="直接箭头连接符 23"/>
          <p:cNvCxnSpPr/>
          <p:nvPr/>
        </p:nvCxnSpPr>
        <p:spPr>
          <a:xfrm flipH="1">
            <a:off x="8250465" y="1802652"/>
            <a:ext cx="266879" cy="484454"/>
          </a:xfrm>
          <a:prstGeom prst="straightConnector1">
            <a:avLst/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65980" y="78734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③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64980" y="884586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CF(0.1)+PMI(0.8)+CF(0.1)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118023" y="83928"/>
            <a:ext cx="1149674" cy="5858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Imprint MT Shadow" panose="04020605060303030202" pitchFamily="82" charset="0"/>
              </a:rPr>
              <a:t>Results</a:t>
            </a:r>
            <a:endParaRPr lang="en-US" altLang="zh-CN" sz="2400" b="1" dirty="0">
              <a:latin typeface="Imprint MT Shadow" panose="04020605060303030202" pitchFamily="82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4" y="3004183"/>
            <a:ext cx="3832892" cy="1405500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4247994" y="3207585"/>
            <a:ext cx="25442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 </a:t>
            </a:r>
            <a:r>
              <a:rPr lang="zh-CN" altLang="en-US" dirty="0" smtClean="0"/>
              <a:t>    Flatness</a:t>
            </a:r>
            <a:r>
              <a:rPr lang="en-US" altLang="zh-CN" dirty="0" smtClean="0"/>
              <a:t>:1.2mm;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 </a:t>
            </a:r>
            <a:r>
              <a:rPr lang="en-US" altLang="zh-CN" dirty="0" smtClean="0"/>
              <a:t>    Density:0.503g/cm3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516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t="17971" r="16" b="12608"/>
          <a:stretch/>
        </p:blipFill>
        <p:spPr>
          <a:xfrm>
            <a:off x="7904023" y="3314865"/>
            <a:ext cx="3787233" cy="3543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5" t="871" r="36924" b="-290"/>
          <a:stretch/>
        </p:blipFill>
        <p:spPr>
          <a:xfrm rot="16200000">
            <a:off x="2601092" y="-754106"/>
            <a:ext cx="1570383" cy="6054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633" y="1015610"/>
            <a:ext cx="2700878" cy="208294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53193" y="4415004"/>
            <a:ext cx="7312143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+mn-lt"/>
                <a:ea typeface="Adobe Myungjo Std M" panose="02020600000000000000" pitchFamily="18" charset="-128"/>
              </a:rPr>
              <a:t>A carbon fiber composite with a thickness of </a:t>
            </a:r>
            <a:r>
              <a:rPr lang="en-US" altLang="zh-CN" sz="1600" dirty="0" smtClean="0">
                <a:latin typeface="+mn-lt"/>
                <a:ea typeface="Adobe Myungjo Std M" panose="02020600000000000000" pitchFamily="18" charset="-128"/>
              </a:rPr>
              <a:t>1.7mm </a:t>
            </a:r>
            <a:r>
              <a:rPr lang="en-US" altLang="zh-CN" sz="1600" dirty="0">
                <a:latin typeface="+mn-lt"/>
                <a:ea typeface="Adobe Myungjo Std M" panose="02020600000000000000" pitchFamily="18" charset="-128"/>
              </a:rPr>
              <a:t>was </a:t>
            </a:r>
            <a:r>
              <a:rPr lang="en-US" altLang="zh-CN" sz="1600" dirty="0" smtClean="0">
                <a:latin typeface="+mn-lt"/>
                <a:ea typeface="Adobe Myungjo Std M" panose="02020600000000000000" pitchFamily="18" charset="-128"/>
              </a:rPr>
              <a:t>obtained. Thickness becomes thinner after </a:t>
            </a:r>
            <a:r>
              <a:rPr lang="en-US" altLang="zh-CN" sz="1600" dirty="0">
                <a:latin typeface="+mn-lt"/>
                <a:ea typeface="Adobe Myungjo Std M" panose="02020600000000000000" pitchFamily="18" charset="-128"/>
                <a:cs typeface="Times New Roman" panose="02020603050405020304" pitchFamily="18" charset="0"/>
              </a:rPr>
              <a:t>solidification, </a:t>
            </a:r>
            <a:r>
              <a:rPr lang="en-US" altLang="zh-CN" sz="1600" dirty="0" smtClean="0">
                <a:latin typeface="+mn-lt"/>
                <a:ea typeface="Adobe Myungjo Std M" panose="02020600000000000000" pitchFamily="18" charset="-128"/>
                <a:cs typeface="Times New Roman" panose="02020603050405020304" pitchFamily="18" charset="0"/>
              </a:rPr>
              <a:t>and </a:t>
            </a:r>
            <a:r>
              <a:rPr lang="en-US" altLang="zh-CN" sz="1600" dirty="0">
                <a:latin typeface="+mn-lt"/>
                <a:ea typeface="Adobe Myungjo Std M" panose="02020600000000000000" pitchFamily="18" charset="-128"/>
                <a:cs typeface="Times New Roman" panose="02020603050405020304" pitchFamily="18" charset="0"/>
              </a:rPr>
              <a:t>uniformity is good</a:t>
            </a:r>
            <a:r>
              <a:rPr lang="en-US" altLang="zh-CN" sz="1600" dirty="0" smtClean="0">
                <a:latin typeface="+mn-lt"/>
                <a:ea typeface="Adobe Myungjo Std M" panose="02020600000000000000" pitchFamily="18" charset="-128"/>
              </a:rPr>
              <a:t> 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+mn-lt"/>
                <a:ea typeface="Adobe Myungjo Std M" panose="02020600000000000000" pitchFamily="18" charset="-128"/>
              </a:rPr>
              <a:t>The thickness of the surface carbon fiber is </a:t>
            </a:r>
            <a:r>
              <a:rPr lang="en-US" altLang="zh-CN" sz="1600" dirty="0" smtClean="0">
                <a:latin typeface="+mn-lt"/>
                <a:ea typeface="Adobe Myungjo Std M" panose="02020600000000000000" pitchFamily="18" charset="-128"/>
              </a:rPr>
              <a:t>0.1mm.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 smtClean="0">
                <a:latin typeface="+mn-lt"/>
                <a:ea typeface="Adobe Myungjo Std M" panose="02020600000000000000" pitchFamily="18" charset="-128"/>
              </a:rPr>
              <a:t>The </a:t>
            </a:r>
            <a:r>
              <a:rPr lang="en-US" altLang="zh-CN" sz="1600" dirty="0">
                <a:latin typeface="+mn-lt"/>
                <a:ea typeface="Adobe Myungjo Std M" panose="02020600000000000000" pitchFamily="18" charset="-128"/>
              </a:rPr>
              <a:t>cross section keeps a good </a:t>
            </a:r>
            <a:r>
              <a:rPr lang="en-US" altLang="zh-CN" sz="1600" dirty="0" smtClean="0">
                <a:latin typeface="+mn-lt"/>
                <a:ea typeface="Adobe Myungjo Std M" panose="02020600000000000000" pitchFamily="18" charset="-128"/>
              </a:rPr>
              <a:t>rectangle.</a:t>
            </a: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6998386" y="2128036"/>
            <a:ext cx="1755972" cy="8092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6999441" y="2356433"/>
            <a:ext cx="1755972" cy="8092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6998386" y="2238416"/>
            <a:ext cx="1755972" cy="8092"/>
          </a:xfrm>
          <a:prstGeom prst="line">
            <a:avLst/>
          </a:prstGeom>
          <a:ln w="1905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136426" y="2512910"/>
            <a:ext cx="1479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CF+PMI+CF</a:t>
            </a:r>
            <a:endParaRPr lang="zh-CN" altLang="en-US" dirty="0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8337964" y="1853427"/>
            <a:ext cx="236601" cy="240095"/>
          </a:xfrm>
          <a:prstGeom prst="straightConnector1">
            <a:avLst/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7211745" y="1791486"/>
            <a:ext cx="337236" cy="446930"/>
          </a:xfrm>
          <a:prstGeom prst="straightConnector1">
            <a:avLst/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6458091" y="1450229"/>
            <a:ext cx="1454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PMI--1.8mm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7904023" y="1499846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0.1mm</a:t>
            </a:r>
            <a:endParaRPr lang="zh-CN" altLang="en-US" dirty="0"/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8058150" y="1853427"/>
            <a:ext cx="299015" cy="423755"/>
          </a:xfrm>
          <a:prstGeom prst="straightConnector1">
            <a:avLst/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253193" y="78237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④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03235" y="859315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CF(0.1)+PMI(1.8)+CF(0.1)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118023" y="83928"/>
            <a:ext cx="1149674" cy="5858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Imprint MT Shadow" panose="04020605060303030202" pitchFamily="82" charset="0"/>
              </a:rPr>
              <a:t>Results</a:t>
            </a:r>
            <a:endParaRPr lang="en-US" altLang="zh-CN" sz="2400" b="1" dirty="0">
              <a:latin typeface="Imprint MT Shadow" panose="04020605060303030202" pitchFamily="82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59107" y="3240549"/>
            <a:ext cx="25442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 </a:t>
            </a:r>
            <a:r>
              <a:rPr lang="zh-CN" altLang="en-US" dirty="0" smtClean="0"/>
              <a:t>    Flatness</a:t>
            </a:r>
            <a:r>
              <a:rPr lang="en-US" altLang="zh-CN" dirty="0" smtClean="0"/>
              <a:t>:0.48mm;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 </a:t>
            </a:r>
            <a:r>
              <a:rPr lang="en-US" altLang="zh-CN" dirty="0" smtClean="0"/>
              <a:t>    Density:0.286g/cm3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478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838" y="848263"/>
            <a:ext cx="2502029" cy="21654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t="6522" r="-323" b="8550"/>
          <a:stretch/>
        </p:blipFill>
        <p:spPr>
          <a:xfrm>
            <a:off x="9113541" y="3252998"/>
            <a:ext cx="2762180" cy="3451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2" t="1014" r="32609" b="2174"/>
          <a:stretch/>
        </p:blipFill>
        <p:spPr>
          <a:xfrm rot="16200000">
            <a:off x="2686289" y="-921462"/>
            <a:ext cx="1590349" cy="6485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cxnSp>
        <p:nvCxnSpPr>
          <p:cNvPr id="6" name="直接连接符 5"/>
          <p:cNvCxnSpPr/>
          <p:nvPr/>
        </p:nvCxnSpPr>
        <p:spPr>
          <a:xfrm flipV="1">
            <a:off x="7330173" y="2098940"/>
            <a:ext cx="1755972" cy="8092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7341738" y="2527086"/>
            <a:ext cx="1755972" cy="8092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7330173" y="2313013"/>
            <a:ext cx="1755972" cy="8092"/>
          </a:xfrm>
          <a:prstGeom prst="line">
            <a:avLst/>
          </a:prstGeom>
          <a:ln w="36512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7340683" y="2098940"/>
            <a:ext cx="1" cy="436239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9086145" y="2094893"/>
            <a:ext cx="1" cy="436239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7468213" y="2644392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CF+PMI+CF</a:t>
            </a:r>
            <a:endParaRPr lang="zh-CN" altLang="en-US" dirty="0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8715916" y="1801497"/>
            <a:ext cx="347955" cy="548678"/>
          </a:xfrm>
          <a:prstGeom prst="straightConnector1">
            <a:avLst/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7485533" y="1786864"/>
            <a:ext cx="340772" cy="539491"/>
          </a:xfrm>
          <a:prstGeom prst="straightConnector1">
            <a:avLst/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716071" y="1578602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PMI--1.8mm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8219723" y="147173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0.1mm</a:t>
            </a:r>
            <a:endParaRPr lang="zh-CN" altLang="en-US" dirty="0"/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8351348" y="1793756"/>
            <a:ext cx="354990" cy="765018"/>
          </a:xfrm>
          <a:prstGeom prst="straightConnector1">
            <a:avLst/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>
            <a:off x="8184826" y="1780314"/>
            <a:ext cx="559830" cy="345754"/>
          </a:xfrm>
          <a:prstGeom prst="straightConnector1">
            <a:avLst/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287531" y="4413401"/>
            <a:ext cx="8227193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b="1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A carbon fiber composite with a thickness of </a:t>
            </a:r>
            <a:r>
              <a:rPr lang="en-US" altLang="zh-CN" sz="1600" b="1" dirty="0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1.75mm </a:t>
            </a:r>
            <a:r>
              <a:rPr lang="en-US" altLang="zh-CN" sz="1600" b="1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was </a:t>
            </a:r>
            <a:r>
              <a:rPr lang="en-US" altLang="zh-CN" sz="1600" b="1" dirty="0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obtained. Thickness becomes thinner after </a:t>
            </a:r>
            <a:r>
              <a:rPr lang="en-US" altLang="zh-CN" sz="1600" dirty="0" smtClean="0">
                <a:latin typeface="Adobe Myungjo Std M" panose="02020600000000000000" pitchFamily="18" charset="-128"/>
                <a:ea typeface="Adobe Myungjo Std M" panose="02020600000000000000" pitchFamily="18" charset="-128"/>
                <a:cs typeface="Times New Roman" panose="02020603050405020304" pitchFamily="18" charset="0"/>
              </a:rPr>
              <a:t>solidification</a:t>
            </a:r>
            <a:r>
              <a:rPr lang="en-US" altLang="zh-CN" sz="1600" b="1" dirty="0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b="1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The thickness of the surface carbon fiber is </a:t>
            </a:r>
            <a:r>
              <a:rPr lang="en-US" altLang="zh-CN" sz="1600" b="1" dirty="0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0.1mm.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b="1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The shape of the cross section </a:t>
            </a:r>
            <a:r>
              <a:rPr lang="en-US" altLang="zh-CN" sz="1600" b="1" dirty="0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changes </a:t>
            </a:r>
            <a:r>
              <a:rPr lang="en-US" altLang="zh-CN" sz="1600" b="1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after </a:t>
            </a:r>
            <a:r>
              <a:rPr lang="en-US" altLang="zh-CN" sz="1600" dirty="0">
                <a:latin typeface="Adobe Myungjo Std M" panose="02020600000000000000" pitchFamily="18" charset="-128"/>
                <a:ea typeface="Adobe Myungjo Std M" panose="02020600000000000000" pitchFamily="18" charset="-128"/>
                <a:cs typeface="Times New Roman" panose="02020603050405020304" pitchFamily="18" charset="0"/>
              </a:rPr>
              <a:t>solidification</a:t>
            </a:r>
            <a:r>
              <a:rPr lang="en-US" altLang="zh-CN" sz="1600" b="1" dirty="0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sz="1600" b="1" dirty="0" smtClean="0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87531" y="828102"/>
            <a:ext cx="837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⑤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39361" y="905046"/>
            <a:ext cx="4933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CF(0.1)+</a:t>
            </a:r>
            <a:r>
              <a:rPr lang="en-US" altLang="zh-CN" dirty="0" smtClean="0"/>
              <a:t>CF(0.1)+PMI(1.8)+CF(0.1)+CF(0.1)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118023" y="83928"/>
            <a:ext cx="1149674" cy="5858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Imprint MT Shadow" panose="04020605060303030202" pitchFamily="82" charset="0"/>
              </a:rPr>
              <a:t>Results</a:t>
            </a:r>
            <a:endParaRPr lang="en-US" altLang="zh-CN" sz="2400" b="1" dirty="0">
              <a:latin typeface="Imprint MT Shadow" panose="04020605060303030202" pitchFamily="82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06494" y="3240319"/>
            <a:ext cx="2586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Flatness</a:t>
            </a:r>
            <a:r>
              <a:rPr lang="en-US" altLang="zh-CN" dirty="0"/>
              <a:t>:0.36mm;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Density:0.378g/cm3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162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8023" y="83928"/>
            <a:ext cx="1149674" cy="5858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Imprint MT Shadow" panose="04020605060303030202" pitchFamily="82" charset="0"/>
              </a:rPr>
              <a:t>Results</a:t>
            </a:r>
            <a:endParaRPr lang="en-US" altLang="zh-CN" sz="2400" b="1" dirty="0">
              <a:latin typeface="Imprint MT Shadow" panose="04020605060303030202" pitchFamily="82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44308" y="4789168"/>
            <a:ext cx="118805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0.1mm carbon fiber composite material can be prepared, but the strength is not enough;</a:t>
            </a:r>
            <a:endParaRPr lang="en-US" altLang="zh-CN" sz="1600" dirty="0" smtClean="0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Carbon fiber +MPI composite material can improve the deformation resistance of carbon fiber </a:t>
            </a:r>
            <a:r>
              <a:rPr lang="en-US" altLang="zh-CN" sz="1600" dirty="0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material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The </a:t>
            </a:r>
            <a:r>
              <a:rPr lang="en-US" altLang="zh-CN" sz="1600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flatness of carbon fiber composites </a:t>
            </a:r>
            <a:r>
              <a:rPr lang="en-US" altLang="zh-CN" sz="1600" dirty="0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should </a:t>
            </a:r>
            <a:r>
              <a:rPr lang="en-US" altLang="zh-CN" sz="1600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be </a:t>
            </a:r>
            <a:r>
              <a:rPr lang="en-US" altLang="zh-CN" sz="1600" dirty="0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considered;</a:t>
            </a:r>
          </a:p>
        </p:txBody>
      </p:sp>
      <p:sp>
        <p:nvSpPr>
          <p:cNvPr id="20" name="矩形 19"/>
          <p:cNvSpPr/>
          <p:nvPr/>
        </p:nvSpPr>
        <p:spPr>
          <a:xfrm>
            <a:off x="244308" y="4297068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481252"/>
              </p:ext>
            </p:extLst>
          </p:nvPr>
        </p:nvGraphicFramePr>
        <p:xfrm>
          <a:off x="142709" y="935553"/>
          <a:ext cx="11781436" cy="2638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782">
                  <a:extLst>
                    <a:ext uri="{9D8B030D-6E8A-4147-A177-3AD203B41FA5}">
                      <a16:colId xmlns:a16="http://schemas.microsoft.com/office/drawing/2014/main" val="501446460"/>
                    </a:ext>
                  </a:extLst>
                </a:gridCol>
                <a:gridCol w="1735945">
                  <a:extLst>
                    <a:ext uri="{9D8B030D-6E8A-4147-A177-3AD203B41FA5}">
                      <a16:colId xmlns:a16="http://schemas.microsoft.com/office/drawing/2014/main" val="3056651924"/>
                    </a:ext>
                  </a:extLst>
                </a:gridCol>
                <a:gridCol w="2390195">
                  <a:extLst>
                    <a:ext uri="{9D8B030D-6E8A-4147-A177-3AD203B41FA5}">
                      <a16:colId xmlns:a16="http://schemas.microsoft.com/office/drawing/2014/main" val="3461390515"/>
                    </a:ext>
                  </a:extLst>
                </a:gridCol>
                <a:gridCol w="1919136">
                  <a:extLst>
                    <a:ext uri="{9D8B030D-6E8A-4147-A177-3AD203B41FA5}">
                      <a16:colId xmlns:a16="http://schemas.microsoft.com/office/drawing/2014/main" val="2823330771"/>
                    </a:ext>
                  </a:extLst>
                </a:gridCol>
                <a:gridCol w="1666159">
                  <a:extLst>
                    <a:ext uri="{9D8B030D-6E8A-4147-A177-3AD203B41FA5}">
                      <a16:colId xmlns:a16="http://schemas.microsoft.com/office/drawing/2014/main" val="3860425083"/>
                    </a:ext>
                  </a:extLst>
                </a:gridCol>
                <a:gridCol w="1846219">
                  <a:extLst>
                    <a:ext uri="{9D8B030D-6E8A-4147-A177-3AD203B41FA5}">
                      <a16:colId xmlns:a16="http://schemas.microsoft.com/office/drawing/2014/main" val="3600776409"/>
                    </a:ext>
                  </a:extLst>
                </a:gridCol>
              </a:tblGrid>
              <a:tr h="72908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Samples</a:t>
                      </a:r>
                      <a:r>
                        <a:rPr lang="en-US" altLang="zh-CN" baseline="0" dirty="0" smtClean="0"/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Quality(g)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Volume(cm3)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Density (g/cm3)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Flatness</a:t>
                      </a:r>
                      <a:r>
                        <a:rPr lang="en-US" altLang="zh-CN" dirty="0" smtClean="0"/>
                        <a:t>/mm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Manufacturing difficulty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860233"/>
                  </a:ext>
                </a:extLst>
              </a:tr>
              <a:tr h="38190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>
                          <a:latin typeface="+mn-lt"/>
                        </a:rPr>
                        <a:t>① </a:t>
                      </a:r>
                      <a:r>
                        <a:rPr lang="en-US" altLang="zh-CN" sz="1400" dirty="0" smtClean="0">
                          <a:latin typeface="+mn-lt"/>
                        </a:rPr>
                        <a:t>CF</a:t>
                      </a:r>
                      <a:r>
                        <a:rPr lang="zh-CN" altLang="en-US" sz="1400" dirty="0" smtClean="0">
                          <a:latin typeface="+mn-lt"/>
                        </a:rPr>
                        <a:t>（</a:t>
                      </a:r>
                      <a:r>
                        <a:rPr lang="en-US" altLang="zh-CN" sz="1400" dirty="0" smtClean="0">
                          <a:latin typeface="+mn-lt"/>
                        </a:rPr>
                        <a:t>0.1</a:t>
                      </a:r>
                      <a:r>
                        <a:rPr lang="zh-CN" altLang="en-US" sz="1400" dirty="0" smtClean="0">
                          <a:latin typeface="+mn-lt"/>
                        </a:rPr>
                        <a:t>）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+mn-lt"/>
                        </a:rPr>
                        <a:t>0.7732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+mn-lt"/>
                        </a:rPr>
                        <a:t>24.3*1.5*0.01=0.3645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2.121</a:t>
                      </a:r>
                      <a:endParaRPr lang="zh-CN" altLang="en-US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5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+mn-lt"/>
                        </a:rPr>
                        <a:t>Easy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678647"/>
                  </a:ext>
                </a:extLst>
              </a:tr>
              <a:tr h="38190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>
                          <a:latin typeface="+mn-lt"/>
                        </a:rPr>
                        <a:t>② </a:t>
                      </a:r>
                      <a:r>
                        <a:rPr lang="en-US" altLang="zh-CN" sz="1400" dirty="0" smtClean="0">
                          <a:latin typeface="+mn-lt"/>
                        </a:rPr>
                        <a:t>CF</a:t>
                      </a:r>
                      <a:r>
                        <a:rPr lang="zh-CN" altLang="en-US" sz="1400" dirty="0" smtClean="0">
                          <a:latin typeface="+mn-lt"/>
                        </a:rPr>
                        <a:t>（矩形）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+mn-lt"/>
                        </a:rPr>
                        <a:t>2.2799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+mn-lt"/>
                        </a:rPr>
                        <a:t>24.3*1.7*0.32=13.2192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0.172</a:t>
                      </a:r>
                      <a:endParaRPr lang="zh-CN" altLang="en-US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0.20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+mn-lt"/>
                        </a:rPr>
                        <a:t>Difficult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495523"/>
                  </a:ext>
                </a:extLst>
              </a:tr>
              <a:tr h="38190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>
                          <a:latin typeface="+mn-lt"/>
                        </a:rPr>
                        <a:t>③ </a:t>
                      </a:r>
                      <a:r>
                        <a:rPr lang="en-US" altLang="zh-CN" sz="1400" dirty="0" smtClean="0">
                          <a:latin typeface="+mn-lt"/>
                        </a:rPr>
                        <a:t>CF+PMI</a:t>
                      </a:r>
                      <a:r>
                        <a:rPr lang="zh-CN" altLang="en-US" sz="1400" dirty="0" smtClean="0">
                          <a:latin typeface="+mn-lt"/>
                        </a:rPr>
                        <a:t>（</a:t>
                      </a:r>
                      <a:r>
                        <a:rPr lang="en-US" altLang="zh-CN" sz="1400" dirty="0" smtClean="0">
                          <a:latin typeface="+mn-lt"/>
                        </a:rPr>
                        <a:t>0.86</a:t>
                      </a:r>
                      <a:r>
                        <a:rPr lang="zh-CN" altLang="en-US" sz="1400" dirty="0" smtClean="0">
                          <a:latin typeface="+mn-lt"/>
                        </a:rPr>
                        <a:t>）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+mn-lt"/>
                        </a:rPr>
                        <a:t>1.5773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+mn-lt"/>
                        </a:rPr>
                        <a:t>24.3*1.5*0.086=3.1347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0.503</a:t>
                      </a:r>
                      <a:endParaRPr lang="zh-CN" altLang="en-US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1.20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+mn-lt"/>
                        </a:rPr>
                        <a:t>Easy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968755"/>
                  </a:ext>
                </a:extLst>
              </a:tr>
              <a:tr h="38190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>
                          <a:latin typeface="+mn-lt"/>
                        </a:rPr>
                        <a:t>④ </a:t>
                      </a:r>
                      <a:r>
                        <a:rPr lang="en-US" altLang="zh-CN" sz="1400" dirty="0" smtClean="0">
                          <a:latin typeface="+mn-lt"/>
                        </a:rPr>
                        <a:t>CF+PMI</a:t>
                      </a:r>
                      <a:r>
                        <a:rPr lang="zh-CN" altLang="en-US" sz="1400" dirty="0" smtClean="0">
                          <a:latin typeface="+mn-lt"/>
                        </a:rPr>
                        <a:t>（</a:t>
                      </a:r>
                      <a:r>
                        <a:rPr lang="en-US" altLang="zh-CN" sz="1400" dirty="0" smtClean="0">
                          <a:latin typeface="+mn-lt"/>
                        </a:rPr>
                        <a:t>1.7</a:t>
                      </a:r>
                      <a:r>
                        <a:rPr lang="zh-CN" altLang="en-US" sz="1400" dirty="0" smtClean="0">
                          <a:latin typeface="+mn-lt"/>
                        </a:rPr>
                        <a:t>）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+mn-lt"/>
                        </a:rPr>
                        <a:t>1.7734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latin typeface="+mn-lt"/>
                        </a:rPr>
                        <a:t>24.3*1.5*0.17=6.1965</a:t>
                      </a:r>
                      <a:endParaRPr lang="zh-CN" altLang="en-US" sz="14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0.286</a:t>
                      </a:r>
                      <a:endParaRPr lang="zh-CN" altLang="en-US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0.48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+mn-lt"/>
                        </a:rPr>
                        <a:t>Easy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969779"/>
                  </a:ext>
                </a:extLst>
              </a:tr>
              <a:tr h="38190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>
                          <a:latin typeface="+mn-lt"/>
                        </a:rPr>
                        <a:t>⑤ </a:t>
                      </a:r>
                      <a:r>
                        <a:rPr lang="en-US" altLang="zh-CN" sz="1400" dirty="0" smtClean="0">
                          <a:latin typeface="+mn-lt"/>
                        </a:rPr>
                        <a:t>CF+PMI</a:t>
                      </a:r>
                      <a:r>
                        <a:rPr lang="zh-CN" altLang="en-US" sz="1400" dirty="0" smtClean="0">
                          <a:latin typeface="+mn-lt"/>
                        </a:rPr>
                        <a:t>（</a:t>
                      </a:r>
                      <a:r>
                        <a:rPr lang="en-US" altLang="zh-CN" sz="1400" dirty="0" smtClean="0">
                          <a:latin typeface="+mn-lt"/>
                        </a:rPr>
                        <a:t>1.75</a:t>
                      </a:r>
                      <a:r>
                        <a:rPr lang="zh-CN" altLang="en-US" sz="1400" dirty="0" smtClean="0">
                          <a:latin typeface="+mn-lt"/>
                        </a:rPr>
                        <a:t>封边）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+mn-lt"/>
                        </a:rPr>
                        <a:t>2.6085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+mn-lt"/>
                        </a:rPr>
                        <a:t>24.3*1.65*0.172=6.89743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0.378</a:t>
                      </a:r>
                      <a:endParaRPr lang="zh-CN" altLang="en-US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0.36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+mn-lt"/>
                        </a:rPr>
                        <a:t>Medium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802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23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3377" y="105026"/>
            <a:ext cx="1694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latin typeface="+mn-lt"/>
              </a:rPr>
              <a:t>Outline</a:t>
            </a:r>
            <a:endParaRPr lang="zh-CN" altLang="en-US" sz="3600" b="1" dirty="0">
              <a:latin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54013" y="1842648"/>
            <a:ext cx="2651688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800" b="1" dirty="0" smtClean="0">
                <a:latin typeface="+mn-lt"/>
              </a:rPr>
              <a:t>Introduction</a:t>
            </a:r>
            <a:endParaRPr lang="en-US" altLang="zh-CN" sz="2800" b="1" dirty="0">
              <a:latin typeface="+mn-lt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800" b="1" dirty="0" smtClean="0">
                <a:latin typeface="+mn-lt"/>
              </a:rPr>
              <a:t>Be pipe 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800" b="1" dirty="0">
                <a:latin typeface="+mn-lt"/>
              </a:rPr>
              <a:t>Carbon </a:t>
            </a:r>
            <a:r>
              <a:rPr lang="en-US" altLang="zh-CN" sz="2800" b="1" dirty="0" smtClean="0">
                <a:latin typeface="+mn-lt"/>
              </a:rPr>
              <a:t>fiber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800" b="1" dirty="0" smtClean="0">
                <a:latin typeface="+mn-lt"/>
              </a:rPr>
              <a:t>Mg-Li alloy</a:t>
            </a:r>
            <a:endParaRPr lang="en-US" altLang="zh-CN" sz="2800" b="1" dirty="0">
              <a:latin typeface="+mn-lt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800" b="1" dirty="0" smtClean="0">
                <a:latin typeface="+mn-lt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4001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3604" y="75835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Imprint MT Shadow" panose="04020605060303030202" pitchFamily="82" charset="0"/>
              </a:rPr>
              <a:t>4. </a:t>
            </a:r>
            <a:r>
              <a:rPr lang="en-US" altLang="zh-CN" sz="2400" b="1" dirty="0" smtClean="0">
                <a:latin typeface="Imprint MT Shadow" panose="04020605060303030202" pitchFamily="82" charset="0"/>
              </a:rPr>
              <a:t>Mg-Li alloy</a:t>
            </a:r>
            <a:endParaRPr lang="en-US" altLang="zh-CN" sz="2400" b="1" dirty="0">
              <a:latin typeface="Imprint MT Shadow" panose="04020605060303030202" pitchFamily="82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91EC2B8-5E0B-4B2F-868A-3385AA1E4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6" y="1705855"/>
            <a:ext cx="10866347" cy="4647328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H="1">
            <a:off x="3694546" y="2235200"/>
            <a:ext cx="1173018" cy="1043709"/>
          </a:xfrm>
          <a:prstGeom prst="straightConnector1">
            <a:avLst/>
          </a:prstGeom>
          <a:ln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>
            <a:off x="4858506" y="2228057"/>
            <a:ext cx="9058" cy="1362734"/>
          </a:xfrm>
          <a:prstGeom prst="straightConnector1">
            <a:avLst/>
          </a:prstGeom>
          <a:ln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738433" y="192331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Al</a:t>
            </a:r>
            <a:endParaRPr lang="zh-CN" altLang="en-US" dirty="0"/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6031524" y="3001818"/>
            <a:ext cx="1043531" cy="1027701"/>
          </a:xfrm>
          <a:prstGeom prst="straightConnector1">
            <a:avLst/>
          </a:prstGeom>
          <a:ln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075055" y="265305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Be</a:t>
            </a:r>
            <a:endParaRPr lang="zh-CN" altLang="en-US" dirty="0"/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1020800" y="1505527"/>
            <a:ext cx="803516" cy="659139"/>
          </a:xfrm>
          <a:prstGeom prst="straightConnector1">
            <a:avLst/>
          </a:prstGeom>
          <a:ln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865119" y="1236359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SS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4465782" y="495615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束流</a:t>
            </a:r>
            <a:r>
              <a:rPr lang="zh-CN" altLang="en-US" dirty="0" smtClean="0"/>
              <a:t>管涉及材料</a:t>
            </a:r>
            <a:endParaRPr lang="zh-CN" altLang="en-US" dirty="0"/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7195485" y="3515668"/>
            <a:ext cx="867860" cy="658265"/>
          </a:xfrm>
          <a:prstGeom prst="straightConnector1">
            <a:avLst/>
          </a:prstGeom>
          <a:ln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8063345" y="322768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Carbon fiber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005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3604" y="75835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Imprint MT Shadow" panose="04020605060303030202" pitchFamily="82" charset="0"/>
              </a:rPr>
              <a:t>4. </a:t>
            </a:r>
            <a:r>
              <a:rPr lang="en-US" altLang="zh-CN" sz="2400" b="1" dirty="0" smtClean="0">
                <a:latin typeface="Imprint MT Shadow" panose="04020605060303030202" pitchFamily="82" charset="0"/>
              </a:rPr>
              <a:t>Mg-Li alloy</a:t>
            </a:r>
            <a:endParaRPr lang="en-US" altLang="zh-CN" sz="2400" b="1" dirty="0">
              <a:latin typeface="Imprint MT Shadow" panose="04020605060303030202" pitchFamily="82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8531" y="902977"/>
            <a:ext cx="118234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+mn-lt"/>
                <a:ea typeface="仿宋" panose="02010609060101010101" pitchFamily="49" charset="-122"/>
              </a:rPr>
              <a:t>    </a:t>
            </a:r>
            <a:r>
              <a:rPr lang="en-US" altLang="zh-CN" sz="1600" dirty="0">
                <a:latin typeface="+mn-lt"/>
                <a:ea typeface="仿宋" panose="02010609060101010101" pitchFamily="49" charset="-122"/>
              </a:rPr>
              <a:t>Magnesium lithium alloy is the lightest metal structural material in the </a:t>
            </a:r>
            <a:r>
              <a:rPr lang="en-US" altLang="zh-CN" sz="1600" dirty="0" smtClean="0">
                <a:latin typeface="+mn-lt"/>
                <a:ea typeface="仿宋" panose="02010609060101010101" pitchFamily="49" charset="-122"/>
              </a:rPr>
              <a:t>world</a:t>
            </a:r>
            <a:r>
              <a:rPr lang="zh-CN" altLang="en-US" sz="1600" dirty="0" smtClean="0">
                <a:latin typeface="+mn-lt"/>
                <a:ea typeface="仿宋" panose="02010609060101010101" pitchFamily="49" charset="-122"/>
              </a:rPr>
              <a:t>；</a:t>
            </a:r>
            <a:endParaRPr lang="en-US" altLang="zh-CN" sz="1600" dirty="0" smtClean="0">
              <a:latin typeface="+mn-lt"/>
              <a:ea typeface="仿宋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+mn-lt"/>
                <a:ea typeface="仿宋" panose="02010609060101010101" pitchFamily="49" charset="-122"/>
              </a:rPr>
              <a:t> </a:t>
            </a:r>
            <a:r>
              <a:rPr lang="en-US" altLang="zh-CN" sz="1600" dirty="0" smtClean="0">
                <a:latin typeface="+mn-lt"/>
                <a:ea typeface="仿宋" panose="02010609060101010101" pitchFamily="49" charset="-122"/>
              </a:rPr>
              <a:t> </a:t>
            </a:r>
            <a:r>
              <a:rPr lang="en-US" altLang="zh-CN" sz="1600" dirty="0">
                <a:latin typeface="+mn-lt"/>
                <a:ea typeface="仿宋" panose="02010609060101010101" pitchFamily="49" charset="-122"/>
              </a:rPr>
              <a:t> </a:t>
            </a:r>
            <a:r>
              <a:rPr lang="en-US" altLang="zh-CN" sz="1600" dirty="0" smtClean="0">
                <a:latin typeface="+mn-lt"/>
                <a:ea typeface="仿宋" panose="02010609060101010101" pitchFamily="49" charset="-122"/>
              </a:rPr>
              <a:t> Density </a:t>
            </a:r>
            <a:r>
              <a:rPr lang="en-US" altLang="zh-CN" sz="1600" dirty="0">
                <a:latin typeface="+mn-lt"/>
                <a:ea typeface="仿宋" panose="02010609060101010101" pitchFamily="49" charset="-122"/>
              </a:rPr>
              <a:t>is 1.35-1.65g/cm3, </a:t>
            </a:r>
            <a:r>
              <a:rPr lang="en-US" altLang="zh-CN" sz="1600" dirty="0" smtClean="0">
                <a:latin typeface="+mn-lt"/>
                <a:ea typeface="仿宋" panose="02010609060101010101" pitchFamily="49" charset="-122"/>
              </a:rPr>
              <a:t>which </a:t>
            </a:r>
            <a:r>
              <a:rPr lang="en-US" altLang="zh-CN" sz="1600" dirty="0">
                <a:latin typeface="+mn-lt"/>
                <a:ea typeface="仿宋" panose="02010609060101010101" pitchFamily="49" charset="-122"/>
              </a:rPr>
              <a:t>is 1 / 4-1 / 3 lighter than ordinary magnesium alloy and 1 / 3-1 / 2 lighter than aluminum </a:t>
            </a:r>
            <a:r>
              <a:rPr lang="en-US" altLang="zh-CN" sz="1600" dirty="0" smtClean="0">
                <a:latin typeface="+mn-lt"/>
                <a:ea typeface="仿宋" panose="02010609060101010101" pitchFamily="49" charset="-122"/>
              </a:rPr>
              <a:t>alloy;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2676" y="3001423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Application </a:t>
            </a:r>
            <a:r>
              <a:rPr lang="en-US" altLang="zh-CN" dirty="0"/>
              <a:t>area </a:t>
            </a:r>
            <a:r>
              <a:rPr lang="zh-CN" altLang="en-US" dirty="0" smtClean="0"/>
              <a:t>：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964874" y="3387582"/>
            <a:ext cx="196079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/>
              <a:t>Aerospace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/>
              <a:t>Military project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/>
              <a:t>Civil </a:t>
            </a:r>
            <a:r>
              <a:rPr lang="en-US" altLang="zh-CN" dirty="0"/>
              <a:t>3C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70962" y="5264170"/>
            <a:ext cx="27302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+mn-lt"/>
              </a:rPr>
              <a:t>Manufacturer</a:t>
            </a:r>
            <a:r>
              <a:rPr lang="en-US" altLang="zh-CN" sz="1600" dirty="0">
                <a:latin typeface="+mn-lt"/>
              </a:rPr>
              <a:t> </a:t>
            </a:r>
            <a:r>
              <a:rPr lang="zh-CN" altLang="en-US" sz="1600" dirty="0" smtClean="0">
                <a:latin typeface="+mn-lt"/>
              </a:rPr>
              <a:t>：</a:t>
            </a:r>
            <a:endParaRPr lang="en-US" altLang="zh-CN" sz="1600" dirty="0" smtClean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latin typeface="+mn-lt"/>
              </a:rPr>
              <a:t>中铝郑州轻金属研究院；</a:t>
            </a:r>
            <a:endParaRPr lang="en-US" altLang="zh-CN" sz="1600" dirty="0" smtClean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latin typeface="+mn-lt"/>
              </a:rPr>
              <a:t>东北轻合金有限公司；</a:t>
            </a:r>
            <a:endParaRPr lang="zh-CN" altLang="en-US" sz="1600" dirty="0">
              <a:latin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02" y="3096180"/>
            <a:ext cx="4070697" cy="31600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340" y="3096180"/>
            <a:ext cx="4803598" cy="327356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32676" y="1885391"/>
            <a:ext cx="55707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Mg-Li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合金</a:t>
            </a:r>
            <a:r>
              <a:rPr lang="zh-CN" altLang="en-US" dirty="0" smtClean="0"/>
              <a:t>：     </a:t>
            </a:r>
            <a:r>
              <a:rPr lang="en-US" altLang="zh-CN" b="1" dirty="0" smtClean="0">
                <a:solidFill>
                  <a:srgbClr val="FF0000"/>
                </a:solidFill>
              </a:rPr>
              <a:t>Li  --- </a:t>
            </a:r>
            <a:r>
              <a:rPr lang="en-US" altLang="zh-CN" dirty="0" smtClean="0"/>
              <a:t>Lightest </a:t>
            </a:r>
            <a:r>
              <a:rPr lang="en-US" altLang="zh-CN" dirty="0"/>
              <a:t>metal</a:t>
            </a:r>
            <a:r>
              <a:rPr lang="en-US" altLang="zh-CN" dirty="0" smtClean="0"/>
              <a:t>;</a:t>
            </a:r>
          </a:p>
          <a:p>
            <a:r>
              <a:rPr lang="en-US" altLang="zh-CN" dirty="0" smtClean="0"/>
              <a:t>                               </a:t>
            </a:r>
            <a:r>
              <a:rPr lang="en-US" altLang="zh-CN" b="1" dirty="0" smtClean="0">
                <a:solidFill>
                  <a:srgbClr val="FF0000"/>
                </a:solidFill>
              </a:rPr>
              <a:t>Mg---</a:t>
            </a:r>
            <a:r>
              <a:rPr lang="en-US" altLang="zh-CN" dirty="0"/>
              <a:t> Lightest structural material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180229" y="1733599"/>
            <a:ext cx="2624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 smtClean="0"/>
              <a:t>supper light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/>
              <a:t>High strength </a:t>
            </a:r>
            <a:r>
              <a:rPr lang="zh-CN" altLang="en-US" dirty="0" smtClean="0"/>
              <a:t>；</a:t>
            </a:r>
            <a:endParaRPr lang="en-US" altLang="zh-CN" dirty="0" smtClean="0"/>
          </a:p>
        </p:txBody>
      </p:sp>
      <p:sp>
        <p:nvSpPr>
          <p:cNvPr id="2" name="矩形 1"/>
          <p:cNvSpPr/>
          <p:nvPr/>
        </p:nvSpPr>
        <p:spPr>
          <a:xfrm>
            <a:off x="7116994" y="1967588"/>
            <a:ext cx="1749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+mn-lt"/>
              </a:rPr>
              <a:t>C</a:t>
            </a:r>
            <a:r>
              <a:rPr lang="zh-CN" altLang="en-US" sz="2000" b="1" dirty="0" smtClean="0">
                <a:solidFill>
                  <a:srgbClr val="FF0000"/>
                </a:solidFill>
                <a:latin typeface="+mn-lt"/>
              </a:rPr>
              <a:t>haracteristic</a:t>
            </a:r>
            <a:endParaRPr lang="zh-CN" altLang="en-US" sz="2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669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603584"/>
              </p:ext>
            </p:extLst>
          </p:nvPr>
        </p:nvGraphicFramePr>
        <p:xfrm>
          <a:off x="0" y="822823"/>
          <a:ext cx="12172945" cy="5776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675">
                  <a:extLst>
                    <a:ext uri="{9D8B030D-6E8A-4147-A177-3AD203B41FA5}">
                      <a16:colId xmlns:a16="http://schemas.microsoft.com/office/drawing/2014/main" val="1683866783"/>
                    </a:ext>
                  </a:extLst>
                </a:gridCol>
                <a:gridCol w="1277404">
                  <a:extLst>
                    <a:ext uri="{9D8B030D-6E8A-4147-A177-3AD203B41FA5}">
                      <a16:colId xmlns:a16="http://schemas.microsoft.com/office/drawing/2014/main" val="420851416"/>
                    </a:ext>
                  </a:extLst>
                </a:gridCol>
                <a:gridCol w="998290">
                  <a:extLst>
                    <a:ext uri="{9D8B030D-6E8A-4147-A177-3AD203B41FA5}">
                      <a16:colId xmlns:a16="http://schemas.microsoft.com/office/drawing/2014/main" val="1773409566"/>
                    </a:ext>
                  </a:extLst>
                </a:gridCol>
                <a:gridCol w="793649">
                  <a:extLst>
                    <a:ext uri="{9D8B030D-6E8A-4147-A177-3AD203B41FA5}">
                      <a16:colId xmlns:a16="http://schemas.microsoft.com/office/drawing/2014/main" val="3344288292"/>
                    </a:ext>
                  </a:extLst>
                </a:gridCol>
                <a:gridCol w="843683">
                  <a:extLst>
                    <a:ext uri="{9D8B030D-6E8A-4147-A177-3AD203B41FA5}">
                      <a16:colId xmlns:a16="http://schemas.microsoft.com/office/drawing/2014/main" val="3674289984"/>
                    </a:ext>
                  </a:extLst>
                </a:gridCol>
                <a:gridCol w="921310">
                  <a:extLst>
                    <a:ext uri="{9D8B030D-6E8A-4147-A177-3AD203B41FA5}">
                      <a16:colId xmlns:a16="http://schemas.microsoft.com/office/drawing/2014/main" val="3950156488"/>
                    </a:ext>
                  </a:extLst>
                </a:gridCol>
                <a:gridCol w="953540">
                  <a:extLst>
                    <a:ext uri="{9D8B030D-6E8A-4147-A177-3AD203B41FA5}">
                      <a16:colId xmlns:a16="http://schemas.microsoft.com/office/drawing/2014/main" val="2514342709"/>
                    </a:ext>
                  </a:extLst>
                </a:gridCol>
                <a:gridCol w="1018941">
                  <a:extLst>
                    <a:ext uri="{9D8B030D-6E8A-4147-A177-3AD203B41FA5}">
                      <a16:colId xmlns:a16="http://schemas.microsoft.com/office/drawing/2014/main" val="63946283"/>
                    </a:ext>
                  </a:extLst>
                </a:gridCol>
                <a:gridCol w="1035244">
                  <a:extLst>
                    <a:ext uri="{9D8B030D-6E8A-4147-A177-3AD203B41FA5}">
                      <a16:colId xmlns:a16="http://schemas.microsoft.com/office/drawing/2014/main" val="3819193942"/>
                    </a:ext>
                  </a:extLst>
                </a:gridCol>
                <a:gridCol w="1136436">
                  <a:extLst>
                    <a:ext uri="{9D8B030D-6E8A-4147-A177-3AD203B41FA5}">
                      <a16:colId xmlns:a16="http://schemas.microsoft.com/office/drawing/2014/main" val="458355552"/>
                    </a:ext>
                  </a:extLst>
                </a:gridCol>
                <a:gridCol w="1156419">
                  <a:extLst>
                    <a:ext uri="{9D8B030D-6E8A-4147-A177-3AD203B41FA5}">
                      <a16:colId xmlns:a16="http://schemas.microsoft.com/office/drawing/2014/main" val="1787298813"/>
                    </a:ext>
                  </a:extLst>
                </a:gridCol>
                <a:gridCol w="1394354">
                  <a:extLst>
                    <a:ext uri="{9D8B030D-6E8A-4147-A177-3AD203B41FA5}">
                      <a16:colId xmlns:a16="http://schemas.microsoft.com/office/drawing/2014/main" val="73781275"/>
                    </a:ext>
                  </a:extLst>
                </a:gridCol>
              </a:tblGrid>
              <a:tr h="41537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牌号</a:t>
                      </a:r>
                      <a:endParaRPr lang="zh-CN" altLang="en-U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成分</a:t>
                      </a:r>
                      <a:endParaRPr lang="zh-CN" altLang="en-U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密度</a:t>
                      </a:r>
                      <a:endParaRPr lang="en-US" altLang="zh-CN" sz="1600" dirty="0" smtClean="0"/>
                    </a:p>
                    <a:p>
                      <a:pPr algn="ctr"/>
                      <a:r>
                        <a:rPr lang="en-US" altLang="zh-CN" sz="1600" dirty="0" smtClean="0"/>
                        <a:t>g/cm3</a:t>
                      </a:r>
                      <a:endParaRPr lang="zh-CN" altLang="en-U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弹性模量</a:t>
                      </a:r>
                      <a:endParaRPr lang="en-US" altLang="zh-CN" sz="1600" dirty="0" smtClean="0"/>
                    </a:p>
                    <a:p>
                      <a:pPr algn="ctr"/>
                      <a:r>
                        <a:rPr lang="en-US" altLang="zh-CN" sz="1600" dirty="0" err="1" smtClean="0"/>
                        <a:t>GPa</a:t>
                      </a:r>
                      <a:endParaRPr lang="zh-CN" altLang="en-U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比刚度</a:t>
                      </a:r>
                      <a:endParaRPr lang="zh-CN" altLang="en-U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导热系数</a:t>
                      </a:r>
                      <a:endParaRPr lang="en-US" altLang="zh-CN" sz="1600" dirty="0" smtClean="0"/>
                    </a:p>
                    <a:p>
                      <a:pPr algn="ctr"/>
                      <a:r>
                        <a:rPr lang="en-US" altLang="zh-CN" sz="1600" dirty="0" smtClean="0"/>
                        <a:t>W/(</a:t>
                      </a:r>
                      <a:r>
                        <a:rPr lang="en-US" altLang="zh-CN" sz="1600" dirty="0" err="1" smtClean="0"/>
                        <a:t>mk</a:t>
                      </a:r>
                      <a:r>
                        <a:rPr lang="en-US" altLang="zh-CN" sz="1600" dirty="0" smtClean="0"/>
                        <a:t>)</a:t>
                      </a:r>
                      <a:endParaRPr lang="zh-CN" alt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力学性能</a:t>
                      </a:r>
                      <a:endParaRPr lang="zh-CN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使用温度</a:t>
                      </a:r>
                      <a:endParaRPr lang="en-US" altLang="zh-CN" sz="1600" dirty="0" smtClean="0"/>
                    </a:p>
                    <a:p>
                      <a:pPr algn="ctr"/>
                      <a:r>
                        <a:rPr lang="zh-CN" altLang="zh-CN" sz="1600" dirty="0" smtClean="0"/>
                        <a:t>℃</a:t>
                      </a:r>
                      <a:endParaRPr lang="zh-CN" altLang="en-U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特点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27365"/>
                  </a:ext>
                </a:extLst>
              </a:tr>
              <a:tr h="653104">
                <a:tc v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硬度</a:t>
                      </a:r>
                      <a:endParaRPr lang="en-US" altLang="zh-CN" sz="1200" dirty="0" smtClean="0"/>
                    </a:p>
                    <a:p>
                      <a:r>
                        <a:rPr lang="en-US" altLang="zh-CN" sz="1200" dirty="0" smtClean="0"/>
                        <a:t>HV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抗拉强度</a:t>
                      </a:r>
                      <a:endParaRPr lang="en-US" altLang="zh-CN" sz="1200" dirty="0" smtClean="0"/>
                    </a:p>
                    <a:p>
                      <a:r>
                        <a:rPr lang="en-US" altLang="zh-CN" sz="1200" dirty="0" smtClean="0"/>
                        <a:t>Rm/MPa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屈服强度</a:t>
                      </a:r>
                      <a:endParaRPr lang="en-US" altLang="zh-CN" sz="1200" dirty="0" smtClean="0"/>
                    </a:p>
                    <a:p>
                      <a:r>
                        <a:rPr lang="en-US" altLang="zh-CN" sz="1200" dirty="0" smtClean="0"/>
                        <a:t>R0.2/MPa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断后延伸率</a:t>
                      </a:r>
                      <a:endParaRPr lang="en-US" altLang="zh-CN" sz="1200" dirty="0" smtClean="0"/>
                    </a:p>
                    <a:p>
                      <a:r>
                        <a:rPr lang="en-US" altLang="zh-CN" sz="1200" dirty="0" smtClean="0"/>
                        <a:t>A%</a:t>
                      </a:r>
                      <a:endParaRPr lang="zh-CN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461811"/>
                  </a:ext>
                </a:extLst>
              </a:tr>
              <a:tr h="5156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LA141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Mg85-Li14-Al1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</a:rPr>
                        <a:t>1.35</a:t>
                      </a:r>
                      <a:endParaRPr lang="zh-CN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43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31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dirty="0" smtClean="0"/>
                        <a:t>约</a:t>
                      </a:r>
                      <a:r>
                        <a:rPr lang="en-US" altLang="zh-CN" sz="1050" dirty="0" smtClean="0"/>
                        <a:t>55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40-70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</a:rPr>
                        <a:t>110-140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100-120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10-40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dirty="0" smtClean="0"/>
                        <a:t>80</a:t>
                      </a:r>
                      <a:r>
                        <a:rPr lang="zh-CN" altLang="zh-CN" sz="1050" dirty="0" smtClean="0"/>
                        <a:t>℃</a:t>
                      </a:r>
                      <a:r>
                        <a:rPr lang="zh-CN" altLang="en-US" sz="1050" dirty="0" smtClean="0"/>
                        <a:t>以内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dirty="0" smtClean="0"/>
                        <a:t>密度低，韧性好</a:t>
                      </a:r>
                      <a:endParaRPr lang="zh-CN" alt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272851"/>
                  </a:ext>
                </a:extLst>
              </a:tr>
              <a:tr h="7218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LA91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Mg90-Li9-Al1</a:t>
                      </a:r>
                      <a:endParaRPr lang="zh-CN" altLang="en-US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</a:rPr>
                        <a:t>1.45</a:t>
                      </a:r>
                      <a:endParaRPr lang="zh-CN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43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29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dirty="0" smtClean="0"/>
                        <a:t>约</a:t>
                      </a:r>
                      <a:r>
                        <a:rPr lang="en-US" altLang="zh-CN" sz="1050" dirty="0" smtClean="0"/>
                        <a:t>80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45-75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</a:rPr>
                        <a:t>140-180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110-130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10-40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dirty="0" smtClean="0"/>
                        <a:t>100</a:t>
                      </a:r>
                      <a:r>
                        <a:rPr lang="zh-CN" altLang="zh-CN" sz="1050" dirty="0" smtClean="0"/>
                        <a:t>℃</a:t>
                      </a:r>
                      <a:r>
                        <a:rPr lang="zh-CN" altLang="en-US" sz="1050" dirty="0" smtClean="0"/>
                        <a:t>以内</a:t>
                      </a:r>
                    </a:p>
                    <a:p>
                      <a:pPr algn="ctr"/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dirty="0" smtClean="0"/>
                        <a:t>密度低，中等强度</a:t>
                      </a:r>
                      <a:endParaRPr lang="zh-CN" alt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958071"/>
                  </a:ext>
                </a:extLst>
              </a:tr>
              <a:tr h="7218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LZ91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Mg90-Li9-Zn1</a:t>
                      </a:r>
                      <a:endParaRPr lang="zh-CN" altLang="en-US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</a:rPr>
                        <a:t>1.48</a:t>
                      </a:r>
                      <a:endParaRPr lang="zh-CN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43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29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dirty="0" smtClean="0"/>
                        <a:t>约</a:t>
                      </a:r>
                      <a:r>
                        <a:rPr lang="en-US" altLang="zh-CN" sz="1050" dirty="0" smtClean="0"/>
                        <a:t>55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40-75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</a:rPr>
                        <a:t>140-180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110-130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15-40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dirty="0" smtClean="0"/>
                        <a:t>100</a:t>
                      </a:r>
                      <a:r>
                        <a:rPr lang="zh-CN" altLang="zh-CN" sz="1050" dirty="0" smtClean="0"/>
                        <a:t>℃</a:t>
                      </a:r>
                      <a:r>
                        <a:rPr lang="zh-CN" altLang="en-US" sz="1050" dirty="0" smtClean="0"/>
                        <a:t>以内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dirty="0" smtClean="0"/>
                        <a:t>密度低，中等强度，塑性好，耐腐蚀性好</a:t>
                      </a:r>
                      <a:endParaRPr lang="zh-CN" alt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331136"/>
                  </a:ext>
                </a:extLst>
              </a:tr>
              <a:tr h="6184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LAZ931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Mg85-Li9-Al3-Zn1</a:t>
                      </a:r>
                      <a:endParaRPr lang="zh-CN" altLang="en-US" sz="1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</a:rPr>
                        <a:t>1.52</a:t>
                      </a:r>
                      <a:endParaRPr lang="zh-CN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43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28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dirty="0" smtClean="0"/>
                        <a:t>约</a:t>
                      </a:r>
                      <a:r>
                        <a:rPr lang="en-US" altLang="zh-CN" sz="1050" dirty="0" smtClean="0"/>
                        <a:t>80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50-75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</a:rPr>
                        <a:t>180-220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150-180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10-20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dirty="0" smtClean="0"/>
                        <a:t>100</a:t>
                      </a:r>
                      <a:r>
                        <a:rPr lang="zh-CN" altLang="zh-CN" sz="1050" dirty="0" smtClean="0"/>
                        <a:t>℃</a:t>
                      </a:r>
                      <a:r>
                        <a:rPr lang="zh-CN" altLang="en-US" sz="1050" dirty="0" smtClean="0"/>
                        <a:t>以内</a:t>
                      </a:r>
                    </a:p>
                    <a:p>
                      <a:pPr algn="ctr"/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dirty="0" smtClean="0"/>
                        <a:t>综合力学性能好</a:t>
                      </a:r>
                      <a:endParaRPr lang="zh-CN" alt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19196"/>
                  </a:ext>
                </a:extLst>
              </a:tr>
              <a:tr h="6184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LAZ933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Mg85-Li9-Al3-Zn3</a:t>
                      </a:r>
                      <a:endParaRPr lang="zh-CN" alt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</a:rPr>
                        <a:t>1.56</a:t>
                      </a:r>
                      <a:endParaRPr lang="zh-CN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43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27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dirty="0" smtClean="0"/>
                        <a:t>约</a:t>
                      </a:r>
                      <a:r>
                        <a:rPr lang="en-US" altLang="zh-CN" sz="1050" dirty="0" smtClean="0"/>
                        <a:t>80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50-80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</a:rPr>
                        <a:t>190-230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150-190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10-20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dirty="0" smtClean="0"/>
                        <a:t>100</a:t>
                      </a:r>
                      <a:r>
                        <a:rPr lang="zh-CN" altLang="zh-CN" sz="1050" dirty="0" smtClean="0"/>
                        <a:t>℃</a:t>
                      </a:r>
                      <a:r>
                        <a:rPr lang="zh-CN" altLang="en-US" sz="1050" dirty="0" smtClean="0"/>
                        <a:t>以内</a:t>
                      </a:r>
                    </a:p>
                    <a:p>
                      <a:pPr algn="ctr"/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dirty="0" smtClean="0"/>
                        <a:t>综合力学性能好</a:t>
                      </a:r>
                      <a:endParaRPr lang="zh-CN" alt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698025"/>
                  </a:ext>
                </a:extLst>
              </a:tr>
              <a:tr h="73093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MA18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Mg-Li10-Al1-Zn2.5-Mn0.4-Ce0.35</a:t>
                      </a:r>
                      <a:endParaRPr lang="zh-CN" altLang="en-US" sz="1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</a:rPr>
                        <a:t>1.48</a:t>
                      </a:r>
                      <a:endParaRPr lang="zh-CN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43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29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dirty="0" smtClean="0"/>
                        <a:t>约</a:t>
                      </a:r>
                      <a:r>
                        <a:rPr lang="en-US" altLang="zh-CN" sz="1050" dirty="0" smtClean="0"/>
                        <a:t>80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45-65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</a:rPr>
                        <a:t>150-220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110-140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15-40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dirty="0" smtClean="0"/>
                        <a:t>80</a:t>
                      </a:r>
                      <a:r>
                        <a:rPr lang="zh-CN" altLang="zh-CN" sz="1050" dirty="0" smtClean="0"/>
                        <a:t>℃</a:t>
                      </a:r>
                      <a:r>
                        <a:rPr lang="zh-CN" altLang="en-US" sz="1050" dirty="0" smtClean="0"/>
                        <a:t>以内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dirty="0" smtClean="0"/>
                        <a:t>密度低，中等强度，耐腐蚀性好</a:t>
                      </a:r>
                      <a:endParaRPr lang="zh-CN" alt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877517"/>
                  </a:ext>
                </a:extLst>
              </a:tr>
              <a:tr h="7809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MA21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Mg-Li8.1-Al5.2-Cd4.7-Zn1.38</a:t>
                      </a:r>
                      <a:endParaRPr lang="zh-CN" altLang="en-US" sz="1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</a:rPr>
                        <a:t>1.6</a:t>
                      </a:r>
                      <a:endParaRPr lang="zh-CN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43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27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dirty="0" smtClean="0"/>
                        <a:t>约</a:t>
                      </a:r>
                      <a:r>
                        <a:rPr lang="en-US" altLang="zh-CN" sz="1050" dirty="0" smtClean="0"/>
                        <a:t>80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50-80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</a:rPr>
                        <a:t>200-280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130-200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6-25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dirty="0" smtClean="0"/>
                        <a:t>120</a:t>
                      </a:r>
                      <a:r>
                        <a:rPr lang="zh-CN" altLang="zh-CN" sz="1050" dirty="0" smtClean="0"/>
                        <a:t>℃</a:t>
                      </a:r>
                      <a:r>
                        <a:rPr lang="zh-CN" altLang="en-US" sz="1050" dirty="0" smtClean="0"/>
                        <a:t>以内</a:t>
                      </a:r>
                    </a:p>
                    <a:p>
                      <a:pPr algn="ctr"/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dirty="0" smtClean="0"/>
                        <a:t>强度高，耐腐蚀性好</a:t>
                      </a:r>
                      <a:endParaRPr lang="zh-CN" alt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972071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73604" y="75835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Imprint MT Shadow" panose="04020605060303030202" pitchFamily="82" charset="0"/>
              </a:rPr>
              <a:t>4. </a:t>
            </a:r>
            <a:r>
              <a:rPr lang="en-US" altLang="zh-CN" sz="2400" b="1" dirty="0" smtClean="0">
                <a:latin typeface="Imprint MT Shadow" panose="04020605060303030202" pitchFamily="82" charset="0"/>
              </a:rPr>
              <a:t>Mg-Li alloy</a:t>
            </a:r>
            <a:endParaRPr lang="en-US" altLang="zh-CN" sz="2400" b="1" dirty="0"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6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0" y="975647"/>
            <a:ext cx="3268128" cy="325845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38450" y="4255548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Aerospace chassis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167" y="821402"/>
            <a:ext cx="6065760" cy="15472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167" y="2494438"/>
            <a:ext cx="6143694" cy="165268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32986" y="4250843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Structural parts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025" y="4620175"/>
            <a:ext cx="6382815" cy="190060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494769" y="6513505"/>
            <a:ext cx="3700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表面微弧氧化后</a:t>
            </a:r>
            <a:r>
              <a:rPr lang="en-US" altLang="zh-CN" sz="1400" dirty="0" smtClean="0"/>
              <a:t>192</a:t>
            </a:r>
            <a:r>
              <a:rPr lang="zh-CN" altLang="en-US" sz="1400" dirty="0" smtClean="0"/>
              <a:t>天盐雾环境未见明显腐蚀</a:t>
            </a:r>
            <a:endParaRPr lang="zh-CN" altLang="en-US" sz="1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473713" y="4766454"/>
            <a:ext cx="51924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Advantage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  </a:t>
            </a:r>
            <a:r>
              <a:rPr lang="en-US" altLang="zh-CN" dirty="0"/>
              <a:t>Light, </a:t>
            </a: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/>
              <a:t> </a:t>
            </a:r>
            <a:r>
              <a:rPr lang="en-US" altLang="zh-CN" dirty="0" smtClean="0"/>
              <a:t>  Machin-able </a:t>
            </a:r>
            <a:r>
              <a:rPr lang="en-US" altLang="zh-CN" dirty="0"/>
              <a:t>special-shaped structural </a:t>
            </a:r>
            <a:r>
              <a:rPr lang="en-US" altLang="zh-CN" dirty="0" smtClean="0"/>
              <a:t>parts;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Disadvantage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FF0000"/>
                </a:solidFill>
              </a:rPr>
              <a:t>   </a:t>
            </a:r>
            <a:r>
              <a:rPr lang="en-US" altLang="zh-CN" dirty="0" smtClean="0">
                <a:solidFill>
                  <a:srgbClr val="FF0000"/>
                </a:solidFill>
              </a:rPr>
              <a:t>Poor </a:t>
            </a:r>
            <a:r>
              <a:rPr lang="en-US" altLang="zh-CN" dirty="0">
                <a:solidFill>
                  <a:srgbClr val="FF0000"/>
                </a:solidFill>
              </a:rPr>
              <a:t>corrosion resistance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3604" y="75835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Imprint MT Shadow" panose="04020605060303030202" pitchFamily="82" charset="0"/>
              </a:rPr>
              <a:t>4. </a:t>
            </a:r>
            <a:r>
              <a:rPr lang="en-US" altLang="zh-CN" sz="2400" b="1" dirty="0" smtClean="0">
                <a:latin typeface="Imprint MT Shadow" panose="04020605060303030202" pitchFamily="82" charset="0"/>
              </a:rPr>
              <a:t>Mg-Li alloy</a:t>
            </a:r>
            <a:endParaRPr lang="en-US" altLang="zh-CN" sz="2400" b="1" dirty="0"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3604" y="75835"/>
            <a:ext cx="1973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Imprint MT Shadow" panose="04020605060303030202" pitchFamily="82" charset="0"/>
              </a:rPr>
              <a:t>5. Conclusion</a:t>
            </a:r>
            <a:endParaRPr lang="en-US" altLang="zh-CN" sz="2400" b="1" dirty="0">
              <a:latin typeface="Imprint MT Shadow" panose="04020605060303030202" pitchFamily="82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8566" y="1108363"/>
            <a:ext cx="111700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 smtClean="0"/>
              <a:t>The </a:t>
            </a:r>
            <a:r>
              <a:rPr lang="en-US" altLang="zh-CN" dirty="0"/>
              <a:t>search for ultra-thin beryllium </a:t>
            </a:r>
            <a:r>
              <a:rPr lang="en-US" altLang="zh-CN" dirty="0" smtClean="0"/>
              <a:t>pipe </a:t>
            </a:r>
            <a:r>
              <a:rPr lang="en-US" altLang="zh-CN" dirty="0"/>
              <a:t>is about to </a:t>
            </a:r>
            <a:r>
              <a:rPr lang="en-US" altLang="zh-CN" dirty="0" smtClean="0"/>
              <a:t>begin;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/>
              <a:t>Thin carbon fiber +MPI composite can improve the dimensional accuracy and deformation resistance of carbon </a:t>
            </a:r>
            <a:r>
              <a:rPr lang="en-US" altLang="zh-CN" dirty="0" smtClean="0"/>
              <a:t>fiber;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/>
              <a:t>Other light alloys for beam </a:t>
            </a:r>
            <a:r>
              <a:rPr lang="en-US" altLang="zh-CN" dirty="0" smtClean="0"/>
              <a:t>pipe, </a:t>
            </a:r>
            <a:r>
              <a:rPr lang="en-US" altLang="zh-CN" dirty="0"/>
              <a:t>such as </a:t>
            </a:r>
            <a:r>
              <a:rPr lang="en-US" altLang="zh-CN" dirty="0" smtClean="0"/>
              <a:t>Mg-Li and Al-Li alloy are </a:t>
            </a:r>
            <a:r>
              <a:rPr lang="en-US" altLang="zh-CN" dirty="0"/>
              <a:t>under investigation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83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08218" y="2974109"/>
            <a:ext cx="4527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+mn-lt"/>
              </a:rPr>
              <a:t>Thanks for your attentions</a:t>
            </a:r>
            <a:endParaRPr lang="zh-CN" alt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802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52" y="48127"/>
            <a:ext cx="2163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+mn-lt"/>
              </a:rPr>
              <a:t>1. Introduction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11" y="1154545"/>
            <a:ext cx="9417976" cy="2802888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2799882" y="2351172"/>
            <a:ext cx="3588251" cy="0"/>
          </a:xfrm>
          <a:prstGeom prst="straightConnector1">
            <a:avLst/>
          </a:prstGeom>
          <a:ln w="101600">
            <a:solidFill>
              <a:srgbClr val="FAE30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6560853" y="2351172"/>
            <a:ext cx="3366178" cy="7170"/>
          </a:xfrm>
          <a:prstGeom prst="straightConnector1">
            <a:avLst/>
          </a:prstGeom>
          <a:ln w="101600">
            <a:solidFill>
              <a:srgbClr val="FAE30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526231" y="2173676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e/P</a:t>
            </a:r>
            <a:endParaRPr lang="zh-CN" altLang="en-US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9297111" y="2173676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e/P</a:t>
            </a:r>
            <a:endParaRPr lang="zh-CN" altLang="en-US" b="1" dirty="0"/>
          </a:p>
        </p:txBody>
      </p:sp>
      <p:sp>
        <p:nvSpPr>
          <p:cNvPr id="10" name="十二角星 9"/>
          <p:cNvSpPr/>
          <p:nvPr/>
        </p:nvSpPr>
        <p:spPr>
          <a:xfrm>
            <a:off x="6367813" y="2239412"/>
            <a:ext cx="243840" cy="223520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6520873" y="1579418"/>
            <a:ext cx="212436" cy="5942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 flipV="1">
            <a:off x="6004303" y="1608147"/>
            <a:ext cx="381294" cy="5942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 flipV="1">
            <a:off x="6442514" y="1513682"/>
            <a:ext cx="16740" cy="6599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6589876" y="1871840"/>
            <a:ext cx="514202" cy="3591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 flipV="1">
            <a:off x="5748256" y="1956706"/>
            <a:ext cx="566919" cy="2839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6583740" y="2494319"/>
            <a:ext cx="520338" cy="2804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6534306" y="2522481"/>
            <a:ext cx="293660" cy="5046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6442514" y="2528668"/>
            <a:ext cx="16740" cy="5839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H="1">
            <a:off x="6030391" y="2507839"/>
            <a:ext cx="315960" cy="4967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H="1">
            <a:off x="5786063" y="2455417"/>
            <a:ext cx="500700" cy="3128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807498" y="4417520"/>
            <a:ext cx="68847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Arial" panose="020B0604020202020204" pitchFamily="34" charset="0"/>
              </a:rPr>
              <a:t>In order to reduce the loss of light and improve the detection efficiency, many </a:t>
            </a:r>
            <a:r>
              <a:rPr lang="zh-CN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light </a:t>
            </a:r>
            <a:r>
              <a:rPr lang="zh-CN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materials </a:t>
            </a:r>
            <a:r>
              <a:rPr lang="zh-CN" altLang="en-US" dirty="0">
                <a:cs typeface="Arial" panose="020B0604020202020204" pitchFamily="34" charset="0"/>
              </a:rPr>
              <a:t>need to be used in the beam tube collision </a:t>
            </a:r>
            <a:r>
              <a:rPr lang="zh-CN" altLang="en-US" dirty="0" smtClean="0">
                <a:cs typeface="Arial" panose="020B0604020202020204" pitchFamily="34" charset="0"/>
              </a:rPr>
              <a:t>area</a:t>
            </a:r>
            <a:r>
              <a:rPr lang="en-US" altLang="zh-CN" dirty="0" smtClean="0">
                <a:ea typeface="Segoe UI Symbol" panose="020B0502040204020203" pitchFamily="34" charset="0"/>
                <a:cs typeface="Arial" panose="020B0604020202020204" pitchFamily="34" charset="0"/>
              </a:rPr>
              <a:t>.</a:t>
            </a:r>
            <a:endParaRPr lang="zh-CN" altLang="en-US" dirty="0">
              <a:cs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243942" y="4417520"/>
            <a:ext cx="375409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cs typeface="Arial" panose="020B0604020202020204" pitchFamily="34" charset="0"/>
              </a:rPr>
              <a:t>Beam pipe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cs typeface="Arial" panose="020B0604020202020204" pitchFamily="34" charset="0"/>
              </a:rPr>
              <a:t>   </a:t>
            </a:r>
            <a:r>
              <a:rPr lang="en-US" altLang="zh-CN" dirty="0" smtClean="0">
                <a:solidFill>
                  <a:srgbClr val="FF0000"/>
                </a:solidFill>
                <a:cs typeface="Arial" panose="020B0604020202020204" pitchFamily="34" charset="0"/>
              </a:rPr>
              <a:t>Be ------1.85g/cm</a:t>
            </a:r>
            <a:r>
              <a:rPr lang="en-US" altLang="zh-CN" baseline="30000" dirty="0" smtClean="0">
                <a:solidFill>
                  <a:srgbClr val="FF0000"/>
                </a:solidFill>
                <a:cs typeface="Arial" panose="020B0604020202020204" pitchFamily="34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cs typeface="Arial" panose="020B0604020202020204" pitchFamily="34" charset="0"/>
              </a:rPr>
              <a:t>Structural materials: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cs typeface="Arial" panose="020B0604020202020204" pitchFamily="34" charset="0"/>
              </a:rPr>
              <a:t>    </a:t>
            </a:r>
            <a:r>
              <a:rPr lang="en-US" altLang="zh-CN" dirty="0" smtClean="0">
                <a:solidFill>
                  <a:srgbClr val="FF0000"/>
                </a:solidFill>
                <a:cs typeface="Arial" panose="020B0604020202020204" pitchFamily="34" charset="0"/>
              </a:rPr>
              <a:t>Carbon fiber-----1.5-1.8g/cm</a:t>
            </a:r>
            <a:r>
              <a:rPr lang="en-US" altLang="zh-CN" baseline="30000" dirty="0" smtClean="0">
                <a:solidFill>
                  <a:srgbClr val="FF0000"/>
                </a:solidFill>
                <a:cs typeface="Arial" panose="020B0604020202020204" pitchFamily="34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cs typeface="Arial" panose="020B0604020202020204" pitchFamily="34" charset="0"/>
              </a:rPr>
              <a:t>    </a:t>
            </a:r>
            <a:r>
              <a:rPr lang="en-US" altLang="zh-CN" dirty="0" smtClean="0">
                <a:solidFill>
                  <a:srgbClr val="FF0000"/>
                </a:solidFill>
                <a:cs typeface="Arial" panose="020B0604020202020204" pitchFamily="34" charset="0"/>
              </a:rPr>
              <a:t>Mg-Li-----1.38-1.85g/cm</a:t>
            </a:r>
            <a:r>
              <a:rPr lang="en-US" altLang="zh-CN" baseline="30000" dirty="0" smtClean="0">
                <a:solidFill>
                  <a:srgbClr val="FF0000"/>
                </a:solidFill>
                <a:cs typeface="Arial" panose="020B0604020202020204" pitchFamily="34" charset="0"/>
              </a:rPr>
              <a:t>3</a:t>
            </a:r>
            <a:endParaRPr lang="zh-CN" altLang="en-US" baseline="30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91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870" y="1242693"/>
            <a:ext cx="9045482" cy="137070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952" y="48127"/>
            <a:ext cx="1475084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+mn-lt"/>
              </a:rPr>
              <a:t>2. Be pipe</a:t>
            </a:r>
            <a:endParaRPr lang="en-US" altLang="zh-CN" sz="2400" b="1" dirty="0">
              <a:latin typeface="+mn-lt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5307375" y="1242693"/>
            <a:ext cx="736074" cy="505098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043449" y="875666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Be pipe: inner Be/ Outer Be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570965" y="2981839"/>
            <a:ext cx="6644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Function</a:t>
            </a:r>
            <a:r>
              <a:rPr lang="en-US" altLang="zh-CN" dirty="0"/>
              <a:t>: </a:t>
            </a:r>
            <a:r>
              <a:rPr lang="en-US" altLang="zh-CN" sz="2400" dirty="0"/>
              <a:t>Maintain a high vacuum environment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7215733" y="4077836"/>
            <a:ext cx="453431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 err="1" smtClean="0">
                <a:solidFill>
                  <a:srgbClr val="FF0000"/>
                </a:solidFill>
                <a:latin typeface="+mn-lt"/>
              </a:rPr>
              <a:t>Req</a:t>
            </a:r>
            <a:r>
              <a:rPr lang="zh-CN" altLang="en-US" sz="2400" b="1" dirty="0" smtClean="0">
                <a:solidFill>
                  <a:srgbClr val="FF0000"/>
                </a:solidFill>
                <a:latin typeface="+mn-lt"/>
              </a:rPr>
              <a:t>uirement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</a:rPr>
              <a:t>s</a:t>
            </a:r>
            <a:r>
              <a:rPr lang="zh-CN" altLang="en-US" sz="2400" b="1" dirty="0" smtClean="0">
                <a:solidFill>
                  <a:srgbClr val="FF0000"/>
                </a:solidFill>
                <a:latin typeface="+mn-lt"/>
              </a:rPr>
              <a:t>：</a:t>
            </a:r>
            <a:endParaRPr lang="en-US" altLang="zh-CN" sz="2400" b="1" dirty="0" smtClean="0">
              <a:solidFill>
                <a:srgbClr val="FF0000"/>
              </a:solidFill>
              <a:latin typeface="+mn-lt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dirty="0"/>
              <a:t> </a:t>
            </a:r>
            <a:r>
              <a:rPr lang="en-US" altLang="zh-CN" dirty="0" smtClean="0"/>
              <a:t>  The </a:t>
            </a:r>
            <a:r>
              <a:rPr lang="en-US" altLang="zh-CN" dirty="0"/>
              <a:t>smaller the diameter, the </a:t>
            </a:r>
            <a:r>
              <a:rPr lang="en-US" altLang="zh-CN" dirty="0" smtClean="0"/>
              <a:t>better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dirty="0"/>
              <a:t>   The thinner the pipe wall, the </a:t>
            </a:r>
            <a:r>
              <a:rPr lang="en-US" altLang="zh-CN" dirty="0" smtClean="0"/>
              <a:t>better</a:t>
            </a:r>
            <a:r>
              <a:rPr lang="zh-CN" altLang="en-US" dirty="0" smtClean="0"/>
              <a:t>；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0965" y="3804010"/>
            <a:ext cx="2352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+mn-lt"/>
              </a:rPr>
              <a:t>Environments</a:t>
            </a:r>
            <a:r>
              <a:rPr lang="zh-CN" altLang="en-US" sz="2400" b="1" dirty="0" smtClean="0">
                <a:solidFill>
                  <a:srgbClr val="FF0000"/>
                </a:solidFill>
                <a:latin typeface="+mn-lt"/>
              </a:rPr>
              <a:t>：</a:t>
            </a:r>
            <a:endParaRPr lang="en-US" altLang="zh-CN" sz="24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E6C0E56-6921-4C47-B897-F9F027DA6CC5}"/>
              </a:ext>
            </a:extLst>
          </p:cNvPr>
          <p:cNvSpPr/>
          <p:nvPr/>
        </p:nvSpPr>
        <p:spPr>
          <a:xfrm>
            <a:off x="1201635" y="4371780"/>
            <a:ext cx="442297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>
                <a:ea typeface="+mn-ea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ea typeface="+mn-ea"/>
                <a:cs typeface="Arial" panose="020B0604020202020204" pitchFamily="34" charset="0"/>
              </a:rPr>
              <a:t>Temperature</a:t>
            </a:r>
            <a:r>
              <a:rPr lang="zh-CN" altLang="en-US" dirty="0" smtClean="0">
                <a:ea typeface="+mn-ea"/>
                <a:cs typeface="Arial" panose="020B0604020202020204" pitchFamily="34" charset="0"/>
              </a:rPr>
              <a:t>（</a:t>
            </a:r>
            <a:r>
              <a:rPr lang="en-US" altLang="zh-CN" dirty="0" smtClean="0">
                <a:ea typeface="+mn-ea"/>
                <a:cs typeface="Arial" panose="020B0604020202020204" pitchFamily="34" charset="0"/>
              </a:rPr>
              <a:t>RT-50</a:t>
            </a:r>
            <a:r>
              <a:rPr lang="zh-CN" altLang="en-US" dirty="0" smtClean="0">
                <a:ea typeface="+mn-ea"/>
                <a:cs typeface="Arial" panose="020B0604020202020204" pitchFamily="34" charset="0"/>
              </a:rPr>
              <a:t>℃）</a:t>
            </a:r>
            <a:endParaRPr lang="en-US" altLang="zh-CN" dirty="0">
              <a:ea typeface="+mn-ea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>
                <a:ea typeface="+mn-ea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ea typeface="+mn-ea"/>
                <a:cs typeface="Arial" panose="020B0604020202020204" pitchFamily="34" charset="0"/>
              </a:rPr>
              <a:t>Vacuum</a:t>
            </a:r>
            <a:r>
              <a:rPr lang="zh-CN" altLang="en-US" dirty="0" smtClean="0">
                <a:ea typeface="+mn-ea"/>
                <a:cs typeface="Arial" panose="020B0604020202020204" pitchFamily="34" charset="0"/>
              </a:rPr>
              <a:t>（</a:t>
            </a:r>
            <a:r>
              <a:rPr lang="en-US" altLang="zh-CN" dirty="0" smtClean="0">
                <a:cs typeface="Arial" panose="020B0604020202020204" pitchFamily="34" charset="0"/>
              </a:rPr>
              <a:t>10</a:t>
            </a:r>
            <a:r>
              <a:rPr lang="en-US" altLang="zh-CN" baseline="30000" dirty="0" smtClean="0">
                <a:cs typeface="Arial" panose="020B0604020202020204" pitchFamily="34" charset="0"/>
              </a:rPr>
              <a:t>-6</a:t>
            </a:r>
            <a:r>
              <a:rPr lang="en-US" altLang="zh-CN" dirty="0" smtClean="0">
                <a:cs typeface="Arial" panose="020B0604020202020204" pitchFamily="34" charset="0"/>
              </a:rPr>
              <a:t>Pa </a:t>
            </a:r>
            <a:r>
              <a:rPr lang="en-US" altLang="zh-CN" dirty="0" smtClean="0">
                <a:ea typeface="+mn-ea"/>
                <a:cs typeface="Arial" panose="020B0604020202020204" pitchFamily="34" charset="0"/>
              </a:rPr>
              <a:t>---10</a:t>
            </a:r>
            <a:r>
              <a:rPr lang="en-US" altLang="zh-CN" baseline="30000" dirty="0" smtClean="0">
                <a:ea typeface="+mn-ea"/>
                <a:cs typeface="Arial" panose="020B0604020202020204" pitchFamily="34" charset="0"/>
              </a:rPr>
              <a:t>-8</a:t>
            </a:r>
            <a:r>
              <a:rPr lang="en-US" altLang="zh-CN" dirty="0" smtClean="0">
                <a:ea typeface="+mn-ea"/>
                <a:cs typeface="Arial" panose="020B0604020202020204" pitchFamily="34" charset="0"/>
              </a:rPr>
              <a:t>Pa)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>
                <a:ea typeface="+mn-ea"/>
                <a:cs typeface="Arial" panose="020B0604020202020204" pitchFamily="34" charset="0"/>
              </a:rPr>
              <a:t> Leakage rate</a:t>
            </a:r>
            <a:r>
              <a:rPr lang="zh-CN" altLang="en-US" dirty="0" smtClean="0">
                <a:ea typeface="+mn-ea"/>
                <a:cs typeface="Arial" panose="020B0604020202020204" pitchFamily="34" charset="0"/>
              </a:rPr>
              <a:t>（</a:t>
            </a:r>
            <a:r>
              <a:rPr lang="en-US" altLang="zh-CN" dirty="0" smtClean="0">
                <a:ea typeface="+mn-ea"/>
                <a:cs typeface="Arial" panose="020B0604020202020204" pitchFamily="34" charset="0"/>
              </a:rPr>
              <a:t>5*10</a:t>
            </a:r>
            <a:r>
              <a:rPr lang="en-US" altLang="zh-CN" baseline="30000" dirty="0" smtClean="0">
                <a:ea typeface="+mn-ea"/>
                <a:cs typeface="Arial" panose="020B0604020202020204" pitchFamily="34" charset="0"/>
              </a:rPr>
              <a:t>-11</a:t>
            </a:r>
            <a:r>
              <a:rPr lang="en-US" altLang="zh-CN" dirty="0" smtClean="0">
                <a:ea typeface="+mn-ea"/>
                <a:cs typeface="Arial" panose="020B0604020202020204" pitchFamily="34" charset="0"/>
              </a:rPr>
              <a:t>Pa m</a:t>
            </a:r>
            <a:r>
              <a:rPr lang="en-US" altLang="zh-CN" baseline="30000" dirty="0" smtClean="0">
                <a:ea typeface="+mn-ea"/>
                <a:cs typeface="Arial" panose="020B0604020202020204" pitchFamily="34" charset="0"/>
              </a:rPr>
              <a:t>3</a:t>
            </a:r>
            <a:r>
              <a:rPr lang="en-US" altLang="zh-CN" dirty="0" smtClean="0">
                <a:ea typeface="+mn-ea"/>
                <a:cs typeface="Arial" panose="020B0604020202020204" pitchFamily="34" charset="0"/>
              </a:rPr>
              <a:t>/s</a:t>
            </a:r>
            <a:r>
              <a:rPr lang="zh-CN" altLang="en-US" dirty="0" smtClean="0">
                <a:ea typeface="+mn-ea"/>
                <a:cs typeface="Arial" panose="020B0604020202020204" pitchFamily="34" charset="0"/>
              </a:rPr>
              <a:t>）</a:t>
            </a:r>
            <a:endParaRPr lang="en-US" altLang="zh-CN" dirty="0">
              <a:ea typeface="+mn-ea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 smtClean="0">
                <a:ea typeface="+mn-ea"/>
                <a:cs typeface="Arial" panose="020B0604020202020204" pitchFamily="34" charset="0"/>
              </a:rPr>
              <a:t> </a:t>
            </a:r>
            <a:r>
              <a:rPr lang="en-US" altLang="zh-CN" dirty="0">
                <a:ea typeface="+mn-ea"/>
                <a:cs typeface="Arial" panose="020B0604020202020204" pitchFamily="34" charset="0"/>
              </a:rPr>
              <a:t>Medium cooling</a:t>
            </a:r>
            <a:r>
              <a:rPr lang="zh-CN" altLang="en-US" dirty="0" smtClean="0">
                <a:ea typeface="+mn-ea"/>
                <a:cs typeface="Arial" panose="020B0604020202020204" pitchFamily="34" charset="0"/>
              </a:rPr>
              <a:t>（</a:t>
            </a:r>
            <a:r>
              <a:rPr lang="en-US" altLang="zh-CN" dirty="0" smtClean="0">
                <a:ea typeface="+mn-ea"/>
                <a:cs typeface="Arial" panose="020B0604020202020204" pitchFamily="34" charset="0"/>
              </a:rPr>
              <a:t>water or other)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cs typeface="Arial" panose="020B0604020202020204" pitchFamily="34" charset="0"/>
              </a:rPr>
              <a:t>Irradiation(Irradiation damage)</a:t>
            </a:r>
            <a:endParaRPr lang="en-US" altLang="zh-CN" dirty="0"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22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43" y="1208266"/>
            <a:ext cx="5038198" cy="547484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89" y="1346276"/>
            <a:ext cx="5080123" cy="11497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553" y="4142573"/>
            <a:ext cx="5084890" cy="137714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82610" y="925313"/>
            <a:ext cx="18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ALICE</a:t>
            </a:r>
            <a:r>
              <a:rPr lang="zh-CN" altLang="en-US" b="1" dirty="0" smtClean="0"/>
              <a:t>（</a:t>
            </a:r>
            <a:r>
              <a:rPr lang="en-US" altLang="zh-CN" b="1" dirty="0" smtClean="0"/>
              <a:t>2008</a:t>
            </a:r>
            <a:r>
              <a:rPr lang="zh-CN" altLang="en-US" b="1" dirty="0" smtClean="0"/>
              <a:t>）</a:t>
            </a:r>
            <a:endParaRPr lang="zh-CN" altLang="en-US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5530553" y="3746384"/>
            <a:ext cx="1914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ATLAS</a:t>
            </a:r>
            <a:r>
              <a:rPr lang="zh-CN" altLang="en-US" b="1" dirty="0" smtClean="0"/>
              <a:t>（</a:t>
            </a:r>
            <a:r>
              <a:rPr lang="en-US" altLang="zh-CN" b="1" dirty="0" smtClean="0"/>
              <a:t>2008</a:t>
            </a:r>
            <a:r>
              <a:rPr lang="zh-CN" altLang="en-US" b="1" dirty="0" smtClean="0"/>
              <a:t>）</a:t>
            </a:r>
            <a:endParaRPr lang="zh-CN" altLang="en-US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5546304" y="1639777"/>
            <a:ext cx="2575815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5631857" y="4807737"/>
            <a:ext cx="3814825" cy="38357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537661" y="3145381"/>
            <a:ext cx="5168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K. </a:t>
            </a:r>
            <a:r>
              <a:rPr lang="en-US" altLang="zh-CN" sz="1200" dirty="0" err="1"/>
              <a:t>Aamodt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ea</a:t>
            </a:r>
            <a:r>
              <a:rPr lang="en-US" altLang="zh-CN" sz="1200" dirty="0"/>
              <a:t> al. The ALICE experiment at the CERN LHC, Journal of Instrumentation 3 , 2008,S08002</a:t>
            </a:r>
          </a:p>
        </p:txBody>
      </p:sp>
      <p:sp>
        <p:nvSpPr>
          <p:cNvPr id="13" name="矩形 12"/>
          <p:cNvSpPr/>
          <p:nvPr/>
        </p:nvSpPr>
        <p:spPr>
          <a:xfrm>
            <a:off x="5418655" y="6221443"/>
            <a:ext cx="5001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err="1"/>
              <a:t>G.Aad</a:t>
            </a:r>
            <a:r>
              <a:rPr lang="en-US" altLang="zh-CN" sz="1200" dirty="0"/>
              <a:t> </a:t>
            </a:r>
            <a:r>
              <a:rPr lang="en-US" altLang="zh-CN" sz="1200" dirty="0" err="1"/>
              <a:t>ea</a:t>
            </a:r>
            <a:r>
              <a:rPr lang="en-US" altLang="zh-CN" sz="1200" dirty="0"/>
              <a:t> al. The ATLAS Experiment at the CERN Large Hadron Collider, Journal of Instrumentation 3 , 2008,S08002</a:t>
            </a:r>
            <a:endParaRPr lang="zh-CN" altLang="en-US" sz="1200" dirty="0"/>
          </a:p>
        </p:txBody>
      </p:sp>
      <p:sp>
        <p:nvSpPr>
          <p:cNvPr id="14" name="矩形 13"/>
          <p:cNvSpPr/>
          <p:nvPr/>
        </p:nvSpPr>
        <p:spPr>
          <a:xfrm>
            <a:off x="0" y="-313"/>
            <a:ext cx="81854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 smtClean="0">
                <a:latin typeface="+mn-lt"/>
                <a:ea typeface="黑体" panose="02010609060101010101" pitchFamily="49" charset="-122"/>
              </a:rPr>
              <a:t>Beryllium </a:t>
            </a:r>
            <a:r>
              <a:rPr lang="en-US" altLang="zh-CN" sz="2000" b="1" dirty="0">
                <a:latin typeface="+mn-lt"/>
                <a:ea typeface="黑体" panose="02010609060101010101" pitchFamily="49" charset="-122"/>
              </a:rPr>
              <a:t>beam tubes for various devices in the </a:t>
            </a:r>
            <a:r>
              <a:rPr lang="en-US" altLang="zh-CN" sz="2000" b="1" dirty="0" smtClean="0">
                <a:latin typeface="+mn-lt"/>
                <a:ea typeface="黑体" panose="02010609060101010101" pitchFamily="49" charset="-122"/>
              </a:rPr>
              <a:t>world—LHC</a:t>
            </a:r>
            <a:r>
              <a:rPr lang="zh-CN" altLang="en-US" sz="2000" b="1" dirty="0">
                <a:latin typeface="+mn-lt"/>
                <a:ea typeface="黑体" panose="02010609060101010101" pitchFamily="49" charset="-122"/>
              </a:rPr>
              <a:t>（</a:t>
            </a:r>
            <a:r>
              <a:rPr lang="en-US" altLang="zh-CN" sz="2000" b="1" dirty="0">
                <a:latin typeface="+mn-lt"/>
                <a:ea typeface="黑体" panose="02010609060101010101" pitchFamily="49" charset="-122"/>
              </a:rPr>
              <a:t>2008</a:t>
            </a:r>
            <a:r>
              <a:rPr lang="zh-CN" altLang="en-US" sz="2000" b="1" dirty="0">
                <a:latin typeface="+mn-lt"/>
                <a:ea typeface="黑体" panose="02010609060101010101" pitchFamily="49" charset="-122"/>
              </a:rPr>
              <a:t>年）</a:t>
            </a:r>
            <a:endParaRPr lang="en-US" altLang="zh-CN" sz="20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46304" y="2573608"/>
            <a:ext cx="3432350" cy="455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altLang="zh-CN" b="1" dirty="0" smtClean="0">
                <a:solidFill>
                  <a:srgbClr val="FF0000"/>
                </a:solidFill>
                <a:latin typeface="+mn-lt"/>
              </a:rPr>
              <a:t>Ф</a:t>
            </a:r>
            <a:r>
              <a:rPr lang="en-US" altLang="zh-CN" b="1" dirty="0" smtClean="0">
                <a:solidFill>
                  <a:srgbClr val="FF0000"/>
                </a:solidFill>
                <a:latin typeface="+mn-lt"/>
              </a:rPr>
              <a:t>--58mm</a:t>
            </a:r>
            <a:r>
              <a:rPr lang="zh-CN" altLang="en-US" b="1" dirty="0" smtClean="0">
                <a:solidFill>
                  <a:srgbClr val="FF0000"/>
                </a:solidFill>
                <a:latin typeface="+mn-lt"/>
              </a:rPr>
              <a:t>，</a:t>
            </a:r>
            <a:r>
              <a:rPr lang="en-US" altLang="zh-CN" b="1" dirty="0" smtClean="0">
                <a:solidFill>
                  <a:srgbClr val="FF0000"/>
                </a:solidFill>
                <a:latin typeface="+mn-lt"/>
              </a:rPr>
              <a:t>Thickness--0.8mm</a:t>
            </a:r>
            <a:r>
              <a:rPr lang="zh-CN" altLang="en-US" b="1" dirty="0" smtClean="0">
                <a:solidFill>
                  <a:srgbClr val="FF0000"/>
                </a:solidFill>
                <a:latin typeface="+mn-lt"/>
              </a:rPr>
              <a:t>；</a:t>
            </a:r>
            <a:endParaRPr lang="en-US" altLang="zh-CN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530553" y="5665403"/>
            <a:ext cx="3432350" cy="455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altLang="zh-CN" b="1" dirty="0" smtClean="0">
                <a:solidFill>
                  <a:srgbClr val="FF0000"/>
                </a:solidFill>
                <a:latin typeface="+mn-lt"/>
              </a:rPr>
              <a:t>Ф</a:t>
            </a:r>
            <a:r>
              <a:rPr lang="en-US" altLang="zh-CN" b="1" dirty="0" smtClean="0">
                <a:solidFill>
                  <a:srgbClr val="FF0000"/>
                </a:solidFill>
                <a:latin typeface="+mn-lt"/>
              </a:rPr>
              <a:t>--58mm</a:t>
            </a:r>
            <a:r>
              <a:rPr lang="zh-CN" altLang="en-US" b="1" dirty="0" smtClean="0">
                <a:solidFill>
                  <a:srgbClr val="FF0000"/>
                </a:solidFill>
                <a:latin typeface="+mn-lt"/>
              </a:rPr>
              <a:t>，</a:t>
            </a:r>
            <a:r>
              <a:rPr lang="en-US" altLang="zh-CN" b="1" dirty="0" smtClean="0">
                <a:solidFill>
                  <a:srgbClr val="FF0000"/>
                </a:solidFill>
                <a:latin typeface="+mn-lt"/>
              </a:rPr>
              <a:t>Thickness--0.8mm</a:t>
            </a:r>
            <a:r>
              <a:rPr lang="zh-CN" altLang="en-US" b="1" dirty="0" smtClean="0">
                <a:solidFill>
                  <a:srgbClr val="FF0000"/>
                </a:solidFill>
                <a:latin typeface="+mn-lt"/>
              </a:rPr>
              <a:t>；</a:t>
            </a:r>
            <a:endParaRPr lang="en-US" altLang="zh-CN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04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349" y="790427"/>
            <a:ext cx="3736011" cy="27185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72" y="780275"/>
            <a:ext cx="4402535" cy="29914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1" y="3978421"/>
            <a:ext cx="4157018" cy="29193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891" y="5560077"/>
            <a:ext cx="7022924" cy="88158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038208" y="1862636"/>
            <a:ext cx="3720377" cy="7842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FF0000"/>
                </a:solidFill>
                <a:latin typeface="+mn-lt"/>
              </a:rPr>
              <a:t>Inner : </a:t>
            </a:r>
            <a:r>
              <a:rPr lang="el-GR" altLang="zh-CN" sz="1600" b="1" dirty="0" smtClean="0">
                <a:solidFill>
                  <a:srgbClr val="FF0000"/>
                </a:solidFill>
                <a:latin typeface="+mn-lt"/>
              </a:rPr>
              <a:t>Ф</a:t>
            </a:r>
            <a:r>
              <a:rPr lang="en-US" altLang="zh-CN" sz="1600" b="1" dirty="0" smtClean="0">
                <a:solidFill>
                  <a:srgbClr val="FF0000"/>
                </a:solidFill>
                <a:latin typeface="+mn-lt"/>
              </a:rPr>
              <a:t>--40mm</a:t>
            </a:r>
            <a:r>
              <a:rPr lang="zh-CN" altLang="en-US" sz="1600" b="1" dirty="0" smtClean="0">
                <a:solidFill>
                  <a:srgbClr val="FF0000"/>
                </a:solidFill>
                <a:latin typeface="+mn-lt"/>
              </a:rPr>
              <a:t>，</a:t>
            </a:r>
            <a:r>
              <a:rPr lang="en-US" altLang="zh-CN" sz="1600" b="1" dirty="0" smtClean="0">
                <a:solidFill>
                  <a:srgbClr val="FF0000"/>
                </a:solidFill>
                <a:latin typeface="+mn-lt"/>
              </a:rPr>
              <a:t>Thickness--0.5mm</a:t>
            </a:r>
            <a:r>
              <a:rPr lang="zh-CN" altLang="en-US" sz="1600" b="1" dirty="0" smtClean="0">
                <a:solidFill>
                  <a:srgbClr val="FF0000"/>
                </a:solidFill>
                <a:latin typeface="+mn-lt"/>
              </a:rPr>
              <a:t>；</a:t>
            </a:r>
            <a:endParaRPr lang="en-US" altLang="zh-CN" sz="1600" b="1" dirty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FF0000"/>
                </a:solidFill>
                <a:latin typeface="+mn-lt"/>
              </a:rPr>
              <a:t>Outer:</a:t>
            </a:r>
            <a:r>
              <a:rPr lang="el-GR" altLang="zh-CN" sz="1600" b="1" dirty="0">
                <a:solidFill>
                  <a:srgbClr val="FF0000"/>
                </a:solidFill>
                <a:latin typeface="+mn-lt"/>
              </a:rPr>
              <a:t> Ф</a:t>
            </a:r>
            <a:r>
              <a:rPr lang="en-US" altLang="zh-CN" sz="1600" b="1" dirty="0">
                <a:solidFill>
                  <a:srgbClr val="FF0000"/>
                </a:solidFill>
                <a:latin typeface="+mn-lt"/>
              </a:rPr>
              <a:t>-- </a:t>
            </a:r>
            <a:r>
              <a:rPr lang="en-US" altLang="zh-CN" sz="1600" b="1" dirty="0" smtClean="0">
                <a:solidFill>
                  <a:srgbClr val="FF0000"/>
                </a:solidFill>
                <a:latin typeface="+mn-lt"/>
              </a:rPr>
              <a:t>46mm</a:t>
            </a:r>
            <a:r>
              <a:rPr lang="zh-CN" altLang="en-US" sz="1600" b="1" dirty="0" smtClean="0">
                <a:solidFill>
                  <a:srgbClr val="FF0000"/>
                </a:solidFill>
                <a:latin typeface="+mn-lt"/>
              </a:rPr>
              <a:t>，</a:t>
            </a:r>
            <a:r>
              <a:rPr lang="en-US" altLang="zh-CN" sz="1600" b="1" dirty="0">
                <a:solidFill>
                  <a:srgbClr val="FF0000"/>
                </a:solidFill>
                <a:latin typeface="+mn-lt"/>
              </a:rPr>
              <a:t> Thickness-- 0.5mm</a:t>
            </a:r>
            <a:r>
              <a:rPr lang="en-US" altLang="zh-CN" sz="1600" b="1" dirty="0" smtClean="0">
                <a:solidFill>
                  <a:srgbClr val="FF0000"/>
                </a:solidFill>
                <a:latin typeface="+mn-lt"/>
              </a:rPr>
              <a:t>;</a:t>
            </a:r>
            <a:endParaRPr lang="zh-CN" alt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09727" y="1445012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Bell-I</a:t>
            </a:r>
            <a:r>
              <a:rPr lang="zh-CN" altLang="en-US" dirty="0" smtClean="0">
                <a:solidFill>
                  <a:srgbClr val="FF0000"/>
                </a:solidFill>
              </a:rPr>
              <a:t>（</a:t>
            </a:r>
            <a:r>
              <a:rPr lang="en-US" altLang="zh-CN" dirty="0" smtClean="0">
                <a:solidFill>
                  <a:srgbClr val="FF0000"/>
                </a:solidFill>
              </a:rPr>
              <a:t>2001</a:t>
            </a:r>
            <a:r>
              <a:rPr lang="zh-CN" altLang="en-US" dirty="0" smtClean="0">
                <a:solidFill>
                  <a:srgbClr val="FF0000"/>
                </a:solidFill>
              </a:rPr>
              <a:t>年）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53099" y="4361628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Bell-II</a:t>
            </a:r>
            <a:r>
              <a:rPr lang="zh-CN" altLang="en-US" dirty="0" smtClean="0">
                <a:solidFill>
                  <a:srgbClr val="FF0000"/>
                </a:solidFill>
              </a:rPr>
              <a:t>（</a:t>
            </a:r>
            <a:r>
              <a:rPr lang="en-US" altLang="zh-CN" dirty="0" smtClean="0">
                <a:solidFill>
                  <a:srgbClr val="FF0000"/>
                </a:solidFill>
              </a:rPr>
              <a:t>2017</a:t>
            </a:r>
            <a:r>
              <a:rPr lang="zh-CN" altLang="en-US" dirty="0" smtClean="0">
                <a:solidFill>
                  <a:srgbClr val="FF0000"/>
                </a:solidFill>
              </a:rPr>
              <a:t>年）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42891" y="3519169"/>
            <a:ext cx="74226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err="1"/>
              <a:t>A.Abashian</a:t>
            </a:r>
            <a:r>
              <a:rPr lang="en-US" altLang="zh-CN" sz="1200" dirty="0"/>
              <a:t> et al. Nuclear Instruments and Methods in Physics Research A  479(2002) 117-232,</a:t>
            </a:r>
          </a:p>
        </p:txBody>
      </p:sp>
      <p:sp>
        <p:nvSpPr>
          <p:cNvPr id="13" name="矩形 12"/>
          <p:cNvSpPr/>
          <p:nvPr/>
        </p:nvSpPr>
        <p:spPr>
          <a:xfrm>
            <a:off x="5058579" y="6489957"/>
            <a:ext cx="32957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err="1"/>
              <a:t>Prog</a:t>
            </a:r>
            <a:r>
              <a:rPr lang="en-US" altLang="zh-CN" sz="1400" dirty="0"/>
              <a:t>. </a:t>
            </a:r>
            <a:r>
              <a:rPr lang="en-US" altLang="zh-CN" sz="1400" dirty="0" err="1"/>
              <a:t>Theor</a:t>
            </a:r>
            <a:r>
              <a:rPr lang="en-US" altLang="zh-CN" sz="1400" dirty="0"/>
              <a:t>. Exp. Phys. 2019, 123C01,</a:t>
            </a:r>
          </a:p>
        </p:txBody>
      </p:sp>
      <p:sp>
        <p:nvSpPr>
          <p:cNvPr id="14" name="矩形 13"/>
          <p:cNvSpPr/>
          <p:nvPr/>
        </p:nvSpPr>
        <p:spPr>
          <a:xfrm>
            <a:off x="42040" y="-313"/>
            <a:ext cx="6911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 smtClean="0">
                <a:latin typeface="+mn-lt"/>
                <a:ea typeface="黑体" panose="02010609060101010101" pitchFamily="49" charset="-122"/>
              </a:rPr>
              <a:t>Beryllium </a:t>
            </a:r>
            <a:r>
              <a:rPr lang="en-US" altLang="zh-CN" sz="2000" b="1" dirty="0">
                <a:latin typeface="+mn-lt"/>
                <a:ea typeface="黑体" panose="02010609060101010101" pitchFamily="49" charset="-122"/>
              </a:rPr>
              <a:t>beam tubes for various devices in the </a:t>
            </a:r>
            <a:r>
              <a:rPr lang="en-US" altLang="zh-CN" sz="2000" b="1" dirty="0" smtClean="0">
                <a:latin typeface="+mn-lt"/>
                <a:ea typeface="黑体" panose="02010609060101010101" pitchFamily="49" charset="-122"/>
              </a:rPr>
              <a:t>world—KEK</a:t>
            </a:r>
            <a:endParaRPr lang="en-US" altLang="zh-CN" sz="20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02646" y="4742400"/>
            <a:ext cx="3853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FF0000"/>
                </a:solidFill>
                <a:latin typeface="+mn-lt"/>
              </a:rPr>
              <a:t>Inner : </a:t>
            </a:r>
            <a:r>
              <a:rPr lang="el-GR" altLang="zh-CN" sz="1600" b="1" dirty="0" smtClean="0">
                <a:solidFill>
                  <a:srgbClr val="FF0000"/>
                </a:solidFill>
                <a:latin typeface="+mn-lt"/>
              </a:rPr>
              <a:t>Ф</a:t>
            </a:r>
            <a:r>
              <a:rPr lang="en-US" altLang="zh-CN" sz="1600" b="1" dirty="0" smtClean="0">
                <a:solidFill>
                  <a:srgbClr val="FF0000"/>
                </a:solidFill>
                <a:latin typeface="+mn-lt"/>
              </a:rPr>
              <a:t>--20mm</a:t>
            </a:r>
            <a:r>
              <a:rPr lang="zh-CN" altLang="en-US" sz="1600" b="1" dirty="0" smtClean="0">
                <a:solidFill>
                  <a:srgbClr val="FF0000"/>
                </a:solidFill>
                <a:latin typeface="+mn-lt"/>
              </a:rPr>
              <a:t>，</a:t>
            </a:r>
            <a:r>
              <a:rPr lang="en-US" altLang="zh-CN" sz="1600" b="1" dirty="0" smtClean="0">
                <a:solidFill>
                  <a:srgbClr val="FF0000"/>
                </a:solidFill>
                <a:latin typeface="+mn-lt"/>
              </a:rPr>
              <a:t>Thickness--0.6mm</a:t>
            </a:r>
            <a:r>
              <a:rPr lang="zh-CN" altLang="en-US" sz="1600" b="1" dirty="0" smtClean="0">
                <a:solidFill>
                  <a:srgbClr val="FF0000"/>
                </a:solidFill>
                <a:latin typeface="+mn-lt"/>
              </a:rPr>
              <a:t>；</a:t>
            </a:r>
            <a:endParaRPr lang="en-US" altLang="zh-CN" sz="1600" b="1" dirty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FF0000"/>
                </a:solidFill>
                <a:latin typeface="+mn-lt"/>
              </a:rPr>
              <a:t>Outer:</a:t>
            </a:r>
            <a:r>
              <a:rPr lang="el-GR" altLang="zh-CN" sz="1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l-GR" altLang="zh-CN" sz="1600" b="1" dirty="0" smtClean="0">
                <a:solidFill>
                  <a:srgbClr val="FF0000"/>
                </a:solidFill>
                <a:latin typeface="+mn-lt"/>
              </a:rPr>
              <a:t>Ф</a:t>
            </a:r>
            <a:r>
              <a:rPr lang="en-US" altLang="zh-CN" sz="1600" b="1" dirty="0" smtClean="0">
                <a:solidFill>
                  <a:srgbClr val="FF0000"/>
                </a:solidFill>
                <a:latin typeface="+mn-lt"/>
              </a:rPr>
              <a:t>– 23.2mm</a:t>
            </a:r>
            <a:r>
              <a:rPr lang="zh-CN" altLang="en-US" sz="1600" b="1" dirty="0" smtClean="0">
                <a:solidFill>
                  <a:srgbClr val="FF0000"/>
                </a:solidFill>
                <a:latin typeface="+mn-lt"/>
              </a:rPr>
              <a:t>，</a:t>
            </a:r>
            <a:r>
              <a:rPr lang="en-US" altLang="zh-CN" sz="1600" b="1" dirty="0">
                <a:solidFill>
                  <a:srgbClr val="FF0000"/>
                </a:solidFill>
                <a:latin typeface="+mn-lt"/>
              </a:rPr>
              <a:t> Thickness-- </a:t>
            </a:r>
            <a:r>
              <a:rPr lang="en-US" altLang="zh-CN" sz="1600" b="1" dirty="0" smtClean="0">
                <a:solidFill>
                  <a:srgbClr val="FF0000"/>
                </a:solidFill>
                <a:latin typeface="+mn-lt"/>
              </a:rPr>
              <a:t>0.4mm;</a:t>
            </a:r>
            <a:endParaRPr lang="zh-CN" altLang="en-US" sz="16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8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>
          <a:xfrm>
            <a:off x="524193" y="1108236"/>
            <a:ext cx="2400016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+mn-lt"/>
              </a:rPr>
              <a:t>BEPC</a:t>
            </a:r>
            <a:r>
              <a:rPr lang="zh-CN" altLang="en-US" sz="2400" b="1" dirty="0" smtClean="0">
                <a:latin typeface="+mn-lt"/>
              </a:rPr>
              <a:t> </a:t>
            </a:r>
            <a:r>
              <a:rPr lang="en-US" altLang="zh-CN" sz="2400" b="1" dirty="0" smtClean="0">
                <a:latin typeface="+mn-lt"/>
              </a:rPr>
              <a:t>-II</a:t>
            </a:r>
            <a:r>
              <a:rPr lang="zh-CN" altLang="en-US" dirty="0" smtClean="0">
                <a:latin typeface="+mn-lt"/>
              </a:rPr>
              <a:t>   </a:t>
            </a:r>
            <a:endParaRPr lang="en-US" altLang="zh-CN" dirty="0" smtClean="0">
              <a:latin typeface="+mn-lt"/>
            </a:endParaRPr>
          </a:p>
          <a:p>
            <a:r>
              <a:rPr lang="en-US" altLang="zh-CN" dirty="0" smtClean="0">
                <a:latin typeface="+mn-lt"/>
              </a:rPr>
              <a:t>Inner </a:t>
            </a:r>
            <a:r>
              <a:rPr lang="en-US" altLang="zh-CN" dirty="0">
                <a:latin typeface="+mn-lt"/>
              </a:rPr>
              <a:t>Be</a:t>
            </a:r>
            <a:r>
              <a:rPr lang="zh-CN" altLang="en-US" dirty="0">
                <a:latin typeface="+mn-lt"/>
              </a:rPr>
              <a:t>：</a:t>
            </a:r>
            <a:r>
              <a:rPr lang="el-GR" altLang="zh-CN" dirty="0">
                <a:latin typeface="+mn-lt"/>
              </a:rPr>
              <a:t>Ф</a:t>
            </a:r>
            <a:r>
              <a:rPr lang="en-US" altLang="zh-CN" dirty="0">
                <a:latin typeface="+mn-lt"/>
              </a:rPr>
              <a:t>-</a:t>
            </a:r>
            <a:r>
              <a:rPr lang="en-US" altLang="zh-CN" dirty="0" smtClean="0">
                <a:latin typeface="+mn-lt"/>
              </a:rPr>
              <a:t>-</a:t>
            </a:r>
            <a:r>
              <a:rPr lang="en-US" altLang="zh-CN" sz="2000" b="1" dirty="0" smtClean="0">
                <a:latin typeface="+mn-lt"/>
              </a:rPr>
              <a:t>63</a:t>
            </a:r>
            <a:r>
              <a:rPr lang="en-US" altLang="zh-CN" dirty="0" smtClean="0">
                <a:latin typeface="+mn-lt"/>
              </a:rPr>
              <a:t>mm</a:t>
            </a:r>
            <a:endParaRPr lang="en-US" altLang="zh-CN" dirty="0">
              <a:latin typeface="+mn-lt"/>
            </a:endParaRPr>
          </a:p>
          <a:p>
            <a:r>
              <a:rPr lang="en-US" altLang="zh-CN" dirty="0">
                <a:latin typeface="+mn-lt"/>
              </a:rPr>
              <a:t>          </a:t>
            </a:r>
            <a:r>
              <a:rPr lang="en-US" altLang="zh-CN" dirty="0" smtClean="0">
                <a:latin typeface="+mn-lt"/>
              </a:rPr>
              <a:t>        T </a:t>
            </a:r>
            <a:r>
              <a:rPr lang="en-US" altLang="zh-CN" dirty="0">
                <a:latin typeface="+mn-lt"/>
              </a:rPr>
              <a:t>--</a:t>
            </a:r>
            <a:r>
              <a:rPr lang="en-US" altLang="zh-CN" b="1" dirty="0" smtClean="0">
                <a:latin typeface="+mn-lt"/>
              </a:rPr>
              <a:t>0.8</a:t>
            </a:r>
            <a:r>
              <a:rPr lang="en-US" altLang="zh-CN" dirty="0" smtClean="0">
                <a:latin typeface="+mn-lt"/>
              </a:rPr>
              <a:t>mm</a:t>
            </a:r>
            <a:endParaRPr lang="en-US" altLang="zh-CN" dirty="0">
              <a:latin typeface="+mn-lt"/>
            </a:endParaRPr>
          </a:p>
          <a:p>
            <a:r>
              <a:rPr lang="en-US" altLang="zh-CN" dirty="0">
                <a:latin typeface="+mn-lt"/>
              </a:rPr>
              <a:t>          </a:t>
            </a:r>
            <a:r>
              <a:rPr lang="en-US" altLang="zh-CN" dirty="0" smtClean="0">
                <a:latin typeface="+mn-lt"/>
              </a:rPr>
              <a:t>        L--</a:t>
            </a:r>
            <a:r>
              <a:rPr lang="en-US" altLang="zh-CN" b="1" dirty="0" smtClean="0">
                <a:latin typeface="+mn-lt"/>
              </a:rPr>
              <a:t>320</a:t>
            </a:r>
            <a:r>
              <a:rPr lang="en-US" altLang="zh-CN" dirty="0" smtClean="0">
                <a:latin typeface="+mn-lt"/>
              </a:rPr>
              <a:t>mm</a:t>
            </a:r>
            <a:endParaRPr lang="en-US" altLang="zh-CN" dirty="0">
              <a:latin typeface="+mn-lt"/>
            </a:endParaRPr>
          </a:p>
          <a:p>
            <a:endParaRPr lang="en-US" altLang="zh-CN" dirty="0">
              <a:latin typeface="+mn-lt"/>
            </a:endParaRPr>
          </a:p>
          <a:p>
            <a:endParaRPr lang="en-US" altLang="zh-CN" dirty="0">
              <a:latin typeface="+mn-lt"/>
            </a:endParaRPr>
          </a:p>
          <a:p>
            <a:r>
              <a:rPr lang="en-US" altLang="zh-CN" dirty="0">
                <a:latin typeface="+mn-lt"/>
              </a:rPr>
              <a:t>Outer Be</a:t>
            </a:r>
            <a:r>
              <a:rPr lang="zh-CN" altLang="en-US" dirty="0">
                <a:latin typeface="+mn-lt"/>
              </a:rPr>
              <a:t>：</a:t>
            </a:r>
            <a:r>
              <a:rPr lang="el-GR" altLang="zh-CN" dirty="0" smtClean="0">
                <a:latin typeface="+mn-lt"/>
              </a:rPr>
              <a:t>Ф</a:t>
            </a:r>
            <a:r>
              <a:rPr lang="en-US" altLang="zh-CN" dirty="0" smtClean="0">
                <a:latin typeface="+mn-lt"/>
              </a:rPr>
              <a:t>--</a:t>
            </a:r>
            <a:r>
              <a:rPr lang="en-US" altLang="zh-CN" sz="2000" b="1" dirty="0" smtClean="0">
                <a:latin typeface="+mn-lt"/>
              </a:rPr>
              <a:t>66.2</a:t>
            </a:r>
            <a:r>
              <a:rPr lang="en-US" altLang="zh-CN" dirty="0" smtClean="0">
                <a:latin typeface="+mn-lt"/>
              </a:rPr>
              <a:t>mm</a:t>
            </a:r>
            <a:endParaRPr lang="en-US" altLang="zh-CN" dirty="0">
              <a:latin typeface="+mn-lt"/>
            </a:endParaRPr>
          </a:p>
          <a:p>
            <a:r>
              <a:rPr lang="en-US" altLang="zh-CN" dirty="0">
                <a:latin typeface="+mn-lt"/>
              </a:rPr>
              <a:t>          </a:t>
            </a:r>
            <a:r>
              <a:rPr lang="en-US" altLang="zh-CN" dirty="0" smtClean="0">
                <a:latin typeface="+mn-lt"/>
              </a:rPr>
              <a:t>         T </a:t>
            </a:r>
            <a:r>
              <a:rPr lang="en-US" altLang="zh-CN" dirty="0">
                <a:latin typeface="+mn-lt"/>
              </a:rPr>
              <a:t>--</a:t>
            </a:r>
            <a:r>
              <a:rPr lang="en-US" altLang="zh-CN" b="1" dirty="0" smtClean="0">
                <a:latin typeface="+mn-lt"/>
              </a:rPr>
              <a:t>0.6</a:t>
            </a:r>
            <a:r>
              <a:rPr lang="en-US" altLang="zh-CN" dirty="0" smtClean="0">
                <a:latin typeface="+mn-lt"/>
              </a:rPr>
              <a:t>mm</a:t>
            </a:r>
            <a:endParaRPr lang="en-US" altLang="zh-CN" dirty="0">
              <a:latin typeface="+mn-lt"/>
            </a:endParaRPr>
          </a:p>
          <a:p>
            <a:r>
              <a:rPr lang="en-US" altLang="zh-CN" dirty="0">
                <a:latin typeface="+mn-lt"/>
              </a:rPr>
              <a:t>        </a:t>
            </a:r>
            <a:r>
              <a:rPr lang="en-US" altLang="zh-CN" dirty="0" smtClean="0">
                <a:latin typeface="+mn-lt"/>
              </a:rPr>
              <a:t>           L-</a:t>
            </a:r>
            <a:r>
              <a:rPr lang="en-US" altLang="zh-CN" dirty="0">
                <a:latin typeface="+mn-lt"/>
              </a:rPr>
              <a:t>-</a:t>
            </a:r>
            <a:r>
              <a:rPr lang="en-US" altLang="zh-CN" b="1" dirty="0" smtClean="0">
                <a:latin typeface="+mn-lt"/>
              </a:rPr>
              <a:t>226</a:t>
            </a:r>
            <a:r>
              <a:rPr lang="en-US" altLang="zh-CN" dirty="0" smtClean="0">
                <a:latin typeface="+mn-lt"/>
              </a:rPr>
              <a:t>mm</a:t>
            </a:r>
            <a:endParaRPr lang="en-US" altLang="zh-CN" dirty="0">
              <a:latin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9372" y="1108236"/>
            <a:ext cx="2400016" cy="280076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2040" y="-313"/>
            <a:ext cx="73118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 smtClean="0">
                <a:latin typeface="+mn-lt"/>
                <a:ea typeface="黑体" panose="02010609060101010101" pitchFamily="49" charset="-122"/>
              </a:rPr>
              <a:t>Beryllium </a:t>
            </a:r>
            <a:r>
              <a:rPr lang="en-US" altLang="zh-CN" sz="2000" b="1" dirty="0">
                <a:latin typeface="+mn-lt"/>
                <a:ea typeface="黑体" panose="02010609060101010101" pitchFamily="49" charset="-122"/>
              </a:rPr>
              <a:t>beam tubes for various devices in the </a:t>
            </a:r>
            <a:r>
              <a:rPr lang="en-US" altLang="zh-CN" sz="2000" b="1" dirty="0" smtClean="0">
                <a:latin typeface="+mn-lt"/>
                <a:ea typeface="黑体" panose="02010609060101010101" pitchFamily="49" charset="-122"/>
              </a:rPr>
              <a:t>world—BEPC-II</a:t>
            </a:r>
            <a:endParaRPr lang="en-US" altLang="zh-CN" sz="20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479962" y="1231291"/>
            <a:ext cx="280284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</a:rPr>
              <a:t>Goal</a:t>
            </a:r>
            <a:endParaRPr lang="zh-CN" altLang="en-US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B0F0"/>
                </a:solidFill>
                <a:latin typeface="+mn-lt"/>
                <a:ea typeface="+mn-ea"/>
              </a:rPr>
              <a:t>      </a:t>
            </a:r>
            <a:r>
              <a:rPr lang="el-GR" altLang="zh-CN" sz="2000" b="1" dirty="0" smtClean="0">
                <a:solidFill>
                  <a:srgbClr val="00B0F0"/>
                </a:solidFill>
                <a:latin typeface="+mn-lt"/>
                <a:ea typeface="+mn-ea"/>
              </a:rPr>
              <a:t>Ф</a:t>
            </a:r>
            <a:r>
              <a:rPr lang="en-US" altLang="zh-CN" sz="2000" b="1" dirty="0" smtClean="0">
                <a:solidFill>
                  <a:srgbClr val="00B0F0"/>
                </a:solidFill>
                <a:latin typeface="+mn-lt"/>
                <a:ea typeface="+mn-ea"/>
              </a:rPr>
              <a:t> </a:t>
            </a:r>
            <a:r>
              <a:rPr lang="zh-CN" altLang="en-US" sz="2000" b="1" dirty="0" smtClean="0">
                <a:solidFill>
                  <a:srgbClr val="00B0F0"/>
                </a:solidFill>
                <a:latin typeface="+mn-lt"/>
                <a:ea typeface="+mn-ea"/>
              </a:rPr>
              <a:t>：</a:t>
            </a:r>
            <a:r>
              <a:rPr lang="en-US" altLang="zh-CN" sz="2000" b="1" dirty="0" smtClean="0">
                <a:solidFill>
                  <a:srgbClr val="00B0F0"/>
                </a:solidFill>
                <a:latin typeface="+mn-lt"/>
                <a:ea typeface="+mn-ea"/>
              </a:rPr>
              <a:t>20--30mm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B0F0"/>
                </a:solidFill>
                <a:latin typeface="+mn-lt"/>
                <a:ea typeface="+mn-ea"/>
              </a:rPr>
              <a:t>      T  </a:t>
            </a:r>
            <a:r>
              <a:rPr lang="zh-CN" altLang="en-US" sz="2000" b="1" dirty="0" smtClean="0">
                <a:solidFill>
                  <a:srgbClr val="00B0F0"/>
                </a:solidFill>
                <a:latin typeface="+mn-lt"/>
                <a:ea typeface="+mn-ea"/>
              </a:rPr>
              <a:t>：</a:t>
            </a:r>
            <a:r>
              <a:rPr lang="en-US" altLang="zh-CN" sz="2000" b="1" dirty="0" smtClean="0">
                <a:solidFill>
                  <a:srgbClr val="00B0F0"/>
                </a:solidFill>
                <a:latin typeface="+mn-lt"/>
                <a:ea typeface="+mn-ea"/>
              </a:rPr>
              <a:t>0.15--0.30mm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B0F0"/>
                </a:solidFill>
                <a:latin typeface="+mn-lt"/>
                <a:ea typeface="+mn-ea"/>
              </a:rPr>
              <a:t> </a:t>
            </a:r>
            <a:r>
              <a:rPr lang="en-US" altLang="zh-CN" sz="2000" b="1" dirty="0" smtClean="0">
                <a:solidFill>
                  <a:srgbClr val="00B0F0"/>
                </a:solidFill>
                <a:latin typeface="+mn-lt"/>
                <a:ea typeface="+mn-ea"/>
              </a:rPr>
              <a:t>     L  </a:t>
            </a:r>
            <a:r>
              <a:rPr lang="zh-CN" altLang="en-US" sz="2000" b="1" dirty="0" smtClean="0">
                <a:solidFill>
                  <a:srgbClr val="00B0F0"/>
                </a:solidFill>
                <a:latin typeface="+mn-lt"/>
                <a:ea typeface="+mn-ea"/>
              </a:rPr>
              <a:t>：</a:t>
            </a:r>
            <a:r>
              <a:rPr lang="en-US" altLang="zh-CN" sz="2000" b="1" dirty="0" smtClean="0">
                <a:solidFill>
                  <a:srgbClr val="00B0F0"/>
                </a:solidFill>
                <a:latin typeface="+mn-lt"/>
                <a:ea typeface="+mn-ea"/>
              </a:rPr>
              <a:t>160--200mm</a:t>
            </a:r>
          </a:p>
          <a:p>
            <a:endParaRPr lang="en-US" altLang="zh-CN" sz="20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27630" y="1231291"/>
            <a:ext cx="3235188" cy="254150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19402" y="5390120"/>
            <a:ext cx="1939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+mn-lt"/>
              </a:rPr>
              <a:t>Challenge</a:t>
            </a:r>
          </a:p>
        </p:txBody>
      </p:sp>
      <p:sp>
        <p:nvSpPr>
          <p:cNvPr id="12" name="矩形 11"/>
          <p:cNvSpPr/>
          <p:nvPr/>
        </p:nvSpPr>
        <p:spPr>
          <a:xfrm>
            <a:off x="2789388" y="5213736"/>
            <a:ext cx="51010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cs typeface="Arial" panose="020B0604020202020204" pitchFamily="34" charset="0"/>
              </a:rPr>
              <a:t>Manufacturing of ultra thin beryllium </a:t>
            </a:r>
            <a:r>
              <a:rPr lang="zh-CN" altLang="en-US" sz="2000" dirty="0" smtClean="0">
                <a:cs typeface="Arial" panose="020B0604020202020204" pitchFamily="34" charset="0"/>
              </a:rPr>
              <a:t>tube</a:t>
            </a:r>
            <a:endParaRPr lang="en-US" altLang="zh-CN" sz="2000" dirty="0" smtClean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cs typeface="Arial" panose="020B0604020202020204" pitchFamily="34" charset="0"/>
              </a:rPr>
              <a:t>Be-Al welding;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409978" y="4636656"/>
            <a:ext cx="1832553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b="1" dirty="0" smtClean="0"/>
              <a:t>Vacuum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b="1" dirty="0"/>
              <a:t>Strength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b="1" dirty="0" smtClean="0"/>
              <a:t>Deformation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b="1" dirty="0" smtClean="0"/>
              <a:t>Uniformity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b="1" dirty="0"/>
              <a:t>corrosion</a:t>
            </a:r>
            <a:endParaRPr lang="zh-CN" altLang="en-US" b="1" dirty="0"/>
          </a:p>
        </p:txBody>
      </p:sp>
      <p:sp>
        <p:nvSpPr>
          <p:cNvPr id="23" name="文本框 22"/>
          <p:cNvSpPr txBox="1"/>
          <p:nvPr/>
        </p:nvSpPr>
        <p:spPr>
          <a:xfrm>
            <a:off x="11293346" y="5325327"/>
            <a:ext cx="538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</a:rPr>
              <a:t>？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  <p:sp>
        <p:nvSpPr>
          <p:cNvPr id="24" name="下箭头 23"/>
          <p:cNvSpPr/>
          <p:nvPr/>
        </p:nvSpPr>
        <p:spPr>
          <a:xfrm>
            <a:off x="9893394" y="3909004"/>
            <a:ext cx="432861" cy="72765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138009" y="1108046"/>
            <a:ext cx="2729429" cy="279036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4217057" y="1038629"/>
            <a:ext cx="25979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+mn-lt"/>
              </a:rPr>
              <a:t>CEPC</a:t>
            </a:r>
          </a:p>
          <a:p>
            <a:r>
              <a:rPr lang="en-US" altLang="zh-CN" dirty="0" smtClean="0">
                <a:latin typeface="+mn-lt"/>
                <a:ea typeface="+mn-ea"/>
              </a:rPr>
              <a:t>Inner Be</a:t>
            </a:r>
            <a:r>
              <a:rPr lang="zh-CN" altLang="en-US" dirty="0" smtClean="0">
                <a:latin typeface="+mn-lt"/>
                <a:ea typeface="+mn-ea"/>
              </a:rPr>
              <a:t>：</a:t>
            </a:r>
            <a:r>
              <a:rPr lang="el-GR" altLang="zh-CN" sz="2000" dirty="0" smtClean="0">
                <a:solidFill>
                  <a:srgbClr val="00B0F0"/>
                </a:solidFill>
                <a:latin typeface="+mn-lt"/>
                <a:ea typeface="+mn-ea"/>
              </a:rPr>
              <a:t>Ф</a:t>
            </a:r>
            <a:r>
              <a:rPr lang="en-US" altLang="zh-CN" sz="2000" dirty="0" smtClean="0">
                <a:solidFill>
                  <a:srgbClr val="00B0F0"/>
                </a:solidFill>
                <a:latin typeface="+mn-lt"/>
                <a:ea typeface="+mn-ea"/>
              </a:rPr>
              <a:t> --</a:t>
            </a:r>
            <a:r>
              <a:rPr lang="en-US" altLang="zh-CN" sz="2000" b="1" dirty="0" smtClean="0">
                <a:solidFill>
                  <a:srgbClr val="00B0F0"/>
                </a:solidFill>
                <a:latin typeface="+mn-lt"/>
                <a:ea typeface="+mn-ea"/>
              </a:rPr>
              <a:t>28</a:t>
            </a:r>
            <a:r>
              <a:rPr lang="en-US" altLang="zh-CN" sz="2000" dirty="0" smtClean="0">
                <a:solidFill>
                  <a:srgbClr val="00B0F0"/>
                </a:solidFill>
                <a:latin typeface="+mn-lt"/>
                <a:ea typeface="+mn-ea"/>
              </a:rPr>
              <a:t>mm</a:t>
            </a:r>
          </a:p>
          <a:p>
            <a:r>
              <a:rPr lang="en-US" altLang="zh-CN" sz="2000" dirty="0" smtClean="0">
                <a:solidFill>
                  <a:srgbClr val="00B0F0"/>
                </a:solidFill>
                <a:latin typeface="+mn-lt"/>
                <a:ea typeface="+mn-ea"/>
              </a:rPr>
              <a:t>                 T --</a:t>
            </a:r>
            <a:r>
              <a:rPr lang="en-US" altLang="zh-CN" sz="2000" b="1" dirty="0" smtClean="0">
                <a:solidFill>
                  <a:srgbClr val="00B0F0"/>
                </a:solidFill>
                <a:latin typeface="+mn-lt"/>
                <a:ea typeface="+mn-ea"/>
              </a:rPr>
              <a:t>0.5</a:t>
            </a:r>
            <a:r>
              <a:rPr lang="en-US" altLang="zh-CN" sz="2000" dirty="0" smtClean="0">
                <a:solidFill>
                  <a:srgbClr val="00B0F0"/>
                </a:solidFill>
                <a:latin typeface="+mn-lt"/>
                <a:ea typeface="+mn-ea"/>
              </a:rPr>
              <a:t>mm</a:t>
            </a:r>
          </a:p>
          <a:p>
            <a:r>
              <a:rPr lang="en-US" altLang="zh-CN" sz="2000" dirty="0">
                <a:solidFill>
                  <a:srgbClr val="00B0F0"/>
                </a:solidFill>
                <a:latin typeface="+mn-lt"/>
                <a:ea typeface="+mn-ea"/>
              </a:rPr>
              <a:t> </a:t>
            </a:r>
            <a:r>
              <a:rPr lang="en-US" altLang="zh-CN" sz="2000" dirty="0" smtClean="0">
                <a:solidFill>
                  <a:srgbClr val="00B0F0"/>
                </a:solidFill>
                <a:latin typeface="+mn-lt"/>
                <a:ea typeface="+mn-ea"/>
              </a:rPr>
              <a:t>                L --</a:t>
            </a:r>
            <a:r>
              <a:rPr lang="en-US" altLang="zh-CN" sz="2000" b="1" dirty="0" smtClean="0">
                <a:solidFill>
                  <a:srgbClr val="00B0F0"/>
                </a:solidFill>
                <a:latin typeface="+mn-lt"/>
                <a:ea typeface="+mn-ea"/>
              </a:rPr>
              <a:t>240</a:t>
            </a:r>
            <a:r>
              <a:rPr lang="en-US" altLang="zh-CN" sz="2000" dirty="0" smtClean="0">
                <a:solidFill>
                  <a:srgbClr val="00B0F0"/>
                </a:solidFill>
                <a:latin typeface="+mn-lt"/>
                <a:ea typeface="+mn-ea"/>
              </a:rPr>
              <a:t>mm</a:t>
            </a:r>
          </a:p>
          <a:p>
            <a:endParaRPr lang="en-US" altLang="zh-CN" dirty="0" smtClean="0">
              <a:latin typeface="+mn-lt"/>
              <a:ea typeface="+mn-ea"/>
            </a:endParaRPr>
          </a:p>
          <a:p>
            <a:endParaRPr lang="en-US" altLang="zh-CN" dirty="0">
              <a:latin typeface="+mn-lt"/>
              <a:ea typeface="+mn-ea"/>
            </a:endParaRPr>
          </a:p>
          <a:p>
            <a:r>
              <a:rPr lang="en-US" altLang="zh-CN" dirty="0" smtClean="0">
                <a:latin typeface="+mn-lt"/>
                <a:ea typeface="+mn-ea"/>
              </a:rPr>
              <a:t>Outer Be</a:t>
            </a:r>
            <a:r>
              <a:rPr lang="zh-CN" altLang="en-US" dirty="0" smtClean="0">
                <a:latin typeface="+mn-lt"/>
                <a:ea typeface="+mn-ea"/>
              </a:rPr>
              <a:t>：</a:t>
            </a:r>
            <a:r>
              <a:rPr lang="el-GR" altLang="zh-CN" sz="2000" dirty="0" smtClean="0">
                <a:solidFill>
                  <a:srgbClr val="00B0F0"/>
                </a:solidFill>
                <a:latin typeface="+mn-lt"/>
              </a:rPr>
              <a:t>Ф</a:t>
            </a:r>
            <a:r>
              <a:rPr lang="en-US" altLang="zh-CN" sz="2000" dirty="0" smtClean="0">
                <a:solidFill>
                  <a:srgbClr val="00B0F0"/>
                </a:solidFill>
                <a:latin typeface="+mn-lt"/>
              </a:rPr>
              <a:t>--</a:t>
            </a:r>
            <a:r>
              <a:rPr lang="en-US" altLang="zh-CN" sz="2000" b="1" dirty="0" smtClean="0">
                <a:solidFill>
                  <a:srgbClr val="00B0F0"/>
                </a:solidFill>
                <a:latin typeface="+mn-lt"/>
              </a:rPr>
              <a:t>30</a:t>
            </a:r>
            <a:r>
              <a:rPr lang="en-US" altLang="zh-CN" sz="2000" dirty="0" smtClean="0">
                <a:solidFill>
                  <a:srgbClr val="00B0F0"/>
                </a:solidFill>
                <a:latin typeface="+mn-lt"/>
              </a:rPr>
              <a:t>mm</a:t>
            </a:r>
          </a:p>
          <a:p>
            <a:r>
              <a:rPr lang="en-US" altLang="zh-CN" sz="2000" dirty="0" smtClean="0">
                <a:solidFill>
                  <a:srgbClr val="00B0F0"/>
                </a:solidFill>
                <a:latin typeface="+mn-lt"/>
              </a:rPr>
              <a:t>                 T --</a:t>
            </a:r>
            <a:r>
              <a:rPr lang="en-US" altLang="zh-CN" sz="2000" b="1" dirty="0" smtClean="0">
                <a:solidFill>
                  <a:srgbClr val="00B0F0"/>
                </a:solidFill>
                <a:latin typeface="+mn-lt"/>
              </a:rPr>
              <a:t>0.35</a:t>
            </a:r>
            <a:r>
              <a:rPr lang="en-US" altLang="zh-CN" sz="2000" dirty="0" smtClean="0">
                <a:solidFill>
                  <a:srgbClr val="00B0F0"/>
                </a:solidFill>
                <a:latin typeface="+mn-lt"/>
              </a:rPr>
              <a:t>mm</a:t>
            </a:r>
          </a:p>
          <a:p>
            <a:r>
              <a:rPr lang="en-US" altLang="zh-CN" sz="2000" dirty="0" smtClean="0">
                <a:solidFill>
                  <a:srgbClr val="00B0F0"/>
                </a:solidFill>
                <a:latin typeface="+mn-lt"/>
              </a:rPr>
              <a:t>                 L --</a:t>
            </a:r>
            <a:r>
              <a:rPr lang="en-US" altLang="zh-CN" sz="2000" b="1" dirty="0" smtClean="0">
                <a:solidFill>
                  <a:srgbClr val="00B0F0"/>
                </a:solidFill>
                <a:latin typeface="+mn-lt"/>
              </a:rPr>
              <a:t>230</a:t>
            </a:r>
            <a:r>
              <a:rPr lang="en-US" altLang="zh-CN" sz="2000" dirty="0" smtClean="0">
                <a:solidFill>
                  <a:srgbClr val="00B0F0"/>
                </a:solidFill>
                <a:latin typeface="+mn-lt"/>
              </a:rPr>
              <a:t>mm</a:t>
            </a:r>
            <a:endParaRPr lang="en-US" altLang="zh-CN" sz="20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8" name="左箭头 27"/>
          <p:cNvSpPr/>
          <p:nvPr/>
        </p:nvSpPr>
        <p:spPr>
          <a:xfrm flipH="1">
            <a:off x="7167418" y="2184616"/>
            <a:ext cx="1063406" cy="418413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5071022" y="397361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2020.8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2" name="左箭头 31"/>
          <p:cNvSpPr/>
          <p:nvPr/>
        </p:nvSpPr>
        <p:spPr>
          <a:xfrm flipH="1">
            <a:off x="2924207" y="2184616"/>
            <a:ext cx="933786" cy="390418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932419" y="389840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2008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6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02436" y="845132"/>
            <a:ext cx="1236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Objective</a:t>
            </a:r>
            <a:endParaRPr lang="zh-CN" altLang="en-US" sz="20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7533" y="1220466"/>
            <a:ext cx="773160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 smtClean="0">
                <a:latin typeface="+mn-lt"/>
                <a:ea typeface="黑体" panose="02010609060101010101" pitchFamily="49" charset="-122"/>
              </a:rPr>
              <a:t>Obtaining </a:t>
            </a:r>
            <a:r>
              <a:rPr lang="en-US" altLang="zh-CN" dirty="0">
                <a:latin typeface="+mn-lt"/>
                <a:ea typeface="黑体" panose="02010609060101010101" pitchFamily="49" charset="-122"/>
              </a:rPr>
              <a:t>the processing and performance data of thin-walled beryllium </a:t>
            </a:r>
            <a:r>
              <a:rPr lang="en-US" altLang="zh-CN" dirty="0" smtClean="0">
                <a:latin typeface="+mn-lt"/>
                <a:ea typeface="黑体" panose="02010609060101010101" pitchFamily="49" charset="-122"/>
              </a:rPr>
              <a:t>tube;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 smtClean="0">
                <a:latin typeface="+mn-lt"/>
                <a:ea typeface="黑体" panose="02010609060101010101" pitchFamily="49" charset="-122"/>
              </a:rPr>
              <a:t>Providing </a:t>
            </a:r>
            <a:r>
              <a:rPr lang="en-US" altLang="zh-CN" dirty="0">
                <a:latin typeface="+mn-lt"/>
                <a:ea typeface="黑体" panose="02010609060101010101" pitchFamily="49" charset="-122"/>
              </a:rPr>
              <a:t>a basis for the design of beryllium tube of </a:t>
            </a:r>
            <a:r>
              <a:rPr lang="en-US" altLang="zh-CN" dirty="0" smtClean="0">
                <a:latin typeface="+mn-lt"/>
                <a:ea typeface="黑体" panose="02010609060101010101" pitchFamily="49" charset="-122"/>
              </a:rPr>
              <a:t>CEPC;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 smtClean="0">
                <a:latin typeface="+mn-lt"/>
                <a:ea typeface="黑体" panose="02010609060101010101" pitchFamily="49" charset="-122"/>
              </a:rPr>
              <a:t>Cultivate </a:t>
            </a:r>
            <a:r>
              <a:rPr lang="en-US" altLang="zh-CN" dirty="0">
                <a:latin typeface="+mn-lt"/>
                <a:ea typeface="黑体" panose="02010609060101010101" pitchFamily="49" charset="-122"/>
              </a:rPr>
              <a:t>potential manufacturers </a:t>
            </a:r>
            <a:r>
              <a:rPr lang="zh-CN" altLang="en-US" dirty="0" smtClean="0">
                <a:latin typeface="+mn-lt"/>
                <a:ea typeface="黑体" panose="02010609060101010101" pitchFamily="49" charset="-122"/>
              </a:rPr>
              <a:t>；</a:t>
            </a:r>
            <a:endParaRPr lang="zh-CN" altLang="en-US" dirty="0">
              <a:latin typeface="+mn-lt"/>
              <a:ea typeface="黑体" panose="02010609060101010101" pitchFamily="49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068CB70-BB1F-4A55-AADE-17C5F5227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046" y="2908267"/>
            <a:ext cx="4953372" cy="382345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9E0AD83-9517-4B0B-88DC-A706C58E3F24}"/>
              </a:ext>
            </a:extLst>
          </p:cNvPr>
          <p:cNvSpPr txBox="1"/>
          <p:nvPr/>
        </p:nvSpPr>
        <p:spPr>
          <a:xfrm>
            <a:off x="7480092" y="3266425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Be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0D03D5B-7A47-4FF9-89FF-700355494696}"/>
              </a:ext>
            </a:extLst>
          </p:cNvPr>
          <p:cNvSpPr txBox="1"/>
          <p:nvPr/>
        </p:nvSpPr>
        <p:spPr>
          <a:xfrm>
            <a:off x="9512841" y="441637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Al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CBACC632-C8E6-4807-866A-49EC7416C809}"/>
              </a:ext>
            </a:extLst>
          </p:cNvPr>
          <p:cNvCxnSpPr/>
          <p:nvPr/>
        </p:nvCxnSpPr>
        <p:spPr>
          <a:xfrm flipH="1">
            <a:off x="9540050" y="3708943"/>
            <a:ext cx="810983" cy="470096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30377C3C-5C96-4094-8B55-692908A2BF79}"/>
              </a:ext>
            </a:extLst>
          </p:cNvPr>
          <p:cNvSpPr txBox="1"/>
          <p:nvPr/>
        </p:nvSpPr>
        <p:spPr>
          <a:xfrm>
            <a:off x="10298669" y="3471611"/>
            <a:ext cx="979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Welding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6484" y="2677434"/>
            <a:ext cx="1162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Program</a:t>
            </a:r>
            <a:endParaRPr lang="zh-CN" altLang="en-US" sz="20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16484" y="4557308"/>
            <a:ext cx="5176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+mn-lt"/>
                <a:ea typeface="黑体" panose="02010609060101010101" pitchFamily="49" charset="-122"/>
              </a:rPr>
              <a:t>Beryllium tube </a:t>
            </a:r>
            <a:r>
              <a:rPr lang="en-US" altLang="zh-CN" sz="1600" dirty="0" smtClean="0">
                <a:latin typeface="+mn-lt"/>
                <a:ea typeface="黑体" panose="02010609060101010101" pitchFamily="49" charset="-122"/>
              </a:rPr>
              <a:t>manufacturing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+mn-lt"/>
                <a:ea typeface="黑体" panose="02010609060101010101" pitchFamily="49" charset="-122"/>
              </a:rPr>
              <a:t> </a:t>
            </a:r>
            <a:r>
              <a:rPr lang="en-US" altLang="zh-CN" sz="1600" dirty="0" smtClean="0">
                <a:latin typeface="+mn-lt"/>
                <a:ea typeface="黑体" panose="02010609060101010101" pitchFamily="49" charset="-122"/>
              </a:rPr>
              <a:t>                0.60mm              0.15mm</a:t>
            </a:r>
            <a:endParaRPr lang="en-US" altLang="zh-CN" sz="1600" dirty="0">
              <a:latin typeface="+mn-lt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+mn-lt"/>
                <a:ea typeface="黑体" panose="02010609060101010101" pitchFamily="49" charset="-122"/>
              </a:rPr>
              <a:t>                        short             long</a:t>
            </a:r>
            <a:endParaRPr lang="en-US" altLang="zh-CN" sz="1600" dirty="0">
              <a:latin typeface="+mn-lt"/>
              <a:ea typeface="黑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 smtClean="0">
                <a:latin typeface="+mn-lt"/>
                <a:ea typeface="黑体" panose="02010609060101010101" pitchFamily="49" charset="-122"/>
              </a:rPr>
              <a:t>Welding</a:t>
            </a:r>
            <a:r>
              <a:rPr lang="zh-CN" altLang="en-US" sz="1600" dirty="0" smtClean="0">
                <a:latin typeface="+mn-lt"/>
                <a:ea typeface="黑体" panose="02010609060101010101" pitchFamily="49" charset="-122"/>
              </a:rPr>
              <a:t>：</a:t>
            </a:r>
            <a:r>
              <a:rPr lang="en-US" altLang="zh-CN" sz="1600" dirty="0" smtClean="0">
                <a:latin typeface="+mn-lt"/>
                <a:ea typeface="黑体" panose="02010609060101010101" pitchFamily="49" charset="-122"/>
              </a:rPr>
              <a:t>plate               pipe </a:t>
            </a:r>
            <a:endParaRPr lang="zh-CN" altLang="en-US" sz="1600" dirty="0">
              <a:latin typeface="+mn-lt"/>
              <a:ea typeface="黑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 smtClean="0">
                <a:latin typeface="+mn-lt"/>
                <a:ea typeface="黑体" panose="02010609060101010101" pitchFamily="49" charset="-122"/>
              </a:rPr>
              <a:t>Test</a:t>
            </a:r>
            <a:r>
              <a:rPr lang="zh-CN" altLang="en-US" sz="1600" dirty="0" smtClean="0">
                <a:latin typeface="+mn-lt"/>
                <a:ea typeface="黑体" panose="02010609060101010101" pitchFamily="49" charset="-122"/>
              </a:rPr>
              <a:t>：</a:t>
            </a:r>
            <a:r>
              <a:rPr lang="en-US" altLang="zh-CN" sz="1600" dirty="0" smtClean="0">
                <a:latin typeface="+mn-lt"/>
                <a:ea typeface="黑体" panose="02010609060101010101" pitchFamily="49" charset="-122"/>
              </a:rPr>
              <a:t>Strength; Deformation;</a:t>
            </a:r>
            <a:r>
              <a:rPr lang="en-US" altLang="zh-CN" sz="1600" dirty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Vacuum; </a:t>
            </a:r>
            <a:r>
              <a:rPr lang="en-US" altLang="zh-CN" sz="1600" dirty="0">
                <a:latin typeface="+mn-lt"/>
                <a:cs typeface="Arial" panose="020B0604020202020204" pitchFamily="34" charset="0"/>
              </a:rPr>
              <a:t>Leakage rate</a:t>
            </a:r>
            <a:endParaRPr lang="zh-CN" altLang="en-US" sz="1600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02436" y="3077544"/>
            <a:ext cx="531065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+mn-lt"/>
                <a:ea typeface="黑体" panose="02010609060101010101" pitchFamily="49" charset="-122"/>
              </a:rPr>
              <a:t>   </a:t>
            </a:r>
            <a:r>
              <a:rPr lang="en-US" altLang="zh-CN" dirty="0">
                <a:latin typeface="+mn-lt"/>
                <a:ea typeface="黑体" panose="02010609060101010101" pitchFamily="49" charset="-122"/>
              </a:rPr>
              <a:t>Based on engineering application, small samples of beryllium tubes are processed and welded, and various indexes of beryllium tubes are </a:t>
            </a:r>
            <a:r>
              <a:rPr lang="en-US" altLang="zh-CN" dirty="0" smtClean="0">
                <a:latin typeface="+mn-lt"/>
                <a:ea typeface="黑体" panose="02010609060101010101" pitchFamily="49" charset="-122"/>
              </a:rPr>
              <a:t>tested.</a:t>
            </a:r>
            <a:endParaRPr lang="zh-CN" altLang="en-US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9287" y="199885"/>
            <a:ext cx="6595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+mn-lt"/>
              </a:rPr>
              <a:t>Exploration on manufacturing of ultra thin beryllium tube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CBACC632-C8E6-4807-866A-49EC7416C809}"/>
              </a:ext>
            </a:extLst>
          </p:cNvPr>
          <p:cNvCxnSpPr/>
          <p:nvPr/>
        </p:nvCxnSpPr>
        <p:spPr>
          <a:xfrm>
            <a:off x="2202775" y="5174696"/>
            <a:ext cx="448054" cy="0"/>
          </a:xfrm>
          <a:prstGeom prst="straightConnector1">
            <a:avLst/>
          </a:prstGeom>
          <a:ln w="285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CBACC632-C8E6-4807-866A-49EC7416C809}"/>
              </a:ext>
            </a:extLst>
          </p:cNvPr>
          <p:cNvCxnSpPr/>
          <p:nvPr/>
        </p:nvCxnSpPr>
        <p:spPr>
          <a:xfrm>
            <a:off x="2202775" y="5554513"/>
            <a:ext cx="448054" cy="0"/>
          </a:xfrm>
          <a:prstGeom prst="straightConnector1">
            <a:avLst/>
          </a:prstGeom>
          <a:ln w="285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CBACC632-C8E6-4807-866A-49EC7416C809}"/>
              </a:ext>
            </a:extLst>
          </p:cNvPr>
          <p:cNvCxnSpPr/>
          <p:nvPr/>
        </p:nvCxnSpPr>
        <p:spPr>
          <a:xfrm>
            <a:off x="2202775" y="5927460"/>
            <a:ext cx="448054" cy="0"/>
          </a:xfrm>
          <a:prstGeom prst="straightConnector1">
            <a:avLst/>
          </a:prstGeom>
          <a:ln w="285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9001415" y="1169330"/>
            <a:ext cx="3108543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/>
              <a:t>合作厂家：</a:t>
            </a:r>
            <a:endParaRPr lang="en-US" altLang="zh-CN" sz="20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 smtClean="0"/>
              <a:t>   西北稀有金属材料研究院；</a:t>
            </a:r>
            <a:endParaRPr lang="en-US" altLang="zh-CN" sz="16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 smtClean="0"/>
              <a:t>   北京航天控制仪器研究所；</a:t>
            </a:r>
            <a:endParaRPr lang="en-US" altLang="zh-CN" sz="16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 smtClean="0"/>
              <a:t>   9</a:t>
            </a:r>
            <a:r>
              <a:rPr lang="zh-CN" altLang="en-US" sz="1600" dirty="0"/>
              <a:t>院</a:t>
            </a:r>
            <a:r>
              <a:rPr lang="en-US" altLang="zh-CN" sz="1600" dirty="0"/>
              <a:t>10</a:t>
            </a:r>
            <a:r>
              <a:rPr lang="zh-CN" altLang="en-US" sz="1600" dirty="0"/>
              <a:t>所</a:t>
            </a:r>
            <a:r>
              <a:rPr lang="zh-CN" altLang="en-US" sz="1600" dirty="0" smtClean="0"/>
              <a:t>；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217485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3604" y="75835"/>
            <a:ext cx="21435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Imprint MT Shadow" panose="04020605060303030202" pitchFamily="82" charset="0"/>
              </a:rPr>
              <a:t>3</a:t>
            </a:r>
            <a:r>
              <a:rPr lang="en-US" altLang="zh-CN" sz="2400" b="1" dirty="0" smtClean="0">
                <a:latin typeface="Imprint MT Shadow" panose="04020605060303030202" pitchFamily="82" charset="0"/>
              </a:rPr>
              <a:t>. Carbon fiber</a:t>
            </a:r>
            <a:endParaRPr lang="en-US" altLang="zh-CN" sz="2400" b="1" dirty="0">
              <a:latin typeface="Imprint MT Shadow" panose="04020605060303030202" pitchFamily="82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537" y="4066446"/>
            <a:ext cx="7702828" cy="2292442"/>
          </a:xfrm>
          <a:prstGeom prst="rect">
            <a:avLst/>
          </a:prstGeom>
        </p:spPr>
      </p:pic>
      <p:pic>
        <p:nvPicPr>
          <p:cNvPr id="4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119" y="1233341"/>
            <a:ext cx="4245951" cy="272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0507" y="1984344"/>
            <a:ext cx="2743057" cy="156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箭头连接符 5"/>
          <p:cNvCxnSpPr/>
          <p:nvPr/>
        </p:nvCxnSpPr>
        <p:spPr>
          <a:xfrm flipH="1" flipV="1">
            <a:off x="2953373" y="3953355"/>
            <a:ext cx="1091308" cy="1026393"/>
          </a:xfrm>
          <a:prstGeom prst="straightConnector1">
            <a:avLst/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V="1">
            <a:off x="6790976" y="4036625"/>
            <a:ext cx="868143" cy="874451"/>
          </a:xfrm>
          <a:prstGeom prst="straightConnector1">
            <a:avLst/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344715" y="839186"/>
            <a:ext cx="66495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b="1" dirty="0">
                <a:solidFill>
                  <a:srgbClr val="3333CC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Advantages</a:t>
            </a:r>
            <a:r>
              <a:rPr lang="en-US" altLang="zh-CN" sz="1600" b="1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 of carbon </a:t>
            </a:r>
            <a:r>
              <a:rPr lang="en-US" altLang="zh-CN" sz="1600" b="1" dirty="0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fiber</a:t>
            </a:r>
            <a:r>
              <a:rPr lang="zh-CN" altLang="en-US" sz="1600" b="1" dirty="0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：</a:t>
            </a:r>
            <a:r>
              <a:rPr lang="en-US" altLang="zh-CN" sz="1600" b="1" dirty="0" smtClean="0">
                <a:solidFill>
                  <a:srgbClr val="3333CC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Light</a:t>
            </a:r>
            <a:r>
              <a:rPr lang="zh-CN" altLang="en-US" sz="1600" b="1" dirty="0" smtClean="0">
                <a:solidFill>
                  <a:srgbClr val="3333CC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，</a:t>
            </a:r>
            <a:r>
              <a:rPr lang="en-US" altLang="zh-CN" sz="1600" b="1" dirty="0">
                <a:solidFill>
                  <a:srgbClr val="3333CC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High </a:t>
            </a:r>
            <a:r>
              <a:rPr lang="en-US" altLang="zh-CN" sz="1600" b="1" dirty="0" smtClean="0">
                <a:solidFill>
                  <a:srgbClr val="3333CC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strength</a:t>
            </a:r>
            <a:r>
              <a:rPr lang="zh-CN" altLang="en-US" sz="1600" b="1" dirty="0" smtClean="0">
                <a:solidFill>
                  <a:srgbClr val="3333CC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，</a:t>
            </a:r>
            <a:r>
              <a:rPr lang="en-US" altLang="zh-CN" sz="1600" b="1" dirty="0" smtClean="0">
                <a:solidFill>
                  <a:srgbClr val="3333CC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High 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b="1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Carbon fiber products can be </a:t>
            </a:r>
            <a:r>
              <a:rPr lang="en-US" altLang="zh-CN" sz="1600" b="1" dirty="0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used </a:t>
            </a:r>
            <a:r>
              <a:rPr lang="en-US" altLang="zh-CN" sz="1600" b="1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in many </a:t>
            </a:r>
            <a:r>
              <a:rPr lang="en-US" altLang="zh-CN" sz="1600" b="1" dirty="0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parts </a:t>
            </a:r>
            <a:r>
              <a:rPr lang="en-US" altLang="zh-CN" sz="1600" b="1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of CEPC</a:t>
            </a:r>
            <a:endParaRPr lang="zh-CN" altLang="en-US" sz="1600" b="1" dirty="0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01724" y="3500808"/>
            <a:ext cx="1611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Footlight MT Light" panose="0204060206030A020304" pitchFamily="18" charset="0"/>
              </a:rPr>
              <a:t>Si chip support</a:t>
            </a:r>
            <a:endParaRPr lang="zh-CN" altLang="en-US" dirty="0">
              <a:latin typeface="Footlight MT Light" panose="0204060206030A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335906" y="3676721"/>
            <a:ext cx="2501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Footlight MT Light" panose="0204060206030A020304" pitchFamily="18" charset="0"/>
              </a:rPr>
              <a:t>Be </a:t>
            </a:r>
            <a:r>
              <a:rPr lang="en-US" altLang="zh-CN" dirty="0" smtClean="0">
                <a:latin typeface="Footlight MT Light" panose="0204060206030A020304" pitchFamily="18" charset="0"/>
              </a:rPr>
              <a:t>pipe support cylinder</a:t>
            </a:r>
            <a:endParaRPr lang="zh-CN" altLang="en-US" dirty="0">
              <a:latin typeface="Footlight MT Light" panose="0204060206030A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186000" y="2627577"/>
            <a:ext cx="1502014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Footlight MT Light" panose="0204060206030A020304" pitchFamily="18" charset="0"/>
              </a:rPr>
              <a:t>Diameter:121mm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Footlight MT Light" panose="0204060206030A020304" pitchFamily="18" charset="0"/>
              </a:rPr>
              <a:t>Thinkness:1.5mm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Footlight MT Light" panose="0204060206030A020304" pitchFamily="18" charset="0"/>
              </a:rPr>
              <a:t>Long:856mm</a:t>
            </a:r>
            <a:endParaRPr lang="en-US" altLang="zh-CN" sz="1400" dirty="0">
              <a:latin typeface="Footlight MT Light" panose="0204060206030A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258173" y="2458300"/>
            <a:ext cx="24112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Three type, 51 pieces</a:t>
            </a:r>
            <a:endParaRPr lang="zh-CN" altLang="en-US" sz="1400" dirty="0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218439" y="6519009"/>
            <a:ext cx="6109633" cy="280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/>
              <a:t>S W. Xiao, </a:t>
            </a:r>
            <a:r>
              <a:rPr lang="zh-CN" altLang="en-US" sz="1200" dirty="0" smtClean="0"/>
              <a:t>The </a:t>
            </a:r>
            <a:r>
              <a:rPr lang="zh-CN" altLang="en-US" sz="1200" dirty="0"/>
              <a:t>design of CEPC beam pipe、SIT </a:t>
            </a:r>
            <a:r>
              <a:rPr lang="zh-CN" altLang="en-US" sz="1200" dirty="0" smtClean="0"/>
              <a:t>and the </a:t>
            </a:r>
            <a:r>
              <a:rPr lang="zh-CN" altLang="en-US" sz="1200" dirty="0"/>
              <a:t>connection </a:t>
            </a:r>
            <a:r>
              <a:rPr lang="zh-CN" altLang="en-US" sz="1200" dirty="0" smtClean="0"/>
              <a:t>structure </a:t>
            </a:r>
            <a:r>
              <a:rPr lang="en-US" altLang="zh-CN" sz="1200" dirty="0" smtClean="0"/>
              <a:t>2020.8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590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发光边缘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767C05A6-F291-4BD5-8322-018BB536AB76}" vid="{E9C5050C-E859-4BDD-9896-904E88ABDB8C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19001</TotalTime>
  <Words>1466</Words>
  <Application>Microsoft Office PowerPoint</Application>
  <PresentationFormat>宽屏</PresentationFormat>
  <Paragraphs>414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1" baseType="lpstr">
      <vt:lpstr>Adobe Myungjo Std M</vt:lpstr>
      <vt:lpstr>等线</vt:lpstr>
      <vt:lpstr>仿宋</vt:lpstr>
      <vt:lpstr>黑体</vt:lpstr>
      <vt:lpstr>华文楷体</vt:lpstr>
      <vt:lpstr>华文行楷</vt:lpstr>
      <vt:lpstr>楷体</vt:lpstr>
      <vt:lpstr>宋体</vt:lpstr>
      <vt:lpstr>微软雅黑</vt:lpstr>
      <vt:lpstr>Arial</vt:lpstr>
      <vt:lpstr>Footlight MT Light</vt:lpstr>
      <vt:lpstr>Imprint MT Shadow</vt:lpstr>
      <vt:lpstr>Segoe UI Symbol</vt:lpstr>
      <vt:lpstr>Times New Roman</vt:lpstr>
      <vt:lpstr>Wingdings</vt:lpstr>
      <vt:lpstr>主题1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keV He to Ni-W-Ni-W</dc:title>
  <dc:creator>Can Chen</dc:creator>
  <cp:lastModifiedBy>weish</cp:lastModifiedBy>
  <cp:revision>1353</cp:revision>
  <dcterms:created xsi:type="dcterms:W3CDTF">2018-03-16T02:05:39Z</dcterms:created>
  <dcterms:modified xsi:type="dcterms:W3CDTF">2021-10-23T04:19:43Z</dcterms:modified>
</cp:coreProperties>
</file>